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1" r:id="rId11"/>
    <p:sldId id="269" r:id="rId12"/>
    <p:sldId id="270" r:id="rId13"/>
    <p:sldId id="278" r:id="rId14"/>
    <p:sldId id="272" r:id="rId15"/>
    <p:sldId id="273" r:id="rId16"/>
    <p:sldId id="274" r:id="rId17"/>
    <p:sldId id="275" r:id="rId18"/>
    <p:sldId id="276" r:id="rId19"/>
    <p:sldId id="289" r:id="rId20"/>
    <p:sldId id="267" r:id="rId21"/>
    <p:sldId id="268" r:id="rId22"/>
    <p:sldId id="279" r:id="rId23"/>
    <p:sldId id="280" r:id="rId24"/>
    <p:sldId id="281" r:id="rId25"/>
    <p:sldId id="282" r:id="rId26"/>
    <p:sldId id="283" r:id="rId27"/>
    <p:sldId id="284" r:id="rId28"/>
    <p:sldId id="288" r:id="rId29"/>
    <p:sldId id="286" r:id="rId30"/>
    <p:sldId id="285" r:id="rId31"/>
    <p:sldId id="287" r:id="rId32"/>
    <p:sldId id="271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1" r:id="rId43"/>
    <p:sldId id="300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259D1-9E1D-CC41-A446-56BA963847AE}" type="datetimeFigureOut">
              <a:rPr lang="it-IT" smtClean="0"/>
              <a:t>12/11/18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V. Carassiti - INFN Ferrara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6EB59-1BB6-6544-9CBE-8F2F3CC2C6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101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11BF7-6DF4-EC44-BF7D-F8808E8923B8}" type="datetimeFigureOut">
              <a:rPr lang="it-IT" smtClean="0"/>
              <a:t>12/11/18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V. Carassiti - INFN Ferrara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ED133-60AC-3748-9BF8-C96BF22D13B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8194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92903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2024529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1680227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1847273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1596422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238707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169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1866146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144504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389900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47415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2108015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1402327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2003958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1990567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27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554085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28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1992846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29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951172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30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245805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31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769872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32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620961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F4EAA-500D-3F46-B247-CBA07975C3E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56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787951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F4EAA-500D-3F46-B247-CBA07975C3E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42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F4EAA-500D-3F46-B247-CBA07975C3E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6418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F4EAA-500D-3F46-B247-CBA07975C3E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825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F4EAA-500D-3F46-B247-CBA07975C3E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131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F4EAA-500D-3F46-B247-CBA07975C3E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0802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F4EAA-500D-3F46-B247-CBA07975C3E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104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F4EAA-500D-3F46-B247-CBA07975C3E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2010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F4EAA-500D-3F46-B247-CBA07975C3EE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6579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F4EAA-500D-3F46-B247-CBA07975C3E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0354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F4EAA-500D-3F46-B247-CBA07975C3EE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0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422482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1626130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2025204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711036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1525910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D133-60AC-3748-9BF8-C96BF22D13BB}" type="slidenum">
              <a:rPr lang="it-IT" smtClean="0"/>
              <a:t>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135942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164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696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42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19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59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20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3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436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8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V. Carassiti - INFN Ferrara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1626A-7502-E143-8120-9EA32BEFCC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tiff"/><Relationship Id="rId3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41300"/>
            <a:ext cx="11988800" cy="63754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36524"/>
            <a:ext cx="9144000" cy="1877691"/>
          </a:xfrm>
          <a:ln>
            <a:noFill/>
          </a:ln>
          <a:effectLst>
            <a:glow>
              <a:schemeClr val="accent1"/>
            </a:glow>
          </a:effectLst>
        </p:spPr>
        <p:txBody>
          <a:bodyPr/>
          <a:lstStyle/>
          <a:p>
            <a:r>
              <a:rPr lang="it-IT" dirty="0" err="1">
                <a:effectLst>
                  <a:glow>
                    <a:schemeClr val="accent2"/>
                  </a:glow>
                </a:effectLst>
              </a:rPr>
              <a:t>LHCb</a:t>
            </a:r>
            <a:r>
              <a:rPr lang="it-IT" dirty="0">
                <a:effectLst>
                  <a:glow>
                    <a:schemeClr val="accent2"/>
                  </a:glow>
                </a:effectLst>
              </a:rPr>
              <a:t/>
            </a:r>
            <a:br>
              <a:rPr lang="it-IT" dirty="0">
                <a:effectLst>
                  <a:glow>
                    <a:schemeClr val="accent2"/>
                  </a:glow>
                </a:effectLst>
              </a:rPr>
            </a:br>
            <a:r>
              <a:rPr lang="it-IT" dirty="0">
                <a:effectLst>
                  <a:glow>
                    <a:schemeClr val="accent2"/>
                  </a:glow>
                </a:effectLst>
              </a:rPr>
              <a:t>SMOG2 UPGRADE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81555" y="4590916"/>
            <a:ext cx="7078894" cy="176543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UNPOLARIZED STORAGE </a:t>
            </a:r>
            <a:r>
              <a:rPr lang="it-IT" dirty="0" smtClean="0">
                <a:solidFill>
                  <a:srgbClr val="FFFF00"/>
                </a:solidFill>
              </a:rPr>
              <a:t>CELL</a:t>
            </a: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MECHANICAL DESIGN AND INSTALLATION PROCEDURE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</p:spTree>
    <p:extLst>
      <p:ext uri="{BB962C8B-B14F-4D97-AF65-F5344CB8AC3E}">
        <p14:creationId xmlns:p14="http://schemas.microsoft.com/office/powerpoint/2010/main" val="95524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85" y="173192"/>
            <a:ext cx="12192000" cy="6377478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10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083917" y="173192"/>
            <a:ext cx="3408660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/>
              <a:t>STORAGE CELL DIMENSIONS</a:t>
            </a:r>
          </a:p>
        </p:txBody>
      </p:sp>
      <p:cxnSp>
        <p:nvCxnSpPr>
          <p:cNvPr id="16" name="Connettore 2 15"/>
          <p:cNvCxnSpPr>
            <a:stCxn id="17" idx="0"/>
          </p:cNvCxnSpPr>
          <p:nvPr/>
        </p:nvCxnSpPr>
        <p:spPr>
          <a:xfrm flipH="1" flipV="1">
            <a:off x="7211663" y="3349914"/>
            <a:ext cx="455558" cy="16608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723841" y="5010750"/>
            <a:ext cx="1886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tube </a:t>
            </a:r>
            <a:r>
              <a:rPr lang="it-IT" dirty="0"/>
              <a:t>0,2 mm </a:t>
            </a:r>
            <a:r>
              <a:rPr lang="it-IT" dirty="0" err="1" smtClean="0"/>
              <a:t>thick</a:t>
            </a:r>
            <a:endParaRPr lang="it-IT" dirty="0" smtClean="0"/>
          </a:p>
          <a:p>
            <a:r>
              <a:rPr lang="it-IT" dirty="0" err="1" smtClean="0"/>
              <a:t>Radius</a:t>
            </a:r>
            <a:r>
              <a:rPr lang="it-IT" dirty="0" smtClean="0"/>
              <a:t> = 5 mm</a:t>
            </a:r>
            <a:endParaRPr lang="it-IT" dirty="0"/>
          </a:p>
        </p:txBody>
      </p:sp>
      <p:cxnSp>
        <p:nvCxnSpPr>
          <p:cNvPr id="20" name="Connettore 2 19"/>
          <p:cNvCxnSpPr>
            <a:cxnSpLocks/>
          </p:cNvCxnSpPr>
          <p:nvPr/>
        </p:nvCxnSpPr>
        <p:spPr>
          <a:xfrm flipV="1">
            <a:off x="1274469" y="4097034"/>
            <a:ext cx="949882" cy="18274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76588" y="5916546"/>
            <a:ext cx="236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Flexible</a:t>
            </a:r>
            <a:r>
              <a:rPr lang="it-IT" dirty="0" smtClean="0"/>
              <a:t> WFS </a:t>
            </a:r>
            <a:r>
              <a:rPr lang="it-IT" dirty="0" err="1" smtClean="0"/>
              <a:t>connector</a:t>
            </a:r>
            <a:endParaRPr lang="it-IT" dirty="0"/>
          </a:p>
        </p:txBody>
      </p:sp>
      <p:cxnSp>
        <p:nvCxnSpPr>
          <p:cNvPr id="11" name="Connettore 2 10"/>
          <p:cNvCxnSpPr>
            <a:cxnSpLocks/>
            <a:stCxn id="12" idx="0"/>
          </p:cNvCxnSpPr>
          <p:nvPr/>
        </p:nvCxnSpPr>
        <p:spPr>
          <a:xfrm flipV="1">
            <a:off x="5416268" y="4531058"/>
            <a:ext cx="546723" cy="12008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340286" y="5731880"/>
            <a:ext cx="215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wing</a:t>
            </a:r>
            <a:r>
              <a:rPr lang="it-IT" dirty="0" smtClean="0"/>
              <a:t> </a:t>
            </a:r>
            <a:r>
              <a:rPr lang="it-IT" dirty="0"/>
              <a:t>1,2 mm </a:t>
            </a:r>
            <a:r>
              <a:rPr lang="it-IT" dirty="0" err="1"/>
              <a:t>thick</a:t>
            </a:r>
            <a:endParaRPr lang="it-IT" dirty="0"/>
          </a:p>
        </p:txBody>
      </p:sp>
      <p:cxnSp>
        <p:nvCxnSpPr>
          <p:cNvPr id="14" name="Connettore 2 13"/>
          <p:cNvCxnSpPr>
            <a:cxnSpLocks/>
            <a:stCxn id="12" idx="0"/>
          </p:cNvCxnSpPr>
          <p:nvPr/>
        </p:nvCxnSpPr>
        <p:spPr>
          <a:xfrm flipV="1">
            <a:off x="5416268" y="2137178"/>
            <a:ext cx="582333" cy="35947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cxnSpLocks/>
            <a:stCxn id="28" idx="0"/>
          </p:cNvCxnSpPr>
          <p:nvPr/>
        </p:nvCxnSpPr>
        <p:spPr>
          <a:xfrm flipV="1">
            <a:off x="9165724" y="4274049"/>
            <a:ext cx="395933" cy="15688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7652526" y="5842925"/>
            <a:ext cx="3026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Electrical</a:t>
            </a:r>
            <a:r>
              <a:rPr lang="it-IT" dirty="0" smtClean="0"/>
              <a:t> </a:t>
            </a:r>
            <a:r>
              <a:rPr lang="it-IT" dirty="0" err="1" smtClean="0"/>
              <a:t>continuity</a:t>
            </a:r>
            <a:r>
              <a:rPr lang="it-IT" dirty="0" smtClean="0"/>
              <a:t> </a:t>
            </a:r>
            <a:r>
              <a:rPr lang="it-IT" dirty="0" err="1" smtClean="0"/>
              <a:t>connector</a:t>
            </a:r>
            <a:endParaRPr lang="it-IT" dirty="0"/>
          </a:p>
        </p:txBody>
      </p:sp>
      <p:cxnSp>
        <p:nvCxnSpPr>
          <p:cNvPr id="31" name="Connettore 2 30"/>
          <p:cNvCxnSpPr>
            <a:cxnSpLocks/>
          </p:cNvCxnSpPr>
          <p:nvPr/>
        </p:nvCxnSpPr>
        <p:spPr>
          <a:xfrm flipV="1">
            <a:off x="3896025" y="1233687"/>
            <a:ext cx="5455583" cy="77934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flipV="1">
            <a:off x="3908506" y="1962079"/>
            <a:ext cx="0" cy="333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 rot="21254205">
            <a:off x="6206901" y="1268304"/>
            <a:ext cx="667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200</a:t>
            </a:r>
          </a:p>
        </p:txBody>
      </p:sp>
      <p:cxnSp>
        <p:nvCxnSpPr>
          <p:cNvPr id="34" name="Connettore 1 33"/>
          <p:cNvCxnSpPr/>
          <p:nvPr/>
        </p:nvCxnSpPr>
        <p:spPr>
          <a:xfrm flipV="1">
            <a:off x="9324738" y="1104051"/>
            <a:ext cx="19645" cy="3297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>
            <a:cxnSpLocks/>
          </p:cNvCxnSpPr>
          <p:nvPr/>
        </p:nvCxnSpPr>
        <p:spPr>
          <a:xfrm>
            <a:off x="9755800" y="1424604"/>
            <a:ext cx="48164" cy="318351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9334561" y="1424604"/>
            <a:ext cx="4212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9783929" y="2792615"/>
            <a:ext cx="667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107</a:t>
            </a:r>
          </a:p>
        </p:txBody>
      </p:sp>
      <p:cxnSp>
        <p:nvCxnSpPr>
          <p:cNvPr id="43" name="Connettore 1 42"/>
          <p:cNvCxnSpPr/>
          <p:nvPr/>
        </p:nvCxnSpPr>
        <p:spPr>
          <a:xfrm>
            <a:off x="9561657" y="4609469"/>
            <a:ext cx="3831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 flipV="1">
            <a:off x="1714548" y="2143948"/>
            <a:ext cx="19645" cy="3297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>
            <a:cxnSpLocks/>
          </p:cNvCxnSpPr>
          <p:nvPr/>
        </p:nvCxnSpPr>
        <p:spPr>
          <a:xfrm flipV="1">
            <a:off x="1717328" y="2013034"/>
            <a:ext cx="2191178" cy="31590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 rot="21254205">
            <a:off x="2509273" y="1820775"/>
            <a:ext cx="496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smtClean="0"/>
              <a:t>80</a:t>
            </a:r>
            <a:endParaRPr lang="it-IT" sz="2200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2748439" y="5699555"/>
            <a:ext cx="137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CONICAL TRANSITION</a:t>
            </a:r>
            <a:endParaRPr lang="it-IT" dirty="0"/>
          </a:p>
        </p:txBody>
      </p:sp>
      <p:cxnSp>
        <p:nvCxnSpPr>
          <p:cNvPr id="50" name="Connettore 2 49"/>
          <p:cNvCxnSpPr>
            <a:cxnSpLocks/>
            <a:stCxn id="49" idx="0"/>
          </p:cNvCxnSpPr>
          <p:nvPr/>
        </p:nvCxnSpPr>
        <p:spPr>
          <a:xfrm flipH="1" flipV="1">
            <a:off x="2852667" y="4268865"/>
            <a:ext cx="584746" cy="1430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/>
          <p:cNvSpPr txBox="1"/>
          <p:nvPr/>
        </p:nvSpPr>
        <p:spPr>
          <a:xfrm>
            <a:off x="128432" y="4148452"/>
            <a:ext cx="16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Radius</a:t>
            </a:r>
            <a:r>
              <a:rPr lang="it-IT" dirty="0" smtClean="0"/>
              <a:t> = 28 mm</a:t>
            </a:r>
            <a:endParaRPr lang="it-IT" dirty="0"/>
          </a:p>
        </p:txBody>
      </p:sp>
      <p:cxnSp>
        <p:nvCxnSpPr>
          <p:cNvPr id="54" name="Connettore 2 53"/>
          <p:cNvCxnSpPr>
            <a:cxnSpLocks/>
            <a:stCxn id="53" idx="0"/>
          </p:cNvCxnSpPr>
          <p:nvPr/>
        </p:nvCxnSpPr>
        <p:spPr>
          <a:xfrm flipV="1">
            <a:off x="964277" y="3832242"/>
            <a:ext cx="1100829" cy="3162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6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2" y="766149"/>
            <a:ext cx="6395916" cy="3345621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11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581400" y="181592"/>
            <a:ext cx="4875148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MACHINING PROCESS </a:t>
            </a:r>
            <a:r>
              <a:rPr lang="mr-IN" sz="2200" dirty="0" smtClean="0"/>
              <a:t>–</a:t>
            </a:r>
            <a:r>
              <a:rPr lang="it-IT" sz="2200" dirty="0" smtClean="0"/>
              <a:t> OUTER SIDE</a:t>
            </a:r>
            <a:endParaRPr lang="it-IT" sz="2200" dirty="0"/>
          </a:p>
        </p:txBody>
      </p:sp>
      <p:cxnSp>
        <p:nvCxnSpPr>
          <p:cNvPr id="20" name="Connettore 2 19"/>
          <p:cNvCxnSpPr>
            <a:cxnSpLocks/>
            <a:stCxn id="21" idx="3"/>
          </p:cNvCxnSpPr>
          <p:nvPr/>
        </p:nvCxnSpPr>
        <p:spPr>
          <a:xfrm>
            <a:off x="1284983" y="1698780"/>
            <a:ext cx="1191089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391416" y="1514114"/>
            <a:ext cx="893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BLANK</a:t>
            </a:r>
            <a:endParaRPr lang="it-IT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3010328" y="4276175"/>
            <a:ext cx="65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PART</a:t>
            </a:r>
            <a:endParaRPr lang="it-IT" dirty="0" smtClean="0"/>
          </a:p>
        </p:txBody>
      </p:sp>
      <p:cxnSp>
        <p:nvCxnSpPr>
          <p:cNvPr id="37" name="Connettore 2 36"/>
          <p:cNvCxnSpPr>
            <a:cxnSpLocks/>
            <a:stCxn id="36" idx="0"/>
          </p:cNvCxnSpPr>
          <p:nvPr/>
        </p:nvCxnSpPr>
        <p:spPr>
          <a:xfrm flipH="1" flipV="1">
            <a:off x="3184989" y="2729738"/>
            <a:ext cx="154113" cy="15464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10" y="2577090"/>
            <a:ext cx="7269876" cy="3802778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017481" y="3556959"/>
            <a:ext cx="259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MACHINING SIMULATION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554320" y="5039263"/>
            <a:ext cx="3647185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STRESS RELIEVING HEAT TREATMENT</a:t>
            </a:r>
          </a:p>
          <a:p>
            <a:r>
              <a:rPr lang="it-IT" dirty="0" smtClean="0"/>
              <a:t>AFTER THE MILL ROUGH PROCESS :</a:t>
            </a:r>
          </a:p>
          <a:p>
            <a:r>
              <a:rPr lang="it-IT" dirty="0" smtClean="0"/>
              <a:t>1 h @ 290°C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54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3815118"/>
            <a:ext cx="4904916" cy="256569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39" y="2661007"/>
            <a:ext cx="7111261" cy="37198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674915"/>
            <a:ext cx="6052073" cy="3165761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581400" y="181592"/>
            <a:ext cx="4875148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MACHINING PROCESS </a:t>
            </a:r>
            <a:r>
              <a:rPr lang="mr-IN" sz="2200" dirty="0" smtClean="0"/>
              <a:t>–</a:t>
            </a:r>
            <a:r>
              <a:rPr lang="it-IT" sz="2200" dirty="0" smtClean="0"/>
              <a:t>  INNER SIDE</a:t>
            </a:r>
            <a:endParaRPr lang="it-IT" sz="2200" dirty="0"/>
          </a:p>
        </p:txBody>
      </p:sp>
      <p:cxnSp>
        <p:nvCxnSpPr>
          <p:cNvPr id="20" name="Connettore 2 19"/>
          <p:cNvCxnSpPr>
            <a:cxnSpLocks/>
            <a:stCxn id="21" idx="3"/>
          </p:cNvCxnSpPr>
          <p:nvPr/>
        </p:nvCxnSpPr>
        <p:spPr>
          <a:xfrm>
            <a:off x="1157840" y="1299444"/>
            <a:ext cx="1283556" cy="386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264273" y="1114778"/>
            <a:ext cx="893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BLANK</a:t>
            </a:r>
            <a:endParaRPr lang="it-IT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1757594" y="5584349"/>
            <a:ext cx="68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PART</a:t>
            </a:r>
            <a:endParaRPr lang="it-IT" dirty="0"/>
          </a:p>
        </p:txBody>
      </p:sp>
      <p:cxnSp>
        <p:nvCxnSpPr>
          <p:cNvPr id="37" name="Connettore 2 36"/>
          <p:cNvCxnSpPr>
            <a:cxnSpLocks/>
            <a:stCxn id="17" idx="3"/>
          </p:cNvCxnSpPr>
          <p:nvPr/>
        </p:nvCxnSpPr>
        <p:spPr>
          <a:xfrm flipV="1">
            <a:off x="1922906" y="3090621"/>
            <a:ext cx="355911" cy="904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cxnSpLocks/>
            <a:stCxn id="17" idx="3"/>
          </p:cNvCxnSpPr>
          <p:nvPr/>
        </p:nvCxnSpPr>
        <p:spPr>
          <a:xfrm>
            <a:off x="1922906" y="3995380"/>
            <a:ext cx="255215" cy="8134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259492" y="3810714"/>
            <a:ext cx="1663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VACUUM PLATE</a:t>
            </a:r>
            <a:endParaRPr lang="it-IT" dirty="0"/>
          </a:p>
        </p:txBody>
      </p:sp>
      <p:cxnSp>
        <p:nvCxnSpPr>
          <p:cNvPr id="18" name="Connettore 2 17"/>
          <p:cNvCxnSpPr>
            <a:cxnSpLocks/>
            <a:stCxn id="19" idx="1"/>
          </p:cNvCxnSpPr>
          <p:nvPr/>
        </p:nvCxnSpPr>
        <p:spPr>
          <a:xfrm flipH="1" flipV="1">
            <a:off x="3123344" y="2252979"/>
            <a:ext cx="1601484" cy="409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4724828" y="2477633"/>
            <a:ext cx="66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PART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9479066" y="2721289"/>
            <a:ext cx="259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MACHINING SIMULATION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262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" y="4022212"/>
            <a:ext cx="4434950" cy="2421898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92" y="874954"/>
            <a:ext cx="3228531" cy="24213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711" y="874954"/>
            <a:ext cx="3228532" cy="2421399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581400" y="181592"/>
            <a:ext cx="5029200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MACHINING PROCESS </a:t>
            </a:r>
            <a:r>
              <a:rPr lang="mr-IN" sz="2200" dirty="0" smtClean="0"/>
              <a:t>–</a:t>
            </a:r>
            <a:r>
              <a:rPr lang="it-IT" sz="2200" dirty="0" smtClean="0"/>
              <a:t> FIRST PROTOTYPE</a:t>
            </a:r>
            <a:endParaRPr lang="it-IT" sz="22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93" y="4023661"/>
            <a:ext cx="3227266" cy="242044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711" y="4022213"/>
            <a:ext cx="3229198" cy="242189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" y="874954"/>
            <a:ext cx="4453786" cy="24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5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" y="228599"/>
            <a:ext cx="12192393" cy="6377683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131478" y="248657"/>
            <a:ext cx="5961151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/>
              <a:t>UNPOL STORAGE CELL  : </a:t>
            </a:r>
            <a:r>
              <a:rPr lang="it-IT" sz="2200" dirty="0" smtClean="0"/>
              <a:t>OPEN </a:t>
            </a:r>
            <a:r>
              <a:rPr lang="mr-IN" sz="2200" dirty="0" smtClean="0"/>
              <a:t>–</a:t>
            </a:r>
            <a:r>
              <a:rPr lang="it-IT" sz="2200" dirty="0" smtClean="0"/>
              <a:t> CLOSING SYSTEM</a:t>
            </a:r>
          </a:p>
        </p:txBody>
      </p:sp>
      <p:cxnSp>
        <p:nvCxnSpPr>
          <p:cNvPr id="20" name="Connettore 2 19"/>
          <p:cNvCxnSpPr>
            <a:cxnSpLocks/>
            <a:stCxn id="21" idx="2"/>
          </p:cNvCxnSpPr>
          <p:nvPr/>
        </p:nvCxnSpPr>
        <p:spPr>
          <a:xfrm>
            <a:off x="1998830" y="2354379"/>
            <a:ext cx="3323183" cy="717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152478" y="1154050"/>
            <a:ext cx="3692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FLOATING HALF </a:t>
            </a:r>
            <a:r>
              <a:rPr lang="it-IT" dirty="0"/>
              <a:t>CELL COMPENSATING THE </a:t>
            </a:r>
            <a:r>
              <a:rPr lang="it-IT" dirty="0" smtClean="0"/>
              <a:t>TOLERANCE </a:t>
            </a:r>
            <a:r>
              <a:rPr lang="it-IT" dirty="0"/>
              <a:t>OF THE DETECOR’S </a:t>
            </a:r>
            <a:r>
              <a:rPr lang="it-IT" dirty="0" smtClean="0"/>
              <a:t>CLOSURE </a:t>
            </a:r>
            <a:r>
              <a:rPr lang="it-IT" dirty="0"/>
              <a:t>POSITION  </a:t>
            </a:r>
          </a:p>
          <a:p>
            <a:endParaRPr lang="it-IT" dirty="0"/>
          </a:p>
        </p:txBody>
      </p:sp>
      <p:cxnSp>
        <p:nvCxnSpPr>
          <p:cNvPr id="18" name="Connettore 2 17">
            <a:extLst>
              <a:ext uri="{FF2B5EF4-FFF2-40B4-BE49-F238E27FC236}">
                <a16:creationId xmlns="" xmlns:a16="http://schemas.microsoft.com/office/drawing/2014/main" id="{DE520F4F-EC45-4A41-BA0E-D913DFA698FF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7274103" y="3472665"/>
            <a:ext cx="1900719" cy="17787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0A50B213-D378-5541-97CF-96EDBD824DBE}"/>
              </a:ext>
            </a:extLst>
          </p:cNvPr>
          <p:cNvSpPr txBox="1"/>
          <p:nvPr/>
        </p:nvSpPr>
        <p:spPr>
          <a:xfrm>
            <a:off x="6601145" y="5251431"/>
            <a:ext cx="5147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FIXED HALF CELL </a:t>
            </a:r>
            <a:r>
              <a:rPr lang="it-IT" dirty="0"/>
              <a:t>REFERRING THE CLOSURE POSITION</a:t>
            </a:r>
          </a:p>
        </p:txBody>
      </p:sp>
    </p:spTree>
    <p:extLst>
      <p:ext uri="{BB962C8B-B14F-4D97-AF65-F5344CB8AC3E}">
        <p14:creationId xmlns:p14="http://schemas.microsoft.com/office/powerpoint/2010/main" val="17538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2" y="132935"/>
            <a:ext cx="11897474" cy="6223415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995EE0D3-E847-204E-AA45-BF197A9B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10D5-DC52-0B49-84F7-A003EEA2F002}" type="slidenum">
              <a:rPr lang="it-IT" smtClean="0"/>
              <a:t>15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45E046F-5B95-E141-88B4-B20B19BCA60D}"/>
              </a:ext>
            </a:extLst>
          </p:cNvPr>
          <p:cNvSpPr txBox="1"/>
          <p:nvPr/>
        </p:nvSpPr>
        <p:spPr>
          <a:xfrm>
            <a:off x="4426085" y="359923"/>
            <a:ext cx="2762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FLOATING </a:t>
            </a:r>
            <a:r>
              <a:rPr lang="it-IT" sz="2200" dirty="0" smtClean="0"/>
              <a:t>SYSTEM </a:t>
            </a:r>
            <a:r>
              <a:rPr lang="mr-IN" sz="2200" dirty="0" smtClean="0"/>
              <a:t>–</a:t>
            </a:r>
            <a:r>
              <a:rPr lang="it-IT" sz="2200" dirty="0" smtClean="0"/>
              <a:t> 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F72AF2FF-E420-3C4B-8A99-1442B32BE12B}"/>
              </a:ext>
            </a:extLst>
          </p:cNvPr>
          <p:cNvSpPr txBox="1"/>
          <p:nvPr/>
        </p:nvSpPr>
        <p:spPr>
          <a:xfrm>
            <a:off x="1309456" y="2170725"/>
            <a:ext cx="1994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FLOATING PART</a:t>
            </a:r>
          </a:p>
          <a:p>
            <a:r>
              <a:rPr lang="it-IT" sz="1400" dirty="0"/>
              <a:t>SUPPORTING THE CELL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D9D2C79F-72D2-CB41-8A7A-ADA226524590}"/>
              </a:ext>
            </a:extLst>
          </p:cNvPr>
          <p:cNvSpPr txBox="1"/>
          <p:nvPr/>
        </p:nvSpPr>
        <p:spPr>
          <a:xfrm>
            <a:off x="9009838" y="1415447"/>
            <a:ext cx="810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SPRING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A288C18D-54F1-6740-A232-3CB4EE4C50C3}"/>
              </a:ext>
            </a:extLst>
          </p:cNvPr>
          <p:cNvSpPr txBox="1"/>
          <p:nvPr/>
        </p:nvSpPr>
        <p:spPr>
          <a:xfrm>
            <a:off x="9627139" y="584261"/>
            <a:ext cx="2358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FIXED PARTS CONNECTED BY BARS TO THE DETECTOR BOX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="" xmlns:a16="http://schemas.microsoft.com/office/drawing/2014/main" id="{696F3656-5F42-9A48-9EE8-C828A2A16109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303626" y="2432335"/>
            <a:ext cx="1617695" cy="1003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="" xmlns:a16="http://schemas.microsoft.com/office/drawing/2014/main" id="{5C160E1E-115F-334E-951E-B2AE3471218F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610600" y="1569336"/>
            <a:ext cx="399238" cy="143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="" xmlns:a16="http://schemas.microsoft.com/office/drawing/2014/main" id="{BC5EEC82-F346-8E4C-B9B3-D26458886C5B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9982200" y="1107481"/>
            <a:ext cx="824419" cy="1245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="" xmlns:a16="http://schemas.microsoft.com/office/drawing/2014/main" id="{585C861A-DAEE-EF44-8ECD-B9ED4554074A}"/>
              </a:ext>
            </a:extLst>
          </p:cNvPr>
          <p:cNvSpPr txBox="1"/>
          <p:nvPr/>
        </p:nvSpPr>
        <p:spPr>
          <a:xfrm>
            <a:off x="1566154" y="5943866"/>
            <a:ext cx="9071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THE CONTACT OF THE FLOATING HALF OF THE CELL WITH  THE FIXED HALF,  IS GIVEN BY THE SPRING COMPRESSION FORCE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="" xmlns:a16="http://schemas.microsoft.com/office/drawing/2014/main" id="{79B1FB09-2068-D246-8339-67E8017A89E5}"/>
              </a:ext>
            </a:extLst>
          </p:cNvPr>
          <p:cNvCxnSpPr>
            <a:cxnSpLocks/>
          </p:cNvCxnSpPr>
          <p:nvPr/>
        </p:nvCxnSpPr>
        <p:spPr>
          <a:xfrm flipH="1">
            <a:off x="10806618" y="1116667"/>
            <a:ext cx="1" cy="1236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ccia giù 13">
            <a:extLst>
              <a:ext uri="{FF2B5EF4-FFF2-40B4-BE49-F238E27FC236}">
                <a16:creationId xmlns="" xmlns:a16="http://schemas.microsoft.com/office/drawing/2014/main" id="{7DED699C-7EF3-C74F-BB74-AFD4F9FA59B8}"/>
              </a:ext>
            </a:extLst>
          </p:cNvPr>
          <p:cNvSpPr/>
          <p:nvPr/>
        </p:nvSpPr>
        <p:spPr>
          <a:xfrm rot="5400000">
            <a:off x="8641955" y="3033743"/>
            <a:ext cx="174605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reccia destra 1"/>
          <p:cNvSpPr/>
          <p:nvPr/>
        </p:nvSpPr>
        <p:spPr>
          <a:xfrm>
            <a:off x="2339773" y="3474907"/>
            <a:ext cx="978408" cy="155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cxnSp>
        <p:nvCxnSpPr>
          <p:cNvPr id="20" name="Connettore 2 19">
            <a:extLst>
              <a:ext uri="{FF2B5EF4-FFF2-40B4-BE49-F238E27FC236}">
                <a16:creationId xmlns="" xmlns:a16="http://schemas.microsoft.com/office/drawing/2014/main" id="{79B1FB09-2068-D246-8339-67E8017A89E5}"/>
              </a:ext>
            </a:extLst>
          </p:cNvPr>
          <p:cNvCxnSpPr>
            <a:cxnSpLocks/>
          </p:cNvCxnSpPr>
          <p:nvPr/>
        </p:nvCxnSpPr>
        <p:spPr>
          <a:xfrm flipH="1" flipV="1">
            <a:off x="2896611" y="3629920"/>
            <a:ext cx="3152004" cy="2313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="" xmlns:a16="http://schemas.microsoft.com/office/drawing/2014/main" id="{79B1FB09-2068-D246-8339-67E8017A89E5}"/>
              </a:ext>
            </a:extLst>
          </p:cNvPr>
          <p:cNvCxnSpPr>
            <a:cxnSpLocks/>
          </p:cNvCxnSpPr>
          <p:nvPr/>
        </p:nvCxnSpPr>
        <p:spPr>
          <a:xfrm flipV="1">
            <a:off x="6048615" y="3552413"/>
            <a:ext cx="2561985" cy="2393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65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4" y="182653"/>
            <a:ext cx="11876926" cy="621266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995EE0D3-E847-204E-AA45-BF197A9B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10D5-DC52-0B49-84F7-A003EEA2F002}" type="slidenum">
              <a:rPr lang="it-IT" smtClean="0"/>
              <a:t>16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45E046F-5B95-E141-88B4-B20B19BCA60D}"/>
              </a:ext>
            </a:extLst>
          </p:cNvPr>
          <p:cNvSpPr txBox="1"/>
          <p:nvPr/>
        </p:nvSpPr>
        <p:spPr>
          <a:xfrm>
            <a:off x="4328808" y="123892"/>
            <a:ext cx="2859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FLOATING </a:t>
            </a:r>
            <a:r>
              <a:rPr lang="it-IT" sz="2200" dirty="0" smtClean="0"/>
              <a:t>SYSTEM </a:t>
            </a:r>
            <a:r>
              <a:rPr lang="mr-IN" sz="2200" dirty="0" smtClean="0"/>
              <a:t>–</a:t>
            </a:r>
            <a:r>
              <a:rPr lang="it-IT" sz="2200" dirty="0" smtClean="0"/>
              <a:t> 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F72AF2FF-E420-3C4B-8A99-1442B32BE12B}"/>
              </a:ext>
            </a:extLst>
          </p:cNvPr>
          <p:cNvSpPr txBox="1"/>
          <p:nvPr/>
        </p:nvSpPr>
        <p:spPr>
          <a:xfrm>
            <a:off x="600459" y="1741852"/>
            <a:ext cx="1994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FLOATING PART</a:t>
            </a:r>
          </a:p>
          <a:p>
            <a:r>
              <a:rPr lang="it-IT" sz="1400" dirty="0"/>
              <a:t>SUPPORTING THE CELL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D9D2C79F-72D2-CB41-8A7A-ADA226524590}"/>
              </a:ext>
            </a:extLst>
          </p:cNvPr>
          <p:cNvSpPr txBox="1"/>
          <p:nvPr/>
        </p:nvSpPr>
        <p:spPr>
          <a:xfrm>
            <a:off x="8504371" y="1458187"/>
            <a:ext cx="810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SPRING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A288C18D-54F1-6740-A232-3CB4EE4C50C3}"/>
              </a:ext>
            </a:extLst>
          </p:cNvPr>
          <p:cNvSpPr txBox="1"/>
          <p:nvPr/>
        </p:nvSpPr>
        <p:spPr>
          <a:xfrm>
            <a:off x="9627139" y="584261"/>
            <a:ext cx="2358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FIXED PARTS CONNECTED BY BARS TO THE DETECTOR BOX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="" xmlns:a16="http://schemas.microsoft.com/office/drawing/2014/main" id="{696F3656-5F42-9A48-9EE8-C828A2A16109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594629" y="2003462"/>
            <a:ext cx="1696701" cy="483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="" xmlns:a16="http://schemas.microsoft.com/office/drawing/2014/main" id="{5C160E1E-115F-334E-951E-B2AE3471218F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8538419" y="1765964"/>
            <a:ext cx="371272" cy="1254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="" xmlns:a16="http://schemas.microsoft.com/office/drawing/2014/main" id="{BC5EEC82-F346-8E4C-B9B3-D26458886C5B}"/>
              </a:ext>
            </a:extLst>
          </p:cNvPr>
          <p:cNvCxnSpPr>
            <a:cxnSpLocks/>
          </p:cNvCxnSpPr>
          <p:nvPr/>
        </p:nvCxnSpPr>
        <p:spPr>
          <a:xfrm flipH="1">
            <a:off x="9315012" y="1125848"/>
            <a:ext cx="1491606" cy="1361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="" xmlns:a16="http://schemas.microsoft.com/office/drawing/2014/main" id="{79B1FB09-2068-D246-8339-67E8017A89E5}"/>
              </a:ext>
            </a:extLst>
          </p:cNvPr>
          <p:cNvCxnSpPr>
            <a:cxnSpLocks/>
          </p:cNvCxnSpPr>
          <p:nvPr/>
        </p:nvCxnSpPr>
        <p:spPr>
          <a:xfrm flipH="1">
            <a:off x="10397447" y="1163303"/>
            <a:ext cx="409173" cy="1335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ccia giù 5">
            <a:extLst>
              <a:ext uri="{FF2B5EF4-FFF2-40B4-BE49-F238E27FC236}">
                <a16:creationId xmlns="" xmlns:a16="http://schemas.microsoft.com/office/drawing/2014/main" id="{FBD92AC8-3109-0C48-978B-E96408758ED9}"/>
              </a:ext>
            </a:extLst>
          </p:cNvPr>
          <p:cNvSpPr/>
          <p:nvPr/>
        </p:nvSpPr>
        <p:spPr>
          <a:xfrm>
            <a:off x="1337974" y="2983048"/>
            <a:ext cx="21400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B5481A9B-0F98-B242-BA35-1DABCA2E1546}"/>
              </a:ext>
            </a:extLst>
          </p:cNvPr>
          <p:cNvSpPr txBox="1"/>
          <p:nvPr/>
        </p:nvSpPr>
        <p:spPr>
          <a:xfrm>
            <a:off x="869425" y="3210642"/>
            <a:ext cx="52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CELL</a:t>
            </a:r>
          </a:p>
          <a:p>
            <a:r>
              <a:rPr lang="it-IT" sz="1400" dirty="0" err="1"/>
              <a:t>load</a:t>
            </a:r>
            <a:endParaRPr lang="it-IT" sz="1400" dirty="0"/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8810D1FD-0ACD-D545-B9F3-3FB046D01F3C}"/>
              </a:ext>
            </a:extLst>
          </p:cNvPr>
          <p:cNvSpPr txBox="1"/>
          <p:nvPr/>
        </p:nvSpPr>
        <p:spPr>
          <a:xfrm>
            <a:off x="5779086" y="1794830"/>
            <a:ext cx="197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CELL </a:t>
            </a:r>
            <a:r>
              <a:rPr lang="it-IT" sz="1400" dirty="0" err="1" smtClean="0"/>
              <a:t>load</a:t>
            </a:r>
            <a:r>
              <a:rPr lang="it-IT" sz="1400" dirty="0" smtClean="0"/>
              <a:t> balance </a:t>
            </a:r>
            <a:r>
              <a:rPr lang="it-IT" sz="1400" dirty="0"/>
              <a:t>force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="" xmlns:a16="http://schemas.microsoft.com/office/drawing/2014/main" id="{EC5D5164-A608-8C45-A8A5-3B9579439919}"/>
              </a:ext>
            </a:extLst>
          </p:cNvPr>
          <p:cNvSpPr txBox="1"/>
          <p:nvPr/>
        </p:nvSpPr>
        <p:spPr>
          <a:xfrm>
            <a:off x="5760185" y="4981286"/>
            <a:ext cx="189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CELL </a:t>
            </a:r>
            <a:r>
              <a:rPr lang="it-IT" sz="1400" dirty="0" err="1" smtClean="0"/>
              <a:t>load</a:t>
            </a:r>
            <a:r>
              <a:rPr lang="it-IT" sz="1400" dirty="0" smtClean="0"/>
              <a:t> balance force </a:t>
            </a:r>
            <a:endParaRPr lang="it-IT" sz="14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20" name="Freccia giù 19">
            <a:extLst>
              <a:ext uri="{FF2B5EF4-FFF2-40B4-BE49-F238E27FC236}">
                <a16:creationId xmlns="" xmlns:a16="http://schemas.microsoft.com/office/drawing/2014/main" id="{FBD92AC8-3109-0C48-978B-E96408758ED9}"/>
              </a:ext>
            </a:extLst>
          </p:cNvPr>
          <p:cNvSpPr/>
          <p:nvPr/>
        </p:nvSpPr>
        <p:spPr>
          <a:xfrm>
            <a:off x="7674121" y="1852967"/>
            <a:ext cx="885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su 6"/>
          <p:cNvSpPr/>
          <p:nvPr/>
        </p:nvSpPr>
        <p:spPr>
          <a:xfrm flipH="1">
            <a:off x="7657666" y="4354555"/>
            <a:ext cx="105006" cy="1048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destra 23"/>
          <p:cNvSpPr/>
          <p:nvPr/>
        </p:nvSpPr>
        <p:spPr>
          <a:xfrm>
            <a:off x="2089287" y="3545364"/>
            <a:ext cx="978408" cy="155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D9D2C79F-72D2-CB41-8A7A-ADA226524590}"/>
              </a:ext>
            </a:extLst>
          </p:cNvPr>
          <p:cNvSpPr txBox="1"/>
          <p:nvPr/>
        </p:nvSpPr>
        <p:spPr>
          <a:xfrm>
            <a:off x="2173171" y="3237587"/>
            <a:ext cx="153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/>
              <a:t>CONTACT pressure</a:t>
            </a:r>
            <a:endParaRPr lang="it-IT" sz="1400" dirty="0"/>
          </a:p>
        </p:txBody>
      </p:sp>
      <p:sp>
        <p:nvSpPr>
          <p:cNvPr id="28" name="Freccia giù 27">
            <a:extLst>
              <a:ext uri="{FF2B5EF4-FFF2-40B4-BE49-F238E27FC236}">
                <a16:creationId xmlns="" xmlns:a16="http://schemas.microsoft.com/office/drawing/2014/main" id="{7DED699C-7EF3-C74F-BB74-AFD4F9FA59B8}"/>
              </a:ext>
            </a:extLst>
          </p:cNvPr>
          <p:cNvSpPr/>
          <p:nvPr/>
        </p:nvSpPr>
        <p:spPr>
          <a:xfrm rot="5400000">
            <a:off x="8738505" y="3143463"/>
            <a:ext cx="174605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>
            <a:extLst>
              <a:ext uri="{FF2B5EF4-FFF2-40B4-BE49-F238E27FC236}">
                <a16:creationId xmlns="" xmlns:a16="http://schemas.microsoft.com/office/drawing/2014/main" id="{D9D2C79F-72D2-CB41-8A7A-ADA226524590}"/>
              </a:ext>
            </a:extLst>
          </p:cNvPr>
          <p:cNvSpPr txBox="1"/>
          <p:nvPr/>
        </p:nvSpPr>
        <p:spPr>
          <a:xfrm>
            <a:off x="9428065" y="3472252"/>
            <a:ext cx="2133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SPRING </a:t>
            </a:r>
            <a:r>
              <a:rPr lang="it-IT" sz="1400" dirty="0" err="1" smtClean="0"/>
              <a:t>compression</a:t>
            </a:r>
            <a:r>
              <a:rPr lang="it-IT" sz="1400" dirty="0" smtClean="0"/>
              <a:t> force</a:t>
            </a:r>
          </a:p>
        </p:txBody>
      </p:sp>
    </p:spTree>
    <p:extLst>
      <p:ext uri="{BB962C8B-B14F-4D97-AF65-F5344CB8AC3E}">
        <p14:creationId xmlns:p14="http://schemas.microsoft.com/office/powerpoint/2010/main" val="41130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4" y="246580"/>
            <a:ext cx="11970327" cy="6261523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995EE0D3-E847-204E-AA45-BF197A9B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1730" y="6376044"/>
            <a:ext cx="2743200" cy="365125"/>
          </a:xfrm>
        </p:spPr>
        <p:txBody>
          <a:bodyPr/>
          <a:lstStyle/>
          <a:p>
            <a:fld id="{582910D5-DC52-0B49-84F7-A003EEA2F002}" type="slidenum">
              <a:rPr lang="it-IT" smtClean="0"/>
              <a:t>17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45E046F-5B95-E141-88B4-B20B19BCA60D}"/>
              </a:ext>
            </a:extLst>
          </p:cNvPr>
          <p:cNvSpPr txBox="1"/>
          <p:nvPr/>
        </p:nvSpPr>
        <p:spPr>
          <a:xfrm>
            <a:off x="4426085" y="359923"/>
            <a:ext cx="2859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FLOATING </a:t>
            </a:r>
            <a:r>
              <a:rPr lang="it-IT" sz="2200" dirty="0" smtClean="0"/>
              <a:t>SYSTEM </a:t>
            </a:r>
            <a:r>
              <a:rPr lang="mr-IN" sz="2200" dirty="0" smtClean="0"/>
              <a:t>–</a:t>
            </a:r>
            <a:r>
              <a:rPr lang="it-IT" sz="2200" dirty="0" smtClean="0"/>
              <a:t> 3</a:t>
            </a:r>
            <a:endParaRPr lang="it-IT" sz="2200" dirty="0"/>
          </a:p>
        </p:txBody>
      </p:sp>
      <p:cxnSp>
        <p:nvCxnSpPr>
          <p:cNvPr id="5" name="Connettore 2 4">
            <a:extLst>
              <a:ext uri="{FF2B5EF4-FFF2-40B4-BE49-F238E27FC236}">
                <a16:creationId xmlns="" xmlns:a16="http://schemas.microsoft.com/office/drawing/2014/main" id="{65F85CC5-A2CD-F342-AD51-D30547C8DFD8}"/>
              </a:ext>
            </a:extLst>
          </p:cNvPr>
          <p:cNvCxnSpPr>
            <a:cxnSpLocks/>
          </p:cNvCxnSpPr>
          <p:nvPr/>
        </p:nvCxnSpPr>
        <p:spPr>
          <a:xfrm flipV="1">
            <a:off x="5647762" y="1272570"/>
            <a:ext cx="1536207" cy="149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="" xmlns:a16="http://schemas.microsoft.com/office/drawing/2014/main" id="{E23C5A4A-BA7E-3F4E-951F-388EA799CE56}"/>
              </a:ext>
            </a:extLst>
          </p:cNvPr>
          <p:cNvCxnSpPr>
            <a:cxnSpLocks/>
          </p:cNvCxnSpPr>
          <p:nvPr/>
        </p:nvCxnSpPr>
        <p:spPr>
          <a:xfrm>
            <a:off x="7202184" y="1277212"/>
            <a:ext cx="29050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="" xmlns:a16="http://schemas.microsoft.com/office/drawing/2014/main" id="{F72A7B53-F5CE-4B4A-9A28-C2BDC61DAB57}"/>
              </a:ext>
            </a:extLst>
          </p:cNvPr>
          <p:cNvCxnSpPr>
            <a:cxnSpLocks/>
          </p:cNvCxnSpPr>
          <p:nvPr/>
        </p:nvCxnSpPr>
        <p:spPr>
          <a:xfrm>
            <a:off x="10624161" y="1259490"/>
            <a:ext cx="3298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="" xmlns:a16="http://schemas.microsoft.com/office/drawing/2014/main" id="{2F7A9B14-F3A6-2D4C-9D42-596B17416154}"/>
              </a:ext>
            </a:extLst>
          </p:cNvPr>
          <p:cNvCxnSpPr>
            <a:cxnSpLocks/>
          </p:cNvCxnSpPr>
          <p:nvPr/>
        </p:nvCxnSpPr>
        <p:spPr>
          <a:xfrm>
            <a:off x="4973616" y="1287513"/>
            <a:ext cx="69870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="" xmlns:a16="http://schemas.microsoft.com/office/drawing/2014/main" id="{C87DCCD1-61C8-DA41-B89F-FAD450605AB6}"/>
              </a:ext>
            </a:extLst>
          </p:cNvPr>
          <p:cNvCxnSpPr>
            <a:cxnSpLocks/>
          </p:cNvCxnSpPr>
          <p:nvPr/>
        </p:nvCxnSpPr>
        <p:spPr>
          <a:xfrm>
            <a:off x="4287116" y="1287513"/>
            <a:ext cx="7242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="" xmlns:a16="http://schemas.microsoft.com/office/drawing/2014/main" id="{C4947B0B-3441-8B4D-9334-1211BCED095D}"/>
              </a:ext>
            </a:extLst>
          </p:cNvPr>
          <p:cNvCxnSpPr>
            <a:cxnSpLocks/>
          </p:cNvCxnSpPr>
          <p:nvPr/>
        </p:nvCxnSpPr>
        <p:spPr>
          <a:xfrm>
            <a:off x="4977630" y="1177563"/>
            <a:ext cx="0" cy="2186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="" xmlns:a16="http://schemas.microsoft.com/office/drawing/2014/main" id="{25994B76-840E-F74E-99E0-FFFF17FB0676}"/>
              </a:ext>
            </a:extLst>
          </p:cNvPr>
          <p:cNvCxnSpPr>
            <a:cxnSpLocks/>
          </p:cNvCxnSpPr>
          <p:nvPr/>
        </p:nvCxnSpPr>
        <p:spPr>
          <a:xfrm flipH="1">
            <a:off x="10624161" y="1243093"/>
            <a:ext cx="3736" cy="1386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="" xmlns:a16="http://schemas.microsoft.com/office/drawing/2014/main" id="{33782E59-F3AF-2047-898D-E2D70CE9A70A}"/>
              </a:ext>
            </a:extLst>
          </p:cNvPr>
          <p:cNvCxnSpPr>
            <a:cxnSpLocks/>
          </p:cNvCxnSpPr>
          <p:nvPr/>
        </p:nvCxnSpPr>
        <p:spPr>
          <a:xfrm>
            <a:off x="10953965" y="1253004"/>
            <a:ext cx="0" cy="2156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="" xmlns:a16="http://schemas.microsoft.com/office/drawing/2014/main" id="{20FC8FD4-6A15-1D4B-B096-EDE971F319CA}"/>
              </a:ext>
            </a:extLst>
          </p:cNvPr>
          <p:cNvCxnSpPr>
            <a:cxnSpLocks/>
          </p:cNvCxnSpPr>
          <p:nvPr/>
        </p:nvCxnSpPr>
        <p:spPr>
          <a:xfrm>
            <a:off x="5649792" y="1274134"/>
            <a:ext cx="6001" cy="2174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="" xmlns:a16="http://schemas.microsoft.com/office/drawing/2014/main" id="{32F01A39-5CD8-E54E-AAF7-F21743B44E51}"/>
              </a:ext>
            </a:extLst>
          </p:cNvPr>
          <p:cNvCxnSpPr>
            <a:cxnSpLocks/>
          </p:cNvCxnSpPr>
          <p:nvPr/>
        </p:nvCxnSpPr>
        <p:spPr>
          <a:xfrm>
            <a:off x="7202184" y="1267609"/>
            <a:ext cx="1920" cy="1448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="" xmlns:a16="http://schemas.microsoft.com/office/drawing/2014/main" id="{ED9F0E35-4A27-C94A-B802-41D5292E2E75}"/>
              </a:ext>
            </a:extLst>
          </p:cNvPr>
          <p:cNvSpPr txBox="1"/>
          <p:nvPr/>
        </p:nvSpPr>
        <p:spPr>
          <a:xfrm>
            <a:off x="1491371" y="9222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="" xmlns:a16="http://schemas.microsoft.com/office/drawing/2014/main" id="{88A0C1AF-6252-494F-9F52-9B74229BB0F6}"/>
              </a:ext>
            </a:extLst>
          </p:cNvPr>
          <p:cNvSpPr txBox="1"/>
          <p:nvPr/>
        </p:nvSpPr>
        <p:spPr>
          <a:xfrm>
            <a:off x="5180228" y="9183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="" xmlns:a16="http://schemas.microsoft.com/office/drawing/2014/main" id="{C3298CAD-EF8A-524D-A948-1616C011FFE8}"/>
              </a:ext>
            </a:extLst>
          </p:cNvPr>
          <p:cNvSpPr txBox="1"/>
          <p:nvPr/>
        </p:nvSpPr>
        <p:spPr>
          <a:xfrm>
            <a:off x="6163235" y="918181"/>
            <a:ext cx="51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9,5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="" xmlns:a16="http://schemas.microsoft.com/office/drawing/2014/main" id="{27B37464-9472-A74C-87EA-AAFE6A9654DA}"/>
              </a:ext>
            </a:extLst>
          </p:cNvPr>
          <p:cNvSpPr txBox="1"/>
          <p:nvPr/>
        </p:nvSpPr>
        <p:spPr>
          <a:xfrm>
            <a:off x="8390824" y="922263"/>
            <a:ext cx="60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16,7</a:t>
            </a:r>
          </a:p>
        </p:txBody>
      </p:sp>
      <p:cxnSp>
        <p:nvCxnSpPr>
          <p:cNvPr id="52" name="Connettore 1 51">
            <a:extLst>
              <a:ext uri="{FF2B5EF4-FFF2-40B4-BE49-F238E27FC236}">
                <a16:creationId xmlns="" xmlns:a16="http://schemas.microsoft.com/office/drawing/2014/main" id="{03EB377D-AF1D-2449-852C-9FB65C55E20F}"/>
              </a:ext>
            </a:extLst>
          </p:cNvPr>
          <p:cNvCxnSpPr>
            <a:cxnSpLocks/>
          </p:cNvCxnSpPr>
          <p:nvPr/>
        </p:nvCxnSpPr>
        <p:spPr>
          <a:xfrm flipH="1" flipV="1">
            <a:off x="4287116" y="1177563"/>
            <a:ext cx="1" cy="2345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="" xmlns:a16="http://schemas.microsoft.com/office/drawing/2014/main" id="{8B27C960-EED0-F84C-A6FD-5F4E8C26E9A0}"/>
              </a:ext>
            </a:extLst>
          </p:cNvPr>
          <p:cNvCxnSpPr>
            <a:cxnSpLocks/>
          </p:cNvCxnSpPr>
          <p:nvPr/>
        </p:nvCxnSpPr>
        <p:spPr>
          <a:xfrm>
            <a:off x="1256122" y="1039632"/>
            <a:ext cx="2627245" cy="48474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sellaDiTesto 57">
            <a:extLst>
              <a:ext uri="{FF2B5EF4-FFF2-40B4-BE49-F238E27FC236}">
                <a16:creationId xmlns="" xmlns:a16="http://schemas.microsoft.com/office/drawing/2014/main" id="{DF1E093C-E612-4241-A7F1-3C84A2FBF519}"/>
              </a:ext>
            </a:extLst>
          </p:cNvPr>
          <p:cNvSpPr txBox="1"/>
          <p:nvPr/>
        </p:nvSpPr>
        <p:spPr>
          <a:xfrm rot="3637258">
            <a:off x="2404342" y="3007554"/>
            <a:ext cx="59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32,3</a:t>
            </a:r>
            <a:endParaRPr lang="it-IT" dirty="0"/>
          </a:p>
        </p:txBody>
      </p:sp>
      <p:cxnSp>
        <p:nvCxnSpPr>
          <p:cNvPr id="61" name="Connettore 2 60">
            <a:extLst>
              <a:ext uri="{FF2B5EF4-FFF2-40B4-BE49-F238E27FC236}">
                <a16:creationId xmlns="" xmlns:a16="http://schemas.microsoft.com/office/drawing/2014/main" id="{077BE0E0-7A1F-014D-B09B-E31469270334}"/>
              </a:ext>
            </a:extLst>
          </p:cNvPr>
          <p:cNvCxnSpPr>
            <a:cxnSpLocks/>
          </p:cNvCxnSpPr>
          <p:nvPr/>
        </p:nvCxnSpPr>
        <p:spPr>
          <a:xfrm>
            <a:off x="5346962" y="3334560"/>
            <a:ext cx="0" cy="6723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>
            <a:extLst>
              <a:ext uri="{FF2B5EF4-FFF2-40B4-BE49-F238E27FC236}">
                <a16:creationId xmlns="" xmlns:a16="http://schemas.microsoft.com/office/drawing/2014/main" id="{61D90CF7-C1C5-0B4F-8159-9517EB0D6CB6}"/>
              </a:ext>
            </a:extLst>
          </p:cNvPr>
          <p:cNvSpPr txBox="1"/>
          <p:nvPr/>
        </p:nvSpPr>
        <p:spPr>
          <a:xfrm rot="16200000">
            <a:off x="5011453" y="34943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</a:t>
            </a:r>
          </a:p>
        </p:txBody>
      </p:sp>
      <p:cxnSp>
        <p:nvCxnSpPr>
          <p:cNvPr id="65" name="Connettore 2 64">
            <a:extLst>
              <a:ext uri="{FF2B5EF4-FFF2-40B4-BE49-F238E27FC236}">
                <a16:creationId xmlns="" xmlns:a16="http://schemas.microsoft.com/office/drawing/2014/main" id="{DB17656C-9F77-F14D-A795-AB3B3FB02DF8}"/>
              </a:ext>
            </a:extLst>
          </p:cNvPr>
          <p:cNvCxnSpPr>
            <a:cxnSpLocks/>
          </p:cNvCxnSpPr>
          <p:nvPr/>
        </p:nvCxnSpPr>
        <p:spPr>
          <a:xfrm flipV="1">
            <a:off x="6674702" y="3434932"/>
            <a:ext cx="0" cy="5071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>
            <a:extLst>
              <a:ext uri="{FF2B5EF4-FFF2-40B4-BE49-F238E27FC236}">
                <a16:creationId xmlns="" xmlns:a16="http://schemas.microsoft.com/office/drawing/2014/main" id="{EE4E0973-87EF-BD49-BFC1-0D1AFBC2151F}"/>
              </a:ext>
            </a:extLst>
          </p:cNvPr>
          <p:cNvSpPr txBox="1"/>
          <p:nvPr/>
        </p:nvSpPr>
        <p:spPr>
          <a:xfrm rot="16200000" flipH="1">
            <a:off x="6232510" y="3442526"/>
            <a:ext cx="46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</a:t>
            </a:r>
          </a:p>
        </p:txBody>
      </p:sp>
      <p:cxnSp>
        <p:nvCxnSpPr>
          <p:cNvPr id="69" name="Connettore 2 68">
            <a:extLst>
              <a:ext uri="{FF2B5EF4-FFF2-40B4-BE49-F238E27FC236}">
                <a16:creationId xmlns="" xmlns:a16="http://schemas.microsoft.com/office/drawing/2014/main" id="{A54C3660-7D4D-4F4D-BB61-4AD2E8F55A30}"/>
              </a:ext>
            </a:extLst>
          </p:cNvPr>
          <p:cNvCxnSpPr>
            <a:cxnSpLocks/>
          </p:cNvCxnSpPr>
          <p:nvPr/>
        </p:nvCxnSpPr>
        <p:spPr>
          <a:xfrm flipH="1">
            <a:off x="9774897" y="2535721"/>
            <a:ext cx="14070" cy="23630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>
            <a:extLst>
              <a:ext uri="{FF2B5EF4-FFF2-40B4-BE49-F238E27FC236}">
                <a16:creationId xmlns="" xmlns:a16="http://schemas.microsoft.com/office/drawing/2014/main" id="{274605E6-CF62-AA4C-8537-0262BD39B1A5}"/>
              </a:ext>
            </a:extLst>
          </p:cNvPr>
          <p:cNvSpPr txBox="1"/>
          <p:nvPr/>
        </p:nvSpPr>
        <p:spPr>
          <a:xfrm rot="16200000">
            <a:off x="9375369" y="35480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14</a:t>
            </a:r>
          </a:p>
        </p:txBody>
      </p:sp>
      <p:cxnSp>
        <p:nvCxnSpPr>
          <p:cNvPr id="73" name="Connettore 2 72">
            <a:extLst>
              <a:ext uri="{FF2B5EF4-FFF2-40B4-BE49-F238E27FC236}">
                <a16:creationId xmlns="" xmlns:a16="http://schemas.microsoft.com/office/drawing/2014/main" id="{CE5D7475-7E0A-364E-8022-B8F43D5A8BCD}"/>
              </a:ext>
            </a:extLst>
          </p:cNvPr>
          <p:cNvCxnSpPr>
            <a:cxnSpLocks/>
          </p:cNvCxnSpPr>
          <p:nvPr/>
        </p:nvCxnSpPr>
        <p:spPr>
          <a:xfrm>
            <a:off x="10769298" y="3334560"/>
            <a:ext cx="3" cy="6723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sellaDiTesto 73">
            <a:extLst>
              <a:ext uri="{FF2B5EF4-FFF2-40B4-BE49-F238E27FC236}">
                <a16:creationId xmlns="" xmlns:a16="http://schemas.microsoft.com/office/drawing/2014/main" id="{08BC9148-01F5-2340-B7F7-CEDFD794968F}"/>
              </a:ext>
            </a:extLst>
          </p:cNvPr>
          <p:cNvSpPr txBox="1"/>
          <p:nvPr/>
        </p:nvSpPr>
        <p:spPr>
          <a:xfrm rot="16200000" flipH="1">
            <a:off x="10752273" y="3412213"/>
            <a:ext cx="40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57" name="CasellaDiTesto 56">
            <a:extLst>
              <a:ext uri="{FF2B5EF4-FFF2-40B4-BE49-F238E27FC236}">
                <a16:creationId xmlns="" xmlns:a16="http://schemas.microsoft.com/office/drawing/2014/main" id="{B851A652-401F-444A-826F-40A3D7BC05BF}"/>
              </a:ext>
            </a:extLst>
          </p:cNvPr>
          <p:cNvSpPr txBox="1"/>
          <p:nvPr/>
        </p:nvSpPr>
        <p:spPr>
          <a:xfrm>
            <a:off x="10640693" y="909828"/>
            <a:ext cx="29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</a:t>
            </a:r>
            <a:endParaRPr lang="it-IT" dirty="0"/>
          </a:p>
        </p:txBody>
      </p:sp>
      <p:cxnSp>
        <p:nvCxnSpPr>
          <p:cNvPr id="63" name="Connettore 2 62">
            <a:extLst>
              <a:ext uri="{FF2B5EF4-FFF2-40B4-BE49-F238E27FC236}">
                <a16:creationId xmlns="" xmlns:a16="http://schemas.microsoft.com/office/drawing/2014/main" id="{20A950FA-BB17-1A49-9DE5-5336218C1420}"/>
              </a:ext>
            </a:extLst>
          </p:cNvPr>
          <p:cNvCxnSpPr>
            <a:cxnSpLocks/>
          </p:cNvCxnSpPr>
          <p:nvPr/>
        </p:nvCxnSpPr>
        <p:spPr>
          <a:xfrm>
            <a:off x="10121282" y="1259490"/>
            <a:ext cx="519411" cy="81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1 63">
            <a:extLst>
              <a:ext uri="{FF2B5EF4-FFF2-40B4-BE49-F238E27FC236}">
                <a16:creationId xmlns="" xmlns:a16="http://schemas.microsoft.com/office/drawing/2014/main" id="{25994B76-840E-F74E-99E0-FFFF17FB0676}"/>
              </a:ext>
            </a:extLst>
          </p:cNvPr>
          <p:cNvCxnSpPr>
            <a:cxnSpLocks/>
          </p:cNvCxnSpPr>
          <p:nvPr/>
        </p:nvCxnSpPr>
        <p:spPr>
          <a:xfrm>
            <a:off x="10107256" y="1253004"/>
            <a:ext cx="0" cy="1591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>
            <a:extLst>
              <a:ext uri="{FF2B5EF4-FFF2-40B4-BE49-F238E27FC236}">
                <a16:creationId xmlns="" xmlns:a16="http://schemas.microsoft.com/office/drawing/2014/main" id="{B851A652-401F-444A-826F-40A3D7BC05BF}"/>
              </a:ext>
            </a:extLst>
          </p:cNvPr>
          <p:cNvSpPr txBox="1"/>
          <p:nvPr/>
        </p:nvSpPr>
        <p:spPr>
          <a:xfrm>
            <a:off x="10225895" y="907880"/>
            <a:ext cx="24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87" name="CasellaDiTesto 86">
            <a:extLst>
              <a:ext uri="{FF2B5EF4-FFF2-40B4-BE49-F238E27FC236}">
                <a16:creationId xmlns="" xmlns:a16="http://schemas.microsoft.com/office/drawing/2014/main" id="{88A0C1AF-6252-494F-9F52-9B74229BB0F6}"/>
              </a:ext>
            </a:extLst>
          </p:cNvPr>
          <p:cNvSpPr txBox="1"/>
          <p:nvPr/>
        </p:nvSpPr>
        <p:spPr>
          <a:xfrm>
            <a:off x="4499368" y="9450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147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" y="156762"/>
            <a:ext cx="11961341" cy="6256823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995EE0D3-E847-204E-AA45-BF197A9B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10D5-DC52-0B49-84F7-A003EEA2F002}" type="slidenum">
              <a:rPr lang="it-IT" smtClean="0"/>
              <a:t>18</a:t>
            </a:fld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45E046F-5B95-E141-88B4-B20B19BCA60D}"/>
              </a:ext>
            </a:extLst>
          </p:cNvPr>
          <p:cNvSpPr txBox="1"/>
          <p:nvPr/>
        </p:nvSpPr>
        <p:spPr>
          <a:xfrm>
            <a:off x="3581400" y="123892"/>
            <a:ext cx="5141360" cy="4308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CLOSED POSITION RECOVERING SYSTEM - 1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="" xmlns:a16="http://schemas.microsoft.com/office/drawing/2014/main" id="{5C160E1E-115F-334E-951E-B2AE3471218F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8370800" y="2476776"/>
            <a:ext cx="1520575" cy="1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8810D1FD-0ACD-D545-B9F3-3FB046D01F3C}"/>
              </a:ext>
            </a:extLst>
          </p:cNvPr>
          <p:cNvSpPr txBox="1"/>
          <p:nvPr/>
        </p:nvSpPr>
        <p:spPr>
          <a:xfrm>
            <a:off x="6838836" y="2322888"/>
            <a:ext cx="1531964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CILINDRICAL HOLE</a:t>
            </a:r>
            <a:endParaRPr lang="it-IT" sz="14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="" xmlns:a16="http://schemas.microsoft.com/office/drawing/2014/main" id="{8810D1FD-0ACD-D545-B9F3-3FB046D01F3C}"/>
              </a:ext>
            </a:extLst>
          </p:cNvPr>
          <p:cNvSpPr txBox="1"/>
          <p:nvPr/>
        </p:nvSpPr>
        <p:spPr>
          <a:xfrm>
            <a:off x="4132728" y="1834819"/>
            <a:ext cx="242204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CONICAL ROUND SHAPED PIN</a:t>
            </a:r>
            <a:endParaRPr lang="it-IT" sz="1400" dirty="0"/>
          </a:p>
        </p:txBody>
      </p:sp>
      <p:cxnSp>
        <p:nvCxnSpPr>
          <p:cNvPr id="31" name="Connettore 2 30">
            <a:extLst>
              <a:ext uri="{FF2B5EF4-FFF2-40B4-BE49-F238E27FC236}">
                <a16:creationId xmlns="" xmlns:a16="http://schemas.microsoft.com/office/drawing/2014/main" id="{5C160E1E-115F-334E-951E-B2AE3471218F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5343751" y="1087119"/>
            <a:ext cx="378817" cy="74770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7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043" y="2207030"/>
            <a:ext cx="5608169" cy="42061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09" y="1005430"/>
            <a:ext cx="5604757" cy="4203568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995EE0D3-E847-204E-AA45-BF197A9B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10D5-DC52-0B49-84F7-A003EEA2F002}" type="slidenum">
              <a:rPr lang="it-IT" smtClean="0"/>
              <a:t>19</a:t>
            </a:fld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45E046F-5B95-E141-88B4-B20B19BCA60D}"/>
              </a:ext>
            </a:extLst>
          </p:cNvPr>
          <p:cNvSpPr txBox="1"/>
          <p:nvPr/>
        </p:nvSpPr>
        <p:spPr>
          <a:xfrm>
            <a:off x="3581399" y="123892"/>
            <a:ext cx="5110537" cy="4308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CLOSED POSITION </a:t>
            </a:r>
            <a:r>
              <a:rPr lang="it-IT" sz="2200" smtClean="0"/>
              <a:t>RECOVERING SYSTEM - 2</a:t>
            </a:r>
            <a:endParaRPr lang="it-IT" sz="2200" dirty="0" smtClean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V. </a:t>
            </a:r>
            <a:r>
              <a:rPr lang="it-IT" dirty="0" err="1" smtClean="0"/>
              <a:t>Carassiti</a:t>
            </a:r>
            <a:r>
              <a:rPr lang="it-IT" dirty="0" smtClean="0"/>
              <a:t> - INFN Ferrara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="" xmlns:a16="http://schemas.microsoft.com/office/drawing/2014/main" id="{8810D1FD-0ACD-D545-B9F3-3FB046D01F3C}"/>
              </a:ext>
            </a:extLst>
          </p:cNvPr>
          <p:cNvSpPr txBox="1"/>
          <p:nvPr/>
        </p:nvSpPr>
        <p:spPr>
          <a:xfrm>
            <a:off x="1609103" y="5717548"/>
            <a:ext cx="299140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PROTOTYPE TESTING THE MECHANISM</a:t>
            </a:r>
            <a:endParaRPr lang="it-IT" sz="1400" dirty="0"/>
          </a:p>
        </p:txBody>
      </p:sp>
      <p:cxnSp>
        <p:nvCxnSpPr>
          <p:cNvPr id="31" name="Connettore 2 30">
            <a:extLst>
              <a:ext uri="{FF2B5EF4-FFF2-40B4-BE49-F238E27FC236}">
                <a16:creationId xmlns="" xmlns:a16="http://schemas.microsoft.com/office/drawing/2014/main" id="{5C160E1E-115F-334E-951E-B2AE3471218F}"/>
              </a:ext>
            </a:extLst>
          </p:cNvPr>
          <p:cNvCxnSpPr>
            <a:cxnSpLocks/>
            <a:stCxn id="30" idx="0"/>
            <a:endCxn id="6" idx="2"/>
          </p:cNvCxnSpPr>
          <p:nvPr/>
        </p:nvCxnSpPr>
        <p:spPr>
          <a:xfrm flipV="1">
            <a:off x="3104807" y="5208998"/>
            <a:ext cx="183881" cy="5085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="" xmlns:a16="http://schemas.microsoft.com/office/drawing/2014/main" id="{5C160E1E-115F-334E-951E-B2AE3471218F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4600510" y="5386524"/>
            <a:ext cx="1584533" cy="484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35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619"/>
            <a:ext cx="12192000" cy="6488762"/>
          </a:xfrm>
          <a:prstGeom prst="rect">
            <a:avLst/>
          </a:prstGeom>
        </p:spPr>
      </p:pic>
      <p:cxnSp>
        <p:nvCxnSpPr>
          <p:cNvPr id="12" name="Connettore 2 11"/>
          <p:cNvCxnSpPr>
            <a:cxnSpLocks/>
          </p:cNvCxnSpPr>
          <p:nvPr/>
        </p:nvCxnSpPr>
        <p:spPr>
          <a:xfrm>
            <a:off x="6047038" y="2271136"/>
            <a:ext cx="3499875" cy="781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83270" y="6409277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6047038" y="2147491"/>
            <a:ext cx="0" cy="333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V="1">
            <a:off x="9546913" y="2147358"/>
            <a:ext cx="0" cy="333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>
            <a:cxnSpLocks/>
          </p:cNvCxnSpPr>
          <p:nvPr/>
        </p:nvCxnSpPr>
        <p:spPr>
          <a:xfrm>
            <a:off x="2592557" y="2271136"/>
            <a:ext cx="3477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V="1">
            <a:off x="2592558" y="2200100"/>
            <a:ext cx="0" cy="333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7463344" y="1896762"/>
            <a:ext cx="667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200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4297101" y="1901803"/>
            <a:ext cx="667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192</a:t>
            </a:r>
            <a:endParaRPr lang="it-IT" sz="2200" dirty="0"/>
          </a:p>
        </p:txBody>
      </p:sp>
      <p:cxnSp>
        <p:nvCxnSpPr>
          <p:cNvPr id="3" name="Connettore 2 2"/>
          <p:cNvCxnSpPr>
            <a:stCxn id="23" idx="0"/>
          </p:cNvCxnSpPr>
          <p:nvPr/>
        </p:nvCxnSpPr>
        <p:spPr>
          <a:xfrm flipH="1" flipV="1">
            <a:off x="2377392" y="3128459"/>
            <a:ext cx="977017" cy="1243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cxnSpLocks/>
            <a:stCxn id="14" idx="1"/>
          </p:cNvCxnSpPr>
          <p:nvPr/>
        </p:nvCxnSpPr>
        <p:spPr>
          <a:xfrm flipH="1">
            <a:off x="9976207" y="545392"/>
            <a:ext cx="1153066" cy="976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1129273" y="360726"/>
            <a:ext cx="90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RF FOIL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2377392" y="4371906"/>
            <a:ext cx="195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EXISTING FLANGE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083270" y="467367"/>
            <a:ext cx="4947714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/>
              <a:t>ALLOWED SPACE INSIDE THE VELO VESSEL</a:t>
            </a:r>
            <a:endParaRPr lang="it-IT" sz="2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028377" y="3446362"/>
            <a:ext cx="158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STORAGE CELL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926770" y="2943793"/>
            <a:ext cx="2581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WAKE FIELD SUPPRESSOR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xmlns="" id="{84C63773-B4B4-D741-95F4-970B68AA3165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6501038" y="5499645"/>
            <a:ext cx="1420337" cy="3661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3B831A2F-C2D2-F445-83F7-3D4E016B9BC8}"/>
              </a:ext>
            </a:extLst>
          </p:cNvPr>
          <p:cNvSpPr txBox="1"/>
          <p:nvPr/>
        </p:nvSpPr>
        <p:spPr>
          <a:xfrm>
            <a:off x="4824573" y="5681159"/>
            <a:ext cx="167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DETECTOR BOX</a:t>
            </a:r>
          </a:p>
        </p:txBody>
      </p:sp>
    </p:spTree>
    <p:extLst>
      <p:ext uri="{BB962C8B-B14F-4D97-AF65-F5344CB8AC3E}">
        <p14:creationId xmlns:p14="http://schemas.microsoft.com/office/powerpoint/2010/main" val="131401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72"/>
            <a:ext cx="8610600" cy="450409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975" y="3543346"/>
            <a:ext cx="5185025" cy="2831509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83270" y="637485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921535" y="1441562"/>
            <a:ext cx="211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SECOND PROTOTYPE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9113326" y="4223630"/>
            <a:ext cx="183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FIRST PROTOTYPE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305299" y="114272"/>
            <a:ext cx="391708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STORAGE CELL </a:t>
            </a:r>
            <a:r>
              <a:rPr lang="it-IT" dirty="0" smtClean="0"/>
              <a:t>: SECOND PROTOTYPE</a:t>
            </a:r>
            <a:r>
              <a:rPr lang="it-IT" dirty="0" smtClean="0"/>
              <a:t> </a:t>
            </a:r>
            <a:r>
              <a:rPr lang="it-IT" dirty="0" smtClean="0"/>
              <a:t>- 1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8810D1FD-0ACD-D545-B9F3-3FB046D01F3C}"/>
              </a:ext>
            </a:extLst>
          </p:cNvPr>
          <p:cNvSpPr txBox="1"/>
          <p:nvPr/>
        </p:nvSpPr>
        <p:spPr>
          <a:xfrm>
            <a:off x="8222387" y="2663240"/>
            <a:ext cx="1279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/>
              <a:t>STORAGE CELL</a:t>
            </a:r>
            <a:endParaRPr lang="it-IT" sz="1400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="" xmlns:a16="http://schemas.microsoft.com/office/drawing/2014/main" id="{79B1FB09-2068-D246-8339-67E8017A89E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4979773" y="2768853"/>
            <a:ext cx="3242614" cy="482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="" xmlns:a16="http://schemas.microsoft.com/office/drawing/2014/main" id="{79B1FB09-2068-D246-8339-67E8017A89E5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8861963" y="2971017"/>
            <a:ext cx="194106" cy="1571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8810D1FD-0ACD-D545-B9F3-3FB046D01F3C}"/>
              </a:ext>
            </a:extLst>
          </p:cNvPr>
          <p:cNvSpPr txBox="1"/>
          <p:nvPr/>
        </p:nvSpPr>
        <p:spPr>
          <a:xfrm>
            <a:off x="1570223" y="4651323"/>
            <a:ext cx="177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/>
              <a:t>CONICAL TRANSITION</a:t>
            </a:r>
            <a:endParaRPr lang="it-IT" sz="1400" dirty="0"/>
          </a:p>
        </p:txBody>
      </p:sp>
      <p:cxnSp>
        <p:nvCxnSpPr>
          <p:cNvPr id="21" name="Connettore 2 20">
            <a:extLst>
              <a:ext uri="{FF2B5EF4-FFF2-40B4-BE49-F238E27FC236}">
                <a16:creationId xmlns="" xmlns:a16="http://schemas.microsoft.com/office/drawing/2014/main" id="{79B1FB09-2068-D246-8339-67E8017A89E5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2248930" y="3398109"/>
            <a:ext cx="207114" cy="12532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2876" cy="4046362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83270" y="637485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77657" y="5226527"/>
            <a:ext cx="4677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CELL SUPPORT AND CLOSING </a:t>
            </a:r>
            <a:r>
              <a:rPr lang="it-IT" smtClean="0"/>
              <a:t>POSITION SYSTEM FARTHER FROM THE BEAM AXIS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24" y="3554569"/>
            <a:ext cx="5164476" cy="282028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835161" y="188413"/>
            <a:ext cx="398012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STORAGE </a:t>
            </a:r>
            <a:r>
              <a:rPr lang="it-IT" smtClean="0"/>
              <a:t>CELL </a:t>
            </a:r>
            <a:r>
              <a:rPr lang="it-IT" smtClean="0"/>
              <a:t>: SECOND PROTOTYPE</a:t>
            </a:r>
            <a:r>
              <a:rPr lang="it-IT" smtClean="0"/>
              <a:t> </a:t>
            </a:r>
            <a:r>
              <a:rPr lang="it-IT" smtClean="0"/>
              <a:t>- 2</a:t>
            </a:r>
            <a:endParaRPr lang="it-IT" dirty="0"/>
          </a:p>
        </p:txBody>
      </p:sp>
      <p:cxnSp>
        <p:nvCxnSpPr>
          <p:cNvPr id="11" name="Connettore 2 10"/>
          <p:cNvCxnSpPr>
            <a:stCxn id="14" idx="3"/>
          </p:cNvCxnSpPr>
          <p:nvPr/>
        </p:nvCxnSpPr>
        <p:spPr>
          <a:xfrm flipH="1" flipV="1">
            <a:off x="5053914" y="2977978"/>
            <a:ext cx="501483" cy="2571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14" idx="3"/>
          </p:cNvCxnSpPr>
          <p:nvPr/>
        </p:nvCxnSpPr>
        <p:spPr>
          <a:xfrm>
            <a:off x="5555397" y="5549693"/>
            <a:ext cx="4833600" cy="1220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14" idx="3"/>
          </p:cNvCxnSpPr>
          <p:nvPr/>
        </p:nvCxnSpPr>
        <p:spPr>
          <a:xfrm flipH="1" flipV="1">
            <a:off x="5399903" y="1340569"/>
            <a:ext cx="155494" cy="420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stCxn id="14" idx="3"/>
          </p:cNvCxnSpPr>
          <p:nvPr/>
        </p:nvCxnSpPr>
        <p:spPr>
          <a:xfrm flipV="1">
            <a:off x="5555397" y="5103341"/>
            <a:ext cx="5059057" cy="446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9116374" y="3594805"/>
            <a:ext cx="18389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FIRST PROTOTYPE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581400" y="366762"/>
            <a:ext cx="21002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SECOND PROTOTYPE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86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0" y="122600"/>
            <a:ext cx="11770760" cy="6264572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38600" y="638104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038600" y="122600"/>
            <a:ext cx="401840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UPSTREAM </a:t>
            </a:r>
            <a:r>
              <a:rPr lang="it-IT" smtClean="0"/>
              <a:t>WAKE FIELD SUPPRESSOR - 1</a:t>
            </a:r>
            <a:endParaRPr lang="it-IT" dirty="0"/>
          </a:p>
        </p:txBody>
      </p:sp>
      <p:cxnSp>
        <p:nvCxnSpPr>
          <p:cNvPr id="22" name="Connettore 2 21"/>
          <p:cNvCxnSpPr>
            <a:cxnSpLocks/>
            <a:stCxn id="26" idx="0"/>
          </p:cNvCxnSpPr>
          <p:nvPr/>
        </p:nvCxnSpPr>
        <p:spPr>
          <a:xfrm flipV="1">
            <a:off x="4323463" y="4060931"/>
            <a:ext cx="1041936" cy="938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3201623" y="4999803"/>
            <a:ext cx="224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CONICAL TRANSITION</a:t>
            </a:r>
            <a:endParaRPr lang="it-IT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808084" y="4161035"/>
            <a:ext cx="219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FLEXIBLE CuBe2 WFS</a:t>
            </a:r>
            <a:endParaRPr lang="it-IT" dirty="0"/>
          </a:p>
        </p:txBody>
      </p:sp>
      <p:cxnSp>
        <p:nvCxnSpPr>
          <p:cNvPr id="29" name="Connettore 2 28"/>
          <p:cNvCxnSpPr>
            <a:cxnSpLocks/>
            <a:stCxn id="28" idx="0"/>
          </p:cNvCxnSpPr>
          <p:nvPr/>
        </p:nvCxnSpPr>
        <p:spPr>
          <a:xfrm flipV="1">
            <a:off x="1905388" y="2903838"/>
            <a:ext cx="813038" cy="12571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7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9" y="200681"/>
            <a:ext cx="11743362" cy="6249990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83270" y="637485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cxnSp>
        <p:nvCxnSpPr>
          <p:cNvPr id="18" name="Connettore 2 17"/>
          <p:cNvCxnSpPr>
            <a:cxnSpLocks/>
            <a:stCxn id="14" idx="0"/>
          </p:cNvCxnSpPr>
          <p:nvPr/>
        </p:nvCxnSpPr>
        <p:spPr>
          <a:xfrm flipH="1" flipV="1">
            <a:off x="2854411" y="4349578"/>
            <a:ext cx="187837" cy="16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198036" y="5976536"/>
            <a:ext cx="368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CONNECTION TO THE FLEXIBLE PART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131466" y="200681"/>
            <a:ext cx="401840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UPSTREAM WAKE FIELD SUPPRESSOR - 2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162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5" y="188073"/>
            <a:ext cx="11763910" cy="6260925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83270" y="637485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cxnSp>
        <p:nvCxnSpPr>
          <p:cNvPr id="18" name="Connettore 2 17"/>
          <p:cNvCxnSpPr>
            <a:cxnSpLocks/>
            <a:stCxn id="14" idx="3"/>
          </p:cNvCxnSpPr>
          <p:nvPr/>
        </p:nvCxnSpPr>
        <p:spPr>
          <a:xfrm>
            <a:off x="2335426" y="1345185"/>
            <a:ext cx="852617" cy="520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592567" y="1022019"/>
            <a:ext cx="174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FLEXIBLE WFS</a:t>
            </a:r>
          </a:p>
          <a:p>
            <a:r>
              <a:rPr lang="it-IT" dirty="0" smtClean="0"/>
              <a:t>0,075 mm THICK</a:t>
            </a:r>
            <a:endParaRPr lang="it-IT" dirty="0"/>
          </a:p>
        </p:txBody>
      </p:sp>
      <p:cxnSp>
        <p:nvCxnSpPr>
          <p:cNvPr id="34" name="Connettore 2 33"/>
          <p:cNvCxnSpPr>
            <a:cxnSpLocks/>
            <a:stCxn id="35" idx="0"/>
          </p:cNvCxnSpPr>
          <p:nvPr/>
        </p:nvCxnSpPr>
        <p:spPr>
          <a:xfrm flipH="1" flipV="1">
            <a:off x="9287838" y="4643919"/>
            <a:ext cx="64421" cy="1089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6893960" y="5733047"/>
            <a:ext cx="491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CONICAL TRANSITION-FLEXIBLE </a:t>
            </a:r>
            <a:r>
              <a:rPr lang="it-IT" dirty="0" smtClean="0"/>
              <a:t>WFS CONNECTOR</a:t>
            </a:r>
          </a:p>
          <a:p>
            <a:r>
              <a:rPr lang="it-IT" dirty="0" smtClean="0"/>
              <a:t>0,2 mm THICK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131466" y="200681"/>
            <a:ext cx="401840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UPSTREAM WAKE FIELD SUPPRESSOR - 3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37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0" y="143044"/>
            <a:ext cx="11712539" cy="6233585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83270" y="637485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cxnSp>
        <p:nvCxnSpPr>
          <p:cNvPr id="18" name="Connettore 2 17"/>
          <p:cNvCxnSpPr>
            <a:cxnSpLocks/>
            <a:stCxn id="14" idx="3"/>
          </p:cNvCxnSpPr>
          <p:nvPr/>
        </p:nvCxnSpPr>
        <p:spPr>
          <a:xfrm>
            <a:off x="4417180" y="3354580"/>
            <a:ext cx="1242466" cy="536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362347" y="3169914"/>
            <a:ext cx="205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CuBe2 CONNECTOR</a:t>
            </a:r>
            <a:endParaRPr lang="it-IT" dirty="0"/>
          </a:p>
        </p:txBody>
      </p:sp>
      <p:cxnSp>
        <p:nvCxnSpPr>
          <p:cNvPr id="34" name="Connettore 2 33"/>
          <p:cNvCxnSpPr>
            <a:cxnSpLocks/>
            <a:stCxn id="35" idx="1"/>
          </p:cNvCxnSpPr>
          <p:nvPr/>
        </p:nvCxnSpPr>
        <p:spPr>
          <a:xfrm flipH="1" flipV="1">
            <a:off x="6955604" y="2681557"/>
            <a:ext cx="1242466" cy="8576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8198070" y="3216080"/>
            <a:ext cx="356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CuBe2 TWISTED CONTACT CLIPS</a:t>
            </a:r>
          </a:p>
          <a:p>
            <a:r>
              <a:rPr lang="it-IT" dirty="0" smtClean="0"/>
              <a:t>SPOT WELDED ON THE CONNECTOR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083270" y="147865"/>
            <a:ext cx="401840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UPSTREAM WAKE FIELD SUPPRESSOR - 4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01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5" y="188382"/>
            <a:ext cx="11589249" cy="6167968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83270" y="637485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cxnSp>
        <p:nvCxnSpPr>
          <p:cNvPr id="34" name="Connettore 2 33"/>
          <p:cNvCxnSpPr>
            <a:cxnSpLocks/>
            <a:stCxn id="35" idx="1"/>
          </p:cNvCxnSpPr>
          <p:nvPr/>
        </p:nvCxnSpPr>
        <p:spPr>
          <a:xfrm flipH="1" flipV="1">
            <a:off x="6993924" y="3546389"/>
            <a:ext cx="1344827" cy="565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8338751" y="3788703"/>
            <a:ext cx="314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FLEXIBLE PART SPOT WELDED ON THE CONNECTOR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083270" y="147865"/>
            <a:ext cx="401840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UPSTREAM WAKE FIELD SUPPRESSOR </a:t>
            </a:r>
            <a:r>
              <a:rPr lang="mr-IN" dirty="0" smtClean="0"/>
              <a:t>–</a:t>
            </a:r>
            <a:r>
              <a:rPr lang="it-IT" dirty="0" smtClean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62722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8" y="218817"/>
            <a:ext cx="11911914" cy="6230968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27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83270" y="637485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cxnSp>
        <p:nvCxnSpPr>
          <p:cNvPr id="18" name="Connettore 2 17"/>
          <p:cNvCxnSpPr>
            <a:cxnSpLocks/>
          </p:cNvCxnSpPr>
          <p:nvPr/>
        </p:nvCxnSpPr>
        <p:spPr>
          <a:xfrm flipH="1">
            <a:off x="7685903" y="1562165"/>
            <a:ext cx="1659816" cy="53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8318303" y="1192833"/>
            <a:ext cx="205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FORMING WHEEL</a:t>
            </a:r>
            <a:endParaRPr lang="it-IT" dirty="0"/>
          </a:p>
        </p:txBody>
      </p:sp>
      <p:cxnSp>
        <p:nvCxnSpPr>
          <p:cNvPr id="34" name="Connettore 2 33"/>
          <p:cNvCxnSpPr>
            <a:cxnSpLocks/>
            <a:stCxn id="35" idx="1"/>
          </p:cNvCxnSpPr>
          <p:nvPr/>
        </p:nvCxnSpPr>
        <p:spPr>
          <a:xfrm flipH="1" flipV="1">
            <a:off x="8198070" y="5239102"/>
            <a:ext cx="1242466" cy="719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9440536" y="5773624"/>
            <a:ext cx="115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DIE BLOCK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083270" y="147865"/>
            <a:ext cx="401840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UPSTREAM WAKE FIELD SUPPRESSOR - 6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75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92" y="73536"/>
            <a:ext cx="8283349" cy="6212512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28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249473" y="6379471"/>
            <a:ext cx="4114800" cy="365125"/>
          </a:xfrm>
        </p:spPr>
        <p:txBody>
          <a:bodyPr/>
          <a:lstStyle/>
          <a:p>
            <a:r>
              <a:rPr lang="it-IT"/>
              <a:t>V. </a:t>
            </a:r>
            <a:r>
              <a:rPr lang="it-IT" dirty="0" err="1"/>
              <a:t>Carassiti</a:t>
            </a:r>
            <a:r>
              <a:rPr lang="it-IT" dirty="0"/>
              <a:t> - INFN Ferrara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319277" y="4684867"/>
            <a:ext cx="35180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MATERIAL TESTED AS DELIVERED : HALF HARD</a:t>
            </a:r>
          </a:p>
          <a:p>
            <a:r>
              <a:rPr lang="it-IT" dirty="0"/>
              <a:t>15000 </a:t>
            </a:r>
            <a:r>
              <a:rPr lang="it-IT" dirty="0" err="1"/>
              <a:t>cycles</a:t>
            </a:r>
            <a:r>
              <a:rPr lang="it-IT" dirty="0"/>
              <a:t> OK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581400" y="215758"/>
            <a:ext cx="4637926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/>
              <a:t>WFS </a:t>
            </a:r>
            <a:r>
              <a:rPr lang="it-IT" sz="2200" dirty="0" smtClean="0"/>
              <a:t>FATIGUE </a:t>
            </a:r>
            <a:r>
              <a:rPr lang="mr-IN" sz="2200" dirty="0" smtClean="0"/>
              <a:t>–</a:t>
            </a:r>
            <a:r>
              <a:rPr lang="it-IT" sz="2200" dirty="0" smtClean="0"/>
              <a:t> FIRST </a:t>
            </a:r>
            <a:r>
              <a:rPr lang="it-IT" sz="2200" dirty="0" smtClean="0"/>
              <a:t>PROTOTYPE TEST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67297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9" y="179456"/>
            <a:ext cx="11652422" cy="6201590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29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38600" y="638104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592193" y="165408"/>
            <a:ext cx="2364661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smtClean="0"/>
              <a:t>DOWNSTREAM WFS - 1</a:t>
            </a:r>
            <a:endParaRPr lang="it-IT" dirty="0"/>
          </a:p>
        </p:txBody>
      </p:sp>
      <p:cxnSp>
        <p:nvCxnSpPr>
          <p:cNvPr id="22" name="Connettore 2 21"/>
          <p:cNvCxnSpPr>
            <a:cxnSpLocks/>
            <a:stCxn id="26" idx="0"/>
          </p:cNvCxnSpPr>
          <p:nvPr/>
        </p:nvCxnSpPr>
        <p:spPr>
          <a:xfrm flipV="1">
            <a:off x="2161403" y="4176585"/>
            <a:ext cx="1644478" cy="10983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838200" y="5274896"/>
            <a:ext cx="264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CuBe2 SHIELD &amp;  MOTION COMPENSATOR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00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" y="248657"/>
            <a:ext cx="12114767" cy="6337078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66624"/>
            <a:ext cx="2743200" cy="365125"/>
          </a:xfrm>
        </p:spPr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85719"/>
            <a:ext cx="2743200" cy="365125"/>
          </a:xfrm>
        </p:spPr>
        <p:txBody>
          <a:bodyPr/>
          <a:lstStyle/>
          <a:p>
            <a:fld id="{65E1626A-7502-E143-8120-9EA32BEFCCF4}" type="slidenum">
              <a:rPr lang="it-IT" smtClean="0"/>
              <a:t>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131477" y="248657"/>
            <a:ext cx="5938463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/>
              <a:t>UNPOL STORAGE CELL : CLOSED POSITION VIEW</a:t>
            </a:r>
          </a:p>
        </p:txBody>
      </p:sp>
      <p:cxnSp>
        <p:nvCxnSpPr>
          <p:cNvPr id="16" name="Connettore 2 15"/>
          <p:cNvCxnSpPr>
            <a:cxnSpLocks/>
          </p:cNvCxnSpPr>
          <p:nvPr/>
        </p:nvCxnSpPr>
        <p:spPr>
          <a:xfrm>
            <a:off x="4451886" y="1897506"/>
            <a:ext cx="1398978" cy="1417637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2919398" y="1688857"/>
            <a:ext cx="153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STORAGE CELL </a:t>
            </a:r>
          </a:p>
        </p:txBody>
      </p:sp>
      <p:cxnSp>
        <p:nvCxnSpPr>
          <p:cNvPr id="20" name="Connettore 2 19"/>
          <p:cNvCxnSpPr>
            <a:cxnSpLocks/>
            <a:stCxn id="21" idx="3"/>
          </p:cNvCxnSpPr>
          <p:nvPr/>
        </p:nvCxnSpPr>
        <p:spPr>
          <a:xfrm flipV="1">
            <a:off x="6393794" y="4596121"/>
            <a:ext cx="1247882" cy="150202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4777483" y="5913475"/>
            <a:ext cx="161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DETECTOR BOX</a:t>
            </a:r>
          </a:p>
        </p:txBody>
      </p:sp>
      <p:cxnSp>
        <p:nvCxnSpPr>
          <p:cNvPr id="11" name="Connettore 2 10"/>
          <p:cNvCxnSpPr>
            <a:cxnSpLocks/>
          </p:cNvCxnSpPr>
          <p:nvPr/>
        </p:nvCxnSpPr>
        <p:spPr>
          <a:xfrm flipV="1">
            <a:off x="5465315" y="4068566"/>
            <a:ext cx="1367000" cy="111036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006626" y="5178928"/>
            <a:ext cx="94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RF FOIL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xmlns="" id="{E72B9885-13A4-7747-A84A-BA8F5DF14838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731057" y="4177589"/>
            <a:ext cx="604637" cy="40101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2F92F55D-6660-1C4A-B24C-31D46941A959}"/>
              </a:ext>
            </a:extLst>
          </p:cNvPr>
          <p:cNvSpPr txBox="1"/>
          <p:nvPr/>
        </p:nvSpPr>
        <p:spPr>
          <a:xfrm>
            <a:off x="1090599" y="3992923"/>
            <a:ext cx="264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WAKE FIELD SUPPRESSOR</a:t>
            </a:r>
          </a:p>
        </p:txBody>
      </p:sp>
      <p:cxnSp>
        <p:nvCxnSpPr>
          <p:cNvPr id="18" name="Connettore 2 17"/>
          <p:cNvCxnSpPr>
            <a:cxnSpLocks/>
          </p:cNvCxnSpPr>
          <p:nvPr/>
        </p:nvCxnSpPr>
        <p:spPr>
          <a:xfrm>
            <a:off x="4806594" y="1194428"/>
            <a:ext cx="1236244" cy="138616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198670" y="1009762"/>
            <a:ext cx="260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ELECTRICAL CONNECTION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xmlns="" id="{E72B9885-13A4-7747-A84A-BA8F5DF1483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647380" y="2689388"/>
            <a:ext cx="1652174" cy="64971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2F92F55D-6660-1C4A-B24C-31D46941A959}"/>
              </a:ext>
            </a:extLst>
          </p:cNvPr>
          <p:cNvSpPr txBox="1"/>
          <p:nvPr/>
        </p:nvSpPr>
        <p:spPr>
          <a:xfrm>
            <a:off x="7349322" y="2320056"/>
            <a:ext cx="190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UNPOL GAS FEED 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2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681"/>
            <a:ext cx="9946488" cy="5293667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30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38600" y="638104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592193" y="165408"/>
            <a:ext cx="235230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DOWNSTREAM WFS - 2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62" y="1037983"/>
            <a:ext cx="5394438" cy="294586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690795" y="3340182"/>
            <a:ext cx="287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SECOND PROTOTYPE DESIGN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492766" y="1317905"/>
            <a:ext cx="269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FIRST PROTOTYPE  </a:t>
            </a:r>
            <a:r>
              <a:rPr lang="it-IT" dirty="0" smtClean="0"/>
              <a:t>DESIGN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275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" y="741405"/>
            <a:ext cx="8610600" cy="458268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92" y="2308402"/>
            <a:ext cx="7661807" cy="4077726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31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38600" y="638104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592193" y="165408"/>
            <a:ext cx="2364661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smtClean="0"/>
              <a:t>DOWNSTREAM WFS - 3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528682" y="1246367"/>
            <a:ext cx="32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CONNECTION TO STORAGE CELL</a:t>
            </a:r>
          </a:p>
          <a:p>
            <a:r>
              <a:rPr lang="it-IT" dirty="0" smtClean="0"/>
              <a:t>BY CuBe2 TWISTED CLIPS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574010" y="5303838"/>
            <a:ext cx="3724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CONNECTION TO RF FOIL</a:t>
            </a:r>
          </a:p>
          <a:p>
            <a:r>
              <a:rPr lang="it-IT" dirty="0" smtClean="0"/>
              <a:t>BY THE EXISTING MUSHROOM PINS</a:t>
            </a:r>
          </a:p>
        </p:txBody>
      </p:sp>
      <p:cxnSp>
        <p:nvCxnSpPr>
          <p:cNvPr id="12" name="Connettore 2 11"/>
          <p:cNvCxnSpPr>
            <a:cxnSpLocks/>
          </p:cNvCxnSpPr>
          <p:nvPr/>
        </p:nvCxnSpPr>
        <p:spPr>
          <a:xfrm flipH="1">
            <a:off x="4436076" y="1513872"/>
            <a:ext cx="1092606" cy="220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cxnSpLocks/>
          </p:cNvCxnSpPr>
          <p:nvPr/>
        </p:nvCxnSpPr>
        <p:spPr>
          <a:xfrm flipV="1">
            <a:off x="6298141" y="5165133"/>
            <a:ext cx="1529846" cy="625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4318480" y="3946792"/>
            <a:ext cx="157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SPOT WELDED</a:t>
            </a:r>
            <a:endParaRPr lang="it-IT" dirty="0"/>
          </a:p>
        </p:txBody>
      </p:sp>
      <p:cxnSp>
        <p:nvCxnSpPr>
          <p:cNvPr id="16" name="Connettore 2 15"/>
          <p:cNvCxnSpPr>
            <a:cxnSpLocks/>
            <a:stCxn id="15" idx="3"/>
          </p:cNvCxnSpPr>
          <p:nvPr/>
        </p:nvCxnSpPr>
        <p:spPr>
          <a:xfrm flipV="1">
            <a:off x="5894173" y="3503010"/>
            <a:ext cx="1260911" cy="6284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cxnSpLocks/>
            <a:stCxn id="15" idx="3"/>
          </p:cNvCxnSpPr>
          <p:nvPr/>
        </p:nvCxnSpPr>
        <p:spPr>
          <a:xfrm flipV="1">
            <a:off x="5894173" y="3052119"/>
            <a:ext cx="1352760" cy="10793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9203115" y="3222456"/>
            <a:ext cx="1749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0,075 </a:t>
            </a:r>
            <a:r>
              <a:rPr lang="it-IT" dirty="0" smtClean="0"/>
              <a:t>mm THICK</a:t>
            </a:r>
            <a:endParaRPr lang="it-IT" dirty="0"/>
          </a:p>
        </p:txBody>
      </p:sp>
      <p:cxnSp>
        <p:nvCxnSpPr>
          <p:cNvPr id="19" name="Connettore 2 18"/>
          <p:cNvCxnSpPr>
            <a:cxnSpLocks/>
            <a:stCxn id="18" idx="1"/>
          </p:cNvCxnSpPr>
          <p:nvPr/>
        </p:nvCxnSpPr>
        <p:spPr>
          <a:xfrm flipH="1">
            <a:off x="7931649" y="3407122"/>
            <a:ext cx="1271466" cy="1035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9595936" y="5396171"/>
            <a:ext cx="150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0,2 </a:t>
            </a:r>
            <a:r>
              <a:rPr lang="it-IT" dirty="0" smtClean="0"/>
              <a:t>mm THICK</a:t>
            </a:r>
            <a:endParaRPr lang="it-IT" dirty="0"/>
          </a:p>
        </p:txBody>
      </p:sp>
      <p:cxnSp>
        <p:nvCxnSpPr>
          <p:cNvPr id="22" name="Connettore 2 21"/>
          <p:cNvCxnSpPr>
            <a:cxnSpLocks/>
            <a:stCxn id="20" idx="1"/>
          </p:cNvCxnSpPr>
          <p:nvPr/>
        </p:nvCxnSpPr>
        <p:spPr>
          <a:xfrm flipH="1" flipV="1">
            <a:off x="8437295" y="5487865"/>
            <a:ext cx="1158641" cy="929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0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5" y="62269"/>
            <a:ext cx="12054195" cy="6305393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32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038600" y="62269"/>
            <a:ext cx="4181681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/>
              <a:t>UNPOL STORAGE CELL  : </a:t>
            </a:r>
            <a:r>
              <a:rPr lang="it-IT" sz="2200" dirty="0" smtClean="0"/>
              <a:t>GAS FEED </a:t>
            </a:r>
            <a:endParaRPr lang="it-IT" sz="2200" dirty="0"/>
          </a:p>
        </p:txBody>
      </p:sp>
      <p:cxnSp>
        <p:nvCxnSpPr>
          <p:cNvPr id="16" name="Connettore 2 15"/>
          <p:cNvCxnSpPr>
            <a:cxnSpLocks/>
            <a:stCxn id="17" idx="3"/>
          </p:cNvCxnSpPr>
          <p:nvPr/>
        </p:nvCxnSpPr>
        <p:spPr>
          <a:xfrm>
            <a:off x="2099025" y="2240425"/>
            <a:ext cx="742272" cy="535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63037" y="2055759"/>
            <a:ext cx="153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STORAGE CELL 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="" xmlns:a16="http://schemas.microsoft.com/office/drawing/2014/main" id="{4E62DE01-3C06-0F4D-A3EC-D0F87587D635}"/>
              </a:ext>
            </a:extLst>
          </p:cNvPr>
          <p:cNvCxnSpPr>
            <a:cxnSpLocks/>
          </p:cNvCxnSpPr>
          <p:nvPr/>
        </p:nvCxnSpPr>
        <p:spPr>
          <a:xfrm flipV="1">
            <a:off x="4038600" y="1738372"/>
            <a:ext cx="3191419" cy="737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cxnSpLocks/>
            <a:stCxn id="23" idx="0"/>
          </p:cNvCxnSpPr>
          <p:nvPr/>
        </p:nvCxnSpPr>
        <p:spPr>
          <a:xfrm flipH="1" flipV="1">
            <a:off x="4522573" y="2476072"/>
            <a:ext cx="710663" cy="1062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4370471" y="3538897"/>
            <a:ext cx="1725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TUBE CLAMPER</a:t>
            </a:r>
            <a:endParaRPr lang="it-IT" dirty="0"/>
          </a:p>
        </p:txBody>
      </p:sp>
      <p:cxnSp>
        <p:nvCxnSpPr>
          <p:cNvPr id="24" name="Connettore 2 23"/>
          <p:cNvCxnSpPr>
            <a:cxnSpLocks/>
          </p:cNvCxnSpPr>
          <p:nvPr/>
        </p:nvCxnSpPr>
        <p:spPr>
          <a:xfrm flipH="1">
            <a:off x="9757881" y="3375017"/>
            <a:ext cx="1217059" cy="4185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9757881" y="2728686"/>
            <a:ext cx="243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TUBE EMBEDDED INTO THE CELL SUPPORT</a:t>
            </a:r>
            <a:endParaRPr lang="it-IT" dirty="0"/>
          </a:p>
        </p:txBody>
      </p:sp>
      <p:cxnSp>
        <p:nvCxnSpPr>
          <p:cNvPr id="27" name="Connettore 2 26"/>
          <p:cNvCxnSpPr>
            <a:cxnSpLocks/>
          </p:cNvCxnSpPr>
          <p:nvPr/>
        </p:nvCxnSpPr>
        <p:spPr>
          <a:xfrm flipV="1">
            <a:off x="7055709" y="5286190"/>
            <a:ext cx="1210961" cy="531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5085011" y="5817871"/>
            <a:ext cx="36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TRANSITION TO THE FLEXIBLE TUBE</a:t>
            </a:r>
            <a:endParaRPr lang="it-IT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22947" y="782015"/>
            <a:ext cx="2846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TUBE DIMENSIONS </a:t>
            </a:r>
            <a:r>
              <a:rPr lang="it-IT" dirty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Outer </a:t>
            </a:r>
            <a:r>
              <a:rPr lang="it-IT" dirty="0" err="1" smtClean="0"/>
              <a:t>diameter</a:t>
            </a:r>
            <a:r>
              <a:rPr lang="it-IT" dirty="0" smtClean="0"/>
              <a:t> = 1,6 mm</a:t>
            </a: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Hole</a:t>
            </a:r>
            <a:r>
              <a:rPr lang="it-IT" dirty="0" smtClean="0"/>
              <a:t> </a:t>
            </a:r>
            <a:r>
              <a:rPr lang="it-IT" dirty="0" err="1" smtClean="0"/>
              <a:t>diameter</a:t>
            </a:r>
            <a:r>
              <a:rPr lang="it-IT" dirty="0" smtClean="0"/>
              <a:t> = 0,8 mm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90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7" y="590376"/>
            <a:ext cx="10887801" cy="5794647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7561-AD98-EE40-9D75-92A622401940}" type="slidenum">
              <a:rPr lang="it-IT" smtClean="0"/>
              <a:t>33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556386" y="5466735"/>
            <a:ext cx="520126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PLATES SUPPORTING THE TWO HALVES OF THE CELL</a:t>
            </a:r>
          </a:p>
          <a:p>
            <a:r>
              <a:rPr lang="it-IT" dirty="0" smtClean="0"/>
              <a:t>WELDED ON THE VELO BOXES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5157018" y="4402183"/>
            <a:ext cx="1857736" cy="1064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9" idx="0"/>
          </p:cNvCxnSpPr>
          <p:nvPr/>
        </p:nvCxnSpPr>
        <p:spPr>
          <a:xfrm flipH="1" flipV="1">
            <a:off x="4414121" y="3487699"/>
            <a:ext cx="742898" cy="197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2619942" y="159489"/>
            <a:ext cx="6952116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INSTALLATION PROCEDURE </a:t>
            </a:r>
            <a:r>
              <a:rPr lang="it-IT" sz="2200" smtClean="0"/>
              <a:t>: </a:t>
            </a:r>
            <a:r>
              <a:rPr lang="it-IT" sz="2200" smtClean="0"/>
              <a:t>PRELIMINARY OPERATIONS - </a:t>
            </a:r>
            <a:r>
              <a:rPr lang="it-IT" sz="2200" dirty="0" smtClean="0"/>
              <a:t>1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4493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9" y="576551"/>
            <a:ext cx="10859901" cy="577979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320240" y="1043055"/>
            <a:ext cx="7179315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SURVEY OF THE DETECTOR AND FIXED HALF CELL AXES ALIGNMENT</a:t>
            </a:r>
            <a:endParaRPr lang="it-IT" sz="20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7561-AD98-EE40-9D75-92A622401940}" type="slidenum">
              <a:rPr lang="it-IT" smtClean="0"/>
              <a:t>34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753516" y="3755288"/>
            <a:ext cx="164198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DETECTOR AXIS</a:t>
            </a:r>
            <a:endParaRPr lang="it-IT" dirty="0"/>
          </a:p>
        </p:txBody>
      </p:sp>
      <p:cxnSp>
        <p:nvCxnSpPr>
          <p:cNvPr id="14" name="Connettore 2 13"/>
          <p:cNvCxnSpPr>
            <a:endCxn id="13" idx="2"/>
          </p:cNvCxnSpPr>
          <p:nvPr/>
        </p:nvCxnSpPr>
        <p:spPr>
          <a:xfrm flipV="1">
            <a:off x="2591497" y="2937563"/>
            <a:ext cx="1257852" cy="841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 rot="788621">
            <a:off x="2895902" y="2892443"/>
            <a:ext cx="191729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 rot="788621">
            <a:off x="5480712" y="3559398"/>
            <a:ext cx="191729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6839771" y="4216087"/>
            <a:ext cx="10766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CELL </a:t>
            </a:r>
            <a:r>
              <a:rPr lang="it-IT" dirty="0" smtClean="0"/>
              <a:t>AXIS</a:t>
            </a:r>
            <a:endParaRPr lang="it-IT" dirty="0"/>
          </a:p>
        </p:txBody>
      </p:sp>
      <p:cxnSp>
        <p:nvCxnSpPr>
          <p:cNvPr id="21" name="Connettore 2 20"/>
          <p:cNvCxnSpPr>
            <a:stCxn id="20" idx="0"/>
          </p:cNvCxnSpPr>
          <p:nvPr/>
        </p:nvCxnSpPr>
        <p:spPr>
          <a:xfrm flipH="1" flipV="1">
            <a:off x="7210697" y="3755288"/>
            <a:ext cx="167391" cy="4607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8495300" y="5088267"/>
            <a:ext cx="276800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ADJUSTABLE CELL SUPPORT</a:t>
            </a:r>
            <a:endParaRPr lang="it-IT" dirty="0"/>
          </a:p>
        </p:txBody>
      </p:sp>
      <p:cxnSp>
        <p:nvCxnSpPr>
          <p:cNvPr id="26" name="Connettore 2 25"/>
          <p:cNvCxnSpPr/>
          <p:nvPr/>
        </p:nvCxnSpPr>
        <p:spPr>
          <a:xfrm flipV="1">
            <a:off x="9834340" y="3755288"/>
            <a:ext cx="203179" cy="13666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2591497" y="145664"/>
            <a:ext cx="6921294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INSTALLATION PROCEDURE </a:t>
            </a:r>
            <a:r>
              <a:rPr lang="it-IT" sz="2200" smtClean="0"/>
              <a:t>: </a:t>
            </a:r>
            <a:r>
              <a:rPr lang="it-IT" sz="2200" smtClean="0"/>
              <a:t>PRELIMINARY OPERATIONS - </a:t>
            </a:r>
            <a:r>
              <a:rPr lang="it-IT" sz="2200" dirty="0" smtClean="0"/>
              <a:t>2</a:t>
            </a:r>
            <a:endParaRPr lang="it-IT" sz="22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4140568" y="2018096"/>
            <a:ext cx="239875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TEMPORARY MARKERS</a:t>
            </a:r>
            <a:endParaRPr lang="it-IT" dirty="0"/>
          </a:p>
        </p:txBody>
      </p:sp>
      <p:cxnSp>
        <p:nvCxnSpPr>
          <p:cNvPr id="23" name="Connettore 2 22"/>
          <p:cNvCxnSpPr/>
          <p:nvPr/>
        </p:nvCxnSpPr>
        <p:spPr>
          <a:xfrm>
            <a:off x="5348227" y="2385456"/>
            <a:ext cx="152400" cy="2173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5348227" y="2408774"/>
            <a:ext cx="903290" cy="2372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6539327" y="2219552"/>
            <a:ext cx="1376922" cy="3263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6539326" y="2219552"/>
            <a:ext cx="579931" cy="2256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69" y="590376"/>
            <a:ext cx="10848661" cy="5846309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7561-AD98-EE40-9D75-92A622401940}" type="slidenum">
              <a:rPr lang="it-IT" smtClean="0"/>
              <a:t>35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038600" y="5491620"/>
            <a:ext cx="277899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VELO INSTALLED AND OPEN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2510382" y="159489"/>
            <a:ext cx="6921294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INSTALLATION PROCEDURE </a:t>
            </a:r>
            <a:r>
              <a:rPr lang="it-IT" sz="2200" smtClean="0"/>
              <a:t>: </a:t>
            </a:r>
            <a:r>
              <a:rPr lang="it-IT" sz="2200" smtClean="0"/>
              <a:t>PRELIMINARY OPERATIONS - </a:t>
            </a:r>
            <a:r>
              <a:rPr lang="it-IT" sz="2200" dirty="0" smtClean="0"/>
              <a:t>3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1077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99" y="195061"/>
            <a:ext cx="11677869" cy="6223238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7561-AD98-EE40-9D75-92A622401940}" type="slidenum">
              <a:rPr lang="it-IT" smtClean="0"/>
              <a:t>36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99831" y="2675051"/>
            <a:ext cx="17650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FIXED HALF CELL</a:t>
            </a:r>
            <a:endParaRPr lang="it-IT" dirty="0"/>
          </a:p>
        </p:txBody>
      </p:sp>
      <p:cxnSp>
        <p:nvCxnSpPr>
          <p:cNvPr id="14" name="Connettore 2 13"/>
          <p:cNvCxnSpPr>
            <a:stCxn id="9" idx="3"/>
          </p:cNvCxnSpPr>
          <p:nvPr/>
        </p:nvCxnSpPr>
        <p:spPr>
          <a:xfrm>
            <a:off x="2164927" y="2859717"/>
            <a:ext cx="793504" cy="12462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7327683" y="2345980"/>
            <a:ext cx="430266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CONNECTION TO THE MUSHROOM PINS</a:t>
            </a:r>
          </a:p>
          <a:p>
            <a:r>
              <a:rPr lang="it-IT" dirty="0" smtClean="0"/>
              <a:t>AND TO THE FLANGE</a:t>
            </a:r>
            <a:endParaRPr lang="it-IT" dirty="0"/>
          </a:p>
        </p:txBody>
      </p:sp>
      <p:cxnSp>
        <p:nvCxnSpPr>
          <p:cNvPr id="21" name="Connettore 2 20"/>
          <p:cNvCxnSpPr/>
          <p:nvPr/>
        </p:nvCxnSpPr>
        <p:spPr>
          <a:xfrm flipH="1">
            <a:off x="7398855" y="2724821"/>
            <a:ext cx="1073264" cy="1381143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673571" y="185552"/>
            <a:ext cx="3654112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INSTALLATION </a:t>
            </a:r>
            <a:r>
              <a:rPr lang="it-IT" sz="2200" smtClean="0"/>
              <a:t>PROCEDURE - 1</a:t>
            </a:r>
            <a:endParaRPr lang="it-IT" sz="2200" dirty="0"/>
          </a:p>
        </p:txBody>
      </p:sp>
      <p:cxnSp>
        <p:nvCxnSpPr>
          <p:cNvPr id="29" name="Connettore 2 28"/>
          <p:cNvCxnSpPr/>
          <p:nvPr/>
        </p:nvCxnSpPr>
        <p:spPr>
          <a:xfrm flipH="1" flipV="1">
            <a:off x="6096001" y="1890445"/>
            <a:ext cx="1231682" cy="64020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15" y="185552"/>
            <a:ext cx="11665169" cy="6204877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7561-AD98-EE40-9D75-92A622401940}" type="slidenum">
              <a:rPr lang="it-IT" smtClean="0"/>
              <a:t>37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13078" y="3820991"/>
            <a:ext cx="219994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FLOATING HALF CELL</a:t>
            </a:r>
            <a:endParaRPr lang="it-IT" dirty="0"/>
          </a:p>
        </p:txBody>
      </p:sp>
      <p:cxnSp>
        <p:nvCxnSpPr>
          <p:cNvPr id="14" name="Connettore 2 13"/>
          <p:cNvCxnSpPr>
            <a:stCxn id="9" idx="3"/>
          </p:cNvCxnSpPr>
          <p:nvPr/>
        </p:nvCxnSpPr>
        <p:spPr>
          <a:xfrm flipV="1">
            <a:off x="2613020" y="3820991"/>
            <a:ext cx="1589110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61688" y="994776"/>
            <a:ext cx="430266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CONNECTION TO THE MUSHROOM PINS</a:t>
            </a:r>
          </a:p>
          <a:p>
            <a:r>
              <a:rPr lang="it-IT" dirty="0" smtClean="0"/>
              <a:t>AND TO THE FLANGE</a:t>
            </a:r>
            <a:endParaRPr lang="it-IT" dirty="0"/>
          </a:p>
        </p:txBody>
      </p:sp>
      <p:cxnSp>
        <p:nvCxnSpPr>
          <p:cNvPr id="21" name="Connettore 2 20"/>
          <p:cNvCxnSpPr>
            <a:stCxn id="20" idx="2"/>
          </p:cNvCxnSpPr>
          <p:nvPr/>
        </p:nvCxnSpPr>
        <p:spPr>
          <a:xfrm>
            <a:off x="2613020" y="1641107"/>
            <a:ext cx="274018" cy="408117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673571" y="185552"/>
            <a:ext cx="3654112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INSTALLATION PROCEDURE - 2</a:t>
            </a:r>
            <a:endParaRPr lang="it-IT" sz="2200" dirty="0"/>
          </a:p>
        </p:txBody>
      </p:sp>
      <p:cxnSp>
        <p:nvCxnSpPr>
          <p:cNvPr id="29" name="Connettore 2 28"/>
          <p:cNvCxnSpPr>
            <a:stCxn id="20" idx="3"/>
          </p:cNvCxnSpPr>
          <p:nvPr/>
        </p:nvCxnSpPr>
        <p:spPr>
          <a:xfrm>
            <a:off x="4764351" y="1317942"/>
            <a:ext cx="1656997" cy="408116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66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33" y="185552"/>
            <a:ext cx="11667733" cy="6231066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7561-AD98-EE40-9D75-92A622401940}" type="slidenum">
              <a:rPr lang="it-IT" smtClean="0"/>
              <a:t>38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79493" y="5246731"/>
            <a:ext cx="378153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THE FLOATING HALF CELL SLIDES BACK</a:t>
            </a:r>
            <a:endParaRPr lang="it-IT" dirty="0"/>
          </a:p>
        </p:txBody>
      </p:sp>
      <p:cxnSp>
        <p:nvCxnSpPr>
          <p:cNvPr id="14" name="Connettore 2 13"/>
          <p:cNvCxnSpPr>
            <a:stCxn id="9" idx="0"/>
          </p:cNvCxnSpPr>
          <p:nvPr/>
        </p:nvCxnSpPr>
        <p:spPr>
          <a:xfrm flipV="1">
            <a:off x="2270263" y="3606229"/>
            <a:ext cx="1058564" cy="164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673571" y="185552"/>
            <a:ext cx="3654112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INSTALLATION PROCEDURE - 3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2229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9" y="185552"/>
            <a:ext cx="11815281" cy="6288266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7561-AD98-EE40-9D75-92A622401940}" type="slidenum">
              <a:rPr lang="it-IT" smtClean="0"/>
              <a:t>39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92510" y="4722749"/>
            <a:ext cx="27130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VELO IN CLOSED POSITION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673571" y="185552"/>
            <a:ext cx="3654112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INSTALLATION PROCEDURE - 4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2835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57"/>
            <a:ext cx="12192000" cy="6377478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131477" y="248657"/>
            <a:ext cx="5938463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/>
              <a:t>UNPOL STORAGE CELL : OPEN POSITION VIEW</a:t>
            </a:r>
          </a:p>
        </p:txBody>
      </p:sp>
      <p:cxnSp>
        <p:nvCxnSpPr>
          <p:cNvPr id="16" name="Connettore 2 15"/>
          <p:cNvCxnSpPr>
            <a:cxnSpLocks/>
            <a:stCxn id="17" idx="3"/>
          </p:cNvCxnSpPr>
          <p:nvPr/>
        </p:nvCxnSpPr>
        <p:spPr>
          <a:xfrm>
            <a:off x="3975944" y="1264051"/>
            <a:ext cx="1904142" cy="98551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243173" y="1079385"/>
            <a:ext cx="273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ELECTRICAL CONNECTION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0" name="Connettore 2 19"/>
          <p:cNvCxnSpPr>
            <a:cxnSpLocks/>
            <a:stCxn id="21" idx="3"/>
          </p:cNvCxnSpPr>
          <p:nvPr/>
        </p:nvCxnSpPr>
        <p:spPr>
          <a:xfrm flipV="1">
            <a:off x="7236274" y="4207125"/>
            <a:ext cx="1247882" cy="150202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619963" y="5524479"/>
            <a:ext cx="161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DETECTOR BOX</a:t>
            </a:r>
          </a:p>
        </p:txBody>
      </p:sp>
      <p:cxnSp>
        <p:nvCxnSpPr>
          <p:cNvPr id="11" name="Connettore 2 10"/>
          <p:cNvCxnSpPr>
            <a:cxnSpLocks/>
            <a:stCxn id="12" idx="0"/>
          </p:cNvCxnSpPr>
          <p:nvPr/>
        </p:nvCxnSpPr>
        <p:spPr>
          <a:xfrm flipV="1">
            <a:off x="6433605" y="4022459"/>
            <a:ext cx="912417" cy="87878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962977" y="4901240"/>
            <a:ext cx="94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RF FOIL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xmlns="" id="{DE520F4F-EC45-4A41-BA0E-D913DFA698FF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4306585" y="2166318"/>
            <a:ext cx="1075361" cy="117744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xmlns="" id="{7EC97334-98D1-EF4C-9466-B2B8B47E8826}"/>
              </a:ext>
            </a:extLst>
          </p:cNvPr>
          <p:cNvCxnSpPr>
            <a:cxnSpLocks/>
          </p:cNvCxnSpPr>
          <p:nvPr/>
        </p:nvCxnSpPr>
        <p:spPr>
          <a:xfrm>
            <a:off x="3314272" y="3708517"/>
            <a:ext cx="1916508" cy="103148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EEE671EE-FD19-1B45-8A7F-DED912AAE317}"/>
              </a:ext>
            </a:extLst>
          </p:cNvPr>
          <p:cNvSpPr txBox="1"/>
          <p:nvPr/>
        </p:nvSpPr>
        <p:spPr>
          <a:xfrm>
            <a:off x="673814" y="3516324"/>
            <a:ext cx="264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WAKE FIELD SUPPRESSOR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xmlns="" id="{8EBB80CB-B121-2F4B-9C3D-FF95D02774A1}"/>
              </a:ext>
            </a:extLst>
          </p:cNvPr>
          <p:cNvCxnSpPr>
            <a:cxnSpLocks/>
          </p:cNvCxnSpPr>
          <p:nvPr/>
        </p:nvCxnSpPr>
        <p:spPr>
          <a:xfrm>
            <a:off x="3314272" y="3708517"/>
            <a:ext cx="724328" cy="82434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cxnSpLocks/>
          </p:cNvCxnSpPr>
          <p:nvPr/>
        </p:nvCxnSpPr>
        <p:spPr>
          <a:xfrm>
            <a:off x="4306585" y="2173845"/>
            <a:ext cx="1917842" cy="132938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2770597" y="1981652"/>
            <a:ext cx="153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STORAGE CELL 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xmlns="" id="{E72B9885-13A4-7747-A84A-BA8F5DF14838}"/>
              </a:ext>
            </a:extLst>
          </p:cNvPr>
          <p:cNvCxnSpPr>
            <a:cxnSpLocks/>
          </p:cNvCxnSpPr>
          <p:nvPr/>
        </p:nvCxnSpPr>
        <p:spPr>
          <a:xfrm flipH="1">
            <a:off x="7078894" y="2921839"/>
            <a:ext cx="2244227" cy="515557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2F92F55D-6660-1C4A-B24C-31D46941A959}"/>
              </a:ext>
            </a:extLst>
          </p:cNvPr>
          <p:cNvSpPr txBox="1"/>
          <p:nvPr/>
        </p:nvSpPr>
        <p:spPr>
          <a:xfrm>
            <a:off x="8372889" y="2552507"/>
            <a:ext cx="190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UNPOL GAS FEED 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" y="185552"/>
            <a:ext cx="11815281" cy="6288266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7561-AD98-EE40-9D75-92A622401940}" type="slidenum">
              <a:rPr lang="it-IT" smtClean="0"/>
              <a:t>40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38200" y="5349472"/>
            <a:ext cx="492197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FLOATING HALF CELL IN COMPENSATION POSITION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673571" y="185552"/>
            <a:ext cx="3654112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INSTALLATION PROCEDURE - 5</a:t>
            </a:r>
            <a:endParaRPr lang="it-IT" sz="2200" dirty="0"/>
          </a:p>
        </p:txBody>
      </p:sp>
      <p:cxnSp>
        <p:nvCxnSpPr>
          <p:cNvPr id="10" name="Connettore 2 9"/>
          <p:cNvCxnSpPr>
            <a:stCxn id="9" idx="0"/>
          </p:cNvCxnSpPr>
          <p:nvPr/>
        </p:nvCxnSpPr>
        <p:spPr>
          <a:xfrm flipH="1" flipV="1">
            <a:off x="1643865" y="3143892"/>
            <a:ext cx="1655321" cy="22055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5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1" y="259423"/>
            <a:ext cx="11856378" cy="6201918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7561-AD98-EE40-9D75-92A622401940}" type="slidenum">
              <a:rPr lang="it-IT" smtClean="0"/>
              <a:t>41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38201" y="5349472"/>
            <a:ext cx="32004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MODIFIED SPOKE INSTALLATION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81627" y="259423"/>
            <a:ext cx="3713548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INSTALLATION PROCEDURE </a:t>
            </a:r>
            <a:r>
              <a:rPr lang="mr-IN" sz="2200" dirty="0" smtClean="0"/>
              <a:t>–</a:t>
            </a:r>
            <a:r>
              <a:rPr lang="it-IT" sz="2200" dirty="0" smtClean="0"/>
              <a:t> 6</a:t>
            </a:r>
          </a:p>
        </p:txBody>
      </p:sp>
      <p:cxnSp>
        <p:nvCxnSpPr>
          <p:cNvPr id="10" name="Connettore 2 9"/>
          <p:cNvCxnSpPr>
            <a:stCxn id="9" idx="0"/>
          </p:cNvCxnSpPr>
          <p:nvPr/>
        </p:nvCxnSpPr>
        <p:spPr>
          <a:xfrm flipV="1">
            <a:off x="2438401" y="4325420"/>
            <a:ext cx="2061680" cy="1024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8153400" y="909324"/>
            <a:ext cx="32004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CF200 SERVICE FLANGE :</a:t>
            </a:r>
          </a:p>
          <a:p>
            <a:r>
              <a:rPr lang="it-IT" dirty="0" smtClean="0"/>
              <a:t>GAS FEED-THROUGH AND THERMOCOUPLES CONNECTION</a:t>
            </a:r>
          </a:p>
        </p:txBody>
      </p:sp>
      <p:cxnSp>
        <p:nvCxnSpPr>
          <p:cNvPr id="15" name="Connettore 2 14"/>
          <p:cNvCxnSpPr>
            <a:stCxn id="14" idx="1"/>
          </p:cNvCxnSpPr>
          <p:nvPr/>
        </p:nvCxnSpPr>
        <p:spPr>
          <a:xfrm flipH="1" flipV="1">
            <a:off x="6462445" y="791110"/>
            <a:ext cx="1690955" cy="5798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6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7" y="247530"/>
            <a:ext cx="11948845" cy="6250286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7561-AD98-EE40-9D75-92A622401940}" type="slidenum">
              <a:rPr lang="it-IT" smtClean="0"/>
              <a:t>42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771955" y="4410690"/>
            <a:ext cx="448381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1) WFS , FLANGE AND SUSPENSION ASSEMBLY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919270" y="222472"/>
            <a:ext cx="3672451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INSTALLATION PROCEDURE </a:t>
            </a:r>
            <a:r>
              <a:rPr lang="mr-IN" sz="2200" dirty="0" smtClean="0"/>
              <a:t>–</a:t>
            </a:r>
            <a:r>
              <a:rPr lang="it-IT" sz="2200" dirty="0" smtClean="0"/>
              <a:t> 7</a:t>
            </a:r>
          </a:p>
        </p:txBody>
      </p:sp>
      <p:cxnSp>
        <p:nvCxnSpPr>
          <p:cNvPr id="10" name="Connettore 2 9"/>
          <p:cNvCxnSpPr>
            <a:stCxn id="9" idx="0"/>
          </p:cNvCxnSpPr>
          <p:nvPr/>
        </p:nvCxnSpPr>
        <p:spPr>
          <a:xfrm flipH="1" flipV="1">
            <a:off x="7392688" y="3283898"/>
            <a:ext cx="1621174" cy="1126792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9" idx="0"/>
          </p:cNvCxnSpPr>
          <p:nvPr/>
        </p:nvCxnSpPr>
        <p:spPr>
          <a:xfrm flipH="1" flipV="1">
            <a:off x="6942121" y="3376365"/>
            <a:ext cx="2071741" cy="103432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002906" y="4556650"/>
            <a:ext cx="297094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2) SUSPENSION </a:t>
            </a:r>
            <a:r>
              <a:rPr lang="mr-IN" dirty="0" smtClean="0"/>
              <a:t>–</a:t>
            </a:r>
            <a:r>
              <a:rPr lang="it-IT" dirty="0" smtClean="0"/>
              <a:t> SPOKE RING CONNECTION</a:t>
            </a:r>
            <a:endParaRPr lang="it-IT" dirty="0"/>
          </a:p>
        </p:txBody>
      </p:sp>
      <p:cxnSp>
        <p:nvCxnSpPr>
          <p:cNvPr id="22" name="Connettore 2 21"/>
          <p:cNvCxnSpPr>
            <a:stCxn id="9" idx="0"/>
          </p:cNvCxnSpPr>
          <p:nvPr/>
        </p:nvCxnSpPr>
        <p:spPr>
          <a:xfrm flipH="1" flipV="1">
            <a:off x="6647380" y="3991361"/>
            <a:ext cx="2366482" cy="419329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17" idx="3"/>
          </p:cNvCxnSpPr>
          <p:nvPr/>
        </p:nvCxnSpPr>
        <p:spPr>
          <a:xfrm flipV="1">
            <a:off x="3973850" y="3873357"/>
            <a:ext cx="2077629" cy="1006459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stCxn id="17" idx="3"/>
          </p:cNvCxnSpPr>
          <p:nvPr/>
        </p:nvCxnSpPr>
        <p:spPr>
          <a:xfrm flipV="1">
            <a:off x="3973850" y="2619910"/>
            <a:ext cx="2528196" cy="2259906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1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9" y="122187"/>
            <a:ext cx="11918022" cy="6234163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V. Carassiti - INFN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7561-AD98-EE40-9D75-92A622401940}" type="slidenum">
              <a:rPr lang="it-IT" smtClean="0"/>
              <a:t>43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418208" y="1518158"/>
            <a:ext cx="36008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1) ELLIPTICAL FLANGE INSTALLATION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581400" y="122187"/>
            <a:ext cx="3754645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INSTALLATION PROCEDURE </a:t>
            </a:r>
            <a:r>
              <a:rPr lang="mr-IN" sz="2200" dirty="0" smtClean="0"/>
              <a:t>–</a:t>
            </a:r>
            <a:r>
              <a:rPr lang="it-IT" sz="2200" dirty="0" smtClean="0"/>
              <a:t> 9</a:t>
            </a:r>
          </a:p>
        </p:txBody>
      </p:sp>
      <p:cxnSp>
        <p:nvCxnSpPr>
          <p:cNvPr id="12" name="Connettore 2 11"/>
          <p:cNvCxnSpPr>
            <a:stCxn id="9" idx="1"/>
          </p:cNvCxnSpPr>
          <p:nvPr/>
        </p:nvCxnSpPr>
        <p:spPr>
          <a:xfrm flipH="1">
            <a:off x="7327683" y="1702824"/>
            <a:ext cx="1090525" cy="341733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923067" y="3969962"/>
            <a:ext cx="263189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2</a:t>
            </a:r>
            <a:r>
              <a:rPr lang="it-IT" smtClean="0"/>
              <a:t>) FLANGES CONNECTION</a:t>
            </a:r>
            <a:endParaRPr lang="it-IT" dirty="0"/>
          </a:p>
        </p:txBody>
      </p:sp>
      <p:cxnSp>
        <p:nvCxnSpPr>
          <p:cNvPr id="25" name="Connettore 2 24"/>
          <p:cNvCxnSpPr>
            <a:stCxn id="30" idx="3"/>
          </p:cNvCxnSpPr>
          <p:nvPr/>
        </p:nvCxnSpPr>
        <p:spPr>
          <a:xfrm>
            <a:off x="2953821" y="4549775"/>
            <a:ext cx="1855340" cy="153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stCxn id="17" idx="1"/>
          </p:cNvCxnSpPr>
          <p:nvPr/>
        </p:nvCxnSpPr>
        <p:spPr>
          <a:xfrm flipH="1" flipV="1">
            <a:off x="4809161" y="3622022"/>
            <a:ext cx="2113906" cy="532606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136989" y="4226609"/>
            <a:ext cx="281683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mtClean="0"/>
              <a:t>SERVICES FOR THE FLANGES CONNECTION</a:t>
            </a:r>
            <a:endParaRPr lang="it-IT" dirty="0"/>
          </a:p>
        </p:txBody>
      </p:sp>
      <p:cxnSp>
        <p:nvCxnSpPr>
          <p:cNvPr id="33" name="Connettore 2 32"/>
          <p:cNvCxnSpPr>
            <a:stCxn id="30" idx="0"/>
          </p:cNvCxnSpPr>
          <p:nvPr/>
        </p:nvCxnSpPr>
        <p:spPr>
          <a:xfrm flipV="1">
            <a:off x="1545405" y="3154166"/>
            <a:ext cx="858748" cy="10724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51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2192000" cy="6377478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131478" y="248657"/>
            <a:ext cx="5313880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/>
              <a:t>UNPOL STORAGE CELL OPEN : FRONT VIEW</a:t>
            </a:r>
          </a:p>
        </p:txBody>
      </p:sp>
      <p:cxnSp>
        <p:nvCxnSpPr>
          <p:cNvPr id="16" name="Connettore 2 15"/>
          <p:cNvCxnSpPr>
            <a:cxnSpLocks/>
          </p:cNvCxnSpPr>
          <p:nvPr/>
        </p:nvCxnSpPr>
        <p:spPr>
          <a:xfrm>
            <a:off x="4777483" y="1967328"/>
            <a:ext cx="2290866" cy="1126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131478" y="1762129"/>
            <a:ext cx="153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STORAGE CELL </a:t>
            </a:r>
          </a:p>
        </p:txBody>
      </p:sp>
      <p:cxnSp>
        <p:nvCxnSpPr>
          <p:cNvPr id="20" name="Connettore 2 19"/>
          <p:cNvCxnSpPr>
            <a:cxnSpLocks/>
            <a:stCxn id="21" idx="3"/>
          </p:cNvCxnSpPr>
          <p:nvPr/>
        </p:nvCxnSpPr>
        <p:spPr>
          <a:xfrm flipV="1">
            <a:off x="7182920" y="4676124"/>
            <a:ext cx="1650871" cy="15243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566609" y="6015845"/>
            <a:ext cx="161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DETECTOR BOX</a:t>
            </a:r>
          </a:p>
        </p:txBody>
      </p:sp>
      <p:cxnSp>
        <p:nvCxnSpPr>
          <p:cNvPr id="11" name="Connettore 2 10"/>
          <p:cNvCxnSpPr>
            <a:cxnSpLocks/>
            <a:stCxn id="12" idx="0"/>
          </p:cNvCxnSpPr>
          <p:nvPr/>
        </p:nvCxnSpPr>
        <p:spPr>
          <a:xfrm flipV="1">
            <a:off x="6151809" y="4465408"/>
            <a:ext cx="916540" cy="10016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681181" y="5467047"/>
            <a:ext cx="94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RF FOIL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xmlns="" id="{DE520F4F-EC45-4A41-BA0E-D913DFA698FF}"/>
              </a:ext>
            </a:extLst>
          </p:cNvPr>
          <p:cNvCxnSpPr>
            <a:cxnSpLocks/>
          </p:cNvCxnSpPr>
          <p:nvPr/>
        </p:nvCxnSpPr>
        <p:spPr>
          <a:xfrm>
            <a:off x="4777483" y="1946795"/>
            <a:ext cx="256854" cy="7662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6553C655-D8A5-E644-883C-02BD931BC1A5}"/>
              </a:ext>
            </a:extLst>
          </p:cNvPr>
          <p:cNvSpPr txBox="1"/>
          <p:nvPr/>
        </p:nvSpPr>
        <p:spPr>
          <a:xfrm>
            <a:off x="5003651" y="3136092"/>
            <a:ext cx="780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30 </a:t>
            </a:r>
            <a:r>
              <a:rPr lang="it-IT" sz="1600" dirty="0"/>
              <a:t>mm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xmlns="" id="{43C376C7-1727-1C41-AFAC-06F347542778}"/>
              </a:ext>
            </a:extLst>
          </p:cNvPr>
          <p:cNvCxnSpPr>
            <a:cxnSpLocks/>
          </p:cNvCxnSpPr>
          <p:nvPr/>
        </p:nvCxnSpPr>
        <p:spPr>
          <a:xfrm>
            <a:off x="4962982" y="3423599"/>
            <a:ext cx="825436" cy="0"/>
          </a:xfrm>
          <a:prstGeom prst="straightConnector1">
            <a:avLst/>
          </a:prstGeom>
          <a:ln w="317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xmlns="" id="{43C376C7-1727-1C41-AFAC-06F347542778}"/>
              </a:ext>
            </a:extLst>
          </p:cNvPr>
          <p:cNvCxnSpPr>
            <a:cxnSpLocks/>
          </p:cNvCxnSpPr>
          <p:nvPr/>
        </p:nvCxnSpPr>
        <p:spPr>
          <a:xfrm>
            <a:off x="5760243" y="3417931"/>
            <a:ext cx="825436" cy="0"/>
          </a:xfrm>
          <a:prstGeom prst="straightConnector1">
            <a:avLst/>
          </a:prstGeom>
          <a:ln w="317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6553C655-D8A5-E644-883C-02BD931BC1A5}"/>
              </a:ext>
            </a:extLst>
          </p:cNvPr>
          <p:cNvSpPr txBox="1"/>
          <p:nvPr/>
        </p:nvSpPr>
        <p:spPr>
          <a:xfrm>
            <a:off x="5805097" y="3115205"/>
            <a:ext cx="780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30 </a:t>
            </a:r>
            <a:r>
              <a:rPr lang="it-IT" sz="1600" dirty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13765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5" y="108687"/>
            <a:ext cx="11907749" cy="6337478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686699" y="92470"/>
            <a:ext cx="5820304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200" dirty="0"/>
              <a:t>UNPOL STORAGE CELL  </a:t>
            </a:r>
            <a:r>
              <a:rPr lang="it-IT" sz="2200" dirty="0" smtClean="0"/>
              <a:t>VIEW1</a:t>
            </a:r>
            <a:r>
              <a:rPr lang="it-IT" sz="2200" smtClean="0"/>
              <a:t>: CLOSED POSITION</a:t>
            </a:r>
          </a:p>
        </p:txBody>
      </p:sp>
      <p:cxnSp>
        <p:nvCxnSpPr>
          <p:cNvPr id="16" name="Connettore 2 15"/>
          <p:cNvCxnSpPr>
            <a:cxnSpLocks/>
            <a:stCxn id="17" idx="1"/>
          </p:cNvCxnSpPr>
          <p:nvPr/>
        </p:nvCxnSpPr>
        <p:spPr>
          <a:xfrm flipH="1" flipV="1">
            <a:off x="8366781" y="1903777"/>
            <a:ext cx="1851496" cy="8110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0218277" y="2530171"/>
            <a:ext cx="153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STORAGE CELL </a:t>
            </a:r>
          </a:p>
        </p:txBody>
      </p:sp>
      <p:cxnSp>
        <p:nvCxnSpPr>
          <p:cNvPr id="20" name="Connettore 2 19"/>
          <p:cNvCxnSpPr>
            <a:cxnSpLocks/>
            <a:stCxn id="21" idx="0"/>
          </p:cNvCxnSpPr>
          <p:nvPr/>
        </p:nvCxnSpPr>
        <p:spPr>
          <a:xfrm flipH="1" flipV="1">
            <a:off x="9319821" y="3539103"/>
            <a:ext cx="775976" cy="1825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8366781" y="5364682"/>
            <a:ext cx="345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FIXED HALF </a:t>
            </a:r>
            <a:r>
              <a:rPr lang="it-IT" dirty="0"/>
              <a:t>CELL SUPPORT CONNECTED TO THE DETECTOR BOX</a:t>
            </a:r>
          </a:p>
        </p:txBody>
      </p:sp>
      <p:cxnSp>
        <p:nvCxnSpPr>
          <p:cNvPr id="11" name="Connettore 2 10"/>
          <p:cNvCxnSpPr>
            <a:cxnSpLocks/>
          </p:cNvCxnSpPr>
          <p:nvPr/>
        </p:nvCxnSpPr>
        <p:spPr>
          <a:xfrm flipH="1">
            <a:off x="9842643" y="783924"/>
            <a:ext cx="804420" cy="3718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9244252" y="108687"/>
            <a:ext cx="280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ELECTRICAL CONTINUITY BETWEEN CELL AND RF FOIL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="" xmlns:a16="http://schemas.microsoft.com/office/drawing/2014/main" id="{DE520F4F-EC45-4A41-BA0E-D913DFA698FF}"/>
              </a:ext>
            </a:extLst>
          </p:cNvPr>
          <p:cNvCxnSpPr>
            <a:cxnSpLocks/>
          </p:cNvCxnSpPr>
          <p:nvPr/>
        </p:nvCxnSpPr>
        <p:spPr>
          <a:xfrm>
            <a:off x="3914454" y="1119883"/>
            <a:ext cx="842481" cy="3784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0A50B213-D378-5541-97CF-96EDBD824DBE}"/>
              </a:ext>
            </a:extLst>
          </p:cNvPr>
          <p:cNvSpPr txBox="1"/>
          <p:nvPr/>
        </p:nvSpPr>
        <p:spPr>
          <a:xfrm>
            <a:off x="705969" y="783924"/>
            <a:ext cx="345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FLOATING HALF </a:t>
            </a:r>
            <a:r>
              <a:rPr lang="it-IT" dirty="0"/>
              <a:t>CELL SUPPORT CONNECTED TO THE DETECTOR BOX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="" xmlns:a16="http://schemas.microsoft.com/office/drawing/2014/main" id="{32726C58-745B-6F4D-A247-1C6BA65F2B31}"/>
              </a:ext>
            </a:extLst>
          </p:cNvPr>
          <p:cNvSpPr txBox="1"/>
          <p:nvPr/>
        </p:nvSpPr>
        <p:spPr>
          <a:xfrm>
            <a:off x="3085835" y="5579992"/>
            <a:ext cx="348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FLEXIBLE WAKE </a:t>
            </a:r>
            <a:r>
              <a:rPr lang="it-IT" dirty="0"/>
              <a:t>FIELD </a:t>
            </a:r>
            <a:r>
              <a:rPr lang="it-IT" dirty="0" smtClean="0"/>
              <a:t>SUPPRESSOR</a:t>
            </a:r>
            <a:endParaRPr lang="it-IT" dirty="0"/>
          </a:p>
        </p:txBody>
      </p:sp>
      <p:cxnSp>
        <p:nvCxnSpPr>
          <p:cNvPr id="38" name="Connettore 2 37">
            <a:extLst>
              <a:ext uri="{FF2B5EF4-FFF2-40B4-BE49-F238E27FC236}">
                <a16:creationId xmlns="" xmlns:a16="http://schemas.microsoft.com/office/drawing/2014/main" id="{FA2C14B4-023C-7A4D-95CB-52E113804F95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3497354" y="4689052"/>
            <a:ext cx="1333294" cy="8909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="" xmlns:a16="http://schemas.microsoft.com/office/drawing/2014/main" id="{4E62DE01-3C06-0F4D-A3EC-D0F87587D635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8159240" y="3506269"/>
            <a:ext cx="503281" cy="468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="" xmlns:a16="http://schemas.microsoft.com/office/drawing/2014/main" id="{A21B98C1-3680-DC49-8866-D8C39F43B570}"/>
              </a:ext>
            </a:extLst>
          </p:cNvPr>
          <p:cNvSpPr txBox="1"/>
          <p:nvPr/>
        </p:nvSpPr>
        <p:spPr>
          <a:xfrm>
            <a:off x="7164357" y="3974321"/>
            <a:ext cx="198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GAS FEED TUBE </a:t>
            </a:r>
            <a:r>
              <a:rPr lang="it-IT" smtClean="0"/>
              <a:t>IN </a:t>
            </a:r>
          </a:p>
          <a:p>
            <a:r>
              <a:rPr lang="it-IT" dirty="0" smtClean="0"/>
              <a:t>THE CELL CENTER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32726C58-745B-6F4D-A247-1C6BA65F2B31}"/>
              </a:ext>
            </a:extLst>
          </p:cNvPr>
          <p:cNvSpPr txBox="1"/>
          <p:nvPr/>
        </p:nvSpPr>
        <p:spPr>
          <a:xfrm>
            <a:off x="4663776" y="4765190"/>
            <a:ext cx="220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CONICAL TRANSITION</a:t>
            </a:r>
            <a:endParaRPr lang="it-IT" dirty="0"/>
          </a:p>
        </p:txBody>
      </p:sp>
      <p:cxnSp>
        <p:nvCxnSpPr>
          <p:cNvPr id="23" name="Connettore 2 22">
            <a:extLst>
              <a:ext uri="{FF2B5EF4-FFF2-40B4-BE49-F238E27FC236}">
                <a16:creationId xmlns="" xmlns:a16="http://schemas.microsoft.com/office/drawing/2014/main" id="{FA2C14B4-023C-7A4D-95CB-52E113804F95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4756936" y="3781580"/>
            <a:ext cx="1011658" cy="9836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>
            <a:off x="1781481" y="1968058"/>
            <a:ext cx="1535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STORAGE </a:t>
            </a:r>
            <a:r>
              <a:rPr lang="it-IT" dirty="0" smtClean="0"/>
              <a:t>CELL</a:t>
            </a:r>
          </a:p>
          <a:p>
            <a:r>
              <a:rPr lang="it-IT" dirty="0" smtClean="0"/>
              <a:t>SUSPENSIONS </a:t>
            </a:r>
            <a:endParaRPr lang="it-IT" dirty="0"/>
          </a:p>
        </p:txBody>
      </p:sp>
      <p:cxnSp>
        <p:nvCxnSpPr>
          <p:cNvPr id="44" name="Connettore 2 43">
            <a:extLst>
              <a:ext uri="{FF2B5EF4-FFF2-40B4-BE49-F238E27FC236}">
                <a16:creationId xmlns="" xmlns:a16="http://schemas.microsoft.com/office/drawing/2014/main" id="{DE520F4F-EC45-4A41-BA0E-D913DFA698FF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3317469" y="2250090"/>
            <a:ext cx="1737074" cy="411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="" xmlns:a16="http://schemas.microsoft.com/office/drawing/2014/main" id="{DE520F4F-EC45-4A41-BA0E-D913DFA698FF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3317469" y="2291224"/>
            <a:ext cx="4162118" cy="919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8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0" y="179547"/>
            <a:ext cx="11640620" cy="6195309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83270" y="637485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947137" y="319368"/>
            <a:ext cx="402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UNPOL CELL CLOSED POSITION </a:t>
            </a:r>
            <a:r>
              <a:rPr lang="mr-IN" dirty="0" smtClean="0"/>
              <a:t>–</a:t>
            </a:r>
            <a:r>
              <a:rPr lang="it-IT" dirty="0" smtClean="0"/>
              <a:t> VIEW 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0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1" y="196306"/>
            <a:ext cx="11609131" cy="6178550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83270" y="637485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296458" y="319368"/>
            <a:ext cx="3758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UNPOL CELL OPEN POSITION </a:t>
            </a:r>
            <a:r>
              <a:rPr lang="mr-IN" dirty="0" smtClean="0"/>
              <a:t>–</a:t>
            </a:r>
            <a:r>
              <a:rPr lang="it-IT" dirty="0" smtClean="0"/>
              <a:t> VIEW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295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9" y="176569"/>
            <a:ext cx="11743362" cy="6249989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CERN - 15/11/2018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626A-7502-E143-8120-9EA32BEFCCF4}" type="slidenum">
              <a:rPr lang="it-IT" smtClean="0"/>
              <a:t>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83270" y="6374856"/>
            <a:ext cx="4114800" cy="365125"/>
          </a:xfrm>
        </p:spPr>
        <p:txBody>
          <a:bodyPr/>
          <a:lstStyle/>
          <a:p>
            <a:r>
              <a:rPr lang="it-IT"/>
              <a:t>V. Carassiti - INFN Ferrara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296458" y="319368"/>
            <a:ext cx="378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UNPOL CELL OPEN POSITION </a:t>
            </a:r>
            <a:r>
              <a:rPr lang="mr-IN" dirty="0" smtClean="0"/>
              <a:t>–</a:t>
            </a:r>
            <a:r>
              <a:rPr lang="it-IT" dirty="0" smtClean="0"/>
              <a:t> VIEW 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67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1388</Words>
  <Application>Microsoft Macintosh PowerPoint</Application>
  <PresentationFormat>Widescreen</PresentationFormat>
  <Paragraphs>393</Paragraphs>
  <Slides>43</Slides>
  <Notes>39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8" baseType="lpstr">
      <vt:lpstr>Calibri</vt:lpstr>
      <vt:lpstr>Calibri Light</vt:lpstr>
      <vt:lpstr>Mangal</vt:lpstr>
      <vt:lpstr>Arial</vt:lpstr>
      <vt:lpstr>Tema di Office</vt:lpstr>
      <vt:lpstr>LHCb SMOG2 UPGRADE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LHCb SMOG2 UPGRADE</dc:title>
  <dc:creator>Utente di Microsoft Office</dc:creator>
  <cp:lastModifiedBy>Utente di Microsoft Office</cp:lastModifiedBy>
  <cp:revision>139</cp:revision>
  <dcterms:created xsi:type="dcterms:W3CDTF">2017-11-27T12:08:11Z</dcterms:created>
  <dcterms:modified xsi:type="dcterms:W3CDTF">2018-11-12T10:13:25Z</dcterms:modified>
</cp:coreProperties>
</file>