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Microsoft_Equation2.bin" ContentType="application/vnd.openxmlformats-officedocument.oleObject"/>
  <Override PartName="/ppt/embeddings/Microsoft_Equation4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embeddings/Microsoft_Equation5.bin" ContentType="application/vnd.openxmlformats-officedocument.oleObject"/>
  <Override PartName="/ppt/notesSlides/notesSlide12.xml" ContentType="application/vnd.openxmlformats-officedocument.presentationml.notesSlide+xml"/>
  <Default Extension="pict" ContentType="image/pict"/>
  <Override PartName="/ppt/notesSlides/notesSlide6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embeddings/Microsoft_Equation3.bin" ContentType="application/vnd.openxmlformats-officedocument.oleObject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59" r:id="rId4"/>
    <p:sldId id="261" r:id="rId5"/>
    <p:sldId id="27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3" r:id="rId15"/>
    <p:sldId id="274" r:id="rId16"/>
    <p:sldId id="272" r:id="rId17"/>
    <p:sldId id="260" r:id="rId1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40" autoAdjust="0"/>
    <p:restoredTop sz="94609" autoAdjust="0"/>
  </p:normalViewPr>
  <p:slideViewPr>
    <p:cSldViewPr snapToGrid="0" snapToObjects="1">
      <p:cViewPr varScale="1">
        <p:scale>
          <a:sx n="135" d="100"/>
          <a:sy n="135" d="100"/>
        </p:scale>
        <p:origin x="-92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20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1" Type="http://schemas.openxmlformats.org/officeDocument/2006/relationships/printerSettings" Target="printerSettings/printerSettings1.bin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ict"/><Relationship Id="rId3" Type="http://schemas.openxmlformats.org/officeDocument/2006/relationships/image" Target="../media/image16.pict"/><Relationship Id="rId1" Type="http://schemas.openxmlformats.org/officeDocument/2006/relationships/image" Target="../media/image14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761D3-2931-714C-AB82-1C3552EC527E}" type="datetimeFigureOut">
              <a:rPr lang="it-IT" smtClean="0"/>
              <a:pPr/>
              <a:t>10/22/09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1242D-338D-9442-8D94-5A10D51B53B8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39F5D-168F-2145-A713-54C2DABAE94C}" type="datetimeFigureOut">
              <a:rPr lang="it-IT" smtClean="0"/>
              <a:pPr/>
              <a:t>10/22/09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64E23-4613-494B-A2ED-E9593CD5AD88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46569-6E62-40AB-9E54-2EE7DE24C592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CERN , 11/12/2007</a:t>
            </a:r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CERN , 11/12/2007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346569-6E62-40AB-9E54-2EE7DE24C592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CERN , 11/12/2007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346569-6E62-40AB-9E54-2EE7DE24C592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CERN , 11/12/2007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346569-6E62-40AB-9E54-2EE7DE24C592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CERN , 11/12/2007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346569-6E62-40AB-9E54-2EE7DE24C592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CERN , 11/12/2007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346569-6E62-40AB-9E54-2EE7DE24C592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CERN , 11/12/2007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346569-6E62-40AB-9E54-2EE7DE24C592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CERN , 11/12/2007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346569-6E62-40AB-9E54-2EE7DE24C592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CERN , 11/12/2007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346569-6E62-40AB-9E54-2EE7DE24C592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CERN , 11/12/2007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346569-6E62-40AB-9E54-2EE7DE24C592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CERN , 11/12/2007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346569-6E62-40AB-9E54-2EE7DE24C592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CERN , 11/12/2007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346569-6E62-40AB-9E54-2EE7DE24C592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CERN , 11/12/2007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346569-6E62-40AB-9E54-2EE7DE24C592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CERN , 11/12/2007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346569-6E62-40AB-9E54-2EE7DE24C592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CERN , 11/12/2007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346569-6E62-40AB-9E54-2EE7DE24C592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CERN , 11/12/2007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346569-6E62-40AB-9E54-2EE7DE24C592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CERN , 11/12/2007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346569-6E62-40AB-9E54-2EE7DE24C592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CERN , 26/10/2009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Vittore Carassiti - INFN FE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6409-4A85-AC4D-9CA3-610AA603099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CERN , 26/10/2009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Vittore Carassiti - INFN FE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6409-4A85-AC4D-9CA3-610AA603099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CERN , 26/10/2009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Vittore Carassiti - INFN FE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6409-4A85-AC4D-9CA3-610AA603099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CERN , 26/10/2009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Vittore Carassiti - INFN FE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6409-4A85-AC4D-9CA3-610AA603099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CERN , 26/10/2009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Vittore Carassiti - INFN FE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6409-4A85-AC4D-9CA3-610AA603099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CERN , 26/10/2009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Vittore Carassiti - INFN FE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6409-4A85-AC4D-9CA3-610AA603099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CERN , 26/10/2009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Vittore Carassiti - INFN FE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6409-4A85-AC4D-9CA3-610AA603099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CERN , 26/10/2009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Vittore Carassiti - INFN FE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6409-4A85-AC4D-9CA3-610AA603099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CERN , 26/10/2009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Vittore Carassiti - INFN FE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6409-4A85-AC4D-9CA3-610AA603099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CERN , 26/10/2009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Vittore Carassiti - INFN FE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6409-4A85-AC4D-9CA3-610AA603099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CERN , 26/10/2009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Vittore Carassiti - INFN FE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6409-4A85-AC4D-9CA3-610AA603099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CERN , 26/10/2009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Vittore Carassiti - INFN FE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B6409-4A85-AC4D-9CA3-610AA6030991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5" Type="http://schemas.openxmlformats.org/officeDocument/2006/relationships/oleObject" Target="../embeddings/Microsoft_Equation1.bin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video" Target="file://localhost/Users/carassiti/Servizio%20Progettazione%20e%20Meccanico/esperimenti%20,%20progetti%20e%20lavori/NA62/Pictures%20&amp;%20movies/Movies/Kapton%20breaking%20load.m4v" TargetMode="Externa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5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image" Target="../media/image7.png"/><Relationship Id="rId4" Type="http://schemas.openxmlformats.org/officeDocument/2006/relationships/image" Target="../media/image5.jpeg"/><Relationship Id="rId1" Type="http://schemas.openxmlformats.org/officeDocument/2006/relationships/video" Target="file://localhost/Users/carassiti/Servizio%20Progettazione%20e%20Meccanico/esperimenti%20,%20progetti%20e%20lavori/NA62/Pictures%20&amp;%20movies/Movies/PIC00001.MOV" TargetMode="Externa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.xml"/><Relationship Id="rId5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image" Target="../media/image12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Relationship Id="rId5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4.bin"/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9.xml"/><Relationship Id="rId5" Type="http://schemas.openxmlformats.org/officeDocument/2006/relationships/oleObject" Target="../embeddings/Microsoft_Equation3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tk detect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36" y="0"/>
            <a:ext cx="8382027" cy="628652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315259"/>
            <a:ext cx="7500990" cy="71438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it-IT" sz="4800" dirty="0" smtClean="0"/>
              <a:t>NA62 SILICON PIXELS DETECTOR</a:t>
            </a:r>
            <a:endParaRPr lang="it-IT" sz="4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14347" y="5248135"/>
            <a:ext cx="7512746" cy="103838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>
            <a:normAutofit fontScale="77500" lnSpcReduction="20000"/>
          </a:bodyPr>
          <a:lstStyle/>
          <a:p>
            <a:r>
              <a:rPr lang="it-IT" sz="4324" b="1" i="1" dirty="0" smtClean="0">
                <a:solidFill>
                  <a:schemeClr val="tx1"/>
                </a:solidFill>
              </a:rPr>
              <a:t>COOLING VESSEL 	PROTOTYPE</a:t>
            </a:r>
          </a:p>
          <a:p>
            <a:r>
              <a:rPr lang="it-IT" sz="4324" b="1" i="1" dirty="0" smtClean="0">
                <a:solidFill>
                  <a:schemeClr val="tx1"/>
                </a:solidFill>
              </a:rPr>
              <a:t>STATUS REPORT</a:t>
            </a:r>
            <a:endParaRPr lang="it-IT" sz="4324" dirty="0" smtClean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Vittore Carassiti - INFN FE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CERN , 26/10/2009</a:t>
            </a:r>
            <a:endParaRPr lang="it-IT" dirty="0">
              <a:solidFill>
                <a:schemeClr val="tx1"/>
              </a:solidFill>
            </a:endParaRPr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4338" name="Equation" r:id="rId5" imgW="1141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Vittore Carassiti - INFN FE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CERN , 26/10/2009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062480" y="126331"/>
            <a:ext cx="492760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KAPTON FAILURE PRESSURE TEST</a:t>
            </a:r>
            <a:endParaRPr lang="it-IT" sz="2400" dirty="0"/>
          </a:p>
        </p:txBody>
      </p:sp>
      <p:pic>
        <p:nvPicPr>
          <p:cNvPr id="13" name="Kapton breaking load.m4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74320" y="721360"/>
            <a:ext cx="8646160" cy="56349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31717" y="5987018"/>
            <a:ext cx="5588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FAILURE PRESSURE = </a:t>
            </a:r>
            <a:r>
              <a:rPr lang="it-IT" dirty="0" err="1" smtClean="0">
                <a:solidFill>
                  <a:schemeClr val="bg1"/>
                </a:solidFill>
              </a:rPr>
              <a:t>5</a:t>
            </a:r>
            <a:r>
              <a:rPr lang="it-IT" dirty="0" smtClean="0">
                <a:solidFill>
                  <a:schemeClr val="bg1"/>
                </a:solidFill>
              </a:rPr>
              <a:t> bar ACCORDING TO CALCULATION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Vittore Carassiti - INFN FE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CERN , 26/10/2009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062480" y="243199"/>
            <a:ext cx="492760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JOINT KAPTON-RESIN-ALUMINUM</a:t>
            </a:r>
            <a:endParaRPr lang="it-IT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69984" y="1091029"/>
            <a:ext cx="45899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LENGTH OF THE OVERLAP CALCULATION</a:t>
            </a:r>
            <a:r>
              <a:rPr lang="it-IT" dirty="0" smtClean="0"/>
              <a:t> </a:t>
            </a:r>
          </a:p>
          <a:p>
            <a:endParaRPr lang="it-IT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328612" y="1737360"/>
          <a:ext cx="7892895" cy="4251487"/>
        </p:xfrm>
        <a:graphic>
          <a:graphicData uri="http://schemas.openxmlformats.org/presentationml/2006/ole">
            <p:oleObj spid="_x0000_s38919" name="Equation" r:id="rId4" imgW="5257800" imgH="2832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Vittore Carassiti - INFN FE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CERN , 26/10/2009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062480" y="126331"/>
            <a:ext cx="492760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JOINT KAPTON-RESIN-ALUMINUM</a:t>
            </a:r>
            <a:endParaRPr lang="it-IT" sz="2400" dirty="0"/>
          </a:p>
        </p:txBody>
      </p:sp>
      <p:pic>
        <p:nvPicPr>
          <p:cNvPr id="8" name="Picture 7" descr="PIC000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881" y="751406"/>
            <a:ext cx="7361209" cy="56049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73163" y="5719691"/>
            <a:ext cx="3441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THE JOINT AFTER KAPTON FAILURE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Vittore Carassiti - INFN FE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CERN , 26/10/2009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062480" y="126331"/>
            <a:ext cx="492760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COOLING VESSEL</a:t>
            </a:r>
            <a:endParaRPr lang="it-IT" sz="2400" dirty="0"/>
          </a:p>
        </p:txBody>
      </p:sp>
      <p:pic>
        <p:nvPicPr>
          <p:cNvPr id="9" name="Picture 8" descr="PIC000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213" y="712612"/>
            <a:ext cx="7524983" cy="56437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24200" y="4949545"/>
            <a:ext cx="3164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THE COOLING VESSEL @ 1,5 bar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etector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Vittore Carassiti - INFN FE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CERN , 26/10/2009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062480" y="126331"/>
            <a:ext cx="5151846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THE POWER OF THE DETECTOR</a:t>
            </a:r>
            <a:endParaRPr lang="it-IT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018641"/>
            <a:ext cx="2073216" cy="3077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400" dirty="0" smtClean="0"/>
              <a:t>16 RESISTORS 222 Ω – 2W</a:t>
            </a:r>
            <a:endParaRPr lang="it-IT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441064" y="4071340"/>
            <a:ext cx="1900403" cy="947301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5795600" y="2022751"/>
            <a:ext cx="2434924" cy="1986517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795276" y="1275327"/>
            <a:ext cx="2167806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it-IT" sz="1400" dirty="0" err="1" smtClean="0"/>
              <a:t>3</a:t>
            </a:r>
            <a:r>
              <a:rPr lang="it-IT" sz="1400" dirty="0" smtClean="0"/>
              <a:t> THERMOCOUPLES </a:t>
            </a:r>
            <a:r>
              <a:rPr lang="it-IT" sz="1400" dirty="0" err="1" smtClean="0"/>
              <a:t>K</a:t>
            </a:r>
            <a:r>
              <a:rPr lang="it-IT" sz="1400" dirty="0" smtClean="0"/>
              <a:t> TYPE</a:t>
            </a:r>
          </a:p>
          <a:p>
            <a:r>
              <a:rPr lang="it-IT" sz="1400" dirty="0" smtClean="0"/>
              <a:t>(</a:t>
            </a:r>
            <a:r>
              <a:rPr lang="it-IT" sz="1400" dirty="0" err="1" smtClean="0"/>
              <a:t>from</a:t>
            </a:r>
            <a:r>
              <a:rPr lang="it-IT" sz="1400" dirty="0" smtClean="0"/>
              <a:t> -50°C </a:t>
            </a:r>
            <a:r>
              <a:rPr lang="it-IT" sz="1400" dirty="0" err="1" smtClean="0"/>
              <a:t>to</a:t>
            </a:r>
            <a:r>
              <a:rPr lang="it-IT" sz="1400" dirty="0" smtClean="0"/>
              <a:t> +250°C)</a:t>
            </a:r>
            <a:endParaRPr lang="it-IT" sz="1400" dirty="0"/>
          </a:p>
        </p:txBody>
      </p:sp>
      <p:cxnSp>
        <p:nvCxnSpPr>
          <p:cNvPr id="23" name="Straight Connector 22"/>
          <p:cNvCxnSpPr/>
          <p:nvPr/>
        </p:nvCxnSpPr>
        <p:spPr>
          <a:xfrm rot="10800000" flipV="1">
            <a:off x="4638425" y="1798546"/>
            <a:ext cx="3367898" cy="1839711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3124201" y="1798544"/>
            <a:ext cx="4882123" cy="1266825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tk detect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Vittore Carassiti - INFN FE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CERN , 26/10/2009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062480" y="126331"/>
            <a:ext cx="492760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THE ASSEMBLY 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Vittore Carassiti - INFN FE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CERN , 26/10/2009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188878" y="126331"/>
            <a:ext cx="6700945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NEXT STEP : CECKING THE COOLING IN VACUUM</a:t>
            </a:r>
            <a:endParaRPr lang="it-IT" sz="2400" dirty="0"/>
          </a:p>
        </p:txBody>
      </p:sp>
      <p:pic>
        <p:nvPicPr>
          <p:cNvPr id="8" name="Picture 7" descr="cooling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00" y="720591"/>
            <a:ext cx="8880555" cy="56357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0800" y="5872817"/>
            <a:ext cx="13658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DN 160 CF FLANGE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2065" y="454873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ELECTRICAL CONNECTIONS &amp; POWER SUPPLY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4110" y="1477212"/>
            <a:ext cx="134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NITROGEN IN-OUT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73927" y="1149556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COOLING VESSEL</a:t>
            </a:r>
            <a:endParaRPr lang="it-IT" sz="12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16200000" flipH="1">
            <a:off x="1556332" y="2377198"/>
            <a:ext cx="1398375" cy="152399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1871720" y="2061811"/>
            <a:ext cx="1971560" cy="135636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0"/>
          </p:cNvCxnSpPr>
          <p:nvPr/>
        </p:nvCxnSpPr>
        <p:spPr>
          <a:xfrm rot="16200000" flipV="1">
            <a:off x="2298812" y="4897926"/>
            <a:ext cx="684562" cy="1265219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0"/>
          </p:cNvCxnSpPr>
          <p:nvPr/>
        </p:nvCxnSpPr>
        <p:spPr>
          <a:xfrm rot="16200000" flipV="1">
            <a:off x="4454451" y="3341728"/>
            <a:ext cx="288234" cy="2125771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2"/>
          </p:cNvCxnSpPr>
          <p:nvPr/>
        </p:nvCxnSpPr>
        <p:spPr>
          <a:xfrm rot="5400000">
            <a:off x="6578064" y="1189172"/>
            <a:ext cx="483011" cy="957776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Vittore Carassiti - INFN FE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CERN , 26/10/2009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769729" y="587998"/>
            <a:ext cx="3250071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ACKNOLEDGEMENTS</a:t>
            </a:r>
            <a:endParaRPr lang="it-IT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42529" y="2370667"/>
            <a:ext cx="4455066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 smtClean="0"/>
          </a:p>
          <a:p>
            <a:pPr>
              <a:buFont typeface="Arial"/>
              <a:buChar char="•"/>
            </a:pPr>
            <a:r>
              <a:rPr lang="it-IT" dirty="0" smtClean="0"/>
              <a:t> COTTA ANGELO (electronic service)</a:t>
            </a:r>
          </a:p>
          <a:p>
            <a:endParaRPr lang="it-IT" dirty="0" smtClean="0"/>
          </a:p>
          <a:p>
            <a:pPr>
              <a:buFont typeface="Arial"/>
              <a:buChar char="•"/>
            </a:pPr>
            <a:r>
              <a:rPr lang="it-IT" dirty="0" smtClean="0"/>
              <a:t> EVANGELISTI FEDERICO (</a:t>
            </a:r>
            <a:r>
              <a:rPr lang="it-IT" dirty="0" err="1" smtClean="0"/>
              <a:t>mechanical</a:t>
            </a:r>
            <a:r>
              <a:rPr lang="it-IT" dirty="0" smtClean="0"/>
              <a:t> service)</a:t>
            </a:r>
          </a:p>
          <a:p>
            <a:endParaRPr lang="it-IT" dirty="0" smtClean="0"/>
          </a:p>
          <a:p>
            <a:pPr>
              <a:buFont typeface="Arial"/>
              <a:buChar char="•"/>
            </a:pPr>
            <a:r>
              <a:rPr lang="it-IT" dirty="0" smtClean="0"/>
              <a:t> LANDI LUCA (</a:t>
            </a:r>
            <a:r>
              <a:rPr lang="it-IT" dirty="0" err="1" smtClean="0"/>
              <a:t>mechanical</a:t>
            </a:r>
            <a:r>
              <a:rPr lang="it-IT" dirty="0" smtClean="0"/>
              <a:t> service)</a:t>
            </a:r>
          </a:p>
          <a:p>
            <a:endParaRPr lang="it-IT" dirty="0" smtClean="0"/>
          </a:p>
          <a:p>
            <a:pPr>
              <a:buFont typeface="Arial"/>
              <a:buChar char="•"/>
            </a:pPr>
            <a:r>
              <a:rPr lang="it-IT" dirty="0" smtClean="0"/>
              <a:t> PADOAN CLAUDIO (electronic service)</a:t>
            </a:r>
          </a:p>
          <a:p>
            <a:endParaRPr lang="it-IT" dirty="0" smtClean="0"/>
          </a:p>
          <a:p>
            <a:pPr>
              <a:buFont typeface="Arial"/>
              <a:buChar char="•"/>
            </a:pPr>
            <a:r>
              <a:rPr lang="it-IT" dirty="0" smtClean="0"/>
              <a:t> STATERA MARCO (</a:t>
            </a:r>
            <a:r>
              <a:rPr lang="it-IT" dirty="0" err="1" smtClean="0"/>
              <a:t>mechanical</a:t>
            </a:r>
            <a:r>
              <a:rPr lang="it-IT" dirty="0" smtClean="0"/>
              <a:t> service)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2529" y="1688979"/>
            <a:ext cx="3108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Bodoni SvtyTwo OS ITC TT BookIt"/>
              </a:rPr>
              <a:t>SPECIAL THANKS TO :  </a:t>
            </a:r>
            <a:endParaRPr lang="it-IT" sz="2400" dirty="0">
              <a:latin typeface="Bodoni SvtyTwo OS ITC TT BookI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Vittore Carassiti - INFN FE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CERN , 26/10/2009</a:t>
            </a:r>
            <a:endParaRPr lang="it-IT" dirty="0">
              <a:solidFill>
                <a:schemeClr val="tx1"/>
              </a:solidFill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399992" y="1290320"/>
          <a:ext cx="8286808" cy="4450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4143404"/>
              </a:tblGrid>
              <a:tr h="1080952">
                <a:tc gridSpan="2">
                  <a:txBody>
                    <a:bodyPr/>
                    <a:lstStyle/>
                    <a:p>
                      <a:pPr algn="ctr"/>
                      <a:r>
                        <a:rPr lang="it-IT" sz="2000" i="1" baseline="0" dirty="0" smtClean="0"/>
                        <a:t>PARTS MATERIAL</a:t>
                      </a:r>
                      <a:endParaRPr lang="it-IT" sz="2000" i="1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714679">
                <a:tc>
                  <a:txBody>
                    <a:bodyPr/>
                    <a:lstStyle/>
                    <a:p>
                      <a:pPr algn="ctr"/>
                      <a:r>
                        <a:rPr lang="it-IT" sz="1600" b="1" i="1" dirty="0" smtClean="0"/>
                        <a:t>PART</a:t>
                      </a:r>
                      <a:endParaRPr lang="it-IT" sz="1600" b="1" i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i="1" dirty="0" smtClean="0"/>
                        <a:t>MATERIAL</a:t>
                      </a:r>
                      <a:endParaRPr lang="it-IT" sz="1600" b="1" i="1" dirty="0"/>
                    </a:p>
                  </a:txBody>
                  <a:tcPr anchor="ctr" anchorCtr="1"/>
                </a:tc>
              </a:tr>
              <a:tr h="663612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PCB</a:t>
                      </a:r>
                      <a:endParaRPr lang="it-IT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GLASS</a:t>
                      </a:r>
                      <a:r>
                        <a:rPr lang="it-IT" sz="1600" baseline="0" dirty="0" smtClean="0"/>
                        <a:t> FIBER</a:t>
                      </a:r>
                      <a:endParaRPr lang="it-IT" sz="1600" dirty="0"/>
                    </a:p>
                  </a:txBody>
                  <a:tcPr anchor="ctr" anchorCtr="1"/>
                </a:tc>
              </a:tr>
              <a:tr h="663612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VESSEL WALL</a:t>
                      </a:r>
                      <a:endParaRPr lang="it-IT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KAPTON TYPE H</a:t>
                      </a:r>
                      <a:endParaRPr lang="it-IT" sz="1600" dirty="0"/>
                    </a:p>
                  </a:txBody>
                  <a:tcPr anchor="ctr" anchorCtr="1"/>
                </a:tc>
              </a:tr>
              <a:tr h="663612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VESSEL FRAME</a:t>
                      </a:r>
                      <a:endParaRPr lang="it-IT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ALUMINUM</a:t>
                      </a:r>
                      <a:endParaRPr lang="it-IT" sz="1600" dirty="0"/>
                    </a:p>
                  </a:txBody>
                  <a:tcPr anchor="ctr" anchorCtr="1"/>
                </a:tc>
              </a:tr>
              <a:tr h="663612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RESIN</a:t>
                      </a:r>
                      <a:endParaRPr lang="it-IT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EPOXY (ARALDITE</a:t>
                      </a:r>
                      <a:r>
                        <a:rPr lang="it-IT" sz="1600" baseline="0" dirty="0" smtClean="0"/>
                        <a:t> 2012)</a:t>
                      </a:r>
                      <a:endParaRPr lang="it-IT" sz="1600" dirty="0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16" name="Rettangolo 15"/>
          <p:cNvSpPr/>
          <p:nvPr/>
        </p:nvSpPr>
        <p:spPr>
          <a:xfrm>
            <a:off x="3214678" y="357166"/>
            <a:ext cx="2428892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MATERIALS</a:t>
            </a:r>
            <a:endParaRPr lang="it-IT" sz="2400" dirty="0"/>
          </a:p>
        </p:txBody>
      </p:sp>
      <p:pic>
        <p:nvPicPr>
          <p:cNvPr id="7" name="Picture 6" descr="PIC00012.JPG"/>
          <p:cNvPicPr>
            <a:picLocks noChangeAspect="1"/>
          </p:cNvPicPr>
          <p:nvPr/>
        </p:nvPicPr>
        <p:blipFill>
          <a:blip r:embed="rId3">
            <a:alphaModFix amt="2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Vittore Carassiti - INFN FE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CERN , 26/10/2009</a:t>
            </a:r>
            <a:endParaRPr lang="it-IT" dirty="0">
              <a:solidFill>
                <a:schemeClr val="tx1"/>
              </a:solidFill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333001" y="1300480"/>
          <a:ext cx="8501119" cy="468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625"/>
                <a:gridCol w="1082317"/>
                <a:gridCol w="1171369"/>
                <a:gridCol w="1171369"/>
                <a:gridCol w="1326938"/>
                <a:gridCol w="1200562"/>
                <a:gridCol w="1326939"/>
              </a:tblGrid>
              <a:tr h="798807">
                <a:tc gridSpan="7">
                  <a:txBody>
                    <a:bodyPr/>
                    <a:lstStyle/>
                    <a:p>
                      <a:pPr algn="ctr"/>
                      <a:r>
                        <a:rPr lang="it-IT" sz="1600" i="1" dirty="0" smtClean="0"/>
                        <a:t>MATERIAL PROPERTIES</a:t>
                      </a:r>
                      <a:endParaRPr lang="it-IT" sz="16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16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1600" i="1" dirty="0"/>
                    </a:p>
                  </a:txBody>
                  <a:tcPr/>
                </a:tc>
              </a:tr>
              <a:tr h="876477">
                <a:tc>
                  <a:txBody>
                    <a:bodyPr/>
                    <a:lstStyle/>
                    <a:p>
                      <a:pPr algn="ctr"/>
                      <a:r>
                        <a:rPr lang="it-IT" sz="1200" b="1" i="1" dirty="0" smtClean="0"/>
                        <a:t>MATERIAL</a:t>
                      </a:r>
                      <a:endParaRPr lang="it-IT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i="1" dirty="0" smtClean="0"/>
                        <a:t>DENSITY </a:t>
                      </a:r>
                    </a:p>
                    <a:p>
                      <a:pPr algn="ctr"/>
                      <a:r>
                        <a:rPr lang="it-IT" sz="1200" b="1" i="1" dirty="0" smtClean="0"/>
                        <a:t>(Kg/m^3)</a:t>
                      </a:r>
                      <a:endParaRPr lang="it-IT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i="1" dirty="0" smtClean="0"/>
                        <a:t>THERMAL</a:t>
                      </a:r>
                      <a:r>
                        <a:rPr lang="it-IT" sz="1200" b="1" i="1" baseline="0" dirty="0" smtClean="0"/>
                        <a:t> CONDUCTIVITY (W/</a:t>
                      </a:r>
                      <a:r>
                        <a:rPr lang="it-IT" sz="1200" b="1" i="1" baseline="0" dirty="0" err="1" smtClean="0"/>
                        <a:t>mK</a:t>
                      </a:r>
                      <a:r>
                        <a:rPr lang="it-IT" sz="1200" b="1" i="1" baseline="0" dirty="0" smtClean="0"/>
                        <a:t>)</a:t>
                      </a:r>
                      <a:endParaRPr lang="it-IT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i="1" dirty="0" smtClean="0"/>
                        <a:t>CTE</a:t>
                      </a:r>
                    </a:p>
                    <a:p>
                      <a:pPr algn="ctr"/>
                      <a:r>
                        <a:rPr lang="it-IT" sz="1200" b="1" i="1" dirty="0" smtClean="0"/>
                        <a:t>(K^-1)</a:t>
                      </a:r>
                      <a:endParaRPr lang="it-IT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i="1" dirty="0" smtClean="0"/>
                        <a:t>ELASTIC MODULUS</a:t>
                      </a:r>
                    </a:p>
                    <a:p>
                      <a:pPr algn="ctr"/>
                      <a:r>
                        <a:rPr lang="it-IT" sz="1200" b="1" i="1" dirty="0" smtClean="0"/>
                        <a:t>(Pa)</a:t>
                      </a:r>
                      <a:endParaRPr lang="it-IT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i="1" dirty="0" smtClean="0"/>
                        <a:t>POISSON’S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i="1" dirty="0" smtClean="0"/>
                        <a:t>TENSILE</a:t>
                      </a:r>
                      <a:r>
                        <a:rPr lang="it-IT" sz="1200" b="1" i="1" baseline="0" dirty="0" smtClean="0"/>
                        <a:t> STRENGTH</a:t>
                      </a:r>
                    </a:p>
                    <a:p>
                      <a:pPr algn="ctr"/>
                      <a:r>
                        <a:rPr lang="it-IT" sz="1200" b="1" i="1" baseline="0" dirty="0" smtClean="0"/>
                        <a:t>(Pa)</a:t>
                      </a:r>
                      <a:endParaRPr lang="it-IT" sz="1200" b="1" i="1" dirty="0"/>
                    </a:p>
                  </a:txBody>
                  <a:tcPr/>
                </a:tc>
              </a:tr>
              <a:tr h="7521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GLASS FIBER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2076</a:t>
                      </a:r>
                      <a:endParaRPr lang="it-IT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0,83</a:t>
                      </a:r>
                      <a:endParaRPr lang="it-IT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6,7E-06</a:t>
                      </a:r>
                      <a:endParaRPr lang="it-IT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45E+09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0,28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48E+06</a:t>
                      </a:r>
                    </a:p>
                  </a:txBody>
                  <a:tcPr anchor="ctr" anchorCtr="1"/>
                </a:tc>
              </a:tr>
              <a:tr h="7521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KAPTON TYPE H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1420</a:t>
                      </a:r>
                      <a:endParaRPr lang="it-IT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0,16</a:t>
                      </a:r>
                      <a:endParaRPr lang="it-IT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45E-06</a:t>
                      </a:r>
                      <a:endParaRPr lang="it-IT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2,5E+09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0,34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230E+06</a:t>
                      </a:r>
                    </a:p>
                  </a:txBody>
                  <a:tcPr anchor="ctr" anchorCtr="1"/>
                </a:tc>
              </a:tr>
              <a:tr h="7521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ALUMINUM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2700</a:t>
                      </a:r>
                      <a:endParaRPr lang="it-IT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237</a:t>
                      </a:r>
                      <a:endParaRPr lang="it-IT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23,5E-06</a:t>
                      </a:r>
                      <a:endParaRPr lang="it-IT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70,6E+09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0,345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120E+06</a:t>
                      </a:r>
                    </a:p>
                  </a:txBody>
                  <a:tcPr anchor="ctr" anchorCtr="1"/>
                </a:tc>
              </a:tr>
              <a:tr h="7521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EPOXY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(ARALDITE 2012)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1180</a:t>
                      </a:r>
                      <a:endParaRPr lang="it-IT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0,22</a:t>
                      </a:r>
                      <a:endParaRPr lang="it-IT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30E-06</a:t>
                      </a:r>
                      <a:endParaRPr lang="it-IT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2,5E+09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0,34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60E+06</a:t>
                      </a:r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16" name="Rettangolo 15"/>
          <p:cNvSpPr/>
          <p:nvPr/>
        </p:nvSpPr>
        <p:spPr>
          <a:xfrm>
            <a:off x="3428992" y="357166"/>
            <a:ext cx="214314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MATERIALS</a:t>
            </a:r>
            <a:endParaRPr lang="it-IT" sz="2400" dirty="0"/>
          </a:p>
        </p:txBody>
      </p:sp>
      <p:pic>
        <p:nvPicPr>
          <p:cNvPr id="7" name="Picture 6" descr="PIC00019.JPG"/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Vittore Carassiti - INFN FE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CERN , 26/10/2009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3006398" y="126333"/>
            <a:ext cx="3013402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MAKING THE PARTS</a:t>
            </a:r>
            <a:endParaRPr lang="it-IT" sz="2400" dirty="0"/>
          </a:p>
        </p:txBody>
      </p:sp>
      <p:pic>
        <p:nvPicPr>
          <p:cNvPr id="8" name="Picture 7" descr="PIC000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81" y="775971"/>
            <a:ext cx="3545839" cy="2659379"/>
          </a:xfrm>
          <a:prstGeom prst="rect">
            <a:avLst/>
          </a:prstGeom>
        </p:spPr>
      </p:pic>
      <p:pic>
        <p:nvPicPr>
          <p:cNvPr id="11" name="Picture 10" descr="PIC000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80" y="3564890"/>
            <a:ext cx="3545840" cy="2659380"/>
          </a:xfrm>
          <a:prstGeom prst="rect">
            <a:avLst/>
          </a:prstGeom>
        </p:spPr>
      </p:pic>
      <p:pic>
        <p:nvPicPr>
          <p:cNvPr id="13" name="PIC00001.MOV">
            <a:hlinkClick r:id="" action="ppaction://media"/>
          </p:cNvPr>
          <p:cNvPicPr/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612640" y="3168650"/>
            <a:ext cx="4074160" cy="30556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72052" y="1493520"/>
            <a:ext cx="2762295" cy="8309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600" dirty="0" smtClean="0">
                <a:latin typeface="Arial Rounded MT Bold"/>
              </a:rPr>
              <a:t>THE ALL PARTS </a:t>
            </a:r>
            <a:r>
              <a:rPr lang="it-IT" sz="1600" dirty="0" smtClean="0">
                <a:latin typeface="Arial Rounded MT Bold"/>
              </a:rPr>
              <a:t>MADE BY</a:t>
            </a:r>
          </a:p>
          <a:p>
            <a:endParaRPr lang="it-IT" sz="1600" dirty="0" smtClean="0">
              <a:latin typeface="Arial Rounded MT Bold"/>
            </a:endParaRPr>
          </a:p>
          <a:p>
            <a:r>
              <a:rPr lang="it-IT" sz="1600" dirty="0" smtClean="0">
                <a:latin typeface="Arial Rounded MT Bold"/>
              </a:rPr>
              <a:t>FERRARA WORKSHOP</a:t>
            </a:r>
            <a:endParaRPr lang="it-IT" sz="1600" dirty="0">
              <a:latin typeface="Arial Rounded M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Vittore Carassiti - INFN FE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CERN , 26/10/2009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407160" y="357165"/>
            <a:ext cx="641096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TESTS @ ROOM TEMPERATURE</a:t>
            </a:r>
            <a:endParaRPr lang="it-IT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981200"/>
            <a:ext cx="853258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smtClean="0"/>
              <a:t>THE FOLLOWING TESTS HAVE BEEN DONE :</a:t>
            </a:r>
          </a:p>
          <a:p>
            <a:endParaRPr lang="it-IT" sz="2400" dirty="0" smtClean="0"/>
          </a:p>
          <a:p>
            <a:pPr>
              <a:buFont typeface="Wingdings" charset="2"/>
              <a:buChar char="Ø"/>
            </a:pPr>
            <a:r>
              <a:rPr lang="it-IT" sz="2400" dirty="0" smtClean="0"/>
              <a:t> KAPTON CREEP</a:t>
            </a:r>
          </a:p>
          <a:p>
            <a:pPr>
              <a:buFont typeface="Wingdings" charset="2"/>
              <a:buChar char="Ø"/>
            </a:pPr>
            <a:endParaRPr lang="it-IT" sz="2400" dirty="0" smtClean="0"/>
          </a:p>
          <a:p>
            <a:pPr>
              <a:buFont typeface="Wingdings" charset="2"/>
              <a:buChar char="Ø"/>
            </a:pPr>
            <a:r>
              <a:rPr lang="it-IT" sz="2400" dirty="0" smtClean="0"/>
              <a:t>  KAPTON FAILURE PRESSURE </a:t>
            </a:r>
          </a:p>
          <a:p>
            <a:pPr>
              <a:buFont typeface="Wingdings" charset="2"/>
              <a:buChar char="Ø"/>
            </a:pPr>
            <a:endParaRPr lang="it-IT" sz="2400" dirty="0" smtClean="0"/>
          </a:p>
          <a:p>
            <a:pPr>
              <a:buFont typeface="Wingdings" charset="2"/>
              <a:buChar char="Ø"/>
            </a:pPr>
            <a:r>
              <a:rPr lang="it-IT" sz="2400" dirty="0" smtClean="0"/>
              <a:t> QUALITY OF THE JOINT </a:t>
            </a:r>
            <a:r>
              <a:rPr lang="it-IT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KAPTON-RESIN-ALUMINUM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000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90" y="782320"/>
            <a:ext cx="7432041" cy="5574030"/>
          </a:xfrm>
          <a:prstGeom prst="rect">
            <a:avLst/>
          </a:prstGeom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Vittore Carassiti - INFN FE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CERN , 26/10/2009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407160" y="126333"/>
            <a:ext cx="641096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BONDING ALUMINUM FRAME &amp; KAPTON FOIL</a:t>
            </a:r>
            <a:endParaRPr lang="it-IT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944881" y="873759"/>
            <a:ext cx="526287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PREPARATION OF THE JOINTS :</a:t>
            </a:r>
          </a:p>
          <a:p>
            <a:endParaRPr lang="it-IT" sz="1600" dirty="0" smtClean="0">
              <a:solidFill>
                <a:schemeClr val="bg1"/>
              </a:solidFill>
            </a:endParaRPr>
          </a:p>
          <a:p>
            <a:pPr>
              <a:buFont typeface="Wingdings" charset="2"/>
              <a:buChar char="ü"/>
            </a:pPr>
            <a:r>
              <a:rPr lang="it-IT" sz="1600" dirty="0" smtClean="0">
                <a:solidFill>
                  <a:schemeClr val="bg1"/>
                </a:solidFill>
              </a:rPr>
              <a:t> ALUMINUM JOINT ABRADED AND DEGREASED </a:t>
            </a:r>
          </a:p>
          <a:p>
            <a:pPr>
              <a:buFont typeface="Wingdings" charset="2"/>
              <a:buChar char="ü"/>
            </a:pPr>
            <a:endParaRPr lang="it-IT" sz="1600" dirty="0" smtClean="0">
              <a:solidFill>
                <a:schemeClr val="bg1"/>
              </a:solidFill>
            </a:endParaRPr>
          </a:p>
          <a:p>
            <a:pPr>
              <a:buFont typeface="Wingdings" charset="2"/>
              <a:buChar char="ü"/>
            </a:pPr>
            <a:r>
              <a:rPr lang="it-IT" sz="1600" dirty="0" smtClean="0">
                <a:solidFill>
                  <a:schemeClr val="bg1"/>
                </a:solidFill>
              </a:rPr>
              <a:t> KAPTON JOINT LIGHTLY ABRADED AND DEGREASED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4881" y="5791200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CURING TIME : 16 </a:t>
            </a:r>
            <a:r>
              <a:rPr lang="it-IT" dirty="0" err="1" smtClean="0">
                <a:solidFill>
                  <a:schemeClr val="bg1"/>
                </a:solidFill>
              </a:rPr>
              <a:t>h</a:t>
            </a:r>
            <a:r>
              <a:rPr lang="it-IT" dirty="0" smtClean="0">
                <a:solidFill>
                  <a:schemeClr val="bg1"/>
                </a:solidFill>
              </a:rPr>
              <a:t> @ 40°C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Vittore Carassiti - INFN FE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CERN , 26/10/2009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407160" y="126333"/>
            <a:ext cx="641096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BONDING ALUMINUM FRAME &amp; KAPTON FOIL</a:t>
            </a:r>
            <a:endParaRPr lang="it-IT" sz="2400" dirty="0"/>
          </a:p>
        </p:txBody>
      </p:sp>
      <p:pic>
        <p:nvPicPr>
          <p:cNvPr id="11" name="Picture 10" descr="PIC000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535" y="782320"/>
            <a:ext cx="3224106" cy="2418080"/>
          </a:xfrm>
          <a:prstGeom prst="rect">
            <a:avLst/>
          </a:prstGeom>
        </p:spPr>
      </p:pic>
      <p:pic>
        <p:nvPicPr>
          <p:cNvPr id="13" name="Picture 12" descr="PIC000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314700"/>
            <a:ext cx="4055533" cy="3041650"/>
          </a:xfrm>
          <a:prstGeom prst="rect">
            <a:avLst/>
          </a:prstGeom>
        </p:spPr>
      </p:pic>
      <p:pic>
        <p:nvPicPr>
          <p:cNvPr id="14" name="Picture 13" descr="PIC0002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4535" y="3314700"/>
            <a:ext cx="4055534" cy="3041650"/>
          </a:xfrm>
          <a:prstGeom prst="rect">
            <a:avLst/>
          </a:prstGeom>
        </p:spPr>
      </p:pic>
      <p:pic>
        <p:nvPicPr>
          <p:cNvPr id="10" name="Picture 9" descr="PIC0002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826" y="782321"/>
            <a:ext cx="3224107" cy="2418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Vittore Carassiti - INFN FE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CERN , 26/10/2009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458720" y="126332"/>
            <a:ext cx="409448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KAPTON CREEP TEST</a:t>
            </a:r>
            <a:endParaRPr lang="it-IT" sz="2400" dirty="0"/>
          </a:p>
        </p:txBody>
      </p:sp>
      <p:pic>
        <p:nvPicPr>
          <p:cNvPr id="7" name="Picture 6" descr="PIC000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909" y="752495"/>
            <a:ext cx="4202891" cy="56038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4640" y="1473200"/>
            <a:ext cx="390363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Working</a:t>
            </a:r>
            <a:r>
              <a:rPr lang="it-IT" dirty="0" smtClean="0"/>
              <a:t> </a:t>
            </a:r>
            <a:r>
              <a:rPr lang="it-IT" dirty="0" err="1" smtClean="0"/>
              <a:t>pressure</a:t>
            </a:r>
            <a:r>
              <a:rPr lang="it-IT" dirty="0" smtClean="0"/>
              <a:t> </a:t>
            </a:r>
            <a:r>
              <a:rPr lang="it-IT" dirty="0" err="1" smtClean="0"/>
              <a:t>Wp</a:t>
            </a:r>
            <a:r>
              <a:rPr lang="it-IT" dirty="0" smtClean="0"/>
              <a:t> = </a:t>
            </a:r>
            <a:r>
              <a:rPr lang="it-IT" dirty="0" err="1" smtClean="0"/>
              <a:t>1</a:t>
            </a:r>
            <a:r>
              <a:rPr lang="it-IT" dirty="0" smtClean="0"/>
              <a:t> bar</a:t>
            </a:r>
          </a:p>
          <a:p>
            <a:endParaRPr lang="it-IT" dirty="0" smtClean="0"/>
          </a:p>
          <a:p>
            <a:r>
              <a:rPr lang="it-IT" dirty="0" smtClean="0"/>
              <a:t>Test </a:t>
            </a:r>
            <a:r>
              <a:rPr lang="it-IT" dirty="0" err="1" smtClean="0"/>
              <a:t>pressure</a:t>
            </a:r>
            <a:r>
              <a:rPr lang="it-IT" dirty="0" smtClean="0"/>
              <a:t> </a:t>
            </a:r>
            <a:r>
              <a:rPr lang="it-IT" dirty="0" err="1" smtClean="0"/>
              <a:t>Tp</a:t>
            </a:r>
            <a:r>
              <a:rPr lang="it-IT" dirty="0" smtClean="0"/>
              <a:t> = 2Wp = </a:t>
            </a:r>
            <a:r>
              <a:rPr lang="it-IT" dirty="0" err="1" smtClean="0"/>
              <a:t>2</a:t>
            </a:r>
            <a:r>
              <a:rPr lang="it-IT" dirty="0" smtClean="0"/>
              <a:t> bar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AFTER TWO WEEKS @ </a:t>
            </a:r>
            <a:r>
              <a:rPr lang="it-IT" dirty="0" err="1" smtClean="0"/>
              <a:t>Tp</a:t>
            </a:r>
            <a:r>
              <a:rPr lang="it-IT" dirty="0" smtClean="0"/>
              <a:t> NO EVIDENCE</a:t>
            </a:r>
          </a:p>
          <a:p>
            <a:r>
              <a:rPr lang="it-IT" dirty="0" smtClean="0"/>
              <a:t>OF CREEP</a:t>
            </a:r>
          </a:p>
          <a:p>
            <a:r>
              <a:rPr lang="it-IT" dirty="0" smtClean="0"/>
              <a:t> </a:t>
            </a:r>
          </a:p>
          <a:p>
            <a:r>
              <a:rPr lang="it-IT" dirty="0" smtClean="0"/>
              <a:t>SMALL RESIDUAL DEFORMATION AFTER</a:t>
            </a:r>
          </a:p>
          <a:p>
            <a:r>
              <a:rPr lang="it-IT" dirty="0" smtClean="0"/>
              <a:t>VENTING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Vittore Carassiti - INFN FE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CERN , 26/10/2009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062480" y="357164"/>
            <a:ext cx="492760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KAPTON FAILURE PRESSURE</a:t>
            </a:r>
            <a:endParaRPr lang="it-IT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69983" y="1091029"/>
            <a:ext cx="2454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STRESS ON THE VESSEL </a:t>
            </a:r>
          </a:p>
          <a:p>
            <a:endParaRPr lang="it-IT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57201" y="1574799"/>
          <a:ext cx="2904482" cy="2219155"/>
        </p:xfrm>
        <a:graphic>
          <a:graphicData uri="http://schemas.openxmlformats.org/presentationml/2006/ole">
            <p:oleObj spid="_x0000_s34818" name="Equation" r:id="rId4" imgW="2260600" imgH="17272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191760" y="1091029"/>
            <a:ext cx="3124285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BOUNDARY CONDITIONS</a:t>
            </a:r>
          </a:p>
          <a:p>
            <a:endParaRPr lang="it-IT" dirty="0" smtClean="0"/>
          </a:p>
          <a:p>
            <a:r>
              <a:rPr lang="it-IT" dirty="0" smtClean="0"/>
              <a:t>Pi = 0,1 </a:t>
            </a:r>
            <a:r>
              <a:rPr lang="it-IT" dirty="0" err="1" smtClean="0"/>
              <a:t>Mpa</a:t>
            </a:r>
            <a:r>
              <a:rPr lang="it-IT" dirty="0" smtClean="0"/>
              <a:t>  (</a:t>
            </a:r>
            <a:r>
              <a:rPr lang="it-IT" dirty="0" err="1" smtClean="0"/>
              <a:t>inner</a:t>
            </a:r>
            <a:r>
              <a:rPr lang="it-IT" dirty="0" smtClean="0"/>
              <a:t> </a:t>
            </a:r>
            <a:r>
              <a:rPr lang="it-IT" dirty="0" err="1" smtClean="0"/>
              <a:t>pressure</a:t>
            </a:r>
            <a:r>
              <a:rPr lang="it-IT" dirty="0" smtClean="0"/>
              <a:t>)</a:t>
            </a:r>
          </a:p>
          <a:p>
            <a:r>
              <a:rPr lang="it-IT" dirty="0" err="1" smtClean="0"/>
              <a:t>Pe</a:t>
            </a:r>
            <a:r>
              <a:rPr lang="it-IT" dirty="0" smtClean="0"/>
              <a:t> = </a:t>
            </a:r>
            <a:r>
              <a:rPr lang="it-IT" dirty="0" err="1" smtClean="0"/>
              <a:t>0</a:t>
            </a:r>
            <a:r>
              <a:rPr lang="it-IT" dirty="0" smtClean="0"/>
              <a:t>  (</a:t>
            </a:r>
            <a:r>
              <a:rPr lang="it-IT" dirty="0" err="1" smtClean="0"/>
              <a:t>outher</a:t>
            </a:r>
            <a:r>
              <a:rPr lang="it-IT" dirty="0" smtClean="0"/>
              <a:t> </a:t>
            </a:r>
            <a:r>
              <a:rPr lang="it-IT" dirty="0" err="1" smtClean="0"/>
              <a:t>pressure</a:t>
            </a:r>
            <a:r>
              <a:rPr lang="it-IT" dirty="0" smtClean="0"/>
              <a:t>)</a:t>
            </a:r>
          </a:p>
          <a:p>
            <a:r>
              <a:rPr lang="it-IT" dirty="0" err="1" smtClean="0"/>
              <a:t>s</a:t>
            </a:r>
            <a:r>
              <a:rPr lang="it-IT" dirty="0" smtClean="0"/>
              <a:t> = 5E-05 </a:t>
            </a:r>
            <a:r>
              <a:rPr lang="it-IT" dirty="0" err="1" smtClean="0"/>
              <a:t>m</a:t>
            </a:r>
            <a:r>
              <a:rPr lang="it-IT" dirty="0" smtClean="0"/>
              <a:t>  (</a:t>
            </a:r>
            <a:r>
              <a:rPr lang="it-IT" dirty="0" err="1" smtClean="0"/>
              <a:t>wall</a:t>
            </a:r>
            <a:r>
              <a:rPr lang="it-IT" dirty="0" smtClean="0"/>
              <a:t> </a:t>
            </a:r>
            <a:r>
              <a:rPr lang="it-IT" dirty="0" err="1" smtClean="0"/>
              <a:t>thickness</a:t>
            </a:r>
            <a:r>
              <a:rPr lang="it-IT" dirty="0" smtClean="0"/>
              <a:t>)</a:t>
            </a:r>
          </a:p>
          <a:p>
            <a:r>
              <a:rPr lang="it-IT" dirty="0" smtClean="0"/>
              <a:t>Di = 47E-03 </a:t>
            </a:r>
            <a:r>
              <a:rPr lang="it-IT" dirty="0" err="1" smtClean="0"/>
              <a:t>m</a:t>
            </a:r>
            <a:r>
              <a:rPr lang="it-IT" dirty="0" smtClean="0"/>
              <a:t>  (</a:t>
            </a:r>
            <a:r>
              <a:rPr lang="it-IT" dirty="0" err="1" smtClean="0"/>
              <a:t>inner</a:t>
            </a:r>
            <a:r>
              <a:rPr lang="it-IT" dirty="0" smtClean="0"/>
              <a:t> </a:t>
            </a:r>
            <a:r>
              <a:rPr lang="it-IT" dirty="0" err="1" smtClean="0"/>
              <a:t>diameter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13" name="TextBox 12"/>
          <p:cNvSpPr txBox="1"/>
          <p:nvPr/>
        </p:nvSpPr>
        <p:spPr>
          <a:xfrm>
            <a:off x="669983" y="4023360"/>
            <a:ext cx="2897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EQUIVALENT TENSILE STRESS</a:t>
            </a:r>
          </a:p>
          <a:p>
            <a:r>
              <a:rPr lang="it-IT" dirty="0" smtClean="0"/>
              <a:t>(</a:t>
            </a:r>
            <a:r>
              <a:rPr lang="it-IT" dirty="0" err="1" smtClean="0"/>
              <a:t>Guest</a:t>
            </a:r>
            <a:r>
              <a:rPr lang="it-IT" dirty="0" smtClean="0"/>
              <a:t> </a:t>
            </a:r>
            <a:r>
              <a:rPr lang="it-IT" dirty="0" err="1" smtClean="0"/>
              <a:t>criterion</a:t>
            </a:r>
            <a:r>
              <a:rPr lang="it-IT" dirty="0" smtClean="0"/>
              <a:t>)</a:t>
            </a:r>
            <a:endParaRPr lang="it-IT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57201" y="4892452"/>
          <a:ext cx="3342639" cy="903416"/>
        </p:xfrm>
        <a:graphic>
          <a:graphicData uri="http://schemas.openxmlformats.org/presentationml/2006/ole">
            <p:oleObj spid="_x0000_s34819" name="Equation" r:id="rId5" imgW="2540000" imgH="68580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191760" y="3609288"/>
            <a:ext cx="3312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FAILURE PRESSURE CALCULATION</a:t>
            </a:r>
            <a:endParaRPr lang="it-IT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5191759" y="4198397"/>
          <a:ext cx="3746225" cy="1388110"/>
        </p:xfrm>
        <a:graphic>
          <a:graphicData uri="http://schemas.openxmlformats.org/presentationml/2006/ole">
            <p:oleObj spid="_x0000_s34820" name="Equation" r:id="rId6" imgW="2844800" imgH="1054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783</Words>
  <Application>Microsoft Macintosh PowerPoint</Application>
  <PresentationFormat>On-screen Show (4:3)</PresentationFormat>
  <Paragraphs>219</Paragraphs>
  <Slides>17</Slides>
  <Notes>17</Notes>
  <HiddenSlides>0</HiddenSlides>
  <MMClips>2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NA62 SILICON PIXELS DETECTOR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INFN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NA62 SILICON PIXELS DETECTOR</dc:title>
  <dc:creator>Vittore Carassiti</dc:creator>
  <cp:lastModifiedBy>Vittore Carassiti</cp:lastModifiedBy>
  <cp:revision>76</cp:revision>
  <dcterms:created xsi:type="dcterms:W3CDTF">2009-10-22T10:27:26Z</dcterms:created>
  <dcterms:modified xsi:type="dcterms:W3CDTF">2009-10-22T10:27:51Z</dcterms:modified>
</cp:coreProperties>
</file>