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wmf" ContentType="image/x-w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025" r:id="rId2"/>
    <p:sldId id="2026" r:id="rId3"/>
    <p:sldId id="1990" r:id="rId4"/>
    <p:sldId id="2024" r:id="rId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varisto Cisbani" initials="EC" lastIdx="2" clrIdx="0"/>
  <p:cmAuthor id="1" name="Cвой" initials="C" lastIdx="1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9B252B"/>
    <a:srgbClr val="DFD455"/>
    <a:srgbClr val="E03DDA"/>
    <a:srgbClr val="FF48F7"/>
    <a:srgbClr val="DFD2E7"/>
    <a:srgbClr val="E3CBE7"/>
    <a:srgbClr val="D9B8D6"/>
    <a:srgbClr val="C4A5BF"/>
    <a:srgbClr val="E4C535"/>
    <a:srgbClr val="35761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06799F8-075E-4A3A-A7F6-7FBC6576F1A4}" styleName="Themed Style 2 - Accent 3">
    <a:tblBg>
      <a:fillRef idx="3">
        <a:schemeClr val="accent3"/>
      </a:fillRef>
      <a:effectRef idx="3">
        <a:schemeClr val="accent3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3">
                <a:tint val="50000"/>
              </a:schemeClr>
            </a:lnRef>
          </a:left>
          <a:right>
            <a:lnRef idx="1">
              <a:schemeClr val="accent3">
                <a:tint val="50000"/>
              </a:schemeClr>
            </a:lnRef>
          </a:right>
          <a:top>
            <a:lnRef idx="1">
              <a:schemeClr val="accent3">
                <a:tint val="50000"/>
              </a:schemeClr>
            </a:lnRef>
          </a:top>
          <a:bottom>
            <a:lnRef idx="1">
              <a:schemeClr val="accent3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14" autoAdjust="0"/>
    <p:restoredTop sz="91719" autoAdjust="0"/>
  </p:normalViewPr>
  <p:slideViewPr>
    <p:cSldViewPr snapToGrid="0" snapToObjects="1">
      <p:cViewPr>
        <p:scale>
          <a:sx n="125" d="100"/>
          <a:sy n="125" d="100"/>
        </p:scale>
        <p:origin x="-1056" y="-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handoutMaster" Target="handoutMasters/handoutMaster1.xml"/><Relationship Id="rId8" Type="http://schemas.openxmlformats.org/officeDocument/2006/relationships/printerSettings" Target="printerSettings/printerSettings1.bin"/><Relationship Id="rId9" Type="http://schemas.openxmlformats.org/officeDocument/2006/relationships/commentAuthors" Target="commentAuthors.xml"/><Relationship Id="rId10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D18728B-32A3-944B-A7BD-DD912AC76995}" type="datetimeFigureOut">
              <a:rPr lang="en-US" smtClean="0"/>
              <a:pPr/>
              <a:t>08/04/17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31D5413-665A-8C4B-B85F-5C603DCC172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8945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CEFB9905-6D89-A143-8EF2-FB1A254D5AAB}" type="datetime1">
              <a:rPr lang="en-US"/>
              <a:pPr>
                <a:defRPr/>
              </a:pPr>
              <a:t>08/04/17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83649E0E-4C44-FB4C-A473-DE36212A84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829055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ＭＳ Ｐゴシック" charset="-128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Forse</a:t>
            </a:r>
            <a:r>
              <a:rPr lang="en-US" dirty="0" smtClean="0"/>
              <a:t> </a:t>
            </a:r>
            <a:r>
              <a:rPr lang="en-US" dirty="0" err="1" smtClean="0"/>
              <a:t>c’e</a:t>
            </a:r>
            <a:r>
              <a:rPr lang="en-US" dirty="0" smtClean="0"/>
              <a:t>’ un </a:t>
            </a:r>
            <a:r>
              <a:rPr lang="en-US" dirty="0" err="1" smtClean="0"/>
              <a:t>grafico</a:t>
            </a:r>
            <a:r>
              <a:rPr lang="en-US" dirty="0" smtClean="0"/>
              <a:t> </a:t>
            </a:r>
            <a:r>
              <a:rPr lang="en-US" dirty="0" err="1" smtClean="0"/>
              <a:t>migliore</a:t>
            </a:r>
            <a:r>
              <a:rPr lang="en-US" dirty="0" smtClean="0"/>
              <a:t> del </a:t>
            </a:r>
            <a:r>
              <a:rPr lang="en-US" dirty="0" err="1" smtClean="0"/>
              <a:t>raggio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Metterci</a:t>
            </a:r>
            <a:r>
              <a:rPr lang="en-US" baseline="0" dirty="0" smtClean="0"/>
              <a:t> short-range correlations!!</a:t>
            </a:r>
          </a:p>
          <a:p>
            <a:r>
              <a:rPr lang="en-US" baseline="0" dirty="0" err="1" smtClean="0"/>
              <a:t>Mettere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kine</a:t>
            </a:r>
            <a:r>
              <a:rPr lang="en-US" baseline="0" dirty="0" smtClean="0"/>
              <a:t> </a:t>
            </a:r>
            <a:r>
              <a:rPr lang="en-US" baseline="0" dirty="0" err="1" smtClean="0"/>
              <a:t>controllata</a:t>
            </a:r>
            <a:r>
              <a:rPr lang="en-US" baseline="0" dirty="0" smtClean="0"/>
              <a:t> quark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 err="1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24862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 vert="horz"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vert="horz"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vert="horz"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 vert="horz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vert="horz"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 vert="horz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-128"/>
          <a:cs typeface="ＭＳ Ｐゴシック" charset="-128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-128"/>
          <a:cs typeface="ＭＳ Ｐゴシック" charset="-128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png"/><Relationship Id="rId5" Type="http://schemas.openxmlformats.org/officeDocument/2006/relationships/image" Target="../media/image3.wmf"/><Relationship Id="rId6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8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 descr="Elliptical_Flow1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567" y="3850410"/>
            <a:ext cx="2902857" cy="2524173"/>
          </a:xfrm>
          <a:prstGeom prst="rect">
            <a:avLst/>
          </a:prstGeom>
        </p:spPr>
      </p:pic>
      <p:pic>
        <p:nvPicPr>
          <p:cNvPr id="3" name="Picture 2" descr="Ellipticla_Flow2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9837" y="3874493"/>
            <a:ext cx="2614409" cy="2581729"/>
          </a:xfrm>
          <a:prstGeom prst="rect">
            <a:avLst/>
          </a:prstGeom>
        </p:spPr>
      </p:pic>
      <p:pic>
        <p:nvPicPr>
          <p:cNvPr id="18" name="Picture 3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51777" y="677357"/>
            <a:ext cx="3387799" cy="30574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9" name="Text Box 40"/>
          <p:cNvSpPr txBox="1">
            <a:spLocks noChangeArrowheads="1"/>
          </p:cNvSpPr>
          <p:nvPr/>
        </p:nvSpPr>
        <p:spPr bwMode="auto">
          <a:xfrm>
            <a:off x="6105425" y="2352305"/>
            <a:ext cx="1912937" cy="297507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  <a:effectLst/>
        </p:spPr>
        <p:txBody>
          <a:bodyPr lIns="91431" tIns="45715" rIns="91431" bIns="45715">
            <a:prstTxWarp prst="textNoShape">
              <a:avLst/>
            </a:prstTxWarp>
            <a:spAutoFit/>
          </a:bodyPr>
          <a:lstStyle/>
          <a:p>
            <a:pPr algn="ctr">
              <a:lnSpc>
                <a:spcPct val="80000"/>
              </a:lnSpc>
              <a:spcBef>
                <a:spcPct val="50000"/>
              </a:spcBef>
            </a:pPr>
            <a:r>
              <a:rPr lang="it-IT" sz="1600" b="0" dirty="0">
                <a:solidFill>
                  <a:srgbClr val="008000"/>
                </a:solidFill>
                <a:latin typeface="Arial" pitchFamily="-108" charset="0"/>
              </a:rPr>
              <a:t> </a:t>
            </a:r>
            <a:r>
              <a:rPr lang="it-IT" sz="1400" dirty="0">
                <a:solidFill>
                  <a:srgbClr val="CC0000"/>
                </a:solidFill>
              </a:rPr>
              <a:t>e </a:t>
            </a:r>
            <a:r>
              <a:rPr lang="it-IT" sz="1400" dirty="0" err="1">
                <a:solidFill>
                  <a:srgbClr val="CC0000"/>
                </a:solidFill>
              </a:rPr>
              <a:t>p</a:t>
            </a:r>
            <a:r>
              <a:rPr lang="it-IT" sz="1400" dirty="0">
                <a:solidFill>
                  <a:srgbClr val="CC0000"/>
                </a:solidFill>
              </a:rPr>
              <a:t> → e </a:t>
            </a:r>
            <a:r>
              <a:rPr lang="it-IT" sz="1400" dirty="0" err="1">
                <a:solidFill>
                  <a:srgbClr val="CC0000"/>
                </a:solidFill>
              </a:rPr>
              <a:t>p</a:t>
            </a:r>
            <a:endParaRPr lang="it-IT" sz="1400" dirty="0">
              <a:solidFill>
                <a:srgbClr val="CC0000"/>
              </a:solidFill>
              <a:sym typeface="Symbol" pitchFamily="-108" charset="2"/>
            </a:endParaRPr>
          </a:p>
        </p:txBody>
      </p:sp>
      <p:sp>
        <p:nvSpPr>
          <p:cNvPr id="20" name="Text Box 56"/>
          <p:cNvSpPr txBox="1">
            <a:spLocks noChangeArrowheads="1"/>
          </p:cNvSpPr>
          <p:nvPr/>
        </p:nvSpPr>
        <p:spPr bwMode="auto">
          <a:xfrm>
            <a:off x="6014173" y="2926910"/>
            <a:ext cx="1533384" cy="2154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91412" tIns="45705" rIns="91412" bIns="45705">
            <a:prstTxWarp prst="textNoShape">
              <a:avLst/>
            </a:prstTxWarp>
            <a:spAutoFit/>
          </a:bodyPr>
          <a:lstStyle/>
          <a:p>
            <a:pPr algn="ctr"/>
            <a:r>
              <a:rPr lang="en-US" sz="800" b="0" dirty="0">
                <a:solidFill>
                  <a:schemeClr val="tx1"/>
                </a:solidFill>
              </a:rPr>
              <a:t>PRC 68, 034325 (2003)</a:t>
            </a:r>
          </a:p>
        </p:txBody>
      </p:sp>
      <p:sp>
        <p:nvSpPr>
          <p:cNvPr id="21" name="Line 45"/>
          <p:cNvSpPr>
            <a:spLocks noChangeShapeType="1"/>
          </p:cNvSpPr>
          <p:nvPr/>
        </p:nvSpPr>
        <p:spPr bwMode="auto">
          <a:xfrm flipV="1">
            <a:off x="6749593" y="2425330"/>
            <a:ext cx="127000" cy="0"/>
          </a:xfrm>
          <a:prstGeom prst="line">
            <a:avLst/>
          </a:prstGeom>
          <a:noFill/>
          <a:ln w="12700">
            <a:solidFill>
              <a:srgbClr val="C90807"/>
            </a:solidFill>
            <a:round/>
            <a:headEnd/>
            <a:tailEnd type="triangle" w="sm" len="sm"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" name="Line 45"/>
          <p:cNvSpPr>
            <a:spLocks noChangeShapeType="1"/>
          </p:cNvSpPr>
          <p:nvPr/>
        </p:nvSpPr>
        <p:spPr bwMode="auto">
          <a:xfrm flipV="1">
            <a:off x="7327443" y="2425865"/>
            <a:ext cx="127000" cy="0"/>
          </a:xfrm>
          <a:prstGeom prst="line">
            <a:avLst/>
          </a:prstGeom>
          <a:noFill/>
          <a:ln w="12700">
            <a:solidFill>
              <a:srgbClr val="C90807"/>
            </a:solidFill>
            <a:round/>
            <a:headEnd/>
            <a:tailEnd type="triangle" w="sm" len="sm"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63796" y="815692"/>
            <a:ext cx="4801314" cy="2923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err="1" smtClean="0">
                <a:solidFill>
                  <a:srgbClr val="0000FF"/>
                </a:solidFill>
              </a:rPr>
              <a:t>Questioni</a:t>
            </a:r>
            <a:r>
              <a:rPr lang="en-US" sz="1400" dirty="0" smtClean="0">
                <a:solidFill>
                  <a:srgbClr val="0000FF"/>
                </a:solidFill>
              </a:rPr>
              <a:t> </a:t>
            </a:r>
            <a:r>
              <a:rPr lang="en-US" sz="1400" dirty="0" err="1" smtClean="0">
                <a:solidFill>
                  <a:srgbClr val="0000FF"/>
                </a:solidFill>
              </a:rPr>
              <a:t>storiche</a:t>
            </a:r>
            <a:r>
              <a:rPr lang="en-US" sz="1400" dirty="0" smtClean="0">
                <a:solidFill>
                  <a:srgbClr val="0000FF"/>
                </a:solidFill>
              </a:rPr>
              <a:t>:</a:t>
            </a:r>
          </a:p>
          <a:p>
            <a:endParaRPr lang="en-US" sz="1400" b="1" dirty="0" smtClean="0"/>
          </a:p>
          <a:p>
            <a:r>
              <a:rPr lang="en-US" sz="1400" dirty="0" smtClean="0"/>
              <a:t>La </a:t>
            </a:r>
            <a:r>
              <a:rPr lang="en-US" sz="1400" dirty="0" err="1" smtClean="0"/>
              <a:t>complessita</a:t>
            </a:r>
            <a:r>
              <a:rPr lang="en-US" sz="1400" dirty="0" smtClean="0"/>
              <a:t>’ del </a:t>
            </a:r>
            <a:r>
              <a:rPr lang="en-US" sz="1400" dirty="0" err="1" smtClean="0"/>
              <a:t>protone</a:t>
            </a:r>
            <a:r>
              <a:rPr lang="en-US" sz="1400" dirty="0" smtClean="0"/>
              <a:t> </a:t>
            </a:r>
            <a:r>
              <a:rPr lang="en-US" sz="1400" dirty="0" err="1" smtClean="0"/>
              <a:t>si</a:t>
            </a:r>
            <a:r>
              <a:rPr lang="en-US" sz="1400" dirty="0" smtClean="0"/>
              <a:t> </a:t>
            </a:r>
            <a:r>
              <a:rPr lang="en-US" sz="1400" dirty="0" err="1" smtClean="0"/>
              <a:t>compone</a:t>
            </a:r>
            <a:r>
              <a:rPr lang="en-US" sz="1400" dirty="0" smtClean="0"/>
              <a:t> in </a:t>
            </a:r>
            <a:r>
              <a:rPr lang="en-US" sz="1400" dirty="0" err="1" smtClean="0"/>
              <a:t>uno</a:t>
            </a:r>
            <a:r>
              <a:rPr lang="en-US" sz="1400" dirty="0" smtClean="0"/>
              <a:t> spin </a:t>
            </a:r>
            <a:r>
              <a:rPr lang="en-US" sz="1400" dirty="0" err="1" smtClean="0"/>
              <a:t>elementare</a:t>
            </a:r>
            <a:endParaRPr lang="en-US" sz="1400" dirty="0"/>
          </a:p>
          <a:p>
            <a:endParaRPr lang="en-US" sz="1000" dirty="0" smtClean="0">
              <a:solidFill>
                <a:srgbClr val="0000FF"/>
              </a:solidFill>
            </a:endParaRPr>
          </a:p>
          <a:p>
            <a:r>
              <a:rPr lang="en-US" sz="1400" dirty="0" smtClean="0"/>
              <a:t>Le </a:t>
            </a:r>
            <a:r>
              <a:rPr lang="en-US" sz="1400" dirty="0" err="1" smtClean="0"/>
              <a:t>asimmetrie</a:t>
            </a:r>
            <a:r>
              <a:rPr lang="en-US" sz="1400" dirty="0" smtClean="0"/>
              <a:t> di </a:t>
            </a:r>
            <a:r>
              <a:rPr lang="en-US" sz="1400" dirty="0" err="1" smtClean="0"/>
              <a:t>singolo</a:t>
            </a:r>
            <a:r>
              <a:rPr lang="en-US" sz="1400" dirty="0" smtClean="0"/>
              <a:t> spin non </a:t>
            </a:r>
            <a:r>
              <a:rPr lang="en-US" sz="1400" dirty="0" err="1" smtClean="0"/>
              <a:t>scalano</a:t>
            </a:r>
            <a:r>
              <a:rPr lang="en-US" sz="1400" dirty="0" smtClean="0"/>
              <a:t> con </a:t>
            </a:r>
            <a:r>
              <a:rPr lang="en-US" sz="1400" dirty="0" err="1" smtClean="0"/>
              <a:t>l’energia</a:t>
            </a:r>
            <a:endParaRPr lang="en-US" sz="1400" dirty="0" smtClean="0"/>
          </a:p>
          <a:p>
            <a:endParaRPr lang="en-US" sz="1400" dirty="0">
              <a:solidFill>
                <a:srgbClr val="0000FF"/>
              </a:solidFill>
            </a:endParaRPr>
          </a:p>
          <a:p>
            <a:r>
              <a:rPr lang="en-US" sz="1400" dirty="0" err="1" smtClean="0">
                <a:solidFill>
                  <a:srgbClr val="0000FF"/>
                </a:solidFill>
              </a:rPr>
              <a:t>Sorprese</a:t>
            </a:r>
            <a:r>
              <a:rPr lang="en-US" sz="1400" dirty="0" smtClean="0">
                <a:solidFill>
                  <a:srgbClr val="0000FF"/>
                </a:solidFill>
              </a:rPr>
              <a:t> </a:t>
            </a:r>
            <a:r>
              <a:rPr lang="en-US" sz="1400" dirty="0" err="1" smtClean="0">
                <a:solidFill>
                  <a:srgbClr val="0000FF"/>
                </a:solidFill>
              </a:rPr>
              <a:t>recenti</a:t>
            </a:r>
            <a:r>
              <a:rPr lang="en-US" sz="1400" dirty="0" smtClean="0">
                <a:solidFill>
                  <a:srgbClr val="0000FF"/>
                </a:solidFill>
              </a:rPr>
              <a:t>:</a:t>
            </a:r>
          </a:p>
          <a:p>
            <a:endParaRPr lang="en-US" sz="1400" dirty="0" smtClean="0"/>
          </a:p>
          <a:p>
            <a:r>
              <a:rPr lang="en-US" sz="1400" dirty="0" smtClean="0"/>
              <a:t>I </a:t>
            </a:r>
            <a:r>
              <a:rPr lang="en-US" sz="1400" dirty="0" err="1" smtClean="0"/>
              <a:t>fattori</a:t>
            </a:r>
            <a:r>
              <a:rPr lang="en-US" sz="1400" dirty="0" smtClean="0"/>
              <a:t> di forma non </a:t>
            </a:r>
            <a:r>
              <a:rPr lang="en-US" sz="1400" dirty="0" err="1" smtClean="0"/>
              <a:t>scalano</a:t>
            </a:r>
            <a:r>
              <a:rPr lang="en-US" sz="1400" dirty="0" smtClean="0"/>
              <a:t> come </a:t>
            </a:r>
            <a:r>
              <a:rPr lang="en-US" sz="1400" dirty="0" err="1" smtClean="0"/>
              <a:t>indicato</a:t>
            </a:r>
            <a:r>
              <a:rPr lang="en-US" sz="1400" dirty="0" smtClean="0"/>
              <a:t> </a:t>
            </a:r>
            <a:r>
              <a:rPr lang="en-US" sz="1400" dirty="0" err="1" smtClean="0"/>
              <a:t>nei</a:t>
            </a:r>
            <a:r>
              <a:rPr lang="en-US" sz="1400" dirty="0"/>
              <a:t> </a:t>
            </a:r>
            <a:r>
              <a:rPr lang="en-US" sz="1400" dirty="0" err="1" smtClean="0"/>
              <a:t>manuali</a:t>
            </a:r>
            <a:endParaRPr lang="en-US" sz="1400" dirty="0"/>
          </a:p>
          <a:p>
            <a:endParaRPr lang="en-US" sz="1000" dirty="0"/>
          </a:p>
          <a:p>
            <a:r>
              <a:rPr lang="en-US" sz="1400" dirty="0" smtClean="0"/>
              <a:t>Il </a:t>
            </a:r>
            <a:r>
              <a:rPr lang="en-US" sz="1400" dirty="0" err="1" smtClean="0"/>
              <a:t>raggio</a:t>
            </a:r>
            <a:r>
              <a:rPr lang="en-US" sz="1400" dirty="0" smtClean="0"/>
              <a:t> del </a:t>
            </a:r>
            <a:r>
              <a:rPr lang="en-US" sz="1400" dirty="0" err="1" smtClean="0"/>
              <a:t>protone</a:t>
            </a:r>
            <a:r>
              <a:rPr lang="en-US" sz="1400" dirty="0" smtClean="0"/>
              <a:t> cambia se </a:t>
            </a:r>
            <a:r>
              <a:rPr lang="en-US" sz="1400" dirty="0" err="1" smtClean="0"/>
              <a:t>misurato</a:t>
            </a:r>
            <a:r>
              <a:rPr lang="en-US" sz="1400" dirty="0" smtClean="0"/>
              <a:t> con e o con </a:t>
            </a:r>
            <a:r>
              <a:rPr lang="en-US" sz="1400" dirty="0" smtClean="0">
                <a:latin typeface="Symbol" charset="2"/>
                <a:cs typeface="Symbol" charset="2"/>
              </a:rPr>
              <a:t>m</a:t>
            </a:r>
          </a:p>
          <a:p>
            <a:endParaRPr lang="en-US" sz="1000" dirty="0" smtClean="0"/>
          </a:p>
          <a:p>
            <a:r>
              <a:rPr lang="en-US" sz="1400" dirty="0" smtClean="0"/>
              <a:t>Con </a:t>
            </a:r>
            <a:r>
              <a:rPr lang="en-US" sz="1400" dirty="0" err="1" smtClean="0"/>
              <a:t>il</a:t>
            </a:r>
            <a:r>
              <a:rPr lang="en-US" sz="1400" dirty="0" smtClean="0"/>
              <a:t> </a:t>
            </a:r>
            <a:r>
              <a:rPr lang="en-US" sz="1400" dirty="0" err="1" smtClean="0"/>
              <a:t>protone</a:t>
            </a:r>
            <a:r>
              <a:rPr lang="en-US" sz="1400" dirty="0" smtClean="0"/>
              <a:t> </a:t>
            </a:r>
            <a:r>
              <a:rPr lang="en-US" sz="1400" dirty="0" err="1" smtClean="0"/>
              <a:t>si</a:t>
            </a:r>
            <a:r>
              <a:rPr lang="en-US" sz="1400" dirty="0" smtClean="0"/>
              <a:t> </a:t>
            </a:r>
            <a:r>
              <a:rPr lang="en-US" sz="1400" dirty="0" err="1" smtClean="0"/>
              <a:t>ottengono</a:t>
            </a:r>
            <a:r>
              <a:rPr lang="en-US" sz="1400" dirty="0" smtClean="0"/>
              <a:t> </a:t>
            </a:r>
            <a:r>
              <a:rPr lang="en-US" sz="1400" dirty="0" err="1" smtClean="0"/>
              <a:t>dinamiche</a:t>
            </a:r>
            <a:r>
              <a:rPr lang="en-US" sz="1400" dirty="0" smtClean="0"/>
              <a:t> di hot matter </a:t>
            </a:r>
            <a:r>
              <a:rPr lang="en-US" sz="1400" dirty="0" err="1" smtClean="0"/>
              <a:t>simili</a:t>
            </a:r>
            <a:r>
              <a:rPr lang="en-US" sz="1400" dirty="0" smtClean="0"/>
              <a:t> </a:t>
            </a:r>
          </a:p>
          <a:p>
            <a:r>
              <a:rPr lang="en-US" sz="1400" dirty="0" err="1" smtClean="0"/>
              <a:t>agli</a:t>
            </a:r>
            <a:r>
              <a:rPr lang="en-US" sz="1400" dirty="0" smtClean="0"/>
              <a:t> </a:t>
            </a:r>
            <a:r>
              <a:rPr lang="en-US" sz="1400" dirty="0" err="1" smtClean="0"/>
              <a:t>ioni</a:t>
            </a:r>
            <a:r>
              <a:rPr lang="en-US" sz="1400" dirty="0" smtClean="0"/>
              <a:t>:  non </a:t>
            </a:r>
            <a:r>
              <a:rPr lang="en-US" sz="1400" dirty="0" err="1" smtClean="0"/>
              <a:t>puo</a:t>
            </a:r>
            <a:r>
              <a:rPr lang="en-US" sz="1400" dirty="0" smtClean="0"/>
              <a:t>’ </a:t>
            </a:r>
            <a:r>
              <a:rPr lang="en-US" sz="1400" dirty="0" smtClean="0">
                <a:solidFill>
                  <a:srgbClr val="C90807"/>
                </a:solidFill>
              </a:rPr>
              <a:t>(</a:t>
            </a:r>
            <a:r>
              <a:rPr lang="en-US" sz="1400" dirty="0" err="1" smtClean="0">
                <a:solidFill>
                  <a:srgbClr val="C90807"/>
                </a:solidFill>
              </a:rPr>
              <a:t>ancora</a:t>
            </a:r>
            <a:r>
              <a:rPr lang="en-US" sz="1400" dirty="0" smtClean="0">
                <a:solidFill>
                  <a:srgbClr val="C90807"/>
                </a:solidFill>
              </a:rPr>
              <a:t>)</a:t>
            </a:r>
            <a:r>
              <a:rPr lang="en-US" sz="1400" dirty="0" smtClean="0"/>
              <a:t> </a:t>
            </a:r>
            <a:r>
              <a:rPr lang="en-US" sz="1400" dirty="0" err="1" smtClean="0"/>
              <a:t>essere</a:t>
            </a:r>
            <a:r>
              <a:rPr lang="en-US" sz="1400" dirty="0" smtClean="0"/>
              <a:t> </a:t>
            </a:r>
            <a:r>
              <a:rPr lang="en-US" sz="1400" dirty="0" err="1" smtClean="0"/>
              <a:t>preso</a:t>
            </a:r>
            <a:r>
              <a:rPr lang="en-US" sz="1400" dirty="0" smtClean="0"/>
              <a:t> a </a:t>
            </a:r>
            <a:r>
              <a:rPr lang="en-US" sz="1400" dirty="0" err="1" smtClean="0"/>
              <a:t>riferimento</a:t>
            </a:r>
            <a:endParaRPr lang="en-US" sz="1400" dirty="0" smtClean="0"/>
          </a:p>
        </p:txBody>
      </p:sp>
      <p:pic>
        <p:nvPicPr>
          <p:cNvPr id="5" name="Picture 4" descr="Proton_radius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6927" y="3752976"/>
            <a:ext cx="3155032" cy="2810094"/>
          </a:xfrm>
          <a:prstGeom prst="rect">
            <a:avLst/>
          </a:prstGeom>
        </p:spPr>
      </p:pic>
      <p:sp>
        <p:nvSpPr>
          <p:cNvPr id="15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989251" y="-76200"/>
            <a:ext cx="701947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CASI IRRISOLTI DI FISICA ADRONICA</a:t>
            </a:r>
            <a:endParaRPr lang="en-US" sz="3600" b="1" baseline="-2500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337931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Minerva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5633" y="4389412"/>
            <a:ext cx="2784929" cy="2256640"/>
          </a:xfrm>
          <a:prstGeom prst="rect">
            <a:avLst/>
          </a:prstGeom>
        </p:spPr>
      </p:pic>
      <p:pic>
        <p:nvPicPr>
          <p:cNvPr id="20" name="Picture 19" descr="Bfactories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74" y="4389412"/>
            <a:ext cx="2848222" cy="2265824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907291" y="4296121"/>
            <a:ext cx="2017705" cy="16561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17" descr="CMS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2256" y="4259443"/>
            <a:ext cx="2433458" cy="2369137"/>
          </a:xfrm>
          <a:prstGeom prst="rect">
            <a:avLst/>
          </a:prstGeom>
        </p:spPr>
      </p:pic>
      <p:sp>
        <p:nvSpPr>
          <p:cNvPr id="22" name="Rectangle 21"/>
          <p:cNvSpPr/>
          <p:nvPr/>
        </p:nvSpPr>
        <p:spPr>
          <a:xfrm>
            <a:off x="3543416" y="4264739"/>
            <a:ext cx="2612217" cy="16561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2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36075" y="705373"/>
            <a:ext cx="891782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Focus </a:t>
            </a:r>
            <a:r>
              <a:rPr lang="en-US" sz="1400" dirty="0" err="1" smtClean="0"/>
              <a:t>su</a:t>
            </a:r>
            <a:r>
              <a:rPr lang="en-US" sz="1400" dirty="0" smtClean="0"/>
              <a:t> </a:t>
            </a:r>
            <a:r>
              <a:rPr lang="en-US" sz="1400" dirty="0" err="1" smtClean="0"/>
              <a:t>Confinamento</a:t>
            </a:r>
            <a:r>
              <a:rPr lang="en-US" sz="1400" dirty="0" smtClean="0"/>
              <a:t> e </a:t>
            </a:r>
            <a:r>
              <a:rPr lang="en-US" sz="1400" b="1" dirty="0" err="1" smtClean="0">
                <a:solidFill>
                  <a:srgbClr val="C90807"/>
                </a:solidFill>
              </a:rPr>
              <a:t>Dinamica</a:t>
            </a:r>
            <a:r>
              <a:rPr lang="en-US" sz="1400" b="1" dirty="0" smtClean="0">
                <a:solidFill>
                  <a:srgbClr val="C90807"/>
                </a:solidFill>
              </a:rPr>
              <a:t> </a:t>
            </a:r>
            <a:r>
              <a:rPr lang="en-US" sz="1400" b="1" dirty="0" err="1" smtClean="0">
                <a:solidFill>
                  <a:srgbClr val="C90807"/>
                </a:solidFill>
              </a:rPr>
              <a:t>della</a:t>
            </a:r>
            <a:r>
              <a:rPr lang="en-US" sz="1400" b="1" dirty="0" smtClean="0">
                <a:solidFill>
                  <a:srgbClr val="C90807"/>
                </a:solidFill>
              </a:rPr>
              <a:t> </a:t>
            </a:r>
            <a:r>
              <a:rPr lang="en-US" sz="1400" b="1" dirty="0" err="1" smtClean="0">
                <a:solidFill>
                  <a:srgbClr val="C90807"/>
                </a:solidFill>
              </a:rPr>
              <a:t>Forza</a:t>
            </a:r>
            <a:r>
              <a:rPr lang="en-US" sz="1400" b="1" dirty="0" smtClean="0">
                <a:solidFill>
                  <a:srgbClr val="C90807"/>
                </a:solidFill>
              </a:rPr>
              <a:t> Forte </a:t>
            </a:r>
            <a:r>
              <a:rPr lang="en-US" sz="1400" dirty="0" smtClean="0"/>
              <a:t>(</a:t>
            </a:r>
            <a:r>
              <a:rPr lang="en-US" sz="1400" dirty="0" err="1"/>
              <a:t>o</a:t>
            </a:r>
            <a:r>
              <a:rPr lang="en-US" sz="1400" dirty="0" err="1" smtClean="0"/>
              <a:t>ltre</a:t>
            </a:r>
            <a:r>
              <a:rPr lang="en-US" sz="1400" dirty="0" smtClean="0"/>
              <a:t> la </a:t>
            </a:r>
            <a:r>
              <a:rPr lang="en-US" sz="1400" dirty="0" err="1" smtClean="0"/>
              <a:t>Lagrangiana</a:t>
            </a:r>
            <a:r>
              <a:rPr lang="en-US" sz="1400" dirty="0" smtClean="0"/>
              <a:t>)       QCD </a:t>
            </a:r>
            <a:r>
              <a:rPr lang="en-US" sz="1400" dirty="0"/>
              <a:t>≠ </a:t>
            </a:r>
            <a:r>
              <a:rPr lang="en-US" sz="1400" dirty="0" err="1"/>
              <a:t>pQCD</a:t>
            </a:r>
            <a:r>
              <a:rPr lang="en-US" sz="1400" dirty="0" smtClean="0"/>
              <a:t>!</a:t>
            </a:r>
          </a:p>
          <a:p>
            <a:endParaRPr lang="en-US" sz="800" dirty="0"/>
          </a:p>
          <a:p>
            <a:r>
              <a:rPr lang="en-US" sz="1400" b="1" dirty="0" smtClean="0">
                <a:solidFill>
                  <a:srgbClr val="C90807"/>
                </a:solidFill>
              </a:rPr>
              <a:t>VISIONE 3D:  </a:t>
            </a:r>
            <a:r>
              <a:rPr lang="en-US" sz="1400" b="1" dirty="0" err="1" smtClean="0">
                <a:solidFill>
                  <a:srgbClr val="C90807"/>
                </a:solidFill>
              </a:rPr>
              <a:t>i</a:t>
            </a:r>
            <a:r>
              <a:rPr lang="en-US" sz="1400" b="1" dirty="0" smtClean="0">
                <a:solidFill>
                  <a:srgbClr val="C90807"/>
                </a:solidFill>
              </a:rPr>
              <a:t> </a:t>
            </a:r>
            <a:r>
              <a:rPr lang="en-US" sz="1400" b="1" dirty="0" err="1" smtClean="0">
                <a:solidFill>
                  <a:srgbClr val="C90807"/>
                </a:solidFill>
              </a:rPr>
              <a:t>gradi</a:t>
            </a:r>
            <a:r>
              <a:rPr lang="en-US" sz="1400" b="1" dirty="0" smtClean="0">
                <a:solidFill>
                  <a:srgbClr val="C90807"/>
                </a:solidFill>
              </a:rPr>
              <a:t> di </a:t>
            </a:r>
            <a:r>
              <a:rPr lang="en-US" sz="1400" b="1" dirty="0" err="1" smtClean="0">
                <a:solidFill>
                  <a:srgbClr val="C90807"/>
                </a:solidFill>
              </a:rPr>
              <a:t>liberta</a:t>
            </a:r>
            <a:r>
              <a:rPr lang="en-US" sz="1400" b="1" dirty="0" smtClean="0">
                <a:solidFill>
                  <a:srgbClr val="C90807"/>
                </a:solidFill>
              </a:rPr>
              <a:t>’ </a:t>
            </a:r>
            <a:r>
              <a:rPr lang="en-US" sz="1400" b="1" dirty="0" err="1" smtClean="0">
                <a:solidFill>
                  <a:srgbClr val="C90807"/>
                </a:solidFill>
              </a:rPr>
              <a:t>partonici</a:t>
            </a:r>
            <a:r>
              <a:rPr lang="en-US" sz="1400" b="1" dirty="0" smtClean="0">
                <a:solidFill>
                  <a:srgbClr val="C90807"/>
                </a:solidFill>
              </a:rPr>
              <a:t> </a:t>
            </a:r>
            <a:r>
              <a:rPr lang="en-US" sz="1400" b="1" dirty="0" err="1" smtClean="0">
                <a:solidFill>
                  <a:srgbClr val="C90807"/>
                </a:solidFill>
              </a:rPr>
              <a:t>trasversi</a:t>
            </a:r>
            <a:r>
              <a:rPr lang="en-US" sz="1400" b="1" dirty="0" smtClean="0">
                <a:solidFill>
                  <a:srgbClr val="C90807"/>
                </a:solidFill>
              </a:rPr>
              <a:t> (TMD, GPD non </a:t>
            </a:r>
            <a:r>
              <a:rPr lang="en-US" sz="1400" b="1" dirty="0" err="1" smtClean="0">
                <a:solidFill>
                  <a:srgbClr val="C90807"/>
                </a:solidFill>
              </a:rPr>
              <a:t>perturbative</a:t>
            </a:r>
            <a:r>
              <a:rPr lang="en-US" sz="1400" b="1" dirty="0" smtClean="0">
                <a:solidFill>
                  <a:srgbClr val="C90807"/>
                </a:solidFill>
              </a:rPr>
              <a:t>) </a:t>
            </a:r>
            <a:r>
              <a:rPr lang="en-US" sz="1400" b="1" dirty="0" err="1" smtClean="0">
                <a:solidFill>
                  <a:srgbClr val="C90807"/>
                </a:solidFill>
              </a:rPr>
              <a:t>sono</a:t>
            </a:r>
            <a:r>
              <a:rPr lang="en-US" sz="1400" b="1" dirty="0" smtClean="0">
                <a:solidFill>
                  <a:srgbClr val="C90807"/>
                </a:solidFill>
              </a:rPr>
              <a:t> </a:t>
            </a:r>
            <a:r>
              <a:rPr lang="en-US" sz="1400" b="1" dirty="0" err="1" smtClean="0">
                <a:solidFill>
                  <a:srgbClr val="C90807"/>
                </a:solidFill>
              </a:rPr>
              <a:t>finestra</a:t>
            </a:r>
            <a:r>
              <a:rPr lang="en-US" sz="1400" b="1" dirty="0" smtClean="0">
                <a:solidFill>
                  <a:srgbClr val="C90807"/>
                </a:solidFill>
              </a:rPr>
              <a:t> </a:t>
            </a:r>
            <a:r>
              <a:rPr lang="en-US" sz="1400" b="1" dirty="0" err="1" smtClean="0">
                <a:solidFill>
                  <a:srgbClr val="C90807"/>
                </a:solidFill>
              </a:rPr>
              <a:t>aperta</a:t>
            </a:r>
            <a:r>
              <a:rPr lang="en-US" sz="1400" b="1" dirty="0" smtClean="0">
                <a:solidFill>
                  <a:srgbClr val="C90807"/>
                </a:solidFill>
              </a:rPr>
              <a:t> </a:t>
            </a:r>
            <a:r>
              <a:rPr lang="en-US" sz="1400" b="1" dirty="0" err="1" smtClean="0">
                <a:solidFill>
                  <a:srgbClr val="C90807"/>
                </a:solidFill>
              </a:rPr>
              <a:t>sull’universo</a:t>
            </a:r>
            <a:r>
              <a:rPr lang="en-US" sz="1400" b="1" dirty="0" smtClean="0">
                <a:solidFill>
                  <a:srgbClr val="C90807"/>
                </a:solidFill>
              </a:rPr>
              <a:t> forte</a:t>
            </a:r>
          </a:p>
        </p:txBody>
      </p:sp>
      <p:pic>
        <p:nvPicPr>
          <p:cNvPr id="9" name="Picture 8" descr="Sivers_down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844" y="1868496"/>
            <a:ext cx="2227729" cy="205935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53369" y="1899922"/>
            <a:ext cx="2114224" cy="1933475"/>
          </a:xfrm>
          <a:prstGeom prst="rect">
            <a:avLst/>
          </a:prstGeom>
        </p:spPr>
      </p:pic>
      <p:pic>
        <p:nvPicPr>
          <p:cNvPr id="3" name="Picture 2" descr="3DDIS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731" y="1447581"/>
            <a:ext cx="3564698" cy="2441935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190501" y="1474794"/>
            <a:ext cx="2367642" cy="111963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263075" y="1525535"/>
            <a:ext cx="245451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Decomposizione</a:t>
            </a:r>
            <a:r>
              <a:rPr lang="en-US" sz="1200" dirty="0" smtClean="0"/>
              <a:t> di Fourier </a:t>
            </a:r>
            <a:r>
              <a:rPr lang="en-US" sz="1200" dirty="0" err="1" smtClean="0"/>
              <a:t>basata</a:t>
            </a:r>
            <a:endParaRPr lang="en-US" sz="1200" dirty="0" smtClean="0"/>
          </a:p>
          <a:p>
            <a:r>
              <a:rPr lang="en-US" sz="1200" dirty="0" err="1"/>
              <a:t>s</a:t>
            </a:r>
            <a:r>
              <a:rPr lang="en-US" sz="1200" dirty="0" err="1" smtClean="0"/>
              <a:t>ulla</a:t>
            </a:r>
            <a:r>
              <a:rPr lang="en-US" sz="1200" dirty="0" smtClean="0"/>
              <a:t> </a:t>
            </a:r>
            <a:r>
              <a:rPr lang="en-US" sz="1200" dirty="0" err="1" smtClean="0"/>
              <a:t>topologia</a:t>
            </a:r>
            <a:r>
              <a:rPr lang="en-US" sz="1200" dirty="0" smtClean="0"/>
              <a:t> </a:t>
            </a:r>
            <a:r>
              <a:rPr lang="en-US" sz="1200" dirty="0" err="1" smtClean="0"/>
              <a:t>dello</a:t>
            </a:r>
            <a:r>
              <a:rPr lang="en-US" sz="1200" dirty="0" smtClean="0"/>
              <a:t> </a:t>
            </a:r>
            <a:r>
              <a:rPr lang="en-US" sz="1200" dirty="0" err="1" smtClean="0"/>
              <a:t>stato</a:t>
            </a:r>
            <a:r>
              <a:rPr lang="en-US" sz="1200" dirty="0" smtClean="0"/>
              <a:t> finale</a:t>
            </a:r>
          </a:p>
          <a:p>
            <a:r>
              <a:rPr lang="en-US" sz="1200" dirty="0" smtClean="0"/>
              <a:t>(</a:t>
            </a:r>
            <a:r>
              <a:rPr lang="en-US" sz="1200" dirty="0" err="1" smtClean="0"/>
              <a:t>analogia</a:t>
            </a:r>
            <a:r>
              <a:rPr lang="en-US" sz="1200" dirty="0" smtClean="0"/>
              <a:t> con </a:t>
            </a:r>
            <a:r>
              <a:rPr lang="en-US" sz="1200" dirty="0" err="1" smtClean="0"/>
              <a:t>studi</a:t>
            </a:r>
            <a:r>
              <a:rPr lang="en-US" sz="1200" dirty="0" smtClean="0"/>
              <a:t> di elliptical flow)</a:t>
            </a:r>
          </a:p>
          <a:p>
            <a:endParaRPr lang="en-US" sz="1200" dirty="0"/>
          </a:p>
          <a:p>
            <a:r>
              <a:rPr lang="en-US" sz="1200" dirty="0" err="1" smtClean="0"/>
              <a:t>Controllo</a:t>
            </a:r>
            <a:r>
              <a:rPr lang="en-US" sz="1200" dirty="0" smtClean="0"/>
              <a:t> </a:t>
            </a:r>
            <a:r>
              <a:rPr lang="en-US" sz="1200" dirty="0" err="1" smtClean="0"/>
              <a:t>della</a:t>
            </a:r>
            <a:r>
              <a:rPr lang="en-US" sz="1200" dirty="0" smtClean="0"/>
              <a:t> </a:t>
            </a:r>
            <a:r>
              <a:rPr lang="en-US" sz="1200" dirty="0" err="1" smtClean="0"/>
              <a:t>cinematica</a:t>
            </a:r>
            <a:r>
              <a:rPr lang="en-US" sz="1200" dirty="0" smtClean="0"/>
              <a:t> </a:t>
            </a:r>
            <a:r>
              <a:rPr lang="en-US" sz="1200" dirty="0" err="1" smtClean="0"/>
              <a:t>partonica</a:t>
            </a:r>
            <a:endParaRPr lang="en-US" sz="1200" dirty="0" smtClean="0"/>
          </a:p>
        </p:txBody>
      </p:sp>
      <p:sp>
        <p:nvSpPr>
          <p:cNvPr id="17" name="TextBox 16"/>
          <p:cNvSpPr txBox="1"/>
          <p:nvPr/>
        </p:nvSpPr>
        <p:spPr>
          <a:xfrm>
            <a:off x="335837" y="3932123"/>
            <a:ext cx="86902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 smtClean="0"/>
              <a:t>Si </a:t>
            </a:r>
            <a:r>
              <a:rPr lang="en-US" sz="1200" dirty="0" err="1" smtClean="0"/>
              <a:t>manifesta</a:t>
            </a:r>
            <a:r>
              <a:rPr lang="en-US" sz="1200" dirty="0" smtClean="0"/>
              <a:t> </a:t>
            </a:r>
            <a:r>
              <a:rPr lang="en-US" sz="1200" dirty="0" err="1" smtClean="0"/>
              <a:t>anche</a:t>
            </a:r>
            <a:r>
              <a:rPr lang="en-US" sz="1200" dirty="0" smtClean="0"/>
              <a:t> in:</a:t>
            </a:r>
            <a:r>
              <a:rPr lang="en-US" sz="1200" dirty="0"/>
              <a:t> </a:t>
            </a:r>
            <a:r>
              <a:rPr lang="en-US" sz="1200" dirty="0" smtClean="0"/>
              <a:t>                                       </a:t>
            </a:r>
            <a:r>
              <a:rPr lang="en-US" sz="1200" dirty="0" err="1" smtClean="0"/>
              <a:t>Fisica</a:t>
            </a:r>
            <a:r>
              <a:rPr lang="en-US" sz="1200" dirty="0" smtClean="0"/>
              <a:t> di </a:t>
            </a:r>
            <a:r>
              <a:rPr lang="en-US" sz="1200" dirty="0" err="1" smtClean="0"/>
              <a:t>precisione</a:t>
            </a:r>
            <a:r>
              <a:rPr lang="en-US" sz="1200" dirty="0" smtClean="0"/>
              <a:t> </a:t>
            </a:r>
            <a:r>
              <a:rPr lang="en-US" sz="1200" dirty="0" err="1" smtClean="0"/>
              <a:t>dei</a:t>
            </a:r>
            <a:r>
              <a:rPr lang="en-US" sz="1200" dirty="0" smtClean="0"/>
              <a:t> </a:t>
            </a:r>
            <a:r>
              <a:rPr lang="en-US" sz="1200" dirty="0" err="1" smtClean="0"/>
              <a:t>bosoni</a:t>
            </a:r>
            <a:r>
              <a:rPr lang="en-US" sz="1200" dirty="0" smtClean="0"/>
              <a:t> </a:t>
            </a:r>
            <a:r>
              <a:rPr lang="en-US" sz="1200" dirty="0" err="1" smtClean="0"/>
              <a:t>vettori</a:t>
            </a:r>
            <a:r>
              <a:rPr lang="en-US" sz="1200" dirty="0" smtClean="0"/>
              <a:t> (low-</a:t>
            </a:r>
            <a:r>
              <a:rPr lang="en-US" sz="1200" dirty="0" err="1" smtClean="0"/>
              <a:t>qt</a:t>
            </a:r>
            <a:r>
              <a:rPr lang="en-US" sz="1200" dirty="0" smtClean="0"/>
              <a:t>)                            </a:t>
            </a:r>
            <a:r>
              <a:rPr lang="en-US" sz="1200" dirty="0" err="1" smtClean="0"/>
              <a:t>Oscillazione</a:t>
            </a:r>
            <a:r>
              <a:rPr lang="en-US" sz="1200" dirty="0" smtClean="0"/>
              <a:t> di neutrino </a:t>
            </a:r>
          </a:p>
          <a:p>
            <a:r>
              <a:rPr lang="en-US" sz="1200" dirty="0" smtClean="0"/>
              <a:t>     </a:t>
            </a:r>
            <a:r>
              <a:rPr lang="en-US" sz="1200" dirty="0" err="1" smtClean="0"/>
              <a:t>Frammentazione</a:t>
            </a:r>
            <a:r>
              <a:rPr lang="en-US" sz="1200" dirty="0" smtClean="0"/>
              <a:t> </a:t>
            </a:r>
            <a:r>
              <a:rPr lang="en-US" sz="1200" dirty="0" err="1" smtClean="0"/>
              <a:t>alle</a:t>
            </a:r>
            <a:r>
              <a:rPr lang="en-US" sz="1200" dirty="0" smtClean="0"/>
              <a:t>  B-factories                     </a:t>
            </a:r>
            <a:r>
              <a:rPr lang="en-US" sz="1200" dirty="0" err="1"/>
              <a:t>V</a:t>
            </a:r>
            <a:r>
              <a:rPr lang="en-US" sz="1200" dirty="0" err="1" smtClean="0"/>
              <a:t>iolazione</a:t>
            </a:r>
            <a:r>
              <a:rPr lang="en-US" sz="1200" dirty="0" smtClean="0"/>
              <a:t> di  Lam-Tung </a:t>
            </a:r>
            <a:r>
              <a:rPr lang="en-US" sz="1200" dirty="0" err="1" smtClean="0"/>
              <a:t>nel</a:t>
            </a:r>
            <a:r>
              <a:rPr lang="en-US" sz="1200" dirty="0" smtClean="0"/>
              <a:t> </a:t>
            </a:r>
            <a:r>
              <a:rPr lang="en-US" sz="1200" dirty="0" err="1" smtClean="0"/>
              <a:t>Drell</a:t>
            </a:r>
            <a:r>
              <a:rPr lang="en-US" sz="1200" dirty="0" smtClean="0"/>
              <a:t>-Yan                                     Sezione </a:t>
            </a:r>
            <a:r>
              <a:rPr lang="en-US" sz="1200" dirty="0" err="1" smtClean="0"/>
              <a:t>d’urto</a:t>
            </a:r>
            <a:r>
              <a:rPr lang="en-US" sz="1200" dirty="0" smtClean="0"/>
              <a:t> </a:t>
            </a:r>
            <a:r>
              <a:rPr lang="en-US" sz="1200" dirty="0" err="1" smtClean="0"/>
              <a:t>su</a:t>
            </a:r>
            <a:r>
              <a:rPr lang="en-US" sz="1200" dirty="0" smtClean="0"/>
              <a:t> nuclei</a:t>
            </a:r>
            <a:endParaRPr lang="en-US" sz="1200" dirty="0"/>
          </a:p>
        </p:txBody>
      </p:sp>
      <p:sp>
        <p:nvSpPr>
          <p:cNvPr id="21" name="TextBox 20"/>
          <p:cNvSpPr txBox="1"/>
          <p:nvPr/>
        </p:nvSpPr>
        <p:spPr>
          <a:xfrm>
            <a:off x="4849525" y="1414515"/>
            <a:ext cx="41217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Il </a:t>
            </a:r>
            <a:r>
              <a:rPr lang="en-US" sz="1400" dirty="0" err="1" smtClean="0"/>
              <a:t>momento</a:t>
            </a:r>
            <a:r>
              <a:rPr lang="en-US" sz="1400" dirty="0" smtClean="0"/>
              <a:t> </a:t>
            </a:r>
            <a:r>
              <a:rPr lang="en-US" sz="1400" dirty="0" err="1" smtClean="0"/>
              <a:t>trasverso</a:t>
            </a:r>
            <a:r>
              <a:rPr lang="en-US" sz="1400" dirty="0" smtClean="0"/>
              <a:t> </a:t>
            </a:r>
            <a:r>
              <a:rPr lang="en-US" sz="1400" dirty="0" err="1" smtClean="0"/>
              <a:t>dei</a:t>
            </a:r>
            <a:r>
              <a:rPr lang="en-US" sz="1400" dirty="0" smtClean="0"/>
              <a:t> </a:t>
            </a:r>
            <a:r>
              <a:rPr lang="en-US" sz="1400" dirty="0" err="1" smtClean="0"/>
              <a:t>partoni</a:t>
            </a:r>
            <a:r>
              <a:rPr lang="en-US" sz="1400" dirty="0" smtClean="0"/>
              <a:t> </a:t>
            </a:r>
            <a:r>
              <a:rPr lang="en-US" sz="1400" dirty="0" err="1" smtClean="0"/>
              <a:t>si</a:t>
            </a:r>
            <a:r>
              <a:rPr lang="en-US" sz="1400" dirty="0" smtClean="0"/>
              <a:t> </a:t>
            </a:r>
            <a:r>
              <a:rPr lang="en-US" sz="1400" dirty="0" err="1" smtClean="0"/>
              <a:t>accoppia</a:t>
            </a:r>
            <a:r>
              <a:rPr lang="en-US" sz="1400" dirty="0" smtClean="0"/>
              <a:t> </a:t>
            </a:r>
            <a:r>
              <a:rPr lang="en-US" sz="1400" dirty="0" err="1" smtClean="0"/>
              <a:t>allo</a:t>
            </a:r>
            <a:r>
              <a:rPr lang="en-US" sz="1400" dirty="0" smtClean="0"/>
              <a:t> spin</a:t>
            </a:r>
            <a:endParaRPr lang="en-US" sz="1400" dirty="0"/>
          </a:p>
          <a:p>
            <a:r>
              <a:rPr lang="en-US" sz="1400" dirty="0" err="1" smtClean="0"/>
              <a:t>Sorpresa</a:t>
            </a:r>
            <a:r>
              <a:rPr lang="en-US" sz="1400" dirty="0" smtClean="0"/>
              <a:t>: </a:t>
            </a:r>
            <a:r>
              <a:rPr lang="en-US" sz="1400" dirty="0" err="1" smtClean="0"/>
              <a:t>effetti</a:t>
            </a:r>
            <a:r>
              <a:rPr lang="en-US" sz="1400" dirty="0" smtClean="0"/>
              <a:t> di spin-</a:t>
            </a:r>
            <a:r>
              <a:rPr lang="en-US" sz="1400" dirty="0" err="1" smtClean="0"/>
              <a:t>orbita</a:t>
            </a:r>
            <a:r>
              <a:rPr lang="en-US" sz="1400" dirty="0" smtClean="0"/>
              <a:t> in QCD !</a:t>
            </a:r>
            <a:endParaRPr lang="en-US" sz="1400" dirty="0"/>
          </a:p>
        </p:txBody>
      </p:sp>
      <p:sp>
        <p:nvSpPr>
          <p:cNvPr id="24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90500" y="1447581"/>
            <a:ext cx="8835571" cy="2440242"/>
          </a:xfrm>
          <a:prstGeom prst="rect">
            <a:avLst/>
          </a:prstGeom>
          <a:noFill/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2718240" y="-76200"/>
            <a:ext cx="3561492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IL NUOVO CORSO</a:t>
            </a:r>
            <a:endParaRPr lang="en-US" sz="3600" b="1" baseline="-25000" dirty="0" smtClean="0">
              <a:ln w="1905"/>
              <a:solidFill>
                <a:schemeClr val="bg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10556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550876"/>
            <a:ext cx="9144000" cy="3293760"/>
            <a:chOff x="0" y="677871"/>
            <a:chExt cx="9144000" cy="3293760"/>
          </a:xfrm>
        </p:grpSpPr>
        <p:pic>
          <p:nvPicPr>
            <p:cNvPr id="5" name="Picture 4" descr="ALICE_ellittic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77871"/>
              <a:ext cx="9144000" cy="3052311"/>
            </a:xfrm>
            <a:prstGeom prst="rect">
              <a:avLst/>
            </a:prstGeom>
          </p:spPr>
        </p:pic>
        <p:sp>
          <p:nvSpPr>
            <p:cNvPr id="6" name="Rectangle 5"/>
            <p:cNvSpPr/>
            <p:nvPr/>
          </p:nvSpPr>
          <p:spPr>
            <a:xfrm>
              <a:off x="4837545" y="3498268"/>
              <a:ext cx="4306455" cy="4733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ight Triangle 8"/>
            <p:cNvSpPr/>
            <p:nvPr/>
          </p:nvSpPr>
          <p:spPr>
            <a:xfrm rot="9556751">
              <a:off x="4537360" y="3076572"/>
              <a:ext cx="2620819" cy="88899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4" name="Picture 3" descr="ALICE_ellittic2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7282" y="3590340"/>
            <a:ext cx="7723909" cy="3036217"/>
          </a:xfrm>
          <a:prstGeom prst="rect">
            <a:avLst/>
          </a:prstGeom>
        </p:spPr>
      </p:pic>
      <p:sp>
        <p:nvSpPr>
          <p:cNvPr id="34" name="Rectangle 3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3257428" y="-76200"/>
            <a:ext cx="2483071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Elliptic Flow</a:t>
            </a: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3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3D PDFs: path to the LHC,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2016, LNF </a:t>
            </a:r>
            <a:endParaRPr lang="en-US" sz="1200" dirty="0">
              <a:solidFill>
                <a:schemeClr val="bg1"/>
              </a:solidFill>
            </a:endParaRPr>
          </a:p>
        </p:txBody>
      </p:sp>
      <p:pic>
        <p:nvPicPr>
          <p:cNvPr id="3" name="Picture 2" descr="ALICE_logo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082" y="4768272"/>
            <a:ext cx="1092200" cy="1130300"/>
          </a:xfrm>
          <a:prstGeom prst="rect">
            <a:avLst/>
          </a:prstGeom>
        </p:spPr>
      </p:pic>
      <p:pic>
        <p:nvPicPr>
          <p:cNvPr id="11" name="Picture 10" descr="ALICE_xsec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7545" y="3307900"/>
            <a:ext cx="4179455" cy="413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93492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LICE_blastwav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8328" y="3741137"/>
            <a:ext cx="3943603" cy="2870514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8443368" y="3575651"/>
            <a:ext cx="528320" cy="21218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0" y="0"/>
            <a:ext cx="9144000" cy="56854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1988301" y="-76200"/>
            <a:ext cx="5021327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600" b="1" dirty="0" smtClean="0">
                <a:ln w="1905"/>
                <a:solidFill>
                  <a:schemeClr val="bg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Calibri"/>
              </a:rPr>
              <a:t>Hadron Multiplicity Ratio</a:t>
            </a:r>
          </a:p>
        </p:txBody>
      </p:sp>
      <p:sp>
        <p:nvSpPr>
          <p:cNvPr id="36" name="Rectangle 35"/>
          <p:cNvSpPr/>
          <p:nvPr/>
        </p:nvSpPr>
        <p:spPr>
          <a:xfrm>
            <a:off x="0" y="6628580"/>
            <a:ext cx="9144000" cy="22941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4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38" name="Datumsplatzhalter 5"/>
          <p:cNvSpPr txBox="1">
            <a:spLocks noGrp="1"/>
          </p:cNvSpPr>
          <p:nvPr/>
        </p:nvSpPr>
        <p:spPr>
          <a:xfrm>
            <a:off x="330634" y="6509520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200" dirty="0" smtClean="0">
                <a:solidFill>
                  <a:schemeClr val="bg1"/>
                </a:solidFill>
              </a:rPr>
              <a:t>Contalbrigo M.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8" name="Fußzeilenplatzhalter 7"/>
          <p:cNvSpPr txBox="1">
            <a:spLocks noGrp="1"/>
          </p:cNvSpPr>
          <p:nvPr/>
        </p:nvSpPr>
        <p:spPr>
          <a:xfrm>
            <a:off x="1751796" y="6509263"/>
            <a:ext cx="588477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 smtClean="0">
                <a:solidFill>
                  <a:schemeClr val="bg1"/>
                </a:solidFill>
              </a:rPr>
              <a:t> 3D PDFs: path to the LHC, 2</a:t>
            </a:r>
            <a:r>
              <a:rPr lang="en-US" sz="1200" baseline="30000" dirty="0" smtClean="0">
                <a:solidFill>
                  <a:schemeClr val="bg1"/>
                </a:solidFill>
              </a:rPr>
              <a:t>nd</a:t>
            </a:r>
            <a:r>
              <a:rPr lang="en-US" sz="1200" dirty="0" smtClean="0">
                <a:solidFill>
                  <a:schemeClr val="bg1"/>
                </a:solidFill>
              </a:rPr>
              <a:t> December 2016, LNF </a:t>
            </a:r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9104" y="3851981"/>
            <a:ext cx="4468992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Similar features in </a:t>
            </a:r>
            <a:r>
              <a:rPr lang="en-US" sz="1600" dirty="0" err="1" smtClean="0"/>
              <a:t>Pb-Pb</a:t>
            </a:r>
            <a:r>
              <a:rPr lang="en-US" sz="1600" dirty="0"/>
              <a:t>,</a:t>
            </a:r>
            <a:r>
              <a:rPr lang="en-US" sz="1600" dirty="0" smtClean="0"/>
              <a:t> p-</a:t>
            </a:r>
            <a:r>
              <a:rPr lang="en-US" sz="1600" dirty="0" err="1" smtClean="0"/>
              <a:t>Pb</a:t>
            </a:r>
            <a:r>
              <a:rPr lang="en-US" sz="1600" dirty="0"/>
              <a:t> </a:t>
            </a:r>
            <a:r>
              <a:rPr lang="en-US" sz="1600" dirty="0" smtClean="0"/>
              <a:t>and </a:t>
            </a:r>
          </a:p>
          <a:p>
            <a:r>
              <a:rPr lang="en-US" sz="1600" dirty="0" smtClean="0"/>
              <a:t>even p-p at high multiplicity</a:t>
            </a:r>
          </a:p>
          <a:p>
            <a:endParaRPr lang="en-US" sz="1600" dirty="0" smtClean="0"/>
          </a:p>
          <a:p>
            <a:r>
              <a:rPr lang="en-US" sz="1600" dirty="0"/>
              <a:t>Where QGP is really formed and manifest ?</a:t>
            </a:r>
          </a:p>
          <a:p>
            <a:endParaRPr lang="en-US" sz="1600" dirty="0" smtClean="0"/>
          </a:p>
          <a:p>
            <a:r>
              <a:rPr lang="en-US" sz="1600" dirty="0" smtClean="0"/>
              <a:t>Collective effects even for the “simple” proton ?</a:t>
            </a:r>
          </a:p>
        </p:txBody>
      </p:sp>
      <p:pic>
        <p:nvPicPr>
          <p:cNvPr id="7" name="Picture 6" descr="ALICE_formula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888" y="5531650"/>
            <a:ext cx="3169920" cy="906680"/>
          </a:xfrm>
          <a:prstGeom prst="rect">
            <a:avLst/>
          </a:prstGeom>
        </p:spPr>
      </p:pic>
      <p:pic>
        <p:nvPicPr>
          <p:cNvPr id="14" name="Picture 13" descr="ALICE_multi.pn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85" y="654476"/>
            <a:ext cx="7116646" cy="3086661"/>
          </a:xfrm>
          <a:prstGeom prst="rect">
            <a:avLst/>
          </a:prstGeom>
        </p:spPr>
      </p:pic>
      <p:pic>
        <p:nvPicPr>
          <p:cNvPr id="15" name="Picture 14" descr="ALICE_logo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4161" y="1227010"/>
            <a:ext cx="765098" cy="7917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185281"/>
      </p:ext>
    </p:extLst>
  </p:cSld>
  <p:clrMapOvr>
    <a:masterClrMapping/>
  </p:clrMapOvr>
  <p:transition xmlns:p14="http://schemas.microsoft.com/office/powerpoint/2010/main"/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139714</TotalTime>
  <Words>316</Words>
  <Application>Microsoft Macintosh PowerPoint</Application>
  <PresentationFormat>On-screen Show (4:3)</PresentationFormat>
  <Paragraphs>54</Paragraphs>
  <Slides>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Marco Contalbrigo</dc:creator>
  <cp:lastModifiedBy>Marco Contalbrigo</cp:lastModifiedBy>
  <cp:revision>2385</cp:revision>
  <cp:lastPrinted>2010-12-08T08:29:55Z</cp:lastPrinted>
  <dcterms:created xsi:type="dcterms:W3CDTF">2010-04-14T08:22:41Z</dcterms:created>
  <dcterms:modified xsi:type="dcterms:W3CDTF">2017-04-08T17:11:52Z</dcterms:modified>
</cp:coreProperties>
</file>