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901" autoAdjust="0"/>
  </p:normalViewPr>
  <p:slideViewPr>
    <p:cSldViewPr snapToGrid="0" snapToObjects="1">
      <p:cViewPr>
        <p:scale>
          <a:sx n="150" d="100"/>
          <a:sy n="150" d="100"/>
        </p:scale>
        <p:origin x="-7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5F4A4-073E-B94A-B6CA-87C9372E26FC}" type="datetimeFigureOut">
              <a:rPr lang="en-US" smtClean="0"/>
              <a:t>22/03/17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0A427-FDF6-DC41-BC80-7E6BD4ADC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192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4A55C-D359-164B-BFAA-47431F115934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229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4A55C-D359-164B-BFAA-47431F11593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229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97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9798"/>
            <a:ext cx="8229600" cy="872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587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377D2-4ED9-D74C-9DB9-0ECC3086FA1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22/03/17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5877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CLAS collaboration meeting, JLab  03/28-31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587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577F5-4CBB-1B4A-A4E3-F09C5D46D8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782634"/>
            <a:ext cx="9144000" cy="1588"/>
          </a:xfrm>
          <a:prstGeom prst="line">
            <a:avLst/>
          </a:prstGeom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>
            <a:outerShdw dist="20000" dir="624000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0" y="6551612"/>
            <a:ext cx="9144000" cy="1588"/>
          </a:xfrm>
          <a:prstGeom prst="line">
            <a:avLst/>
          </a:prstGeom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>
            <a:outerShdw dist="20000" dir="624000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76200" y="835022"/>
            <a:ext cx="9067800" cy="1588"/>
          </a:xfrm>
          <a:prstGeom prst="line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g"/><Relationship Id="rId5" Type="http://schemas.openxmlformats.org/officeDocument/2006/relationships/image" Target="../media/image3.png"/><Relationship Id="rId6" Type="http://schemas.openxmlformats.org/officeDocument/2006/relationships/image" Target="../media/image4.jpg"/><Relationship Id="rId7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3.png"/><Relationship Id="rId6" Type="http://schemas.openxmlformats.org/officeDocument/2006/relationships/image" Target="../media/image8.png"/><Relationship Id="rId7" Type="http://schemas.openxmlformats.org/officeDocument/2006/relationships/image" Target="../media/image9.JPG"/><Relationship Id="rId8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lectronics panel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1" t="21414" r="13486" b="26271"/>
          <a:stretch/>
        </p:blipFill>
        <p:spPr>
          <a:xfrm rot="5400000">
            <a:off x="-60398" y="915433"/>
            <a:ext cx="2940196" cy="2692400"/>
          </a:xfrm>
          <a:prstGeom prst="rect">
            <a:avLst/>
          </a:prstGeom>
        </p:spPr>
      </p:pic>
      <p:sp>
        <p:nvSpPr>
          <p:cNvPr id="39" name="TextShape 1"/>
          <p:cNvSpPr txBox="1"/>
          <p:nvPr/>
        </p:nvSpPr>
        <p:spPr>
          <a:xfrm>
            <a:off x="457200" y="76200"/>
            <a:ext cx="8229240" cy="609600"/>
          </a:xfrm>
          <a:prstGeom prst="rect">
            <a:avLst/>
          </a:prstGeom>
        </p:spPr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srgbClr val="000090"/>
                </a:solidFill>
                <a:cs typeface="Calibri"/>
              </a:rPr>
              <a:t>RICH Detector</a:t>
            </a:r>
            <a:endParaRPr sz="4000" b="1" dirty="0">
              <a:solidFill>
                <a:srgbClr val="000090"/>
              </a:solidFill>
              <a:cs typeface="Calibri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315200" y="115669"/>
            <a:ext cx="1775922" cy="646331"/>
          </a:xfrm>
          <a:prstGeom prst="rect">
            <a:avLst/>
          </a:prstGeom>
          <a:noFill/>
          <a:ln w="3175" cmpd="sng">
            <a:solidFill>
              <a:srgbClr val="008000"/>
            </a:solidFill>
          </a:ln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008000"/>
                </a:solidFill>
                <a:latin typeface="Capitals"/>
                <a:cs typeface="Capitals"/>
              </a:rPr>
              <a:t>Hall B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500" y="-10668"/>
            <a:ext cx="17133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i="1" dirty="0">
                <a:solidFill>
                  <a:srgbClr val="FF00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CLAS</a:t>
            </a:r>
            <a:r>
              <a:rPr lang="en-US" sz="3600" b="1" i="1" dirty="0">
                <a:solidFill>
                  <a:srgbClr val="FF00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12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30" name="CustomShape 2"/>
          <p:cNvSpPr/>
          <p:nvPr/>
        </p:nvSpPr>
        <p:spPr>
          <a:xfrm>
            <a:off x="2839416" y="2734031"/>
            <a:ext cx="3199520" cy="940507"/>
          </a:xfrm>
          <a:prstGeom prst="rect">
            <a:avLst/>
          </a:prstGeom>
          <a:solidFill>
            <a:schemeClr val="bg1"/>
          </a:solidFill>
          <a:ln w="25400">
            <a:solidFill>
              <a:srgbClr val="660066"/>
            </a:solidFill>
          </a:ln>
        </p:spPr>
        <p:txBody>
          <a:bodyPr lIns="90000" tIns="45000" rIns="90000" bIns="450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black"/>
                </a:solidFill>
              </a:rPr>
              <a:t>Spherical mirrors</a:t>
            </a:r>
            <a:r>
              <a:rPr lang="en-US" sz="1600" b="1" dirty="0" smtClean="0">
                <a:solidFill>
                  <a:prstClr val="black"/>
                </a:solidFill>
              </a:rPr>
              <a:t>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prstClr val="black"/>
                </a:solidFill>
              </a:rPr>
              <a:t>- All </a:t>
            </a:r>
            <a:r>
              <a:rPr lang="en-US" sz="1200" dirty="0" smtClean="0"/>
              <a:t>10</a:t>
            </a:r>
            <a:r>
              <a:rPr lang="en-US" sz="1200" dirty="0" smtClean="0">
                <a:solidFill>
                  <a:prstClr val="black"/>
                </a:solidFill>
              </a:rPr>
              <a:t> mirrors accepted</a:t>
            </a:r>
            <a:endParaRPr lang="en-US" sz="1200" dirty="0">
              <a:solidFill>
                <a:prstClr val="black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prstClr val="black"/>
                </a:solidFill>
              </a:rPr>
              <a:t>- Back to vendor to build support and alignment structure </a:t>
            </a:r>
            <a:endParaRPr sz="1200" dirty="0">
              <a:solidFill>
                <a:prstClr val="black"/>
              </a:solidFill>
            </a:endParaRPr>
          </a:p>
        </p:txBody>
      </p:sp>
      <p:sp>
        <p:nvSpPr>
          <p:cNvPr id="35" name="CustomShape 2"/>
          <p:cNvSpPr/>
          <p:nvPr/>
        </p:nvSpPr>
        <p:spPr>
          <a:xfrm>
            <a:off x="2828130" y="1568841"/>
            <a:ext cx="3199520" cy="1064292"/>
          </a:xfrm>
          <a:prstGeom prst="rect">
            <a:avLst/>
          </a:prstGeom>
          <a:solidFill>
            <a:schemeClr val="bg1"/>
          </a:solidFill>
          <a:ln w="25400">
            <a:solidFill>
              <a:srgbClr val="660066"/>
            </a:solidFill>
          </a:ln>
        </p:spPr>
        <p:txBody>
          <a:bodyPr lIns="90000" tIns="45000" rIns="90000" bIns="450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FF0000"/>
                </a:solidFill>
              </a:rPr>
              <a:t>Mechanical structure</a:t>
            </a:r>
            <a:endParaRPr lang="en-US" sz="1600" b="1" dirty="0">
              <a:solidFill>
                <a:srgbClr val="FF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-  Assembling at </a:t>
            </a:r>
            <a:r>
              <a:rPr lang="en-US" sz="1200" dirty="0" err="1" smtClean="0">
                <a:solidFill>
                  <a:prstClr val="black"/>
                </a:solidFill>
                <a:latin typeface="+mj-lt"/>
              </a:rPr>
              <a:t>JLab</a:t>
            </a: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 ongoing </a:t>
            </a:r>
            <a:r>
              <a:rPr lang="en-US" sz="1200" dirty="0" smtClean="0">
                <a:solidFill>
                  <a:srgbClr val="000000"/>
                </a:solidFill>
                <a:latin typeface="+mj-lt"/>
              </a:rPr>
              <a:t>with the help of the DSG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-  Support structure for the electronics panel arrived to Jlab</a:t>
            </a:r>
            <a:endParaRPr lang="en-US" sz="1200" dirty="0">
              <a:solidFill>
                <a:prstClr val="black"/>
              </a:solidFill>
              <a:latin typeface="+mj-lt"/>
            </a:endParaRP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sz="1400" b="1" dirty="0">
              <a:solidFill>
                <a:prstClr val="black"/>
              </a:solidFill>
            </a:endParaRPr>
          </a:p>
        </p:txBody>
      </p:sp>
      <p:sp>
        <p:nvSpPr>
          <p:cNvPr id="36" name="CustomShape 2"/>
          <p:cNvSpPr/>
          <p:nvPr/>
        </p:nvSpPr>
        <p:spPr>
          <a:xfrm>
            <a:off x="2850702" y="3757132"/>
            <a:ext cx="3188234" cy="743015"/>
          </a:xfrm>
          <a:prstGeom prst="rect">
            <a:avLst/>
          </a:prstGeom>
          <a:solidFill>
            <a:schemeClr val="bg1"/>
          </a:solidFill>
          <a:ln w="25400">
            <a:solidFill>
              <a:srgbClr val="660066"/>
            </a:solidFill>
          </a:ln>
        </p:spPr>
        <p:txBody>
          <a:bodyPr lIns="90000" tIns="45000" rIns="90000" bIns="450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black"/>
                </a:solidFill>
                <a:latin typeface="+mj-lt"/>
              </a:rPr>
              <a:t>Planar mirrors: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prstClr val="black"/>
                </a:solidFill>
                <a:latin typeface="+mj-lt"/>
              </a:rPr>
              <a:t>-  </a:t>
            </a: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3/</a:t>
            </a:r>
            <a:r>
              <a:rPr lang="en-US" sz="1200" dirty="0">
                <a:solidFill>
                  <a:prstClr val="black"/>
                </a:solidFill>
                <a:latin typeface="+mj-lt"/>
              </a:rPr>
              <a:t>5 lateral mirrors accepted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prstClr val="black"/>
                </a:solidFill>
                <a:latin typeface="+mj-lt"/>
              </a:rPr>
              <a:t>-  </a:t>
            </a:r>
            <a:r>
              <a:rPr lang="en-US" sz="1200" dirty="0" smtClean="0">
                <a:solidFill>
                  <a:srgbClr val="000000"/>
                </a:solidFill>
                <a:latin typeface="+mj-lt"/>
              </a:rPr>
              <a:t>2</a:t>
            </a: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 front </a:t>
            </a:r>
            <a:r>
              <a:rPr lang="en-US" sz="1200" dirty="0">
                <a:solidFill>
                  <a:prstClr val="black"/>
                </a:solidFill>
                <a:latin typeface="+mj-lt"/>
              </a:rPr>
              <a:t>mirrors in production</a:t>
            </a:r>
          </a:p>
        </p:txBody>
      </p:sp>
      <p:sp>
        <p:nvSpPr>
          <p:cNvPr id="22" name="Date Placeholder 18"/>
          <p:cNvSpPr txBox="1">
            <a:spLocks/>
          </p:cNvSpPr>
          <p:nvPr/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4E81EF3-E4FA-EB43-849D-58CE949E2FFC}" type="datetime1">
              <a:rPr lang="en-US" sz="120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22/03/17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3" name="Slide Number Placeholder 26"/>
          <p:cNvSpPr txBox="1">
            <a:spLocks/>
          </p:cNvSpPr>
          <p:nvPr/>
        </p:nvSpPr>
        <p:spPr>
          <a:xfrm>
            <a:off x="6553200" y="64587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6691B448-D881-4C06-8E31-715F81B52A15}" type="slidenum">
              <a:rPr lang="en-US" sz="1200">
                <a:solidFill>
                  <a:srgbClr val="000000"/>
                </a:solidFill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24" name="Footer Placeholder 27"/>
          <p:cNvSpPr txBox="1">
            <a:spLocks/>
          </p:cNvSpPr>
          <p:nvPr/>
        </p:nvSpPr>
        <p:spPr>
          <a:xfrm>
            <a:off x="3124200" y="645877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>
                <a:solidFill>
                  <a:srgbClr val="000000"/>
                </a:solidFill>
              </a:rPr>
              <a:t>CLAS collaboration meeting, JLab  11/01-04</a:t>
            </a:r>
          </a:p>
        </p:txBody>
      </p:sp>
      <p:pic>
        <p:nvPicPr>
          <p:cNvPr id="4" name="Picture 3" descr="IMG_20170315_16304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1" y="1105510"/>
            <a:ext cx="2641600" cy="46961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0334" y="3197873"/>
            <a:ext cx="1676400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Electronics panel with support ready at Jlab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96100" y="5367160"/>
            <a:ext cx="1422250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RICH structure assembled at Jlab!</a:t>
            </a:r>
            <a:endParaRPr lang="en-US" sz="1200" dirty="0">
              <a:solidFill>
                <a:srgbClr val="FF0000"/>
              </a:solidFill>
            </a:endParaRPr>
          </a:p>
        </p:txBody>
      </p:sp>
      <p:pic>
        <p:nvPicPr>
          <p:cNvPr id="19" name="Picture 18" descr="RICH_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403" y="107950"/>
            <a:ext cx="3598333" cy="143611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660066"/>
            </a:solidFill>
          </a:ln>
        </p:spPr>
      </p:pic>
      <p:pic>
        <p:nvPicPr>
          <p:cNvPr id="8" name="Picture 7" descr="IMG_20161115_154540_1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3621" r="10741" b="4609"/>
          <a:stretch/>
        </p:blipFill>
        <p:spPr>
          <a:xfrm>
            <a:off x="2910076" y="4582041"/>
            <a:ext cx="3117574" cy="1657637"/>
          </a:xfrm>
          <a:prstGeom prst="rect">
            <a:avLst/>
          </a:prstGeom>
        </p:spPr>
      </p:pic>
      <p:pic>
        <p:nvPicPr>
          <p:cNvPr id="9" name="Picture 8" descr="IMG_20170315_163205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3958235"/>
            <a:ext cx="2688430" cy="2016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Shot 2017-03-17 at 16.32.2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" r="578"/>
          <a:stretch/>
        </p:blipFill>
        <p:spPr>
          <a:xfrm>
            <a:off x="3492822" y="3898993"/>
            <a:ext cx="3461663" cy="229378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33333" y="3868215"/>
            <a:ext cx="1659467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Shape 1"/>
          <p:cNvSpPr txBox="1"/>
          <p:nvPr/>
        </p:nvSpPr>
        <p:spPr>
          <a:xfrm>
            <a:off x="457200" y="76200"/>
            <a:ext cx="8229240" cy="609600"/>
          </a:xfrm>
          <a:prstGeom prst="rect">
            <a:avLst/>
          </a:prstGeom>
        </p:spPr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srgbClr val="000090"/>
                </a:solidFill>
                <a:latin typeface="+mn-lt"/>
                <a:cs typeface="Arial"/>
              </a:rPr>
              <a:t>RICH Detector</a:t>
            </a:r>
            <a:endParaRPr sz="4000" b="1" dirty="0">
              <a:solidFill>
                <a:srgbClr val="000090"/>
              </a:solidFill>
              <a:latin typeface="+mn-lt"/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315200" y="115669"/>
            <a:ext cx="1775922" cy="646331"/>
          </a:xfrm>
          <a:prstGeom prst="rect">
            <a:avLst/>
          </a:prstGeom>
          <a:noFill/>
          <a:ln w="3175" cmpd="sng">
            <a:solidFill>
              <a:srgbClr val="008000"/>
            </a:solidFill>
          </a:ln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008000"/>
                </a:solidFill>
                <a:latin typeface="Capitals"/>
                <a:cs typeface="Capitals"/>
              </a:rPr>
              <a:t>Hall B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500" y="-10668"/>
            <a:ext cx="17133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>
                <a:solidFill>
                  <a:srgbClr val="FF0000"/>
                </a:solidFill>
                <a:effectLst>
                  <a:outerShdw blurRad="50800" dist="38100" dir="2700000">
                    <a:srgbClr val="000000"/>
                  </a:outerShdw>
                </a:effectLst>
                <a:latin typeface="+mn-lt"/>
              </a:rPr>
              <a:t>CLAS</a:t>
            </a:r>
            <a:r>
              <a:rPr lang="en-US" sz="3600" b="1" i="1" dirty="0">
                <a:solidFill>
                  <a:srgbClr val="FF0000"/>
                </a:solidFill>
                <a:effectLst>
                  <a:outerShdw blurRad="50800" dist="38100" dir="2700000">
                    <a:srgbClr val="000000"/>
                  </a:outerShdw>
                </a:effectLst>
                <a:latin typeface="+mn-lt"/>
              </a:rPr>
              <a:t>12</a:t>
            </a:r>
            <a:endParaRPr lang="en-US" b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37" name="CustomShape 2"/>
          <p:cNvSpPr/>
          <p:nvPr/>
        </p:nvSpPr>
        <p:spPr>
          <a:xfrm>
            <a:off x="2734730" y="2575212"/>
            <a:ext cx="3455218" cy="1107787"/>
          </a:xfrm>
          <a:prstGeom prst="rect">
            <a:avLst/>
          </a:prstGeom>
          <a:solidFill>
            <a:schemeClr val="bg1"/>
          </a:solidFill>
          <a:ln w="25400">
            <a:solidFill>
              <a:srgbClr val="660066"/>
            </a:solidFill>
          </a:ln>
        </p:spPr>
        <p:txBody>
          <a:bodyPr lIns="90000" tIns="45000" rIns="90000" bIns="450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+mj-lt"/>
              </a:rPr>
              <a:t>Electronics:</a:t>
            </a: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200" b="1" dirty="0" smtClean="0">
                <a:solidFill>
                  <a:prstClr val="black"/>
                </a:solidFill>
                <a:latin typeface="+mj-lt"/>
              </a:rPr>
              <a:t>All</a:t>
            </a: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 electronics front-end boards are at JLab</a:t>
            </a:r>
          </a:p>
          <a:p>
            <a:pPr marL="171450" indent="-1714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Acceptance tests done at the company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-   Electronics boards characterization ongoing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prstClr val="black"/>
                </a:solidFill>
                <a:cs typeface="Symbol" charset="2"/>
              </a:rPr>
              <a:t> - </a:t>
            </a:r>
            <a:r>
              <a:rPr lang="en-US" sz="12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1200" dirty="0" smtClean="0">
                <a:solidFill>
                  <a:prstClr val="black"/>
                </a:solidFill>
                <a:cs typeface="Symbol" charset="2"/>
              </a:rPr>
              <a:t>(</a:t>
            </a:r>
            <a:r>
              <a:rPr lang="en-US" sz="1200" dirty="0" err="1" smtClean="0">
                <a:solidFill>
                  <a:prstClr val="black"/>
                </a:solidFill>
                <a:cs typeface="Symbol" charset="2"/>
              </a:rPr>
              <a:t>ped</a:t>
            </a:r>
            <a:r>
              <a:rPr lang="en-US" sz="1200" dirty="0" smtClean="0">
                <a:solidFill>
                  <a:prstClr val="black"/>
                </a:solidFill>
                <a:cs typeface="Symbol" charset="2"/>
              </a:rPr>
              <a:t>)/1phe ~ 1%</a:t>
            </a:r>
            <a:endParaRPr lang="en-US" sz="12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en-US" sz="1600" dirty="0" smtClean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38" name="CustomShape 2"/>
          <p:cNvSpPr/>
          <p:nvPr/>
        </p:nvSpPr>
        <p:spPr>
          <a:xfrm>
            <a:off x="2734730" y="1539635"/>
            <a:ext cx="3455218" cy="917810"/>
          </a:xfrm>
          <a:prstGeom prst="rect">
            <a:avLst/>
          </a:prstGeom>
          <a:solidFill>
            <a:schemeClr val="bg1"/>
          </a:solidFill>
          <a:ln w="25400">
            <a:solidFill>
              <a:srgbClr val="660066"/>
            </a:solidFill>
          </a:ln>
        </p:spPr>
        <p:txBody>
          <a:bodyPr lIns="90000" tIns="45000" rIns="90000" bIns="45000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+mj-lt"/>
              </a:rPr>
              <a:t>Aerogel: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- Five additional 3cm tiles delivered in January and tested (got &gt;75% of the minimum quantity required)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prstClr val="black"/>
                </a:solidFill>
                <a:latin typeface="+mj-lt"/>
              </a:rPr>
              <a:t>- 2cm layer production started</a:t>
            </a:r>
          </a:p>
        </p:txBody>
      </p:sp>
      <p:sp>
        <p:nvSpPr>
          <p:cNvPr id="25" name="Date Placeholder 18"/>
          <p:cNvSpPr txBox="1">
            <a:spLocks/>
          </p:cNvSpPr>
          <p:nvPr/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E81EF3-E4FA-EB43-849D-58CE949E2FF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22/03/17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Slide Number Placeholder 26"/>
          <p:cNvSpPr txBox="1">
            <a:spLocks/>
          </p:cNvSpPr>
          <p:nvPr/>
        </p:nvSpPr>
        <p:spPr>
          <a:xfrm>
            <a:off x="6553200" y="64587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91B448-D881-4C06-8E31-715F81B52A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Footer Placeholder 27"/>
          <p:cNvSpPr txBox="1">
            <a:spLocks/>
          </p:cNvSpPr>
          <p:nvPr/>
        </p:nvSpPr>
        <p:spPr>
          <a:xfrm>
            <a:off x="3124200" y="645877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CLAS collaboration meeting, JLab  11/01-04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new_front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3" t="16242" r="11980" b="13927"/>
          <a:stretch/>
        </p:blipFill>
        <p:spPr>
          <a:xfrm>
            <a:off x="96485" y="1497822"/>
            <a:ext cx="2581915" cy="1817185"/>
          </a:xfrm>
          <a:prstGeom prst="rect">
            <a:avLst/>
          </a:prstGeom>
        </p:spPr>
      </p:pic>
      <p:pic>
        <p:nvPicPr>
          <p:cNvPr id="19" name="Picture 18" descr="RICH_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818" y="112511"/>
            <a:ext cx="3598333" cy="14361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7200" y="3331941"/>
            <a:ext cx="2001494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smtClean="0"/>
              <a:t>One photoelectron spectrum</a:t>
            </a:r>
          </a:p>
          <a:p>
            <a:r>
              <a:rPr lang="en-US" sz="1200" dirty="0" smtClean="0"/>
              <a:t>taken with new front-end</a:t>
            </a:r>
            <a:endParaRPr lang="en-US" sz="1200" dirty="0"/>
          </a:p>
        </p:txBody>
      </p:sp>
      <p:pic>
        <p:nvPicPr>
          <p:cNvPr id="22" name="Picture 21" descr="EPICS_interlock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74" y="4369929"/>
            <a:ext cx="3241485" cy="17798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30309" y="3898993"/>
            <a:ext cx="2603024" cy="33855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Slow Control design ongoing</a:t>
            </a:r>
            <a:endParaRPr lang="en-US" sz="1600" dirty="0"/>
          </a:p>
        </p:txBody>
      </p:sp>
      <p:pic>
        <p:nvPicPr>
          <p:cNvPr id="8" name="Picture 7" descr="IMG_464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151" y="1320800"/>
            <a:ext cx="2867377" cy="2150533"/>
          </a:xfrm>
          <a:prstGeom prst="rect">
            <a:avLst/>
          </a:prstGeom>
        </p:spPr>
      </p:pic>
      <p:pic>
        <p:nvPicPr>
          <p:cNvPr id="10" name="Picture 9" descr="Time_walk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151" y="3883070"/>
            <a:ext cx="2786610" cy="260980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449737" y="3547590"/>
            <a:ext cx="2603024" cy="276999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smtClean="0"/>
              <a:t>Digital time walk correction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165563" y="6118102"/>
            <a:ext cx="5727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On schedule for the installation in Hall B in September 2017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041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6242</TotalTime>
  <Words>195</Words>
  <Application>Microsoft Macintosh PowerPoint</Application>
  <PresentationFormat>On-screen Show (4:3)</PresentationFormat>
  <Paragraphs>38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1_Office Theme</vt:lpstr>
      <vt:lpstr>PowerPoint Presentation</vt:lpstr>
      <vt:lpstr>PowerPoint Presentation</vt:lpstr>
    </vt:vector>
  </TitlesOfParts>
  <Company>Jefferson 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Volker Burkert</dc:creator>
  <cp:lastModifiedBy>Marco Contalbrigo</cp:lastModifiedBy>
  <cp:revision>24</cp:revision>
  <dcterms:created xsi:type="dcterms:W3CDTF">2017-03-14T15:01:06Z</dcterms:created>
  <dcterms:modified xsi:type="dcterms:W3CDTF">2017-03-22T16:57:34Z</dcterms:modified>
</cp:coreProperties>
</file>