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848" r:id="rId2"/>
    <p:sldId id="798" r:id="rId3"/>
    <p:sldId id="850" r:id="rId4"/>
    <p:sldId id="852" r:id="rId5"/>
    <p:sldId id="853" r:id="rId6"/>
    <p:sldId id="854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9391" autoAdjust="0"/>
  </p:normalViewPr>
  <p:slideViewPr>
    <p:cSldViewPr snapToGrid="0" snapToObjects="1">
      <p:cViewPr>
        <p:scale>
          <a:sx n="120" d="100"/>
          <a:sy n="120" d="100"/>
        </p:scale>
        <p:origin x="-816" y="-7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26/01/19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26/01/19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26/01/19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26/01/19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26/01/19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26/01/19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26/01/19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26/01/19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26/01/19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26/01/19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26/01/19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26/01/19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26/01/19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26/01/19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.png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0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80714"/>
            <a:ext cx="9144000" cy="62878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639793" y="2227015"/>
            <a:ext cx="3873499" cy="34199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574145" y="3007154"/>
            <a:ext cx="1959428" cy="1905000"/>
          </a:xfrm>
          <a:prstGeom prst="ellips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ord 3"/>
          <p:cNvSpPr/>
          <p:nvPr/>
        </p:nvSpPr>
        <p:spPr>
          <a:xfrm>
            <a:off x="3574145" y="3016226"/>
            <a:ext cx="1959428" cy="1905000"/>
          </a:xfrm>
          <a:prstGeom prst="chord">
            <a:avLst>
              <a:gd name="adj1" fmla="val 5425261"/>
              <a:gd name="adj2" fmla="val 1615451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58405" y="556062"/>
            <a:ext cx="6255939" cy="1661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						</a:t>
            </a:r>
            <a:r>
              <a:rPr lang="en-US" sz="1400" b="1" dirty="0"/>
              <a:t> </a:t>
            </a:r>
            <a:r>
              <a:rPr lang="en-US" sz="1400" b="1" dirty="0" smtClean="0"/>
              <a:t> 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RM1</a:t>
            </a:r>
            <a:r>
              <a:rPr lang="en-US" sz="1400" dirty="0"/>
              <a:t>, CT, </a:t>
            </a:r>
            <a:r>
              <a:rPr lang="en-US" sz="1400" dirty="0" smtClean="0"/>
              <a:t>BA       	</a:t>
            </a:r>
            <a:r>
              <a:rPr lang="en-US" sz="1400" dirty="0"/>
              <a:t> </a:t>
            </a:r>
            <a:r>
              <a:rPr lang="en-US" sz="1400" dirty="0" smtClean="0"/>
              <a:t>      </a:t>
            </a:r>
            <a:r>
              <a:rPr lang="en-US" b="1" dirty="0" smtClean="0">
                <a:solidFill>
                  <a:srgbClr val="FF0000"/>
                </a:solidFill>
              </a:rPr>
              <a:t>Nucleon 3D</a:t>
            </a:r>
            <a:r>
              <a:rPr lang="en-US" sz="1400" dirty="0" smtClean="0"/>
              <a:t>	</a:t>
            </a:r>
            <a:r>
              <a:rPr lang="en-US" sz="1400" dirty="0"/>
              <a:t> </a:t>
            </a:r>
            <a:r>
              <a:rPr lang="en-US" sz="1400" dirty="0" smtClean="0"/>
              <a:t>        FE</a:t>
            </a:r>
            <a:r>
              <a:rPr lang="en-US" sz="1400" dirty="0"/>
              <a:t>, LNF,GE</a:t>
            </a:r>
            <a:r>
              <a:rPr lang="en-US" sz="1600" dirty="0"/>
              <a:t> </a:t>
            </a:r>
            <a:endParaRPr lang="en-US" sz="1400" dirty="0" smtClean="0"/>
          </a:p>
          <a:p>
            <a:r>
              <a:rPr lang="en-US" sz="1400" dirty="0" smtClean="0"/>
              <a:t>                                        </a:t>
            </a:r>
          </a:p>
          <a:p>
            <a:r>
              <a:rPr lang="en-US" sz="1400" dirty="0" smtClean="0"/>
              <a:t>E07</a:t>
            </a:r>
            <a:r>
              <a:rPr lang="en-US" sz="1400" dirty="0"/>
              <a:t>-109   </a:t>
            </a:r>
            <a:r>
              <a:rPr lang="en-US" sz="1400" dirty="0" smtClean="0"/>
              <a:t>Proton </a:t>
            </a:r>
            <a:r>
              <a:rPr lang="en-US" sz="1400" dirty="0"/>
              <a:t>form factor </a:t>
            </a:r>
            <a:r>
              <a:rPr lang="en-US" sz="1400" dirty="0" smtClean="0"/>
              <a:t>           ‘</a:t>
            </a:r>
            <a:r>
              <a:rPr lang="en-US" sz="1400" dirty="0"/>
              <a:t>22                </a:t>
            </a:r>
            <a:r>
              <a:rPr lang="en-US" sz="1400" dirty="0" smtClean="0"/>
              <a:t>E06</a:t>
            </a:r>
            <a:r>
              <a:rPr lang="en-US" sz="1400" dirty="0"/>
              <a:t>-112    Quark dynamics         </a:t>
            </a:r>
            <a:r>
              <a:rPr lang="en-US" sz="1400" dirty="0" smtClean="0"/>
              <a:t>‘18       </a:t>
            </a:r>
          </a:p>
          <a:p>
            <a:r>
              <a:rPr lang="en-US" sz="1400" dirty="0" smtClean="0"/>
              <a:t>E17-004</a:t>
            </a:r>
            <a:r>
              <a:rPr lang="en-US" sz="1400" dirty="0"/>
              <a:t> </a:t>
            </a:r>
            <a:r>
              <a:rPr lang="en-US" sz="1400" dirty="0" smtClean="0"/>
              <a:t>  Neutron form factor         ‘</a:t>
            </a:r>
            <a:r>
              <a:rPr lang="en-US" sz="1400" dirty="0"/>
              <a:t>22           </a:t>
            </a:r>
            <a:r>
              <a:rPr lang="en-US" sz="1400" dirty="0" smtClean="0"/>
              <a:t>      E12</a:t>
            </a:r>
            <a:r>
              <a:rPr lang="en-US" sz="1400" dirty="0"/>
              <a:t>-008    TMDs                            </a:t>
            </a:r>
            <a:r>
              <a:rPr lang="en-US" sz="1400" dirty="0" smtClean="0"/>
              <a:t>‘18            </a:t>
            </a:r>
            <a:endParaRPr lang="en-US" sz="1400" dirty="0"/>
          </a:p>
          <a:p>
            <a:r>
              <a:rPr lang="en-US" sz="1400" dirty="0" smtClean="0"/>
              <a:t>E09-018    SIDIS off neutron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He)    </a:t>
            </a:r>
            <a:r>
              <a:rPr lang="mr-IN" sz="1400" dirty="0" smtClean="0"/>
              <a:t>’</a:t>
            </a:r>
            <a:r>
              <a:rPr lang="en-US" sz="1400" dirty="0"/>
              <a:t>23        </a:t>
            </a:r>
            <a:r>
              <a:rPr lang="en-US" sz="1400" dirty="0" smtClean="0"/>
              <a:t>         C11</a:t>
            </a:r>
            <a:r>
              <a:rPr lang="en-US" sz="1400" dirty="0"/>
              <a:t>-111    TMDs                            </a:t>
            </a:r>
            <a:r>
              <a:rPr lang="en-US" sz="1400" dirty="0" smtClean="0"/>
              <a:t>‘21      </a:t>
            </a:r>
          </a:p>
          <a:p>
            <a:r>
              <a:rPr lang="en-US" sz="1400" dirty="0" smtClean="0"/>
              <a:t>							       C12-009    </a:t>
            </a:r>
            <a:r>
              <a:rPr lang="en-US" sz="1400" dirty="0" err="1" smtClean="0"/>
              <a:t>Dihadron</a:t>
            </a:r>
            <a:r>
              <a:rPr lang="en-US" sz="1400" dirty="0" smtClean="0"/>
              <a:t> probes        </a:t>
            </a:r>
            <a:r>
              <a:rPr lang="mr-IN" sz="1400" dirty="0" smtClean="0"/>
              <a:t>’</a:t>
            </a:r>
            <a:r>
              <a:rPr lang="en-US" sz="1400" dirty="0" smtClean="0"/>
              <a:t>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57786" y="2216130"/>
            <a:ext cx="177077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Spectroscopy </a:t>
            </a:r>
            <a:r>
              <a:rPr lang="en-US" dirty="0" smtClean="0">
                <a:solidFill>
                  <a:srgbClr val="FF0000"/>
                </a:solidFill>
              </a:rPr>
              <a:t>         </a:t>
            </a:r>
            <a:r>
              <a:rPr lang="en-US" dirty="0" smtClean="0"/>
              <a:t>    </a:t>
            </a:r>
          </a:p>
          <a:p>
            <a:r>
              <a:rPr lang="en-US" sz="1400" dirty="0" smtClean="0"/>
              <a:t>GE, RM2, TO, PV                 </a:t>
            </a:r>
          </a:p>
          <a:p>
            <a:endParaRPr lang="en-US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11-005        ‘18</a:t>
            </a:r>
          </a:p>
          <a:p>
            <a:r>
              <a:rPr lang="en-US" sz="1400" dirty="0" smtClean="0"/>
              <a:t>MESONX          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E12-001A     ‘18</a:t>
            </a:r>
          </a:p>
          <a:p>
            <a:r>
              <a:rPr lang="en-US" sz="1400" dirty="0" smtClean="0"/>
              <a:t>J/psi and </a:t>
            </a:r>
            <a:r>
              <a:rPr lang="en-US" sz="1400" dirty="0" err="1" smtClean="0"/>
              <a:t>penta</a:t>
            </a:r>
            <a:r>
              <a:rPr lang="en-US" sz="1400" dirty="0" smtClean="0"/>
              <a:t>-quark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E16-010       ‘18</a:t>
            </a:r>
          </a:p>
          <a:p>
            <a:r>
              <a:rPr lang="en-US" sz="1400" dirty="0" smtClean="0"/>
              <a:t>Hybrid Baryons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5175" y="5724963"/>
            <a:ext cx="48165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                        </a:t>
            </a:r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Dark Sector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            GE</a:t>
            </a:r>
            <a:r>
              <a:rPr lang="en-US" sz="1400" dirty="0"/>
              <a:t>, CT, PV, </a:t>
            </a:r>
            <a:r>
              <a:rPr lang="en-US" sz="1400" dirty="0" smtClean="0"/>
              <a:t>LNS, </a:t>
            </a:r>
            <a:r>
              <a:rPr lang="en-US" sz="1400" dirty="0"/>
              <a:t> </a:t>
            </a:r>
            <a:r>
              <a:rPr lang="en-US" sz="1400" dirty="0" smtClean="0"/>
              <a:t>RM2</a:t>
            </a:r>
            <a:r>
              <a:rPr lang="en-US" sz="1400" dirty="0"/>
              <a:t>, TO, PD</a:t>
            </a:r>
          </a:p>
          <a:p>
            <a:r>
              <a:rPr lang="en-US" sz="1400" dirty="0"/>
              <a:t>                                              </a:t>
            </a:r>
            <a:endParaRPr lang="en-US" sz="1400" dirty="0" smtClean="0"/>
          </a:p>
          <a:p>
            <a:r>
              <a:rPr lang="en-US" sz="1400" dirty="0" smtClean="0"/>
              <a:t>            E11</a:t>
            </a:r>
            <a:r>
              <a:rPr lang="en-US" sz="1400" dirty="0"/>
              <a:t>-006  HPS </a:t>
            </a:r>
            <a:r>
              <a:rPr lang="en-US" sz="1400" dirty="0" smtClean="0"/>
              <a:t>       ‘17                         E16</a:t>
            </a:r>
            <a:r>
              <a:rPr lang="en-US" sz="1400" dirty="0"/>
              <a:t>-001  BDX        </a:t>
            </a:r>
            <a:r>
              <a:rPr lang="en-US" sz="1400" dirty="0" smtClean="0"/>
              <a:t>  ‘24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404261" y="2571005"/>
            <a:ext cx="2207781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Nuclear </a:t>
            </a:r>
            <a:r>
              <a:rPr lang="en-US" b="1" dirty="0">
                <a:solidFill>
                  <a:srgbClr val="FF0000"/>
                </a:solidFill>
              </a:rPr>
              <a:t>Potentials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    </a:t>
            </a:r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400" dirty="0"/>
              <a:t>RM1      </a:t>
            </a:r>
            <a:endParaRPr lang="en-US" sz="1400" dirty="0" smtClean="0"/>
          </a:p>
          <a:p>
            <a:r>
              <a:rPr lang="en-US" sz="1400" dirty="0" smtClean="0"/>
              <a:t>                             </a:t>
            </a:r>
            <a:endParaRPr lang="en-US" sz="1400" dirty="0"/>
          </a:p>
          <a:p>
            <a:r>
              <a:rPr lang="en-US" sz="1400" dirty="0" smtClean="0"/>
              <a:t>E17</a:t>
            </a:r>
            <a:r>
              <a:rPr lang="en-US" sz="1400" dirty="0"/>
              <a:t>-</a:t>
            </a:r>
            <a:r>
              <a:rPr lang="en-US" sz="1400" dirty="0" smtClean="0"/>
              <a:t>003        ‘18</a:t>
            </a:r>
          </a:p>
          <a:p>
            <a:r>
              <a:rPr lang="en-US" sz="1400" dirty="0" smtClean="0"/>
              <a:t>Lambda</a:t>
            </a:r>
            <a:r>
              <a:rPr lang="en-US" sz="1400" dirty="0"/>
              <a:t>-</a:t>
            </a:r>
            <a:r>
              <a:rPr lang="en-US" sz="1400" dirty="0" err="1"/>
              <a:t>nn</a:t>
            </a:r>
            <a:r>
              <a:rPr lang="en-US" sz="1400" dirty="0"/>
              <a:t> off </a:t>
            </a:r>
            <a:r>
              <a:rPr lang="en-US" sz="1400" dirty="0" err="1"/>
              <a:t>trithium</a:t>
            </a:r>
            <a:r>
              <a:rPr lang="en-US" sz="1400" dirty="0"/>
              <a:t>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</a:t>
            </a:r>
            <a:r>
              <a:rPr lang="en-US" sz="1400" dirty="0"/>
              <a:t>)</a:t>
            </a:r>
            <a:r>
              <a:rPr lang="en-US" sz="1400" dirty="0" smtClean="0"/>
              <a:t>      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E11</a:t>
            </a:r>
            <a:r>
              <a:rPr lang="en-US" sz="1400" dirty="0"/>
              <a:t>-101  </a:t>
            </a:r>
            <a:r>
              <a:rPr lang="en-US" sz="1400" dirty="0" smtClean="0"/>
              <a:t>      ‘19</a:t>
            </a:r>
          </a:p>
          <a:p>
            <a:r>
              <a:rPr lang="en-US" sz="1400" dirty="0" smtClean="0"/>
              <a:t>PREX</a:t>
            </a:r>
            <a:r>
              <a:rPr lang="en-US" sz="1400" dirty="0"/>
              <a:t>-II: neutron skin  </a:t>
            </a:r>
          </a:p>
          <a:p>
            <a:endParaRPr lang="en-US" sz="1400" dirty="0" smtClean="0"/>
          </a:p>
          <a:p>
            <a:r>
              <a:rPr lang="en-US" sz="1400" dirty="0" smtClean="0"/>
              <a:t>E15</a:t>
            </a:r>
            <a:r>
              <a:rPr lang="en-US" sz="1400" dirty="0"/>
              <a:t>-008 </a:t>
            </a:r>
            <a:r>
              <a:rPr lang="en-US" sz="1400" dirty="0" smtClean="0"/>
              <a:t>       ‘24 </a:t>
            </a:r>
          </a:p>
          <a:p>
            <a:r>
              <a:rPr lang="en-US" sz="1400" dirty="0" smtClean="0"/>
              <a:t>Lambda </a:t>
            </a:r>
            <a:r>
              <a:rPr lang="en-US" sz="1400" dirty="0" err="1"/>
              <a:t>hypernuclei</a:t>
            </a:r>
            <a:r>
              <a:rPr lang="en-US" sz="1400" dirty="0"/>
              <a:t> </a:t>
            </a:r>
            <a:r>
              <a:rPr lang="en-US" sz="1400" dirty="0" smtClean="0"/>
              <a:t>    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0" y="1135797"/>
            <a:ext cx="9144000" cy="569386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60572" y="3611881"/>
            <a:ext cx="795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Forward </a:t>
            </a:r>
          </a:p>
          <a:p>
            <a:r>
              <a:rPr lang="en-US" sz="1400" dirty="0" smtClean="0"/>
              <a:t>Tagger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061279" y="2581210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RICH</a:t>
            </a:r>
          </a:p>
          <a:p>
            <a:r>
              <a:rPr lang="en-US" sz="1400" dirty="0" smtClean="0"/>
              <a:t>HD-ice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382489" y="2581210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Tracker</a:t>
            </a:r>
          </a:p>
          <a:p>
            <a:r>
              <a:rPr lang="en-US" sz="1400" dirty="0" smtClean="0"/>
              <a:t>HCAL-J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837221" y="5052424"/>
            <a:ext cx="1540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Cristal </a:t>
            </a:r>
            <a:r>
              <a:rPr lang="en-US" sz="1400" dirty="0" err="1" smtClean="0"/>
              <a:t>Calorimetry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661398" y="3852857"/>
            <a:ext cx="623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Hall-A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4825071" y="3833226"/>
            <a:ext cx="617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Hall-B</a:t>
            </a:r>
            <a:endParaRPr lang="en-US" sz="1400" dirty="0"/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0" y="1227238"/>
            <a:ext cx="9144000" cy="560241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57" name="Rectangle 56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231241" y="-76200"/>
            <a:ext cx="25355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@ JLab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525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30634" y="4091219"/>
            <a:ext cx="8568437" cy="2186214"/>
          </a:xfrm>
          <a:prstGeom prst="rect">
            <a:avLst/>
          </a:prstGeom>
          <a:solidFill>
            <a:srgbClr val="CCFFCC"/>
          </a:solidFill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0634" y="1905020"/>
            <a:ext cx="8568437" cy="19684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89857" y="1025072"/>
            <a:ext cx="8537726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b="1" dirty="0" smtClean="0"/>
          </a:p>
          <a:p>
            <a:endParaRPr lang="en-US" sz="1600" b="1" dirty="0"/>
          </a:p>
          <a:p>
            <a:r>
              <a:rPr lang="en-US" sz="1600" b="1" dirty="0" smtClean="0"/>
              <a:t>Hall-A: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Dec 17 - Nov 18:      Experiments with tritium target                                                          *      </a:t>
            </a:r>
            <a:r>
              <a:rPr lang="en-US" sz="1600" dirty="0" smtClean="0">
                <a:solidFill>
                  <a:srgbClr val="0000FF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600" dirty="0" smtClean="0">
                <a:solidFill>
                  <a:srgbClr val="0000FF"/>
                </a:solidFill>
                <a:latin typeface="+mj-lt"/>
                <a:ea typeface="Zapf Dingbats"/>
                <a:cs typeface="Zapf Dingbats"/>
                <a:sym typeface="Zapf Dingbats"/>
              </a:rPr>
              <a:t>DONE</a:t>
            </a:r>
            <a:endParaRPr lang="en-US" sz="1600" dirty="0" smtClean="0">
              <a:solidFill>
                <a:srgbClr val="0000FF"/>
              </a:solidFill>
            </a:endParaRPr>
          </a:p>
          <a:p>
            <a:r>
              <a:rPr lang="en-US" sz="1600" dirty="0" smtClean="0"/>
              <a:t>Spring  19:                APEX (heavy photon search) </a:t>
            </a:r>
          </a:p>
          <a:p>
            <a:r>
              <a:rPr lang="en-US" sz="1600" dirty="0" smtClean="0"/>
              <a:t>Summer  19:            PREX-II (neutron skin </a:t>
            </a:r>
            <a:r>
              <a:rPr lang="en-US" sz="1600" baseline="30000" dirty="0" smtClean="0"/>
              <a:t>208</a:t>
            </a:r>
            <a:r>
              <a:rPr lang="en-US" sz="1600" dirty="0" smtClean="0"/>
              <a:t>Pb)                                                                  * </a:t>
            </a:r>
          </a:p>
          <a:p>
            <a:r>
              <a:rPr lang="en-US" sz="1600" dirty="0" smtClean="0"/>
              <a:t>Summer 19:             mini-BDX                                                                                              </a:t>
            </a:r>
            <a:r>
              <a:rPr lang="en-US" sz="1600" dirty="0" smtClean="0"/>
              <a:t>     *</a:t>
            </a:r>
            <a:endParaRPr lang="en-US" sz="1600" dirty="0" smtClean="0"/>
          </a:p>
          <a:p>
            <a:r>
              <a:rPr lang="en-US" sz="1600" dirty="0" smtClean="0"/>
              <a:t>Fall 19:                      CREX (neutron skin </a:t>
            </a:r>
            <a:r>
              <a:rPr lang="en-US" sz="1600" baseline="30000" dirty="0" smtClean="0"/>
              <a:t>48</a:t>
            </a:r>
            <a:r>
              <a:rPr lang="en-US" sz="1600" dirty="0" smtClean="0"/>
              <a:t>Ca)</a:t>
            </a:r>
          </a:p>
          <a:p>
            <a:r>
              <a:rPr lang="en-US" sz="1600" dirty="0" smtClean="0"/>
              <a:t>2020:                         SBS era                                                                                                      *</a:t>
            </a:r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/>
              <a:t>Hall-B:</a:t>
            </a:r>
          </a:p>
          <a:p>
            <a:r>
              <a:rPr lang="en-US" sz="1600" dirty="0" smtClean="0"/>
              <a:t>CLAS12 installed and fully operational</a:t>
            </a:r>
          </a:p>
          <a:p>
            <a:r>
              <a:rPr lang="en-US" sz="1600" dirty="0" smtClean="0"/>
              <a:t>Dec 17 </a:t>
            </a:r>
            <a:r>
              <a:rPr lang="mr-IN" sz="1600" dirty="0" smtClean="0"/>
              <a:t>–</a:t>
            </a:r>
            <a:r>
              <a:rPr lang="en-US" sz="1600" dirty="0" smtClean="0"/>
              <a:t> Jan 18        Engineering run</a:t>
            </a:r>
          </a:p>
          <a:p>
            <a:r>
              <a:rPr lang="en-US" sz="1600" dirty="0" smtClean="0"/>
              <a:t>Feb 18 </a:t>
            </a:r>
            <a:r>
              <a:rPr lang="mr-IN" sz="1600" dirty="0" smtClean="0"/>
              <a:t>–</a:t>
            </a:r>
            <a:r>
              <a:rPr lang="en-US" sz="1600" dirty="0" smtClean="0"/>
              <a:t> Nov 18      RGA:  10.6 GeV beam, </a:t>
            </a:r>
            <a:r>
              <a:rPr lang="en-US" sz="1600" dirty="0" err="1" smtClean="0"/>
              <a:t>unpolarized</a:t>
            </a:r>
            <a:r>
              <a:rPr lang="en-US" sz="1600" dirty="0" smtClean="0"/>
              <a:t> Hydrogen target                        *      </a:t>
            </a:r>
            <a:r>
              <a:rPr lang="en-US" sz="16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600" dirty="0" smtClean="0">
                <a:solidFill>
                  <a:srgbClr val="008000"/>
                </a:solidFill>
                <a:ea typeface="Zapf Dingbats"/>
                <a:cs typeface="Zapf Dingbats"/>
                <a:sym typeface="Zapf Dingbats"/>
              </a:rPr>
              <a:t>DONE</a:t>
            </a:r>
            <a:endParaRPr lang="en-US" sz="1600" dirty="0" smtClean="0">
              <a:solidFill>
                <a:srgbClr val="008000"/>
              </a:solidFill>
            </a:endParaRPr>
          </a:p>
          <a:p>
            <a:r>
              <a:rPr lang="en-US" sz="1600" dirty="0" smtClean="0"/>
              <a:t>Nov 18 </a:t>
            </a:r>
            <a:r>
              <a:rPr lang="mr-IN" sz="1600" dirty="0" smtClean="0"/>
              <a:t>–</a:t>
            </a:r>
            <a:r>
              <a:rPr lang="en-US" sz="1600" dirty="0" smtClean="0"/>
              <a:t> Dec 18      RGK:  6.5 e 7.5 GeV beam</a:t>
            </a:r>
            <a:r>
              <a:rPr lang="en-US" sz="1600" dirty="0"/>
              <a:t>, </a:t>
            </a:r>
            <a:r>
              <a:rPr lang="en-US" sz="1600" dirty="0" err="1"/>
              <a:t>unpolarized</a:t>
            </a:r>
            <a:r>
              <a:rPr lang="en-US" sz="1600" dirty="0"/>
              <a:t> Hydrogen target    </a:t>
            </a:r>
            <a:r>
              <a:rPr lang="en-US" sz="1600" dirty="0" smtClean="0"/>
              <a:t>            *      </a:t>
            </a:r>
            <a:r>
              <a:rPr lang="en-US" sz="1600" dirty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</a:t>
            </a:r>
            <a:r>
              <a:rPr lang="en-US" sz="1600" dirty="0" smtClean="0">
                <a:solidFill>
                  <a:srgbClr val="008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600" dirty="0" smtClean="0">
                <a:solidFill>
                  <a:srgbClr val="008000"/>
                </a:solidFill>
                <a:ea typeface="Zapf Dingbats"/>
                <a:cs typeface="Zapf Dingbats"/>
                <a:sym typeface="Zapf Dingbats"/>
              </a:rPr>
              <a:t>DONE</a:t>
            </a:r>
            <a:endParaRPr lang="en-US" sz="1600" dirty="0" smtClean="0">
              <a:solidFill>
                <a:srgbClr val="008000"/>
              </a:solidFill>
            </a:endParaRPr>
          </a:p>
          <a:p>
            <a:r>
              <a:rPr lang="en-US" sz="1600" dirty="0" smtClean="0"/>
              <a:t>Jan 19 </a:t>
            </a:r>
            <a:r>
              <a:rPr lang="mr-IN" sz="1600" dirty="0" smtClean="0"/>
              <a:t>–</a:t>
            </a:r>
            <a:r>
              <a:rPr lang="en-US" sz="1600" dirty="0" smtClean="0"/>
              <a:t> Mar 19       RGB:  10.6 GeV beam, </a:t>
            </a:r>
            <a:r>
              <a:rPr lang="en-US" sz="1600" dirty="0" err="1" smtClean="0"/>
              <a:t>unplarized</a:t>
            </a:r>
            <a:r>
              <a:rPr lang="en-US" sz="1600" dirty="0" smtClean="0"/>
              <a:t> Deuterium target                        *</a:t>
            </a:r>
          </a:p>
          <a:p>
            <a:r>
              <a:rPr lang="en-US" sz="1600" dirty="0" smtClean="0"/>
              <a:t>Jun19 </a:t>
            </a:r>
            <a:r>
              <a:rPr lang="mr-IN" sz="1600" dirty="0" smtClean="0"/>
              <a:t>–</a:t>
            </a:r>
            <a:r>
              <a:rPr lang="en-US" sz="1600" dirty="0" smtClean="0"/>
              <a:t> Sep 19         HPS:  4.5 GeV beam, heavy photon search                                        *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4" name="Rectangle 1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1404494" y="1025072"/>
            <a:ext cx="6977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Several </a:t>
            </a:r>
            <a:r>
              <a:rPr lang="en-US" dirty="0"/>
              <a:t>upcoming experiments with </a:t>
            </a:r>
            <a:r>
              <a:rPr lang="en-US" dirty="0" smtClean="0"/>
              <a:t>INFN </a:t>
            </a:r>
            <a:r>
              <a:rPr lang="en-US" dirty="0"/>
              <a:t>co-</a:t>
            </a:r>
            <a:r>
              <a:rPr lang="en-US" dirty="0" smtClean="0"/>
              <a:t>spokesperson ship (*)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983313" y="-76200"/>
            <a:ext cx="50314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Short Term Program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1124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071" y="570131"/>
            <a:ext cx="9144000" cy="62878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169521" y="-76200"/>
            <a:ext cx="265890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Funding Plan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596571" y="10069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864049"/>
              </p:ext>
            </p:extLst>
          </p:nvPr>
        </p:nvGraphicFramePr>
        <p:xfrm>
          <a:off x="252996" y="1389557"/>
          <a:ext cx="8514012" cy="4398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9153"/>
                <a:gridCol w="1324428"/>
                <a:gridCol w="1224643"/>
                <a:gridCol w="1233714"/>
                <a:gridCol w="1233715"/>
                <a:gridCol w="1188359"/>
              </a:tblGrid>
              <a:tr h="652167">
                <a:tc>
                  <a:txBody>
                    <a:bodyPr/>
                    <a:lstStyle/>
                    <a:p>
                      <a:r>
                        <a:rPr lang="en-US" dirty="0" smtClean="0"/>
                        <a:t>(All but ME)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2018 </a:t>
                      </a:r>
                    </a:p>
                    <a:p>
                      <a:pPr algn="ctr"/>
                      <a:r>
                        <a:rPr lang="en-US" sz="1400" dirty="0" smtClean="0"/>
                        <a:t>Assigned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2019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sz="1400" dirty="0" smtClean="0"/>
                        <a:t>Assigned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2020 </a:t>
                      </a:r>
                    </a:p>
                    <a:p>
                      <a:pPr algn="ctr"/>
                      <a:r>
                        <a:rPr lang="en-US" sz="1400" dirty="0" smtClean="0"/>
                        <a:t>Expected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2021 </a:t>
                      </a:r>
                    </a:p>
                    <a:p>
                      <a:pPr algn="ctr"/>
                      <a:r>
                        <a:rPr lang="en-US" sz="1400" dirty="0" smtClean="0"/>
                        <a:t>Expected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2022</a:t>
                      </a:r>
                    </a:p>
                    <a:p>
                      <a:pPr algn="ctr"/>
                      <a:r>
                        <a:rPr lang="en-US" sz="1400" dirty="0" smtClean="0"/>
                        <a:t>Expected </a:t>
                      </a:r>
                    </a:p>
                  </a:txBody>
                  <a:tcPr>
                    <a:noFill/>
                  </a:tcPr>
                </a:tc>
              </a:tr>
              <a:tr h="41681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Tracker 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(Hall-A)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2569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FT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168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RICH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195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240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80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50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9909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HCAL-J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HallA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16827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FFFFFF"/>
                          </a:solidFill>
                        </a:rPr>
                        <a:t>PolTarg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795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HPS+BDX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HallA+B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70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       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50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30+170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170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170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7959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FFFFFF"/>
                          </a:solidFill>
                        </a:rPr>
                        <a:t>Calc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HallA+B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16827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FFFF"/>
                          </a:solidFill>
                        </a:rPr>
                        <a:t>Hyper + WACS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(Hall-A)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3785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FFFF"/>
                          </a:solidFill>
                        </a:rPr>
                        <a:t>Total</a:t>
                      </a:r>
                      <a:r>
                        <a:rPr lang="en-US" sz="2000" baseline="0" dirty="0" smtClean="0">
                          <a:solidFill>
                            <a:srgbClr val="FFFFFF"/>
                          </a:solidFill>
                        </a:rPr>
                        <a:t>   </a:t>
                      </a:r>
                      <a:r>
                        <a:rPr lang="en-US" sz="14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400" dirty="0" err="1" smtClean="0">
                          <a:solidFill>
                            <a:srgbClr val="FFFFFF"/>
                          </a:solidFill>
                        </a:rPr>
                        <a:t>HallA+B</a:t>
                      </a:r>
                      <a:r>
                        <a:rPr lang="en-US" sz="14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355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630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490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435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2996" y="6053667"/>
            <a:ext cx="3424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RICH2 Installation in summer 2021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BDX aggressive schedule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27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6" name="Rectangle 1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pic>
        <p:nvPicPr>
          <p:cNvPr id="14" name="Content Placeholder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6"/>
          <a:stretch>
            <a:fillRect/>
          </a:stretch>
        </p:blipFill>
        <p:spPr>
          <a:xfrm>
            <a:off x="380557" y="1388148"/>
            <a:ext cx="8453030" cy="2667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57" y="4127109"/>
            <a:ext cx="8078086" cy="231865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352357" y="1997748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Spring 2018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46659" y="4391697"/>
            <a:ext cx="1038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Fall 2018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5106" y="2700321"/>
            <a:ext cx="675185" cy="4001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prstClr val="white"/>
                </a:solidFill>
              </a:rPr>
              <a:t>Machine </a:t>
            </a:r>
          </a:p>
          <a:p>
            <a:r>
              <a:rPr lang="en-US" sz="1000" b="1" dirty="0" smtClean="0">
                <a:solidFill>
                  <a:prstClr val="white"/>
                </a:solidFill>
              </a:rPr>
              <a:t>retuning</a:t>
            </a:r>
            <a:endParaRPr lang="en-US" sz="1000" b="1" dirty="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59446" y="2776521"/>
            <a:ext cx="1155957" cy="27699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prstClr val="white"/>
                </a:solidFill>
              </a:rPr>
              <a:t>Machine Down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4146063" y="2928921"/>
            <a:ext cx="17417" cy="5785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704187" y="2679723"/>
            <a:ext cx="1702137" cy="55399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000" b="1" smtClean="0">
                <a:solidFill>
                  <a:prstClr val="black"/>
                </a:solidFill>
              </a:rPr>
              <a:t>Completed detector setting</a:t>
            </a:r>
          </a:p>
          <a:p>
            <a:r>
              <a:rPr lang="en-US" sz="1000" b="1" smtClean="0">
                <a:solidFill>
                  <a:prstClr val="black"/>
                </a:solidFill>
              </a:rPr>
              <a:t>Start 10.6 GeV RGA data taking</a:t>
            </a:r>
            <a:endParaRPr lang="en-US" sz="1000" b="1">
              <a:solidFill>
                <a:prstClr val="black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952502" y="3348019"/>
            <a:ext cx="380999" cy="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848600" y="1756838"/>
            <a:ext cx="877163" cy="33855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latin typeface="Calibri"/>
                <a:cs typeface="Calibri"/>
              </a:rPr>
              <a:t>~130mC</a:t>
            </a:r>
            <a:endParaRPr lang="en-US" sz="1600" b="0" dirty="0">
              <a:latin typeface="Calibri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333145" y="5045759"/>
            <a:ext cx="774571" cy="3385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latin typeface="Calibri"/>
                <a:cs typeface="Calibri"/>
              </a:rPr>
              <a:t>~80mC</a:t>
            </a:r>
            <a:endParaRPr lang="en-US" sz="1600" b="0" dirty="0">
              <a:latin typeface="Calibri"/>
              <a:cs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17368" y="-76200"/>
            <a:ext cx="33633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CEBAF @ 12 GeV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4417" y="1388148"/>
            <a:ext cx="8350250" cy="2840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3999" y="1362610"/>
            <a:ext cx="2770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Example: Hall-B data-taking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171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rcRect t="1967"/>
          <a:stretch>
            <a:fillRect/>
          </a:stretch>
        </p:blipFill>
        <p:spPr>
          <a:xfrm>
            <a:off x="5462844" y="3715808"/>
            <a:ext cx="2873799" cy="2912772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7807803" y="3527268"/>
            <a:ext cx="589010" cy="222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rcRect t="1131" b="43439"/>
          <a:stretch>
            <a:fillRect/>
          </a:stretch>
        </p:blipFill>
        <p:spPr>
          <a:xfrm>
            <a:off x="5227094" y="977021"/>
            <a:ext cx="3169719" cy="273444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685" y="3583967"/>
            <a:ext cx="3424937" cy="294925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rcRect t="14966" r="50413" b="15937"/>
          <a:stretch>
            <a:fillRect/>
          </a:stretch>
        </p:blipFill>
        <p:spPr>
          <a:xfrm>
            <a:off x="482685" y="1067731"/>
            <a:ext cx="3524723" cy="246730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658757" y="2838990"/>
            <a:ext cx="2149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Raw beam spin asymmetry </a:t>
            </a:r>
            <a:endParaRPr lang="en-US" sz="14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55475" y="2527649"/>
            <a:ext cx="1015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90"/>
                </a:solidFill>
                <a:latin typeface="Calibri"/>
                <a:cs typeface="Calibri"/>
              </a:rPr>
              <a:t>p(e,</a:t>
            </a:r>
            <a:r>
              <a:rPr lang="en-US" dirty="0" err="1" smtClean="0">
                <a:solidFill>
                  <a:srgbClr val="008000"/>
                </a:solidFill>
                <a:latin typeface="Calibri"/>
                <a:cs typeface="Calibri"/>
              </a:rPr>
              <a:t>e’pγ</a:t>
            </a:r>
            <a:r>
              <a:rPr lang="en-US" dirty="0" smtClean="0">
                <a:solidFill>
                  <a:srgbClr val="008000"/>
                </a:solidFill>
                <a:latin typeface="Calibri"/>
                <a:cs typeface="Calibri"/>
              </a:rPr>
              <a:t>)</a:t>
            </a:r>
            <a:endParaRPr lang="en-US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06284" y="4778029"/>
            <a:ext cx="2149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Raw beam spin asymmetry </a:t>
            </a:r>
            <a:endParaRPr lang="en-US" sz="14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654" y="-57754"/>
            <a:ext cx="691439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solidFill>
                  <a:schemeClr val="bg1"/>
                </a:solidFill>
              </a:rPr>
              <a:t>CLAS12 Outcome @ DNP/JPS Meeting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0000" y="613612"/>
            <a:ext cx="2404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Semi-inclusive channels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362151" y="568257"/>
            <a:ext cx="2974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Hard exclusive / Spectroscopy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226657" y="1347515"/>
            <a:ext cx="103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  <a:ea typeface="+mj-ea"/>
                <a:cs typeface="Calibri"/>
              </a:rPr>
              <a:t>p(</a:t>
            </a:r>
            <a:r>
              <a:rPr lang="en-US" dirty="0" err="1" smtClean="0">
                <a:solidFill>
                  <a:prstClr val="black"/>
                </a:solidFill>
                <a:latin typeface="Calibri"/>
                <a:ea typeface="+mj-ea"/>
                <a:cs typeface="Calibri"/>
              </a:rPr>
              <a:t>e,</a:t>
            </a:r>
            <a:r>
              <a:rPr lang="en-US" dirty="0" err="1" smtClean="0">
                <a:solidFill>
                  <a:srgbClr val="008000"/>
                </a:solidFill>
                <a:latin typeface="Calibri"/>
                <a:ea typeface="+mj-ea"/>
                <a:cs typeface="Calibri"/>
              </a:rPr>
              <a:t>e</a:t>
            </a:r>
            <a:r>
              <a:rPr lang="en-US" dirty="0" smtClean="0">
                <a:solidFill>
                  <a:srgbClr val="008000"/>
                </a:solidFill>
                <a:latin typeface="Calibri"/>
                <a:ea typeface="+mj-ea"/>
                <a:cs typeface="Calibri"/>
              </a:rPr>
              <a:t>’π</a:t>
            </a:r>
            <a:r>
              <a:rPr lang="en-US" dirty="0" smtClean="0">
                <a:solidFill>
                  <a:prstClr val="black"/>
                </a:solidFill>
                <a:latin typeface="Calibri"/>
                <a:ea typeface="+mj-ea"/>
                <a:cs typeface="Calibri"/>
              </a:rPr>
              <a:t>)X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95143" y="4880426"/>
            <a:ext cx="1678222" cy="444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8979" y="4856521"/>
            <a:ext cx="1618648" cy="253734"/>
          </a:xfrm>
          <a:prstGeom prst="rect">
            <a:avLst/>
          </a:prstGeom>
        </p:spPr>
      </p:pic>
      <p:cxnSp>
        <p:nvCxnSpPr>
          <p:cNvPr id="35" name="Straight Connector 34"/>
          <p:cNvCxnSpPr/>
          <p:nvPr/>
        </p:nvCxnSpPr>
        <p:spPr>
          <a:xfrm flipV="1">
            <a:off x="6581435" y="5204657"/>
            <a:ext cx="1588" cy="100020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581435" y="5634170"/>
            <a:ext cx="584994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216260" y="5423067"/>
            <a:ext cx="1215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alibri"/>
                <a:cs typeface="Calibri"/>
              </a:rPr>
              <a:t>TCS &amp; J/psi</a:t>
            </a:r>
            <a:endParaRPr lang="en-US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9" name="Rectangle 28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ejlab12_logo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3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429" y="1899998"/>
            <a:ext cx="8109857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MoU</a:t>
            </a:r>
            <a:r>
              <a:rPr lang="en-US" sz="1600" dirty="0"/>
              <a:t>:                               </a:t>
            </a:r>
            <a:r>
              <a:rPr lang="en-US" sz="1600" dirty="0" smtClean="0"/>
              <a:t>  Renovated </a:t>
            </a:r>
            <a:r>
              <a:rPr lang="en-US" sz="1600" dirty="0"/>
              <a:t>in September </a:t>
            </a:r>
            <a:r>
              <a:rPr lang="en-US" sz="1600" dirty="0" smtClean="0"/>
              <a:t>2017</a:t>
            </a:r>
            <a:endParaRPr lang="en-US" sz="1600" dirty="0"/>
          </a:p>
          <a:p>
            <a:r>
              <a:rPr lang="en-US" sz="1600" b="1" dirty="0"/>
              <a:t>INFN visit at JLab:        </a:t>
            </a:r>
            <a:r>
              <a:rPr lang="en-US" sz="1600" b="1" dirty="0" smtClean="0"/>
              <a:t>   </a:t>
            </a:r>
            <a:r>
              <a:rPr lang="en-US" sz="1600" dirty="0" err="1" smtClean="0"/>
              <a:t>A.Masiero</a:t>
            </a:r>
            <a:r>
              <a:rPr lang="en-US" sz="1600" dirty="0"/>
              <a:t>, </a:t>
            </a:r>
            <a:r>
              <a:rPr lang="en-US" sz="1600" dirty="0" err="1"/>
              <a:t>E.Nappi</a:t>
            </a:r>
            <a:r>
              <a:rPr lang="en-US" sz="1600" dirty="0"/>
              <a:t>, </a:t>
            </a:r>
            <a:r>
              <a:rPr lang="en-US" sz="1600" dirty="0" err="1"/>
              <a:t>M.Taiuti</a:t>
            </a:r>
            <a:r>
              <a:rPr lang="en-US" sz="1600" dirty="0"/>
              <a:t>, 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                                      </a:t>
            </a:r>
            <a:r>
              <a:rPr lang="en-US" sz="1600" dirty="0" err="1" smtClean="0"/>
              <a:t>P.Campana</a:t>
            </a:r>
            <a:r>
              <a:rPr lang="en-US" sz="1600" dirty="0" smtClean="0"/>
              <a:t>  </a:t>
            </a:r>
            <a:r>
              <a:rPr lang="en-US" sz="1600" dirty="0"/>
              <a:t>May 23-24 2018</a:t>
            </a:r>
          </a:p>
          <a:p>
            <a:endParaRPr lang="en-US" sz="1600" b="1" dirty="0"/>
          </a:p>
          <a:p>
            <a:r>
              <a:rPr lang="en-US" sz="1600" b="1" dirty="0" smtClean="0"/>
              <a:t>Alessandro </a:t>
            </a:r>
            <a:r>
              <a:rPr lang="en-US" sz="1600" b="1" dirty="0" err="1" smtClean="0"/>
              <a:t>Bacchetta</a:t>
            </a:r>
            <a:r>
              <a:rPr lang="en-US" sz="1600" b="1" dirty="0" smtClean="0"/>
              <a:t>:   </a:t>
            </a:r>
            <a:r>
              <a:rPr lang="en-US" sz="1600" dirty="0" smtClean="0"/>
              <a:t>PAC member</a:t>
            </a:r>
          </a:p>
          <a:p>
            <a:r>
              <a:rPr lang="en-US" sz="1600" b="1" dirty="0" smtClean="0"/>
              <a:t>Anna Martin</a:t>
            </a:r>
            <a:r>
              <a:rPr lang="en-US" sz="1600" dirty="0" smtClean="0"/>
              <a:t>:                    PAC member</a:t>
            </a:r>
          </a:p>
          <a:p>
            <a:endParaRPr lang="en-US" sz="1600" dirty="0"/>
          </a:p>
          <a:p>
            <a:r>
              <a:rPr lang="en-US" sz="1600" b="1" dirty="0"/>
              <a:t>INFN </a:t>
            </a:r>
            <a:r>
              <a:rPr lang="en-US" sz="1600" b="1" dirty="0" err="1"/>
              <a:t>Spokespersonship</a:t>
            </a:r>
            <a:r>
              <a:rPr lang="en-US" sz="1600" b="1" dirty="0"/>
              <a:t>   </a:t>
            </a:r>
            <a:r>
              <a:rPr lang="en-US" sz="1600" dirty="0"/>
              <a:t>&gt; 20% of approved 12 GeV experiments</a:t>
            </a:r>
            <a:endParaRPr lang="en-US" sz="1600" b="1" dirty="0"/>
          </a:p>
          <a:p>
            <a:endParaRPr lang="en-US" sz="1600" dirty="0" smtClean="0"/>
          </a:p>
          <a:p>
            <a:r>
              <a:rPr lang="en-US" sz="1600" b="1" dirty="0" err="1"/>
              <a:t>Raffaella</a:t>
            </a:r>
            <a:r>
              <a:rPr lang="en-US" sz="1600" b="1" dirty="0"/>
              <a:t> De </a:t>
            </a:r>
            <a:r>
              <a:rPr lang="en-US" sz="1600" b="1" dirty="0" smtClean="0"/>
              <a:t>Vita: </a:t>
            </a:r>
            <a:r>
              <a:rPr lang="en-US" sz="1600" dirty="0" smtClean="0"/>
              <a:t>           Spokesperson of CLAS collaboration</a:t>
            </a:r>
            <a:endParaRPr lang="en-US" sz="1600" dirty="0"/>
          </a:p>
          <a:p>
            <a:r>
              <a:rPr lang="en-US" sz="1600" dirty="0" smtClean="0"/>
              <a:t>                                 </a:t>
            </a:r>
            <a:r>
              <a:rPr lang="en-US" sz="1600" dirty="0"/>
              <a:t> </a:t>
            </a:r>
            <a:r>
              <a:rPr lang="en-US" sz="1600" dirty="0" smtClean="0"/>
              <a:t>          Hall-B Software Responsible (interim)</a:t>
            </a:r>
          </a:p>
          <a:p>
            <a:r>
              <a:rPr lang="en-US" sz="1600" b="1" dirty="0" smtClean="0"/>
              <a:t>Marco </a:t>
            </a:r>
            <a:r>
              <a:rPr lang="en-US" sz="1600" b="1" dirty="0" err="1" smtClean="0"/>
              <a:t>Battaglieri</a:t>
            </a:r>
            <a:r>
              <a:rPr lang="en-US" sz="1600" dirty="0" smtClean="0"/>
              <a:t>:           Chair of CLAS Hadron Spectroscopy working group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                          Program Deputy for the Laboratory</a:t>
            </a:r>
            <a:endParaRPr lang="en-US" sz="1600" dirty="0"/>
          </a:p>
          <a:p>
            <a:r>
              <a:rPr lang="en-US" sz="1600" b="1" dirty="0"/>
              <a:t>Marco </a:t>
            </a:r>
            <a:r>
              <a:rPr lang="en-US" sz="1600" b="1" dirty="0" smtClean="0"/>
              <a:t>Contalbrigo:        </a:t>
            </a:r>
            <a:r>
              <a:rPr lang="en-US" sz="1600" dirty="0" smtClean="0"/>
              <a:t>Chair of CLAS Deep Processes working group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 err="1"/>
              <a:t>Marzio</a:t>
            </a:r>
            <a:r>
              <a:rPr lang="en-US" sz="1600" b="1" dirty="0"/>
              <a:t> De </a:t>
            </a:r>
            <a:r>
              <a:rPr lang="en-US" sz="1600" b="1" dirty="0" smtClean="0"/>
              <a:t>Napoli:     </a:t>
            </a:r>
            <a:r>
              <a:rPr lang="en-US" sz="1600" dirty="0" smtClean="0"/>
              <a:t>      Executive </a:t>
            </a:r>
            <a:r>
              <a:rPr lang="en-US" sz="1600" dirty="0"/>
              <a:t>Committee </a:t>
            </a:r>
            <a:r>
              <a:rPr lang="en-US" sz="1600" dirty="0" smtClean="0"/>
              <a:t>member of HPS Collaboration</a:t>
            </a:r>
          </a:p>
          <a:p>
            <a:r>
              <a:rPr lang="en-US" sz="1600" b="1" dirty="0" smtClean="0"/>
              <a:t>Andrea </a:t>
            </a:r>
            <a:r>
              <a:rPr lang="en-US" sz="1600" b="1" dirty="0" err="1" smtClean="0"/>
              <a:t>Celentano</a:t>
            </a:r>
            <a:r>
              <a:rPr lang="en-US" sz="1600" dirty="0" smtClean="0"/>
              <a:t>:          Chair </a:t>
            </a:r>
            <a:r>
              <a:rPr lang="en-US" sz="1600" dirty="0"/>
              <a:t>of </a:t>
            </a:r>
            <a:r>
              <a:rPr lang="en-US" sz="1600" dirty="0" smtClean="0"/>
              <a:t>HPS </a:t>
            </a:r>
            <a:r>
              <a:rPr lang="en-US" sz="1600" dirty="0"/>
              <a:t>Publications and Presentations Committee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3231240" y="-76200"/>
            <a:ext cx="25355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@ JLab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0634" y="767930"/>
            <a:ext cx="52138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INFN presence since the beginning (1991)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Increasing interest in 12 GeV era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~40 FTEs  including  ~15 students (PhD and post-doc) </a:t>
            </a:r>
            <a:endParaRPr lang="en-US" b="1" dirty="0">
              <a:solidFill>
                <a:srgbClr val="000000"/>
              </a:solidFill>
            </a:endParaRPr>
          </a:p>
        </p:txBody>
      </p:sp>
      <p:pic>
        <p:nvPicPr>
          <p:cNvPr id="16" name="Picture 15" descr="ana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711" y="635653"/>
            <a:ext cx="3588297" cy="358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69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57706</TotalTime>
  <Words>638</Words>
  <Application>Microsoft Macintosh PowerPoint</Application>
  <PresentationFormat>On-screen Show (4:3)</PresentationFormat>
  <Paragraphs>190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1032</cp:revision>
  <dcterms:created xsi:type="dcterms:W3CDTF">2012-03-30T13:12:09Z</dcterms:created>
  <dcterms:modified xsi:type="dcterms:W3CDTF">2019-01-27T20:46:39Z</dcterms:modified>
</cp:coreProperties>
</file>