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1"/>
  </p:sldMasterIdLst>
  <p:notesMasterIdLst>
    <p:notesMasterId r:id="rId53"/>
  </p:notesMasterIdLst>
  <p:handoutMasterIdLst>
    <p:handoutMasterId r:id="rId54"/>
  </p:handoutMasterIdLst>
  <p:sldIdLst>
    <p:sldId id="658" r:id="rId2"/>
    <p:sldId id="659" r:id="rId3"/>
    <p:sldId id="660" r:id="rId4"/>
    <p:sldId id="662" r:id="rId5"/>
    <p:sldId id="663" r:id="rId6"/>
    <p:sldId id="664" r:id="rId7"/>
    <p:sldId id="666" r:id="rId8"/>
    <p:sldId id="683" r:id="rId9"/>
    <p:sldId id="684" r:id="rId10"/>
    <p:sldId id="682" r:id="rId11"/>
    <p:sldId id="669" r:id="rId12"/>
    <p:sldId id="670" r:id="rId13"/>
    <p:sldId id="671" r:id="rId14"/>
    <p:sldId id="672" r:id="rId15"/>
    <p:sldId id="673" r:id="rId16"/>
    <p:sldId id="674" r:id="rId17"/>
    <p:sldId id="675" r:id="rId18"/>
    <p:sldId id="685" r:id="rId19"/>
    <p:sldId id="686" r:id="rId20"/>
    <p:sldId id="678" r:id="rId21"/>
    <p:sldId id="642" r:id="rId22"/>
    <p:sldId id="533" r:id="rId23"/>
    <p:sldId id="536" r:id="rId24"/>
    <p:sldId id="540" r:id="rId25"/>
    <p:sldId id="549" r:id="rId26"/>
    <p:sldId id="553" r:id="rId27"/>
    <p:sldId id="554" r:id="rId28"/>
    <p:sldId id="555" r:id="rId29"/>
    <p:sldId id="679" r:id="rId30"/>
    <p:sldId id="556" r:id="rId31"/>
    <p:sldId id="680" r:id="rId32"/>
    <p:sldId id="681" r:id="rId33"/>
    <p:sldId id="622" r:id="rId34"/>
    <p:sldId id="623" r:id="rId35"/>
    <p:sldId id="645" r:id="rId36"/>
    <p:sldId id="657" r:id="rId37"/>
    <p:sldId id="643" r:id="rId38"/>
    <p:sldId id="644" r:id="rId39"/>
    <p:sldId id="634" r:id="rId40"/>
    <p:sldId id="635" r:id="rId41"/>
    <p:sldId id="636" r:id="rId42"/>
    <p:sldId id="637" r:id="rId43"/>
    <p:sldId id="653" r:id="rId44"/>
    <p:sldId id="655" r:id="rId45"/>
    <p:sldId id="649" r:id="rId46"/>
    <p:sldId id="652" r:id="rId47"/>
    <p:sldId id="639" r:id="rId48"/>
    <p:sldId id="640" r:id="rId49"/>
    <p:sldId id="646" r:id="rId50"/>
    <p:sldId id="647" r:id="rId51"/>
    <p:sldId id="648" r:id="rId52"/>
  </p:sldIdLst>
  <p:sldSz cx="10080625" cy="7559675"/>
  <p:notesSz cx="7772400" cy="10058400"/>
  <p:defaultTextStyle>
    <a:defPPr>
      <a:defRPr lang="en-GB"/>
    </a:defPPr>
    <a:lvl1pPr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1pPr>
    <a:lvl2pPr marL="742026" indent="-285395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2pPr>
    <a:lvl3pPr marL="1141577" indent="-228317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3pPr>
    <a:lvl4pPr marL="1598210" indent="-228317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4pPr>
    <a:lvl5pPr marL="2054842" indent="-228317" algn="l" defTabSz="456631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5pPr>
    <a:lvl6pPr marL="2283159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6pPr>
    <a:lvl7pPr marL="2739789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7pPr>
    <a:lvl8pPr marL="3196421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8pPr>
    <a:lvl9pPr marL="3653053" algn="l" defTabSz="913262" rtl="0" eaLnBrk="1" latinLnBrk="0" hangingPunct="1">
      <a:defRPr kern="1200">
        <a:solidFill>
          <a:schemeClr val="tx1"/>
        </a:solidFill>
        <a:latin typeface="Arial" charset="0"/>
        <a:ea typeface="WenQuanYi Micro Hei" charset="0"/>
        <a:cs typeface="WenQuanYi Micro Hei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4FF46"/>
    <a:srgbClr val="CC0099"/>
    <a:srgbClr val="FF33CC"/>
    <a:srgbClr val="FF99CC"/>
    <a:srgbClr val="FFCCCC"/>
    <a:srgbClr val="FF66FF"/>
    <a:srgbClr val="FF99FF"/>
    <a:srgbClr val="6699FF"/>
    <a:srgbClr val="FF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0" autoAdjust="0"/>
    <p:restoredTop sz="94660"/>
  </p:normalViewPr>
  <p:slideViewPr>
    <p:cSldViewPr snapToGrid="0">
      <p:cViewPr>
        <p:scale>
          <a:sx n="94" d="100"/>
          <a:sy n="94" d="100"/>
        </p:scale>
        <p:origin x="-1672" y="-1032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1" d="100"/>
          <a:sy n="101" d="100"/>
        </p:scale>
        <p:origin x="-2976" y="-112"/>
      </p:cViewPr>
      <p:guideLst>
        <p:guide orient="horz" pos="2880"/>
        <p:guide pos="2160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notesMaster" Target="notesMasters/notesMaster1.xml"/><Relationship Id="rId54" Type="http://schemas.openxmlformats.org/officeDocument/2006/relationships/handoutMaster" Target="handoutMasters/handoutMaster1.xml"/><Relationship Id="rId55" Type="http://schemas.openxmlformats.org/officeDocument/2006/relationships/printerSettings" Target="printerSettings/printerSettings1.bin"/><Relationship Id="rId56" Type="http://schemas.openxmlformats.org/officeDocument/2006/relationships/presProps" Target="presProps.xml"/><Relationship Id="rId57" Type="http://schemas.openxmlformats.org/officeDocument/2006/relationships/viewProps" Target="viewProps.xml"/><Relationship Id="rId58" Type="http://schemas.openxmlformats.org/officeDocument/2006/relationships/theme" Target="theme/theme1.xml"/><Relationship Id="rId59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4" Type="http://schemas.openxmlformats.org/officeDocument/2006/relationships/image" Target="../media/image59.emf"/><Relationship Id="rId1" Type="http://schemas.openxmlformats.org/officeDocument/2006/relationships/image" Target="../media/image56.emf"/><Relationship Id="rId2" Type="http://schemas.openxmlformats.org/officeDocument/2006/relationships/image" Target="../media/image5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EC79C-0E2A-44EB-BFCE-81032F9D9031}" type="datetimeFigureOut">
              <a:rPr lang="it-IT" smtClean="0"/>
              <a:t>08/07/19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P. Lenisa Search for EDM in Storage Rings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B8801-C6DD-4FD9-8D8E-1F3D6E9B41D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8619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en-US" smtClean="0"/>
              <a:t>P. Lenisa Search for EDM in Storage Rings</a:t>
            </a: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936F4BA-C7C0-4ACF-8AD3-7D23ACF84D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8679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026" indent="-285395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1577" indent="-228317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598210" indent="-228317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4842" indent="-228317" algn="l" defTabSz="456631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3159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789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421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053" algn="l" defTabSz="9132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21C595-25A1-7F47-BE8D-640B312F2F57}" type="slidenum">
              <a:rPr lang="en-US"/>
              <a:pPr/>
              <a:t>1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3188" y="755650"/>
            <a:ext cx="5026025" cy="3768725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893" y="4777234"/>
            <a:ext cx="6218616" cy="4524485"/>
          </a:xfrm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P. Lenisa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6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7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8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9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77579" y="4778074"/>
            <a:ext cx="6217245" cy="4526946"/>
          </a:xfrm>
          <a:noFill/>
        </p:spPr>
        <p:txBody>
          <a:bodyPr/>
          <a:lstStyle/>
          <a:p>
            <a:pPr defTabSz="470265"/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402337" y="9552820"/>
            <a:ext cx="3368378" cy="50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377" tIns="49689" rIns="99377" bIns="49689" anchor="b"/>
          <a:lstStyle>
            <a:lvl1pPr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82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7067147-2843-44A7-8E83-D9AF84BB6F19}" type="slidenum">
              <a:rPr lang="en-US" sz="1400">
                <a:latin typeface="Calibri" pitchFamily="34" charset="0"/>
              </a:rPr>
              <a:pPr algn="r" eaLnBrk="1" hangingPunct="1"/>
              <a:t>13</a:t>
            </a:fld>
            <a:endParaRPr lang="en-US" sz="14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8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6631" indent="0" algn="ctr">
              <a:buNone/>
              <a:defRPr/>
            </a:lvl2pPr>
            <a:lvl3pPr marL="913262" indent="0" algn="ctr">
              <a:buNone/>
              <a:defRPr/>
            </a:lvl3pPr>
            <a:lvl4pPr marL="1369893" indent="0" algn="ctr">
              <a:buNone/>
              <a:defRPr/>
            </a:lvl4pPr>
            <a:lvl5pPr marL="1826525" indent="0" algn="ctr">
              <a:buNone/>
              <a:defRPr/>
            </a:lvl5pPr>
            <a:lvl6pPr marL="2283159" indent="0" algn="ctr">
              <a:buNone/>
              <a:defRPr/>
            </a:lvl6pPr>
            <a:lvl7pPr marL="2739789" indent="0" algn="ctr">
              <a:buNone/>
              <a:defRPr/>
            </a:lvl7pPr>
            <a:lvl8pPr marL="3196421" indent="0" algn="ctr">
              <a:buNone/>
              <a:defRPr/>
            </a:lvl8pPr>
            <a:lvl9pPr marL="3653053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74A59-4C7B-4492-A4A8-298C1F534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62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73BFF-02ED-47D8-B466-4CB089BE1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6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5675" y="301626"/>
            <a:ext cx="2266950" cy="58499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301626"/>
            <a:ext cx="6650038" cy="58499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35CC7-4C37-4443-92F9-DC4266CD40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95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8" cy="126047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7B979-4F6F-4AB1-BB4A-ABCCAB3E2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87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756047" y="671971"/>
            <a:ext cx="8568531" cy="604774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1FE0B-DBC0-4CFA-98C5-12AEA25740A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684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3E9AC-0B20-46AF-A027-C90DCF015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63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631" indent="0">
              <a:buNone/>
              <a:defRPr sz="1800"/>
            </a:lvl2pPr>
            <a:lvl3pPr marL="913262" indent="0">
              <a:buNone/>
              <a:defRPr sz="1700"/>
            </a:lvl3pPr>
            <a:lvl4pPr marL="1369893" indent="0">
              <a:buNone/>
              <a:defRPr sz="1400"/>
            </a:lvl4pPr>
            <a:lvl5pPr marL="1826525" indent="0">
              <a:buNone/>
              <a:defRPr sz="1400"/>
            </a:lvl5pPr>
            <a:lvl6pPr marL="2283159" indent="0">
              <a:buNone/>
              <a:defRPr sz="1400"/>
            </a:lvl6pPr>
            <a:lvl7pPr marL="2739789" indent="0">
              <a:buNone/>
              <a:defRPr sz="1400"/>
            </a:lvl7pPr>
            <a:lvl8pPr marL="3196421" indent="0">
              <a:buNone/>
              <a:defRPr sz="1400"/>
            </a:lvl8pPr>
            <a:lvl9pPr marL="3653053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BBF31-C6F1-42F7-8DD7-661BB7C85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3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8" cy="4383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85D6A-88BA-4171-B31E-8E50E2F9E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4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7" y="303226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1" indent="0">
              <a:buNone/>
              <a:defRPr sz="2000" b="1"/>
            </a:lvl2pPr>
            <a:lvl3pPr marL="913262" indent="0">
              <a:buNone/>
              <a:defRPr sz="1800" b="1"/>
            </a:lvl3pPr>
            <a:lvl4pPr marL="1369893" indent="0">
              <a:buNone/>
              <a:defRPr sz="1700" b="1"/>
            </a:lvl4pPr>
            <a:lvl5pPr marL="1826525" indent="0">
              <a:buNone/>
              <a:defRPr sz="1700" b="1"/>
            </a:lvl5pPr>
            <a:lvl6pPr marL="2283159" indent="0">
              <a:buNone/>
              <a:defRPr sz="1700" b="1"/>
            </a:lvl6pPr>
            <a:lvl7pPr marL="2739789" indent="0">
              <a:buNone/>
              <a:defRPr sz="1700" b="1"/>
            </a:lvl7pPr>
            <a:lvl8pPr marL="3196421" indent="0">
              <a:buNone/>
              <a:defRPr sz="1700" b="1"/>
            </a:lvl8pPr>
            <a:lvl9pPr marL="3653053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7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1" indent="0">
              <a:buNone/>
              <a:defRPr sz="2000" b="1"/>
            </a:lvl2pPr>
            <a:lvl3pPr marL="913262" indent="0">
              <a:buNone/>
              <a:defRPr sz="1800" b="1"/>
            </a:lvl3pPr>
            <a:lvl4pPr marL="1369893" indent="0">
              <a:buNone/>
              <a:defRPr sz="1700" b="1"/>
            </a:lvl4pPr>
            <a:lvl5pPr marL="1826525" indent="0">
              <a:buNone/>
              <a:defRPr sz="1700" b="1"/>
            </a:lvl5pPr>
            <a:lvl6pPr marL="2283159" indent="0">
              <a:buNone/>
              <a:defRPr sz="1700" b="1"/>
            </a:lvl6pPr>
            <a:lvl7pPr marL="2739789" indent="0">
              <a:buNone/>
              <a:defRPr sz="1700" b="1"/>
            </a:lvl7pPr>
            <a:lvl8pPr marL="3196421" indent="0">
              <a:buNone/>
              <a:defRPr sz="1700" b="1"/>
            </a:lvl8pPr>
            <a:lvl9pPr marL="3653053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7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5EB7B-216C-4900-A673-F863C5FEA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63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9AE7D-46C6-4B93-9A67-8420FAE4B8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9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5C02E-3DC9-4638-BFC0-63F0095C70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247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8" y="301630"/>
            <a:ext cx="5635625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63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6631" indent="0">
              <a:buNone/>
              <a:defRPr sz="1200"/>
            </a:lvl2pPr>
            <a:lvl3pPr marL="913262" indent="0">
              <a:buNone/>
              <a:defRPr sz="1000"/>
            </a:lvl3pPr>
            <a:lvl4pPr marL="1369893" indent="0">
              <a:buNone/>
              <a:defRPr sz="900"/>
            </a:lvl4pPr>
            <a:lvl5pPr marL="1826525" indent="0">
              <a:buNone/>
              <a:defRPr sz="900"/>
            </a:lvl5pPr>
            <a:lvl6pPr marL="2283159" indent="0">
              <a:buNone/>
              <a:defRPr sz="900"/>
            </a:lvl6pPr>
            <a:lvl7pPr marL="2739789" indent="0">
              <a:buNone/>
              <a:defRPr sz="900"/>
            </a:lvl7pPr>
            <a:lvl8pPr marL="3196421" indent="0">
              <a:buNone/>
              <a:defRPr sz="900"/>
            </a:lvl8pPr>
            <a:lvl9pPr marL="3653053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08A91-E93B-4E45-A3A8-6AE59D279A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1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43" y="5291140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43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6631" indent="0">
              <a:buNone/>
              <a:defRPr sz="2800"/>
            </a:lvl2pPr>
            <a:lvl3pPr marL="913262" indent="0">
              <a:buNone/>
              <a:defRPr sz="2400"/>
            </a:lvl3pPr>
            <a:lvl4pPr marL="1369893" indent="0">
              <a:buNone/>
              <a:defRPr sz="2000"/>
            </a:lvl4pPr>
            <a:lvl5pPr marL="1826525" indent="0">
              <a:buNone/>
              <a:defRPr sz="2000"/>
            </a:lvl5pPr>
            <a:lvl6pPr marL="2283159" indent="0">
              <a:buNone/>
              <a:defRPr sz="2000"/>
            </a:lvl6pPr>
            <a:lvl7pPr marL="2739789" indent="0">
              <a:buNone/>
              <a:defRPr sz="2000"/>
            </a:lvl7pPr>
            <a:lvl8pPr marL="3196421" indent="0">
              <a:buNone/>
              <a:defRPr sz="2000"/>
            </a:lvl8pPr>
            <a:lvl9pPr marL="3653053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43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6631" indent="0">
              <a:buNone/>
              <a:defRPr sz="1200"/>
            </a:lvl2pPr>
            <a:lvl3pPr marL="913262" indent="0">
              <a:buNone/>
              <a:defRPr sz="1000"/>
            </a:lvl3pPr>
            <a:lvl4pPr marL="1369893" indent="0">
              <a:buNone/>
              <a:defRPr sz="900"/>
            </a:lvl4pPr>
            <a:lvl5pPr marL="1826525" indent="0">
              <a:buNone/>
              <a:defRPr sz="900"/>
            </a:lvl5pPr>
            <a:lvl6pPr marL="2283159" indent="0">
              <a:buNone/>
              <a:defRPr sz="900"/>
            </a:lvl6pPr>
            <a:lvl7pPr marL="2739789" indent="0">
              <a:buNone/>
              <a:defRPr sz="900"/>
            </a:lvl7pPr>
            <a:lvl8pPr marL="3196421" indent="0">
              <a:buNone/>
              <a:defRPr sz="900"/>
            </a:lvl8pPr>
            <a:lvl9pPr marL="3653053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B8A46-17E4-4150-B6E7-555E45022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8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191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43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001" algn="l"/>
                <a:tab pos="1445996" algn="l"/>
                <a:tab pos="216899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6463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001" algn="l"/>
                <a:tab pos="1445996" algn="l"/>
                <a:tab pos="2168998" algn="l"/>
                <a:tab pos="28920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r>
              <a:rPr lang="en-US" smtClean="0"/>
              <a:t>Search for EDM in Storage Rings</a:t>
            </a: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001" algn="l"/>
                <a:tab pos="1445996" algn="l"/>
                <a:tab pos="2168998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B6F8045-E708-476D-B9A3-6945DF161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4073" r:id="rId12"/>
    <p:sldLayoutId id="2147484074" r:id="rId13"/>
  </p:sldLayoutIdLst>
  <p:hf hdr="0"/>
  <p:txStyles>
    <p:titleStyle>
      <a:lvl1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+mj-lt"/>
          <a:ea typeface="+mj-ea"/>
          <a:cs typeface="+mj-cs"/>
        </a:defRPr>
      </a:lvl1pPr>
      <a:lvl2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2pPr>
      <a:lvl3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3pPr>
      <a:lvl4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4pPr>
      <a:lvl5pPr algn="ctr" defTabSz="45663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5pPr>
      <a:lvl6pPr marL="2511475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6pPr>
      <a:lvl7pPr marL="2968105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7pPr>
      <a:lvl8pPr marL="3424740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8pPr>
      <a:lvl9pPr marL="3881368" indent="-228317" algn="ctr" defTabSz="45663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00" b="1">
          <a:solidFill>
            <a:srgbClr val="B80047"/>
          </a:solidFill>
          <a:latin typeface="Arial" charset="0"/>
          <a:cs typeface="Arial Unicode MS" charset="0"/>
        </a:defRPr>
      </a:lvl9pPr>
    </p:titleStyle>
    <p:bodyStyle>
      <a:lvl1pPr marL="342475" indent="-342475" algn="l" defTabSz="456631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026" indent="-285395" algn="l" defTabSz="456631" rtl="0" eaLnBrk="0" fontAlgn="base" hangingPunct="0">
        <a:lnSpc>
          <a:spcPct val="93000"/>
        </a:lnSpc>
        <a:spcBef>
          <a:spcPct val="0"/>
        </a:spcBef>
        <a:spcAft>
          <a:spcPts val="1124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1577" indent="-228317" algn="l" defTabSz="456631" rtl="0" eaLnBrk="0" fontAlgn="base" hangingPunct="0">
        <a:lnSpc>
          <a:spcPct val="93000"/>
        </a:lnSpc>
        <a:spcBef>
          <a:spcPct val="0"/>
        </a:spcBef>
        <a:spcAft>
          <a:spcPts val="8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598210" indent="-228317" algn="l" defTabSz="456631" rtl="0" eaLnBrk="0" fontAlgn="base" hangingPunct="0">
        <a:lnSpc>
          <a:spcPct val="93000"/>
        </a:lnSpc>
        <a:spcBef>
          <a:spcPct val="0"/>
        </a:spcBef>
        <a:spcAft>
          <a:spcPts val="56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4842" indent="-228317" algn="l" defTabSz="456631" rtl="0" eaLnBrk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1475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68105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4740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1368" indent="-228317" algn="l" defTabSz="456631" rtl="0" fontAlgn="base" hangingPunct="0">
        <a:lnSpc>
          <a:spcPct val="93000"/>
        </a:lnSpc>
        <a:spcBef>
          <a:spcPct val="0"/>
        </a:spcBef>
        <a:spcAft>
          <a:spcPts val="274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31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2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893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25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59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89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21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53" algn="l" defTabSz="9132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4" Type="http://schemas.openxmlformats.org/officeDocument/2006/relationships/image" Target="../media/image45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g"/><Relationship Id="rId3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/Relationships>
</file>

<file path=ppt/slides/_rels/slide2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.bin"/><Relationship Id="rId12" Type="http://schemas.openxmlformats.org/officeDocument/2006/relationships/image" Target="../media/image59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60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56.e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57.emf"/><Relationship Id="rId9" Type="http://schemas.openxmlformats.org/officeDocument/2006/relationships/oleObject" Target="../embeddings/oleObject3.bin"/><Relationship Id="rId10" Type="http://schemas.openxmlformats.org/officeDocument/2006/relationships/image" Target="../media/image58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1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1.jpg"/><Relationship Id="rId3" Type="http://schemas.openxmlformats.org/officeDocument/2006/relationships/image" Target="../media/image6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3.jpg"/><Relationship Id="rId3" Type="http://schemas.openxmlformats.org/officeDocument/2006/relationships/image" Target="../media/image64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5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5.jpg"/><Relationship Id="rId3" Type="http://schemas.openxmlformats.org/officeDocument/2006/relationships/image" Target="../media/image66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Relationship Id="rId3" Type="http://schemas.openxmlformats.org/officeDocument/2006/relationships/image" Target="../media/image70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jpg"/><Relationship Id="rId3" Type="http://schemas.openxmlformats.org/officeDocument/2006/relationships/image" Target="../media/image8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Relationship Id="rId3" Type="http://schemas.openxmlformats.org/officeDocument/2006/relationships/image" Target="../media/image9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image" Target="../media/image19.jpeg"/><Relationship Id="rId7" Type="http://schemas.openxmlformats.org/officeDocument/2006/relationships/image" Target="../media/image20.jpeg"/><Relationship Id="rId8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Line 3"/>
          <p:cNvSpPr>
            <a:spLocks noChangeShapeType="1"/>
          </p:cNvSpPr>
          <p:nvPr/>
        </p:nvSpPr>
        <p:spPr bwMode="auto">
          <a:xfrm>
            <a:off x="924057" y="7139693"/>
            <a:ext cx="798049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00717" tIns="50361" rIns="100717" bIns="5036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924057" y="7139693"/>
            <a:ext cx="789649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00717" tIns="50361" rIns="100717" bIns="5036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911807" y="5881720"/>
            <a:ext cx="798049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00717" tIns="50361" rIns="100717" bIns="5036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1438052" y="2497402"/>
            <a:ext cx="7058475" cy="78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16" tIns="50355" rIns="100716" bIns="50355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FF0000"/>
                </a:solidFill>
                <a:latin typeface="Comic Sans MS"/>
                <a:cs typeface="Comic Sans MS"/>
              </a:rPr>
              <a:t>Attività</a:t>
            </a:r>
            <a:r>
              <a:rPr lang="en-US" sz="44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Comic Sans MS"/>
                <a:cs typeface="Comic Sans MS"/>
              </a:rPr>
              <a:t>Gruppo</a:t>
            </a:r>
            <a:r>
              <a:rPr lang="en-US" sz="4400" dirty="0">
                <a:solidFill>
                  <a:srgbClr val="FF0000"/>
                </a:solidFill>
                <a:latin typeface="Comic Sans MS"/>
                <a:cs typeface="Comic Sans MS"/>
              </a:rPr>
              <a:t> III</a:t>
            </a:r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C587CA-FDE6-407A-B5C4-236C31917C93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441240" y="4879848"/>
            <a:ext cx="2862130" cy="963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16" tIns="50355" rIns="100716" bIns="50355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latin typeface="Comic Sans MS"/>
                <a:cs typeface="Comic Sans MS"/>
              </a:rPr>
              <a:t>Paolo </a:t>
            </a:r>
            <a:r>
              <a:rPr lang="en-US" sz="2000" dirty="0" err="1">
                <a:latin typeface="Comic Sans MS"/>
                <a:cs typeface="Comic Sans MS"/>
              </a:rPr>
              <a:t>Lenisa</a:t>
            </a:r>
            <a:endParaRPr lang="en-US" sz="2000" dirty="0">
              <a:latin typeface="Comic Sans MS"/>
              <a:cs typeface="Comic Sans MS"/>
            </a:endParaRPr>
          </a:p>
          <a:p>
            <a:pPr algn="ctr"/>
            <a:r>
              <a:rPr lang="en-US" sz="2000" dirty="0" err="1">
                <a:latin typeface="Comic Sans MS"/>
                <a:cs typeface="Comic Sans MS"/>
              </a:rPr>
              <a:t>Consiglio</a:t>
            </a:r>
            <a:r>
              <a:rPr lang="en-US" sz="2000" dirty="0">
                <a:latin typeface="Comic Sans MS"/>
                <a:cs typeface="Comic Sans MS"/>
              </a:rPr>
              <a:t> di </a:t>
            </a:r>
            <a:r>
              <a:rPr lang="en-US" sz="2000" dirty="0" err="1">
                <a:latin typeface="Comic Sans MS"/>
                <a:cs typeface="Comic Sans MS"/>
              </a:rPr>
              <a:t>Sezione</a:t>
            </a:r>
            <a:endParaRPr lang="en-US" sz="2000" dirty="0">
              <a:latin typeface="Comic Sans MS"/>
              <a:cs typeface="Comic Sans MS"/>
            </a:endParaRPr>
          </a:p>
          <a:p>
            <a:pPr algn="ctr"/>
            <a:r>
              <a:rPr lang="en-US" sz="2000" dirty="0">
                <a:latin typeface="Comic Sans MS"/>
                <a:cs typeface="Comic Sans MS"/>
              </a:rPr>
              <a:t>Ferrara, </a:t>
            </a:r>
            <a:r>
              <a:rPr lang="en-US" sz="2000" dirty="0" smtClean="0">
                <a:latin typeface="Comic Sans MS"/>
                <a:cs typeface="Comic Sans MS"/>
              </a:rPr>
              <a:t>5 </a:t>
            </a:r>
            <a:r>
              <a:rPr lang="en-US" sz="2000" dirty="0" err="1">
                <a:latin typeface="Comic Sans MS"/>
                <a:cs typeface="Comic Sans MS"/>
              </a:rPr>
              <a:t>Luglio</a:t>
            </a:r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2018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973826" name="Picture 2" descr="http://www.lnf.infn.it/%7Emodestin/150anni/logo_infn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7" y="293717"/>
            <a:ext cx="1741593" cy="110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129" y="825680"/>
            <a:ext cx="3387914" cy="34941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646" y="1057079"/>
            <a:ext cx="5044609" cy="32527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93410" y="662033"/>
            <a:ext cx="39380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Hadron separation, direct photon, RGA data</a:t>
            </a:r>
            <a:endParaRPr lang="en-US" sz="1600" b="1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77474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17" tIns="50361" rIns="100717" bIns="5036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The CLAS12 RICH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32340" y="4552714"/>
            <a:ext cx="9083152" cy="2405697"/>
            <a:chOff x="432340" y="4431115"/>
            <a:chExt cx="9083152" cy="240569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6384" y="4431115"/>
              <a:ext cx="8984574" cy="212028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94002" y="6569874"/>
              <a:ext cx="2921490" cy="266938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32340" y="6539558"/>
              <a:ext cx="2589559" cy="2952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Second RICH module timeline</a:t>
              </a:r>
              <a:endParaRPr lang="en-US" sz="1400" dirty="0"/>
            </a:p>
          </p:txBody>
        </p:sp>
      </p:grpSp>
      <p:sp>
        <p:nvSpPr>
          <p:cNvPr id="12" name="Date Placeholder 1"/>
          <p:cNvSpPr txBox="1">
            <a:spLocks/>
          </p:cNvSpPr>
          <p:nvPr/>
        </p:nvSpPr>
        <p:spPr bwMode="auto">
          <a:xfrm>
            <a:off x="756047" y="7237689"/>
            <a:ext cx="2100130" cy="321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001" algn="l"/>
                <a:tab pos="1445996" algn="l"/>
                <a:tab pos="2168998" algn="l"/>
              </a:tabLst>
              <a:defRPr sz="1400" kern="12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  <a:lvl2pPr marL="742026" indent="-285395" algn="l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marL="1141577" indent="-228317" algn="l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marL="1598210" indent="-228317" algn="l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marL="2054842" indent="-228317" algn="l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283159" algn="l" defTabSz="913262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739789" algn="l" defTabSz="913262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196421" algn="l" defTabSz="913262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653053" algn="l" defTabSz="913262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4032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" y="20002"/>
            <a:ext cx="9903159" cy="47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50" tIns="50377" rIns="100750" bIns="50377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Front-End Electronics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15738" y="1393864"/>
            <a:ext cx="4099353" cy="2720781"/>
            <a:chOff x="4582711" y="3285681"/>
            <a:chExt cx="4673934" cy="3075136"/>
          </a:xfrm>
        </p:grpSpPr>
        <p:pic>
          <p:nvPicPr>
            <p:cNvPr id="7" name="Picture 2" descr="C:\Users\Dario Orecchini\Desktop\5.t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2711" y="3367148"/>
              <a:ext cx="4034387" cy="2993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nettore 2 42"/>
            <p:cNvCxnSpPr/>
            <p:nvPr/>
          </p:nvCxnSpPr>
          <p:spPr>
            <a:xfrm>
              <a:off x="6965881" y="3580039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asellaDiTesto 33"/>
            <p:cNvSpPr txBox="1"/>
            <p:nvPr/>
          </p:nvSpPr>
          <p:spPr>
            <a:xfrm>
              <a:off x="4815011" y="3450278"/>
              <a:ext cx="735890" cy="3172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i="1" dirty="0">
                  <a:solidFill>
                    <a:srgbClr val="0070C0"/>
                  </a:solidFill>
                </a:rPr>
                <a:t>PMTs</a:t>
              </a:r>
              <a:endParaRPr lang="it-IT" sz="1300" i="1" dirty="0">
                <a:solidFill>
                  <a:srgbClr val="0070C0"/>
                </a:solidFill>
              </a:endParaRPr>
            </a:p>
          </p:txBody>
        </p:sp>
        <p:sp>
          <p:nvSpPr>
            <p:cNvPr id="10" name="CasellaDiTesto 33"/>
            <p:cNvSpPr txBox="1"/>
            <p:nvPr/>
          </p:nvSpPr>
          <p:spPr>
            <a:xfrm>
              <a:off x="6677848" y="3285681"/>
              <a:ext cx="1650085" cy="290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>
                  <a:solidFill>
                    <a:srgbClr val="0070C0"/>
                  </a:solidFill>
                </a:rPr>
                <a:t>ADAPTER BOARD</a:t>
              </a:r>
              <a:endParaRPr lang="it-IT" sz="1100" i="1" dirty="0">
                <a:solidFill>
                  <a:srgbClr val="0070C0"/>
                </a:solidFill>
              </a:endParaRPr>
            </a:p>
          </p:txBody>
        </p:sp>
        <p:cxnSp>
          <p:nvCxnSpPr>
            <p:cNvPr id="11" name="Connettore 2 42"/>
            <p:cNvCxnSpPr/>
            <p:nvPr/>
          </p:nvCxnSpPr>
          <p:spPr>
            <a:xfrm>
              <a:off x="7641712" y="394136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sellaDiTesto 33"/>
            <p:cNvSpPr txBox="1"/>
            <p:nvPr/>
          </p:nvSpPr>
          <p:spPr>
            <a:xfrm>
              <a:off x="7353680" y="3670097"/>
              <a:ext cx="1248219" cy="284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>
                  <a:solidFill>
                    <a:srgbClr val="0070C0"/>
                  </a:solidFill>
                </a:rPr>
                <a:t>ASIC BOARD</a:t>
              </a:r>
              <a:endParaRPr lang="it-IT" sz="1100" i="1" dirty="0">
                <a:solidFill>
                  <a:srgbClr val="0070C0"/>
                </a:solidFill>
              </a:endParaRPr>
            </a:p>
          </p:txBody>
        </p:sp>
        <p:cxnSp>
          <p:nvCxnSpPr>
            <p:cNvPr id="13" name="Connettore 2 42"/>
            <p:cNvCxnSpPr/>
            <p:nvPr/>
          </p:nvCxnSpPr>
          <p:spPr>
            <a:xfrm>
              <a:off x="8232955" y="435849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33"/>
            <p:cNvSpPr txBox="1"/>
            <p:nvPr/>
          </p:nvSpPr>
          <p:spPr>
            <a:xfrm>
              <a:off x="7944922" y="4087228"/>
              <a:ext cx="1311723" cy="2907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>
                  <a:solidFill>
                    <a:srgbClr val="0070C0"/>
                  </a:solidFill>
                </a:rPr>
                <a:t>FPGA BOARD</a:t>
              </a:r>
              <a:endParaRPr lang="it-IT" sz="1100" i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234091" y="1408845"/>
            <a:ext cx="2221267" cy="362599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FPGA board (</a:t>
            </a:r>
            <a:r>
              <a:rPr lang="en-US" b="1" dirty="0" err="1">
                <a:solidFill>
                  <a:srgbClr val="FF0000"/>
                </a:solidFill>
              </a:rPr>
              <a:t>Jlab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44167" y="4019919"/>
            <a:ext cx="2215268" cy="319125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r>
              <a:rPr lang="en-US" sz="1500" b="1" dirty="0">
                <a:solidFill>
                  <a:srgbClr val="FF0000"/>
                </a:solidFill>
              </a:rPr>
              <a:t>ASICs board (Ferrara)</a:t>
            </a:r>
          </a:p>
        </p:txBody>
      </p:sp>
      <p:pic>
        <p:nvPicPr>
          <p:cNvPr id="17" name="Picture 16" descr="MAROC_boar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14" y="4508168"/>
            <a:ext cx="6668822" cy="2226120"/>
          </a:xfrm>
          <a:prstGeom prst="rect">
            <a:avLst/>
          </a:prstGeom>
        </p:spPr>
      </p:pic>
      <p:pic>
        <p:nvPicPr>
          <p:cNvPr id="18" name="Picture 17" descr="FPG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824" y="1937274"/>
            <a:ext cx="3877069" cy="197456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7677" y="4724241"/>
            <a:ext cx="1389064" cy="137124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9081" y="4714095"/>
            <a:ext cx="1389064" cy="137124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0166" y="4693789"/>
            <a:ext cx="1389064" cy="137124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07916" y="568913"/>
            <a:ext cx="9187030" cy="5531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Compact and modular electronics to readout multi-anode PMTs</a:t>
            </a:r>
          </a:p>
          <a:p>
            <a:r>
              <a:rPr lang="en-US" sz="1600" dirty="0" smtClean="0">
                <a:latin typeface="Comic Sans MS"/>
                <a:cs typeface="Comic Sans MS"/>
              </a:rPr>
              <a:t>Several groups (JLab DG) and experiments (</a:t>
            </a:r>
            <a:r>
              <a:rPr lang="en-US" sz="1600" dirty="0" err="1" smtClean="0">
                <a:latin typeface="Comic Sans MS"/>
                <a:cs typeface="Comic Sans MS"/>
              </a:rPr>
              <a:t>Gluex</a:t>
            </a:r>
            <a:r>
              <a:rPr lang="en-US" sz="1600" dirty="0" smtClean="0">
                <a:latin typeface="Comic Sans MS"/>
                <a:cs typeface="Comic Sans MS"/>
              </a:rPr>
              <a:t>, EIC, SOLID) manifest interest for using it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25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0508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961012" y="4085459"/>
            <a:ext cx="543651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MC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4" y="20002"/>
            <a:ext cx="5944678" cy="47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50" tIns="50377" rIns="100750" bIns="50377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 smtClean="0">
                <a:solidFill>
                  <a:srgbClr val="FF0000"/>
                </a:solidFill>
              </a:rPr>
              <a:t>mRICH2 Test (EIC R&amp;D)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sp>
        <p:nvSpPr>
          <p:cNvPr id="3" name="TextBox 2"/>
          <p:cNvSpPr txBox="1"/>
          <p:nvPr/>
        </p:nvSpPr>
        <p:spPr>
          <a:xfrm>
            <a:off x="487648" y="640026"/>
            <a:ext cx="4469493" cy="124013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omic Sans MS"/>
                <a:cs typeface="Comic Sans MS"/>
              </a:rPr>
              <a:t>Test of a modular RICH using </a:t>
            </a:r>
            <a:r>
              <a:rPr lang="en-US" sz="1600" dirty="0" err="1" smtClean="0">
                <a:latin typeface="Comic Sans MS"/>
                <a:cs typeface="Comic Sans MS"/>
              </a:rPr>
              <a:t>fresnel</a:t>
            </a:r>
            <a:r>
              <a:rPr lang="en-US" sz="1600" dirty="0" smtClean="0">
                <a:latin typeface="Comic Sans MS"/>
                <a:cs typeface="Comic Sans MS"/>
              </a:rPr>
              <a:t> lens to </a:t>
            </a:r>
          </a:p>
          <a:p>
            <a:endParaRPr lang="en-US" sz="1600" dirty="0">
              <a:latin typeface="Comic Sans MS"/>
              <a:cs typeface="Comic Sans MS"/>
            </a:endParaRPr>
          </a:p>
          <a:p>
            <a:r>
              <a:rPr lang="en-US" sz="1600" dirty="0" smtClean="0">
                <a:latin typeface="Comic Sans MS"/>
                <a:cs typeface="Comic Sans MS"/>
              </a:rPr>
              <a:t>      -  focalize the ring 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 smtClean="0">
                <a:latin typeface="Comic Sans MS"/>
                <a:cs typeface="Comic Sans MS"/>
              </a:rPr>
              <a:t>     -  reducing gap size to ~ 20 cm 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 smtClean="0">
                <a:latin typeface="Comic Sans MS"/>
                <a:cs typeface="Comic Sans MS"/>
              </a:rPr>
              <a:t>     -  center the ring</a:t>
            </a:r>
            <a:endParaRPr lang="en-US" sz="1600" dirty="0">
              <a:latin typeface="Comic Sans MS"/>
              <a:cs typeface="Comic Sans MS"/>
            </a:endParaRPr>
          </a:p>
        </p:txBody>
      </p:sp>
      <p:pic>
        <p:nvPicPr>
          <p:cNvPr id="24" name="Picture 23" descr="IMG_20180629_18410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57" y="2000012"/>
            <a:ext cx="4459959" cy="334496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42" y="5455462"/>
            <a:ext cx="4511396" cy="15037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118" y="148777"/>
            <a:ext cx="3713610" cy="37290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2879" y="3830070"/>
            <a:ext cx="3381375" cy="3447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268298" y="4107491"/>
            <a:ext cx="672254" cy="8683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660066"/>
                </a:solidFill>
              </a:rPr>
              <a:t>Data</a:t>
            </a:r>
          </a:p>
          <a:p>
            <a:endParaRPr lang="en-US" dirty="0">
              <a:solidFill>
                <a:srgbClr val="660066"/>
              </a:solidFill>
            </a:endParaRPr>
          </a:p>
          <a:p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MC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812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6261559" y="2703933"/>
            <a:ext cx="3743840" cy="307302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39" tIns="50372" rIns="100739" bIns="50372" numCol="1" spcCol="0" rtlCol="0" anchor="t" anchorCtr="0" compatLnSpc="1">
            <a:prstTxWarp prst="textNoShape">
              <a:avLst/>
            </a:prstTxWarp>
          </a:bodyPr>
          <a:lstStyle/>
          <a:p>
            <a:pPr defTabSz="1007421"/>
            <a:endParaRPr lang="it-IT"/>
          </a:p>
        </p:txBody>
      </p:sp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02242" y="87547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39" tIns="50372" rIns="100739" bIns="50372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Activity with SiPM</a:t>
            </a:r>
          </a:p>
        </p:txBody>
      </p:sp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pic>
        <p:nvPicPr>
          <p:cNvPr id="9779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74" y="631144"/>
            <a:ext cx="9379432" cy="6268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421280" y="2660804"/>
            <a:ext cx="9311387" cy="315926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39" tIns="50372" rIns="100739" bIns="50372" numCol="1" spcCol="0" rtlCol="0" anchor="t" anchorCtr="0" compatLnSpc="1">
            <a:prstTxWarp prst="textNoShape">
              <a:avLst/>
            </a:prstTxWarp>
          </a:bodyPr>
          <a:lstStyle/>
          <a:p>
            <a:pPr defTabSz="1007421"/>
            <a:endParaRPr lang="it-IT"/>
          </a:p>
        </p:txBody>
      </p:sp>
      <p:sp>
        <p:nvSpPr>
          <p:cNvPr id="3" name="Rectangle 2"/>
          <p:cNvSpPr/>
          <p:nvPr/>
        </p:nvSpPr>
        <p:spPr bwMode="auto">
          <a:xfrm>
            <a:off x="706380" y="6477580"/>
            <a:ext cx="4739399" cy="40062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39" tIns="50372" rIns="100739" bIns="50372" numCol="1" spcCol="0" rtlCol="0" anchor="t" anchorCtr="0" compatLnSpc="1">
            <a:prstTxWarp prst="textNoShape">
              <a:avLst/>
            </a:prstTxWarp>
          </a:bodyPr>
          <a:lstStyle/>
          <a:p>
            <a:pPr defTabSz="1007421"/>
            <a:endParaRPr lang="it-IT"/>
          </a:p>
        </p:txBody>
      </p:sp>
      <p:sp>
        <p:nvSpPr>
          <p:cNvPr id="9" name="Rectangle 8"/>
          <p:cNvSpPr/>
          <p:nvPr/>
        </p:nvSpPr>
        <p:spPr bwMode="auto">
          <a:xfrm>
            <a:off x="2256856" y="5820076"/>
            <a:ext cx="6319198" cy="78633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39" tIns="50372" rIns="100739" bIns="50372" numCol="1" spcCol="0" rtlCol="0" anchor="t" anchorCtr="0" compatLnSpc="1">
            <a:prstTxWarp prst="textNoShape">
              <a:avLst/>
            </a:prstTxWarp>
          </a:bodyPr>
          <a:lstStyle/>
          <a:p>
            <a:pPr defTabSz="1007421"/>
            <a:endParaRPr lang="it-IT"/>
          </a:p>
        </p:txBody>
      </p:sp>
      <p:sp>
        <p:nvSpPr>
          <p:cNvPr id="8" name="TextBox 7"/>
          <p:cNvSpPr txBox="1"/>
          <p:nvPr/>
        </p:nvSpPr>
        <p:spPr>
          <a:xfrm>
            <a:off x="648305" y="5878104"/>
            <a:ext cx="5355878" cy="562572"/>
          </a:xfrm>
          <a:prstGeom prst="rect">
            <a:avLst/>
          </a:prstGeom>
          <a:noFill/>
        </p:spPr>
        <p:txBody>
          <a:bodyPr wrap="square" lIns="100739" tIns="50372" rIns="100739" bIns="50372" rtlCol="0">
            <a:spAutoFit/>
          </a:bodyPr>
          <a:lstStyle/>
          <a:p>
            <a:r>
              <a:rPr lang="it-IT" sz="1600" dirty="0">
                <a:solidFill>
                  <a:srgbClr val="FF0000"/>
                </a:solidFill>
              </a:rPr>
              <a:t>SiPM might offer a cheaper and more efficient solution, expecially in a longer time perspective for other sectors</a:t>
            </a:r>
          </a:p>
        </p:txBody>
      </p:sp>
      <p:pic>
        <p:nvPicPr>
          <p:cNvPr id="4" name="Picture 3" descr="IMG_20180701_16060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9242" y="2718136"/>
            <a:ext cx="5272708" cy="2960828"/>
          </a:xfrm>
          <a:prstGeom prst="rect">
            <a:avLst/>
          </a:prstGeom>
        </p:spPr>
      </p:pic>
      <p:pic>
        <p:nvPicPr>
          <p:cNvPr id="7" name="Picture 6" descr="IMG_20180701_155620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06107" y="3433795"/>
            <a:ext cx="4334740" cy="2434123"/>
          </a:xfrm>
          <a:prstGeom prst="rect">
            <a:avLst/>
          </a:prstGeom>
        </p:spPr>
      </p:pic>
      <p:sp>
        <p:nvSpPr>
          <p:cNvPr id="12" name="Line Callout 1 11"/>
          <p:cNvSpPr/>
          <p:nvPr/>
        </p:nvSpPr>
        <p:spPr bwMode="auto">
          <a:xfrm>
            <a:off x="965139" y="2478832"/>
            <a:ext cx="1849004" cy="609549"/>
          </a:xfrm>
          <a:prstGeom prst="borderCallout1">
            <a:avLst>
              <a:gd name="adj1" fmla="val 103750"/>
              <a:gd name="adj2" fmla="val 51008"/>
              <a:gd name="adj3" fmla="val 207500"/>
              <a:gd name="adj4" fmla="val 93536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5299" y="2539786"/>
            <a:ext cx="1833718" cy="4955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Cooling plate </a:t>
            </a:r>
          </a:p>
          <a:p>
            <a:r>
              <a:rPr lang="en-US" sz="1400" dirty="0" smtClean="0"/>
              <a:t>Machined @ Ferrara</a:t>
            </a:r>
            <a:endParaRPr lang="en-US" sz="1400" dirty="0"/>
          </a:p>
        </p:txBody>
      </p:sp>
      <p:sp>
        <p:nvSpPr>
          <p:cNvPr id="18" name="Line Callout 1 17"/>
          <p:cNvSpPr/>
          <p:nvPr/>
        </p:nvSpPr>
        <p:spPr bwMode="auto">
          <a:xfrm>
            <a:off x="3901204" y="2489004"/>
            <a:ext cx="1849004" cy="609549"/>
          </a:xfrm>
          <a:prstGeom prst="borderCallout1">
            <a:avLst>
              <a:gd name="adj1" fmla="val 103750"/>
              <a:gd name="adj2" fmla="val 51008"/>
              <a:gd name="adj3" fmla="val 210833"/>
              <a:gd name="adj4" fmla="val 5624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11364" y="2549958"/>
            <a:ext cx="1871063" cy="4955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Front-end electronics</a:t>
            </a:r>
          </a:p>
          <a:p>
            <a:r>
              <a:rPr lang="en-US" sz="1400" dirty="0"/>
              <a:t>d</a:t>
            </a:r>
            <a:r>
              <a:rPr lang="en-US" sz="1400" dirty="0" smtClean="0"/>
              <a:t>esigned @ Ferrara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86270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18599" y="916135"/>
            <a:ext cx="9218801" cy="5772390"/>
          </a:xfrm>
          <a:prstGeom prst="rect">
            <a:avLst/>
          </a:prstGeom>
          <a:solidFill>
            <a:schemeClr val="bg1"/>
          </a:solidFill>
        </p:spPr>
        <p:txBody>
          <a:bodyPr wrap="none" lIns="100772" tIns="50387" rIns="100772" bIns="50387" rtlCol="0">
            <a:spAutoFit/>
          </a:bodyPr>
          <a:lstStyle/>
          <a:p>
            <a:pPr marL="789357" lvl="1" indent="-285750">
              <a:buFont typeface="Arial"/>
              <a:buChar char="•"/>
            </a:pPr>
            <a:r>
              <a:rPr lang="en-US" dirty="0" smtClean="0">
                <a:solidFill>
                  <a:srgbClr val="4CDE41"/>
                </a:solidFill>
                <a:latin typeface="Comic Sans MS"/>
                <a:ea typeface="Zapf Dingbats"/>
                <a:cs typeface="Comic Sans MS"/>
                <a:sym typeface="Zapf Dingbats"/>
              </a:rPr>
              <a:t> </a:t>
            </a:r>
            <a:r>
              <a:rPr lang="en-US" dirty="0">
                <a:latin typeface="Comic Sans MS"/>
                <a:cs typeface="Comic Sans MS"/>
                <a:sym typeface="Zapf Dingbats"/>
              </a:rPr>
              <a:t>Project </a:t>
            </a:r>
            <a:r>
              <a:rPr lang="en-US" dirty="0" err="1">
                <a:latin typeface="Comic Sans MS"/>
                <a:cs typeface="Comic Sans MS"/>
                <a:sym typeface="Zapf Dingbats"/>
              </a:rPr>
              <a:t>Premiale</a:t>
            </a:r>
            <a:r>
              <a:rPr lang="en-US" dirty="0">
                <a:latin typeface="Comic Sans MS"/>
                <a:cs typeface="Comic Sans MS"/>
                <a:sym typeface="Zapf Dingbats"/>
              </a:rPr>
              <a:t> </a:t>
            </a:r>
            <a:r>
              <a:rPr lang="en-US" dirty="0" smtClean="0">
                <a:latin typeface="Comic Sans MS"/>
                <a:cs typeface="Comic Sans MS"/>
                <a:sym typeface="Zapf Dingbats"/>
              </a:rPr>
              <a:t>CLASMED</a:t>
            </a:r>
          </a:p>
          <a:p>
            <a:pPr marL="503607" lvl="1" indent="0"/>
            <a:endParaRPr lang="en-US" dirty="0">
              <a:latin typeface="Comic Sans MS"/>
              <a:ea typeface="Zapf Dingbats"/>
              <a:cs typeface="Comic Sans MS"/>
              <a:sym typeface="Zapf Dingbats"/>
            </a:endParaRPr>
          </a:p>
          <a:p>
            <a:pPr marL="789357" lvl="1" indent="-285750">
              <a:buFont typeface="Arial"/>
              <a:buChar char="•"/>
            </a:pPr>
            <a:r>
              <a:rPr lang="en-US" dirty="0" err="1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Gluex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 DIRC (at </a:t>
            </a:r>
            <a:r>
              <a:rPr lang="en-US" dirty="0" err="1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Jlab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 Hall-D) using RICH electronics 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design</a:t>
            </a:r>
          </a:p>
          <a:p>
            <a:pPr marL="789357" lvl="1" indent="-285750"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Comic Sans MS"/>
              <a:ea typeface="Zapf Dingbats"/>
              <a:cs typeface="Comic Sans MS"/>
              <a:sym typeface="Zapf Dingbats"/>
            </a:endParaRPr>
          </a:p>
          <a:p>
            <a:pPr marL="789357" lvl="1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Comic Sans MS"/>
                <a:ea typeface="Zapf Dingbats"/>
                <a:cs typeface="Comic Sans MS"/>
                <a:sym typeface="Zapf Dingbats"/>
              </a:rPr>
              <a:t>SOLID (Hall-A) </a:t>
            </a:r>
            <a:r>
              <a:rPr lang="en-US" dirty="0" smtClean="0">
                <a:solidFill>
                  <a:srgbClr val="000000"/>
                </a:solidFill>
                <a:latin typeface="Comic Sans MS"/>
                <a:ea typeface="Zapf Dingbats"/>
                <a:cs typeface="Comic Sans MS"/>
                <a:sym typeface="Zapf Dingbats"/>
              </a:rPr>
              <a:t>going to make tests with our RICH readout</a:t>
            </a:r>
            <a:endParaRPr lang="en-US" dirty="0">
              <a:solidFill>
                <a:srgbClr val="4CDE41"/>
              </a:solidFill>
              <a:latin typeface="Comic Sans MS"/>
              <a:ea typeface="Zapf Dingbats"/>
              <a:cs typeface="Comic Sans MS"/>
              <a:sym typeface="Zapf Dingbats"/>
            </a:endParaRPr>
          </a:p>
          <a:p>
            <a:pPr marL="789357" lvl="1" indent="-285750">
              <a:buFont typeface="Arial"/>
              <a:buChar char="•"/>
            </a:pPr>
            <a:endParaRPr lang="en-US" dirty="0">
              <a:solidFill>
                <a:srgbClr val="4CDE41"/>
              </a:solidFill>
              <a:latin typeface="Comic Sans MS"/>
              <a:ea typeface="Zapf Dingbats"/>
              <a:cs typeface="Comic Sans MS"/>
              <a:sym typeface="Zapf Dingbats"/>
            </a:endParaRPr>
          </a:p>
          <a:p>
            <a:pPr marL="789357" lvl="1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DOE </a:t>
            </a:r>
            <a:r>
              <a:rPr lang="en-US" dirty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funded R&amp;D for a future 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EIC</a:t>
            </a:r>
          </a:p>
          <a:p>
            <a:pPr marL="314916" indent="-314916">
              <a:buFont typeface="Zapf Dingbats" charset="0"/>
              <a:buChar char=" "/>
            </a:pPr>
            <a:r>
              <a:rPr lang="en-US" dirty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                   EIC PID Consortium using RICH electronics for the prototype stage</a:t>
            </a:r>
            <a:endParaRPr lang="en-US" dirty="0">
              <a:solidFill>
                <a:srgbClr val="000000"/>
              </a:solidFill>
              <a:latin typeface="Comic Sans MS"/>
              <a:cs typeface="Comic Sans MS"/>
              <a:sym typeface="Zapf Dingbat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solidFill>
                  <a:srgbClr val="000000"/>
                </a:solidFill>
                <a:latin typeface="Comic Sans MS"/>
                <a:cs typeface="Comic Sans MS"/>
              </a:rPr>
              <a:t>Ferrara in 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2020</a:t>
            </a:r>
            <a:r>
              <a:rPr lang="en-US" dirty="0" smtClean="0">
                <a:latin typeface="Comic Sans MS"/>
                <a:cs typeface="Comic Sans MS"/>
              </a:rPr>
              <a:t>: 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solidFill>
                  <a:srgbClr val="4CDE41"/>
                </a:solidFill>
                <a:latin typeface="Comic Sans MS"/>
                <a:ea typeface="Zapf Dingbats"/>
                <a:cs typeface="Comic Sans MS"/>
                <a:sym typeface="Zapf Dingbats"/>
              </a:rPr>
              <a:t>       </a:t>
            </a:r>
          </a:p>
          <a:p>
            <a:pPr marL="1027776" lvl="1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RICH &amp; CLASMED: M. Contalbrigo Project Coordinator</a:t>
            </a:r>
          </a:p>
          <a:p>
            <a:pPr marL="1027776" lvl="1" indent="-285750"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Comic Sans MS"/>
              <a:cs typeface="Comic Sans MS"/>
              <a:sym typeface="Zapf Dingbats"/>
            </a:endParaRPr>
          </a:p>
          <a:p>
            <a:pPr marL="1027776" lvl="1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Particle ID studies at CLAS12</a:t>
            </a:r>
            <a:endParaRPr lang="en-US" dirty="0">
              <a:solidFill>
                <a:srgbClr val="000000"/>
              </a:solidFill>
              <a:latin typeface="Comic Sans MS"/>
              <a:cs typeface="Comic Sans MS"/>
              <a:sym typeface="Zapf Dingbats"/>
            </a:endParaRPr>
          </a:p>
          <a:p>
            <a:pPr marL="1027776" lvl="1" indent="-285750"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Comic Sans MS"/>
              <a:ea typeface="Zapf Dingbats"/>
              <a:cs typeface="Comic Sans MS"/>
              <a:sym typeface="Zapf Dingbats"/>
            </a:endParaRPr>
          </a:p>
          <a:p>
            <a:pPr marL="1027776" lvl="1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Continue construction 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of the second RICH sector</a:t>
            </a:r>
            <a:endParaRPr lang="en-US" dirty="0">
              <a:solidFill>
                <a:srgbClr val="000000"/>
              </a:solidFill>
              <a:latin typeface="Comic Sans MS"/>
              <a:ea typeface="Zapf Dingbats"/>
              <a:cs typeface="Comic Sans MS"/>
              <a:sym typeface="Zapf Dingbats"/>
            </a:endParaRPr>
          </a:p>
          <a:p>
            <a:pPr marL="1027776" lvl="1" indent="-285750">
              <a:buFont typeface="Arial"/>
              <a:buChar char="•"/>
            </a:pPr>
            <a:endParaRPr lang="en-US" dirty="0" smtClean="0">
              <a:solidFill>
                <a:srgbClr val="000000"/>
              </a:solidFill>
              <a:latin typeface="Comic Sans MS"/>
              <a:ea typeface="Zapf Dingbats"/>
              <a:cs typeface="Comic Sans MS"/>
              <a:sym typeface="Zapf Dingbats"/>
            </a:endParaRPr>
          </a:p>
          <a:p>
            <a:pPr marL="1027776" lvl="1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Evaluate the SiPM option for Cherenkov applications</a:t>
            </a:r>
            <a:endParaRPr lang="en-US" dirty="0">
              <a:solidFill>
                <a:srgbClr val="000000"/>
              </a:solidFill>
              <a:latin typeface="Comic Sans MS"/>
              <a:cs typeface="Comic Sans MS"/>
              <a:sym typeface="Zapf Dingbats"/>
            </a:endParaRPr>
          </a:p>
          <a:p>
            <a:pPr marL="1027776" lvl="1" indent="-285750"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Comic Sans MS"/>
              <a:cs typeface="Comic Sans MS"/>
              <a:sym typeface="Zapf Dingbats"/>
            </a:endParaRPr>
          </a:p>
          <a:p>
            <a:pPr marL="1027776" lvl="1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SiPM </a:t>
            </a:r>
            <a:r>
              <a:rPr lang="en-US" dirty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applications for RICH and Medical 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  <a:sym typeface="Zapf Dingbats"/>
              </a:rPr>
              <a:t>Imaging</a:t>
            </a:r>
          </a:p>
          <a:p>
            <a:pPr marL="1027776" lvl="1" indent="-285750"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endParaRPr lang="en-US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02241" y="87549"/>
            <a:ext cx="9903159" cy="47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50" tIns="50377" rIns="100750" bIns="50377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RICH Landscape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4007" y="6239744"/>
            <a:ext cx="8244175" cy="362599"/>
          </a:xfrm>
          <a:prstGeom prst="rect">
            <a:avLst/>
          </a:prstGeom>
          <a:noFill/>
        </p:spPr>
        <p:txBody>
          <a:bodyPr wrap="none" lIns="100772" tIns="50387" rIns="100772" bIns="50387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mic Sans MS"/>
                <a:cs typeface="Comic Sans MS"/>
              </a:rPr>
              <a:t>GOAL: </a:t>
            </a:r>
            <a:r>
              <a:rPr lang="en-US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en-US" b="1" baseline="30000" dirty="0" smtClean="0">
                <a:solidFill>
                  <a:srgbClr val="FF0000"/>
                </a:solidFill>
                <a:latin typeface="Comic Sans MS"/>
                <a:cs typeface="Comic Sans MS"/>
              </a:rPr>
              <a:t>nd</a:t>
            </a:r>
            <a:r>
              <a:rPr lang="en-US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mic Sans MS"/>
                <a:cs typeface="Comic Sans MS"/>
              </a:rPr>
              <a:t>sector </a:t>
            </a:r>
            <a:r>
              <a:rPr lang="en-US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ready for the polarized physics runs in </a:t>
            </a:r>
            <a:r>
              <a:rPr lang="en-US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summer</a:t>
            </a:r>
            <a:r>
              <a:rPr lang="en-US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 2021</a:t>
            </a:r>
            <a:endParaRPr lang="en-US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710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9"/>
          <p:cNvGrpSpPr>
            <a:grpSpLocks/>
          </p:cNvGrpSpPr>
          <p:nvPr/>
        </p:nvGrpSpPr>
        <p:grpSpPr bwMode="auto">
          <a:xfrm flipH="1">
            <a:off x="3063849" y="1609931"/>
            <a:ext cx="6909428" cy="5716881"/>
            <a:chOff x="133350" y="1028700"/>
            <a:chExt cx="6275388" cy="5192713"/>
          </a:xfrm>
        </p:grpSpPr>
        <p:grpSp>
          <p:nvGrpSpPr>
            <p:cNvPr id="8" name="Group 18"/>
            <p:cNvGrpSpPr>
              <a:grpSpLocks/>
            </p:cNvGrpSpPr>
            <p:nvPr/>
          </p:nvGrpSpPr>
          <p:grpSpPr bwMode="auto">
            <a:xfrm>
              <a:off x="133350" y="1028700"/>
              <a:ext cx="6275388" cy="5192713"/>
              <a:chOff x="133350" y="1028700"/>
              <a:chExt cx="6275388" cy="5192713"/>
            </a:xfrm>
          </p:grpSpPr>
          <p:grpSp>
            <p:nvGrpSpPr>
              <p:cNvPr id="10" name="Group 6"/>
              <p:cNvGrpSpPr>
                <a:grpSpLocks/>
              </p:cNvGrpSpPr>
              <p:nvPr/>
            </p:nvGrpSpPr>
            <p:grpSpPr bwMode="auto">
              <a:xfrm>
                <a:off x="133350" y="1028700"/>
                <a:ext cx="5876420" cy="5192713"/>
                <a:chOff x="3456310" y="940039"/>
                <a:chExt cx="5876191" cy="5191611"/>
              </a:xfrm>
            </p:grpSpPr>
            <p:pic>
              <p:nvPicPr>
                <p:cNvPr id="13" name="Picture 7" descr="clas12.jpg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62"/>
                <a:stretch>
                  <a:fillRect/>
                </a:stretch>
              </p:blipFill>
              <p:spPr bwMode="auto">
                <a:xfrm>
                  <a:off x="3456310" y="940039"/>
                  <a:ext cx="5592752" cy="51916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" name="TextBox 14"/>
                <p:cNvSpPr txBox="1"/>
                <p:nvPr/>
              </p:nvSpPr>
              <p:spPr>
                <a:xfrm>
                  <a:off x="4780320" y="5572383"/>
                  <a:ext cx="1745215" cy="554664"/>
                </a:xfrm>
                <a:prstGeom prst="rect">
                  <a:avLst/>
                </a:prstGeom>
                <a:gradFill>
                  <a:gsLst>
                    <a:gs pos="0">
                      <a:srgbClr val="E4C535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</a:gradFill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>
                      <a:solidFill>
                        <a:schemeClr val="tx1"/>
                      </a:solidFill>
                    </a:rPr>
                    <a:t>superconducting 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>
                      <a:solidFill>
                        <a:schemeClr val="tx1"/>
                      </a:solidFill>
                    </a:rPr>
                    <a:t>torus</a:t>
                  </a:r>
                </a:p>
              </p:txBody>
            </p:sp>
            <p:sp>
              <p:nvSpPr>
                <p:cNvPr id="15" name="TextBox 15"/>
                <p:cNvSpPr txBox="1"/>
                <p:nvPr/>
              </p:nvSpPr>
              <p:spPr>
                <a:xfrm>
                  <a:off x="6652691" y="5434129"/>
                  <a:ext cx="1746805" cy="554664"/>
                </a:xfrm>
                <a:prstGeom prst="rect">
                  <a:avLst/>
                </a:prstGeom>
                <a:gradFill>
                  <a:gsLst>
                    <a:gs pos="0">
                      <a:srgbClr val="0000FF"/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/>
                    <a:t>superconducting</a:t>
                  </a: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dirty="0"/>
                    <a:t>solenoid</a:t>
                  </a:r>
                </a:p>
              </p:txBody>
            </p:sp>
            <p:sp>
              <p:nvSpPr>
                <p:cNvPr id="16" name="10-Point Star 16"/>
                <p:cNvSpPr/>
                <p:nvPr/>
              </p:nvSpPr>
              <p:spPr>
                <a:xfrm>
                  <a:off x="8399495" y="4342388"/>
                  <a:ext cx="933006" cy="570502"/>
                </a:xfrm>
                <a:prstGeom prst="star10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dirty="0">
                      <a:latin typeface="Arial"/>
                      <a:cs typeface="Arial"/>
                    </a:rPr>
                    <a:t>target</a:t>
                  </a:r>
                </a:p>
              </p:txBody>
            </p:sp>
          </p:grpSp>
          <p:sp>
            <p:nvSpPr>
              <p:cNvPr id="11" name="Text Box 7"/>
              <p:cNvSpPr txBox="1">
                <a:spLocks noChangeArrowheads="1"/>
              </p:cNvSpPr>
              <p:nvPr/>
            </p:nvSpPr>
            <p:spPr bwMode="auto">
              <a:xfrm>
                <a:off x="5475288" y="5422900"/>
                <a:ext cx="933450" cy="4762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50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polarized </a:t>
                </a:r>
              </a:p>
              <a:p>
                <a:pPr eaLnBrk="1" hangingPunct="1"/>
                <a:r>
                  <a:rPr lang="en-US" sz="150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e</a:t>
                </a:r>
                <a:r>
                  <a:rPr lang="en-US" sz="1500" baseline="3000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-</a:t>
                </a:r>
                <a:r>
                  <a:rPr lang="en-US" sz="150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beam</a:t>
                </a:r>
                <a:endParaRPr lang="it-IT" sz="1500">
                  <a:solidFill>
                    <a:srgbClr val="FF0000"/>
                  </a:solidFill>
                  <a:latin typeface="Calibri" charset="0"/>
                  <a:cs typeface="Arial" charset="0"/>
                </a:endParaRPr>
              </a:p>
            </p:txBody>
          </p:sp>
          <p:sp>
            <p:nvSpPr>
              <p:cNvPr id="12" name="Line 22"/>
              <p:cNvSpPr>
                <a:spLocks noChangeShapeType="1"/>
              </p:cNvSpPr>
              <p:nvPr/>
            </p:nvSpPr>
            <p:spPr bwMode="auto">
              <a:xfrm flipH="1" flipV="1">
                <a:off x="4865688" y="5127625"/>
                <a:ext cx="609600" cy="369888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9" name="Line 22"/>
            <p:cNvSpPr>
              <a:spLocks noChangeShapeType="1"/>
            </p:cNvSpPr>
            <p:nvPr/>
          </p:nvSpPr>
          <p:spPr bwMode="auto">
            <a:xfrm flipH="1">
              <a:off x="4602163" y="4818063"/>
              <a:ext cx="474662" cy="117475"/>
            </a:xfrm>
            <a:prstGeom prst="line">
              <a:avLst/>
            </a:prstGeom>
            <a:noFill/>
            <a:ln w="31750">
              <a:solidFill>
                <a:schemeClr val="accent2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3238" y="0"/>
            <a:ext cx="9069388" cy="1260475"/>
          </a:xfrm>
        </p:spPr>
        <p:txBody>
          <a:bodyPr>
            <a:normAutofit/>
          </a:bodyPr>
          <a:lstStyle/>
          <a:p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HD-ICE TRANSVERSE TARGET</a:t>
            </a:r>
            <a:b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it-IT" sz="20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(L. </a:t>
            </a:r>
            <a:r>
              <a:rPr lang="it-IT" sz="2000" b="0" dirty="0" err="1" smtClean="0">
                <a:solidFill>
                  <a:schemeClr val="tx1"/>
                </a:solidFill>
                <a:latin typeface="Comic Sans MS"/>
                <a:cs typeface="Comic Sans MS"/>
              </a:rPr>
              <a:t>Barion</a:t>
            </a:r>
            <a:r>
              <a:rPr lang="it-IT" sz="20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, G. Ciullo, M. </a:t>
            </a:r>
            <a:r>
              <a:rPr lang="it-IT" sz="2000" b="0" dirty="0" err="1" smtClean="0">
                <a:solidFill>
                  <a:schemeClr val="tx1"/>
                </a:solidFill>
                <a:latin typeface="Comic Sans MS"/>
                <a:cs typeface="Comic Sans MS"/>
              </a:rPr>
              <a:t>Contalbrigo</a:t>
            </a:r>
            <a:r>
              <a:rPr lang="it-IT" sz="20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, P.L., M. </a:t>
            </a:r>
            <a:r>
              <a:rPr lang="it-IT" sz="2000" b="0" dirty="0" err="1" smtClean="0">
                <a:solidFill>
                  <a:schemeClr val="tx1"/>
                </a:solidFill>
                <a:latin typeface="Comic Sans MS"/>
                <a:cs typeface="Comic Sans MS"/>
              </a:rPr>
              <a:t>Statera</a:t>
            </a:r>
            <a:r>
              <a:rPr lang="it-IT" sz="20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, </a:t>
            </a:r>
            <a:r>
              <a:rPr lang="it-IT" sz="2000" b="0" dirty="0" err="1" smtClean="0">
                <a:solidFill>
                  <a:schemeClr val="tx1"/>
                </a:solidFill>
                <a:latin typeface="Comic Sans MS"/>
                <a:cs typeface="Comic Sans MS"/>
              </a:rPr>
              <a:t>F</a:t>
            </a:r>
            <a:r>
              <a:rPr lang="it-IT" sz="20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. Spizzo) </a:t>
            </a:r>
            <a:endParaRPr lang="it-IT" sz="3200" b="0" dirty="0">
              <a:solidFill>
                <a:schemeClr val="tx1"/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0" y="2339166"/>
            <a:ext cx="3731311" cy="1650664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 lIns="100794" tIns="50397" rIns="100794" bIns="50397">
            <a:spAutoFit/>
          </a:bodyPr>
          <a:lstStyle/>
          <a:p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it-IT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racking</a:t>
            </a:r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solenoid</a:t>
            </a:r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 design </a:t>
            </a:r>
            <a:r>
              <a:rPr lang="it-IT" dirty="0" err="1">
                <a:latin typeface="Comic Sans MS"/>
                <a:cs typeface="Comic Sans MS"/>
              </a:rPr>
              <a:t>field</a:t>
            </a:r>
            <a:r>
              <a:rPr lang="it-IT" dirty="0">
                <a:latin typeface="Comic Sans MS"/>
                <a:cs typeface="Comic Sans MS"/>
              </a:rPr>
              <a:t> 5 T </a:t>
            </a:r>
            <a:r>
              <a:rPr lang="it-IT" dirty="0" err="1">
                <a:latin typeface="Comic Sans MS"/>
                <a:cs typeface="Comic Sans MS"/>
              </a:rPr>
              <a:t>longitudinal</a:t>
            </a:r>
            <a:endParaRPr lang="it-IT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HDice</a:t>
            </a:r>
            <a:r>
              <a:rPr lang="it-IT" dirty="0">
                <a:latin typeface="Comic Sans MS"/>
                <a:cs typeface="Comic Sans MS"/>
              </a:rPr>
              <a:t> target </a:t>
            </a:r>
            <a:r>
              <a:rPr lang="it-IT" dirty="0" err="1">
                <a:latin typeface="Comic Sans MS"/>
                <a:cs typeface="Comic Sans MS"/>
              </a:rPr>
              <a:t>working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field</a:t>
            </a:r>
            <a:r>
              <a:rPr lang="it-IT" dirty="0">
                <a:latin typeface="Comic Sans MS"/>
                <a:cs typeface="Comic Sans MS"/>
              </a:rPr>
              <a:t> 2 T</a:t>
            </a:r>
          </a:p>
          <a:p>
            <a:pPr>
              <a:buFont typeface="Arial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 4K L-He </a:t>
            </a:r>
            <a:r>
              <a:rPr lang="it-IT" dirty="0" err="1">
                <a:latin typeface="Comic Sans MS"/>
                <a:cs typeface="Comic Sans MS"/>
              </a:rPr>
              <a:t>cryostat</a:t>
            </a:r>
            <a:endParaRPr lang="it-IT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diameter</a:t>
            </a:r>
            <a:r>
              <a:rPr lang="it-IT" dirty="0">
                <a:latin typeface="Comic Sans MS"/>
                <a:cs typeface="Comic Sans MS"/>
              </a:rPr>
              <a:t> 440 to 942 mm</a:t>
            </a:r>
          </a:p>
          <a:p>
            <a:pPr>
              <a:buFont typeface="Arial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length</a:t>
            </a:r>
            <a:r>
              <a:rPr lang="it-IT" dirty="0">
                <a:latin typeface="Comic Sans MS"/>
                <a:cs typeface="Comic Sans MS"/>
              </a:rPr>
              <a:t> 1500 mm</a:t>
            </a:r>
          </a:p>
        </p:txBody>
      </p:sp>
      <p:sp>
        <p:nvSpPr>
          <p:cNvPr id="18" name="TextBox 25"/>
          <p:cNvSpPr txBox="1">
            <a:spLocks noChangeArrowheads="1"/>
          </p:cNvSpPr>
          <p:nvPr/>
        </p:nvSpPr>
        <p:spPr bwMode="auto">
          <a:xfrm>
            <a:off x="0" y="4367415"/>
            <a:ext cx="3454714" cy="113544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HD-ice </a:t>
            </a:r>
            <a:r>
              <a:rPr lang="en-US" sz="1800" dirty="0">
                <a:solidFill>
                  <a:srgbClr val="FF0000"/>
                </a:solidFill>
                <a:latin typeface="Comic Sans MS"/>
                <a:cs typeface="Comic Sans MS"/>
              </a:rPr>
              <a:t>Transverse Target:</a:t>
            </a:r>
          </a:p>
          <a:p>
            <a:pPr eaLnBrk="1" hangingPunct="1">
              <a:buFont typeface="Arial" charset="0"/>
              <a:buChar char="•"/>
            </a:pPr>
            <a:r>
              <a:rPr lang="en-US" sz="1800" dirty="0">
                <a:latin typeface="Comic Sans MS"/>
                <a:cs typeface="Comic Sans MS"/>
              </a:rPr>
              <a:t> high polarization</a:t>
            </a:r>
          </a:p>
          <a:p>
            <a:pPr eaLnBrk="1" hangingPunct="1">
              <a:buFont typeface="Arial" charset="0"/>
              <a:buChar char="•"/>
            </a:pPr>
            <a:r>
              <a:rPr lang="en-US" sz="1800" dirty="0">
                <a:latin typeface="Comic Sans MS"/>
                <a:cs typeface="Comic Sans MS"/>
              </a:rPr>
              <a:t> f 25 mm – Length 25 mm</a:t>
            </a:r>
          </a:p>
          <a:p>
            <a:pPr eaLnBrk="1" hangingPunct="1">
              <a:buFont typeface="Arial" charset="0"/>
              <a:buChar char="•"/>
            </a:pPr>
            <a:r>
              <a:rPr lang="en-US" sz="1800" dirty="0">
                <a:latin typeface="Comic Sans MS"/>
                <a:cs typeface="Comic Sans MS"/>
              </a:rPr>
              <a:t> transverse field 0.5-1.25 T </a:t>
            </a:r>
          </a:p>
        </p:txBody>
      </p:sp>
    </p:spTree>
    <p:extLst>
      <p:ext uri="{BB962C8B-B14F-4D97-AF65-F5344CB8AC3E}">
        <p14:creationId xmlns:p14="http://schemas.microsoft.com/office/powerpoint/2010/main" val="2107365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670" y="0"/>
            <a:ext cx="9072563" cy="895961"/>
          </a:xfrm>
        </p:spPr>
        <p:txBody>
          <a:bodyPr>
            <a:normAutofit/>
          </a:bodyPr>
          <a:lstStyle/>
          <a:p>
            <a:r>
              <a:rPr lang="it-IT" sz="3200" b="0" dirty="0" smtClean="0">
                <a:solidFill>
                  <a:srgbClr val="FF0000"/>
                </a:solidFill>
                <a:latin typeface="Comic Sans MS"/>
                <a:ea typeface="ＭＳ Ｐゴシック" charset="0"/>
                <a:cs typeface="Comic Sans MS"/>
              </a:rPr>
              <a:t>Bulk 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ea typeface="ＭＳ Ｐゴシック" charset="0"/>
                <a:cs typeface="Comic Sans MS"/>
              </a:rPr>
              <a:t>Transverse</a:t>
            </a:r>
            <a:r>
              <a:rPr lang="it-IT" sz="3200" b="0" dirty="0" smtClean="0">
                <a:solidFill>
                  <a:srgbClr val="FF0000"/>
                </a:solidFill>
                <a:latin typeface="Comic Sans MS"/>
                <a:ea typeface="ＭＳ Ｐゴシック" charset="0"/>
                <a:cs typeface="Comic Sans MS"/>
              </a:rPr>
              <a:t> 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ea typeface="ＭＳ Ｐゴシック" charset="0"/>
                <a:cs typeface="Comic Sans MS"/>
              </a:rPr>
              <a:t>Magnet</a:t>
            </a:r>
            <a:endParaRPr lang="it-IT" sz="3200" b="0" dirty="0">
              <a:solidFill>
                <a:srgbClr val="FF0000"/>
              </a:solidFill>
              <a:latin typeface="Comic Sans MS"/>
              <a:ea typeface="ＭＳ Ｐゴシック" charset="0"/>
              <a:cs typeface="Comic Sans MS"/>
            </a:endParaRPr>
          </a:p>
        </p:txBody>
      </p:sp>
      <p:sp>
        <p:nvSpPr>
          <p:cNvPr id="36871" name="Rectangle 9"/>
          <p:cNvSpPr>
            <a:spLocks noRot="1" noChangeArrowheads="1"/>
          </p:cNvSpPr>
          <p:nvPr/>
        </p:nvSpPr>
        <p:spPr bwMode="auto">
          <a:xfrm>
            <a:off x="4671534" y="2137081"/>
            <a:ext cx="4956307" cy="144346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768" tIns="50384" rIns="100768" bIns="50384"/>
          <a:lstStyle/>
          <a:p>
            <a:pPr defTabSz="4603991">
              <a:spcBef>
                <a:spcPct val="20000"/>
              </a:spcBef>
            </a:pPr>
            <a:r>
              <a:rPr lang="it-IT" sz="2600" b="1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r>
              <a:rPr lang="it-IT" sz="26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ulk </a:t>
            </a:r>
            <a:r>
              <a:rPr lang="it-IT" sz="2600" b="1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cylinder</a:t>
            </a:r>
            <a:r>
              <a:rPr lang="it-IT" sz="2600" b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sz="26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(MgB</a:t>
            </a:r>
            <a:r>
              <a:rPr lang="it-IT" sz="2600" b="1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it-IT" sz="26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  <a:endParaRPr lang="it-IT" sz="2600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600" b="1" dirty="0">
                <a:solidFill>
                  <a:srgbClr val="1F497D"/>
                </a:solidFill>
                <a:latin typeface="Comic Sans MS"/>
                <a:cs typeface="Comic Sans MS"/>
              </a:rPr>
              <a:t> </a:t>
            </a:r>
            <a:r>
              <a:rPr lang="it-IT" sz="2600" dirty="0" err="1">
                <a:latin typeface="Comic Sans MS"/>
                <a:cs typeface="Comic Sans MS"/>
              </a:rPr>
              <a:t>longitudinal</a:t>
            </a:r>
            <a:r>
              <a:rPr lang="it-IT" sz="2600" dirty="0">
                <a:latin typeface="Comic Sans MS"/>
                <a:cs typeface="Comic Sans MS"/>
              </a:rPr>
              <a:t> </a:t>
            </a:r>
            <a:r>
              <a:rPr lang="it-IT" sz="2600" dirty="0" err="1">
                <a:latin typeface="Comic Sans MS"/>
                <a:cs typeface="Comic Sans MS"/>
              </a:rPr>
              <a:t>shield</a:t>
            </a:r>
            <a:endParaRPr lang="it-IT" sz="2600" dirty="0">
              <a:latin typeface="Comic Sans MS"/>
              <a:cs typeface="Comic Sans MS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600" dirty="0">
                <a:latin typeface="Comic Sans MS"/>
                <a:cs typeface="Comic Sans MS"/>
              </a:rPr>
              <a:t> </a:t>
            </a:r>
            <a:r>
              <a:rPr lang="it-IT" sz="2600" dirty="0" err="1">
                <a:latin typeface="Comic Sans MS"/>
                <a:cs typeface="Comic Sans MS"/>
              </a:rPr>
              <a:t>transverse</a:t>
            </a:r>
            <a:r>
              <a:rPr lang="it-IT" sz="2600" dirty="0">
                <a:latin typeface="Comic Sans MS"/>
                <a:cs typeface="Comic Sans MS"/>
              </a:rPr>
              <a:t> </a:t>
            </a:r>
            <a:r>
              <a:rPr lang="it-IT" sz="2600" dirty="0" err="1">
                <a:latin typeface="Comic Sans MS"/>
                <a:cs typeface="Comic Sans MS"/>
              </a:rPr>
              <a:t>magnetization</a:t>
            </a:r>
            <a:endParaRPr lang="it-IT" sz="2600" dirty="0">
              <a:latin typeface="Comic Sans MS"/>
              <a:cs typeface="Comic Sans MS"/>
            </a:endParaRPr>
          </a:p>
          <a:p>
            <a:pPr defTabSz="4603991">
              <a:spcBef>
                <a:spcPct val="20000"/>
              </a:spcBef>
            </a:pPr>
            <a:endParaRPr lang="it-IT" sz="35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grpSp>
        <p:nvGrpSpPr>
          <p:cNvPr id="36872" name="Group 11"/>
          <p:cNvGrpSpPr>
            <a:grpSpLocks/>
          </p:cNvGrpSpPr>
          <p:nvPr/>
        </p:nvGrpSpPr>
        <p:grpSpPr bwMode="auto">
          <a:xfrm>
            <a:off x="-246765" y="1322943"/>
            <a:ext cx="5269577" cy="3953081"/>
            <a:chOff x="20843875" y="7459663"/>
            <a:chExt cx="9436100" cy="7077075"/>
          </a:xfrm>
        </p:grpSpPr>
        <p:pic>
          <p:nvPicPr>
            <p:cNvPr id="36875" name="Picture 12" descr="cilindro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43875" y="7459663"/>
              <a:ext cx="9436100" cy="7077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6" name="TextBox 13"/>
            <p:cNvSpPr txBox="1">
              <a:spLocks noChangeArrowheads="1"/>
            </p:cNvSpPr>
            <p:nvPr/>
          </p:nvSpPr>
          <p:spPr bwMode="auto">
            <a:xfrm>
              <a:off x="25350787" y="7459663"/>
              <a:ext cx="1295403" cy="787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it-IT" b="1">
                  <a:solidFill>
                    <a:srgbClr val="FF6600"/>
                  </a:solidFill>
                  <a:latin typeface="Calibri" charset="0"/>
                </a:rPr>
                <a:t>By</a:t>
              </a:r>
            </a:p>
          </p:txBody>
        </p:sp>
        <p:cxnSp>
          <p:nvCxnSpPr>
            <p:cNvPr id="36877" name="Straight Arrow Connector 14"/>
            <p:cNvCxnSpPr>
              <a:cxnSpLocks noChangeShapeType="1"/>
            </p:cNvCxnSpPr>
            <p:nvPr/>
          </p:nvCxnSpPr>
          <p:spPr bwMode="auto">
            <a:xfrm rot="5400000" flipH="1" flipV="1">
              <a:off x="24207787" y="8983662"/>
              <a:ext cx="1828800" cy="1588"/>
            </a:xfrm>
            <a:prstGeom prst="straightConnector1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878" name="Straight Arrow Connector 15"/>
            <p:cNvCxnSpPr>
              <a:cxnSpLocks noChangeShapeType="1"/>
            </p:cNvCxnSpPr>
            <p:nvPr/>
          </p:nvCxnSpPr>
          <p:spPr bwMode="auto">
            <a:xfrm flipV="1">
              <a:off x="25655587" y="9517062"/>
              <a:ext cx="1219200" cy="838200"/>
            </a:xfrm>
            <a:prstGeom prst="straightConnector1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879" name="TextBox 16"/>
            <p:cNvSpPr txBox="1">
              <a:spLocks noChangeArrowheads="1"/>
            </p:cNvSpPr>
            <p:nvPr/>
          </p:nvSpPr>
          <p:spPr bwMode="auto">
            <a:xfrm>
              <a:off x="26874788" y="8880474"/>
              <a:ext cx="1751835" cy="787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it-IT" b="1">
                  <a:solidFill>
                    <a:srgbClr val="0000FF"/>
                  </a:solidFill>
                  <a:latin typeface="Calibri" charset="0"/>
                </a:rPr>
                <a:t>Bz</a:t>
              </a:r>
            </a:p>
          </p:txBody>
        </p:sp>
      </p:grpSp>
      <p:sp>
        <p:nvSpPr>
          <p:cNvPr id="36873" name="TextBox 18"/>
          <p:cNvSpPr txBox="1">
            <a:spLocks noChangeArrowheads="1"/>
          </p:cNvSpPr>
          <p:nvPr/>
        </p:nvSpPr>
        <p:spPr bwMode="auto">
          <a:xfrm>
            <a:off x="4701695" y="4204664"/>
            <a:ext cx="5525851" cy="216695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b="1" dirty="0" err="1">
                <a:solidFill>
                  <a:srgbClr val="FF0000"/>
                </a:solidFill>
                <a:latin typeface="Comic Sans MS"/>
                <a:cs typeface="Comic Sans MS"/>
              </a:rPr>
              <a:t>F</a:t>
            </a:r>
            <a:r>
              <a:rPr lang="it-IT" b="1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eatures</a:t>
            </a:r>
            <a:r>
              <a:rPr lang="it-IT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endParaRPr lang="it-IT" b="1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eaLnBrk="1" hangingPunct="1">
              <a:buFont typeface="Arial" charset="0"/>
              <a:buChar char="•"/>
            </a:pP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no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current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leads</a:t>
            </a:r>
            <a:endParaRPr lang="it-IT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buFont typeface="Arial" charset="0"/>
              <a:buChar char="•"/>
            </a:pP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Cu free</a:t>
            </a:r>
          </a:p>
          <a:p>
            <a:pPr eaLnBrk="1" hangingPunct="1">
              <a:buFont typeface="Arial" charset="0"/>
              <a:buChar char="•"/>
            </a:pP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self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tuning</a:t>
            </a:r>
            <a:endParaRPr lang="it-IT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buFont typeface="Arial" charset="0"/>
              <a:buChar char="•"/>
            </a:pP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few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mm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thickness</a:t>
            </a:r>
            <a:endParaRPr lang="it-IT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>
              <a:buFont typeface="Arial" charset="0"/>
              <a:buChar char="•"/>
            </a:pP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external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magnet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Comic Sans MS"/>
                <a:cs typeface="Comic Sans MS"/>
              </a:rPr>
              <a:t>for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magnetization</a:t>
            </a:r>
            <a:endParaRPr lang="it-IT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36874" name="TextBox 15"/>
          <p:cNvSpPr txBox="1">
            <a:spLocks noChangeArrowheads="1"/>
          </p:cNvSpPr>
          <p:nvPr/>
        </p:nvSpPr>
        <p:spPr bwMode="auto">
          <a:xfrm>
            <a:off x="268748" y="5969904"/>
            <a:ext cx="3618930" cy="113544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dirty="0" err="1">
                <a:solidFill>
                  <a:srgbClr val="000000"/>
                </a:solidFill>
                <a:latin typeface="Comic Sans MS"/>
                <a:cs typeface="Comic Sans MS"/>
              </a:rPr>
              <a:t>existing</a:t>
            </a:r>
            <a:r>
              <a:rPr lang="it-IT" sz="1800" dirty="0">
                <a:solidFill>
                  <a:srgbClr val="000000"/>
                </a:solidFill>
                <a:latin typeface="Comic Sans MS"/>
                <a:cs typeface="Comic Sans MS"/>
              </a:rPr>
              <a:t> sample </a:t>
            </a:r>
            <a:r>
              <a:rPr lang="it-IT" sz="1200" dirty="0">
                <a:solidFill>
                  <a:srgbClr val="000000"/>
                </a:solidFill>
                <a:latin typeface="Comic Sans MS"/>
                <a:cs typeface="Comic Sans MS"/>
              </a:rPr>
              <a:t>(</a:t>
            </a:r>
            <a:r>
              <a:rPr lang="it-IT" sz="1200" dirty="0" err="1">
                <a:solidFill>
                  <a:srgbClr val="000000"/>
                </a:solidFill>
                <a:latin typeface="Comic Sans MS"/>
                <a:cs typeface="Comic Sans MS"/>
              </a:rPr>
              <a:t>courtesy</a:t>
            </a:r>
            <a:r>
              <a:rPr lang="it-IT" sz="1200" dirty="0">
                <a:solidFill>
                  <a:srgbClr val="000000"/>
                </a:solidFill>
                <a:latin typeface="Comic Sans MS"/>
                <a:cs typeface="Comic Sans MS"/>
              </a:rPr>
              <a:t> of G. Giunchi)</a:t>
            </a:r>
            <a:endParaRPr lang="it-IT" sz="180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eaLnBrk="1" hangingPunct="1"/>
            <a:r>
              <a:rPr lang="it-IT" sz="1800" dirty="0" err="1">
                <a:solidFill>
                  <a:srgbClr val="000000"/>
                </a:solidFill>
                <a:latin typeface="Comic Sans MS"/>
                <a:cs typeface="Comic Sans MS"/>
              </a:rPr>
              <a:t>diameter</a:t>
            </a:r>
            <a:r>
              <a:rPr lang="it-IT" sz="1800" dirty="0">
                <a:solidFill>
                  <a:srgbClr val="000000"/>
                </a:solidFill>
                <a:latin typeface="Comic Sans MS"/>
                <a:cs typeface="Comic Sans MS"/>
              </a:rPr>
              <a:t> 39 mm</a:t>
            </a:r>
          </a:p>
          <a:p>
            <a:pPr eaLnBrk="1" hangingPunct="1"/>
            <a:r>
              <a:rPr lang="it-IT" sz="1800" dirty="0" err="1">
                <a:solidFill>
                  <a:srgbClr val="000000"/>
                </a:solidFill>
                <a:latin typeface="Comic Sans MS"/>
                <a:cs typeface="Comic Sans MS"/>
              </a:rPr>
              <a:t>length</a:t>
            </a:r>
            <a:r>
              <a:rPr lang="it-IT" sz="1800" dirty="0">
                <a:solidFill>
                  <a:srgbClr val="000000"/>
                </a:solidFill>
                <a:latin typeface="Comic Sans MS"/>
                <a:cs typeface="Comic Sans MS"/>
              </a:rPr>
              <a:t> 90 mm</a:t>
            </a:r>
          </a:p>
          <a:p>
            <a:pPr eaLnBrk="1" hangingPunct="1"/>
            <a:r>
              <a:rPr lang="it-IT" sz="1800" dirty="0" err="1">
                <a:solidFill>
                  <a:srgbClr val="000000"/>
                </a:solidFill>
                <a:latin typeface="Comic Sans MS"/>
                <a:cs typeface="Comic Sans MS"/>
              </a:rPr>
              <a:t>thickness</a:t>
            </a:r>
            <a:r>
              <a:rPr lang="it-IT" sz="1800" dirty="0">
                <a:solidFill>
                  <a:srgbClr val="000000"/>
                </a:solidFill>
                <a:latin typeface="Comic Sans MS"/>
                <a:cs typeface="Comic Sans MS"/>
              </a:rPr>
              <a:t> ~1 mm</a:t>
            </a:r>
          </a:p>
        </p:txBody>
      </p:sp>
      <p:sp>
        <p:nvSpPr>
          <p:cNvPr id="13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05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504031" y="139168"/>
            <a:ext cx="9072563" cy="895961"/>
          </a:xfrm>
        </p:spPr>
        <p:txBody>
          <a:bodyPr/>
          <a:lstStyle/>
          <a:p>
            <a:r>
              <a:rPr lang="it-IT" sz="3200" b="0" dirty="0">
                <a:solidFill>
                  <a:srgbClr val="FF0000"/>
                </a:solidFill>
                <a:latin typeface="Comic Sans MS"/>
                <a:ea typeface="ＭＳ Ｐゴシック" charset="0"/>
                <a:cs typeface="Comic Sans MS"/>
              </a:rPr>
              <a:t>FERRARA SETUP</a:t>
            </a:r>
          </a:p>
        </p:txBody>
      </p:sp>
      <p:grpSp>
        <p:nvGrpSpPr>
          <p:cNvPr id="39942" name="Group 6"/>
          <p:cNvGrpSpPr>
            <a:grpSpLocks/>
          </p:cNvGrpSpPr>
          <p:nvPr/>
        </p:nvGrpSpPr>
        <p:grpSpPr bwMode="auto">
          <a:xfrm>
            <a:off x="0" y="1209199"/>
            <a:ext cx="5504092" cy="5249774"/>
            <a:chOff x="1596474" y="19346863"/>
            <a:chExt cx="10073445" cy="10693400"/>
          </a:xfrm>
        </p:grpSpPr>
        <p:pic>
          <p:nvPicPr>
            <p:cNvPr id="39950" name="Picture 7" descr="magnete-trasparente-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00" r="29341"/>
            <a:stretch>
              <a:fillRect/>
            </a:stretch>
          </p:blipFill>
          <p:spPr bwMode="auto">
            <a:xfrm>
              <a:off x="2696201" y="19346863"/>
              <a:ext cx="8405187" cy="1069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51" name="Rectangle 8"/>
            <p:cNvSpPr>
              <a:spLocks noRot="1" noChangeArrowheads="1"/>
            </p:cNvSpPr>
            <p:nvPr/>
          </p:nvSpPr>
          <p:spPr bwMode="auto">
            <a:xfrm>
              <a:off x="2518658" y="20155254"/>
              <a:ext cx="2401074" cy="533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coldhead</a:t>
              </a:r>
            </a:p>
          </p:txBody>
        </p:sp>
        <p:cxnSp>
          <p:nvCxnSpPr>
            <p:cNvPr id="39952" name="Straight Arrow Connector 10"/>
            <p:cNvCxnSpPr>
              <a:cxnSpLocks noChangeShapeType="1"/>
            </p:cNvCxnSpPr>
            <p:nvPr/>
          </p:nvCxnSpPr>
          <p:spPr bwMode="auto">
            <a:xfrm rot="5400000" flipH="1" flipV="1">
              <a:off x="3101167" y="26850097"/>
              <a:ext cx="2198108" cy="1439023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53" name="Straight Arrow Connector 11"/>
            <p:cNvCxnSpPr>
              <a:cxnSpLocks noChangeShapeType="1"/>
            </p:cNvCxnSpPr>
            <p:nvPr/>
          </p:nvCxnSpPr>
          <p:spPr bwMode="auto">
            <a:xfrm>
              <a:off x="2997353" y="25671461"/>
              <a:ext cx="3172250" cy="152400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9954" name="Rectangle 13"/>
            <p:cNvSpPr>
              <a:spLocks noRot="1" noChangeArrowheads="1"/>
            </p:cNvSpPr>
            <p:nvPr/>
          </p:nvSpPr>
          <p:spPr bwMode="auto">
            <a:xfrm>
              <a:off x="2650895" y="21023264"/>
              <a:ext cx="1649689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turbo</a:t>
              </a:r>
            </a:p>
          </p:txBody>
        </p:sp>
        <p:sp>
          <p:nvSpPr>
            <p:cNvPr id="39955" name="Rectangle 14"/>
            <p:cNvSpPr>
              <a:spLocks noRot="1" noChangeArrowheads="1"/>
            </p:cNvSpPr>
            <p:nvPr/>
          </p:nvSpPr>
          <p:spPr bwMode="auto">
            <a:xfrm>
              <a:off x="7506898" y="20660983"/>
              <a:ext cx="3645732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support (316L)</a:t>
              </a:r>
            </a:p>
          </p:txBody>
        </p:sp>
        <p:sp>
          <p:nvSpPr>
            <p:cNvPr id="39956" name="Rectangle 15"/>
            <p:cNvSpPr>
              <a:spLocks noRot="1" noChangeArrowheads="1"/>
            </p:cNvSpPr>
            <p:nvPr/>
          </p:nvSpPr>
          <p:spPr bwMode="auto">
            <a:xfrm>
              <a:off x="8621919" y="21328062"/>
              <a:ext cx="3048000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Al chamber</a:t>
              </a:r>
            </a:p>
          </p:txBody>
        </p:sp>
        <p:sp>
          <p:nvSpPr>
            <p:cNvPr id="39957" name="Rectangle 16"/>
            <p:cNvSpPr>
              <a:spLocks noRot="1" noChangeArrowheads="1"/>
            </p:cNvSpPr>
            <p:nvPr/>
          </p:nvSpPr>
          <p:spPr bwMode="auto">
            <a:xfrm>
              <a:off x="1721392" y="23385463"/>
              <a:ext cx="4277399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support (nylon)</a:t>
              </a:r>
            </a:p>
          </p:txBody>
        </p:sp>
        <p:sp>
          <p:nvSpPr>
            <p:cNvPr id="39958" name="Rectangle 17"/>
            <p:cNvSpPr>
              <a:spLocks noRot="1" noChangeArrowheads="1"/>
            </p:cNvSpPr>
            <p:nvPr/>
          </p:nvSpPr>
          <p:spPr bwMode="auto">
            <a:xfrm>
              <a:off x="1899412" y="28668661"/>
              <a:ext cx="3276599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resistive coil</a:t>
              </a:r>
            </a:p>
          </p:txBody>
        </p:sp>
        <p:sp>
          <p:nvSpPr>
            <p:cNvPr id="39959" name="Rectangle 18"/>
            <p:cNvSpPr>
              <a:spLocks noRot="1" noChangeArrowheads="1"/>
            </p:cNvSpPr>
            <p:nvPr/>
          </p:nvSpPr>
          <p:spPr bwMode="auto">
            <a:xfrm>
              <a:off x="1596474" y="25195714"/>
              <a:ext cx="2357709" cy="1256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pole</a:t>
              </a:r>
            </a:p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(ARMCO)</a:t>
              </a:r>
            </a:p>
          </p:txBody>
        </p:sp>
        <p:cxnSp>
          <p:nvCxnSpPr>
            <p:cNvPr id="39960" name="Straight Arrow Connector 19"/>
            <p:cNvCxnSpPr>
              <a:cxnSpLocks noChangeShapeType="1"/>
            </p:cNvCxnSpPr>
            <p:nvPr/>
          </p:nvCxnSpPr>
          <p:spPr bwMode="auto">
            <a:xfrm>
              <a:off x="4300584" y="21480463"/>
              <a:ext cx="1007763" cy="304799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61" name="Straight Arrow Connector 20"/>
            <p:cNvCxnSpPr>
              <a:cxnSpLocks noChangeShapeType="1"/>
            </p:cNvCxnSpPr>
            <p:nvPr/>
          </p:nvCxnSpPr>
          <p:spPr bwMode="auto">
            <a:xfrm rot="5400000">
              <a:off x="7489954" y="21796296"/>
              <a:ext cx="1447799" cy="816133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62" name="Straight Arrow Connector 21"/>
            <p:cNvCxnSpPr>
              <a:cxnSpLocks noChangeShapeType="1"/>
            </p:cNvCxnSpPr>
            <p:nvPr/>
          </p:nvCxnSpPr>
          <p:spPr bwMode="auto">
            <a:xfrm>
              <a:off x="4548188" y="24299862"/>
              <a:ext cx="2209799" cy="914401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963" name="Straight Arrow Connector 22"/>
            <p:cNvCxnSpPr>
              <a:cxnSpLocks noChangeShapeType="1"/>
            </p:cNvCxnSpPr>
            <p:nvPr/>
          </p:nvCxnSpPr>
          <p:spPr bwMode="auto">
            <a:xfrm rot="10800000" flipV="1">
              <a:off x="6948104" y="22146210"/>
              <a:ext cx="2698752" cy="2229850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9964" name="Rectangle 23"/>
            <p:cNvSpPr>
              <a:spLocks noRot="1" noChangeArrowheads="1"/>
            </p:cNvSpPr>
            <p:nvPr/>
          </p:nvSpPr>
          <p:spPr bwMode="auto">
            <a:xfrm>
              <a:off x="4940456" y="29125862"/>
              <a:ext cx="2865329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iron yoke</a:t>
              </a:r>
            </a:p>
          </p:txBody>
        </p:sp>
        <p:sp>
          <p:nvSpPr>
            <p:cNvPr id="39965" name="Rectangle 24"/>
            <p:cNvSpPr>
              <a:spLocks noRot="1" noChangeArrowheads="1"/>
            </p:cNvSpPr>
            <p:nvPr/>
          </p:nvSpPr>
          <p:spPr bwMode="auto">
            <a:xfrm>
              <a:off x="1925037" y="22060663"/>
              <a:ext cx="4099378" cy="91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16" tIns="45708" rIns="91416" bIns="45708"/>
            <a:lstStyle/>
            <a:p>
              <a:pPr defTabSz="4603991">
                <a:spcBef>
                  <a:spcPct val="20000"/>
                </a:spcBef>
              </a:pPr>
              <a:r>
                <a:rPr lang="it-IT" b="1">
                  <a:solidFill>
                    <a:srgbClr val="1F497D"/>
                  </a:solidFill>
                  <a:cs typeface="Arial" charset="0"/>
                </a:rPr>
                <a:t>chamber (316L)</a:t>
              </a:r>
            </a:p>
          </p:txBody>
        </p:sp>
        <p:cxnSp>
          <p:nvCxnSpPr>
            <p:cNvPr id="39966" name="Straight Arrow Connector 25"/>
            <p:cNvCxnSpPr>
              <a:cxnSpLocks noChangeShapeType="1"/>
            </p:cNvCxnSpPr>
            <p:nvPr/>
          </p:nvCxnSpPr>
          <p:spPr bwMode="auto">
            <a:xfrm>
              <a:off x="4581065" y="20566062"/>
              <a:ext cx="1719723" cy="380998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39943" name="Straight Arrow Connector 36"/>
          <p:cNvCxnSpPr>
            <a:cxnSpLocks noChangeShapeType="1"/>
          </p:cNvCxnSpPr>
          <p:nvPr/>
        </p:nvCxnSpPr>
        <p:spPr bwMode="auto">
          <a:xfrm rot="5400000" flipH="1" flipV="1">
            <a:off x="2448441" y="5396736"/>
            <a:ext cx="738468" cy="630039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Rectangle 9"/>
          <p:cNvSpPr>
            <a:spLocks noRot="1" noChangeArrowheads="1"/>
          </p:cNvSpPr>
          <p:nvPr/>
        </p:nvSpPr>
        <p:spPr bwMode="auto">
          <a:xfrm>
            <a:off x="5215107" y="1950067"/>
            <a:ext cx="4879029" cy="34950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100768" tIns="50384" rIns="100768" bIns="50384"/>
          <a:lstStyle/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rgbClr val="1F497D"/>
                </a:solidFill>
                <a:latin typeface="Comic Sans MS"/>
                <a:cs typeface="Comic Sans MS"/>
              </a:rPr>
              <a:t> 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resistive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magnet</a:t>
            </a:r>
            <a:endParaRPr lang="it-IT" sz="2200" dirty="0">
              <a:solidFill>
                <a:schemeClr val="tx2"/>
              </a:solidFill>
              <a:latin typeface="Comic Sans MS"/>
              <a:cs typeface="Comic Sans MS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transverse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field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custom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poles</a:t>
            </a:r>
            <a:endParaRPr lang="it-IT" sz="2200" dirty="0">
              <a:solidFill>
                <a:schemeClr val="tx2"/>
              </a:solidFill>
              <a:latin typeface="Comic Sans MS"/>
              <a:cs typeface="Comic Sans MS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max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field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about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1 T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vacuum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chamber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(316L and Al)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liquid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free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cryostat</a:t>
            </a:r>
            <a:endParaRPr lang="it-IT" sz="2200" dirty="0">
              <a:solidFill>
                <a:schemeClr val="tx2"/>
              </a:solidFill>
              <a:latin typeface="Comic Sans MS"/>
              <a:cs typeface="Comic Sans MS"/>
            </a:endParaRP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controlled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cylinder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temperature 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minimum temperature &lt;20 K</a:t>
            </a:r>
          </a:p>
          <a:p>
            <a:pPr defTabSz="4603991">
              <a:spcBef>
                <a:spcPct val="20000"/>
              </a:spcBef>
              <a:buFont typeface="Arial" charset="0"/>
              <a:buChar char="•"/>
            </a:pP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i="1" dirty="0">
                <a:solidFill>
                  <a:srgbClr val="1F497D"/>
                </a:solidFill>
                <a:latin typeface="Symbol" charset="2"/>
                <a:ea typeface="Arial" charset="0"/>
                <a:cs typeface="Symbol" charset="2"/>
              </a:rPr>
              <a:t>D</a:t>
            </a:r>
            <a:r>
              <a:rPr lang="it-IT" sz="2200" i="1" dirty="0">
                <a:solidFill>
                  <a:srgbClr val="1F497D"/>
                </a:solidFill>
                <a:latin typeface="Comic Sans MS"/>
                <a:cs typeface="Comic Sans MS"/>
              </a:rPr>
              <a:t>B/B</a:t>
            </a:r>
            <a:r>
              <a:rPr lang="it-IT" sz="2200" dirty="0">
                <a:solidFill>
                  <a:srgbClr val="1F497D"/>
                </a:solidFill>
                <a:latin typeface="Comic Sans MS"/>
                <a:cs typeface="Comic Sans MS"/>
              </a:rPr>
              <a:t> 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&lt; 2 10</a:t>
            </a:r>
            <a:r>
              <a:rPr lang="it-IT" sz="2200" baseline="30000" dirty="0">
                <a:solidFill>
                  <a:schemeClr val="tx2"/>
                </a:solidFill>
                <a:latin typeface="Comic Sans MS"/>
                <a:cs typeface="Comic Sans MS"/>
              </a:rPr>
              <a:t>-3 </a:t>
            </a:r>
            <a:r>
              <a:rPr lang="it-IT" sz="2200" dirty="0" smtClean="0">
                <a:solidFill>
                  <a:schemeClr val="tx2"/>
                </a:solidFill>
                <a:latin typeface="Comic Sans MS"/>
                <a:cs typeface="Comic Sans MS"/>
              </a:rPr>
              <a:t>(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on </a:t>
            </a:r>
            <a:r>
              <a:rPr lang="it-IT" sz="2200" dirty="0" err="1">
                <a:solidFill>
                  <a:schemeClr val="tx2"/>
                </a:solidFill>
                <a:latin typeface="Comic Sans MS"/>
                <a:cs typeface="Comic Sans MS"/>
              </a:rPr>
              <a:t>cylinder</a:t>
            </a:r>
            <a:r>
              <a:rPr lang="it-IT" sz="2200" dirty="0">
                <a:solidFill>
                  <a:schemeClr val="tx2"/>
                </a:solidFill>
                <a:latin typeface="Comic Sans MS"/>
                <a:cs typeface="Comic Sans MS"/>
              </a:rPr>
              <a:t> </a:t>
            </a:r>
            <a:r>
              <a:rPr lang="it-IT" sz="2200" dirty="0" smtClean="0">
                <a:solidFill>
                  <a:schemeClr val="tx2"/>
                </a:solidFill>
                <a:latin typeface="Comic Sans MS"/>
                <a:cs typeface="Comic Sans MS"/>
              </a:rPr>
              <a:t>volume)</a:t>
            </a:r>
            <a:endParaRPr lang="it-IT" sz="2200" dirty="0">
              <a:solidFill>
                <a:schemeClr val="tx2"/>
              </a:solidFill>
              <a:latin typeface="Comic Sans MS"/>
              <a:cs typeface="Comic Sans MS"/>
            </a:endParaRPr>
          </a:p>
        </p:txBody>
      </p:sp>
      <p:cxnSp>
        <p:nvCxnSpPr>
          <p:cNvPr id="39945" name="Straight Arrow Connector 48"/>
          <p:cNvCxnSpPr>
            <a:cxnSpLocks noChangeShapeType="1"/>
          </p:cNvCxnSpPr>
          <p:nvPr/>
        </p:nvCxnSpPr>
        <p:spPr bwMode="auto">
          <a:xfrm rot="10800000">
            <a:off x="2819425" y="4299566"/>
            <a:ext cx="1657352" cy="1268695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prstDash val="sysDot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946" name="TextBox 50"/>
          <p:cNvSpPr txBox="1">
            <a:spLocks noChangeArrowheads="1"/>
          </p:cNvSpPr>
          <p:nvPr/>
        </p:nvSpPr>
        <p:spPr bwMode="auto">
          <a:xfrm>
            <a:off x="4448776" y="5377520"/>
            <a:ext cx="1088414" cy="39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>
                <a:solidFill>
                  <a:srgbClr val="1F497D"/>
                </a:solidFill>
                <a:cs typeface="Arial" charset="0"/>
              </a:rPr>
              <a:t>cylinder</a:t>
            </a:r>
          </a:p>
        </p:txBody>
      </p:sp>
      <p:cxnSp>
        <p:nvCxnSpPr>
          <p:cNvPr id="39947" name="Straight Arrow Connector 51"/>
          <p:cNvCxnSpPr>
            <a:cxnSpLocks noChangeShapeType="1"/>
          </p:cNvCxnSpPr>
          <p:nvPr/>
        </p:nvCxnSpPr>
        <p:spPr bwMode="auto">
          <a:xfrm>
            <a:off x="2045878" y="2808630"/>
            <a:ext cx="773548" cy="159243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2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2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0249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mpo_magnetic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612" y="1480223"/>
            <a:ext cx="6019362" cy="432971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16138" y="285123"/>
            <a:ext cx="7140443" cy="578773"/>
          </a:xfrm>
        </p:spPr>
        <p:txBody>
          <a:bodyPr/>
          <a:lstStyle/>
          <a:p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MAGNETIZATION 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stability</a:t>
            </a:r>
            <a:endParaRPr lang="it-IT" sz="32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9" name="Picture 8" descr="P_20160401_1448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70" y="5252273"/>
            <a:ext cx="3134468" cy="1763139"/>
          </a:xfrm>
          <a:prstGeom prst="rect">
            <a:avLst/>
          </a:prstGeom>
        </p:spPr>
      </p:pic>
      <p:pic>
        <p:nvPicPr>
          <p:cNvPr id="10" name="Immagine 6" descr="20160516_112133_HDR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4" r="5486"/>
          <a:stretch/>
        </p:blipFill>
        <p:spPr>
          <a:xfrm rot="5400000">
            <a:off x="193" y="1437306"/>
            <a:ext cx="3676598" cy="36769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93723" y="6201772"/>
            <a:ext cx="5239836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Dipole field frozen for days inside a MgB</a:t>
            </a:r>
            <a:r>
              <a:rPr lang="en-US" baseline="-25000" dirty="0" smtClean="0"/>
              <a:t>2 </a:t>
            </a:r>
            <a:r>
              <a:rPr lang="en-US" dirty="0" smtClean="0"/>
              <a:t>cylinder</a:t>
            </a:r>
            <a:endParaRPr lang="en-US" dirty="0"/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1923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72" y="1300164"/>
            <a:ext cx="9144000" cy="2485025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837660" y="217566"/>
            <a:ext cx="8291794" cy="5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+mj-lt"/>
                <a:ea typeface="+mj-ea"/>
                <a:cs typeface="+mj-cs"/>
              </a:defRPr>
            </a:lvl1pPr>
            <a:lvl2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2pPr>
            <a:lvl3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3pPr>
            <a:lvl4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4pPr>
            <a:lvl5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5pPr>
            <a:lvl6pPr marL="251147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6pPr>
            <a:lvl7pPr marL="296810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7pPr>
            <a:lvl8pPr marL="3424740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8pPr>
            <a:lvl9pPr marL="3881368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it-IT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Polarized</a:t>
            </a:r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Target 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Tests</a:t>
            </a:r>
            <a:r>
              <a:rPr lang="it-IT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with Electron </a:t>
            </a:r>
            <a:r>
              <a:rPr lang="it-IT" sz="3200" b="0" dirty="0" err="1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r>
              <a:rPr lang="it-IT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eam</a:t>
            </a:r>
            <a:endParaRPr lang="it-IT" sz="32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9816"/>
            <a:ext cx="10080625" cy="3242365"/>
          </a:xfrm>
          <a:prstGeom prst="rect">
            <a:avLst/>
          </a:prstGeom>
        </p:spPr>
      </p:pic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sp>
        <p:nvSpPr>
          <p:cNvPr id="3" name="TextBox 2"/>
          <p:cNvSpPr txBox="1"/>
          <p:nvPr/>
        </p:nvSpPr>
        <p:spPr>
          <a:xfrm>
            <a:off x="351277" y="905270"/>
            <a:ext cx="7228323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preparation at UITF JLab with beam halo monitor made by Ferrara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528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Rectangle 14"/>
          <p:cNvSpPr/>
          <p:nvPr/>
        </p:nvSpPr>
        <p:spPr>
          <a:xfrm>
            <a:off x="752287" y="227032"/>
            <a:ext cx="8561008" cy="608896"/>
          </a:xfrm>
          <a:prstGeom prst="rect">
            <a:avLst/>
          </a:prstGeom>
          <a:noFill/>
        </p:spPr>
        <p:txBody>
          <a:bodyPr wrap="square" lIns="100717" tIns="50361" rIns="100717" bIns="50361">
            <a:spAutoFit/>
          </a:bodyPr>
          <a:lstStyle/>
          <a:p>
            <a:pPr algn="ctr">
              <a:defRPr/>
            </a:pPr>
            <a:r>
              <a:rPr lang="en-US" sz="3500" dirty="0" err="1" smtClean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Esperimenti</a:t>
            </a:r>
            <a:r>
              <a:rPr lang="en-US" sz="3500" dirty="0" smtClean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 di </a:t>
            </a:r>
            <a:r>
              <a:rPr lang="en-US" sz="3500" dirty="0" err="1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Gruppo</a:t>
            </a:r>
            <a:r>
              <a:rPr lang="en-US" sz="3500" dirty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 III a Ferrara</a:t>
            </a: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86A10-CEAF-441E-B39E-8ABA104CA67A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2" name="TextBox 1"/>
          <p:cNvSpPr txBox="1"/>
          <p:nvPr/>
        </p:nvSpPr>
        <p:spPr>
          <a:xfrm>
            <a:off x="2632488" y="2211231"/>
            <a:ext cx="7116629" cy="3453854"/>
          </a:xfrm>
          <a:prstGeom prst="rect">
            <a:avLst/>
          </a:prstGeom>
          <a:noFill/>
        </p:spPr>
        <p:txBody>
          <a:bodyPr wrap="square" lIns="100717" tIns="50361" rIns="100717" bIns="50361" rtlCol="0">
            <a:spAutoFit/>
          </a:bodyPr>
          <a:lstStyle/>
          <a:p>
            <a:endParaRPr lang="it-IT" sz="1000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it-IT" sz="2200" b="1" dirty="0" smtClean="0">
                <a:solidFill>
                  <a:srgbClr val="0033CC"/>
                </a:solidFill>
                <a:latin typeface="Comic Sans MS"/>
                <a:cs typeface="Comic Sans MS"/>
              </a:rPr>
              <a:t>JLAB12  </a:t>
            </a:r>
            <a:r>
              <a:rPr lang="it-IT" sz="2000" b="1" dirty="0">
                <a:solidFill>
                  <a:srgbClr val="FF0000"/>
                </a:solidFill>
                <a:latin typeface="Comic Sans MS"/>
                <a:cs typeface="Comic Sans MS"/>
              </a:rPr>
              <a:t>(R.L</a:t>
            </a:r>
            <a:r>
              <a:rPr lang="it-IT" sz="20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. &amp; R.N: </a:t>
            </a:r>
            <a:r>
              <a:rPr lang="it-IT" sz="2000" b="1" dirty="0">
                <a:solidFill>
                  <a:srgbClr val="FF0000"/>
                </a:solidFill>
                <a:latin typeface="Comic Sans MS"/>
                <a:cs typeface="Comic Sans MS"/>
              </a:rPr>
              <a:t>Marco Contalbrigo)</a:t>
            </a:r>
            <a:endParaRPr lang="it-IT" sz="20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it-IT" dirty="0">
                <a:latin typeface="Comic Sans MS"/>
                <a:cs typeface="Comic Sans MS"/>
              </a:rPr>
              <a:t>      -  spin physics</a:t>
            </a:r>
          </a:p>
          <a:p>
            <a:r>
              <a:rPr lang="it-IT" dirty="0">
                <a:latin typeface="Comic Sans MS"/>
                <a:cs typeface="Comic Sans MS"/>
              </a:rPr>
              <a:t>      -  transverse momentum phenomena  (TMDs) &amp; 3D imaging</a:t>
            </a:r>
          </a:p>
          <a:p>
            <a:r>
              <a:rPr lang="it-IT" dirty="0">
                <a:latin typeface="Comic Sans MS"/>
                <a:cs typeface="Comic Sans MS"/>
              </a:rPr>
              <a:t>      -  GPDs, EM Form Factors</a:t>
            </a:r>
          </a:p>
          <a:p>
            <a:endParaRPr lang="it-IT" dirty="0" smtClean="0">
              <a:latin typeface="Comic Sans MS"/>
              <a:cs typeface="Comic Sans MS"/>
            </a:endParaRPr>
          </a:p>
          <a:p>
            <a:endParaRPr lang="it-IT" dirty="0">
              <a:latin typeface="Comic Sans MS"/>
              <a:cs typeface="Comic Sans MS"/>
            </a:endParaRPr>
          </a:p>
          <a:p>
            <a:endParaRPr lang="it-IT" dirty="0" smtClean="0">
              <a:latin typeface="Comic Sans MS"/>
              <a:cs typeface="Comic Sans MS"/>
            </a:endParaRPr>
          </a:p>
          <a:p>
            <a:endParaRPr lang="it-IT" dirty="0" smtClean="0">
              <a:latin typeface="Comic Sans MS"/>
              <a:cs typeface="Comic Sans MS"/>
            </a:endParaRPr>
          </a:p>
          <a:p>
            <a:endParaRPr lang="it-IT" dirty="0">
              <a:latin typeface="Comic Sans MS"/>
              <a:cs typeface="Comic Sans MS"/>
            </a:endParaRPr>
          </a:p>
          <a:p>
            <a:endParaRPr lang="it-IT" dirty="0">
              <a:latin typeface="Comic Sans MS"/>
              <a:cs typeface="Comic Sans MS"/>
            </a:endParaRPr>
          </a:p>
          <a:p>
            <a:pPr marL="377704" indent="-377704">
              <a:buFont typeface="Arial" pitchFamily="34" charset="0"/>
              <a:buChar char="•"/>
            </a:pPr>
            <a:r>
              <a:rPr lang="it-IT" sz="2200" b="1" dirty="0" smtClean="0">
                <a:solidFill>
                  <a:srgbClr val="0033CC"/>
                </a:solidFill>
                <a:latin typeface="Comic Sans MS"/>
                <a:cs typeface="Comic Sans MS"/>
              </a:rPr>
              <a:t>JEDI  </a:t>
            </a:r>
            <a:r>
              <a:rPr lang="it-IT" sz="2000" b="1" dirty="0">
                <a:solidFill>
                  <a:srgbClr val="FF0000"/>
                </a:solidFill>
                <a:latin typeface="Comic Sans MS"/>
                <a:cs typeface="Comic Sans MS"/>
              </a:rPr>
              <a:t>(R.L. &amp; </a:t>
            </a:r>
            <a:r>
              <a:rPr lang="it-IT" sz="20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R.N</a:t>
            </a:r>
            <a:r>
              <a:rPr lang="it-IT" sz="2000" b="1" dirty="0">
                <a:solidFill>
                  <a:srgbClr val="FF0000"/>
                </a:solidFill>
                <a:latin typeface="Comic Sans MS"/>
                <a:cs typeface="Comic Sans MS"/>
              </a:rPr>
              <a:t>. Paolo Lenisa)</a:t>
            </a:r>
          </a:p>
          <a:p>
            <a:r>
              <a:rPr lang="it-IT" dirty="0">
                <a:latin typeface="Comic Sans MS"/>
                <a:cs typeface="Comic Sans MS"/>
              </a:rPr>
              <a:t>      </a:t>
            </a:r>
            <a:r>
              <a:rPr lang="it-IT" dirty="0" smtClean="0">
                <a:solidFill>
                  <a:srgbClr val="0033CC"/>
                </a:solidFill>
                <a:latin typeface="Comic Sans MS"/>
                <a:cs typeface="Comic Sans MS"/>
              </a:rPr>
              <a:t>-  </a:t>
            </a:r>
            <a:r>
              <a:rPr lang="it-IT" dirty="0">
                <a:latin typeface="Comic Sans MS"/>
                <a:cs typeface="Comic Sans MS"/>
              </a:rPr>
              <a:t>EDM, tests of fundamental symmetries </a:t>
            </a:r>
          </a:p>
        </p:txBody>
      </p:sp>
      <p:pic>
        <p:nvPicPr>
          <p:cNvPr id="968706" name="Picture 2" descr="logo JLab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50" y="2489125"/>
            <a:ext cx="1848139" cy="90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jedi_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44" y="4737649"/>
            <a:ext cx="1870428" cy="101265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31975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57610" y="242302"/>
            <a:ext cx="8139720" cy="60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72" tIns="50387" rIns="100772" bIns="50387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500" dirty="0">
                <a:solidFill>
                  <a:srgbClr val="FF0000"/>
                </a:solidFill>
                <a:latin typeface="Comic Sans MS" pitchFamily="66" charset="0"/>
              </a:rPr>
              <a:t>      Il </a:t>
            </a:r>
            <a:r>
              <a:rPr lang="en-US" sz="3500" dirty="0" err="1">
                <a:solidFill>
                  <a:srgbClr val="FF0000"/>
                </a:solidFill>
                <a:latin typeface="Comic Sans MS" pitchFamily="66" charset="0"/>
              </a:rPr>
              <a:t>gruppo</a:t>
            </a:r>
            <a:r>
              <a:rPr lang="en-US" sz="3500" dirty="0">
                <a:solidFill>
                  <a:srgbClr val="FF0000"/>
                </a:solidFill>
                <a:latin typeface="Comic Sans MS" pitchFamily="66" charset="0"/>
              </a:rPr>
              <a:t> di Ferrara @ JLAB12</a:t>
            </a:r>
            <a:endParaRPr lang="en-US" sz="4000" dirty="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315" y="1430152"/>
            <a:ext cx="9975310" cy="4455898"/>
          </a:xfrm>
          <a:prstGeom prst="rect">
            <a:avLst/>
          </a:prstGeom>
          <a:solidFill>
            <a:schemeClr val="bg1"/>
          </a:solidFill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Responsabilita’: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</a:t>
            </a:r>
            <a:r>
              <a:rPr lang="it-IT" sz="1900" dirty="0" smtClean="0">
                <a:latin typeface="Comic Sans MS"/>
                <a:cs typeface="Comic Sans MS"/>
              </a:rPr>
              <a:t>C.: </a:t>
            </a:r>
            <a:r>
              <a:rPr lang="it-IT" sz="1900" dirty="0">
                <a:latin typeface="Comic Sans MS"/>
                <a:cs typeface="Comic Sans MS"/>
              </a:rPr>
              <a:t>responsabile locale </a:t>
            </a:r>
            <a:r>
              <a:rPr lang="it-IT" sz="1900" dirty="0" smtClean="0">
                <a:latin typeface="Comic Sans MS"/>
                <a:cs typeface="Comic Sans MS"/>
              </a:rPr>
              <a:t>e nazionale di JLab12</a:t>
            </a:r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 responsabile progetto RICH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 &amp; L.P. Co-spokesperson di diverse proposte di esperimento (PAC34,37,38,39)</a:t>
            </a:r>
          </a:p>
          <a:p>
            <a:endParaRPr lang="it-IT" sz="1900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Contributi principali: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RICH detector </a:t>
            </a:r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(M.C., A. Movsysian, L. </a:t>
            </a:r>
            <a:r>
              <a:rPr lang="it-IT" sz="19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Barion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  <a:endParaRPr lang="it-IT" sz="1900" dirty="0" smtClean="0">
              <a:latin typeface="Comic Sans MS"/>
              <a:cs typeface="Comic Sans MS"/>
            </a:endParaRPr>
          </a:p>
          <a:p>
            <a:r>
              <a:rPr lang="it-IT" sz="1900" dirty="0" smtClean="0">
                <a:latin typeface="Comic Sans MS"/>
                <a:cs typeface="Comic Sans MS"/>
              </a:rPr>
              <a:t>      - </a:t>
            </a:r>
            <a:r>
              <a:rPr lang="it-IT" sz="1900" dirty="0" err="1" smtClean="0">
                <a:latin typeface="Comic Sans MS"/>
                <a:cs typeface="Comic Sans MS"/>
              </a:rPr>
              <a:t>Reconstruction</a:t>
            </a:r>
            <a:r>
              <a:rPr lang="it-IT" sz="1900" dirty="0" smtClean="0">
                <a:latin typeface="Comic Sans MS"/>
                <a:cs typeface="Comic Sans MS"/>
              </a:rPr>
              <a:t> </a:t>
            </a:r>
            <a:r>
              <a:rPr lang="it-IT" sz="1900" dirty="0" err="1" smtClean="0">
                <a:latin typeface="Comic Sans MS"/>
                <a:cs typeface="Comic Sans MS"/>
              </a:rPr>
              <a:t>algorithms</a:t>
            </a:r>
            <a:r>
              <a:rPr lang="it-IT" sz="1900" dirty="0" smtClean="0">
                <a:latin typeface="Comic Sans MS"/>
                <a:cs typeface="Comic Sans MS"/>
              </a:rPr>
              <a:t> </a:t>
            </a:r>
          </a:p>
          <a:p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smtClean="0">
                <a:latin typeface="Comic Sans MS"/>
                <a:cs typeface="Comic Sans MS"/>
              </a:rPr>
              <a:t>     - </a:t>
            </a:r>
            <a:r>
              <a:rPr lang="it-IT" sz="1900" dirty="0" smtClean="0">
                <a:latin typeface="Comic Sans MS"/>
                <a:cs typeface="Comic Sans MS"/>
              </a:rPr>
              <a:t>Caratterizzazione </a:t>
            </a:r>
            <a:r>
              <a:rPr lang="it-IT" sz="1900" dirty="0">
                <a:latin typeface="Comic Sans MS"/>
                <a:cs typeface="Comic Sans MS"/>
              </a:rPr>
              <a:t>proprieta’ ottiche </a:t>
            </a:r>
            <a:r>
              <a:rPr lang="it-IT" sz="1900" dirty="0" smtClean="0">
                <a:latin typeface="Comic Sans MS"/>
                <a:cs typeface="Comic Sans MS"/>
              </a:rPr>
              <a:t>radiatore </a:t>
            </a:r>
            <a:r>
              <a:rPr lang="it-IT" sz="1900" dirty="0" err="1" smtClean="0">
                <a:latin typeface="Comic Sans MS"/>
                <a:cs typeface="Comic Sans MS"/>
              </a:rPr>
              <a:t>aerogel</a:t>
            </a:r>
            <a:r>
              <a:rPr lang="it-IT" sz="1900" dirty="0" smtClean="0">
                <a:latin typeface="Comic Sans MS"/>
                <a:cs typeface="Comic Sans MS"/>
              </a:rPr>
              <a:t> </a:t>
            </a:r>
            <a:r>
              <a:rPr lang="it-IT" sz="1900" dirty="0">
                <a:latin typeface="Comic Sans MS"/>
                <a:cs typeface="Comic Sans MS"/>
              </a:rPr>
              <a:t>(@ SILAB</a:t>
            </a:r>
            <a:r>
              <a:rPr lang="it-IT" sz="1900" dirty="0" smtClean="0">
                <a:latin typeface="Comic Sans MS"/>
                <a:cs typeface="Comic Sans MS"/>
              </a:rPr>
              <a:t>)</a:t>
            </a:r>
          </a:p>
          <a:p>
            <a:r>
              <a:rPr lang="it-IT" sz="1900" dirty="0" smtClean="0">
                <a:latin typeface="Comic Sans MS"/>
                <a:cs typeface="Comic Sans MS"/>
              </a:rPr>
              <a:t>      </a:t>
            </a:r>
            <a:r>
              <a:rPr lang="it-IT" sz="1900" dirty="0">
                <a:latin typeface="Comic Sans MS"/>
                <a:cs typeface="Comic Sans MS"/>
              </a:rPr>
              <a:t>- T</a:t>
            </a:r>
            <a:r>
              <a:rPr lang="it-IT" sz="1900" dirty="0" smtClean="0">
                <a:latin typeface="Comic Sans MS"/>
                <a:cs typeface="Comic Sans MS"/>
              </a:rPr>
              <a:t>est </a:t>
            </a:r>
            <a:r>
              <a:rPr lang="it-IT" sz="1900" dirty="0">
                <a:latin typeface="Comic Sans MS"/>
                <a:cs typeface="Comic Sans MS"/>
              </a:rPr>
              <a:t>su fascio </a:t>
            </a:r>
            <a:r>
              <a:rPr lang="it-IT" sz="1900" dirty="0" smtClean="0">
                <a:latin typeface="Comic Sans MS"/>
                <a:cs typeface="Comic Sans MS"/>
              </a:rPr>
              <a:t>elettronica di lettura (</a:t>
            </a:r>
            <a:r>
              <a:rPr lang="it-IT" sz="1900" dirty="0" err="1">
                <a:latin typeface="Comic Sans MS"/>
                <a:cs typeface="Comic Sans MS"/>
              </a:rPr>
              <a:t>Fermilab</a:t>
            </a:r>
            <a:r>
              <a:rPr lang="it-IT" sz="1900" dirty="0">
                <a:latin typeface="Comic Sans MS"/>
                <a:cs typeface="Comic Sans MS"/>
              </a:rPr>
              <a:t>) </a:t>
            </a:r>
            <a:endParaRPr lang="it-IT" sz="1900" dirty="0" smtClean="0">
              <a:latin typeface="Comic Sans MS"/>
              <a:cs typeface="Comic Sans MS"/>
            </a:endParaRPr>
          </a:p>
          <a:p>
            <a:r>
              <a:rPr lang="it-IT" sz="1900" dirty="0" smtClean="0">
                <a:latin typeface="Comic Sans MS"/>
                <a:cs typeface="Comic Sans MS"/>
              </a:rPr>
              <a:t>      - </a:t>
            </a:r>
            <a:r>
              <a:rPr lang="it-IT" sz="1900" dirty="0">
                <a:latin typeface="Comic Sans MS"/>
                <a:cs typeface="Comic Sans MS"/>
              </a:rPr>
              <a:t>SIPM Applications on RICH and </a:t>
            </a:r>
            <a:r>
              <a:rPr lang="it-IT" sz="1900" dirty="0" err="1">
                <a:latin typeface="Comic Sans MS"/>
                <a:cs typeface="Comic Sans MS"/>
              </a:rPr>
              <a:t>Medical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Imaging</a:t>
            </a:r>
            <a:endParaRPr lang="it-IT" sz="1900" dirty="0">
              <a:latin typeface="Comic Sans MS"/>
              <a:cs typeface="Comic Sans MS"/>
            </a:endParaRPr>
          </a:p>
          <a:p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Configurazione magnetica per HD_Ice target </a:t>
            </a:r>
            <a:endParaRPr lang="it-IT" sz="1900" dirty="0" smtClean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(</a:t>
            </a:r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M.C., G. Ciullo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, L. </a:t>
            </a:r>
            <a:r>
              <a:rPr lang="it-IT" sz="19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Barion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, </a:t>
            </a:r>
            <a:r>
              <a:rPr lang="it-IT" sz="19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F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. </a:t>
            </a:r>
            <a:r>
              <a:rPr lang="it-IT" sz="19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Sizzo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, L. Del Bianco, M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. </a:t>
            </a:r>
            <a:r>
              <a:rPr lang="it-IT" sz="19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Statera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  <a:endParaRPr lang="it-IT" sz="19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endParaRPr lang="it-IT" sz="19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smtClean="0">
                <a:latin typeface="Comic Sans MS"/>
                <a:cs typeface="Comic Sans MS"/>
              </a:rPr>
              <a:t>Analisi dati  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(</a:t>
            </a:r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M.C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., </a:t>
            </a:r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A. </a:t>
            </a:r>
            <a:r>
              <a:rPr lang="it-IT" sz="1900" dirty="0" err="1">
                <a:solidFill>
                  <a:srgbClr val="FF0000"/>
                </a:solidFill>
                <a:latin typeface="Comic Sans MS"/>
                <a:cs typeface="Comic Sans MS"/>
              </a:rPr>
              <a:t>Movsisyan</a:t>
            </a:r>
            <a:r>
              <a:rPr lang="it-IT" sz="1900" dirty="0" smtClean="0">
                <a:solidFill>
                  <a:srgbClr val="FF0000"/>
                </a:solidFill>
                <a:latin typeface="Comic Sans MS"/>
                <a:cs typeface="Comic Sans MS"/>
              </a:rPr>
              <a:t>)</a:t>
            </a:r>
            <a:endParaRPr lang="it-IT" sz="1900" dirty="0">
              <a:latin typeface="Comic Sans MS"/>
              <a:cs typeface="Comic Sans MS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390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75B7B979-4F6F-4AB1-BB4A-ABCCAB3E2E2E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40858" y="2728233"/>
            <a:ext cx="8767939" cy="3170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0" tIns="45716" rIns="91430" bIns="45716"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Polarization technology </a:t>
            </a:r>
            <a:r>
              <a:rPr lang="en-GB" dirty="0" smtClean="0">
                <a:solidFill>
                  <a:srgbClr val="FF0000"/>
                </a:solidFill>
                <a:latin typeface="Comic Sans MS" pitchFamily="66" charset="0"/>
              </a:rPr>
              <a:t>for precision experiments.</a:t>
            </a: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endParaRPr lang="en-GB" dirty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Search for electric dipole-moments in storage rings: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F</a:t>
            </a: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irst measurement of deuteron – EDM at COSY.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Design Report for a prototype pure electrostatic ring.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endParaRPr lang="en-GB" dirty="0">
              <a:solidFill>
                <a:srgbClr val="000000"/>
              </a:solidFill>
              <a:latin typeface="Comic Sans MS" pitchFamily="66" charset="0"/>
            </a:endParaRPr>
          </a:p>
          <a:p>
            <a:pPr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In addition: 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Time Reversal Invariance Test at COSY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  <a:latin typeface="Comic Sans MS" pitchFamily="66" charset="0"/>
              </a:rPr>
              <a:t>Longitudinal spin-filtering test at COSY</a:t>
            </a:r>
          </a:p>
          <a:p>
            <a:pPr lvl="1" hangingPunct="1">
              <a:spcBef>
                <a:spcPct val="20000"/>
              </a:spcBef>
              <a:buClr>
                <a:srgbClr val="009EE0"/>
              </a:buClr>
              <a:buFont typeface="Arial"/>
              <a:buChar char="•"/>
            </a:pPr>
            <a:r>
              <a:rPr lang="en-GB" i="1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Internal target at </a:t>
            </a:r>
            <a:r>
              <a:rPr lang="en-GB" i="1" dirty="0" err="1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LHCb</a:t>
            </a:r>
            <a:r>
              <a:rPr lang="en-GB" i="1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 (-&gt; CSN1) </a:t>
            </a:r>
            <a:endParaRPr lang="en-GB" i="1" dirty="0">
              <a:solidFill>
                <a:schemeClr val="bg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92806" y="448319"/>
            <a:ext cx="9180513" cy="11325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9888" tIns="76656" rIns="89888" bIns="44943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algn="ctr" eaLnBrk="1"/>
            <a:r>
              <a:rPr lang="en-US" sz="4000" dirty="0" smtClean="0">
                <a:solidFill>
                  <a:srgbClr val="FF0000"/>
                </a:solidFill>
                <a:latin typeface="Comic Sans MS" pitchFamily="66" charset="0"/>
              </a:rPr>
              <a:t>JEDI</a:t>
            </a:r>
            <a:endParaRPr lang="en-US" sz="4000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/>
            <a:r>
              <a:rPr lang="en-US" sz="2800" i="1" dirty="0" err="1">
                <a:solidFill>
                  <a:srgbClr val="FF0000"/>
                </a:solidFill>
                <a:latin typeface="Comic Sans MS" pitchFamily="66" charset="0"/>
              </a:rPr>
              <a:t>J</a:t>
            </a:r>
            <a:r>
              <a:rPr lang="en-US" sz="2800" i="1" dirty="0" err="1">
                <a:solidFill>
                  <a:srgbClr val="000000"/>
                </a:solidFill>
                <a:latin typeface="Comic Sans MS" pitchFamily="66" charset="0"/>
              </a:rPr>
              <a:t>ülich</a:t>
            </a:r>
            <a:r>
              <a:rPr lang="en-US" sz="2800" i="1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en-US" sz="2800" i="1" dirty="0">
                <a:solidFill>
                  <a:srgbClr val="000000"/>
                </a:solidFill>
                <a:latin typeface="Comic Sans MS" pitchFamily="66" charset="0"/>
              </a:rPr>
              <a:t>lectric </a:t>
            </a:r>
            <a:r>
              <a:rPr lang="en-US" sz="2800" i="1" dirty="0">
                <a:solidFill>
                  <a:srgbClr val="FF0000"/>
                </a:solidFill>
                <a:latin typeface="Comic Sans MS" pitchFamily="66" charset="0"/>
              </a:rPr>
              <a:t>D</a:t>
            </a:r>
            <a:r>
              <a:rPr lang="en-US" sz="2800" i="1" dirty="0">
                <a:solidFill>
                  <a:srgbClr val="000000"/>
                </a:solidFill>
                <a:latin typeface="Comic Sans MS" pitchFamily="66" charset="0"/>
              </a:rPr>
              <a:t>ipole moment </a:t>
            </a:r>
            <a:r>
              <a:rPr lang="en-US" sz="2800" i="1" dirty="0">
                <a:solidFill>
                  <a:srgbClr val="FF0000"/>
                </a:solidFill>
                <a:latin typeface="Comic Sans MS" pitchFamily="66" charset="0"/>
              </a:rPr>
              <a:t>I</a:t>
            </a:r>
            <a:r>
              <a:rPr lang="en-US" sz="2800" i="1" dirty="0">
                <a:solidFill>
                  <a:srgbClr val="000000"/>
                </a:solidFill>
                <a:latin typeface="Comic Sans MS" pitchFamily="66" charset="0"/>
              </a:rPr>
              <a:t>nvestigations</a:t>
            </a:r>
            <a:r>
              <a:rPr lang="en-US" sz="2800" i="1" baseline="-250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510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C1B7C8C8-98E1-4AA1-9790-A76A83605039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7" name="Titel 1"/>
          <p:cNvSpPr txBox="1">
            <a:spLocks/>
          </p:cNvSpPr>
          <p:nvPr/>
        </p:nvSpPr>
        <p:spPr bwMode="auto">
          <a:xfrm>
            <a:off x="1556361" y="207253"/>
            <a:ext cx="6709817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EDM </a:t>
            </a:r>
            <a:r>
              <a:rPr lang="de-DE" sz="3600" b="0" dirty="0" err="1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sz="3600" b="0" dirty="0">
                <a:solidFill>
                  <a:srgbClr val="FF0000"/>
                </a:solidFill>
                <a:latin typeface="Comic Sans MS" pitchFamily="66" charset="0"/>
              </a:rPr>
              <a:t> fundamental </a:t>
            </a:r>
            <a:r>
              <a:rPr lang="de-DE" sz="3600" b="0" dirty="0" err="1">
                <a:solidFill>
                  <a:srgbClr val="FF0000"/>
                </a:solidFill>
                <a:latin typeface="Comic Sans MS" pitchFamily="66" charset="0"/>
              </a:rPr>
              <a:t>particles</a:t>
            </a:r>
            <a:endParaRPr lang="de-DE" sz="36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1542099" y="5831127"/>
            <a:ext cx="6601416" cy="83278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Permanent EDMs violate P and T</a:t>
            </a:r>
          </a:p>
          <a:p>
            <a:pPr algn="ctr" eaLnBrk="1" hangingPunct="1">
              <a:spcBef>
                <a:spcPct val="20000"/>
              </a:spcBef>
              <a:buClr>
                <a:srgbClr val="009EE0"/>
              </a:buClr>
            </a:pP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Assuming CPT to hold, CP 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is violated 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>also</a:t>
            </a:r>
          </a:p>
        </p:txBody>
      </p:sp>
      <p:sp>
        <p:nvSpPr>
          <p:cNvPr id="13" name="Rectangle 5"/>
          <p:cNvSpPr txBox="1">
            <a:spLocks noChangeArrowheads="1"/>
          </p:cNvSpPr>
          <p:nvPr/>
        </p:nvSpPr>
        <p:spPr bwMode="auto">
          <a:xfrm>
            <a:off x="206138" y="1167058"/>
            <a:ext cx="9629555" cy="35304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100684" tIns="50344" rIns="100684" bIns="50344" anchor="ctr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9EE0"/>
              </a:buClr>
            </a:pPr>
            <a:r>
              <a:rPr lang="de-DE" sz="1800" dirty="0" err="1">
                <a:solidFill>
                  <a:srgbClr val="FF0000"/>
                </a:solidFill>
                <a:latin typeface="Comic Sans MS" pitchFamily="66" charset="0"/>
              </a:rPr>
              <a:t>Elementary</a:t>
            </a:r>
            <a:r>
              <a:rPr lang="de-DE" sz="18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dirty="0" err="1">
                <a:solidFill>
                  <a:srgbClr val="FF0000"/>
                </a:solidFill>
                <a:latin typeface="Comic Sans MS" pitchFamily="66" charset="0"/>
              </a:rPr>
              <a:t>particles</a:t>
            </a:r>
            <a:r>
              <a:rPr lang="de-DE" sz="18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1800" dirty="0">
                <a:latin typeface="Comic Sans MS" pitchFamily="66" charset="0"/>
              </a:rPr>
              <a:t>(</a:t>
            </a:r>
            <a:r>
              <a:rPr lang="de-DE" sz="1800" dirty="0" err="1">
                <a:latin typeface="Comic Sans MS" pitchFamily="66" charset="0"/>
              </a:rPr>
              <a:t>including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hadrons</a:t>
            </a:r>
            <a:r>
              <a:rPr lang="de-DE" sz="1800" dirty="0">
                <a:latin typeface="Comic Sans MS" pitchFamily="66" charset="0"/>
              </a:rPr>
              <a:t>) </a:t>
            </a:r>
            <a:r>
              <a:rPr lang="de-DE" sz="1800" dirty="0" err="1">
                <a:latin typeface="Comic Sans MS" pitchFamily="66" charset="0"/>
              </a:rPr>
              <a:t>have</a:t>
            </a:r>
            <a:r>
              <a:rPr lang="de-DE" sz="1800" dirty="0">
                <a:latin typeface="Comic Sans MS" pitchFamily="66" charset="0"/>
              </a:rPr>
              <a:t> a definite </a:t>
            </a:r>
            <a:r>
              <a:rPr lang="de-DE" sz="1800" dirty="0" err="1">
                <a:latin typeface="Comic Sans MS" pitchFamily="66" charset="0"/>
              </a:rPr>
              <a:t>partiy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and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cannot</a:t>
            </a:r>
            <a:r>
              <a:rPr lang="de-DE" sz="1800" dirty="0">
                <a:latin typeface="Comic Sans MS" pitchFamily="66" charset="0"/>
              </a:rPr>
              <a:t> </a:t>
            </a:r>
            <a:r>
              <a:rPr lang="de-DE" sz="1800" dirty="0" err="1">
                <a:latin typeface="Comic Sans MS" pitchFamily="66" charset="0"/>
              </a:rPr>
              <a:t>have</a:t>
            </a:r>
            <a:r>
              <a:rPr lang="de-DE" sz="1800" dirty="0">
                <a:latin typeface="Comic Sans MS" pitchFamily="66" charset="0"/>
              </a:rPr>
              <a:t> EDM</a:t>
            </a:r>
            <a:endParaRPr lang="de-DE" sz="2400" b="1" dirty="0">
              <a:latin typeface="Comic Sans MS" pitchFamily="66" charset="0"/>
            </a:endParaRPr>
          </a:p>
        </p:txBody>
      </p:sp>
      <p:sp>
        <p:nvSpPr>
          <p:cNvPr id="6" name="Segnaposto data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55059" y="1866730"/>
            <a:ext cx="9491861" cy="3573784"/>
            <a:chOff x="155059" y="2554574"/>
            <a:chExt cx="9491861" cy="3573784"/>
          </a:xfrm>
        </p:grpSpPr>
        <p:grpSp>
          <p:nvGrpSpPr>
            <p:cNvPr id="3" name="Gruppo 2"/>
            <p:cNvGrpSpPr/>
            <p:nvPr/>
          </p:nvGrpSpPr>
          <p:grpSpPr>
            <a:xfrm>
              <a:off x="155059" y="2554574"/>
              <a:ext cx="9491861" cy="3573784"/>
              <a:chOff x="155059" y="2554574"/>
              <a:chExt cx="9491861" cy="3573784"/>
            </a:xfrm>
          </p:grpSpPr>
          <p:sp>
            <p:nvSpPr>
              <p:cNvPr id="2" name="Rettangolo 1"/>
              <p:cNvSpPr/>
              <p:nvPr/>
            </p:nvSpPr>
            <p:spPr bwMode="auto">
              <a:xfrm>
                <a:off x="170860" y="2554574"/>
                <a:ext cx="9476060" cy="357378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</a:pPr>
                <a:endParaRPr kumimoji="0" lang="it-IT" sz="1800" b="0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endParaRPr>
              </a:p>
            </p:txBody>
          </p:sp>
          <p:pic>
            <p:nvPicPr>
              <p:cNvPr id="9" name="Picture 1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-1065" t="-377" r="397" b="112"/>
              <a:stretch>
                <a:fillRect/>
              </a:stretch>
            </p:blipFill>
            <p:spPr bwMode="auto">
              <a:xfrm>
                <a:off x="1182021" y="3071079"/>
                <a:ext cx="2486214" cy="289725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4" name="Rectangle 5"/>
              <p:cNvSpPr txBox="1">
                <a:spLocks noChangeArrowheads="1"/>
              </p:cNvSpPr>
              <p:nvPr/>
            </p:nvSpPr>
            <p:spPr bwMode="auto">
              <a:xfrm>
                <a:off x="155059" y="2554574"/>
                <a:ext cx="4344205" cy="438009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lIns="100684" tIns="50344" rIns="100684" bIns="50344" anchor="ctr"/>
              <a:lstStyle>
                <a:lvl1pPr marL="342900" indent="-3429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Clr>
                    <a:srgbClr val="009EE0"/>
                  </a:buClr>
                </a:pPr>
                <a:r>
                  <a:rPr lang="de-DE" sz="1800" dirty="0" err="1">
                    <a:latin typeface="Comic Sans MS" pitchFamily="66" charset="0"/>
                  </a:rPr>
                  <a:t>Unless</a:t>
                </a:r>
                <a:r>
                  <a:rPr lang="de-DE" sz="1800" dirty="0">
                    <a:latin typeface="Comic Sans MS" pitchFamily="66" charset="0"/>
                  </a:rPr>
                  <a:t> 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P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and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T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reversal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are</a:t>
                </a:r>
                <a:r>
                  <a:rPr lang="de-DE" sz="1800" dirty="0">
                    <a:solidFill>
                      <a:srgbClr val="FF0000"/>
                    </a:solidFill>
                    <a:latin typeface="Comic Sans MS" pitchFamily="66" charset="0"/>
                  </a:rPr>
                  <a:t> </a:t>
                </a:r>
                <a:r>
                  <a:rPr lang="de-DE" sz="1800" dirty="0" err="1">
                    <a:solidFill>
                      <a:srgbClr val="FF0000"/>
                    </a:solidFill>
                    <a:latin typeface="Comic Sans MS" pitchFamily="66" charset="0"/>
                  </a:rPr>
                  <a:t>violated</a:t>
                </a:r>
                <a:endParaRPr lang="de-DE" sz="2400" b="1" dirty="0">
                  <a:latin typeface="Comic Sans MS" pitchFamily="66" charset="0"/>
                </a:endParaRPr>
              </a:p>
            </p:txBody>
          </p:sp>
        </p:grpSp>
        <p:sp>
          <p:nvSpPr>
            <p:cNvPr id="16" name="Rectangle 5"/>
            <p:cNvSpPr txBox="1">
              <a:spLocks noChangeArrowheads="1"/>
            </p:cNvSpPr>
            <p:nvPr/>
          </p:nvSpPr>
          <p:spPr bwMode="auto">
            <a:xfrm>
              <a:off x="4319504" y="3703778"/>
              <a:ext cx="4447023" cy="125223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100684" tIns="50344" rIns="100684" bIns="50344" anchor="ctr"/>
            <a:lstStyle>
              <a:lvl1pPr marL="342900" indent="-3429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rgbClr val="009EE0"/>
                </a:buClr>
              </a:pPr>
              <a:r>
                <a:rPr lang="de-DE" sz="1800" dirty="0">
                  <a:latin typeface="Comic Sans MS"/>
                  <a:cs typeface="Comic Sans MS"/>
                </a:rPr>
                <a:t>s</a:t>
              </a:r>
              <a:r>
                <a:rPr lang="de-DE" sz="1800" dirty="0" smtClean="0">
                  <a:latin typeface="Comic Sans MS"/>
                  <a:cs typeface="Comic Sans MS"/>
                </a:rPr>
                <a:t>: </a:t>
              </a:r>
              <a:r>
                <a:rPr lang="de-DE" sz="1800" dirty="0" err="1" smtClean="0">
                  <a:latin typeface="Comic Sans MS"/>
                  <a:cs typeface="Comic Sans MS"/>
                </a:rPr>
                <a:t>spin</a:t>
              </a:r>
              <a:endParaRPr lang="de-DE" sz="1800" dirty="0" smtClean="0">
                <a:latin typeface="Comic Sans MS"/>
                <a:cs typeface="Comic Sans MS"/>
              </a:endParaRPr>
            </a:p>
            <a:p>
              <a:pPr eaLnBrk="1" hangingPunct="1">
                <a:spcBef>
                  <a:spcPct val="20000"/>
                </a:spcBef>
                <a:buClr>
                  <a:srgbClr val="009EE0"/>
                </a:buClr>
              </a:pPr>
              <a:r>
                <a:rPr lang="de-DE" sz="1800" dirty="0" smtClean="0">
                  <a:latin typeface="Symbol" charset="2"/>
                  <a:cs typeface="Symbol" charset="2"/>
                </a:rPr>
                <a:t>m</a:t>
              </a:r>
              <a:r>
                <a:rPr lang="de-DE" sz="1800" dirty="0" smtClean="0">
                  <a:latin typeface="Comic Sans MS" pitchFamily="66" charset="0"/>
                </a:rPr>
                <a:t>: </a:t>
              </a:r>
              <a:r>
                <a:rPr lang="de-DE" sz="1800" dirty="0" err="1" smtClean="0">
                  <a:latin typeface="Comic Sans MS" pitchFamily="66" charset="0"/>
                </a:rPr>
                <a:t>magnetic</a:t>
              </a:r>
              <a:r>
                <a:rPr lang="de-DE" sz="1800" dirty="0" smtClean="0">
                  <a:latin typeface="Comic Sans MS" pitchFamily="66" charset="0"/>
                </a:rPr>
                <a:t> </a:t>
              </a:r>
              <a:r>
                <a:rPr lang="de-DE" sz="1800" dirty="0" err="1" smtClean="0">
                  <a:latin typeface="Comic Sans MS" pitchFamily="66" charset="0"/>
                </a:rPr>
                <a:t>dipole</a:t>
              </a:r>
              <a:r>
                <a:rPr lang="de-DE" sz="1800" dirty="0" smtClean="0">
                  <a:latin typeface="Comic Sans MS" pitchFamily="66" charset="0"/>
                </a:rPr>
                <a:t> </a:t>
              </a:r>
              <a:r>
                <a:rPr lang="de-DE" sz="1800" dirty="0" err="1" smtClean="0">
                  <a:latin typeface="Comic Sans MS" pitchFamily="66" charset="0"/>
                </a:rPr>
                <a:t>moment</a:t>
              </a:r>
              <a:endParaRPr lang="de-DE" sz="1800" dirty="0" smtClean="0">
                <a:latin typeface="Comic Sans MS" pitchFamily="66" charset="0"/>
              </a:endParaRPr>
            </a:p>
            <a:p>
              <a:pPr eaLnBrk="1" hangingPunct="1">
                <a:spcBef>
                  <a:spcPct val="20000"/>
                </a:spcBef>
                <a:buClr>
                  <a:srgbClr val="009EE0"/>
                </a:buClr>
              </a:pPr>
              <a:r>
                <a:rPr lang="de-DE" sz="1800" dirty="0" smtClean="0">
                  <a:latin typeface="Comic Sans MS" pitchFamily="66" charset="0"/>
                </a:rPr>
                <a:t>d: </a:t>
              </a:r>
              <a:r>
                <a:rPr lang="de-DE" sz="1800" dirty="0" err="1" smtClean="0">
                  <a:latin typeface="Comic Sans MS" pitchFamily="66" charset="0"/>
                </a:rPr>
                <a:t>electric</a:t>
              </a:r>
              <a:r>
                <a:rPr lang="de-DE" sz="1800" dirty="0" smtClean="0">
                  <a:latin typeface="Comic Sans MS" pitchFamily="66" charset="0"/>
                </a:rPr>
                <a:t> </a:t>
              </a:r>
              <a:r>
                <a:rPr lang="de-DE" sz="1800" dirty="0" err="1" smtClean="0">
                  <a:latin typeface="Comic Sans MS" pitchFamily="66" charset="0"/>
                </a:rPr>
                <a:t>dipole</a:t>
              </a:r>
              <a:r>
                <a:rPr lang="de-DE" sz="1800" dirty="0" smtClean="0">
                  <a:latin typeface="Comic Sans MS" pitchFamily="66" charset="0"/>
                </a:rPr>
                <a:t> </a:t>
              </a:r>
              <a:r>
                <a:rPr lang="de-DE" sz="1800" dirty="0" err="1" smtClean="0">
                  <a:latin typeface="Comic Sans MS" pitchFamily="66" charset="0"/>
                </a:rPr>
                <a:t>moment</a:t>
              </a:r>
              <a:endParaRPr lang="de-DE" sz="2400" b="1" dirty="0">
                <a:latin typeface="Comic Sans MS" pitchFamily="66" charset="0"/>
              </a:endParaRPr>
            </a:p>
          </p:txBody>
        </p:sp>
      </p:grpSp>
      <p:pic>
        <p:nvPicPr>
          <p:cNvPr id="7" name="Picture 6" descr="CP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72" y="2482151"/>
            <a:ext cx="2772398" cy="2791323"/>
          </a:xfrm>
          <a:prstGeom prst="rect">
            <a:avLst/>
          </a:prstGeom>
        </p:spPr>
      </p:pic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861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8" name="Titel 1"/>
          <p:cNvSpPr txBox="1">
            <a:spLocks/>
          </p:cNvSpPr>
          <p:nvPr/>
        </p:nvSpPr>
        <p:spPr bwMode="auto">
          <a:xfrm>
            <a:off x="3853295" y="0"/>
            <a:ext cx="3579092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2800" b="0" dirty="0" smtClean="0">
                <a:solidFill>
                  <a:srgbClr val="FF0000"/>
                </a:solidFill>
                <a:latin typeface="Comic Sans MS" pitchFamily="66" charset="0"/>
              </a:rPr>
              <a:t>EDM: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itchFamily="66" charset="0"/>
              </a:rPr>
              <a:t>upper</a:t>
            </a:r>
            <a:r>
              <a:rPr lang="de-DE" sz="2800" b="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itchFamily="66" charset="0"/>
              </a:rPr>
              <a:t>limits</a:t>
            </a:r>
            <a:endParaRPr lang="de-DE" sz="2800" b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Picture 9" descr="limits_ED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70" y="1206874"/>
            <a:ext cx="6679505" cy="4951813"/>
          </a:xfrm>
          <a:prstGeom prst="rect">
            <a:avLst/>
          </a:prstGeom>
        </p:spPr>
      </p:pic>
      <p:pic>
        <p:nvPicPr>
          <p:cNvPr id="11" name="Picture 10" descr="limits_JEDI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13" y="1234595"/>
            <a:ext cx="8251131" cy="4904954"/>
          </a:xfrm>
          <a:prstGeom prst="rect">
            <a:avLst/>
          </a:prstGeom>
        </p:spPr>
      </p:pic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7044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5"/>
          <p:cNvSpPr txBox="1">
            <a:spLocks noChangeArrowheads="1"/>
          </p:cNvSpPr>
          <p:nvPr/>
        </p:nvSpPr>
        <p:spPr bwMode="auto">
          <a:xfrm>
            <a:off x="387458" y="1281787"/>
            <a:ext cx="2055255" cy="41652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100684" tIns="50344" rIns="100684" bIns="50344">
            <a:spAutoFit/>
          </a:bodyPr>
          <a:lstStyle/>
          <a:p>
            <a:r>
              <a:rPr lang="de-DE" sz="2200" dirty="0">
                <a:solidFill>
                  <a:srgbClr val="FF0000"/>
                </a:solidFill>
                <a:latin typeface="Comic Sans MS" pitchFamily="66" charset="0"/>
              </a:rPr>
              <a:t>PROCEDURE</a:t>
            </a: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344" y="3538392"/>
            <a:ext cx="3228950" cy="2950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Rectangle 2"/>
          <p:cNvSpPr txBox="1">
            <a:spLocks noChangeArrowheads="1"/>
          </p:cNvSpPr>
          <p:nvPr/>
        </p:nvSpPr>
        <p:spPr bwMode="auto">
          <a:xfrm>
            <a:off x="387458" y="234091"/>
            <a:ext cx="9562454" cy="526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684" tIns="50344" rIns="100684" bIns="50344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EDM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charged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particles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: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use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of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 pitchFamily="66" charset="0"/>
              </a:rPr>
              <a:t>storage</a:t>
            </a:r>
            <a:r>
              <a:rPr lang="de-DE" sz="3200" b="0" dirty="0">
                <a:solidFill>
                  <a:srgbClr val="FF0000"/>
                </a:solidFill>
                <a:latin typeface="Comic Sans MS" pitchFamily="66" charset="0"/>
              </a:rPr>
              <a:t> rings</a:t>
            </a:r>
            <a:endParaRPr lang="en-US" sz="3200" b="0" kern="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4044902" y="3928344"/>
            <a:ext cx="5773599" cy="2142900"/>
            <a:chOff x="4044902" y="3928344"/>
            <a:chExt cx="5773599" cy="2142900"/>
          </a:xfrm>
        </p:grpSpPr>
        <p:pic>
          <p:nvPicPr>
            <p:cNvPr id="26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44902" y="3928344"/>
              <a:ext cx="5773599" cy="2142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feld 2"/>
                <p:cNvSpPr txBox="1"/>
                <p:nvPr/>
              </p:nvSpPr>
              <p:spPr>
                <a:xfrm>
                  <a:off x="6995400" y="4595214"/>
                  <a:ext cx="1934707" cy="848651"/>
                </a:xfrm>
                <a:prstGeom prst="rect">
                  <a:avLst/>
                </a:prstGeom>
                <a:noFill/>
              </p:spPr>
              <p:txBody>
                <a:bodyPr wrap="none" lIns="100684" tIns="50344" rIns="100684" bIns="50344" rtlCol="0">
                  <a:spAutoFit/>
                </a:bodyPr>
                <a:lstStyle/>
                <a:p>
                  <a14:m>
                    <m:oMathPara xmlns:m="http://schemas.openxmlformats.org/officeDocument/2006/math" xmlns="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de-DE" sz="26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de-DE" sz="2600" i="1">
                                <a:latin typeface="Cambria Math"/>
                              </a:rPr>
                              <m:t>𝑑</m:t>
                            </m:r>
                            <m:acc>
                              <m:accPr>
                                <m:chr m:val="⃗"/>
                                <m:ctrlPr>
                                  <a:rPr lang="de-DE" sz="26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de-DE" sz="2600" i="1">
                                    <a:latin typeface="Cambria Math"/>
                                  </a:rPr>
                                  <m:t>𝑠</m:t>
                                </m:r>
                              </m:e>
                            </m:acc>
                          </m:num>
                          <m:den>
                            <m:r>
                              <a:rPr lang="de-DE" sz="2600" i="1">
                                <a:latin typeface="Cambria Math"/>
                              </a:rPr>
                              <m:t>𝑑𝑡</m:t>
                            </m:r>
                          </m:den>
                        </m:f>
                        <m:r>
                          <a:rPr lang="de-DE" sz="2600" i="1"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de-DE" sz="26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de-DE" sz="2600" i="1">
                                <a:latin typeface="Cambria Math"/>
                              </a:rPr>
                              <m:t>𝑑</m:t>
                            </m:r>
                          </m:e>
                        </m:acc>
                        <m:r>
                          <a:rPr lang="de-DE" sz="2600" i="1">
                            <a:latin typeface="Cambria Math"/>
                            <a:ea typeface="Cambria Math"/>
                          </a:rPr>
                          <m:t>×</m:t>
                        </m:r>
                        <m:acc>
                          <m:accPr>
                            <m:chr m:val="⃗"/>
                            <m:ctrlPr>
                              <a:rPr lang="de-DE" sz="26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2600" i="1">
                                <a:latin typeface="Cambria Math"/>
                                <a:ea typeface="Cambria Math"/>
                              </a:rPr>
                              <m:t>𝐸</m:t>
                            </m:r>
                          </m:e>
                        </m:acc>
                      </m:oMath>
                    </m:oMathPara>
                  </a14:m>
                  <a:endParaRPr lang="de-DE" sz="2600" dirty="0">
                    <a:latin typeface="Comic Sans MS" pitchFamily="66" charset="0"/>
                  </a:endParaRPr>
                </a:p>
              </p:txBody>
            </p:sp>
          </mc:Choice>
          <mc:Fallback xmlns="">
            <p:sp>
              <p:nvSpPr>
                <p:cNvPr id="30" name="Textfeld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5398" y="4595212"/>
                  <a:ext cx="1934707" cy="84865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Rettangolo 1"/>
          <p:cNvSpPr/>
          <p:nvPr/>
        </p:nvSpPr>
        <p:spPr>
          <a:xfrm>
            <a:off x="387460" y="2868437"/>
            <a:ext cx="8472632" cy="407163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r>
              <a:rPr lang="de-DE" sz="2200" dirty="0" smtClean="0">
                <a:latin typeface="Comic Sans MS" pitchFamily="66" charset="0"/>
              </a:rPr>
              <a:t>3. Search </a:t>
            </a:r>
            <a:r>
              <a:rPr lang="de-DE" sz="2200" dirty="0" err="1">
                <a:latin typeface="Comic Sans MS" pitchFamily="66" charset="0"/>
              </a:rPr>
              <a:t>for</a:t>
            </a:r>
            <a:r>
              <a:rPr lang="de-DE" sz="2200" dirty="0">
                <a:latin typeface="Comic Sans MS" pitchFamily="66" charset="0"/>
              </a:rPr>
              <a:t> time </a:t>
            </a:r>
            <a:r>
              <a:rPr lang="de-DE" sz="2200" dirty="0" err="1">
                <a:latin typeface="Comic Sans MS" pitchFamily="66" charset="0"/>
              </a:rPr>
              <a:t>development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of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vertical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polarization</a:t>
            </a:r>
            <a:r>
              <a:rPr lang="de-DE" sz="2200" dirty="0">
                <a:latin typeface="Comic Sans MS" pitchFamily="66" charset="0"/>
              </a:rPr>
              <a:t> </a:t>
            </a:r>
          </a:p>
        </p:txBody>
      </p:sp>
      <p:sp>
        <p:nvSpPr>
          <p:cNvPr id="3" name="Rettangolo 2"/>
          <p:cNvSpPr/>
          <p:nvPr/>
        </p:nvSpPr>
        <p:spPr>
          <a:xfrm>
            <a:off x="388261" y="2364760"/>
            <a:ext cx="9059106" cy="407163"/>
          </a:xfrm>
          <a:prstGeom prst="rect">
            <a:avLst/>
          </a:prstGeom>
          <a:solidFill>
            <a:schemeClr val="bg1"/>
          </a:solidFill>
        </p:spPr>
        <p:txBody>
          <a:bodyPr wrap="square" lIns="91420" tIns="45711" rIns="91420" bIns="45711">
            <a:spAutoFit/>
          </a:bodyPr>
          <a:lstStyle/>
          <a:p>
            <a:r>
              <a:rPr lang="de-DE" sz="2200" dirty="0" smtClean="0">
                <a:latin typeface="Comic Sans MS" pitchFamily="66" charset="0"/>
              </a:rPr>
              <a:t>2. </a:t>
            </a:r>
            <a:r>
              <a:rPr lang="de-DE" sz="2200" dirty="0" err="1" smtClean="0">
                <a:latin typeface="Comic Sans MS" pitchFamily="66" charset="0"/>
              </a:rPr>
              <a:t>Align</a:t>
            </a:r>
            <a:r>
              <a:rPr lang="de-DE" sz="2200" dirty="0" smtClean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spin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along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momentum</a:t>
            </a:r>
            <a:r>
              <a:rPr lang="de-DE" sz="2200" dirty="0">
                <a:latin typeface="Comic Sans MS" pitchFamily="66" charset="0"/>
              </a:rPr>
              <a:t> (</a:t>
            </a:r>
            <a:r>
              <a:rPr lang="de-DE" sz="2200" dirty="0">
                <a:latin typeface="Comic Sans MS" pitchFamily="66" charset="0"/>
                <a:sym typeface="Symbol"/>
              </a:rPr>
              <a:t> </a:t>
            </a:r>
            <a:r>
              <a:rPr lang="de-DE" sz="2200" dirty="0" err="1">
                <a:latin typeface="Comic Sans MS" pitchFamily="66" charset="0"/>
              </a:rPr>
              <a:t>freeze</a:t>
            </a:r>
            <a:r>
              <a:rPr lang="de-DE" sz="2200" dirty="0">
                <a:latin typeface="Comic Sans MS" pitchFamily="66" charset="0"/>
              </a:rPr>
              <a:t> horizontal </a:t>
            </a:r>
            <a:r>
              <a:rPr lang="de-DE" sz="2200" dirty="0" err="1">
                <a:latin typeface="Comic Sans MS" pitchFamily="66" charset="0"/>
              </a:rPr>
              <a:t>spin</a:t>
            </a:r>
            <a:r>
              <a:rPr lang="de-DE" sz="2200" dirty="0">
                <a:latin typeface="Comic Sans MS" pitchFamily="66" charset="0"/>
              </a:rPr>
              <a:t> </a:t>
            </a:r>
            <a:r>
              <a:rPr lang="de-DE" sz="2200" dirty="0" err="1">
                <a:latin typeface="Comic Sans MS" pitchFamily="66" charset="0"/>
              </a:rPr>
              <a:t>precession</a:t>
            </a:r>
            <a:r>
              <a:rPr lang="de-DE" sz="2200" dirty="0">
                <a:latin typeface="Comic Sans MS" pitchFamily="66" charset="0"/>
              </a:rPr>
              <a:t>)</a:t>
            </a:r>
          </a:p>
        </p:txBody>
      </p:sp>
      <p:sp>
        <p:nvSpPr>
          <p:cNvPr id="4" name="Rettangolo 3"/>
          <p:cNvSpPr/>
          <p:nvPr/>
        </p:nvSpPr>
        <p:spPr>
          <a:xfrm>
            <a:off x="387458" y="1848792"/>
            <a:ext cx="4598670" cy="411120"/>
          </a:xfrm>
          <a:prstGeom prst="rect">
            <a:avLst/>
          </a:prstGeom>
          <a:solidFill>
            <a:schemeClr val="bg1"/>
          </a:solidFill>
        </p:spPr>
        <p:txBody>
          <a:bodyPr wrap="none" lIns="91420" tIns="45711" rIns="91420" bIns="45711">
            <a:spAutoFit/>
          </a:bodyPr>
          <a:lstStyle/>
          <a:p>
            <a:r>
              <a:rPr lang="de-DE" sz="2200" dirty="0" smtClean="0">
                <a:latin typeface="Comic Sans MS" pitchFamily="66" charset="0"/>
              </a:rPr>
              <a:t>1. Place </a:t>
            </a:r>
            <a:r>
              <a:rPr lang="de-DE" sz="2200" dirty="0" err="1">
                <a:latin typeface="Comic Sans MS" pitchFamily="66" charset="0"/>
              </a:rPr>
              <a:t>particles</a:t>
            </a:r>
            <a:r>
              <a:rPr lang="de-DE" sz="2200" dirty="0">
                <a:latin typeface="Comic Sans MS" pitchFamily="66" charset="0"/>
              </a:rPr>
              <a:t> in a </a:t>
            </a:r>
            <a:r>
              <a:rPr lang="de-DE" sz="2200" dirty="0" err="1">
                <a:latin typeface="Comic Sans MS" pitchFamily="66" charset="0"/>
              </a:rPr>
              <a:t>storage</a:t>
            </a:r>
            <a:r>
              <a:rPr lang="de-DE" sz="2200" dirty="0">
                <a:latin typeface="Comic Sans MS" pitchFamily="66" charset="0"/>
              </a:rPr>
              <a:t> ring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8" name="Segnaposto data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60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66908" y="220759"/>
            <a:ext cx="9300882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COoler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SYnchrotron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  (FZ-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J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  <a:ea typeface="Century Schoolbook L" pitchFamily="16" charset="0"/>
                <a:cs typeface="Century Schoolbook L" pitchFamily="16" charset="0"/>
              </a:rPr>
              <a:t>ü</a:t>
            </a:r>
            <a:r>
              <a:rPr lang="en-US" sz="3200" dirty="0" err="1">
                <a:solidFill>
                  <a:srgbClr val="FF0000"/>
                </a:solidFill>
                <a:latin typeface="Comic Sans MS" pitchFamily="66" charset="0"/>
              </a:rPr>
              <a:t>lich</a:t>
            </a: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, GERMANY) </a:t>
            </a:r>
          </a:p>
        </p:txBody>
      </p:sp>
      <p:pic>
        <p:nvPicPr>
          <p:cNvPr id="9" name="Picture 8" descr="COS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163" y="1082570"/>
            <a:ext cx="5331639" cy="4682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4159" y="5839607"/>
            <a:ext cx="8956298" cy="9546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Comic Sans MS"/>
                <a:cs typeface="Comic Sans MS"/>
              </a:rPr>
              <a:t>COSY provides polarized protons and deuterons with p = 0.3–3.7 </a:t>
            </a:r>
            <a:r>
              <a:rPr lang="en-US" sz="2000" dirty="0" err="1" smtClean="0">
                <a:latin typeface="Comic Sans MS"/>
                <a:cs typeface="Comic Sans MS"/>
              </a:rPr>
              <a:t>GeV</a:t>
            </a:r>
            <a:r>
              <a:rPr lang="en-US" sz="2000" dirty="0" smtClean="0">
                <a:latin typeface="Comic Sans MS"/>
                <a:cs typeface="Comic Sans MS"/>
              </a:rPr>
              <a:t>/c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          Ideal starting point for charged particles EDM search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81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603086" y="1036541"/>
            <a:ext cx="7330209" cy="1344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60806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marL="0" indent="0" eaLnBrk="1">
              <a:lnSpc>
                <a:spcPct val="100000"/>
              </a:lnSpc>
              <a:buSzPct val="45000"/>
            </a:pPr>
            <a:r>
              <a:rPr lang="en-US" sz="2000" dirty="0" smtClean="0">
                <a:latin typeface="Comic Sans MS" pitchFamily="66" charset="0"/>
              </a:rPr>
              <a:t>1. Inject and accelerate polarized deuterons to 1 </a:t>
            </a:r>
            <a:r>
              <a:rPr lang="en-US" sz="2000" dirty="0" err="1" smtClean="0">
                <a:latin typeface="Comic Sans MS" pitchFamily="66" charset="0"/>
              </a:rPr>
              <a:t>GeV</a:t>
            </a:r>
            <a:r>
              <a:rPr lang="en-US" sz="2000" dirty="0" smtClean="0">
                <a:latin typeface="Comic Sans MS" pitchFamily="66" charset="0"/>
              </a:rPr>
              <a:t>/c</a:t>
            </a:r>
          </a:p>
          <a:p>
            <a:pPr marL="0" indent="0" eaLnBrk="1">
              <a:lnSpc>
                <a:spcPct val="100000"/>
              </a:lnSpc>
              <a:buSzPct val="45000"/>
            </a:pPr>
            <a:r>
              <a:rPr lang="en-US" sz="2000" dirty="0" smtClean="0">
                <a:latin typeface="Comic Sans MS" pitchFamily="66" charset="0"/>
              </a:rPr>
              <a:t>2. Flip spin in the horizontal plane with help of solenoid</a:t>
            </a:r>
          </a:p>
          <a:p>
            <a:pPr marL="0" indent="0" eaLnBrk="1">
              <a:lnSpc>
                <a:spcPct val="100000"/>
              </a:lnSpc>
              <a:buSzPct val="45000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3. Extract slowly (100 s) beam on target</a:t>
            </a:r>
          </a:p>
          <a:p>
            <a:pPr marL="0" indent="0" eaLnBrk="1">
              <a:lnSpc>
                <a:spcPct val="100000"/>
              </a:lnSpc>
              <a:buSzPct val="45000"/>
            </a:pPr>
            <a:r>
              <a:rPr lang="en-US" sz="2000" dirty="0" smtClean="0">
                <a:solidFill>
                  <a:srgbClr val="000000"/>
                </a:solidFill>
                <a:latin typeface="Comic Sans MS" pitchFamily="66" charset="0"/>
              </a:rPr>
              <a:t>4. Measure asymmetry and determine spin precession</a:t>
            </a: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eaLnBrk="1">
              <a:lnSpc>
                <a:spcPct val="100000"/>
              </a:lnSpc>
              <a:buSzPct val="45000"/>
            </a:pPr>
            <a:endParaRPr lang="en-US" sz="20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2" name="Picture 1" descr="SR_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568" y="2850923"/>
            <a:ext cx="6851419" cy="3331424"/>
          </a:xfrm>
          <a:prstGeom prst="rect">
            <a:avLst/>
          </a:prstGeom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191880" y="122304"/>
            <a:ext cx="5904366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Experimental tests at COSY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2734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154032" y="6039566"/>
            <a:ext cx="9790113" cy="9890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89898" tIns="44948" rIns="89898" bIns="44948"/>
          <a:lstStyle>
            <a:lvl1pPr marL="215900" indent="-21590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  <a:latin typeface="Comic Sans MS" pitchFamily="66" charset="0"/>
              </a:rPr>
              <a:t>Beam moves toward thick target                </a:t>
            </a:r>
            <a:r>
              <a:rPr lang="en-US" sz="2400" b="1" dirty="0">
                <a:solidFill>
                  <a:srgbClr val="000000"/>
                </a:solidFill>
                <a:latin typeface="Comic Sans MS" pitchFamily="66" charset="0"/>
              </a:rPr>
              <a:t>continuous extraction               </a:t>
            </a:r>
            <a:endParaRPr lang="en-US" sz="2400" dirty="0">
              <a:solidFill>
                <a:srgbClr val="000000"/>
              </a:solidFill>
              <a:latin typeface="Comic Sans MS" pitchFamily="66" charset="0"/>
            </a:endParaRPr>
          </a:p>
          <a:p>
            <a:pPr eaLnBrk="1">
              <a:lnSpc>
                <a:spcPct val="150000"/>
              </a:lnSpc>
              <a:buSzPct val="45000"/>
              <a:buFont typeface="Wingdings" charset="2"/>
              <a:buChar char=""/>
            </a:pPr>
            <a:r>
              <a:rPr lang="en-US" sz="2400" dirty="0">
                <a:solidFill>
                  <a:srgbClr val="000000"/>
                </a:solidFill>
                <a:latin typeface="Comic Sans MS" pitchFamily="66" charset="0"/>
              </a:rPr>
              <a:t>Elastic scattering (large cross section for d-C)                  </a:t>
            </a:r>
          </a:p>
        </p:txBody>
      </p:sp>
      <p:sp>
        <p:nvSpPr>
          <p:cNvPr id="15364" name="Line 3"/>
          <p:cNvSpPr>
            <a:spLocks noChangeShapeType="1"/>
          </p:cNvSpPr>
          <p:nvPr/>
        </p:nvSpPr>
        <p:spPr bwMode="auto">
          <a:xfrm>
            <a:off x="5593211" y="6244811"/>
            <a:ext cx="82391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334" tIns="45668" rIns="91334" bIns="45668"/>
          <a:lstStyle/>
          <a:p>
            <a:endParaRPr lang="it-IT">
              <a:latin typeface="Comic Sans MS" pitchFamily="66" charset="0"/>
            </a:endParaRPr>
          </a:p>
        </p:txBody>
      </p:sp>
      <p:sp>
        <p:nvSpPr>
          <p:cNvPr id="15373" name="Text Box 12"/>
          <p:cNvSpPr txBox="1">
            <a:spLocks noChangeArrowheads="1"/>
          </p:cNvSpPr>
          <p:nvPr/>
        </p:nvSpPr>
        <p:spPr bwMode="auto">
          <a:xfrm>
            <a:off x="2394018" y="295468"/>
            <a:ext cx="5831106" cy="54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EDDA beam </a:t>
            </a:r>
            <a:r>
              <a:rPr lang="en-US" sz="3600" dirty="0" err="1">
                <a:solidFill>
                  <a:srgbClr val="FF0000"/>
                </a:solidFill>
                <a:latin typeface="Comic Sans MS" pitchFamily="66" charset="0"/>
              </a:rPr>
              <a:t>polarimeter</a:t>
            </a:r>
            <a:r>
              <a:rPr lang="en-US" sz="36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>
          <a:xfrm>
            <a:off x="6831018" y="6114702"/>
            <a:ext cx="2346325" cy="519113"/>
          </a:xfrm>
        </p:spPr>
        <p:txBody>
          <a:bodyPr/>
          <a:lstStyle/>
          <a:p>
            <a:pPr>
              <a:defRPr/>
            </a:pPr>
            <a:fld id="{1DEDD980-379E-4912-A0E1-6B5F1932B692}" type="slidenum">
              <a:rPr lang="en-US" smtClean="0">
                <a:latin typeface="Comic Sans MS" pitchFamily="66" charset="0"/>
              </a:rPr>
              <a:pPr>
                <a:defRPr/>
              </a:pPr>
              <a:t>27</a:t>
            </a:fld>
            <a:endParaRPr lang="en-US" dirty="0">
              <a:latin typeface="Comic Sans MS" pitchFamily="66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00" y="1259557"/>
            <a:ext cx="6190477" cy="4295238"/>
          </a:xfrm>
          <a:prstGeom prst="rect">
            <a:avLst/>
          </a:prstGeom>
        </p:spPr>
      </p:pic>
      <p:sp>
        <p:nvSpPr>
          <p:cNvPr id="5" name="Freccia a destra 4"/>
          <p:cNvSpPr/>
          <p:nvPr/>
        </p:nvSpPr>
        <p:spPr bwMode="auto">
          <a:xfrm>
            <a:off x="143771" y="2915753"/>
            <a:ext cx="1257349" cy="45719"/>
          </a:xfrm>
          <a:prstGeom prst="rightArrow">
            <a:avLst/>
          </a:prstGeom>
          <a:solidFill>
            <a:srgbClr val="FF0000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334" tIns="45668" rIns="91334" bIns="45668" numCol="1" rtlCol="0" anchor="t" anchorCtr="0" compatLnSpc="1">
            <a:prstTxWarp prst="textNoShape">
              <a:avLst/>
            </a:prstTxWarp>
          </a:bodyPr>
          <a:lstStyle/>
          <a:p>
            <a:endParaRPr lang="it-IT">
              <a:latin typeface="Comic Sans MS" pitchFamily="66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15779" y="2987756"/>
            <a:ext cx="936104" cy="349863"/>
          </a:xfrm>
          <a:prstGeom prst="rect">
            <a:avLst/>
          </a:prstGeom>
          <a:noFill/>
        </p:spPr>
        <p:txBody>
          <a:bodyPr wrap="square" lIns="91334" tIns="45668" rIns="91334" bIns="45668" rtlCol="0">
            <a:spAutoFit/>
          </a:bodyPr>
          <a:lstStyle/>
          <a:p>
            <a:r>
              <a:rPr lang="it-IT" b="1" dirty="0" err="1">
                <a:solidFill>
                  <a:srgbClr val="FF0000"/>
                </a:solidFill>
                <a:latin typeface="Comic Sans MS" pitchFamily="66" charset="0"/>
              </a:rPr>
              <a:t>beam</a:t>
            </a:r>
            <a:endParaRPr lang="it-IT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0447178"/>
              </p:ext>
            </p:extLst>
          </p:nvPr>
        </p:nvGraphicFramePr>
        <p:xfrm>
          <a:off x="4983163" y="3726148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" name="Equation" r:id="rId5" imgW="114300" imgH="165100" progId="Equation.3">
                  <p:embed/>
                </p:oleObj>
              </mc:Choice>
              <mc:Fallback>
                <p:oleObj name="Equation" r:id="rId5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83163" y="3726148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3362459"/>
              </p:ext>
            </p:extLst>
          </p:nvPr>
        </p:nvGraphicFramePr>
        <p:xfrm>
          <a:off x="4868863" y="3709988"/>
          <a:ext cx="3429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" name="Equation" r:id="rId7" imgW="342900" imgH="139700" progId="Equation.3">
                  <p:embed/>
                </p:oleObj>
              </mc:Choice>
              <mc:Fallback>
                <p:oleObj name="Equation" r:id="rId7" imgW="342900" imgH="139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68863" y="3709988"/>
                        <a:ext cx="3429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6910418" y="1259557"/>
            <a:ext cx="3170207" cy="4295238"/>
            <a:chOff x="6910418" y="1259557"/>
            <a:chExt cx="3170207" cy="4295238"/>
          </a:xfrm>
        </p:grpSpPr>
        <p:grpSp>
          <p:nvGrpSpPr>
            <p:cNvPr id="9" name="Gruppo 8"/>
            <p:cNvGrpSpPr/>
            <p:nvPr/>
          </p:nvGrpSpPr>
          <p:grpSpPr>
            <a:xfrm>
              <a:off x="6910418" y="1259557"/>
              <a:ext cx="3170207" cy="4295238"/>
              <a:chOff x="6910418" y="1259557"/>
              <a:chExt cx="3170207" cy="4295238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6910418" y="1259557"/>
                <a:ext cx="3105990" cy="42952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5367" name="Text Box 6"/>
              <p:cNvSpPr txBox="1">
                <a:spLocks noChangeArrowheads="1"/>
              </p:cNvSpPr>
              <p:nvPr/>
            </p:nvSpPr>
            <p:spPr bwMode="auto">
              <a:xfrm>
                <a:off x="8540033" y="2932123"/>
                <a:ext cx="1476375" cy="7318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sz="1700" b="1" dirty="0">
                    <a:latin typeface="Comic Sans MS" pitchFamily="66" charset="0"/>
                  </a:rPr>
                  <a:t>Analyzing power</a:t>
                </a:r>
              </a:p>
            </p:txBody>
          </p:sp>
          <p:sp>
            <p:nvSpPr>
              <p:cNvPr id="15368" name="Text Box 7"/>
              <p:cNvSpPr txBox="1">
                <a:spLocks noChangeArrowheads="1"/>
              </p:cNvSpPr>
              <p:nvPr/>
            </p:nvSpPr>
            <p:spPr bwMode="auto">
              <a:xfrm>
                <a:off x="7199582" y="1552575"/>
                <a:ext cx="2160588" cy="373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2582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eaLnBrk="1"/>
                <a:r>
                  <a:rPr lang="en-US" b="1" dirty="0">
                    <a:solidFill>
                      <a:srgbClr val="FF0000"/>
                    </a:solidFill>
                    <a:latin typeface="Comic Sans MS" pitchFamily="66" charset="0"/>
                  </a:rPr>
                  <a:t>ASYMMETRIES</a:t>
                </a:r>
              </a:p>
            </p:txBody>
          </p:sp>
          <p:sp>
            <p:nvSpPr>
              <p:cNvPr id="15369" name="Line 8"/>
              <p:cNvSpPr>
                <a:spLocks noChangeShapeType="1"/>
              </p:cNvSpPr>
              <p:nvPr/>
            </p:nvSpPr>
            <p:spPr bwMode="auto">
              <a:xfrm flipH="1" flipV="1">
                <a:off x="9077613" y="2611885"/>
                <a:ext cx="258743" cy="371554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  <p:sp>
            <p:nvSpPr>
              <p:cNvPr id="15371" name="Text Box 10"/>
              <p:cNvSpPr txBox="1">
                <a:spLocks noChangeArrowheads="1"/>
              </p:cNvSpPr>
              <p:nvPr/>
            </p:nvSpPr>
            <p:spPr bwMode="auto">
              <a:xfrm>
                <a:off x="7137669" y="2933700"/>
                <a:ext cx="1728788" cy="7318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b="1" dirty="0">
                    <a:solidFill>
                      <a:srgbClr val="FF0000"/>
                    </a:solidFill>
                    <a:latin typeface="Comic Sans MS" pitchFamily="66" charset="0"/>
                  </a:rPr>
                  <a:t>VERTICAL polarization</a:t>
                </a:r>
              </a:p>
            </p:txBody>
          </p:sp>
          <p:sp>
            <p:nvSpPr>
              <p:cNvPr id="15372" name="Line 11"/>
              <p:cNvSpPr>
                <a:spLocks noChangeShapeType="1"/>
              </p:cNvSpPr>
              <p:nvPr/>
            </p:nvSpPr>
            <p:spPr bwMode="auto">
              <a:xfrm flipV="1">
                <a:off x="8298294" y="2597454"/>
                <a:ext cx="404091" cy="404048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  <p:sp>
            <p:nvSpPr>
              <p:cNvPr id="15375" name="Text Box 14"/>
              <p:cNvSpPr txBox="1">
                <a:spLocks noChangeArrowheads="1"/>
              </p:cNvSpPr>
              <p:nvPr/>
            </p:nvSpPr>
            <p:spPr bwMode="auto">
              <a:xfrm>
                <a:off x="8604250" y="4637818"/>
                <a:ext cx="1476375" cy="7318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sz="1700" b="1" dirty="0">
                    <a:latin typeface="Comic Sans MS" pitchFamily="66" charset="0"/>
                  </a:rPr>
                  <a:t>Analyzing power</a:t>
                </a:r>
              </a:p>
            </p:txBody>
          </p:sp>
          <p:sp>
            <p:nvSpPr>
              <p:cNvPr id="15376" name="Line 15"/>
              <p:cNvSpPr>
                <a:spLocks noChangeShapeType="1"/>
              </p:cNvSpPr>
              <p:nvPr/>
            </p:nvSpPr>
            <p:spPr bwMode="auto">
              <a:xfrm flipH="1" flipV="1">
                <a:off x="9250794" y="4213648"/>
                <a:ext cx="174462" cy="512340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  <p:sp>
            <p:nvSpPr>
              <p:cNvPr id="15377" name="Text Box 16"/>
              <p:cNvSpPr txBox="1">
                <a:spLocks noChangeArrowheads="1"/>
              </p:cNvSpPr>
              <p:nvPr/>
            </p:nvSpPr>
            <p:spPr bwMode="auto">
              <a:xfrm>
                <a:off x="6924851" y="4634797"/>
                <a:ext cx="1978263" cy="7318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89916" tIns="60819" rIns="89916" bIns="44958"/>
              <a:lstStyle>
                <a:lvl1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1pPr>
                <a:lvl2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2pPr>
                <a:lvl3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3pPr>
                <a:lvl4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4pPr>
                <a:lvl5pPr eaLnBrk="0"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5pPr>
                <a:lvl6pPr marL="25146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6pPr>
                <a:lvl7pPr marL="29718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7pPr>
                <a:lvl8pPr marL="34290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8pPr>
                <a:lvl9pPr marL="3886200" indent="-228600" defTabSz="457200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723900" algn="l"/>
                    <a:tab pos="144780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WenQuanYi Micro Hei" charset="0"/>
                    <a:cs typeface="WenQuanYi Micro Hei" charset="0"/>
                  </a:defRPr>
                </a:lvl9pPr>
              </a:lstStyle>
              <a:p>
                <a:pPr algn="ctr" eaLnBrk="1"/>
                <a:r>
                  <a:rPr lang="en-US" b="1" dirty="0">
                    <a:solidFill>
                      <a:srgbClr val="FF0000"/>
                    </a:solidFill>
                    <a:latin typeface="Comic Sans MS" pitchFamily="66" charset="0"/>
                  </a:rPr>
                  <a:t>HORIZONTAL polarization</a:t>
                </a:r>
              </a:p>
            </p:txBody>
          </p:sp>
          <p:sp>
            <p:nvSpPr>
              <p:cNvPr id="15378" name="Line 17"/>
              <p:cNvSpPr>
                <a:spLocks noChangeShapeType="1"/>
              </p:cNvSpPr>
              <p:nvPr/>
            </p:nvSpPr>
            <p:spPr bwMode="auto">
              <a:xfrm flipV="1">
                <a:off x="8234632" y="4170357"/>
                <a:ext cx="626504" cy="538171"/>
              </a:xfrm>
              <a:prstGeom prst="line">
                <a:avLst/>
              </a:prstGeom>
              <a:noFill/>
              <a:ln w="9000">
                <a:solidFill>
                  <a:srgbClr val="808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1354" tIns="45677" rIns="91354" bIns="45677"/>
              <a:lstStyle/>
              <a:p>
                <a:endParaRPr lang="it-IT">
                  <a:latin typeface="Comic Sans MS" pitchFamily="66" charset="0"/>
                </a:endParaRPr>
              </a:p>
            </p:txBody>
          </p:sp>
        </p:grpSp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85425434"/>
                </p:ext>
              </p:extLst>
            </p:nvPr>
          </p:nvGraphicFramePr>
          <p:xfrm>
            <a:off x="7284147" y="2096668"/>
            <a:ext cx="1995079" cy="702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9" name="Equation" r:id="rId9" imgW="1117600" imgH="393700" progId="Equation.3">
                    <p:embed/>
                  </p:oleObj>
                </mc:Choice>
                <mc:Fallback>
                  <p:oleObj name="Equation" r:id="rId9" imgW="1117600" imgH="3937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7284147" y="2096668"/>
                          <a:ext cx="1995079" cy="7028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66032643"/>
                </p:ext>
              </p:extLst>
            </p:nvPr>
          </p:nvGraphicFramePr>
          <p:xfrm>
            <a:off x="7422717" y="3650867"/>
            <a:ext cx="2016444" cy="6721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30" name="Equation" r:id="rId11" imgW="1181100" imgH="393700" progId="Equation.3">
                    <p:embed/>
                  </p:oleObj>
                </mc:Choice>
                <mc:Fallback>
                  <p:oleObj name="Equation" r:id="rId11" imgW="1181100" imgH="3937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7422717" y="3650867"/>
                          <a:ext cx="2016444" cy="6721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442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293056" y="333949"/>
            <a:ext cx="6120694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Spin-precession measurement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Picture 7" descr="FLIP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955" y="2053351"/>
            <a:ext cx="5120640" cy="3574473"/>
          </a:xfrm>
          <a:prstGeom prst="rect">
            <a:avLst/>
          </a:prstGeom>
        </p:spPr>
      </p:pic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329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293056" y="333949"/>
            <a:ext cx="6120694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Spin-precession measurement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Picture 7" descr="FLIP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955" y="2053351"/>
            <a:ext cx="5120640" cy="3574473"/>
          </a:xfrm>
          <a:prstGeom prst="rect">
            <a:avLst/>
          </a:prstGeom>
        </p:spPr>
      </p:pic>
      <p:pic>
        <p:nvPicPr>
          <p:cNvPr id="9" name="Picture 8" descr="FLIP_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623" y="1994008"/>
            <a:ext cx="5286895" cy="3682538"/>
          </a:xfrm>
          <a:prstGeom prst="rect">
            <a:avLst/>
          </a:prstGeom>
        </p:spPr>
      </p:pic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122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xmlns:p14="http://schemas.microsoft.com/office/powerpoint/2010/main" spd="slow">
        <p:zoom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51FE0B-DBC0-4CFA-98C5-12AEA25740A5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500054" y="994890"/>
            <a:ext cx="4904913" cy="865272"/>
          </a:xfrm>
          <a:prstGeom prst="rect">
            <a:avLst/>
          </a:prstGeom>
        </p:spPr>
        <p:txBody>
          <a:bodyPr lIns="100717" tIns="50361" rIns="100717" bIns="50361"/>
          <a:lstStyle/>
          <a:p>
            <a:pPr marL="377704" indent="-377704" algn="ctr" defTabSz="1007212">
              <a:lnSpc>
                <a:spcPct val="100000"/>
              </a:lnSpc>
              <a:defRPr/>
            </a:pPr>
            <a:r>
              <a:rPr lang="en-GB" sz="2200" kern="0" dirty="0" err="1">
                <a:latin typeface="Comic Sans MS"/>
                <a:cs typeface="Comic Sans MS"/>
              </a:rPr>
              <a:t>Responsabile</a:t>
            </a:r>
            <a:r>
              <a:rPr lang="en-GB" sz="2200" kern="0" dirty="0">
                <a:latin typeface="Comic Sans MS"/>
                <a:cs typeface="Comic Sans MS"/>
              </a:rPr>
              <a:t> </a:t>
            </a:r>
            <a:r>
              <a:rPr lang="en-GB" sz="2200" kern="0" dirty="0" smtClean="0">
                <a:latin typeface="Comic Sans MS"/>
                <a:cs typeface="Comic Sans MS"/>
              </a:rPr>
              <a:t>Locale e </a:t>
            </a:r>
            <a:r>
              <a:rPr lang="en-GB" sz="2200" kern="0" dirty="0" err="1" smtClean="0">
                <a:latin typeface="Comic Sans MS"/>
                <a:cs typeface="Comic Sans MS"/>
              </a:rPr>
              <a:t>Nazionale</a:t>
            </a:r>
            <a:endParaRPr lang="en-GB" sz="2200" kern="0" dirty="0">
              <a:latin typeface="Comic Sans MS"/>
              <a:cs typeface="Comic Sans MS"/>
            </a:endParaRPr>
          </a:p>
          <a:p>
            <a:pPr marL="377704" indent="-377704" algn="ctr" defTabSz="1007212">
              <a:lnSpc>
                <a:spcPct val="100000"/>
              </a:lnSpc>
              <a:defRPr/>
            </a:pPr>
            <a:r>
              <a:rPr lang="en-GB" sz="2200" kern="0" dirty="0">
                <a:latin typeface="Comic Sans MS"/>
                <a:cs typeface="Comic Sans MS"/>
              </a:rPr>
              <a:t>M. </a:t>
            </a:r>
            <a:r>
              <a:rPr lang="en-GB" sz="2200" kern="0" dirty="0" err="1">
                <a:latin typeface="Comic Sans MS"/>
                <a:cs typeface="Comic Sans MS"/>
              </a:rPr>
              <a:t>Contalbrigo</a:t>
            </a:r>
            <a:endParaRPr lang="it-IT" sz="2200" kern="0" dirty="0">
              <a:latin typeface="Comic Sans MS"/>
              <a:cs typeface="Comic Sans MS"/>
            </a:endParaRPr>
          </a:p>
        </p:txBody>
      </p:sp>
      <p:pic>
        <p:nvPicPr>
          <p:cNvPr id="12" name="Picture 2" descr="logo JLab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057" y="105822"/>
            <a:ext cx="2110446" cy="88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641370" y="281005"/>
            <a:ext cx="6008492" cy="794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17" tIns="50361" rIns="100717" bIns="50361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100000"/>
              </a:lnSpc>
              <a:buNone/>
            </a:pPr>
            <a:r>
              <a:rPr lang="it-IT" sz="3500" kern="0" dirty="0" smtClean="0">
                <a:solidFill>
                  <a:srgbClr val="FF0000"/>
                </a:solidFill>
                <a:latin typeface="Comic Sans MS"/>
                <a:cs typeface="Comic Sans MS"/>
              </a:rPr>
              <a:t>Collaborazione JLab12</a:t>
            </a:r>
            <a:endParaRPr lang="it-IT" sz="3500" kern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33" y="1863326"/>
            <a:ext cx="9798403" cy="567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9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483727" y="194455"/>
            <a:ext cx="5814568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Results: spin coherence time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0102" y="1145648"/>
            <a:ext cx="10011000" cy="2571997"/>
            <a:chOff x="100102" y="1145648"/>
            <a:chExt cx="10011000" cy="2571997"/>
          </a:xfrm>
        </p:grpSpPr>
        <p:pic>
          <p:nvPicPr>
            <p:cNvPr id="2" name="Picture 1" descr="SCT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76" y="1498147"/>
              <a:ext cx="5220393" cy="2219498"/>
            </a:xfrm>
            <a:prstGeom prst="rect">
              <a:avLst/>
            </a:prstGeom>
          </p:spPr>
        </p:pic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5356975" y="1970238"/>
              <a:ext cx="4754127" cy="14310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Comic Sans MS" pitchFamily="66" charset="0"/>
                </a:rPr>
                <a:t>Unbunched</a:t>
              </a:r>
              <a:r>
                <a:rPr lang="en-US" sz="1600" dirty="0" smtClean="0">
                  <a:latin typeface="Comic Sans MS" pitchFamily="66" charset="0"/>
                </a:rPr>
                <a:t> beam: 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Symbol" charset="2"/>
                  <a:cs typeface="Symbol" charset="2"/>
                </a:rPr>
                <a:t>D</a:t>
              </a:r>
              <a:r>
                <a:rPr lang="en-US" sz="1600" dirty="0" err="1" smtClean="0">
                  <a:latin typeface="Comic Sans MS" pitchFamily="66" charset="0"/>
                </a:rPr>
                <a:t>p</a:t>
              </a:r>
              <a:r>
                <a:rPr lang="en-US" sz="1600" dirty="0" smtClean="0">
                  <a:latin typeface="Comic Sans MS" pitchFamily="66" charset="0"/>
                </a:rPr>
                <a:t>/p=10</a:t>
              </a:r>
              <a:r>
                <a:rPr lang="en-US" sz="1600" baseline="30000" dirty="0" smtClean="0">
                  <a:latin typeface="Comic Sans MS" pitchFamily="66" charset="0"/>
                </a:rPr>
                <a:t>-5</a:t>
              </a:r>
              <a:r>
                <a:rPr lang="en-US" sz="1600" dirty="0" smtClean="0">
                  <a:latin typeface="Comic Sans MS" pitchFamily="66" charset="0"/>
                </a:rPr>
                <a:t>-&gt;</a:t>
              </a:r>
              <a:r>
                <a:rPr lang="en-US" sz="1600" dirty="0" smtClean="0">
                  <a:latin typeface="Symbol" charset="2"/>
                  <a:cs typeface="Symbol" charset="2"/>
                </a:rPr>
                <a:t>Dg</a:t>
              </a:r>
              <a:r>
                <a:rPr lang="en-US" sz="1600" dirty="0" smtClean="0">
                  <a:latin typeface="Comic Sans MS" pitchFamily="66" charset="0"/>
                </a:rPr>
                <a:t>/</a:t>
              </a:r>
              <a:r>
                <a:rPr lang="en-US" sz="1600" dirty="0" smtClean="0">
                  <a:latin typeface="Symbol" charset="2"/>
                  <a:cs typeface="Symbol" charset="2"/>
                </a:rPr>
                <a:t>g</a:t>
              </a:r>
              <a:r>
                <a:rPr lang="en-US" sz="1600" dirty="0" smtClean="0">
                  <a:latin typeface="Comic Sans MS" pitchFamily="66" charset="0"/>
                </a:rPr>
                <a:t>=2x10</a:t>
              </a:r>
              <a:r>
                <a:rPr lang="en-US" sz="1600" baseline="30000" dirty="0" smtClean="0">
                  <a:latin typeface="Comic Sans MS" pitchFamily="66" charset="0"/>
                </a:rPr>
                <a:t>-6</a:t>
              </a:r>
              <a:r>
                <a:rPr lang="en-US" sz="1600" dirty="0" smtClean="0">
                  <a:latin typeface="Comic Sans MS" pitchFamily="66" charset="0"/>
                </a:rPr>
                <a:t>, </a:t>
              </a:r>
              <a:r>
                <a:rPr lang="en-US" sz="1600" dirty="0" err="1" smtClean="0">
                  <a:latin typeface="Comic Sans MS" pitchFamily="66" charset="0"/>
                </a:rPr>
                <a:t>T</a:t>
              </a:r>
              <a:r>
                <a:rPr lang="en-US" sz="1600" baseline="-25000" dirty="0" err="1" smtClean="0">
                  <a:latin typeface="Comic Sans MS" pitchFamily="66" charset="0"/>
                </a:rPr>
                <a:t>rev</a:t>
              </a:r>
              <a:r>
                <a:rPr lang="en-US" sz="1600" dirty="0" smtClean="0">
                  <a:latin typeface="Comic Sans MS" pitchFamily="66" charset="0"/>
                </a:rPr>
                <a:t>=10</a:t>
              </a:r>
              <a:r>
                <a:rPr lang="en-US" sz="1600" baseline="30000" dirty="0" smtClean="0">
                  <a:latin typeface="Comic Sans MS" pitchFamily="66" charset="0"/>
                </a:rPr>
                <a:t>-6</a:t>
              </a:r>
              <a:r>
                <a:rPr lang="en-US" sz="1600" dirty="0" smtClean="0">
                  <a:latin typeface="Comic Sans MS" pitchFamily="66" charset="0"/>
                </a:rPr>
                <a:t>s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Comic Sans MS" pitchFamily="66" charset="0"/>
                </a:rPr>
                <a:t>Decoherence</a:t>
              </a:r>
              <a:r>
                <a:rPr lang="en-US" sz="1600" dirty="0" smtClean="0">
                  <a:latin typeface="Comic Sans MS" pitchFamily="66" charset="0"/>
                </a:rPr>
                <a:t> after &lt; 1s</a:t>
              </a:r>
            </a:p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Bunching eliminates 1</a:t>
              </a:r>
              <a:r>
                <a:rPr lang="en-US" sz="1600" baseline="30000" dirty="0" smtClean="0">
                  <a:latin typeface="Comic Sans MS" pitchFamily="66" charset="0"/>
                </a:rPr>
                <a:t>st</a:t>
              </a:r>
              <a:r>
                <a:rPr lang="en-US" sz="1600" dirty="0" smtClean="0">
                  <a:latin typeface="Comic Sans MS" pitchFamily="66" charset="0"/>
                </a:rPr>
                <a:t> order effect in </a:t>
              </a:r>
              <a:r>
                <a:rPr lang="en-US" sz="1600" dirty="0" err="1" smtClean="0">
                  <a:latin typeface="Symbol" charset="2"/>
                  <a:cs typeface="Symbol" charset="2"/>
                </a:rPr>
                <a:t>D</a:t>
              </a:r>
              <a:r>
                <a:rPr lang="en-US" sz="1600" dirty="0" err="1" smtClean="0">
                  <a:latin typeface="Comic Sans MS" pitchFamily="66" charset="0"/>
                </a:rPr>
                <a:t>p</a:t>
              </a:r>
              <a:r>
                <a:rPr lang="en-US" sz="1600" dirty="0" smtClean="0">
                  <a:latin typeface="Comic Sans MS" pitchFamily="66" charset="0"/>
                </a:rPr>
                <a:t>/p: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SCT </a:t>
              </a:r>
              <a:r>
                <a:rPr lang="en-US" sz="1600" dirty="0" smtClean="0">
                  <a:latin typeface="Symbol" charset="2"/>
                  <a:cs typeface="Symbol" charset="2"/>
                </a:rPr>
                <a:t>t</a:t>
              </a:r>
              <a:r>
                <a:rPr lang="en-US" sz="1600" dirty="0" smtClean="0">
                  <a:latin typeface="Comic Sans MS" pitchFamily="66" charset="0"/>
                </a:rPr>
                <a:t> = 20 s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100102" y="1145648"/>
              <a:ext cx="5223404" cy="3695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b="1" dirty="0" smtClean="0">
                  <a:latin typeface="Comic Sans MS" pitchFamily="66" charset="0"/>
                </a:rPr>
                <a:t>Short</a:t>
              </a:r>
              <a:r>
                <a:rPr lang="en-US" sz="1600" dirty="0" smtClean="0">
                  <a:latin typeface="Comic Sans MS" pitchFamily="66" charset="0"/>
                </a:rPr>
                <a:t> Spin coherence time: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3912" y="3977813"/>
            <a:ext cx="9781883" cy="2512755"/>
            <a:chOff x="103912" y="3967654"/>
            <a:chExt cx="9781883" cy="2512755"/>
          </a:xfrm>
        </p:grpSpPr>
        <p:pic>
          <p:nvPicPr>
            <p:cNvPr id="10" name="Picture 9" descr="SCT_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35" y="4335725"/>
              <a:ext cx="5270269" cy="2144684"/>
            </a:xfrm>
            <a:prstGeom prst="rect">
              <a:avLst/>
            </a:prstGeom>
          </p:spPr>
        </p:pic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5435602" y="4767655"/>
              <a:ext cx="4450193" cy="1148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err="1" smtClean="0">
                  <a:latin typeface="Comic Sans MS" pitchFamily="66" charset="0"/>
                </a:rPr>
                <a:t>Betatron</a:t>
              </a:r>
              <a:r>
                <a:rPr lang="en-US" sz="1600" dirty="0" smtClean="0">
                  <a:latin typeface="Comic Sans MS" pitchFamily="66" charset="0"/>
                </a:rPr>
                <a:t> oscillations cause variation of orbit length</a:t>
              </a:r>
            </a:p>
            <a:p>
              <a:pPr lvl="1"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Correction wit </a:t>
              </a:r>
              <a:r>
                <a:rPr lang="en-US" sz="1600" dirty="0" err="1" smtClean="0">
                  <a:latin typeface="Comic Sans MS" pitchFamily="66" charset="0"/>
                </a:rPr>
                <a:t>sextupoles</a:t>
              </a:r>
              <a:endParaRPr lang="en-US" sz="1600" dirty="0" smtClean="0">
                <a:latin typeface="Comic Sans MS" pitchFamily="66" charset="0"/>
              </a:endParaRPr>
            </a:p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dirty="0" smtClean="0">
                  <a:latin typeface="Comic Sans MS" pitchFamily="66" charset="0"/>
                </a:rPr>
                <a:t>SCT </a:t>
              </a:r>
              <a:r>
                <a:rPr lang="en-US" sz="1600" dirty="0" smtClean="0">
                  <a:latin typeface="Symbol" charset="2"/>
                  <a:cs typeface="Symbol" charset="2"/>
                </a:rPr>
                <a:t>t</a:t>
              </a:r>
              <a:r>
                <a:rPr lang="en-US" sz="1600" dirty="0">
                  <a:latin typeface="Comic Sans MS" pitchFamily="66" charset="0"/>
                </a:rPr>
                <a:t> </a:t>
              </a:r>
              <a:r>
                <a:rPr lang="en-US" sz="1600" dirty="0" smtClean="0">
                  <a:latin typeface="Comic Sans MS" pitchFamily="66" charset="0"/>
                </a:rPr>
                <a:t>&gt; 1000 s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103912" y="3967654"/>
              <a:ext cx="5260230" cy="3695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89898" tIns="60806" rIns="89898" bIns="44948"/>
            <a:lstStyle>
              <a:lvl1pPr marL="215900" indent="-215900"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1pPr>
              <a:lvl2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2pPr>
              <a:lvl3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3pPr>
              <a:lvl4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4pPr>
              <a:lvl5pPr eaLnBrk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</a:tabLst>
                <a:defRPr>
                  <a:solidFill>
                    <a:schemeClr val="tx1"/>
                  </a:solidFill>
                  <a:latin typeface="Arial" charset="0"/>
                  <a:ea typeface="WenQuanYi Micro Hei" charset="0"/>
                  <a:cs typeface="WenQuanYi Micro Hei" charset="0"/>
                </a:defRPr>
              </a:lvl9pPr>
            </a:lstStyle>
            <a:p>
              <a:pPr eaLnBrk="1">
                <a:lnSpc>
                  <a:spcPct val="100000"/>
                </a:lnSpc>
                <a:buSzPct val="45000"/>
                <a:buFont typeface="Wingdings" charset="2"/>
                <a:buChar char=""/>
              </a:pPr>
              <a:r>
                <a:rPr lang="en-US" sz="1600" b="1" dirty="0" smtClean="0">
                  <a:latin typeface="Comic Sans MS" pitchFamily="66" charset="0"/>
                </a:rPr>
                <a:t>Long</a:t>
              </a:r>
              <a:r>
                <a:rPr lang="en-US" sz="1600" dirty="0" smtClean="0">
                  <a:latin typeface="Comic Sans MS" pitchFamily="66" charset="0"/>
                </a:rPr>
                <a:t> Spin coherence time:</a:t>
              </a:r>
              <a:endParaRPr lang="en-US" sz="1600" dirty="0">
                <a:latin typeface="Comic Sans MS" pitchFamily="66" charset="0"/>
              </a:endParaRPr>
            </a:p>
            <a:p>
              <a:pPr marL="0" indent="0" eaLnBrk="1">
                <a:lnSpc>
                  <a:spcPct val="100000"/>
                </a:lnSpc>
                <a:buSzPct val="45000"/>
              </a:pPr>
              <a:endParaRPr lang="en-US" sz="1600" dirty="0">
                <a:latin typeface="Comic Sans MS" pitchFamily="66" charset="0"/>
              </a:endParaRPr>
            </a:p>
          </p:txBody>
        </p:sp>
      </p:grp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256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483727" y="194455"/>
            <a:ext cx="5814568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pin coherence time &gt; 1000 s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pic>
        <p:nvPicPr>
          <p:cNvPr id="4" name="Picture 3" descr="SCT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624" y="1283591"/>
            <a:ext cx="5916457" cy="45398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31170" y="1459240"/>
            <a:ext cx="184666" cy="529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91064" y="6120709"/>
            <a:ext cx="2545626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(Polarization envelope)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424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989AE7D-46C6-4B93-9A67-8420FAE4B8DC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483727" y="194455"/>
            <a:ext cx="5814568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898" tIns="44948" rIns="89898" bIns="44948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eaLnBrk="1">
              <a:lnSpc>
                <a:spcPct val="108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US" sz="3200" dirty="0" smtClean="0">
                <a:solidFill>
                  <a:srgbClr val="FF0000"/>
                </a:solidFill>
                <a:latin typeface="Comic Sans MS" pitchFamily="66" charset="0"/>
              </a:rPr>
              <a:t>pin coherence time &gt; 1000 s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pic>
        <p:nvPicPr>
          <p:cNvPr id="4" name="Picture 3" descr="SCT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624" y="1283591"/>
            <a:ext cx="5916457" cy="4539858"/>
          </a:xfrm>
          <a:prstGeom prst="rect">
            <a:avLst/>
          </a:prstGeom>
        </p:spPr>
      </p:pic>
      <p:pic>
        <p:nvPicPr>
          <p:cNvPr id="7" name="Picture 6" descr="SCT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659" y="1270079"/>
            <a:ext cx="6133677" cy="47058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31170" y="1459240"/>
            <a:ext cx="184666" cy="529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91064" y="6120709"/>
            <a:ext cx="3122707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(Polarization time </a:t>
            </a:r>
            <a:r>
              <a:rPr lang="en-US" dirty="0" err="1" smtClean="0"/>
              <a:t>behaviour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376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9009503" y="7006699"/>
            <a:ext cx="941681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C1B7C8C8-98E1-4AA1-9790-A76A83605039}" type="slidenum">
              <a:rPr lang="en-US"/>
              <a:pPr/>
              <a:t>33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2778" y="-1"/>
            <a:ext cx="9119305" cy="74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Proof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principle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experiment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using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COSY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998" y="3388059"/>
            <a:ext cx="3168236" cy="3669196"/>
          </a:xfrm>
          <a:prstGeom prst="rect">
            <a:avLst/>
          </a:prstGeom>
        </p:spPr>
      </p:pic>
      <p:sp>
        <p:nvSpPr>
          <p:cNvPr id="10" name="Textfeld 8"/>
          <p:cNvSpPr txBox="1"/>
          <p:nvPr/>
        </p:nvSpPr>
        <p:spPr>
          <a:xfrm>
            <a:off x="391809" y="1436439"/>
            <a:ext cx="9552021" cy="13930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0794" tIns="50397" rIns="100794" bIns="50397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Problem: </a:t>
            </a:r>
            <a:r>
              <a:rPr lang="de-DE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recession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caused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by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moment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r>
              <a:rPr lang="de-DE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de-DE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de-DE" dirty="0" smtClean="0">
                <a:latin typeface="Comic Sans MS" panose="030F0702030302020204" pitchFamily="66" charset="0"/>
              </a:rPr>
              <a:t>- 50 % </a:t>
            </a:r>
            <a:r>
              <a:rPr lang="de-DE" dirty="0" err="1" smtClean="0">
                <a:latin typeface="Comic Sans MS" panose="030F0702030302020204" pitchFamily="66" charset="0"/>
              </a:rPr>
              <a:t>of</a:t>
            </a:r>
            <a:r>
              <a:rPr lang="de-DE" dirty="0" smtClean="0">
                <a:latin typeface="Comic Sans MS" panose="030F0702030302020204" pitchFamily="66" charset="0"/>
              </a:rPr>
              <a:t> time longitudinal </a:t>
            </a:r>
            <a:r>
              <a:rPr lang="de-DE" dirty="0" err="1" smtClean="0">
                <a:latin typeface="Comic Sans MS" panose="030F0702030302020204" pitchFamily="66" charset="0"/>
              </a:rPr>
              <a:t>polarization</a:t>
            </a:r>
            <a:r>
              <a:rPr lang="de-DE" dirty="0" smtClean="0">
                <a:latin typeface="Comic Sans MS" panose="030F0702030302020204" pitchFamily="66" charset="0"/>
              </a:rPr>
              <a:t>  || </a:t>
            </a:r>
            <a:r>
              <a:rPr lang="de-DE" dirty="0" err="1" smtClean="0">
                <a:latin typeface="Comic Sans MS" panose="030F0702030302020204" pitchFamily="66" charset="0"/>
              </a:rPr>
              <a:t>to</a:t>
            </a:r>
            <a:r>
              <a:rPr lang="de-DE" dirty="0" smtClean="0"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</a:rPr>
              <a:t>momentum</a:t>
            </a:r>
            <a:r>
              <a:rPr lang="de-DE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de-DE" dirty="0" smtClean="0">
                <a:latin typeface="Comic Sans MS" panose="030F0702030302020204" pitchFamily="66" charset="0"/>
              </a:rPr>
              <a:t>- 50 % </a:t>
            </a:r>
            <a:r>
              <a:rPr lang="de-DE" dirty="0" err="1" smtClean="0">
                <a:latin typeface="Comic Sans MS" panose="030F0702030302020204" pitchFamily="66" charset="0"/>
              </a:rPr>
              <a:t>of</a:t>
            </a:r>
            <a:r>
              <a:rPr lang="de-DE" dirty="0" smtClean="0">
                <a:latin typeface="Comic Sans MS" panose="030F0702030302020204" pitchFamily="66" charset="0"/>
              </a:rPr>
              <a:t> time </a:t>
            </a:r>
            <a:r>
              <a:rPr lang="de-DE" dirty="0" err="1" smtClean="0">
                <a:latin typeface="Comic Sans MS" panose="030F0702030302020204" pitchFamily="66" charset="0"/>
              </a:rPr>
              <a:t>is</a:t>
            </a:r>
            <a:r>
              <a:rPr lang="de-DE" dirty="0" smtClean="0">
                <a:latin typeface="Comic Sans MS" panose="030F0702030302020204" pitchFamily="66" charset="0"/>
              </a:rPr>
              <a:t> anti-||</a:t>
            </a:r>
          </a:p>
          <a:p>
            <a:endParaRPr lang="de-DE" dirty="0">
              <a:latin typeface="Comic Sans MS" panose="030F0702030302020204" pitchFamily="66" charset="0"/>
            </a:endParaRPr>
          </a:p>
          <a:p>
            <a:r>
              <a:rPr lang="de-DE" dirty="0">
                <a:latin typeface="Comic Sans MS" panose="030F0702030302020204" pitchFamily="66" charset="0"/>
              </a:rPr>
              <a:t>E* in </a:t>
            </a:r>
            <a:r>
              <a:rPr lang="de-DE" dirty="0" err="1">
                <a:latin typeface="Comic Sans MS" panose="030F0702030302020204" pitchFamily="66" charset="0"/>
              </a:rPr>
              <a:t>particle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rest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frame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tilts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spin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smtClean="0">
                <a:latin typeface="Comic Sans MS" panose="030F0702030302020204" pitchFamily="66" charset="0"/>
              </a:rPr>
              <a:t>(due </a:t>
            </a:r>
            <a:r>
              <a:rPr lang="de-DE" dirty="0" err="1">
                <a:latin typeface="Comic Sans MS" panose="030F0702030302020204" pitchFamily="66" charset="0"/>
              </a:rPr>
              <a:t>to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smtClean="0">
                <a:latin typeface="Comic Sans MS" panose="030F0702030302020204" pitchFamily="66" charset="0"/>
              </a:rPr>
              <a:t>EDM) </a:t>
            </a:r>
            <a:r>
              <a:rPr lang="de-DE" dirty="0" err="1">
                <a:latin typeface="Comic Sans MS" panose="030F0702030302020204" pitchFamily="66" charset="0"/>
              </a:rPr>
              <a:t>up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err="1">
                <a:latin typeface="Comic Sans MS" panose="030F0702030302020204" pitchFamily="66" charset="0"/>
              </a:rPr>
              <a:t>and</a:t>
            </a:r>
            <a:r>
              <a:rPr lang="de-DE" dirty="0">
                <a:latin typeface="Comic Sans MS" panose="030F0702030302020204" pitchFamily="66" charset="0"/>
              </a:rPr>
              <a:t> </a:t>
            </a:r>
            <a:r>
              <a:rPr lang="de-DE" dirty="0" smtClean="0">
                <a:latin typeface="Comic Sans MS" panose="030F0702030302020204" pitchFamily="66" charset="0"/>
              </a:rPr>
              <a:t>down 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 </a:t>
            </a:r>
            <a:r>
              <a:rPr lang="de-DE" dirty="0" err="1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No</a:t>
            </a:r>
            <a:r>
              <a:rPr lang="de-DE" dirty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net</a:t>
            </a:r>
            <a:r>
              <a:rPr lang="de-DE" dirty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 EDM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effect</a:t>
            </a:r>
            <a:endParaRPr lang="de-DE" dirty="0">
              <a:latin typeface="Comic Sans MS" panose="030F0702030302020204" pitchFamily="66" charset="0"/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2" name="TextBox 1"/>
          <p:cNvSpPr txBox="1"/>
          <p:nvPr/>
        </p:nvSpPr>
        <p:spPr>
          <a:xfrm>
            <a:off x="495381" y="765819"/>
            <a:ext cx="8486092" cy="38215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Goal: demonstrate that SR can be used for a first EDM measurement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96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9009503" y="7006699"/>
            <a:ext cx="941681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C1B7C8C8-98E1-4AA1-9790-A76A83605039}" type="slidenum">
              <a:rPr lang="en-US"/>
              <a:pPr/>
              <a:t>34</a:t>
            </a:fld>
            <a:endParaRPr lang="en-US"/>
          </a:p>
        </p:txBody>
      </p:sp>
      <p:sp>
        <p:nvSpPr>
          <p:cNvPr id="20" name="Textfeld 8"/>
          <p:cNvSpPr txBox="1"/>
          <p:nvPr/>
        </p:nvSpPr>
        <p:spPr>
          <a:xfrm>
            <a:off x="557225" y="1528106"/>
            <a:ext cx="7305966" cy="1650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0794" tIns="50397" rIns="100794" bIns="50397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Solution;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use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resonant „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magic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“ Wien-filter in ring (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E+vxB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=0)</a:t>
            </a:r>
          </a:p>
          <a:p>
            <a:endParaRPr lang="de-DE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de-DE" dirty="0" smtClean="0">
                <a:latin typeface="Comic Sans MS" panose="030F0702030302020204" pitchFamily="66" charset="0"/>
              </a:rPr>
              <a:t>E*=0 	</a:t>
            </a:r>
            <a:r>
              <a:rPr lang="de-DE" dirty="0" smtClean="0">
                <a:latin typeface="Comic Sans MS" panose="030F0702030302020204" pitchFamily="66" charset="0"/>
                <a:sym typeface="Symbol"/>
              </a:rPr>
              <a:t> </a:t>
            </a:r>
            <a:r>
              <a:rPr lang="de-DE" dirty="0" err="1" smtClean="0">
                <a:latin typeface="Comic Sans MS" panose="030F0702030302020204" pitchFamily="66" charset="0"/>
                <a:sym typeface="Symbol"/>
              </a:rPr>
              <a:t>particle</a:t>
            </a:r>
            <a:r>
              <a:rPr lang="de-DE" dirty="0" smtClean="0">
                <a:latin typeface="Comic Sans MS" panose="030F0702030302020204" pitchFamily="66" charset="0"/>
                <a:sym typeface="Symbol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  <a:sym typeface="Symbol"/>
              </a:rPr>
              <a:t>trajectory</a:t>
            </a:r>
            <a:r>
              <a:rPr lang="de-DE" dirty="0" smtClean="0">
                <a:latin typeface="Comic Sans MS" panose="030F0702030302020204" pitchFamily="66" charset="0"/>
                <a:sym typeface="Symbol"/>
              </a:rPr>
              <a:t> not </a:t>
            </a:r>
            <a:r>
              <a:rPr lang="de-DE" dirty="0" err="1" smtClean="0">
                <a:latin typeface="Comic Sans MS" panose="030F0702030302020204" pitchFamily="66" charset="0"/>
                <a:sym typeface="Symbol"/>
              </a:rPr>
              <a:t>affected</a:t>
            </a:r>
            <a:endParaRPr lang="de-DE" dirty="0" smtClean="0">
              <a:latin typeface="Comic Sans MS" panose="030F0702030302020204" pitchFamily="66" charset="0"/>
              <a:sym typeface="Symbol"/>
            </a:endParaRPr>
          </a:p>
          <a:p>
            <a:r>
              <a:rPr lang="de-DE" dirty="0" smtClean="0">
                <a:latin typeface="Comic Sans MS" panose="030F0702030302020204" pitchFamily="66" charset="0"/>
                <a:sym typeface="Symbol"/>
              </a:rPr>
              <a:t>B*0	 </a:t>
            </a:r>
            <a:r>
              <a:rPr lang="de-DE" dirty="0" err="1" smtClean="0">
                <a:latin typeface="Comic Sans MS" panose="030F0702030302020204" pitchFamily="66" charset="0"/>
                <a:sym typeface="Symbol"/>
              </a:rPr>
              <a:t>magnetic</a:t>
            </a:r>
            <a:r>
              <a:rPr lang="de-DE" dirty="0" smtClean="0">
                <a:latin typeface="Comic Sans MS" panose="030F0702030302020204" pitchFamily="66" charset="0"/>
                <a:sym typeface="Symbol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  <a:sym typeface="Symbol"/>
              </a:rPr>
              <a:t>moment</a:t>
            </a:r>
            <a:r>
              <a:rPr lang="de-DE" dirty="0" smtClean="0">
                <a:latin typeface="Comic Sans MS" panose="030F0702030302020204" pitchFamily="66" charset="0"/>
                <a:sym typeface="Symbol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  <a:sym typeface="Symbol"/>
              </a:rPr>
              <a:t>is</a:t>
            </a:r>
            <a:r>
              <a:rPr lang="de-DE" dirty="0" smtClean="0">
                <a:latin typeface="Comic Sans MS" panose="030F0702030302020204" pitchFamily="66" charset="0"/>
                <a:sym typeface="Symbol"/>
              </a:rPr>
              <a:t> </a:t>
            </a:r>
            <a:r>
              <a:rPr lang="de-DE" dirty="0" err="1" smtClean="0">
                <a:latin typeface="Comic Sans MS" panose="030F0702030302020204" pitchFamily="66" charset="0"/>
                <a:sym typeface="Symbol"/>
              </a:rPr>
              <a:t>influenced</a:t>
            </a:r>
            <a:endParaRPr lang="de-DE" dirty="0" smtClean="0">
              <a:latin typeface="Comic Sans MS" panose="030F0702030302020204" pitchFamily="66" charset="0"/>
              <a:sym typeface="Symbol"/>
            </a:endParaRPr>
          </a:p>
          <a:p>
            <a:endParaRPr lang="de-DE" dirty="0" smtClean="0">
              <a:latin typeface="Comic Sans MS" panose="030F0702030302020204" pitchFamily="66" charset="0"/>
            </a:endParaRPr>
          </a:p>
          <a:p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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net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 EDM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effect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can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be</a:t>
            </a:r>
            <a:r>
              <a:rPr lang="de-DE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 </a:t>
            </a:r>
            <a:r>
              <a:rPr lang="de-DE" dirty="0" err="1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observed</a:t>
            </a:r>
            <a:r>
              <a:rPr lang="de-DE" dirty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!</a:t>
            </a:r>
            <a:endParaRPr lang="de-DE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695" y="3401736"/>
            <a:ext cx="3277559" cy="3596025"/>
          </a:xfrm>
          <a:prstGeom prst="rect">
            <a:avLst/>
          </a:prstGeom>
        </p:spPr>
      </p:pic>
      <p:sp>
        <p:nvSpPr>
          <p:cNvPr id="2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dirty="0" err="1" smtClean="0"/>
              <a:t>Attivita</a:t>
            </a:r>
            <a:r>
              <a:rPr lang="it-IT" dirty="0" smtClean="0"/>
              <a:t> gruppo III</a:t>
            </a:r>
            <a:endParaRPr lang="it-IT" dirty="0"/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352778" y="-1"/>
            <a:ext cx="9119305" cy="74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5B8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Proof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principle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experiment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using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COSY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5381" y="765819"/>
            <a:ext cx="8486092" cy="38215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Goal: demonstrate that SR can be used for a first EDM measurement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2315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F_filter_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002" y="1440790"/>
            <a:ext cx="5895623" cy="2838194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C8C8-98E1-4AA1-9790-A76A83605039}" type="slidenum">
              <a:rPr lang="en-US" smtClean="0">
                <a:solidFill>
                  <a:srgbClr val="000000"/>
                </a:solidFill>
              </a:rPr>
              <a:pPr/>
              <a:t>35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Titel 1"/>
          <p:cNvSpPr txBox="1">
            <a:spLocks/>
          </p:cNvSpPr>
          <p:nvPr/>
        </p:nvSpPr>
        <p:spPr bwMode="auto">
          <a:xfrm>
            <a:off x="2795242" y="0"/>
            <a:ext cx="3784063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260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Magic RF </a:t>
            </a:r>
            <a:r>
              <a:rPr lang="de-DE" sz="26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Wien </a:t>
            </a:r>
            <a:r>
              <a:rPr lang="de-DE" sz="2600" kern="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filter</a:t>
            </a:r>
            <a:endParaRPr lang="de-DE" sz="26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451011" y="4881881"/>
            <a:ext cx="6192376" cy="677833"/>
          </a:xfrm>
          <a:prstGeom prst="rect">
            <a:avLst/>
          </a:prstGeom>
          <a:solidFill>
            <a:schemeClr val="bg1"/>
          </a:solidFill>
        </p:spPr>
        <p:txBody>
          <a:bodyPr wrap="none" lIns="100794" tIns="50397" rIns="100794" bIns="50397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err="1">
                <a:latin typeface="Comic Sans MS" panose="030F0702030302020204" pitchFamily="66" charset="0"/>
              </a:rPr>
              <a:t>Avoids</a:t>
            </a:r>
            <a:r>
              <a:rPr lang="de-DE" sz="2000" dirty="0">
                <a:latin typeface="Comic Sans MS" panose="030F0702030302020204" pitchFamily="66" charset="0"/>
              </a:rPr>
              <a:t> </a:t>
            </a:r>
            <a:r>
              <a:rPr lang="de-DE" sz="2000" dirty="0" err="1">
                <a:latin typeface="Comic Sans MS" panose="030F0702030302020204" pitchFamily="66" charset="0"/>
              </a:rPr>
              <a:t>coherent</a:t>
            </a:r>
            <a:r>
              <a:rPr lang="de-DE" sz="2000" dirty="0">
                <a:latin typeface="Comic Sans MS" panose="030F0702030302020204" pitchFamily="66" charset="0"/>
              </a:rPr>
              <a:t> </a:t>
            </a:r>
            <a:r>
              <a:rPr lang="de-DE" sz="2000" dirty="0" err="1">
                <a:latin typeface="Comic Sans MS" panose="030F0702030302020204" pitchFamily="66" charset="0"/>
              </a:rPr>
              <a:t>betatron</a:t>
            </a:r>
            <a:r>
              <a:rPr lang="de-DE" sz="2000" dirty="0">
                <a:latin typeface="Comic Sans MS" panose="030F0702030302020204" pitchFamily="66" charset="0"/>
              </a:rPr>
              <a:t> </a:t>
            </a:r>
            <a:r>
              <a:rPr lang="de-DE" sz="2000" dirty="0" err="1">
                <a:latin typeface="Comic Sans MS" panose="030F0702030302020204" pitchFamily="66" charset="0"/>
              </a:rPr>
              <a:t>oscillations</a:t>
            </a:r>
            <a:r>
              <a:rPr lang="de-DE" sz="2000" dirty="0">
                <a:latin typeface="Comic Sans MS" panose="030F0702030302020204" pitchFamily="66" charset="0"/>
              </a:rPr>
              <a:t> </a:t>
            </a:r>
            <a:r>
              <a:rPr lang="de-DE" sz="2000" dirty="0" err="1">
                <a:latin typeface="Comic Sans MS" panose="030F0702030302020204" pitchFamily="66" charset="0"/>
              </a:rPr>
              <a:t>of</a:t>
            </a:r>
            <a:r>
              <a:rPr lang="de-DE" sz="2000" dirty="0">
                <a:latin typeface="Comic Sans MS" panose="030F0702030302020204" pitchFamily="66" charset="0"/>
              </a:rPr>
              <a:t> beam. </a:t>
            </a:r>
            <a:r>
              <a:rPr lang="de-DE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de-DE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Comic Sans MS" panose="030F0702030302020204" pitchFamily="66" charset="0"/>
              </a:rPr>
              <a:t>F</a:t>
            </a:r>
            <a:r>
              <a:rPr lang="de-DE" sz="2000" dirty="0" smtClean="0">
                <a:latin typeface="Comic Sans MS" panose="030F0702030302020204" pitchFamily="66" charset="0"/>
              </a:rPr>
              <a:t>irst </a:t>
            </a:r>
            <a:r>
              <a:rPr lang="de-DE" sz="2000" dirty="0" err="1">
                <a:latin typeface="Comic Sans MS" panose="030F0702030302020204" pitchFamily="66" charset="0"/>
              </a:rPr>
              <a:t>direct</a:t>
            </a:r>
            <a:r>
              <a:rPr lang="de-DE" sz="2000" dirty="0">
                <a:latin typeface="Comic Sans MS" panose="030F0702030302020204" pitchFamily="66" charset="0"/>
              </a:rPr>
              <a:t> </a:t>
            </a:r>
            <a:r>
              <a:rPr lang="de-DE" sz="2000" dirty="0" err="1">
                <a:latin typeface="Comic Sans MS" panose="030F0702030302020204" pitchFamily="66" charset="0"/>
              </a:rPr>
              <a:t>measurement</a:t>
            </a:r>
            <a:r>
              <a:rPr lang="de-DE" sz="2000" dirty="0">
                <a:latin typeface="Comic Sans MS" panose="030F0702030302020204" pitchFamily="66" charset="0"/>
              </a:rPr>
              <a:t> </a:t>
            </a:r>
            <a:r>
              <a:rPr lang="de-DE" sz="2000" dirty="0" err="1">
                <a:latin typeface="Comic Sans MS" panose="030F0702030302020204" pitchFamily="66" charset="0"/>
              </a:rPr>
              <a:t>at</a:t>
            </a:r>
            <a:r>
              <a:rPr lang="de-DE" sz="2000" dirty="0">
                <a:latin typeface="Comic Sans MS" panose="030F0702030302020204" pitchFamily="66" charset="0"/>
              </a:rPr>
              <a:t> COSY</a:t>
            </a:r>
            <a:r>
              <a:rPr lang="de-DE" sz="2000" b="1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463425" y="5840372"/>
            <a:ext cx="8890988" cy="391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0794" tIns="50397" rIns="100794" bIns="50397" rtlCol="0">
            <a:spAutoFit/>
          </a:bodyPr>
          <a:lstStyle/>
          <a:p>
            <a:r>
              <a:rPr lang="de-DE" sz="2000" b="1" dirty="0" smtClean="0">
                <a:solidFill>
                  <a:srgbClr val="000000"/>
                </a:solidFill>
                <a:latin typeface="Comic Sans MS" panose="030F0702030302020204" pitchFamily="66" charset="0"/>
                <a:sym typeface="Symbol"/>
              </a:rPr>
              <a:t> </a:t>
            </a:r>
            <a:r>
              <a:rPr lang="en-US" sz="2000" dirty="0" smtClean="0">
                <a:latin typeface="Comic Sans MS"/>
                <a:cs typeface="Comic Sans MS"/>
              </a:rPr>
              <a:t>E</a:t>
            </a:r>
            <a:r>
              <a:rPr lang="en-US" sz="2000" baseline="-25000" dirty="0" smtClean="0">
                <a:latin typeface="Comic Sans MS"/>
                <a:cs typeface="Comic Sans MS"/>
              </a:rPr>
              <a:t>R</a:t>
            </a:r>
            <a:r>
              <a:rPr lang="en-US" sz="2000" dirty="0">
                <a:latin typeface="Comic Sans MS"/>
                <a:cs typeface="Comic Sans MS"/>
              </a:rPr>
              <a:t>= - </a:t>
            </a:r>
            <a:r>
              <a:rPr lang="en-US" sz="2000" dirty="0" smtClean="0">
                <a:latin typeface="Symbol" charset="2"/>
                <a:cs typeface="Symbol" charset="2"/>
              </a:rPr>
              <a:t>g</a:t>
            </a:r>
            <a:r>
              <a:rPr lang="en-US" sz="2000" dirty="0" smtClean="0">
                <a:latin typeface="Comic Sans MS"/>
                <a:cs typeface="Comic Sans MS"/>
              </a:rPr>
              <a:t> x B</a:t>
            </a:r>
            <a:r>
              <a:rPr lang="en-US" sz="2000" baseline="-25000" dirty="0" smtClean="0">
                <a:latin typeface="Comic Sans MS"/>
                <a:cs typeface="Comic Sans MS"/>
              </a:rPr>
              <a:t>y</a:t>
            </a:r>
            <a:r>
              <a:rPr lang="de-DE" sz="2000" dirty="0" smtClean="0">
                <a:solidFill>
                  <a:srgbClr val="006666"/>
                </a:solidFill>
                <a:latin typeface="Comic Sans MS" panose="030F0702030302020204" pitchFamily="66" charset="0"/>
              </a:rPr>
              <a:t> „</a:t>
            </a:r>
            <a:r>
              <a:rPr lang="de-DE" sz="2000" dirty="0" smtClean="0">
                <a:latin typeface="Comic Sans MS" panose="030F0702030302020204" pitchFamily="66" charset="0"/>
              </a:rPr>
              <a:t>Magic RF Wien Filter“     </a:t>
            </a:r>
            <a:r>
              <a:rPr lang="de-DE" sz="2000" dirty="0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no Lorentz </a:t>
            </a:r>
            <a:r>
              <a:rPr lang="de-DE" sz="2000" dirty="0" err="1" smtClean="0">
                <a:solidFill>
                  <a:srgbClr val="FF0000"/>
                </a:solidFill>
                <a:latin typeface="Comic Sans MS" panose="030F0702030302020204" pitchFamily="66" charset="0"/>
                <a:sym typeface="Symbol"/>
              </a:rPr>
              <a:t>force</a:t>
            </a:r>
            <a:endParaRPr lang="de-DE" sz="2000" dirty="0" smtClean="0">
              <a:solidFill>
                <a:srgbClr val="FF0000"/>
              </a:solidFill>
              <a:latin typeface="Comic Sans MS" panose="030F0702030302020204" pitchFamily="66" charset="0"/>
              <a:sym typeface="Symbol"/>
            </a:endParaRPr>
          </a:p>
        </p:txBody>
      </p:sp>
      <p:sp>
        <p:nvSpPr>
          <p:cNvPr id="9" name="Textfeld 20"/>
          <p:cNvSpPr txBox="1"/>
          <p:nvPr/>
        </p:nvSpPr>
        <p:spPr>
          <a:xfrm>
            <a:off x="438310" y="6480884"/>
            <a:ext cx="9013661" cy="449566"/>
          </a:xfrm>
          <a:prstGeom prst="rect">
            <a:avLst/>
          </a:prstGeom>
          <a:solidFill>
            <a:schemeClr val="bg1"/>
          </a:solidFill>
        </p:spPr>
        <p:txBody>
          <a:bodyPr wrap="none" lIns="100794" tIns="50397" rIns="100794" bIns="50397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GOAL: 1</a:t>
            </a:r>
            <a:r>
              <a:rPr lang="de-DE" sz="2400" baseline="30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</a:t>
            </a: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ever</a:t>
            </a: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measurement</a:t>
            </a: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deuteron</a:t>
            </a: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EDM </a:t>
            </a:r>
            <a:r>
              <a:rPr lang="de-DE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before</a:t>
            </a:r>
            <a:r>
              <a:rPr lang="de-DE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2021</a:t>
            </a:r>
            <a:endParaRPr lang="de-DE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 descr="RF_filte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85" y="1234592"/>
            <a:ext cx="4801943" cy="319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52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dirty="0" err="1" smtClean="0"/>
              <a:t>Attivita</a:t>
            </a:r>
            <a:r>
              <a:rPr lang="it-IT" dirty="0" smtClean="0"/>
              <a:t> gruppo III</a:t>
            </a:r>
            <a:endParaRPr lang="it-IT" dirty="0"/>
          </a:p>
        </p:txBody>
      </p:sp>
      <p:sp>
        <p:nvSpPr>
          <p:cNvPr id="8" name="Titel 1"/>
          <p:cNvSpPr txBox="1">
            <a:spLocks/>
          </p:cNvSpPr>
          <p:nvPr/>
        </p:nvSpPr>
        <p:spPr bwMode="auto">
          <a:xfrm>
            <a:off x="1736909" y="0"/>
            <a:ext cx="6112397" cy="76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260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Magic RF </a:t>
            </a:r>
            <a:r>
              <a:rPr lang="de-DE" sz="26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Wien </a:t>
            </a:r>
            <a:r>
              <a:rPr lang="de-DE" sz="2600" kern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filter</a:t>
            </a:r>
            <a:r>
              <a:rPr lang="de-DE" sz="260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- </a:t>
            </a:r>
            <a:r>
              <a:rPr lang="de-DE" sz="2600" kern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commissioning</a:t>
            </a:r>
            <a:r>
              <a:rPr lang="de-DE" sz="260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de-DE" sz="26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 descr="RF_COMMISSIONI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28" y="1040585"/>
            <a:ext cx="8173668" cy="543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2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pic>
        <p:nvPicPr>
          <p:cNvPr id="7" name="Picture 6" descr="JEDI_polarime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582" y="1058222"/>
            <a:ext cx="6800021" cy="5511460"/>
          </a:xfrm>
          <a:prstGeom prst="rect">
            <a:avLst/>
          </a:prstGeom>
        </p:spPr>
      </p:pic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575517" y="0"/>
            <a:ext cx="8568531" cy="762429"/>
          </a:xfrm>
        </p:spPr>
        <p:txBody>
          <a:bodyPr/>
          <a:lstStyle/>
          <a:p>
            <a:r>
              <a:rPr lang="de-DE" sz="2800" b="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FE </a:t>
            </a:r>
            <a:r>
              <a:rPr lang="de-DE" sz="2800" b="0" i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contribution</a:t>
            </a:r>
            <a:r>
              <a:rPr lang="de-DE" sz="2800" b="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development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a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new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high-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efficieny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polarimeter</a:t>
            </a:r>
            <a:endParaRPr lang="de-DE" sz="28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482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8843" y="934763"/>
            <a:ext cx="5864007" cy="345649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17234"/>
          <a:stretch/>
        </p:blipFill>
        <p:spPr>
          <a:xfrm>
            <a:off x="0" y="934764"/>
            <a:ext cx="4744861" cy="2347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5277" y="4431134"/>
            <a:ext cx="3510140" cy="1974715"/>
          </a:xfrm>
          <a:prstGeom prst="rect">
            <a:avLst/>
          </a:prstGeom>
        </p:spPr>
      </p:pic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593156" y="0"/>
            <a:ext cx="8568531" cy="762429"/>
          </a:xfrm>
        </p:spPr>
        <p:txBody>
          <a:bodyPr/>
          <a:lstStyle/>
          <a:p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Development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SiPM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based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readout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system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de-DE" sz="2400" b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(L. </a:t>
            </a:r>
            <a:r>
              <a:rPr lang="de-DE" sz="2400" b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Barion</a:t>
            </a:r>
            <a:r>
              <a:rPr lang="de-DE" sz="2400" b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, S. Basile, R. </a:t>
            </a:r>
            <a:r>
              <a:rPr lang="de-DE" sz="2400" b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Malaguti</a:t>
            </a:r>
            <a:r>
              <a:rPr lang="de-DE" sz="2400" b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, P.L.)</a:t>
            </a:r>
            <a:endParaRPr lang="de-DE" sz="24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pic>
        <p:nvPicPr>
          <p:cNvPr id="2" name="Picture 1" descr="resolutio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6" y="3315763"/>
            <a:ext cx="6251767" cy="3527421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 bwMode="auto">
          <a:xfrm>
            <a:off x="4639028" y="2028259"/>
            <a:ext cx="2328333" cy="63493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60424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 bwMode="auto">
          <a:xfrm>
            <a:off x="65338" y="94496"/>
            <a:ext cx="9753937" cy="96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eaLnBrk="0" hangingPunct="0">
              <a:defRPr/>
            </a:pPr>
            <a:r>
              <a:rPr lang="en-GB" sz="3100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Complementary measurement:</a:t>
            </a:r>
          </a:p>
          <a:p>
            <a:pPr algn="ctr" eaLnBrk="0" hangingPunct="0">
              <a:defRPr/>
            </a:pPr>
            <a:r>
              <a:rPr lang="en-GB" sz="3100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Test </a:t>
            </a:r>
            <a:r>
              <a:rPr lang="en-GB" sz="3100" kern="0" dirty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of Time Reversal </a:t>
            </a:r>
            <a:r>
              <a:rPr lang="en-GB" sz="3100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Invariance at COSY</a:t>
            </a:r>
            <a:endParaRPr lang="it-IT" sz="3100" kern="0" dirty="0">
              <a:solidFill>
                <a:srgbClr val="FF0000"/>
              </a:solidFill>
              <a:latin typeface="Comic Sans MS" pitchFamily="66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0" y="3156336"/>
            <a:ext cx="6090123" cy="3064774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 bwMode="auto">
          <a:xfrm>
            <a:off x="617361" y="5845754"/>
            <a:ext cx="5934788" cy="344845"/>
          </a:xfrm>
          <a:prstGeom prst="rect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numCol="1" rtlCol="0" anchor="t" anchorCtr="0" compatLnSpc="1">
            <a:prstTxWarp prst="textNoShape">
              <a:avLst/>
            </a:prstTxWarp>
          </a:bodyPr>
          <a:lstStyle/>
          <a:p>
            <a:pPr defTabSz="1007943" hangingPunct="1">
              <a:lnSpc>
                <a:spcPct val="90000"/>
              </a:lnSpc>
              <a:spcBef>
                <a:spcPct val="20000"/>
              </a:spcBef>
              <a:buClrTx/>
              <a:buSzTx/>
            </a:pPr>
            <a:endParaRPr lang="it-IT" sz="2600">
              <a:solidFill>
                <a:srgbClr val="009900"/>
              </a:solidFill>
              <a:latin typeface="Comic Sans MS" pitchFamily="66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17353" y="1330385"/>
            <a:ext cx="7902369" cy="620228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pPr marL="314982" indent="-314982">
              <a:buFont typeface="Arial" pitchFamily="34" charset="0"/>
              <a:buChar char="•"/>
            </a:pPr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EDM</a:t>
            </a:r>
            <a:r>
              <a:rPr lang="it-IT" dirty="0" smtClean="0">
                <a:latin typeface="Comic Sans MS"/>
                <a:cs typeface="Comic Sans MS"/>
              </a:rPr>
              <a:t>: </a:t>
            </a:r>
            <a:r>
              <a:rPr lang="it-IT" dirty="0">
                <a:latin typeface="Comic Sans MS"/>
                <a:cs typeface="Comic Sans MS"/>
              </a:rPr>
              <a:t>test T and P </a:t>
            </a:r>
            <a:r>
              <a:rPr lang="it-IT" dirty="0" err="1">
                <a:latin typeface="Comic Sans MS"/>
                <a:cs typeface="Comic Sans MS"/>
              </a:rPr>
              <a:t>symmetries</a:t>
            </a:r>
            <a:r>
              <a:rPr lang="it-IT" dirty="0">
                <a:latin typeface="Comic Sans MS"/>
                <a:cs typeface="Comic Sans MS"/>
              </a:rPr>
              <a:t> (T-</a:t>
            </a:r>
            <a:r>
              <a:rPr lang="it-IT" dirty="0" err="1">
                <a:latin typeface="Comic Sans MS"/>
                <a:cs typeface="Comic Sans MS"/>
              </a:rPr>
              <a:t>odd</a:t>
            </a:r>
            <a:r>
              <a:rPr lang="it-IT" dirty="0">
                <a:latin typeface="Comic Sans MS"/>
                <a:cs typeface="Comic Sans MS"/>
              </a:rPr>
              <a:t> and </a:t>
            </a:r>
            <a:r>
              <a:rPr lang="it-IT" dirty="0" err="1">
                <a:latin typeface="Comic Sans MS"/>
                <a:cs typeface="Comic Sans MS"/>
              </a:rPr>
              <a:t>P-odd</a:t>
            </a:r>
            <a:r>
              <a:rPr lang="it-IT" dirty="0">
                <a:latin typeface="Comic Sans MS"/>
                <a:cs typeface="Comic Sans MS"/>
              </a:rPr>
              <a:t>)</a:t>
            </a:r>
          </a:p>
          <a:p>
            <a:pPr marL="314982" indent="-314982">
              <a:buFont typeface="Arial" pitchFamily="34" charset="0"/>
              <a:buChar char="•"/>
            </a:pPr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TRIC</a:t>
            </a:r>
            <a:r>
              <a:rPr lang="it-IT" dirty="0" smtClean="0">
                <a:latin typeface="Comic Sans MS"/>
                <a:cs typeface="Comic Sans MS"/>
              </a:rPr>
              <a:t>: </a:t>
            </a:r>
            <a:r>
              <a:rPr lang="it-IT" dirty="0" err="1" smtClean="0">
                <a:latin typeface="Comic Sans MS"/>
                <a:cs typeface="Comic Sans MS"/>
              </a:rPr>
              <a:t>fdirect</a:t>
            </a:r>
            <a:r>
              <a:rPr lang="it-IT" dirty="0" smtClean="0">
                <a:latin typeface="Comic Sans MS"/>
                <a:cs typeface="Comic Sans MS"/>
              </a:rPr>
              <a:t> </a:t>
            </a:r>
            <a:r>
              <a:rPr lang="it-IT" dirty="0">
                <a:latin typeface="Comic Sans MS"/>
                <a:cs typeface="Comic Sans MS"/>
              </a:rPr>
              <a:t>test of T-</a:t>
            </a:r>
            <a:r>
              <a:rPr lang="it-IT" dirty="0" err="1">
                <a:latin typeface="Comic Sans MS"/>
                <a:cs typeface="Comic Sans MS"/>
              </a:rPr>
              <a:t>symmetry</a:t>
            </a:r>
            <a:r>
              <a:rPr lang="it-IT" dirty="0">
                <a:latin typeface="Comic Sans MS"/>
                <a:cs typeface="Comic Sans MS"/>
              </a:rPr>
              <a:t> (T-</a:t>
            </a:r>
            <a:r>
              <a:rPr lang="it-IT" dirty="0" err="1">
                <a:latin typeface="Comic Sans MS"/>
                <a:cs typeface="Comic Sans MS"/>
              </a:rPr>
              <a:t>odd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P-even</a:t>
            </a:r>
            <a:r>
              <a:rPr lang="it-IT" dirty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672039" y="2611243"/>
            <a:ext cx="7512405" cy="369416"/>
          </a:xfrm>
          <a:prstGeom prst="rect">
            <a:avLst/>
          </a:prstGeom>
          <a:solidFill>
            <a:schemeClr val="bg1"/>
          </a:solidFill>
        </p:spPr>
        <p:txBody>
          <a:bodyPr lIns="100794" tIns="50397" rIns="100794" bIns="50397"/>
          <a:lstStyle/>
          <a:p>
            <a:pPr eaLnBrk="0" hangingPunct="0">
              <a:defRPr/>
            </a:pPr>
            <a:r>
              <a:rPr lang="en-GB" kern="0" dirty="0">
                <a:latin typeface="Comic Sans MS"/>
                <a:ea typeface="ＭＳ Ｐゴシック" pitchFamily="-65" charset="-128"/>
                <a:cs typeface="Comic Sans MS"/>
              </a:rPr>
              <a:t>- </a:t>
            </a:r>
            <a:r>
              <a:rPr lang="en-GB" kern="0" smtClean="0">
                <a:latin typeface="Comic Sans MS"/>
                <a:ea typeface="ＭＳ Ｐゴシック" pitchFamily="-65" charset="-128"/>
                <a:cs typeface="Comic Sans MS"/>
              </a:rPr>
              <a:t>Direct tests </a:t>
            </a:r>
            <a:r>
              <a:rPr lang="en-GB" kern="0" dirty="0" smtClean="0">
                <a:latin typeface="Comic Sans MS"/>
                <a:ea typeface="ＭＳ Ｐゴシック" pitchFamily="-65" charset="-128"/>
                <a:cs typeface="Comic Sans MS"/>
              </a:rPr>
              <a:t>of Time Reversal </a:t>
            </a:r>
            <a:r>
              <a:rPr lang="en-GB" kern="0" smtClean="0">
                <a:latin typeface="Comic Sans MS"/>
                <a:ea typeface="ＭＳ Ｐゴシック" pitchFamily="-65" charset="-128"/>
                <a:cs typeface="Comic Sans MS"/>
              </a:rPr>
              <a:t>Invariance: </a:t>
            </a:r>
            <a:r>
              <a:rPr lang="en-GB" kern="0">
                <a:latin typeface="Comic Sans MS"/>
                <a:ea typeface="ＭＳ Ｐゴシック" pitchFamily="-65" charset="-128"/>
                <a:cs typeface="Comic Sans MS"/>
              </a:rPr>
              <a:t>e</a:t>
            </a:r>
            <a:r>
              <a:rPr lang="en-GB" kern="0" smtClean="0">
                <a:latin typeface="Comic Sans MS"/>
                <a:ea typeface="ＭＳ Ｐゴシック" pitchFamily="-65" charset="-128"/>
                <a:cs typeface="Comic Sans MS"/>
              </a:rPr>
              <a:t>xperimental </a:t>
            </a:r>
            <a:r>
              <a:rPr lang="en-GB" kern="0" dirty="0">
                <a:latin typeface="Comic Sans MS"/>
                <a:ea typeface="ＭＳ Ｐゴシック" pitchFamily="-65" charset="-128"/>
                <a:cs typeface="Comic Sans MS"/>
              </a:rPr>
              <a:t>situation</a:t>
            </a:r>
            <a:endParaRPr lang="it-IT" kern="0" dirty="0">
              <a:latin typeface="Comic Sans MS"/>
              <a:ea typeface="ＭＳ Ｐゴシック" pitchFamily="-65" charset="-128"/>
              <a:cs typeface="Comic Sans MS"/>
            </a:endParaRPr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6594153" y="5862502"/>
            <a:ext cx="3014855" cy="358607"/>
          </a:xfrm>
          <a:prstGeom prst="rect">
            <a:avLst/>
          </a:prstGeom>
        </p:spPr>
        <p:txBody>
          <a:bodyPr lIns="100794" tIns="50397" rIns="100794" bIns="50397"/>
          <a:lstStyle/>
          <a:p>
            <a:pPr eaLnBrk="0" hangingPunct="0">
              <a:defRPr/>
            </a:pPr>
            <a:r>
              <a:rPr lang="en-GB" kern="0" dirty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  <a:sym typeface="Symbol"/>
              </a:rPr>
              <a:t></a:t>
            </a:r>
            <a:r>
              <a:rPr lang="en-GB" kern="0" dirty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</a:rPr>
              <a:t> Proposed measurement</a:t>
            </a:r>
            <a:endParaRPr lang="it-IT" kern="0" dirty="0">
              <a:solidFill>
                <a:srgbClr val="FF0000"/>
              </a:solidFill>
              <a:latin typeface="Comic Sans MS"/>
              <a:ea typeface="ＭＳ Ｐゴシック" pitchFamily="-65" charset="-128"/>
              <a:cs typeface="Comic Sans MS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20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19984" y="1527622"/>
            <a:ext cx="1020314" cy="2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17" tIns="50361" rIns="100717" bIns="5036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200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485" y="698964"/>
            <a:ext cx="6527937" cy="5303392"/>
          </a:xfrm>
          <a:prstGeom prst="rect">
            <a:avLst/>
          </a:prstGeom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59400" y="1145013"/>
            <a:ext cx="2674261" cy="441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17" tIns="50361" rIns="100717" bIns="50361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FF0000"/>
                </a:solidFill>
                <a:latin typeface="Comic Sans MS" pitchFamily="66" charset="0"/>
              </a:rPr>
              <a:t>CLAS12 detector</a:t>
            </a:r>
            <a:endParaRPr lang="en-US" sz="2200" b="1" dirty="0">
              <a:solidFill>
                <a:srgbClr val="FF0000"/>
              </a:solidFill>
              <a:sym typeface="Symbol" pitchFamily="18" charset="2"/>
            </a:endParaRPr>
          </a:p>
        </p:txBody>
      </p:sp>
      <p:pic>
        <p:nvPicPr>
          <p:cNvPr id="2293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31" y="3382961"/>
            <a:ext cx="4045543" cy="368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>
            <a:off x="3919161" y="4573592"/>
            <a:ext cx="1592828" cy="489686"/>
          </a:xfrm>
          <a:prstGeom prst="straightConnector1">
            <a:avLst/>
          </a:prstGeom>
          <a:ln w="44450">
            <a:solidFill>
              <a:srgbClr val="00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8768" y="1595512"/>
            <a:ext cx="3532020" cy="1763699"/>
          </a:xfrm>
          <a:prstGeom prst="rect">
            <a:avLst/>
          </a:prstGeom>
          <a:solidFill>
            <a:schemeClr val="bg1"/>
          </a:solidFill>
        </p:spPr>
        <p:txBody>
          <a:bodyPr wrap="square" lIns="100717" tIns="50361" rIns="100717" bIns="50361" rtlCol="0">
            <a:spAutoFit/>
          </a:bodyPr>
          <a:lstStyle/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b="1" dirty="0">
                <a:solidFill>
                  <a:prstClr val="black"/>
                </a:solidFill>
                <a:latin typeface="Comic Sans MS"/>
                <a:cs typeface="Comic Sans MS"/>
              </a:rPr>
              <a:t>Lumi up to </a:t>
            </a:r>
          </a:p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dirty="0">
                <a:solidFill>
                  <a:prstClr val="black"/>
                </a:solidFill>
                <a:latin typeface="Comic Sans MS"/>
                <a:cs typeface="Comic Sans MS"/>
              </a:rPr>
              <a:t>High polarized electron beams</a:t>
            </a:r>
          </a:p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b="1" dirty="0">
                <a:solidFill>
                  <a:prstClr val="black"/>
                </a:solidFill>
                <a:latin typeface="Comic Sans MS"/>
                <a:cs typeface="Comic Sans MS"/>
              </a:rPr>
              <a:t>H and D polarized target</a:t>
            </a:r>
          </a:p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b="1" dirty="0">
                <a:solidFill>
                  <a:prstClr val="black"/>
                </a:solidFill>
                <a:latin typeface="Comic Sans MS"/>
                <a:cs typeface="Comic Sans MS"/>
              </a:rPr>
              <a:t>Broad kinematic range</a:t>
            </a:r>
          </a:p>
          <a:p>
            <a:pPr marL="314752" indent="-314752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b="1" dirty="0">
                <a:solidFill>
                  <a:prstClr val="black"/>
                </a:solidFill>
                <a:latin typeface="Comic Sans MS"/>
                <a:cs typeface="Comic Sans MS"/>
              </a:rPr>
              <a:t>Very good PID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91739" y="95924"/>
            <a:ext cx="8136281" cy="644606"/>
          </a:xfrm>
          <a:prstGeom prst="rect">
            <a:avLst/>
          </a:prstGeom>
        </p:spPr>
        <p:txBody>
          <a:bodyPr wrap="square" lIns="100717" tIns="50361" rIns="100717" bIns="5036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500" dirty="0">
                <a:solidFill>
                  <a:srgbClr val="FF0000"/>
                </a:solidFill>
                <a:latin typeface="Comic Sans MS"/>
                <a:cs typeface="Comic Sans MS"/>
              </a:rPr>
              <a:t>Towards the 12 GeV era</a:t>
            </a:r>
            <a:endParaRPr lang="it-IT" sz="35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3" name="Segnaposto numero diapositiva 9"/>
          <p:cNvSpPr txBox="1">
            <a:spLocks/>
          </p:cNvSpPr>
          <p:nvPr/>
        </p:nvSpPr>
        <p:spPr bwMode="auto">
          <a:xfrm>
            <a:off x="7210447" y="7251688"/>
            <a:ext cx="2100130" cy="3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17" tIns="50361" rIns="100717" bIns="5036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1007212">
              <a:defRPr/>
            </a:pPr>
            <a:fld id="{2C51FE0B-DBC0-4CFA-98C5-12AEA25740A5}" type="slidenum">
              <a:rPr lang="it-IT">
                <a:solidFill>
                  <a:srgbClr val="000000"/>
                </a:solidFill>
              </a:rPr>
              <a:pPr defTabSz="1007212">
                <a:defRPr/>
              </a:pPr>
              <a:t>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89158" y="6165741"/>
            <a:ext cx="4191467" cy="1192620"/>
          </a:xfrm>
          <a:prstGeom prst="rect">
            <a:avLst/>
          </a:prstGeom>
          <a:solidFill>
            <a:schemeClr val="bg1"/>
          </a:solidFill>
        </p:spPr>
        <p:txBody>
          <a:bodyPr wrap="square" lIns="100717" tIns="50361" rIns="100717" bIns="50361" rtlCol="0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  <a:latin typeface="Comic Sans MS"/>
                <a:cs typeface="Comic Sans MS"/>
              </a:rPr>
              <a:t>Physics program</a:t>
            </a:r>
            <a:r>
              <a:rPr lang="it-IT" sz="2000" dirty="0">
                <a:latin typeface="Comic Sans MS"/>
                <a:cs typeface="Comic Sans MS"/>
              </a:rPr>
              <a:t>:</a:t>
            </a:r>
          </a:p>
          <a:p>
            <a:pPr marL="314752" indent="-314752">
              <a:buFontTx/>
              <a:buChar char="-"/>
            </a:pPr>
            <a:r>
              <a:rPr lang="it-IT" dirty="0">
                <a:latin typeface="Comic Sans MS"/>
                <a:cs typeface="Comic Sans MS"/>
              </a:rPr>
              <a:t>Hadron spectroscopy</a:t>
            </a:r>
          </a:p>
          <a:p>
            <a:pPr marL="314752" indent="-314752">
              <a:buFontTx/>
              <a:buChar char="-"/>
            </a:pPr>
            <a:r>
              <a:rPr lang="it-IT" dirty="0">
                <a:latin typeface="Comic Sans MS"/>
                <a:cs typeface="Comic Sans MS"/>
              </a:rPr>
              <a:t>Nuclear effects in hadronization</a:t>
            </a:r>
          </a:p>
          <a:p>
            <a:pPr marL="314752" indent="-314752">
              <a:buFontTx/>
              <a:buChar char="-"/>
            </a:pPr>
            <a:r>
              <a:rPr lang="it-IT" b="1" dirty="0">
                <a:latin typeface="Comic Sans MS"/>
                <a:cs typeface="Comic Sans MS"/>
              </a:rPr>
              <a:t>Nucleon structure</a:t>
            </a:r>
            <a:r>
              <a:rPr lang="it-IT" dirty="0">
                <a:latin typeface="Comic Sans MS"/>
                <a:cs typeface="Comic Sans MS"/>
              </a:rPr>
              <a:t> (TMDs, GPDs)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P. Lenisa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err="1" smtClean="0">
                <a:solidFill>
                  <a:prstClr val="black">
                    <a:tint val="75000"/>
                  </a:prstClr>
                </a:solidFill>
              </a:rPr>
              <a:t>Attivita</a:t>
            </a:r>
            <a:r>
              <a:rPr lang="it-IT" dirty="0" smtClean="0">
                <a:solidFill>
                  <a:prstClr val="black">
                    <a:tint val="75000"/>
                  </a:prstClr>
                </a:solidFill>
              </a:rPr>
              <a:t> gruppo III</a:t>
            </a:r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60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 txBox="1">
            <a:spLocks/>
          </p:cNvSpPr>
          <p:nvPr/>
        </p:nvSpPr>
        <p:spPr bwMode="auto">
          <a:xfrm>
            <a:off x="1540096" y="94496"/>
            <a:ext cx="7812484" cy="66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eaLnBrk="0" hangingPunct="0">
              <a:defRPr/>
            </a:pPr>
            <a:r>
              <a:rPr lang="en-GB" sz="2800" kern="0" dirty="0" smtClean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</a:rPr>
              <a:t>Concept of the experiment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684424" y="3603046"/>
            <a:ext cx="4334466" cy="748494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sz="1500" dirty="0">
                <a:latin typeface="Comic Sans MS"/>
                <a:cs typeface="Comic Sans MS"/>
              </a:rPr>
              <a:t>Time </a:t>
            </a:r>
            <a:r>
              <a:rPr lang="it-IT" sz="1500" dirty="0" err="1">
                <a:latin typeface="Comic Sans MS"/>
                <a:cs typeface="Comic Sans MS"/>
              </a:rPr>
              <a:t>reversal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>
                <a:solidFill>
                  <a:schemeClr val="accent2"/>
                </a:solidFill>
                <a:latin typeface="Comic Sans MS"/>
                <a:cs typeface="Comic Sans MS"/>
              </a:rPr>
              <a:t>b) </a:t>
            </a:r>
            <a:r>
              <a:rPr lang="it-IT" sz="1500" dirty="0" err="1">
                <a:latin typeface="Comic Sans MS"/>
                <a:cs typeface="Comic Sans MS"/>
              </a:rPr>
              <a:t>equivalent</a:t>
            </a:r>
            <a:r>
              <a:rPr lang="it-IT" sz="1500" dirty="0">
                <a:latin typeface="Comic Sans MS"/>
                <a:cs typeface="Comic Sans MS"/>
              </a:rPr>
              <a:t> to:</a:t>
            </a:r>
          </a:p>
          <a:p>
            <a:r>
              <a:rPr lang="it-IT" sz="1500" dirty="0">
                <a:latin typeface="Comic Sans MS"/>
                <a:cs typeface="Comic Sans MS"/>
              </a:rPr>
              <a:t>- </a:t>
            </a:r>
            <a:r>
              <a:rPr lang="it-IT" sz="1500" dirty="0" err="1">
                <a:latin typeface="Comic Sans MS"/>
                <a:cs typeface="Comic Sans MS"/>
              </a:rPr>
              <a:t>inversion</a:t>
            </a:r>
            <a:r>
              <a:rPr lang="it-IT" sz="1500" dirty="0">
                <a:latin typeface="Comic Sans MS"/>
                <a:cs typeface="Comic Sans MS"/>
              </a:rPr>
              <a:t> of </a:t>
            </a:r>
            <a:r>
              <a:rPr lang="it-IT" sz="1500" dirty="0" err="1">
                <a:latin typeface="Comic Sans MS"/>
                <a:cs typeface="Comic Sans MS"/>
              </a:rPr>
              <a:t>proton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 err="1">
                <a:latin typeface="Comic Sans MS"/>
                <a:cs typeface="Comic Sans MS"/>
              </a:rPr>
              <a:t>beam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 err="1">
                <a:latin typeface="Comic Sans MS"/>
                <a:cs typeface="Comic Sans MS"/>
              </a:rPr>
              <a:t>polarization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>
                <a:solidFill>
                  <a:schemeClr val="accent2"/>
                </a:solidFill>
                <a:latin typeface="Comic Sans MS"/>
                <a:cs typeface="Comic Sans MS"/>
              </a:rPr>
              <a:t>c)</a:t>
            </a:r>
            <a:r>
              <a:rPr lang="it-IT" sz="1500" dirty="0">
                <a:latin typeface="Comic Sans MS"/>
                <a:cs typeface="Comic Sans MS"/>
              </a:rPr>
              <a:t> </a:t>
            </a:r>
          </a:p>
          <a:p>
            <a:r>
              <a:rPr lang="it-IT" sz="1500" dirty="0">
                <a:latin typeface="Comic Sans MS"/>
                <a:cs typeface="Comic Sans MS"/>
              </a:rPr>
              <a:t>- </a:t>
            </a:r>
            <a:r>
              <a:rPr lang="it-IT" sz="1500" dirty="0" err="1">
                <a:latin typeface="Comic Sans MS"/>
                <a:cs typeface="Comic Sans MS"/>
              </a:rPr>
              <a:t>inversion</a:t>
            </a:r>
            <a:r>
              <a:rPr lang="it-IT" sz="1500" dirty="0">
                <a:latin typeface="Comic Sans MS"/>
                <a:cs typeface="Comic Sans MS"/>
              </a:rPr>
              <a:t> of </a:t>
            </a:r>
            <a:r>
              <a:rPr lang="it-IT" sz="1500" dirty="0" err="1">
                <a:latin typeface="Comic Sans MS"/>
                <a:cs typeface="Comic Sans MS"/>
              </a:rPr>
              <a:t>deuteron</a:t>
            </a:r>
            <a:r>
              <a:rPr lang="it-IT" sz="1500" dirty="0">
                <a:latin typeface="Comic Sans MS"/>
                <a:cs typeface="Comic Sans MS"/>
              </a:rPr>
              <a:t> target </a:t>
            </a:r>
            <a:r>
              <a:rPr lang="it-IT" sz="1500" dirty="0" err="1">
                <a:latin typeface="Comic Sans MS"/>
                <a:cs typeface="Comic Sans MS"/>
              </a:rPr>
              <a:t>polarization</a:t>
            </a:r>
            <a:r>
              <a:rPr lang="it-IT" sz="1500" dirty="0">
                <a:latin typeface="Comic Sans MS"/>
                <a:cs typeface="Comic Sans MS"/>
              </a:rPr>
              <a:t> </a:t>
            </a:r>
            <a:r>
              <a:rPr lang="it-IT" sz="1500" dirty="0">
                <a:solidFill>
                  <a:schemeClr val="accent2"/>
                </a:solidFill>
                <a:latin typeface="Comic Sans MS"/>
                <a:cs typeface="Comic Sans MS"/>
              </a:rPr>
              <a:t>d)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626804" y="2258903"/>
            <a:ext cx="4286251" cy="877837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 err="1">
                <a:latin typeface="Comic Sans MS"/>
                <a:cs typeface="Comic Sans MS"/>
              </a:rPr>
              <a:t>Vector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polarized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proton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beam</a:t>
            </a:r>
            <a:r>
              <a:rPr lang="it-IT" dirty="0">
                <a:latin typeface="Comic Sans MS"/>
                <a:cs typeface="Comic Sans MS"/>
              </a:rPr>
              <a:t> vs</a:t>
            </a:r>
          </a:p>
          <a:p>
            <a:r>
              <a:rPr lang="it-IT" dirty="0" err="1">
                <a:latin typeface="Comic Sans MS"/>
                <a:cs typeface="Comic Sans MS"/>
              </a:rPr>
              <a:t>Tensor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polarized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deuteron</a:t>
            </a:r>
            <a:r>
              <a:rPr lang="it-IT" dirty="0">
                <a:latin typeface="Comic Sans MS"/>
                <a:cs typeface="Comic Sans MS"/>
              </a:rPr>
              <a:t> target</a:t>
            </a:r>
          </a:p>
          <a:p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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sensible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 to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A</a:t>
            </a:r>
            <a:r>
              <a:rPr lang="it-IT" baseline="-25000" dirty="0" err="1">
                <a:solidFill>
                  <a:srgbClr val="FF0000"/>
                </a:solidFill>
                <a:latin typeface="Comic Sans MS"/>
                <a:cs typeface="Comic Sans MS"/>
                <a:sym typeface="Symbol"/>
              </a:rPr>
              <a:t>y,xz</a:t>
            </a:r>
            <a:endParaRPr lang="it-IT" baseline="-25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820579" y="5597428"/>
            <a:ext cx="8358773" cy="391601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sz="2000" dirty="0" err="1">
                <a:latin typeface="Comic Sans MS"/>
                <a:cs typeface="Comic Sans MS"/>
              </a:rPr>
              <a:t>Different</a:t>
            </a:r>
            <a:r>
              <a:rPr lang="it-IT" sz="2000" dirty="0">
                <a:latin typeface="Comic Sans MS"/>
                <a:cs typeface="Comic Sans MS"/>
              </a:rPr>
              <a:t> cross </a:t>
            </a:r>
            <a:r>
              <a:rPr lang="it-IT" sz="2000" dirty="0" err="1">
                <a:latin typeface="Comic Sans MS"/>
                <a:cs typeface="Comic Sans MS"/>
              </a:rPr>
              <a:t>sections</a:t>
            </a:r>
            <a:r>
              <a:rPr lang="it-IT" sz="2000" dirty="0">
                <a:latin typeface="Comic Sans MS"/>
                <a:cs typeface="Comic Sans MS"/>
              </a:rPr>
              <a:t> for </a:t>
            </a:r>
            <a:r>
              <a:rPr lang="it-IT" sz="2000" dirty="0">
                <a:solidFill>
                  <a:schemeClr val="accent2"/>
                </a:solidFill>
                <a:latin typeface="Comic Sans MS"/>
                <a:cs typeface="Comic Sans MS"/>
              </a:rPr>
              <a:t>a)</a:t>
            </a:r>
            <a:r>
              <a:rPr lang="it-IT" sz="2000" dirty="0">
                <a:latin typeface="Comic Sans MS"/>
                <a:cs typeface="Comic Sans MS"/>
              </a:rPr>
              <a:t> vs </a:t>
            </a:r>
            <a:r>
              <a:rPr lang="it-IT" sz="2000" dirty="0">
                <a:solidFill>
                  <a:schemeClr val="accent2"/>
                </a:solidFill>
                <a:latin typeface="Comic Sans MS"/>
                <a:cs typeface="Comic Sans MS"/>
              </a:rPr>
              <a:t>c)</a:t>
            </a:r>
            <a:r>
              <a:rPr lang="it-IT" sz="2000" dirty="0">
                <a:latin typeface="Comic Sans MS"/>
                <a:cs typeface="Comic Sans MS"/>
              </a:rPr>
              <a:t> or </a:t>
            </a:r>
            <a:r>
              <a:rPr lang="it-IT" sz="2000" dirty="0">
                <a:solidFill>
                  <a:schemeClr val="accent2"/>
                </a:solidFill>
                <a:latin typeface="Comic Sans MS"/>
                <a:cs typeface="Comic Sans MS"/>
              </a:rPr>
              <a:t>d)</a:t>
            </a:r>
            <a:r>
              <a:rPr lang="it-IT" sz="2000" dirty="0">
                <a:latin typeface="Comic Sans MS"/>
                <a:cs typeface="Comic Sans MS"/>
              </a:rPr>
              <a:t> </a:t>
            </a:r>
            <a:r>
              <a:rPr lang="it-IT" sz="2000" dirty="0">
                <a:latin typeface="Comic Sans MS"/>
                <a:ea typeface="Cambria Math"/>
                <a:cs typeface="Comic Sans MS"/>
              </a:rPr>
              <a:t>↦ time </a:t>
            </a:r>
            <a:r>
              <a:rPr lang="it-IT" sz="2000" dirty="0" err="1">
                <a:latin typeface="Comic Sans MS"/>
                <a:ea typeface="Cambria Math"/>
                <a:cs typeface="Comic Sans MS"/>
              </a:rPr>
              <a:t>reversal</a:t>
            </a:r>
            <a:r>
              <a:rPr lang="it-IT" sz="2000" dirty="0">
                <a:latin typeface="Comic Sans MS"/>
                <a:ea typeface="Cambria Math"/>
                <a:cs typeface="Comic Sans MS"/>
              </a:rPr>
              <a:t> </a:t>
            </a:r>
            <a:r>
              <a:rPr lang="it-IT" sz="2000" dirty="0" err="1">
                <a:latin typeface="Comic Sans MS"/>
                <a:ea typeface="Cambria Math"/>
                <a:cs typeface="Comic Sans MS"/>
              </a:rPr>
              <a:t>violation</a:t>
            </a:r>
            <a:r>
              <a:rPr lang="it-IT" sz="2000" dirty="0">
                <a:latin typeface="Comic Sans MS"/>
                <a:cs typeface="Comic Sans MS"/>
              </a:rPr>
              <a:t> </a:t>
            </a:r>
          </a:p>
        </p:txBody>
      </p:sp>
      <p:pic>
        <p:nvPicPr>
          <p:cNvPr id="2" name="Picture 1" descr="TIVOLI_CONCE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8" y="1657881"/>
            <a:ext cx="5380055" cy="322757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4064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22" y="619071"/>
            <a:ext cx="4921250" cy="2732440"/>
          </a:xfrm>
          <a:prstGeom prst="rect">
            <a:avLst/>
          </a:prstGeom>
        </p:spPr>
      </p:pic>
      <p:sp>
        <p:nvSpPr>
          <p:cNvPr id="5" name="Titolo 1"/>
          <p:cNvSpPr txBox="1">
            <a:spLocks/>
          </p:cNvSpPr>
          <p:nvPr/>
        </p:nvSpPr>
        <p:spPr bwMode="auto">
          <a:xfrm>
            <a:off x="1363707" y="-70548"/>
            <a:ext cx="7812484" cy="66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eaLnBrk="0" hangingPunct="0">
              <a:defRPr/>
            </a:pPr>
            <a:r>
              <a:rPr lang="en-GB" sz="2800" kern="0" dirty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</a:rPr>
              <a:t>Measurement at </a:t>
            </a:r>
            <a:r>
              <a:rPr lang="en-GB" sz="2800" kern="0" dirty="0" smtClean="0">
                <a:solidFill>
                  <a:srgbClr val="FF0000"/>
                </a:solidFill>
                <a:latin typeface="Comic Sans MS"/>
                <a:ea typeface="ＭＳ Ｐゴシック" pitchFamily="-65" charset="-128"/>
                <a:cs typeface="Comic Sans MS"/>
              </a:rPr>
              <a:t>COSY</a:t>
            </a:r>
            <a:endParaRPr lang="en-GB" sz="2800" kern="0" dirty="0">
              <a:solidFill>
                <a:srgbClr val="FF0000"/>
              </a:solidFill>
              <a:latin typeface="Comic Sans MS"/>
              <a:ea typeface="ＭＳ Ｐゴシック" pitchFamily="-65" charset="-128"/>
              <a:cs typeface="Comic Sans M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733986" y="1408979"/>
            <a:ext cx="3957628" cy="1135446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PAX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installation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at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 COSY:</a:t>
            </a:r>
          </a:p>
          <a:p>
            <a:pPr marL="314982" indent="-314982">
              <a:buFontTx/>
              <a:buChar char="-"/>
            </a:pPr>
            <a:r>
              <a:rPr lang="it-IT" dirty="0" err="1">
                <a:latin typeface="Comic Sans MS"/>
                <a:cs typeface="Comic Sans MS"/>
              </a:rPr>
              <a:t>Atomic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beam</a:t>
            </a:r>
            <a:r>
              <a:rPr lang="it-IT" dirty="0">
                <a:latin typeface="Comic Sans MS"/>
                <a:cs typeface="Comic Sans MS"/>
              </a:rPr>
              <a:t> source (d</a:t>
            </a:r>
            <a:r>
              <a:rPr lang="it-IT" dirty="0">
                <a:latin typeface="Comic Sans MS"/>
                <a:ea typeface="Cambria Math"/>
                <a:cs typeface="Comic Sans MS"/>
              </a:rPr>
              <a:t>↑ target)</a:t>
            </a:r>
            <a:endParaRPr lang="it-IT" dirty="0">
              <a:latin typeface="Comic Sans MS"/>
              <a:cs typeface="Comic Sans MS"/>
            </a:endParaRPr>
          </a:p>
          <a:p>
            <a:pPr marL="314982" indent="-314982">
              <a:buFontTx/>
              <a:buChar char="-"/>
            </a:pPr>
            <a:r>
              <a:rPr lang="it-IT" dirty="0" err="1">
                <a:latin typeface="Comic Sans MS"/>
                <a:cs typeface="Comic Sans MS"/>
              </a:rPr>
              <a:t>Openable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storage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cell</a:t>
            </a:r>
            <a:endParaRPr lang="it-IT" dirty="0">
              <a:latin typeface="Comic Sans MS"/>
              <a:cs typeface="Comic Sans MS"/>
            </a:endParaRPr>
          </a:p>
          <a:p>
            <a:pPr marL="314982" indent="-314982">
              <a:buFontTx/>
              <a:buChar char="-"/>
            </a:pPr>
            <a:r>
              <a:rPr lang="it-IT" dirty="0">
                <a:latin typeface="Comic Sans MS"/>
                <a:cs typeface="Comic Sans MS"/>
              </a:rPr>
              <a:t>Si-detector (</a:t>
            </a:r>
            <a:r>
              <a:rPr lang="it-IT" dirty="0" err="1">
                <a:latin typeface="Comic Sans MS"/>
                <a:cs typeface="Comic Sans MS"/>
              </a:rPr>
              <a:t>beam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polarimetry</a:t>
            </a:r>
            <a:r>
              <a:rPr lang="it-IT" dirty="0">
                <a:latin typeface="Comic Sans MS"/>
                <a:cs typeface="Comic Sans MS"/>
              </a:rPr>
              <a:t>)</a:t>
            </a:r>
          </a:p>
        </p:txBody>
      </p:sp>
      <p:pic>
        <p:nvPicPr>
          <p:cNvPr id="2" name="Picture 1" descr="COSY_RIN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65" y="3844874"/>
            <a:ext cx="4907048" cy="301793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CasellaDiTesto 5"/>
          <p:cNvSpPr txBox="1"/>
          <p:nvPr/>
        </p:nvSpPr>
        <p:spPr>
          <a:xfrm>
            <a:off x="5727636" y="4312756"/>
            <a:ext cx="3957628" cy="620228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In </a:t>
            </a:r>
            <a:r>
              <a:rPr lang="it-IT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addition</a:t>
            </a:r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r>
              <a:rPr lang="it-IT" dirty="0" smtClean="0">
                <a:latin typeface="Comic Sans MS"/>
                <a:cs typeface="Comic Sans MS"/>
              </a:rPr>
              <a:t>- Sensitive </a:t>
            </a:r>
            <a:r>
              <a:rPr lang="it-IT" dirty="0" err="1" smtClean="0">
                <a:latin typeface="Comic Sans MS"/>
                <a:cs typeface="Comic Sans MS"/>
              </a:rPr>
              <a:t>beam</a:t>
            </a:r>
            <a:r>
              <a:rPr lang="it-IT" dirty="0" smtClean="0">
                <a:latin typeface="Comic Sans MS"/>
                <a:cs typeface="Comic Sans MS"/>
              </a:rPr>
              <a:t> </a:t>
            </a:r>
            <a:r>
              <a:rPr lang="it-IT" dirty="0" err="1" smtClean="0">
                <a:latin typeface="Comic Sans MS"/>
                <a:cs typeface="Comic Sans MS"/>
              </a:rPr>
              <a:t>current</a:t>
            </a:r>
            <a:r>
              <a:rPr lang="it-IT" dirty="0" smtClean="0">
                <a:latin typeface="Comic Sans MS"/>
                <a:cs typeface="Comic Sans MS"/>
              </a:rPr>
              <a:t> monitor</a:t>
            </a:r>
            <a:endParaRPr lang="it-IT" dirty="0">
              <a:latin typeface="Comic Sans MS"/>
              <a:cs typeface="Comic Sans MS"/>
            </a:endParaRPr>
          </a:p>
        </p:txBody>
      </p:sp>
      <p:sp>
        <p:nvSpPr>
          <p:cNvPr id="8" name="CasellaDiTesto 5"/>
          <p:cNvSpPr txBox="1"/>
          <p:nvPr/>
        </p:nvSpPr>
        <p:spPr>
          <a:xfrm>
            <a:off x="5709997" y="5229882"/>
            <a:ext cx="3957628" cy="877837"/>
          </a:xfrm>
          <a:prstGeom prst="rect">
            <a:avLst/>
          </a:prstGeom>
          <a:solidFill>
            <a:schemeClr val="bg1"/>
          </a:solidFill>
        </p:spPr>
        <p:txBody>
          <a:bodyPr wrap="square" lIns="100794" tIns="50397" rIns="100794" bIns="50397" rtlCol="0">
            <a:spAutoFit/>
          </a:bodyPr>
          <a:lstStyle/>
          <a:p>
            <a:r>
              <a:rPr lang="it-IT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Measurement</a:t>
            </a:r>
            <a:r>
              <a:rPr lang="it-IT" dirty="0" smtClean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14982" indent="-314982">
              <a:buFontTx/>
              <a:buChar char="-"/>
            </a:pPr>
            <a:r>
              <a:rPr lang="it-IT" dirty="0" err="1" smtClean="0">
                <a:latin typeface="Comic Sans MS"/>
                <a:cs typeface="Comic Sans MS"/>
              </a:rPr>
              <a:t>Comparison</a:t>
            </a:r>
            <a:r>
              <a:rPr lang="it-IT" dirty="0" smtClean="0">
                <a:latin typeface="Comic Sans MS"/>
                <a:cs typeface="Comic Sans MS"/>
              </a:rPr>
              <a:t> of </a:t>
            </a:r>
            <a:r>
              <a:rPr lang="it-IT" dirty="0" err="1" smtClean="0">
                <a:latin typeface="Comic Sans MS"/>
                <a:cs typeface="Comic Sans MS"/>
              </a:rPr>
              <a:t>beam-lifetimes</a:t>
            </a:r>
            <a:endParaRPr lang="it-IT" dirty="0">
              <a:latin typeface="Comic Sans MS"/>
              <a:cs typeface="Comic Sans MS"/>
            </a:endParaRPr>
          </a:p>
          <a:p>
            <a:pPr marL="314982" indent="-314982">
              <a:buFontTx/>
              <a:buChar char="-"/>
            </a:pPr>
            <a:r>
              <a:rPr lang="it-IT" dirty="0" err="1" smtClean="0">
                <a:latin typeface="Comic Sans MS"/>
                <a:cs typeface="Comic Sans MS"/>
              </a:rPr>
              <a:t>Different</a:t>
            </a:r>
            <a:r>
              <a:rPr lang="it-IT" dirty="0" smtClean="0">
                <a:latin typeface="Comic Sans MS"/>
                <a:cs typeface="Comic Sans MS"/>
              </a:rPr>
              <a:t> spin </a:t>
            </a:r>
            <a:r>
              <a:rPr lang="it-IT" dirty="0" err="1" smtClean="0">
                <a:latin typeface="Comic Sans MS"/>
                <a:cs typeface="Comic Sans MS"/>
              </a:rPr>
              <a:t>configurations</a:t>
            </a:r>
            <a:endParaRPr lang="it-IT" dirty="0" smtClean="0">
              <a:latin typeface="Comic Sans MS"/>
              <a:cs typeface="Comic Sans MS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4652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l_desig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078" y="4922834"/>
            <a:ext cx="4904229" cy="2500894"/>
          </a:xfrm>
          <a:prstGeom prst="rect">
            <a:avLst/>
          </a:prstGeom>
        </p:spPr>
      </p:pic>
      <p:pic>
        <p:nvPicPr>
          <p:cNvPr id="6" name="Picture 5" descr="DETECTOR_COS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71" y="1253552"/>
            <a:ext cx="6553090" cy="3769815"/>
          </a:xfrm>
          <a:prstGeom prst="rect">
            <a:avLst/>
          </a:prstGeom>
        </p:spPr>
      </p:pic>
      <p:sp>
        <p:nvSpPr>
          <p:cNvPr id="9" name="Titel 1"/>
          <p:cNvSpPr txBox="1">
            <a:spLocks/>
          </p:cNvSpPr>
          <p:nvPr/>
        </p:nvSpPr>
        <p:spPr bwMode="auto">
          <a:xfrm>
            <a:off x="211667" y="176370"/>
            <a:ext cx="9613194" cy="76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+mj-lt"/>
                <a:ea typeface="+mj-ea"/>
                <a:cs typeface="+mj-cs"/>
              </a:defRPr>
            </a:lvl1pPr>
            <a:lvl2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2pPr>
            <a:lvl3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3pPr>
            <a:lvl4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4pPr>
            <a:lvl5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5pPr>
            <a:lvl6pPr marL="251147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6pPr>
            <a:lvl7pPr marL="296810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7pPr>
            <a:lvl8pPr marL="3424740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8pPr>
            <a:lvl9pPr marL="3881368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de-DE" sz="2800" b="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FE </a:t>
            </a:r>
            <a:r>
              <a:rPr lang="de-DE" sz="2800" b="0" i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contribution</a:t>
            </a:r>
            <a:r>
              <a:rPr lang="de-DE" sz="2800" b="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</a:t>
            </a:r>
          </a:p>
          <a:p>
            <a:r>
              <a:rPr lang="de-DE" sz="2400" b="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ealization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of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a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silicon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detector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and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an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openable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storage</a:t>
            </a:r>
            <a:r>
              <a:rPr lang="de-DE" sz="24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4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cell</a:t>
            </a:r>
            <a:endParaRPr lang="de-DE" sz="24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54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638551" y="-86535"/>
            <a:ext cx="9023665" cy="1018860"/>
          </a:xfrm>
        </p:spPr>
        <p:txBody>
          <a:bodyPr/>
          <a:lstStyle/>
          <a:p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Assembly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of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a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single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quadrant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/>
            </a:r>
            <a:b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de-DE" sz="26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(A. </a:t>
            </a:r>
            <a:r>
              <a:rPr lang="de-DE" sz="26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Kononov</a:t>
            </a:r>
            <a:r>
              <a:rPr lang="de-DE" sz="26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endParaRPr lang="de-DE" sz="2600" b="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pic>
        <p:nvPicPr>
          <p:cNvPr id="2" name="Picture 1" descr="first_lay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481" y="4373986"/>
            <a:ext cx="3053310" cy="2297252"/>
          </a:xfrm>
          <a:prstGeom prst="rect">
            <a:avLst/>
          </a:prstGeom>
        </p:spPr>
      </p:pic>
      <p:pic>
        <p:nvPicPr>
          <p:cNvPr id="3" name="Picture 2" descr="second_lay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947" y="4338711"/>
            <a:ext cx="3078090" cy="2310449"/>
          </a:xfrm>
          <a:prstGeom prst="rect">
            <a:avLst/>
          </a:prstGeom>
        </p:spPr>
      </p:pic>
      <p:pic>
        <p:nvPicPr>
          <p:cNvPr id="10" name="Picture 9" descr="qua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333" y="846035"/>
            <a:ext cx="5697362" cy="3447266"/>
          </a:xfrm>
          <a:prstGeom prst="rect">
            <a:avLst/>
          </a:prstGeom>
        </p:spPr>
      </p:pic>
      <p:pic>
        <p:nvPicPr>
          <p:cNvPr id="11" name="Picture 10" descr="quad_ex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12" y="4330993"/>
            <a:ext cx="2822222" cy="2319035"/>
          </a:xfrm>
          <a:prstGeom prst="rect">
            <a:avLst/>
          </a:prstGeom>
        </p:spPr>
      </p:pic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2215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pic>
        <p:nvPicPr>
          <p:cNvPr id="8" name="Picture 7" descr="inser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473" y="3955096"/>
            <a:ext cx="3417834" cy="2563377"/>
          </a:xfrm>
          <a:prstGeom prst="rect">
            <a:avLst/>
          </a:prstGeom>
        </p:spPr>
      </p:pic>
      <p:pic>
        <p:nvPicPr>
          <p:cNvPr id="9" name="Picture 8" descr="flang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855" y="3885773"/>
            <a:ext cx="2075979" cy="2763389"/>
          </a:xfrm>
          <a:prstGeom prst="rect">
            <a:avLst/>
          </a:prstGeom>
        </p:spPr>
      </p:pic>
      <p:pic>
        <p:nvPicPr>
          <p:cNvPr id="10" name="Picture 9" descr="cel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444" y="1014942"/>
            <a:ext cx="5309306" cy="2707745"/>
          </a:xfrm>
          <a:prstGeom prst="rect">
            <a:avLst/>
          </a:prstGeom>
        </p:spPr>
      </p:pic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771093" y="160467"/>
            <a:ext cx="9023665" cy="772266"/>
          </a:xfrm>
        </p:spPr>
        <p:txBody>
          <a:bodyPr/>
          <a:lstStyle/>
          <a:p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R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ealization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and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installation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of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the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openable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>
                <a:solidFill>
                  <a:srgbClr val="FF0000"/>
                </a:solidFill>
                <a:latin typeface="Comic Sans MS"/>
                <a:cs typeface="Comic Sans MS"/>
              </a:rPr>
              <a:t>storage</a:t>
            </a:r>
            <a:r>
              <a:rPr lang="de-DE" sz="26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cell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/>
            </a:r>
            <a:b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de-DE" sz="1800" b="0" dirty="0">
                <a:solidFill>
                  <a:srgbClr val="000000"/>
                </a:solidFill>
                <a:latin typeface="Comic Sans MS"/>
                <a:cs typeface="Comic Sans MS"/>
              </a:rPr>
              <a:t>(S. </a:t>
            </a:r>
            <a:r>
              <a:rPr lang="de-DE" sz="1800" b="0" dirty="0" err="1">
                <a:solidFill>
                  <a:srgbClr val="000000"/>
                </a:solidFill>
                <a:latin typeface="Comic Sans MS"/>
                <a:cs typeface="Comic Sans MS"/>
              </a:rPr>
              <a:t>Sguerzanti</a:t>
            </a:r>
            <a:r>
              <a:rPr lang="de-DE" sz="1800" b="0" dirty="0">
                <a:solidFill>
                  <a:srgbClr val="000000"/>
                </a:solidFill>
                <a:latin typeface="Comic Sans MS"/>
                <a:cs typeface="Comic Sans MS"/>
              </a:rPr>
              <a:t>, V. </a:t>
            </a:r>
            <a:r>
              <a:rPr lang="de-DE" sz="18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Carassiti</a:t>
            </a:r>
            <a:r>
              <a:rPr lang="de-DE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endParaRPr lang="de-DE" sz="18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8378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pic>
        <p:nvPicPr>
          <p:cNvPr id="2" name="Picture 1" descr="det_pi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78" y="994332"/>
            <a:ext cx="7331094" cy="5498320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20912" y="0"/>
            <a:ext cx="9023665" cy="1018860"/>
          </a:xfrm>
        </p:spPr>
        <p:txBody>
          <a:bodyPr/>
          <a:lstStyle/>
          <a:p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Detector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26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assembly</a:t>
            </a:r>
            <a: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/>
            </a:r>
            <a:br>
              <a:rPr lang="de-DE" sz="2600" b="0" dirty="0" smtClean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de-DE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(S. </a:t>
            </a:r>
            <a:r>
              <a:rPr lang="de-DE" sz="18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Sguerzanti</a:t>
            </a:r>
            <a:r>
              <a:rPr lang="de-DE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, V. </a:t>
            </a:r>
            <a:r>
              <a:rPr lang="de-DE" sz="18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Carassiti</a:t>
            </a:r>
            <a:r>
              <a:rPr lang="de-DE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. A. </a:t>
            </a:r>
            <a:r>
              <a:rPr lang="de-DE" sz="18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Kononov</a:t>
            </a:r>
            <a:r>
              <a:rPr lang="de-DE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, G. </a:t>
            </a:r>
            <a:r>
              <a:rPr lang="de-DE" sz="18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Ciullo</a:t>
            </a:r>
            <a:r>
              <a:rPr lang="de-DE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  <a:endParaRPr lang="de-DE" sz="1800" b="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9990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90" y="1259956"/>
            <a:ext cx="4102254" cy="526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5B82">
                <a:alpha val="40000"/>
              </a:srgbClr>
            </a:outerShdw>
          </a:effec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567783" y="1271962"/>
            <a:ext cx="4646571" cy="357755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31" name="AutoShape 12"/>
          <p:cNvSpPr>
            <a:spLocks noChangeArrowheads="1"/>
          </p:cNvSpPr>
          <p:nvPr/>
        </p:nvSpPr>
        <p:spPr bwMode="auto">
          <a:xfrm>
            <a:off x="3858990" y="1706179"/>
            <a:ext cx="931058" cy="319437"/>
          </a:xfrm>
          <a:prstGeom prst="wedgeRectCallout">
            <a:avLst>
              <a:gd name="adj1" fmla="val 135935"/>
              <a:gd name="adj2" fmla="val 153514"/>
            </a:avLst>
          </a:prstGeom>
          <a:solidFill>
            <a:srgbClr val="DCDCDC">
              <a:alpha val="69803"/>
            </a:srgbClr>
          </a:solidFill>
          <a:ln w="15875">
            <a:solidFill>
              <a:srgbClr val="005B8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0739" tIns="50372" rIns="100739" bIns="50372">
            <a:spAutoFit/>
          </a:bodyPr>
          <a:lstStyle/>
          <a:p>
            <a:pPr algn="ctr">
              <a:defRPr/>
            </a:pPr>
            <a:r>
              <a:rPr lang="en-US" sz="1500" b="1" dirty="0">
                <a:solidFill>
                  <a:srgbClr val="000000"/>
                </a:solidFill>
                <a:latin typeface="Rockwell" pitchFamily="18" charset="0"/>
              </a:rPr>
              <a:t>ABS</a:t>
            </a:r>
          </a:p>
        </p:txBody>
      </p:sp>
      <p:sp>
        <p:nvSpPr>
          <p:cNvPr id="26633" name="AutoShape 12"/>
          <p:cNvSpPr>
            <a:spLocks noChangeArrowheads="1"/>
          </p:cNvSpPr>
          <p:nvPr/>
        </p:nvSpPr>
        <p:spPr bwMode="auto">
          <a:xfrm>
            <a:off x="8111756" y="4016078"/>
            <a:ext cx="1575130" cy="533769"/>
          </a:xfrm>
          <a:prstGeom prst="wedgeRectCallout">
            <a:avLst>
              <a:gd name="adj1" fmla="val -85116"/>
              <a:gd name="adj2" fmla="val -79556"/>
            </a:avLst>
          </a:prstGeom>
          <a:solidFill>
            <a:srgbClr val="DCDCDC">
              <a:alpha val="69803"/>
            </a:srgbClr>
          </a:solidFill>
          <a:ln w="15875">
            <a:solidFill>
              <a:srgbClr val="005B8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00739" tIns="50372" rIns="100739" bIns="50372">
            <a:spAutoFit/>
          </a:bodyPr>
          <a:lstStyle/>
          <a:p>
            <a:pPr algn="ctr">
              <a:defRPr/>
            </a:pPr>
            <a:r>
              <a:rPr lang="en-US" sz="1500" b="1" dirty="0" err="1">
                <a:solidFill>
                  <a:srgbClr val="000000"/>
                </a:solidFill>
                <a:latin typeface="Rockwell" pitchFamily="18" charset="0"/>
              </a:rPr>
              <a:t>Breit</a:t>
            </a:r>
            <a:r>
              <a:rPr lang="en-US" sz="1500" b="1" dirty="0">
                <a:solidFill>
                  <a:srgbClr val="000000"/>
                </a:solidFill>
                <a:latin typeface="Rockwell" pitchFamily="18" charset="0"/>
              </a:rPr>
              <a:t>-Rabi</a:t>
            </a:r>
          </a:p>
          <a:p>
            <a:pPr algn="ctr">
              <a:defRPr/>
            </a:pPr>
            <a:r>
              <a:rPr lang="en-US" sz="1500" b="1" dirty="0" err="1">
                <a:solidFill>
                  <a:srgbClr val="000000"/>
                </a:solidFill>
                <a:latin typeface="Rockwell" pitchFamily="18" charset="0"/>
              </a:rPr>
              <a:t>polarimeter</a:t>
            </a:r>
            <a:endParaRPr lang="en-US" sz="1500" b="1" dirty="0">
              <a:solidFill>
                <a:srgbClr val="000000"/>
              </a:solidFill>
              <a:latin typeface="Rockwell" pitchFamily="18" charset="0"/>
            </a:endParaRPr>
          </a:p>
        </p:txBody>
      </p:sp>
      <p:sp>
        <p:nvSpPr>
          <p:cNvPr id="27658" name="Textfeld 14"/>
          <p:cNvSpPr txBox="1">
            <a:spLocks noChangeArrowheads="1"/>
          </p:cNvSpPr>
          <p:nvPr/>
        </p:nvSpPr>
        <p:spPr bwMode="auto">
          <a:xfrm>
            <a:off x="5512845" y="6142239"/>
            <a:ext cx="203446" cy="36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39" tIns="50372" rIns="100739" bIns="50372">
            <a:spAutoFit/>
          </a:bodyPr>
          <a:lstStyle/>
          <a:p>
            <a:endParaRPr lang="de-DE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86A10-CEAF-441E-B39E-8ABA104CA67A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741001" y="295867"/>
            <a:ext cx="9023665" cy="772266"/>
          </a:xfrm>
        </p:spPr>
        <p:txBody>
          <a:bodyPr/>
          <a:lstStyle/>
          <a:p>
            <a:r>
              <a:rPr lang="de-DE" sz="3200" b="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de-DE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olarized</a:t>
            </a:r>
            <a:r>
              <a:rPr lang="de-DE" sz="32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/>
                <a:cs typeface="Comic Sans MS"/>
              </a:rPr>
              <a:t>target</a:t>
            </a:r>
            <a:r>
              <a:rPr lang="de-DE" sz="32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3200" b="0" dirty="0" err="1">
                <a:solidFill>
                  <a:srgbClr val="FF0000"/>
                </a:solidFill>
                <a:latin typeface="Comic Sans MS"/>
                <a:cs typeface="Comic Sans MS"/>
              </a:rPr>
              <a:t>and</a:t>
            </a:r>
            <a:r>
              <a:rPr lang="de-DE" sz="3200" b="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de-DE" sz="3200" b="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polarimeter</a:t>
            </a:r>
            <a:r>
              <a:rPr lang="de-DE" sz="3200" b="0" dirty="0">
                <a:solidFill>
                  <a:srgbClr val="FF0000"/>
                </a:solidFill>
                <a:latin typeface="Comic Sans MS"/>
                <a:cs typeface="Comic Sans MS"/>
              </a:rPr>
              <a:t/>
            </a:r>
            <a:br>
              <a:rPr lang="de-DE" sz="3200" b="0" dirty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de-DE" sz="2000" b="0" dirty="0">
                <a:solidFill>
                  <a:srgbClr val="000000"/>
                </a:solidFill>
                <a:latin typeface="Comic Sans MS"/>
                <a:cs typeface="Comic Sans MS"/>
              </a:rPr>
              <a:t>(G. </a:t>
            </a:r>
            <a:r>
              <a:rPr lang="de-DE" sz="2000" b="0" dirty="0" err="1">
                <a:solidFill>
                  <a:srgbClr val="000000"/>
                </a:solidFill>
                <a:latin typeface="Comic Sans MS"/>
                <a:cs typeface="Comic Sans MS"/>
              </a:rPr>
              <a:t>Ciullo</a:t>
            </a:r>
            <a:r>
              <a:rPr lang="de-DE" sz="2000" b="0" dirty="0">
                <a:solidFill>
                  <a:srgbClr val="000000"/>
                </a:solidFill>
                <a:latin typeface="Comic Sans MS"/>
                <a:cs typeface="Comic Sans MS"/>
              </a:rPr>
              <a:t>, A. </a:t>
            </a:r>
            <a:r>
              <a:rPr lang="de-DE" sz="2000" b="0" dirty="0" err="1">
                <a:solidFill>
                  <a:srgbClr val="000000"/>
                </a:solidFill>
                <a:latin typeface="Comic Sans MS"/>
                <a:cs typeface="Comic Sans MS"/>
              </a:rPr>
              <a:t>Pesce</a:t>
            </a:r>
            <a:r>
              <a:rPr lang="de-DE" sz="2000" b="0" dirty="0">
                <a:solidFill>
                  <a:srgbClr val="000000"/>
                </a:solidFill>
                <a:latin typeface="Comic Sans MS"/>
                <a:cs typeface="Comic Sans MS"/>
              </a:rPr>
              <a:t>)</a:t>
            </a:r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544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8FE3E9AC-0B20-46AF-A027-C90DCF0153AC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sp>
        <p:nvSpPr>
          <p:cNvPr id="9" name="Titel 1"/>
          <p:cNvSpPr txBox="1">
            <a:spLocks/>
          </p:cNvSpPr>
          <p:nvPr/>
        </p:nvSpPr>
        <p:spPr bwMode="auto">
          <a:xfrm>
            <a:off x="211667" y="0"/>
            <a:ext cx="9613194" cy="76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+mj-lt"/>
                <a:ea typeface="+mj-ea"/>
                <a:cs typeface="+mj-cs"/>
              </a:defRPr>
            </a:lvl1pPr>
            <a:lvl2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2pPr>
            <a:lvl3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3pPr>
            <a:lvl4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4pPr>
            <a:lvl5pPr algn="ctr" defTabSz="456631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5pPr>
            <a:lvl6pPr marL="251147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6pPr>
            <a:lvl7pPr marL="2968105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7pPr>
            <a:lvl8pPr marL="3424740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8pPr>
            <a:lvl9pPr marL="3881368" indent="-228317" algn="ctr" defTabSz="456631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3900" b="1">
                <a:solidFill>
                  <a:srgbClr val="B80047"/>
                </a:solidFill>
                <a:latin typeface="Arial" charset="0"/>
                <a:cs typeface="Arial Unicode MS" charset="0"/>
              </a:defRPr>
            </a:lvl9pPr>
          </a:lstStyle>
          <a:p>
            <a:r>
              <a:rPr lang="de-DE" sz="2800" b="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uccessful</a:t>
            </a:r>
            <a:r>
              <a:rPr lang="de-DE" sz="28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de-DE" sz="2800" b="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commissioning</a:t>
            </a:r>
            <a:endParaRPr lang="de-DE" sz="2800" b="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de-DE" sz="1800" b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(S. </a:t>
            </a:r>
            <a:r>
              <a:rPr lang="de-DE" sz="1800" b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Dymov</a:t>
            </a:r>
            <a:r>
              <a:rPr lang="de-DE" sz="1800" b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)</a:t>
            </a:r>
            <a:endParaRPr lang="de-DE" sz="18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 descr="dE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94" y="891848"/>
            <a:ext cx="3883377" cy="2637135"/>
          </a:xfrm>
          <a:prstGeom prst="rect">
            <a:avLst/>
          </a:prstGeom>
        </p:spPr>
      </p:pic>
      <p:pic>
        <p:nvPicPr>
          <p:cNvPr id="3" name="Picture 2" descr="po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972" y="917126"/>
            <a:ext cx="4089692" cy="2557767"/>
          </a:xfrm>
          <a:prstGeom prst="rect">
            <a:avLst/>
          </a:prstGeom>
        </p:spPr>
      </p:pic>
      <p:pic>
        <p:nvPicPr>
          <p:cNvPr id="10" name="Picture 9" descr="polZ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972" y="3925607"/>
            <a:ext cx="3792361" cy="2827830"/>
          </a:xfrm>
          <a:prstGeom prst="rect">
            <a:avLst/>
          </a:prstGeom>
        </p:spPr>
      </p:pic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2" name="TextBox 11"/>
          <p:cNvSpPr txBox="1"/>
          <p:nvPr/>
        </p:nvSpPr>
        <p:spPr>
          <a:xfrm>
            <a:off x="987777" y="3580319"/>
            <a:ext cx="1869723" cy="353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p-d identification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03056" y="3485800"/>
            <a:ext cx="3404305" cy="353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Polarization measurement (Ay)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345040" y="6737347"/>
            <a:ext cx="3022598" cy="353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Polarization along the cell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188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P. Lenisa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1366341" y="52169"/>
            <a:ext cx="7946991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25" tIns="67874" rIns="89925" bIns="44963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pPr defTabSz="456821"/>
            <a:r>
              <a:rPr lang="en-US" sz="31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Responsibilities + external funding</a:t>
            </a:r>
            <a:endParaRPr lang="en-US" sz="31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29520" y="795351"/>
            <a:ext cx="9018636" cy="1269078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pPr defTabSz="456489"/>
            <a:r>
              <a:rPr lang="it-IT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JEDI</a:t>
            </a:r>
            <a:endParaRPr lang="it-IT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Co-</a:t>
            </a:r>
            <a:r>
              <a:rPr lang="it-IT" sz="16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Spokesperson</a:t>
            </a: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: P.L.</a:t>
            </a: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SCT </a:t>
            </a:r>
            <a:r>
              <a:rPr lang="it-IT" sz="1600" dirty="0">
                <a:solidFill>
                  <a:srgbClr val="000000"/>
                </a:solidFill>
                <a:latin typeface="Comic Sans MS"/>
                <a:cs typeface="Comic Sans MS"/>
              </a:rPr>
              <a:t>data </a:t>
            </a:r>
            <a:r>
              <a:rPr lang="it-IT" sz="1600" dirty="0" err="1">
                <a:solidFill>
                  <a:srgbClr val="000000"/>
                </a:solidFill>
                <a:latin typeface="Comic Sans MS"/>
                <a:cs typeface="Comic Sans MS"/>
              </a:rPr>
              <a:t>analysis</a:t>
            </a:r>
            <a:r>
              <a:rPr lang="it-IT" sz="1600" dirty="0">
                <a:solidFill>
                  <a:srgbClr val="000000"/>
                </a:solidFill>
                <a:latin typeface="Comic Sans MS"/>
                <a:cs typeface="Comic Sans MS"/>
              </a:rPr>
              <a:t>: </a:t>
            </a: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S. </a:t>
            </a:r>
            <a:r>
              <a:rPr lang="it-IT" sz="16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Dymov</a:t>
            </a: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, D. De Rosa</a:t>
            </a: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New </a:t>
            </a:r>
            <a:r>
              <a:rPr lang="it-IT" sz="1600" dirty="0" err="1">
                <a:solidFill>
                  <a:srgbClr val="000000"/>
                </a:solidFill>
                <a:latin typeface="Comic Sans MS"/>
                <a:cs typeface="Comic Sans MS"/>
              </a:rPr>
              <a:t>p</a:t>
            </a:r>
            <a:r>
              <a:rPr lang="it-IT" sz="16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olarimeter</a:t>
            </a: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: S. Basile, L. </a:t>
            </a:r>
            <a:r>
              <a:rPr lang="it-IT" sz="16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Barion</a:t>
            </a: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, V. </a:t>
            </a:r>
            <a:r>
              <a:rPr lang="it-IT" sz="16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Carassiti</a:t>
            </a: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, P.L.</a:t>
            </a: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ontrol </a:t>
            </a:r>
            <a:r>
              <a:rPr lang="it-IT" sz="1600" dirty="0" err="1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system</a:t>
            </a:r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 for RF-</a:t>
            </a:r>
            <a:r>
              <a:rPr lang="it-IT" sz="1600" dirty="0" err="1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Wien</a:t>
            </a:r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it-IT" sz="1600" dirty="0" err="1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filter</a:t>
            </a:r>
            <a:r>
              <a:rPr lang="it-IT" sz="1600" dirty="0" smtClean="0">
                <a:solidFill>
                  <a:schemeClr val="bg1">
                    <a:lumMod val="50000"/>
                  </a:schemeClr>
                </a:solidFill>
                <a:latin typeface="Comic Sans MS"/>
                <a:cs typeface="Comic Sans MS"/>
              </a:rPr>
              <a:t>: G. Tagliente (INFN-BA)</a:t>
            </a:r>
            <a:endParaRPr lang="it-IT" sz="1600" dirty="0">
              <a:solidFill>
                <a:schemeClr val="bg1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CasellaDiTesto 7"/>
          <p:cNvSpPr txBox="1"/>
          <p:nvPr/>
        </p:nvSpPr>
        <p:spPr>
          <a:xfrm>
            <a:off x="532818" y="3695408"/>
            <a:ext cx="9018636" cy="3071982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pPr defTabSz="456489"/>
            <a:r>
              <a:rPr lang="it-IT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EXTERNAL FINANCES:</a:t>
            </a:r>
          </a:p>
          <a:p>
            <a:pPr defTabSz="456489"/>
            <a:endParaRPr lang="it-IT" sz="16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285750" indent="-285750" defTabSz="456489">
              <a:buFont typeface="Arial"/>
              <a:buChar char="•"/>
            </a:pPr>
            <a:r>
              <a:rPr lang="it-IT" sz="1600" dirty="0" smtClean="0">
                <a:latin typeface="Comic Sans MS"/>
                <a:cs typeface="Comic Sans MS"/>
              </a:rPr>
              <a:t>ERC-Advanced Grant: </a:t>
            </a:r>
            <a:r>
              <a:rPr lang="it-IT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srEDM</a:t>
            </a:r>
            <a:endParaRPr lang="it-IT" sz="16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1027776" lvl="1" indent="-285750" defTabSz="456489">
              <a:buFont typeface="Arial"/>
              <a:buChar char="•"/>
            </a:pPr>
            <a:r>
              <a:rPr lang="it-IT" sz="1600" dirty="0" smtClean="0">
                <a:latin typeface="Comic Sans MS"/>
                <a:cs typeface="Comic Sans MS"/>
              </a:rPr>
              <a:t>Total sum:	2.4 </a:t>
            </a:r>
            <a:r>
              <a:rPr lang="it-IT" sz="1600" dirty="0" err="1" smtClean="0">
                <a:latin typeface="Comic Sans MS"/>
                <a:cs typeface="Comic Sans MS"/>
              </a:rPr>
              <a:t>Meuro</a:t>
            </a:r>
            <a:endParaRPr lang="it-IT" sz="1600" dirty="0" smtClean="0">
              <a:latin typeface="Comic Sans MS"/>
              <a:cs typeface="Comic Sans MS"/>
            </a:endParaRPr>
          </a:p>
          <a:p>
            <a:pPr marL="1027776" lvl="1" indent="-285750" defTabSz="456489">
              <a:buFont typeface="Arial"/>
              <a:buChar char="•"/>
            </a:pPr>
            <a:r>
              <a:rPr lang="it-IT" sz="1600" dirty="0" err="1" smtClean="0">
                <a:latin typeface="Comic Sans MS"/>
                <a:cs typeface="Comic Sans MS"/>
              </a:rPr>
              <a:t>Duration</a:t>
            </a:r>
            <a:r>
              <a:rPr lang="it-IT" sz="1600" dirty="0" smtClean="0">
                <a:latin typeface="Comic Sans MS"/>
                <a:cs typeface="Comic Sans MS"/>
              </a:rPr>
              <a:t>:	5 </a:t>
            </a:r>
            <a:r>
              <a:rPr lang="it-IT" sz="1600" dirty="0" err="1" smtClean="0">
                <a:latin typeface="Comic Sans MS"/>
                <a:cs typeface="Comic Sans MS"/>
              </a:rPr>
              <a:t>Years</a:t>
            </a:r>
            <a:r>
              <a:rPr lang="it-IT" sz="1600" dirty="0" smtClean="0">
                <a:latin typeface="Comic Sans MS"/>
                <a:cs typeface="Comic Sans MS"/>
              </a:rPr>
              <a:t> (2016-21)</a:t>
            </a:r>
          </a:p>
          <a:p>
            <a:pPr marL="1427327" lvl="2" indent="-285750" defTabSz="456489">
              <a:buFont typeface="Arial"/>
              <a:buChar char="•"/>
            </a:pPr>
            <a:endParaRPr lang="it-IT" sz="1600" dirty="0" smtClean="0">
              <a:latin typeface="Comic Sans MS"/>
              <a:cs typeface="Comic Sans MS"/>
            </a:endParaRPr>
          </a:p>
          <a:p>
            <a:pPr marL="285750" indent="-285750" defTabSz="456489">
              <a:buFont typeface="Arial"/>
              <a:buChar char="•"/>
            </a:pPr>
            <a:r>
              <a:rPr lang="it-IT" sz="1600" i="1" dirty="0" smtClean="0">
                <a:latin typeface="Comic Sans MS"/>
                <a:cs typeface="Comic Sans MS"/>
              </a:rPr>
              <a:t>New </a:t>
            </a:r>
            <a:r>
              <a:rPr lang="it-IT" sz="1600" i="1" dirty="0" err="1" smtClean="0">
                <a:latin typeface="Comic Sans MS"/>
                <a:cs typeface="Comic Sans MS"/>
              </a:rPr>
              <a:t>applications</a:t>
            </a:r>
            <a:r>
              <a:rPr lang="it-IT" sz="1600" i="1" dirty="0" smtClean="0">
                <a:latin typeface="Comic Sans MS"/>
                <a:cs typeface="Comic Sans MS"/>
              </a:rPr>
              <a:t>: H2020 (2019-21)</a:t>
            </a:r>
          </a:p>
          <a:p>
            <a:pPr marL="1027776" lvl="1" indent="-285750" defTabSz="456489">
              <a:buFont typeface="Arial"/>
              <a:buChar char="•"/>
            </a:pPr>
            <a:r>
              <a:rPr lang="it-IT" sz="1600" i="1" dirty="0" smtClean="0">
                <a:latin typeface="Comic Sans MS"/>
                <a:cs typeface="Comic Sans MS"/>
              </a:rPr>
              <a:t> </a:t>
            </a:r>
            <a:r>
              <a:rPr lang="it-IT" sz="1600" i="1" dirty="0" smtClean="0">
                <a:solidFill>
                  <a:srgbClr val="FF0000"/>
                </a:solidFill>
                <a:latin typeface="Comic Sans MS"/>
                <a:cs typeface="Comic Sans MS"/>
              </a:rPr>
              <a:t>SPIN for FAIR</a:t>
            </a:r>
          </a:p>
          <a:p>
            <a:pPr marL="1427327" lvl="2" indent="-285750" defTabSz="456489">
              <a:buFont typeface="Arial"/>
              <a:buChar char="•"/>
            </a:pPr>
            <a:r>
              <a:rPr lang="it-IT" sz="1600" i="1" dirty="0" err="1" smtClean="0">
                <a:latin typeface="Comic Sans MS"/>
                <a:cs typeface="Comic Sans MS"/>
              </a:rPr>
              <a:t>Principal</a:t>
            </a:r>
            <a:r>
              <a:rPr lang="it-IT" sz="1600" i="1" dirty="0" smtClean="0">
                <a:latin typeface="Comic Sans MS"/>
                <a:cs typeface="Comic Sans MS"/>
              </a:rPr>
              <a:t> Investigator: P. L.</a:t>
            </a:r>
            <a:endParaRPr lang="it-IT" sz="1600" i="1" dirty="0">
              <a:latin typeface="Comic Sans MS"/>
              <a:cs typeface="Comic Sans MS"/>
            </a:endParaRPr>
          </a:p>
          <a:p>
            <a:pPr marL="1427327" lvl="2" indent="-285750" defTabSz="456489">
              <a:buFont typeface="Arial"/>
              <a:buChar char="•"/>
            </a:pPr>
            <a:r>
              <a:rPr lang="it-IT" sz="1600" i="1" dirty="0" smtClean="0">
                <a:latin typeface="Comic Sans MS"/>
                <a:cs typeface="Comic Sans MS"/>
              </a:rPr>
              <a:t>Host </a:t>
            </a:r>
            <a:r>
              <a:rPr lang="it-IT" sz="1600" i="1" dirty="0" err="1" smtClean="0">
                <a:latin typeface="Comic Sans MS"/>
                <a:cs typeface="Comic Sans MS"/>
              </a:rPr>
              <a:t>Institution</a:t>
            </a:r>
            <a:r>
              <a:rPr lang="it-IT" sz="1600" i="1" dirty="0" smtClean="0">
                <a:latin typeface="Comic Sans MS"/>
                <a:cs typeface="Comic Sans MS"/>
              </a:rPr>
              <a:t>: FZ-</a:t>
            </a:r>
            <a:r>
              <a:rPr lang="it-IT" sz="1600" i="1" dirty="0" err="1" smtClean="0">
                <a:latin typeface="Comic Sans MS"/>
                <a:cs typeface="Comic Sans MS"/>
              </a:rPr>
              <a:t>Juelich</a:t>
            </a:r>
            <a:r>
              <a:rPr lang="it-IT" sz="1600" i="1" dirty="0" smtClean="0">
                <a:latin typeface="Comic Sans MS"/>
                <a:cs typeface="Comic Sans MS"/>
              </a:rPr>
              <a:t> </a:t>
            </a:r>
            <a:endParaRPr lang="it-IT" sz="1600" i="1" dirty="0">
              <a:latin typeface="Comic Sans MS"/>
              <a:cs typeface="Comic Sans MS"/>
            </a:endParaRPr>
          </a:p>
          <a:p>
            <a:pPr marL="1027776" lvl="1" indent="-285750" defTabSz="456489">
              <a:buFont typeface="Arial"/>
              <a:buChar char="•"/>
            </a:pPr>
            <a:r>
              <a:rPr lang="it-IT" sz="1600" i="1" dirty="0" smtClean="0">
                <a:solidFill>
                  <a:srgbClr val="FF0000"/>
                </a:solidFill>
                <a:latin typeface="Comic Sans MS"/>
                <a:cs typeface="Comic Sans MS"/>
              </a:rPr>
              <a:t>LHC-SPIN</a:t>
            </a:r>
          </a:p>
          <a:p>
            <a:pPr marL="1427327" lvl="2" indent="-285750" defTabSz="456489">
              <a:buFont typeface="Arial"/>
              <a:buChar char="•"/>
            </a:pPr>
            <a:r>
              <a:rPr lang="it-IT" sz="1600" i="1" dirty="0" smtClean="0">
                <a:latin typeface="Comic Sans MS"/>
                <a:cs typeface="Comic Sans MS"/>
              </a:rPr>
              <a:t>Local </a:t>
            </a:r>
            <a:r>
              <a:rPr lang="it-IT" sz="1600" i="1" dirty="0" err="1" smtClean="0">
                <a:latin typeface="Comic Sans MS"/>
                <a:cs typeface="Comic Sans MS"/>
              </a:rPr>
              <a:t>Responsible</a:t>
            </a:r>
            <a:r>
              <a:rPr lang="it-IT" sz="1600" i="1" dirty="0" smtClean="0">
                <a:latin typeface="Comic Sans MS"/>
                <a:cs typeface="Comic Sans MS"/>
              </a:rPr>
              <a:t>: P.L.</a:t>
            </a:r>
          </a:p>
          <a:p>
            <a:pPr marL="1427327" lvl="2" indent="-285750" defTabSz="456489">
              <a:buFont typeface="Arial"/>
              <a:buChar char="•"/>
            </a:pPr>
            <a:r>
              <a:rPr lang="it-IT" sz="1600" i="1" dirty="0" smtClean="0">
                <a:latin typeface="Comic Sans MS"/>
                <a:cs typeface="Comic Sans MS"/>
              </a:rPr>
              <a:t>Host </a:t>
            </a:r>
            <a:r>
              <a:rPr lang="it-IT" sz="1600" i="1" dirty="0" err="1" smtClean="0">
                <a:latin typeface="Comic Sans MS"/>
                <a:cs typeface="Comic Sans MS"/>
              </a:rPr>
              <a:t>Instituion</a:t>
            </a:r>
            <a:r>
              <a:rPr lang="it-IT" sz="1600" i="1" dirty="0" smtClean="0">
                <a:latin typeface="Comic Sans MS"/>
                <a:cs typeface="Comic Sans MS"/>
              </a:rPr>
              <a:t>: CERN</a:t>
            </a:r>
            <a:endParaRPr lang="it-IT" sz="1600" i="1" dirty="0">
              <a:latin typeface="Comic Sans MS"/>
              <a:cs typeface="Comic Sans MS"/>
            </a:endParaRPr>
          </a:p>
        </p:txBody>
      </p:sp>
      <p:sp>
        <p:nvSpPr>
          <p:cNvPr id="10" name="CasellaDiTesto 7"/>
          <p:cNvSpPr txBox="1"/>
          <p:nvPr/>
        </p:nvSpPr>
        <p:spPr>
          <a:xfrm>
            <a:off x="531426" y="2237520"/>
            <a:ext cx="9018636" cy="1269078"/>
          </a:xfrm>
          <a:prstGeom prst="rect">
            <a:avLst/>
          </a:prstGeom>
          <a:solidFill>
            <a:schemeClr val="bg1"/>
          </a:solidFill>
        </p:spPr>
        <p:txBody>
          <a:bodyPr wrap="square" lIns="91401" tIns="45701" rIns="91401" bIns="45701" rtlCol="0">
            <a:spAutoFit/>
          </a:bodyPr>
          <a:lstStyle/>
          <a:p>
            <a:pPr defTabSz="456489"/>
            <a:r>
              <a:rPr lang="it-IT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TRIC</a:t>
            </a:r>
          </a:p>
          <a:p>
            <a:pPr marL="285750" indent="-285750" defTabSz="456489">
              <a:buFont typeface="Arial"/>
              <a:buChar char="•"/>
            </a:pPr>
            <a:r>
              <a:rPr lang="it-IT" sz="1600" dirty="0" smtClean="0">
                <a:latin typeface="Comic Sans MS"/>
                <a:cs typeface="Comic Sans MS"/>
              </a:rPr>
              <a:t>Management: P.L.</a:t>
            </a:r>
            <a:endParaRPr lang="it-IT" sz="1600" dirty="0">
              <a:latin typeface="Comic Sans MS"/>
              <a:cs typeface="Comic Sans MS"/>
            </a:endParaRP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sz="16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Polarized</a:t>
            </a: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sz="1600" dirty="0">
                <a:solidFill>
                  <a:srgbClr val="000000"/>
                </a:solidFill>
                <a:latin typeface="Comic Sans MS"/>
                <a:cs typeface="Comic Sans MS"/>
              </a:rPr>
              <a:t>t</a:t>
            </a: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arget and </a:t>
            </a:r>
            <a:r>
              <a:rPr lang="it-IT" sz="16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polarimeter</a:t>
            </a: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: G. Ciullo, A. Pesce, P.L.</a:t>
            </a: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Detector: V. </a:t>
            </a:r>
            <a:r>
              <a:rPr lang="it-IT" sz="16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Carassiti</a:t>
            </a: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, S. </a:t>
            </a:r>
            <a:r>
              <a:rPr lang="it-IT" sz="16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Dymov</a:t>
            </a: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, A. </a:t>
            </a:r>
            <a:r>
              <a:rPr lang="it-IT" sz="16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Kononov</a:t>
            </a:r>
            <a:r>
              <a:rPr lang="it-IT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, P.L. </a:t>
            </a:r>
          </a:p>
          <a:p>
            <a:pPr marL="314916" indent="-314916" defTabSz="456489">
              <a:buFont typeface="Arial" panose="020B0604020202020204" pitchFamily="34" charset="0"/>
              <a:buChar char="•"/>
            </a:pPr>
            <a:r>
              <a:rPr lang="it-IT" sz="1600" dirty="0" err="1" smtClean="0">
                <a:solidFill>
                  <a:srgbClr val="7F7F7F"/>
                </a:solidFill>
                <a:latin typeface="Comic Sans MS"/>
                <a:cs typeface="Comic Sans MS"/>
              </a:rPr>
              <a:t>Interlock</a:t>
            </a:r>
            <a:r>
              <a:rPr lang="it-IT" sz="1600" dirty="0" smtClean="0">
                <a:solidFill>
                  <a:srgbClr val="7F7F7F"/>
                </a:solidFill>
                <a:latin typeface="Comic Sans MS"/>
                <a:cs typeface="Comic Sans MS"/>
              </a:rPr>
              <a:t> and slow control: G. Tagliente (INFN-BA)</a:t>
            </a:r>
            <a:endParaRPr lang="it-IT" sz="1600" dirty="0">
              <a:solidFill>
                <a:srgbClr val="7F7F7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7217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066635"/>
              </p:ext>
            </p:extLst>
          </p:nvPr>
        </p:nvGraphicFramePr>
        <p:xfrm>
          <a:off x="335139" y="1572357"/>
          <a:ext cx="4357644" cy="4387163"/>
        </p:xfrm>
        <a:graphic>
          <a:graphicData uri="http://schemas.openxmlformats.org/drawingml/2006/table">
            <a:tbl>
              <a:tblPr/>
              <a:tblGrid>
                <a:gridCol w="2516533"/>
                <a:gridCol w="819729"/>
                <a:gridCol w="510691"/>
                <a:gridCol w="510691"/>
              </a:tblGrid>
              <a:tr h="455901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Name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JEDI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JLAB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EIC-NET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L.</a:t>
                      </a:r>
                      <a:r>
                        <a:rPr lang="it-IT" sz="15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it-IT" sz="15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Barion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(Post-Doc)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S. Basile (dottorando)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S. Bertelli 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(RTD-A)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G. Ciullo (Staff)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A. Drago (Staff)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M. Contalbrigo (Staff)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S. </a:t>
                      </a:r>
                      <a:r>
                        <a:rPr lang="it-IT" sz="15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Dymov</a:t>
                      </a:r>
                      <a:r>
                        <a:rPr lang="it-IT" sz="15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(Post Doc)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A.</a:t>
                      </a:r>
                      <a:r>
                        <a:rPr lang="it-IT" sz="15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it-IT" sz="15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Kononov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(dottorando)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P. </a:t>
                      </a:r>
                      <a:r>
                        <a:rPr lang="it-IT" sz="15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Lenisa</a:t>
                      </a:r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(Staff)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75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A. </a:t>
                      </a:r>
                      <a:r>
                        <a:rPr lang="it-IT" sz="15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Movsisian</a:t>
                      </a:r>
                      <a:r>
                        <a:rPr lang="it-IT" sz="15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(Post-Doc)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L.</a:t>
                      </a:r>
                      <a:r>
                        <a:rPr lang="it-IT" sz="15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Pappalardo (RTD-A)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A. Pesce 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(Post</a:t>
                      </a:r>
                      <a:r>
                        <a:rPr lang="it-IT" sz="15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Doc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CC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F. Spizzo (Staff)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E82"/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V. 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Carassiti (staff)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A. Cotta </a:t>
                      </a:r>
                      <a:r>
                        <a:rPr lang="it-IT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Ramusino (staff)</a:t>
                      </a:r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it-IT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0000"/>
                      </a:schemeClr>
                    </a:solidFill>
                  </a:tcPr>
                </a:tc>
              </a:tr>
              <a:tr h="245009">
                <a:tc>
                  <a:txBody>
                    <a:bodyPr/>
                    <a:lstStyle/>
                    <a:p>
                      <a:pPr algn="l" fontAlgn="b"/>
                      <a:r>
                        <a:rPr lang="it-IT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725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410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it-IT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820" marR="9820" marT="9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86A10-CEAF-441E-B39E-8ABA104CA67A}" type="slidenum">
              <a:rPr lang="it-IT" smtClean="0"/>
              <a:pPr>
                <a:defRPr/>
              </a:pPr>
              <a:t>49</a:t>
            </a:fld>
            <a:endParaRPr lang="it-IT"/>
          </a:p>
        </p:txBody>
      </p:sp>
      <p:sp>
        <p:nvSpPr>
          <p:cNvPr id="13" name="Rectangle 14"/>
          <p:cNvSpPr/>
          <p:nvPr/>
        </p:nvSpPr>
        <p:spPr>
          <a:xfrm>
            <a:off x="616873" y="196941"/>
            <a:ext cx="8561008" cy="608918"/>
          </a:xfrm>
          <a:prstGeom prst="rect">
            <a:avLst/>
          </a:prstGeom>
          <a:noFill/>
        </p:spPr>
        <p:txBody>
          <a:bodyPr wrap="square" lIns="100739" tIns="50372" rIns="100739" bIns="50372">
            <a:spAutoFit/>
          </a:bodyPr>
          <a:lstStyle/>
          <a:p>
            <a:pPr algn="ctr">
              <a:defRPr/>
            </a:pPr>
            <a:r>
              <a:rPr lang="en-US" sz="3500" dirty="0" smtClean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Manpower e </a:t>
            </a:r>
            <a:r>
              <a:rPr lang="en-US" sz="3500" dirty="0" err="1" smtClean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richieste</a:t>
            </a:r>
            <a:r>
              <a:rPr lang="en-US" sz="3500" dirty="0" smtClean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3500" dirty="0" err="1" smtClean="0">
                <a:ln w="1905"/>
                <a:solidFill>
                  <a:srgbClr val="FF0000"/>
                </a:solidFill>
                <a:latin typeface="Comic Sans MS"/>
                <a:cs typeface="Comic Sans MS"/>
              </a:rPr>
              <a:t>fianziarie</a:t>
            </a:r>
            <a:endParaRPr lang="en-US" sz="3500" dirty="0">
              <a:ln w="1905"/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11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424678"/>
              </p:ext>
            </p:extLst>
          </p:nvPr>
        </p:nvGraphicFramePr>
        <p:xfrm>
          <a:off x="5962368" y="4935770"/>
          <a:ext cx="3892660" cy="1193476"/>
        </p:xfrm>
        <a:graphic>
          <a:graphicData uri="http://schemas.openxmlformats.org/drawingml/2006/table">
            <a:tbl>
              <a:tblPr/>
              <a:tblGrid>
                <a:gridCol w="1876536"/>
                <a:gridCol w="2016124"/>
              </a:tblGrid>
              <a:tr h="4432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Missioni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60 k€ 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75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Consumi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40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75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TOTALE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219585" y="4531818"/>
            <a:ext cx="3427010" cy="391551"/>
          </a:xfrm>
          <a:prstGeom prst="rect">
            <a:avLst/>
          </a:prstGeom>
          <a:noFill/>
        </p:spPr>
        <p:txBody>
          <a:bodyPr wrap="square" lIns="100739" tIns="50372" rIns="100739" bIns="50372" rtlCol="0">
            <a:spAutoFit/>
          </a:bodyPr>
          <a:lstStyle/>
          <a:p>
            <a:r>
              <a:rPr lang="it-IT" sz="2000" dirty="0">
                <a:latin typeface="Comic Sans MS"/>
                <a:cs typeface="Comic Sans MS"/>
              </a:rPr>
              <a:t>Richieste finanziarie PAX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67028" y="1432111"/>
            <a:ext cx="3652501" cy="391551"/>
          </a:xfrm>
          <a:prstGeom prst="rect">
            <a:avLst/>
          </a:prstGeom>
          <a:noFill/>
        </p:spPr>
        <p:txBody>
          <a:bodyPr wrap="square" lIns="100739" tIns="50372" rIns="100739" bIns="50372" rtlCol="0">
            <a:spAutoFit/>
          </a:bodyPr>
          <a:lstStyle/>
          <a:p>
            <a:r>
              <a:rPr lang="it-IT" sz="2000" dirty="0">
                <a:latin typeface="Comic Sans MS"/>
                <a:cs typeface="Comic Sans MS"/>
              </a:rPr>
              <a:t>Richieste finanziarie JLab12</a:t>
            </a: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graphicFrame>
        <p:nvGraphicFramePr>
          <p:cNvPr id="17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68275"/>
              </p:ext>
            </p:extLst>
          </p:nvPr>
        </p:nvGraphicFramePr>
        <p:xfrm>
          <a:off x="5934781" y="1873228"/>
          <a:ext cx="3713691" cy="2269682"/>
        </p:xfrm>
        <a:graphic>
          <a:graphicData uri="http://schemas.openxmlformats.org/drawingml/2006/table">
            <a:tbl>
              <a:tblPr/>
              <a:tblGrid>
                <a:gridCol w="1790260"/>
                <a:gridCol w="1923431"/>
              </a:tblGrid>
              <a:tr h="394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Missioni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60 k€ 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35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Trasp.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5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35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Inv.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35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Consumi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15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35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Apparati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35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TOTALE</a:t>
                      </a:r>
                    </a:p>
                  </a:txBody>
                  <a:tcPr marL="100806" marR="100806" marT="50398" marB="503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190 k€</a:t>
                      </a:r>
                    </a:p>
                  </a:txBody>
                  <a:tcPr marL="100806" marR="100806" marT="50398" marB="503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33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19984" y="1527622"/>
            <a:ext cx="1020314" cy="2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17" tIns="50361" rIns="100717" bIns="50361"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t-IT" sz="20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91739" y="198339"/>
            <a:ext cx="8136281" cy="644606"/>
          </a:xfrm>
          <a:prstGeom prst="rect">
            <a:avLst/>
          </a:prstGeom>
        </p:spPr>
        <p:txBody>
          <a:bodyPr wrap="square" lIns="100717" tIns="50361" rIns="100717" bIns="50361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500" dirty="0">
                <a:solidFill>
                  <a:srgbClr val="FF0000"/>
                </a:solidFill>
                <a:latin typeface="Comic Sans MS"/>
                <a:cs typeface="Comic Sans MS"/>
              </a:rPr>
              <a:t>Towards the 12 GeV era</a:t>
            </a:r>
            <a:endParaRPr lang="it-IT" sz="35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2334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69" y="1371484"/>
            <a:ext cx="6122397" cy="4436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Segnaposto numero diapositiva 9"/>
          <p:cNvSpPr txBox="1">
            <a:spLocks/>
          </p:cNvSpPr>
          <p:nvPr/>
        </p:nvSpPr>
        <p:spPr bwMode="auto">
          <a:xfrm>
            <a:off x="7210447" y="7251688"/>
            <a:ext cx="2100130" cy="3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17" tIns="50361" rIns="100717" bIns="5036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9900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defTabSz="1007212">
              <a:defRPr/>
            </a:pPr>
            <a:fld id="{2C51FE0B-DBC0-4CFA-98C5-12AEA25740A5}" type="slidenum">
              <a:rPr lang="it-IT">
                <a:solidFill>
                  <a:srgbClr val="000000"/>
                </a:solidFill>
              </a:rPr>
              <a:pPr defTabSz="1007212">
                <a:defRPr/>
              </a:pPr>
              <a:t>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P. Lenisa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>
                    <a:tint val="75000"/>
                  </a:prstClr>
                </a:solidFill>
              </a:rPr>
              <a:t>Attivita gruppo III</a:t>
            </a: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 descr="Sivers_dow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63" y="3558150"/>
            <a:ext cx="2428742" cy="22451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182" y="1683959"/>
            <a:ext cx="2234320" cy="20433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15565" y="903402"/>
            <a:ext cx="2429834" cy="4955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Investigating QCD spin-orbit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and dynamic effects</a:t>
            </a:r>
          </a:p>
        </p:txBody>
      </p:sp>
    </p:spTree>
    <p:extLst>
      <p:ext uri="{BB962C8B-B14F-4D97-AF65-F5344CB8AC3E}">
        <p14:creationId xmlns:p14="http://schemas.microsoft.com/office/powerpoint/2010/main" val="428676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0816" y="2201351"/>
            <a:ext cx="9605442" cy="1389746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lIns="100794" tIns="50397" rIns="100794" bIns="50397">
            <a:spAutoFit/>
          </a:bodyPr>
          <a:lstStyle/>
          <a:p>
            <a:pPr marL="377979" indent="-377979" algn="just">
              <a:spcAft>
                <a:spcPts val="661"/>
              </a:spcAft>
              <a:buFont typeface="Arial"/>
              <a:buChar char="•"/>
            </a:pPr>
            <a:r>
              <a:rPr lang="en-US" b="0" dirty="0">
                <a:solidFill>
                  <a:srgbClr val="FF0000"/>
                </a:solidFill>
                <a:latin typeface="Comic Sans MS"/>
                <a:cs typeface="Comic Sans MS"/>
              </a:rPr>
              <a:t>Physics goals:</a:t>
            </a:r>
            <a:endParaRPr lang="en-US" b="0" dirty="0">
              <a:latin typeface="Comic Sans MS"/>
              <a:cs typeface="Comic Sans MS"/>
            </a:endParaRPr>
          </a:p>
          <a:p>
            <a:pPr marL="902916" lvl="1" indent="-377979" algn="just">
              <a:spcAft>
                <a:spcPts val="661"/>
              </a:spcAft>
              <a:buFont typeface="Arial"/>
              <a:buChar char="•"/>
            </a:pPr>
            <a:r>
              <a:rPr lang="en-US" b="0" dirty="0">
                <a:solidFill>
                  <a:srgbClr val="FF0000"/>
                </a:solidFill>
                <a:latin typeface="Comic Sans MS"/>
                <a:cs typeface="Comic Sans MS"/>
              </a:rPr>
              <a:t>Large-x</a:t>
            </a:r>
            <a:r>
              <a:rPr lang="en-US" b="0" dirty="0">
                <a:latin typeface="Comic Sans MS"/>
                <a:cs typeface="Comic Sans MS"/>
              </a:rPr>
              <a:t> gluon, antiquark and heavy-quark content in the nucleon and nucleus.</a:t>
            </a:r>
          </a:p>
          <a:p>
            <a:pPr marL="902916" lvl="1" indent="-377979" algn="just">
              <a:spcAft>
                <a:spcPts val="661"/>
              </a:spcAft>
              <a:buFont typeface="Arial"/>
              <a:buChar char="•"/>
            </a:pPr>
            <a:r>
              <a:rPr lang="en-US" b="0" dirty="0">
                <a:latin typeface="Comic Sans MS"/>
                <a:cs typeface="Comic Sans MS"/>
              </a:rPr>
              <a:t>Dynamics and </a:t>
            </a:r>
            <a:r>
              <a:rPr lang="en-US" b="0" dirty="0">
                <a:solidFill>
                  <a:srgbClr val="FF0000"/>
                </a:solidFill>
                <a:latin typeface="Comic Sans MS"/>
                <a:cs typeface="Comic Sans MS"/>
              </a:rPr>
              <a:t>spin of gluons </a:t>
            </a:r>
            <a:r>
              <a:rPr lang="en-US" b="0" dirty="0">
                <a:latin typeface="Comic Sans MS"/>
                <a:cs typeface="Comic Sans MS"/>
              </a:rPr>
              <a:t>in (un)</a:t>
            </a:r>
            <a:r>
              <a:rPr lang="en-US" b="0" dirty="0" err="1">
                <a:latin typeface="Comic Sans MS"/>
                <a:cs typeface="Comic Sans MS"/>
              </a:rPr>
              <a:t>polarised</a:t>
            </a:r>
            <a:r>
              <a:rPr lang="en-US" b="0" dirty="0">
                <a:latin typeface="Comic Sans MS"/>
                <a:cs typeface="Comic Sans MS"/>
              </a:rPr>
              <a:t> nucleons</a:t>
            </a:r>
          </a:p>
          <a:p>
            <a:pPr marL="902916" lvl="1" indent="-377979" algn="just">
              <a:spcAft>
                <a:spcPts val="661"/>
              </a:spcAft>
              <a:buFont typeface="Arial"/>
              <a:buChar char="•"/>
            </a:pPr>
            <a:r>
              <a:rPr lang="en-US" b="0" dirty="0">
                <a:latin typeface="Comic Sans MS"/>
                <a:cs typeface="Comic Sans MS"/>
              </a:rPr>
              <a:t>Heavy-ion collisions towards </a:t>
            </a:r>
            <a:r>
              <a:rPr lang="en-US" b="0" dirty="0">
                <a:solidFill>
                  <a:srgbClr val="FF0000"/>
                </a:solidFill>
                <a:latin typeface="Comic Sans MS"/>
                <a:cs typeface="Comic Sans MS"/>
              </a:rPr>
              <a:t>large </a:t>
            </a:r>
            <a:r>
              <a:rPr lang="en-US" b="0" dirty="0" err="1">
                <a:solidFill>
                  <a:srgbClr val="FF0000"/>
                </a:solidFill>
                <a:latin typeface="Comic Sans MS"/>
                <a:cs typeface="Comic Sans MS"/>
              </a:rPr>
              <a:t>rapidities</a:t>
            </a:r>
            <a:endParaRPr lang="en-US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 bwMode="auto">
          <a:xfrm>
            <a:off x="0" y="0"/>
            <a:ext cx="9753937" cy="152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 anchor="ctr"/>
          <a:lstStyle/>
          <a:p>
            <a:pPr algn="ctr" eaLnBrk="0" hangingPunct="0">
              <a:defRPr/>
            </a:pPr>
            <a:r>
              <a:rPr lang="en-GB" sz="3100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Other activities:</a:t>
            </a:r>
          </a:p>
          <a:p>
            <a:pPr algn="ctr" eaLnBrk="0" hangingPunct="0">
              <a:defRPr/>
            </a:pPr>
            <a:r>
              <a:rPr lang="en-GB" sz="3100" kern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Collaboration </a:t>
            </a:r>
            <a:r>
              <a:rPr lang="en-GB" sz="3100" kern="0" dirty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w</a:t>
            </a:r>
            <a:r>
              <a:rPr lang="en-GB" sz="3100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ith CSN1 </a:t>
            </a:r>
          </a:p>
          <a:p>
            <a:pPr algn="ctr" eaLnBrk="0" hangingPunct="0">
              <a:defRPr/>
            </a:pPr>
            <a:r>
              <a:rPr lang="en-GB" sz="3100" i="1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“</a:t>
            </a:r>
            <a:r>
              <a:rPr lang="en-GB" sz="3100" i="1" kern="0" dirty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P</a:t>
            </a:r>
            <a:r>
              <a:rPr lang="en-GB" sz="3100" i="1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olarized internal gas target for </a:t>
            </a:r>
            <a:r>
              <a:rPr lang="en-GB" sz="3100" i="1" kern="0" dirty="0" err="1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LHCb</a:t>
            </a:r>
            <a:r>
              <a:rPr lang="en-GB" sz="3100" i="1" kern="0" dirty="0" smtClean="0">
                <a:solidFill>
                  <a:srgbClr val="FF0000"/>
                </a:solidFill>
                <a:latin typeface="Comic Sans MS" pitchFamily="66" charset="0"/>
                <a:ea typeface="ＭＳ Ｐゴシック" pitchFamily="-65" charset="-128"/>
                <a:cs typeface="ＭＳ Ｐゴシック" pitchFamily="-65" charset="-128"/>
              </a:rPr>
              <a:t>”</a:t>
            </a:r>
            <a:endParaRPr lang="it-IT" sz="3100" i="1" kern="0" dirty="0">
              <a:solidFill>
                <a:srgbClr val="FF0000"/>
              </a:solidFill>
              <a:latin typeface="Comic Sans MS" pitchFamily="66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2106" y="4240914"/>
            <a:ext cx="9605442" cy="1732122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lIns="100794" tIns="50397" rIns="100794" bIns="50397">
            <a:spAutoFit/>
          </a:bodyPr>
          <a:lstStyle/>
          <a:p>
            <a:pPr marL="377979" indent="-377979" algn="just">
              <a:spcAft>
                <a:spcPts val="661"/>
              </a:spcAft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(Possible) timeline</a:t>
            </a:r>
            <a:r>
              <a:rPr lang="en-US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  <a:endParaRPr lang="en-US" b="0" dirty="0">
              <a:latin typeface="Comic Sans MS"/>
              <a:cs typeface="Comic Sans MS"/>
            </a:endParaRPr>
          </a:p>
          <a:p>
            <a:pPr marL="902916" lvl="1" indent="-377979" algn="just">
              <a:spcAft>
                <a:spcPts val="661"/>
              </a:spcAft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Comic Sans MS"/>
                <a:cs typeface="Comic Sans MS"/>
              </a:rPr>
              <a:t>D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e</a:t>
            </a:r>
            <a:r>
              <a:rPr lang="en-US" dirty="0" smtClean="0">
                <a:latin typeface="Comic Sans MS"/>
                <a:cs typeface="Comic Sans MS"/>
              </a:rPr>
              <a:t>sign and realization of an </a:t>
            </a:r>
            <a:r>
              <a:rPr lang="en-US" dirty="0" err="1" smtClean="0">
                <a:latin typeface="Comic Sans MS"/>
                <a:cs typeface="Comic Sans MS"/>
              </a:rPr>
              <a:t>openable</a:t>
            </a:r>
            <a:r>
              <a:rPr lang="en-US" dirty="0" smtClean="0">
                <a:latin typeface="Comic Sans MS"/>
                <a:cs typeface="Comic Sans MS"/>
              </a:rPr>
              <a:t> storage cell for LHC (</a:t>
            </a:r>
            <a:r>
              <a:rPr lang="en-US" dirty="0" err="1" smtClean="0">
                <a:latin typeface="Comic Sans MS"/>
                <a:cs typeface="Comic Sans MS"/>
              </a:rPr>
              <a:t>unpolarized</a:t>
            </a:r>
            <a:r>
              <a:rPr lang="en-US" dirty="0" smtClean="0">
                <a:latin typeface="Comic Sans MS"/>
                <a:cs typeface="Comic Sans MS"/>
              </a:rPr>
              <a:t> gas) </a:t>
            </a:r>
          </a:p>
          <a:p>
            <a:pPr marL="1302467" lvl="2" indent="-377979" algn="just">
              <a:spcAft>
                <a:spcPts val="661"/>
              </a:spcAft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I</a:t>
            </a:r>
            <a:r>
              <a:rPr lang="en-US" b="0" dirty="0" smtClean="0">
                <a:latin typeface="Comic Sans MS"/>
                <a:cs typeface="Comic Sans MS"/>
              </a:rPr>
              <a:t>nstallation in 2020-21</a:t>
            </a:r>
          </a:p>
          <a:p>
            <a:pPr marL="902916" lvl="1" indent="-377979" algn="just">
              <a:spcAft>
                <a:spcPts val="661"/>
              </a:spcAft>
              <a:buFont typeface="Arial"/>
              <a:buChar char="•"/>
            </a:pPr>
            <a:r>
              <a:rPr lang="en-US" b="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Design and construction of a polarized target</a:t>
            </a:r>
          </a:p>
          <a:p>
            <a:pPr marL="1302467" lvl="2" indent="-377979" algn="just">
              <a:spcAft>
                <a:spcPts val="661"/>
              </a:spcAft>
              <a:buFont typeface="Arial"/>
              <a:buChar char="•"/>
            </a:pPr>
            <a:r>
              <a:rPr lang="en-US" b="0" dirty="0" smtClean="0">
                <a:latin typeface="Comic Sans MS"/>
                <a:cs typeface="Comic Sans MS"/>
              </a:rPr>
              <a:t>Installation in 2024-25</a:t>
            </a:r>
          </a:p>
        </p:txBody>
      </p:sp>
    </p:spTree>
    <p:extLst>
      <p:ext uri="{BB962C8B-B14F-4D97-AF65-F5344CB8AC3E}">
        <p14:creationId xmlns:p14="http://schemas.microsoft.com/office/powerpoint/2010/main" val="165241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2066" y="211645"/>
            <a:ext cx="9882725" cy="149914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4400" b="0" dirty="0">
                <a:solidFill>
                  <a:srgbClr val="FF0000"/>
                </a:solidFill>
                <a:latin typeface="Comic Sans MS"/>
                <a:cs typeface="Comic Sans MS"/>
              </a:rPr>
              <a:t>SPIN 2018</a:t>
            </a:r>
            <a:br>
              <a:rPr lang="en-US" sz="4400" b="0" dirty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en-US" sz="2600" b="0" i="1" dirty="0">
                <a:solidFill>
                  <a:srgbClr val="FF0000"/>
                </a:solidFill>
                <a:latin typeface="Comic Sans MS"/>
                <a:cs typeface="Comic Sans MS"/>
              </a:rPr>
              <a:t>23</a:t>
            </a:r>
            <a:r>
              <a:rPr lang="en-US" sz="2600" b="0" i="1" baseline="30000" dirty="0">
                <a:solidFill>
                  <a:srgbClr val="FF0000"/>
                </a:solidFill>
                <a:latin typeface="Comic Sans MS"/>
                <a:cs typeface="Comic Sans MS"/>
              </a:rPr>
              <a:t>rd</a:t>
            </a:r>
            <a:r>
              <a:rPr lang="en-US" sz="2600" b="0" i="1" dirty="0">
                <a:solidFill>
                  <a:srgbClr val="FF0000"/>
                </a:solidFill>
                <a:latin typeface="Comic Sans MS"/>
                <a:cs typeface="Comic Sans MS"/>
              </a:rPr>
              <a:t> International Spin-Physics Symposium</a:t>
            </a:r>
            <a:br>
              <a:rPr lang="en-US" sz="2600" b="0" i="1" dirty="0">
                <a:solidFill>
                  <a:srgbClr val="FF0000"/>
                </a:solidFill>
                <a:latin typeface="Comic Sans MS"/>
                <a:cs typeface="Comic Sans MS"/>
              </a:rPr>
            </a:br>
            <a:r>
              <a:rPr lang="en-US" sz="2600" b="0" dirty="0">
                <a:solidFill>
                  <a:srgbClr val="000000"/>
                </a:solidFill>
                <a:latin typeface="Comic Sans MS"/>
                <a:cs typeface="Comic Sans MS"/>
              </a:rPr>
              <a:t>Ferrara, 10-14 September 2018</a:t>
            </a:r>
          </a:p>
        </p:txBody>
      </p:sp>
      <p:pic>
        <p:nvPicPr>
          <p:cNvPr id="7" name="Picture 6" descr="giostr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51" y="1940822"/>
            <a:ext cx="9287907" cy="469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2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77474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17" tIns="50361" rIns="100717" bIns="5036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The CLAS12 RICH </a:t>
            </a:r>
          </a:p>
        </p:txBody>
      </p:sp>
      <p:pic>
        <p:nvPicPr>
          <p:cNvPr id="98406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6" b="7161"/>
          <a:stretch/>
        </p:blipFill>
        <p:spPr bwMode="auto">
          <a:xfrm>
            <a:off x="90284" y="2995440"/>
            <a:ext cx="9869985" cy="412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9" y="780382"/>
            <a:ext cx="4047992" cy="192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605" y="855598"/>
            <a:ext cx="1483803" cy="39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407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30" y="1401493"/>
            <a:ext cx="4798798" cy="68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787588"/>
              </p:ext>
            </p:extLst>
          </p:nvPr>
        </p:nvGraphicFramePr>
        <p:xfrm>
          <a:off x="5412207" y="3178211"/>
          <a:ext cx="4289984" cy="3780803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89984"/>
              </a:tblGrid>
              <a:tr h="33271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03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0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0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61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614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5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 bwMode="auto">
          <a:xfrm>
            <a:off x="274303" y="3017267"/>
            <a:ext cx="4642827" cy="395190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pic>
        <p:nvPicPr>
          <p:cNvPr id="11" name="Picture 10" descr="RICH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43" y="3240584"/>
            <a:ext cx="4955080" cy="354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8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77474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17" tIns="50361" rIns="100717" bIns="50361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The CLAS12 RICH 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84E902D-2203-734E-AFCB-2C40539E98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57" y="1554535"/>
            <a:ext cx="3059261" cy="22903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EC0AEC9-CCDE-2F45-8F88-392AE50C9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29" y="4058466"/>
            <a:ext cx="3076885" cy="2176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B208F5E-AE71-E548-B9E3-C643C8DA20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40"/>
          <a:stretch/>
        </p:blipFill>
        <p:spPr>
          <a:xfrm>
            <a:off x="3474353" y="1554980"/>
            <a:ext cx="2902680" cy="4674687"/>
          </a:xfrm>
          <a:prstGeom prst="rect">
            <a:avLst/>
          </a:prstGeom>
        </p:spPr>
      </p:pic>
      <p:pic>
        <p:nvPicPr>
          <p:cNvPr id="13" name="Picture 12" descr="photo_matrix_installed.jpg">
            <a:extLst>
              <a:ext uri="{FF2B5EF4-FFF2-40B4-BE49-F238E27FC236}">
                <a16:creationId xmlns:a16="http://schemas.microsoft.com/office/drawing/2014/main" xmlns="" id="{E52F5232-1B40-3D4E-A5AA-57B1CD40FE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 r="8091"/>
          <a:stretch/>
        </p:blipFill>
        <p:spPr>
          <a:xfrm>
            <a:off x="6432442" y="1585670"/>
            <a:ext cx="3097037" cy="21286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AEB1865-D7DE-B34C-8161-AB69187BD5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443" y="4002789"/>
            <a:ext cx="3094086" cy="21875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056640" cy="8453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71912" y="1005755"/>
            <a:ext cx="4737194" cy="353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First module assembled in November 2017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6656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62426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39" tIns="50372" rIns="100739" bIns="50372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RICH: </a:t>
            </a:r>
            <a:r>
              <a:rPr lang="en-US" sz="2600" b="1" dirty="0" smtClean="0">
                <a:solidFill>
                  <a:srgbClr val="FF0000"/>
                </a:solidFill>
              </a:rPr>
              <a:t>Online </a:t>
            </a:r>
            <a:r>
              <a:rPr lang="en-US" sz="2600" b="1" dirty="0" err="1" smtClean="0">
                <a:solidFill>
                  <a:srgbClr val="FF0000"/>
                </a:solidFill>
              </a:rPr>
              <a:t>Peformance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56640" cy="8453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015735" y="-609549"/>
            <a:ext cx="4346562" cy="3241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Pedestal </a:t>
            </a:r>
            <a:r>
              <a:rPr lang="en-US" sz="1600" dirty="0" err="1" smtClean="0"/>
              <a:t>rms</a:t>
            </a:r>
            <a:r>
              <a:rPr lang="en-US" sz="1600" dirty="0" smtClean="0"/>
              <a:t> at the limit of sensitivity (1 DAC)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3604" y="668963"/>
            <a:ext cx="8917021" cy="31334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296" y="3930558"/>
            <a:ext cx="3889172" cy="31697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39362" y="4485813"/>
            <a:ext cx="3224799" cy="11260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After time-offset (above) and </a:t>
            </a:r>
          </a:p>
          <a:p>
            <a:r>
              <a:rPr lang="en-US" dirty="0"/>
              <a:t>t</a:t>
            </a:r>
            <a:r>
              <a:rPr lang="en-US" dirty="0" smtClean="0"/>
              <a:t>ime-walk (left) correction, the</a:t>
            </a:r>
          </a:p>
          <a:p>
            <a:r>
              <a:rPr lang="en-US" dirty="0"/>
              <a:t>r</a:t>
            </a:r>
            <a:r>
              <a:rPr lang="en-US" dirty="0" smtClean="0"/>
              <a:t>esolution is better than the</a:t>
            </a:r>
          </a:p>
          <a:p>
            <a:r>
              <a:rPr lang="en-US" dirty="0" smtClean="0"/>
              <a:t>1ns specification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36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0"/>
          <p:cNvSpPr txBox="1">
            <a:spLocks noChangeArrowheads="1"/>
          </p:cNvSpPr>
          <p:nvPr/>
        </p:nvSpPr>
        <p:spPr bwMode="auto">
          <a:xfrm>
            <a:off x="162426" y="72502"/>
            <a:ext cx="9903159" cy="47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0739" tIns="50372" rIns="100739" bIns="50372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rgbClr val="FF0000"/>
                </a:solidFill>
              </a:rPr>
              <a:t>RICH: </a:t>
            </a:r>
            <a:r>
              <a:rPr lang="en-US" sz="2600" b="1" dirty="0" smtClean="0">
                <a:solidFill>
                  <a:srgbClr val="FF0000"/>
                </a:solidFill>
              </a:rPr>
              <a:t>Event Reconstruction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756047" y="7237689"/>
            <a:ext cx="2100130" cy="321986"/>
          </a:xfrm>
        </p:spPr>
        <p:txBody>
          <a:bodyPr/>
          <a:lstStyle/>
          <a:p>
            <a:pPr>
              <a:defRPr/>
            </a:pPr>
            <a:r>
              <a:rPr lang="it-IT" smtClean="0"/>
              <a:t>P. Lenisa</a:t>
            </a:r>
            <a:endParaRPr lang="it-IT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82185" y="7223689"/>
            <a:ext cx="4088253" cy="335986"/>
          </a:xfrm>
        </p:spPr>
        <p:txBody>
          <a:bodyPr/>
          <a:lstStyle/>
          <a:p>
            <a:pPr>
              <a:defRPr/>
            </a:pPr>
            <a:r>
              <a:rPr lang="it-IT" smtClean="0"/>
              <a:t>Attivita gruppo III</a:t>
            </a:r>
            <a:endParaRPr lang="it-IT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10447" y="7251688"/>
            <a:ext cx="2100130" cy="307987"/>
          </a:xfrm>
        </p:spPr>
        <p:txBody>
          <a:bodyPr/>
          <a:lstStyle/>
          <a:p>
            <a:pPr>
              <a:defRPr/>
            </a:pPr>
            <a:fld id="{2E70CB9E-A521-42C5-9E73-A29A357BDDEE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56640" cy="8453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015735" y="-609549"/>
            <a:ext cx="4346562" cy="3241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Pedestal </a:t>
            </a:r>
            <a:r>
              <a:rPr lang="en-US" sz="1600" dirty="0" err="1" smtClean="0"/>
              <a:t>rms</a:t>
            </a:r>
            <a:r>
              <a:rPr lang="en-US" sz="1600" dirty="0" smtClean="0"/>
              <a:t> at the limit of sensitivity (1 DAC)</a:t>
            </a:r>
            <a:endParaRPr lang="en-US" sz="1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47800"/>
            <a:ext cx="10080625" cy="465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51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3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13828</TotalTime>
  <Words>2321</Words>
  <Application>Microsoft Macintosh PowerPoint</Application>
  <PresentationFormat>Custom</PresentationFormat>
  <Paragraphs>544</Paragraphs>
  <Slides>51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3" baseType="lpstr">
      <vt:lpstr>3_Tema di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HD-ICE TRANSVERSE TARGET (L. Barion, G. Ciullo, M. Contalbrigo, P.L., M. Statera, F. Spizzo) </vt:lpstr>
      <vt:lpstr>Bulk Transverse Magnet</vt:lpstr>
      <vt:lpstr>FERRARA SETUP</vt:lpstr>
      <vt:lpstr>MAGNETIZATION stability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 contribution:  development of a new high-efficieny polarimeter</vt:lpstr>
      <vt:lpstr>Development of SiPM based readout system (L. Barion, S. Basile, R. Malaguti, P.L.)</vt:lpstr>
      <vt:lpstr>PowerPoint Presentation</vt:lpstr>
      <vt:lpstr>PowerPoint Presentation</vt:lpstr>
      <vt:lpstr>PowerPoint Presentation</vt:lpstr>
      <vt:lpstr>PowerPoint Presentation</vt:lpstr>
      <vt:lpstr>Assembly of a single quadrant (A. Kononov)</vt:lpstr>
      <vt:lpstr>Realization and installation of the openable storage cell (S. Sguerzanti, V. Carassiti)</vt:lpstr>
      <vt:lpstr>Detector assembly (S. Sguerzanti, V. Carassiti. A. Kononov, G. Ciullo)</vt:lpstr>
      <vt:lpstr>Polarized target and polarimeter (G. Ciullo, A. Pesce)</vt:lpstr>
      <vt:lpstr>PowerPoint Presentation</vt:lpstr>
      <vt:lpstr>PowerPoint Presentation</vt:lpstr>
      <vt:lpstr>PowerPoint Presentation</vt:lpstr>
      <vt:lpstr>PowerPoint Presentation</vt:lpstr>
      <vt:lpstr>SPIN 2018 23rd International Spin-Physics Symposium Ferrara, 10-14 September 2018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Greta</dc:creator>
  <cp:lastModifiedBy>Marco Contalbrigo</cp:lastModifiedBy>
  <cp:revision>1359</cp:revision>
  <cp:lastPrinted>1601-01-01T00:00:00Z</cp:lastPrinted>
  <dcterms:created xsi:type="dcterms:W3CDTF">2012-11-22T17:01:27Z</dcterms:created>
  <dcterms:modified xsi:type="dcterms:W3CDTF">2019-07-08T19:49:54Z</dcterms:modified>
</cp:coreProperties>
</file>