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426" r:id="rId2"/>
    <p:sldId id="573" r:id="rId3"/>
    <p:sldId id="575" r:id="rId4"/>
    <p:sldId id="544" r:id="rId5"/>
    <p:sldId id="574" r:id="rId6"/>
    <p:sldId id="587" r:id="rId7"/>
    <p:sldId id="595" r:id="rId8"/>
    <p:sldId id="59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7" autoAdjust="0"/>
    <p:restoredTop sz="94928" autoAdjust="0"/>
  </p:normalViewPr>
  <p:slideViewPr>
    <p:cSldViewPr snapToGrid="0" snapToObjects="1">
      <p:cViewPr>
        <p:scale>
          <a:sx n="110" d="100"/>
          <a:sy n="110" d="100"/>
        </p:scale>
        <p:origin x="-704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Direzione campo magnetico ? E fringe </a:t>
            </a:r>
            <a:r>
              <a:rPr lang="it-IT" baseline="0" err="1" smtClean="0"/>
              <a:t>fields</a:t>
            </a:r>
            <a:r>
              <a:rPr lang="it-IT" baseline="0" smtClean="0"/>
              <a:t> </a:t>
            </a:r>
            <a:endParaRPr lang="it-IT" baseline="0" dirty="0" smtClean="0"/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</a:t>
            </a:r>
            <a:r>
              <a:rPr lang="it-IT" dirty="0" err="1" smtClean="0"/>
              <a:t>e’</a:t>
            </a:r>
            <a:r>
              <a:rPr lang="it-IT" dirty="0" smtClean="0"/>
              <a:t> vero 1:2 su tutti e i 28 </a:t>
            </a:r>
            <a:r>
              <a:rPr lang="it-IT" dirty="0" err="1" smtClean="0"/>
              <a:t>PMTs</a:t>
            </a:r>
            <a:r>
              <a:rPr lang="it-IT" dirty="0" smtClean="0"/>
              <a:t> ? Altrimenti dico cosa</a:t>
            </a:r>
            <a:r>
              <a:rPr lang="it-IT" baseline="0" dirty="0" smtClean="0"/>
              <a:t> non vera.</a:t>
            </a:r>
          </a:p>
          <a:p>
            <a:r>
              <a:rPr lang="it-IT" baseline="0" dirty="0" smtClean="0"/>
              <a:t>Quanti sono i canali “morti” e/o quanti casi oltre i 1:2</a:t>
            </a:r>
          </a:p>
          <a:p>
            <a:r>
              <a:rPr lang="it-IT" baseline="0" dirty="0" smtClean="0"/>
              <a:t>Vedere che selezione abbiamo per MA-</a:t>
            </a:r>
            <a:r>
              <a:rPr lang="it-IT" baseline="0" dirty="0" err="1" smtClean="0"/>
              <a:t>PMTs</a:t>
            </a:r>
            <a:r>
              <a:rPr lang="en-US" baseline="0" dirty="0" smtClean="0"/>
              <a:t>…. </a:t>
            </a:r>
            <a:r>
              <a:rPr lang="en-US" baseline="0" dirty="0" err="1" smtClean="0"/>
              <a:t>Forse</a:t>
            </a:r>
            <a:r>
              <a:rPr lang="en-US" baseline="0" dirty="0" smtClean="0"/>
              <a:t> dark count, non </a:t>
            </a:r>
            <a:r>
              <a:rPr lang="en-US" baseline="0" dirty="0" err="1" smtClean="0"/>
              <a:t>uniformita</a:t>
            </a:r>
            <a:r>
              <a:rPr lang="en-US" baseline="0" dirty="0" smtClean="0"/>
              <a:t>’</a:t>
            </a:r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</a:t>
            </a:r>
            <a:r>
              <a:rPr lang="it-IT" dirty="0" err="1" smtClean="0"/>
              <a:t>e’</a:t>
            </a:r>
            <a:r>
              <a:rPr lang="it-IT" dirty="0" smtClean="0"/>
              <a:t> vero 1:2 su tutti e i 28 </a:t>
            </a:r>
            <a:r>
              <a:rPr lang="it-IT" dirty="0" err="1" smtClean="0"/>
              <a:t>PMTs</a:t>
            </a:r>
            <a:r>
              <a:rPr lang="it-IT" dirty="0" smtClean="0"/>
              <a:t> ? Altrimenti dico cosa</a:t>
            </a:r>
            <a:r>
              <a:rPr lang="it-IT" baseline="0" dirty="0" smtClean="0"/>
              <a:t> non vera.</a:t>
            </a:r>
          </a:p>
          <a:p>
            <a:r>
              <a:rPr lang="it-IT" baseline="0" dirty="0" smtClean="0"/>
              <a:t>Quanti sono i canali “morti” e/o quanti casi oltre i 1:2</a:t>
            </a:r>
          </a:p>
          <a:p>
            <a:r>
              <a:rPr lang="it-IT" baseline="0" dirty="0" smtClean="0"/>
              <a:t>Vedere che selezione abbiamo per MA-</a:t>
            </a:r>
            <a:r>
              <a:rPr lang="it-IT" baseline="0" dirty="0" err="1" smtClean="0"/>
              <a:t>PMTs</a:t>
            </a:r>
            <a:r>
              <a:rPr lang="en-US" baseline="0" dirty="0" smtClean="0"/>
              <a:t>…. </a:t>
            </a:r>
            <a:r>
              <a:rPr lang="en-US" baseline="0" dirty="0" err="1" smtClean="0"/>
              <a:t>Forse</a:t>
            </a:r>
            <a:r>
              <a:rPr lang="en-US" baseline="0" dirty="0" smtClean="0"/>
              <a:t> dark count, non </a:t>
            </a:r>
            <a:r>
              <a:rPr lang="en-US" baseline="0" dirty="0" err="1" smtClean="0"/>
              <a:t>uniformita</a:t>
            </a:r>
            <a:r>
              <a:rPr lang="en-US" baseline="0" dirty="0" smtClean="0"/>
              <a:t>’</a:t>
            </a:r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Con</a:t>
            </a:r>
            <a:r>
              <a:rPr lang="it-IT" baseline="0" dirty="0" smtClean="0"/>
              <a:t> VME no </a:t>
            </a:r>
            <a:r>
              <a:rPr lang="it-IT" baseline="0" dirty="0" err="1" smtClean="0"/>
              <a:t>amplification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shaper</a:t>
            </a:r>
            <a:r>
              <a:rPr lang="it-IT" baseline="0" dirty="0" smtClean="0"/>
              <a:t>, 3sigma </a:t>
            </a:r>
            <a:r>
              <a:rPr lang="it-IT" baseline="0" dirty="0" err="1" smtClean="0"/>
              <a:t>cut</a:t>
            </a:r>
            <a:endParaRPr lang="it-IT" baseline="0" dirty="0" smtClean="0"/>
          </a:p>
          <a:p>
            <a:r>
              <a:rPr lang="it-IT" baseline="0" dirty="0" smtClean="0"/>
              <a:t>MAROC </a:t>
            </a:r>
            <a:r>
              <a:rPr lang="it-IT" baseline="0" dirty="0" err="1" smtClean="0"/>
              <a:t>amplification</a:t>
            </a:r>
            <a:r>
              <a:rPr lang="it-IT" baseline="0" dirty="0" smtClean="0"/>
              <a:t> gain 4 e </a:t>
            </a:r>
            <a:r>
              <a:rPr lang="it-IT" baseline="0" dirty="0" err="1" smtClean="0"/>
              <a:t>cut</a:t>
            </a:r>
            <a:r>
              <a:rPr lang="it-IT" baseline="0" dirty="0" smtClean="0"/>
              <a:t> a 5sigma</a:t>
            </a:r>
          </a:p>
          <a:p>
            <a:r>
              <a:rPr lang="it-IT" baseline="0" dirty="0" err="1" smtClean="0"/>
              <a:t>Add</a:t>
            </a:r>
            <a:r>
              <a:rPr lang="it-IT" baseline="0" dirty="0" smtClean="0"/>
              <a:t> plots con singolo </a:t>
            </a:r>
            <a:r>
              <a:rPr lang="it-IT" baseline="0" dirty="0" err="1" smtClean="0"/>
              <a:t>channel</a:t>
            </a:r>
            <a:r>
              <a:rPr lang="it-IT" baseline="0" dirty="0" smtClean="0"/>
              <a:t> </a:t>
            </a:r>
            <a:r>
              <a:rPr lang="en-US" baseline="0" dirty="0" smtClean="0"/>
              <a:t>….</a:t>
            </a:r>
          </a:p>
          <a:p>
            <a:r>
              <a:rPr lang="en-US" baseline="0" dirty="0" smtClean="0"/>
              <a:t>Fare scatter plot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Con</a:t>
            </a:r>
            <a:r>
              <a:rPr lang="it-IT" baseline="0" dirty="0" smtClean="0"/>
              <a:t> VME no </a:t>
            </a:r>
            <a:r>
              <a:rPr lang="it-IT" baseline="0" dirty="0" err="1" smtClean="0"/>
              <a:t>amplification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shaper</a:t>
            </a:r>
            <a:r>
              <a:rPr lang="it-IT" baseline="0" dirty="0" smtClean="0"/>
              <a:t>, 3sigma </a:t>
            </a:r>
            <a:r>
              <a:rPr lang="it-IT" baseline="0" dirty="0" err="1" smtClean="0"/>
              <a:t>cut</a:t>
            </a:r>
            <a:endParaRPr lang="it-IT" baseline="0" dirty="0" smtClean="0"/>
          </a:p>
          <a:p>
            <a:r>
              <a:rPr lang="it-IT" baseline="0" dirty="0" smtClean="0"/>
              <a:t>MAROC </a:t>
            </a:r>
            <a:r>
              <a:rPr lang="it-IT" baseline="0" dirty="0" err="1" smtClean="0"/>
              <a:t>amplification</a:t>
            </a:r>
            <a:r>
              <a:rPr lang="it-IT" baseline="0" dirty="0" smtClean="0"/>
              <a:t> gain 4 e </a:t>
            </a:r>
            <a:r>
              <a:rPr lang="it-IT" baseline="0" dirty="0" err="1" smtClean="0"/>
              <a:t>cut</a:t>
            </a:r>
            <a:r>
              <a:rPr lang="it-IT" baseline="0" dirty="0" smtClean="0"/>
              <a:t> a 5sigma</a:t>
            </a:r>
          </a:p>
          <a:p>
            <a:r>
              <a:rPr lang="it-IT" baseline="0" dirty="0" err="1" smtClean="0"/>
              <a:t>Add</a:t>
            </a:r>
            <a:r>
              <a:rPr lang="it-IT" baseline="0" dirty="0" smtClean="0"/>
              <a:t> plots con singolo </a:t>
            </a:r>
            <a:r>
              <a:rPr lang="it-IT" baseline="0" dirty="0" err="1" smtClean="0"/>
              <a:t>channel</a:t>
            </a:r>
            <a:r>
              <a:rPr lang="it-IT" baseline="0" dirty="0" smtClean="0"/>
              <a:t> </a:t>
            </a:r>
            <a:r>
              <a:rPr lang="en-US" baseline="0" dirty="0" smtClean="0"/>
              <a:t>….</a:t>
            </a:r>
          </a:p>
          <a:p>
            <a:r>
              <a:rPr lang="en-US" baseline="0" dirty="0" smtClean="0"/>
              <a:t>Fare scatter plot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33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91D47-E5CF-AA4F-937F-7653EEEF2B45}" type="datetimeFigureOut">
              <a:rPr lang="en-US" smtClean="0"/>
              <a:pPr/>
              <a:t>27/06/14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tiff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6" Type="http://schemas.openxmlformats.org/officeDocument/2006/relationships/image" Target="../media/image7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emf"/><Relationship Id="rId5" Type="http://schemas.openxmlformats.org/officeDocument/2006/relationships/image" Target="../media/image15.emf"/><Relationship Id="rId6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32543" y="-76200"/>
            <a:ext cx="56705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Photon Detectors: MA-PMT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57" y="1656041"/>
            <a:ext cx="3665916" cy="2330879"/>
          </a:xfrm>
          <a:prstGeom prst="rect">
            <a:avLst/>
          </a:prstGeom>
        </p:spPr>
      </p:pic>
      <p:pic>
        <p:nvPicPr>
          <p:cNvPr id="10" name="Picture 9" descr="H8500_QE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66" y="4108653"/>
            <a:ext cx="2303552" cy="25199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752" y="3820392"/>
            <a:ext cx="1218279" cy="3330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28185" y="805179"/>
            <a:ext cx="35067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>
                <a:sym typeface="Zapf Dingbats"/>
              </a:rPr>
              <a:t> </a:t>
            </a:r>
            <a:r>
              <a:rPr lang="en-US" sz="1400" dirty="0" smtClean="0">
                <a:sym typeface="Zapf Dingbats"/>
              </a:rPr>
              <a:t> </a:t>
            </a:r>
            <a:r>
              <a:rPr lang="en-US" sz="1400" dirty="0" smtClean="0"/>
              <a:t>Mature and reliable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Large Area (5x5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</a:t>
            </a:r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/>
              <a:t>High packing density (89 %) 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64  6x6 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pixels cost effective device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High sensitivity on visible towards UV light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Fast response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2657" y="770174"/>
            <a:ext cx="37882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The only option to keep the schedule is the use </a:t>
            </a:r>
          </a:p>
          <a:p>
            <a:r>
              <a:rPr lang="en-US" sz="1400" dirty="0"/>
              <a:t>o</a:t>
            </a:r>
            <a:r>
              <a:rPr lang="en-US" sz="1400" dirty="0" smtClean="0"/>
              <a:t>f multi-anode photomultipliers (we consider the </a:t>
            </a:r>
          </a:p>
          <a:p>
            <a:r>
              <a:rPr lang="en-US" sz="1400" dirty="0" smtClean="0"/>
              <a:t>promising </a:t>
            </a:r>
            <a:r>
              <a:rPr lang="en-US" sz="1400" dirty="0"/>
              <a:t>SiPM technology as </a:t>
            </a:r>
            <a:r>
              <a:rPr lang="en-US" sz="1400" dirty="0" smtClean="0"/>
              <a:t>the alternative)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92403" y="4511393"/>
            <a:ext cx="193339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28 H8500: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14  with standard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window (H8500C)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14  with UV window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(H8500C-03)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2 H12700:  </a:t>
            </a:r>
          </a:p>
          <a:p>
            <a:r>
              <a:rPr lang="en-US" sz="1400" dirty="0" smtClean="0"/>
              <a:t>      za003 and za0014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8273" y="2525182"/>
            <a:ext cx="4367837" cy="38800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34358" y="5276273"/>
            <a:ext cx="2059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Torus fringe fields in the</a:t>
            </a:r>
          </a:p>
          <a:p>
            <a:r>
              <a:rPr lang="en-US" sz="1400" dirty="0" smtClean="0"/>
              <a:t>RICH photo-detector area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57477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44" y="685237"/>
            <a:ext cx="3389513" cy="262842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8736" y="-76200"/>
            <a:ext cx="385814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Gain Map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993" y="893047"/>
            <a:ext cx="4130801" cy="2601689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016263" y="3544559"/>
            <a:ext cx="37064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Up to 1:4 pixel gain variation can be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c</a:t>
            </a:r>
            <a:r>
              <a:rPr lang="en-US" sz="1600" b="1" dirty="0" smtClean="0">
                <a:solidFill>
                  <a:srgbClr val="008000"/>
                </a:solidFill>
              </a:rPr>
              <a:t>ompensated by the read-out electronics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03367" y="3247922"/>
            <a:ext cx="487976" cy="221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55774" y="4312412"/>
            <a:ext cx="1144861" cy="3404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408429" y="562634"/>
            <a:ext cx="79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H8500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2020463" y="1888017"/>
            <a:ext cx="2504096" cy="1622012"/>
            <a:chOff x="2020463" y="1974273"/>
            <a:chExt cx="2504096" cy="1622012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20463" y="1974273"/>
              <a:ext cx="2504096" cy="1622012"/>
            </a:xfrm>
            <a:prstGeom prst="rect">
              <a:avLst/>
            </a:prstGeom>
          </p:spPr>
        </p:pic>
        <p:cxnSp>
          <p:nvCxnSpPr>
            <p:cNvPr id="36" name="Straight Arrow Connector 35"/>
            <p:cNvCxnSpPr/>
            <p:nvPr/>
          </p:nvCxnSpPr>
          <p:spPr>
            <a:xfrm>
              <a:off x="2713183" y="2632364"/>
              <a:ext cx="235031" cy="0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791746" y="2344680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Gain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38" name="Right Triangle 37"/>
            <p:cNvSpPr/>
            <p:nvPr/>
          </p:nvSpPr>
          <p:spPr>
            <a:xfrm rot="16200000">
              <a:off x="2626933" y="3273537"/>
              <a:ext cx="227064" cy="102562"/>
            </a:xfrm>
            <a:prstGeom prst="rtTriangle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40716" y="2853539"/>
              <a:ext cx="64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SPE Loss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8503367" y="3374356"/>
            <a:ext cx="640633" cy="3404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8538" y="4041169"/>
            <a:ext cx="3770827" cy="25366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3119" y="5118746"/>
            <a:ext cx="45719" cy="1231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779365" y="4184650"/>
            <a:ext cx="45719" cy="9260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813539" y="4698495"/>
            <a:ext cx="0" cy="412244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773119" y="5022345"/>
            <a:ext cx="1" cy="88394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767820" y="5118746"/>
            <a:ext cx="51018" cy="0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7839364" y="5118746"/>
            <a:ext cx="554181" cy="3076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2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44" y="685237"/>
            <a:ext cx="3389513" cy="262842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8736" y="-76200"/>
            <a:ext cx="385814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Gain Map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993" y="893047"/>
            <a:ext cx="4130801" cy="2601689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016263" y="3544559"/>
            <a:ext cx="37064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Up to 1:4 pixel gain variation can be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c</a:t>
            </a:r>
            <a:r>
              <a:rPr lang="en-US" sz="1600" b="1" dirty="0" smtClean="0">
                <a:solidFill>
                  <a:srgbClr val="008000"/>
                </a:solidFill>
              </a:rPr>
              <a:t>ompensated by the read-out electronics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03367" y="3247922"/>
            <a:ext cx="487976" cy="221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55774" y="4312412"/>
            <a:ext cx="1144861" cy="3404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631" y="4115205"/>
            <a:ext cx="4093096" cy="24105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8429" y="562634"/>
            <a:ext cx="79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H8500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976361" y="3729423"/>
            <a:ext cx="2746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H12700    1:2 gain variation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2020463" y="1888017"/>
            <a:ext cx="2504096" cy="1622012"/>
            <a:chOff x="2020463" y="1974273"/>
            <a:chExt cx="2504096" cy="1622012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20463" y="1974273"/>
              <a:ext cx="2504096" cy="1622012"/>
            </a:xfrm>
            <a:prstGeom prst="rect">
              <a:avLst/>
            </a:prstGeom>
          </p:spPr>
        </p:pic>
        <p:cxnSp>
          <p:nvCxnSpPr>
            <p:cNvPr id="36" name="Straight Arrow Connector 35"/>
            <p:cNvCxnSpPr/>
            <p:nvPr/>
          </p:nvCxnSpPr>
          <p:spPr>
            <a:xfrm>
              <a:off x="2713183" y="2632364"/>
              <a:ext cx="235031" cy="0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791746" y="2344680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Gain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38" name="Right Triangle 37"/>
            <p:cNvSpPr/>
            <p:nvPr/>
          </p:nvSpPr>
          <p:spPr>
            <a:xfrm rot="16200000">
              <a:off x="2626933" y="3273537"/>
              <a:ext cx="227064" cy="102562"/>
            </a:xfrm>
            <a:prstGeom prst="rtTriangle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40716" y="2853539"/>
              <a:ext cx="64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SPE Loss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8503367" y="3374356"/>
            <a:ext cx="640633" cy="3404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8538" y="4041169"/>
            <a:ext cx="3770827" cy="25366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3119" y="5118746"/>
            <a:ext cx="45719" cy="1231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779365" y="4184650"/>
            <a:ext cx="45719" cy="9260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813539" y="4698495"/>
            <a:ext cx="0" cy="412244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773119" y="5022345"/>
            <a:ext cx="1" cy="88394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767820" y="5118746"/>
            <a:ext cx="51018" cy="0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7839364" y="5118746"/>
            <a:ext cx="554181" cy="3076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80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401081" y="4043285"/>
            <a:ext cx="3778374" cy="2585491"/>
            <a:chOff x="4588197" y="699564"/>
            <a:chExt cx="3879270" cy="2746860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8197" y="699564"/>
              <a:ext cx="3879270" cy="274686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5056914" y="819791"/>
              <a:ext cx="19159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H8500 Pixel SPE Loss </a:t>
              </a:r>
              <a:endParaRPr lang="en-US" sz="1600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69481" y="-76200"/>
            <a:ext cx="35966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SPE Loss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52173" y="3521562"/>
            <a:ext cx="343575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SPE loss limited to ~15% above 1040V 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a</a:t>
            </a:r>
            <a:r>
              <a:rPr lang="en-US" sz="1600" b="1" dirty="0" smtClean="0">
                <a:solidFill>
                  <a:srgbClr val="008000"/>
                </a:solidFill>
              </a:rPr>
              <a:t>nd almost uniform over 28 MA-PMTs </a:t>
            </a:r>
            <a:endParaRPr lang="en-US" sz="1600" b="1" dirty="0">
              <a:solidFill>
                <a:srgbClr val="008000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44" y="685237"/>
            <a:ext cx="3389513" cy="2628422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020463" y="1888017"/>
            <a:ext cx="2504096" cy="1622012"/>
            <a:chOff x="2020463" y="1974273"/>
            <a:chExt cx="2504096" cy="162201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20463" y="1974273"/>
              <a:ext cx="2504096" cy="1622012"/>
            </a:xfrm>
            <a:prstGeom prst="rect">
              <a:avLst/>
            </a:prstGeom>
          </p:spPr>
        </p:pic>
        <p:cxnSp>
          <p:nvCxnSpPr>
            <p:cNvPr id="34" name="Straight Arrow Connector 33"/>
            <p:cNvCxnSpPr/>
            <p:nvPr/>
          </p:nvCxnSpPr>
          <p:spPr>
            <a:xfrm>
              <a:off x="2713183" y="2632364"/>
              <a:ext cx="235031" cy="0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2791746" y="2344680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Gain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37" name="Right Triangle 36"/>
            <p:cNvSpPr/>
            <p:nvPr/>
          </p:nvSpPr>
          <p:spPr>
            <a:xfrm rot="16200000">
              <a:off x="2626933" y="3273537"/>
              <a:ext cx="227064" cy="102562"/>
            </a:xfrm>
            <a:prstGeom prst="rtTriangle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340716" y="2853539"/>
              <a:ext cx="64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SPE Loss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4847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llPMTs_FractionLossVSGain_1040V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817" y="3591777"/>
            <a:ext cx="4047372" cy="2919330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401081" y="4043285"/>
            <a:ext cx="3778374" cy="2585491"/>
            <a:chOff x="4588197" y="699564"/>
            <a:chExt cx="3879270" cy="2746860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8197" y="699564"/>
              <a:ext cx="3879270" cy="274686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5056914" y="819791"/>
              <a:ext cx="19159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H8500 Pixel SPE Loss </a:t>
              </a:r>
              <a:endParaRPr lang="en-US" sz="1600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69481" y="-76200"/>
            <a:ext cx="35966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SPE Loss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52173" y="3521562"/>
            <a:ext cx="343575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SPE loss limited to ~15% above 1040V 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a</a:t>
            </a:r>
            <a:r>
              <a:rPr lang="en-US" sz="1600" b="1" dirty="0" smtClean="0">
                <a:solidFill>
                  <a:srgbClr val="008000"/>
                </a:solidFill>
              </a:rPr>
              <a:t>nd almost uniform over 28 MA-PMTs 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4722091" y="3534248"/>
            <a:ext cx="4269252" cy="257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724705" y="4185417"/>
            <a:ext cx="1248750" cy="375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644" y="685237"/>
            <a:ext cx="3389513" cy="2628422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020463" y="1888017"/>
            <a:ext cx="2504096" cy="1622012"/>
            <a:chOff x="2020463" y="1974273"/>
            <a:chExt cx="2504096" cy="162201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20463" y="1974273"/>
              <a:ext cx="2504096" cy="1622012"/>
            </a:xfrm>
            <a:prstGeom prst="rect">
              <a:avLst/>
            </a:prstGeom>
          </p:spPr>
        </p:pic>
        <p:cxnSp>
          <p:nvCxnSpPr>
            <p:cNvPr id="34" name="Straight Arrow Connector 33"/>
            <p:cNvCxnSpPr/>
            <p:nvPr/>
          </p:nvCxnSpPr>
          <p:spPr>
            <a:xfrm>
              <a:off x="2713183" y="2632364"/>
              <a:ext cx="235031" cy="0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2791746" y="2344680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Gain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37" name="Right Triangle 36"/>
            <p:cNvSpPr/>
            <p:nvPr/>
          </p:nvSpPr>
          <p:spPr>
            <a:xfrm rot="16200000">
              <a:off x="2626933" y="3273537"/>
              <a:ext cx="227064" cy="102562"/>
            </a:xfrm>
            <a:prstGeom prst="rtTriangle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340716" y="2853539"/>
              <a:ext cx="64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SPE Loss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167466" y="3190717"/>
            <a:ext cx="357882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H12700 features a significant better SPE </a:t>
            </a:r>
          </a:p>
          <a:p>
            <a:r>
              <a:rPr lang="en-US" sz="1600" b="1" dirty="0" smtClean="0">
                <a:solidFill>
                  <a:srgbClr val="008000"/>
                </a:solidFill>
              </a:rPr>
              <a:t>resolution than H8500 at similar gain 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30671" y="439178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HV = 1040 V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7191758" y="957158"/>
            <a:ext cx="1301023" cy="318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MA-PMT Gain</a:t>
            </a:r>
            <a:endParaRPr lang="en-US" sz="1600" dirty="0"/>
          </a:p>
        </p:txBody>
      </p:sp>
      <p:grpSp>
        <p:nvGrpSpPr>
          <p:cNvPr id="47" name="Group 46"/>
          <p:cNvGrpSpPr/>
          <p:nvPr/>
        </p:nvGrpSpPr>
        <p:grpSpPr>
          <a:xfrm>
            <a:off x="4859261" y="747101"/>
            <a:ext cx="3732635" cy="2363827"/>
            <a:chOff x="317266" y="3818161"/>
            <a:chExt cx="3879040" cy="2509912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7972" y="3818161"/>
              <a:ext cx="3668334" cy="2509912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2147455" y="3917607"/>
              <a:ext cx="1847275" cy="60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726586" y="3891369"/>
              <a:ext cx="135205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MA-PMT Gain</a:t>
              </a:r>
              <a:endParaRPr lang="en-US" sz="1600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17266" y="3856457"/>
              <a:ext cx="366232" cy="60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137076" y="4158731"/>
              <a:ext cx="8158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Gain x 10</a:t>
              </a:r>
              <a:r>
                <a:rPr lang="en-US" sz="1200" baseline="30000" dirty="0" smtClean="0"/>
                <a:t>6</a:t>
              </a:r>
              <a:endParaRPr lang="en-US" sz="1200" baseline="30000" dirty="0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342466" y="1152903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HV = 1000 V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7329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049361" y="-76200"/>
            <a:ext cx="48369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SPE Resolution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 descr="DSC_749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67" y="740889"/>
            <a:ext cx="3839299" cy="255472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8390" y="2422205"/>
            <a:ext cx="3411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Jlab</a:t>
            </a:r>
            <a:r>
              <a:rPr lang="en-US" b="1" dirty="0" smtClean="0">
                <a:solidFill>
                  <a:schemeClr val="bg1"/>
                </a:solidFill>
              </a:rPr>
              <a:t> Test Stand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4368346" y="776753"/>
            <a:ext cx="3862289" cy="2629158"/>
            <a:chOff x="159267" y="3795831"/>
            <a:chExt cx="3862289" cy="2629158"/>
          </a:xfrm>
        </p:grpSpPr>
        <p:sp>
          <p:nvSpPr>
            <p:cNvPr id="10" name="Rectangle 9"/>
            <p:cNvSpPr/>
            <p:nvPr/>
          </p:nvSpPr>
          <p:spPr>
            <a:xfrm>
              <a:off x="1709964" y="5529036"/>
              <a:ext cx="988786" cy="1995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59267" y="3795831"/>
              <a:ext cx="3862289" cy="2629158"/>
              <a:chOff x="4511334" y="644599"/>
              <a:chExt cx="4503957" cy="3039700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4511334" y="1013930"/>
                <a:ext cx="4503957" cy="2670369"/>
                <a:chOff x="4522776" y="991047"/>
                <a:chExt cx="3946220" cy="2048102"/>
              </a:xfrm>
            </p:grpSpPr>
            <p:pic>
              <p:nvPicPr>
                <p:cNvPr id="22" name="Picture 21" descr="12700-8500.pdf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247"/>
                <a:stretch/>
              </p:blipFill>
              <p:spPr>
                <a:xfrm>
                  <a:off x="4522776" y="991047"/>
                  <a:ext cx="3946220" cy="2048102"/>
                </a:xfrm>
                <a:prstGeom prst="rect">
                  <a:avLst/>
                </a:prstGeom>
              </p:spPr>
            </p:pic>
            <p:sp>
              <p:nvSpPr>
                <p:cNvPr id="23" name="TextBox 22"/>
                <p:cNvSpPr txBox="1"/>
                <p:nvPr/>
              </p:nvSpPr>
              <p:spPr>
                <a:xfrm>
                  <a:off x="6441521" y="2053161"/>
                  <a:ext cx="7964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0000"/>
                      </a:solidFill>
                    </a:rPr>
                    <a:t>H8500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4907167" y="644599"/>
                <a:ext cx="3653355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Single Photoelectron Spectrum</a:t>
                </a:r>
                <a:endParaRPr lang="en-US" sz="1600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244536" y="1996865"/>
                <a:ext cx="9134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00FF"/>
                    </a:solidFill>
                  </a:rPr>
                  <a:t>H12700</a:t>
                </a:r>
                <a:endParaRPr lang="en-US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123027" y="3421921"/>
                <a:ext cx="1371063" cy="252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FADC counts</a:t>
                </a:r>
                <a:endParaRPr lang="en-US" dirty="0"/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713441" y="4133955"/>
              <a:ext cx="601091" cy="276999"/>
              <a:chOff x="348254" y="4167921"/>
              <a:chExt cx="601091" cy="276999"/>
            </a:xfrm>
          </p:grpSpPr>
          <p:cxnSp>
            <p:nvCxnSpPr>
              <p:cNvPr id="33" name="Straight Arrow Connector 32"/>
              <p:cNvCxnSpPr/>
              <p:nvPr/>
            </p:nvCxnSpPr>
            <p:spPr>
              <a:xfrm>
                <a:off x="348254" y="4434434"/>
                <a:ext cx="601091" cy="0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headEnd type="arrow" w="sm" len="sm"/>
                <a:tailEnd type="arrow" w="sm" len="sm"/>
              </a:ln>
              <a:effec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538877" y="4167921"/>
                <a:ext cx="34223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>
                    <a:solidFill>
                      <a:srgbClr val="0000FF"/>
                    </a:solidFill>
                  </a:rPr>
                  <a:t>Q</a:t>
                </a:r>
                <a:r>
                  <a:rPr lang="en-US" sz="1200" b="1" baseline="-25000" dirty="0" smtClean="0">
                    <a:solidFill>
                      <a:srgbClr val="0000FF"/>
                    </a:solidFill>
                  </a:rPr>
                  <a:t>1</a:t>
                </a:r>
                <a:endParaRPr lang="en-US" sz="1200" b="1" baseline="-25000" dirty="0">
                  <a:solidFill>
                    <a:srgbClr val="0000FF"/>
                  </a:solidFill>
                </a:endParaRPr>
              </a:p>
            </p:txBody>
          </p:sp>
        </p:grpSp>
        <p:cxnSp>
          <p:nvCxnSpPr>
            <p:cNvPr id="40" name="Straight Arrow Connector 39"/>
            <p:cNvCxnSpPr/>
            <p:nvPr/>
          </p:nvCxnSpPr>
          <p:spPr>
            <a:xfrm>
              <a:off x="1128784" y="5117258"/>
              <a:ext cx="425098" cy="0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1185556" y="4826960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s</a:t>
              </a:r>
              <a:r>
                <a:rPr lang="en-US" sz="1200" b="1" baseline="-25000" dirty="0" smtClean="0">
                  <a:solidFill>
                    <a:srgbClr val="0000FF"/>
                  </a:solidFill>
                </a:rPr>
                <a:t>1</a:t>
              </a:r>
              <a:endParaRPr lang="en-US" sz="1200" b="1" baseline="-25000" dirty="0">
                <a:solidFill>
                  <a:srgbClr val="0000FF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0" y="2921002"/>
            <a:ext cx="4225636" cy="4849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482468" y="3541975"/>
            <a:ext cx="3839299" cy="2823491"/>
            <a:chOff x="167175" y="3742298"/>
            <a:chExt cx="4414721" cy="3074813"/>
          </a:xfrm>
        </p:grpSpPr>
        <p:pic>
          <p:nvPicPr>
            <p:cNvPr id="25" name="Picture 24" descr="hm.pdf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35"/>
            <a:stretch/>
          </p:blipFill>
          <p:spPr>
            <a:xfrm>
              <a:off x="167175" y="3742298"/>
              <a:ext cx="4414721" cy="2878786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746179" y="6447779"/>
              <a:ext cx="144815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Pixel Number</a:t>
              </a:r>
              <a:endParaRPr lang="en-US" dirty="0"/>
            </a:p>
          </p:txBody>
        </p:sp>
      </p:grpSp>
      <p:pic>
        <p:nvPicPr>
          <p:cNvPr id="48" name="Picture 47" descr="draw_richtree_ZA0105.dark2.1075.home.root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435" y="3653086"/>
            <a:ext cx="2564030" cy="2532375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681903" y="3110945"/>
            <a:ext cx="3302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Reproduce Hamamatsu gain map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4826143" y="6259248"/>
            <a:ext cx="3623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Pixel #57: typical higher dark current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52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049361" y="-76200"/>
            <a:ext cx="48369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SPE Resolution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2921002"/>
            <a:ext cx="4225636" cy="4849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MAPMT_cf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45" y="1154734"/>
            <a:ext cx="7690381" cy="525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651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049361" y="-76200"/>
            <a:ext cx="48369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SPE Resolution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2921002"/>
            <a:ext cx="4225636" cy="4849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ZA109_an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65" y="836172"/>
            <a:ext cx="4828141" cy="5502283"/>
          </a:xfrm>
          <a:prstGeom prst="rect">
            <a:avLst/>
          </a:prstGeom>
        </p:spPr>
      </p:pic>
      <p:pic>
        <p:nvPicPr>
          <p:cNvPr id="10" name="Picture 9" descr="s1Q1_H127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420" y="4116795"/>
            <a:ext cx="3074588" cy="2082672"/>
          </a:xfrm>
          <a:prstGeom prst="rect">
            <a:avLst/>
          </a:prstGeom>
        </p:spPr>
      </p:pic>
      <p:pic>
        <p:nvPicPr>
          <p:cNvPr id="11" name="Picture 10" descr="s1Q1_H850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650" y="1470467"/>
            <a:ext cx="2906480" cy="19354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35364" y="1101135"/>
            <a:ext cx="61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Gain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9965" y="2921002"/>
            <a:ext cx="11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Resolution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9965" y="472440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Efficiency ??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58364" y="3405911"/>
            <a:ext cx="157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 Resolution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458364" y="6139685"/>
            <a:ext cx="157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 Resolution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5337095" y="4205687"/>
            <a:ext cx="61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Gain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5176813" y="1460178"/>
            <a:ext cx="61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Gain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65273" y="1602068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H8550 @ 1000 V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165273" y="4328576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H12700 @ 1000 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225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33316</TotalTime>
  <Words>591</Words>
  <Application>Microsoft Macintosh PowerPoint</Application>
  <PresentationFormat>On-screen Show (4:3)</PresentationFormat>
  <Paragraphs>115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643</cp:revision>
  <dcterms:created xsi:type="dcterms:W3CDTF">2012-03-30T13:12:09Z</dcterms:created>
  <dcterms:modified xsi:type="dcterms:W3CDTF">2014-06-27T17:23:15Z</dcterms:modified>
</cp:coreProperties>
</file>