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tiff" ContentType="image/tiff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6"/>
  </p:notesMasterIdLst>
  <p:handoutMasterIdLst>
    <p:handoutMasterId r:id="rId27"/>
  </p:handoutMasterIdLst>
  <p:sldIdLst>
    <p:sldId id="885" r:id="rId2"/>
    <p:sldId id="1203" r:id="rId3"/>
    <p:sldId id="1013" r:id="rId4"/>
    <p:sldId id="1086" r:id="rId5"/>
    <p:sldId id="850" r:id="rId6"/>
    <p:sldId id="1097" r:id="rId7"/>
    <p:sldId id="1208" r:id="rId8"/>
    <p:sldId id="2117" r:id="rId9"/>
    <p:sldId id="941" r:id="rId10"/>
    <p:sldId id="928" r:id="rId11"/>
    <p:sldId id="2093" r:id="rId12"/>
    <p:sldId id="924" r:id="rId13"/>
    <p:sldId id="2184" r:id="rId14"/>
    <p:sldId id="2174" r:id="rId15"/>
    <p:sldId id="1194" r:id="rId16"/>
    <p:sldId id="2182" r:id="rId17"/>
    <p:sldId id="931" r:id="rId18"/>
    <p:sldId id="2188" r:id="rId19"/>
    <p:sldId id="1051" r:id="rId20"/>
    <p:sldId id="943" r:id="rId21"/>
    <p:sldId id="2191" r:id="rId22"/>
    <p:sldId id="889" r:id="rId23"/>
    <p:sldId id="2192" r:id="rId24"/>
    <p:sldId id="2185" r:id="rId2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CBA78"/>
    <a:srgbClr val="F5F701"/>
    <a:srgbClr val="4CDE4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575" autoAdjust="0"/>
    <p:restoredTop sz="98088" autoAdjust="0"/>
  </p:normalViewPr>
  <p:slideViewPr>
    <p:cSldViewPr snapToGrid="0" snapToObjects="1">
      <p:cViewPr>
        <p:scale>
          <a:sx n="125" d="100"/>
          <a:sy n="125" d="100"/>
        </p:scale>
        <p:origin x="1176" y="11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handoutMaster" Target="handoutMasters/handoutMaster1.xml"/><Relationship Id="rId30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40EE8B9-7048-E245-BE2F-1374BE5408F2}" type="datetimeFigureOut">
              <a:rPr lang="en-US" smtClean="0"/>
              <a:t>9/10/23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34CCEFC-6E8B-B743-AFE9-4C5BF3F941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10510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9686146-0E38-724C-8F8F-8FF46B4BA8C5}" type="datetimeFigureOut">
              <a:rPr lang="en-US" smtClean="0"/>
              <a:pPr/>
              <a:t>9/10/23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38A572-61CB-384F-BB4C-DB6F1BE60B7D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482527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556641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246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dirty="0"/>
          </a:p>
        </p:txBody>
      </p:sp>
      <p:sp>
        <p:nvSpPr>
          <p:cNvPr id="50180" name="Slide Number Placeholder 3"/>
          <p:cNvSpPr>
            <a:spLocks noGrp="1"/>
          </p:cNvSpPr>
          <p:nvPr>
            <p:ph type="sldNum" sz="quarter" idx="5"/>
          </p:nvPr>
        </p:nvSpPr>
        <p:spPr bwMode="auto"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6E456E87-349A-6747-B672-6F960F4B787C}" type="slidenum">
              <a:rPr lang="en-US" smtClean="0">
                <a:ea typeface="ＭＳ Ｐゴシック" charset="-128"/>
                <a:cs typeface="ＭＳ Ｐゴシック" charset="-128"/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11</a:t>
            </a:fld>
            <a:endParaRPr lang="en-US"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1604424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106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432271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14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dirty="0"/>
              <a:t>Trovare un plot migliore</a:t>
            </a:r>
            <a:r>
              <a:rPr lang="it-IT" baseline="0" dirty="0"/>
              <a:t> nella presentazione di Luciano ? E formula di </a:t>
            </a:r>
            <a:r>
              <a:rPr lang="it-IT" baseline="0" dirty="0" err="1"/>
              <a:t>Repko</a:t>
            </a:r>
            <a:r>
              <a:rPr lang="it-IT" baseline="0" dirty="0"/>
              <a:t>  </a:t>
            </a:r>
            <a:r>
              <a:rPr lang="it-IT" baseline="0" dirty="0" err="1"/>
              <a:t>P</a:t>
            </a:r>
            <a:r>
              <a:rPr lang="it-IT" baseline="0" dirty="0"/>
              <a:t> </a:t>
            </a:r>
            <a:r>
              <a:rPr lang="it-IT" baseline="0" dirty="0" err="1"/>
              <a:t>prop</a:t>
            </a:r>
            <a:r>
              <a:rPr lang="it-IT" baseline="0" dirty="0"/>
              <a:t> </a:t>
            </a:r>
            <a:r>
              <a:rPr lang="it-IT" baseline="0" dirty="0" err="1"/>
              <a:t>alpha_S</a:t>
            </a:r>
            <a:r>
              <a:rPr lang="it-IT" baseline="0" dirty="0"/>
              <a:t> mq/Q^2</a:t>
            </a:r>
            <a:endParaRPr lang="it-IT" dirty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353602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Da dove </a:t>
            </a:r>
            <a:r>
              <a:rPr lang="en-US" dirty="0" err="1"/>
              <a:t>tirano</a:t>
            </a:r>
            <a:r>
              <a:rPr lang="en-US" dirty="0"/>
              <a:t> le </a:t>
            </a:r>
            <a:r>
              <a:rPr lang="en-US" dirty="0" err="1"/>
              <a:t>infos</a:t>
            </a:r>
            <a:r>
              <a:rPr lang="en-US" dirty="0"/>
              <a:t> ? </a:t>
            </a:r>
            <a:r>
              <a:rPr lang="en-US" dirty="0" err="1"/>
              <a:t>Quali</a:t>
            </a:r>
            <a:r>
              <a:rPr lang="en-US" dirty="0"/>
              <a:t> GODs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38A572-61CB-384F-BB4C-DB6F1BE60B7D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63161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03718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8548248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967176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83950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471883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283795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28027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980497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mmagin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egnaposto note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EC77FDB-A31C-46B6-AD0F-692E6D69A274}" type="slidenum">
              <a:rPr lang="en-US" smtClean="0"/>
              <a:t>4</a:t>
            </a:fld>
            <a:endParaRPr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INFN-LNF</a:t>
            </a:r>
          </a:p>
        </p:txBody>
      </p:sp>
    </p:spTree>
    <p:extLst>
      <p:ext uri="{BB962C8B-B14F-4D97-AF65-F5344CB8AC3E}">
        <p14:creationId xmlns:p14="http://schemas.microsoft.com/office/powerpoint/2010/main" val="39219575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3362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27626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DD5BFEB-D5C6-B34F-911F-7D0AEDC49E8E}" type="slidenum">
              <a:rPr lang="en-US"/>
              <a:pPr/>
              <a:t>8</a:t>
            </a:fld>
            <a:endParaRPr lang="en-US"/>
          </a:p>
        </p:txBody>
      </p:sp>
      <p:sp>
        <p:nvSpPr>
          <p:cNvPr id="15165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65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it-IT" baseline="0" dirty="0"/>
              <a:t>Discutere che servono spin (fin dall’</a:t>
            </a:r>
            <a:r>
              <a:rPr lang="it-IT" baseline="0" dirty="0" err="1"/>
              <a:t>iniio</a:t>
            </a:r>
            <a:r>
              <a:rPr lang="it-IT" baseline="0" dirty="0"/>
              <a:t> </a:t>
            </a:r>
            <a:r>
              <a:rPr lang="it-IT" baseline="0" dirty="0">
                <a:sym typeface="Wingdings"/>
              </a:rPr>
              <a:t> metter qualche simbolo nel disegno ?</a:t>
            </a:r>
            <a:r>
              <a:rPr lang="it-IT" baseline="0" dirty="0"/>
              <a:t>) e scala perturbativa</a:t>
            </a:r>
            <a:endParaRPr lang="it-IT" dirty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15077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/>
              <a:t>Vanno</a:t>
            </a:r>
            <a:r>
              <a:rPr lang="en-US" dirty="0"/>
              <a:t> </a:t>
            </a:r>
            <a:r>
              <a:rPr lang="en-US" dirty="0" err="1"/>
              <a:t>messi</a:t>
            </a:r>
            <a:r>
              <a:rPr lang="en-US" dirty="0"/>
              <a:t> </a:t>
            </a:r>
            <a:r>
              <a:rPr lang="en-US" dirty="0" err="1"/>
              <a:t>studi</a:t>
            </a:r>
            <a:r>
              <a:rPr lang="en-US" dirty="0"/>
              <a:t> </a:t>
            </a:r>
            <a:r>
              <a:rPr lang="en-US" dirty="0" err="1"/>
              <a:t>innovativi</a:t>
            </a:r>
            <a:r>
              <a:rPr lang="en-US" dirty="0"/>
              <a:t> e</a:t>
            </a:r>
            <a:r>
              <a:rPr lang="en-US" baseline="0" dirty="0"/>
              <a:t> </a:t>
            </a:r>
            <a:r>
              <a:rPr lang="en-US" baseline="0" dirty="0" err="1"/>
              <a:t>pubblicazioni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3649E0E-4C44-FB4C-A473-DE36212A84F4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35616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7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C6A390-F353-A942-B1EC-182107C9CD39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21356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41F51A-CE5E-E748-A830-FE93B106B54D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32308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213CC-B590-AC47-B794-68704C5FB3E1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60741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umero diapositiva"/>
          <p:cNvSpPr txBox="1"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57B270-07D3-4287-93F1-09642C6C431A}" type="slidenum">
              <a:rPr/>
              <a:pPr>
                <a:defRPr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75058431"/>
      </p:ext>
    </p:extLst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DCEC6-B19E-384D-B71E-62CC78295F4A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62873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772400" cy="136207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6AF78-90E5-BE43-819D-C3FB19FF949B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71558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057D95-F0E3-E247-BCE0-771CD02EEEE6}" type="datetime1">
              <a:rPr lang="it-IT" smtClean="0"/>
              <a:t>10/09/23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083544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53511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0EF577-23AC-354A-A7DE-66F64868466C}" type="datetime1">
              <a:rPr lang="it-IT" smtClean="0"/>
              <a:t>10/09/23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761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92E39-976D-7647-8E52-FDC2C48B6F36}" type="datetime1">
              <a:rPr lang="it-IT" smtClean="0"/>
              <a:t>10/09/23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2512662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1A6C3CF-3BBA-FF44-99FE-581A4605639B}" type="datetime1">
              <a:rPr lang="it-IT" smtClean="0"/>
              <a:t>10/09/23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14839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2" y="273051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2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17B41D-237A-5847-AF91-4703BAB8DA8F}" type="datetime1">
              <a:rPr lang="it-IT" smtClean="0"/>
              <a:t>10/09/23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05434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6A13E-44B7-0F48-B289-6CB9735EB302}" type="datetime1">
              <a:rPr lang="it-IT" smtClean="0"/>
              <a:t>10/09/23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73998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B9D5165-5239-3648-9EB3-6D0B1CB4855A}" type="datetime1">
              <a:rPr lang="it-IT" smtClean="0"/>
              <a:t>10/09/23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2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ECC16C-400F-8248-B8F2-AE48922CC21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261319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hf sldNum="0" hdr="0" ft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jpg"/><Relationship Id="rId3" Type="http://schemas.openxmlformats.org/officeDocument/2006/relationships/image" Target="../media/image33.png"/><Relationship Id="rId7" Type="http://schemas.openxmlformats.org/officeDocument/2006/relationships/image" Target="../media/image37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tiff"/><Relationship Id="rId5" Type="http://schemas.openxmlformats.org/officeDocument/2006/relationships/image" Target="../media/image35.jpg"/><Relationship Id="rId10" Type="http://schemas.openxmlformats.org/officeDocument/2006/relationships/image" Target="../media/image5.png"/><Relationship Id="rId4" Type="http://schemas.openxmlformats.org/officeDocument/2006/relationships/image" Target="../media/image34.jpg"/><Relationship Id="rId9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9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1.emf"/><Relationship Id="rId5" Type="http://schemas.openxmlformats.org/officeDocument/2006/relationships/oleObject" Target="../embeddings/oleObject6.bin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43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emf"/><Relationship Id="rId13" Type="http://schemas.openxmlformats.org/officeDocument/2006/relationships/image" Target="../media/image5.png"/><Relationship Id="rId3" Type="http://schemas.openxmlformats.org/officeDocument/2006/relationships/image" Target="../media/image44.png"/><Relationship Id="rId7" Type="http://schemas.openxmlformats.org/officeDocument/2006/relationships/oleObject" Target="../embeddings/oleObject8.bin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emf"/><Relationship Id="rId11" Type="http://schemas.openxmlformats.org/officeDocument/2006/relationships/image" Target="../media/image50.png"/><Relationship Id="rId5" Type="http://schemas.openxmlformats.org/officeDocument/2006/relationships/oleObject" Target="../embeddings/oleObject7.bin"/><Relationship Id="rId10" Type="http://schemas.openxmlformats.org/officeDocument/2006/relationships/image" Target="../media/image49.png"/><Relationship Id="rId4" Type="http://schemas.openxmlformats.org/officeDocument/2006/relationships/image" Target="../media/image45.png"/><Relationship Id="rId9" Type="http://schemas.openxmlformats.org/officeDocument/2006/relationships/image" Target="../media/image48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51.pn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8.emf"/><Relationship Id="rId5" Type="http://schemas.openxmlformats.org/officeDocument/2006/relationships/oleObject" Target="../embeddings/oleObject9.bin"/><Relationship Id="rId4" Type="http://schemas.openxmlformats.org/officeDocument/2006/relationships/image" Target="../media/image52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6.png"/><Relationship Id="rId5" Type="http://schemas.openxmlformats.org/officeDocument/2006/relationships/image" Target="../media/image55.png"/><Relationship Id="rId4" Type="http://schemas.openxmlformats.org/officeDocument/2006/relationships/image" Target="../media/image54.png"/><Relationship Id="rId9" Type="http://schemas.openxmlformats.org/officeDocument/2006/relationships/image" Target="../media/image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59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jpeg"/><Relationship Id="rId3" Type="http://schemas.openxmlformats.org/officeDocument/2006/relationships/image" Target="../media/image60.jpg"/><Relationship Id="rId7" Type="http://schemas.openxmlformats.org/officeDocument/2006/relationships/image" Target="../media/image62.tiff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61.jpg"/><Relationship Id="rId9" Type="http://schemas.microsoft.com/office/2007/relationships/hdphoto" Target="../media/hdphoto1.wdp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67.jpg"/><Relationship Id="rId3" Type="http://schemas.openxmlformats.org/officeDocument/2006/relationships/image" Target="../media/image4.png"/><Relationship Id="rId7" Type="http://schemas.openxmlformats.org/officeDocument/2006/relationships/image" Target="../media/image66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5.jpg"/><Relationship Id="rId5" Type="http://schemas.openxmlformats.org/officeDocument/2006/relationships/image" Target="../media/image64.jp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1.jpg"/><Relationship Id="rId3" Type="http://schemas.openxmlformats.org/officeDocument/2006/relationships/image" Target="../media/image68.png"/><Relationship Id="rId7" Type="http://schemas.openxmlformats.org/officeDocument/2006/relationships/image" Target="../media/image70.jp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9.jp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5.jpg"/><Relationship Id="rId5" Type="http://schemas.openxmlformats.org/officeDocument/2006/relationships/image" Target="../media/image74.jpg"/><Relationship Id="rId4" Type="http://schemas.openxmlformats.org/officeDocument/2006/relationships/image" Target="../media/image73.jp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4.png"/><Relationship Id="rId7" Type="http://schemas.openxmlformats.org/officeDocument/2006/relationships/image" Target="../media/image7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8.png"/><Relationship Id="rId5" Type="http://schemas.openxmlformats.org/officeDocument/2006/relationships/image" Target="../media/image77.png"/><Relationship Id="rId4" Type="http://schemas.openxmlformats.org/officeDocument/2006/relationships/image" Target="../media/image7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8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jp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g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8.jp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5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4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g"/><Relationship Id="rId3" Type="http://schemas.openxmlformats.org/officeDocument/2006/relationships/image" Target="../media/image4.pn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g"/><Relationship Id="rId3" Type="http://schemas.openxmlformats.org/officeDocument/2006/relationships/image" Target="../media/image20.jpg"/><Relationship Id="rId7" Type="http://schemas.openxmlformats.org/officeDocument/2006/relationships/image" Target="../media/image22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1.jpg"/><Relationship Id="rId9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5.png"/><Relationship Id="rId3" Type="http://schemas.openxmlformats.org/officeDocument/2006/relationships/image" Target="../media/image25.png"/><Relationship Id="rId7" Type="http://schemas.openxmlformats.org/officeDocument/2006/relationships/image" Target="../media/image27.emf"/><Relationship Id="rId12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9.emf"/><Relationship Id="rId5" Type="http://schemas.openxmlformats.org/officeDocument/2006/relationships/image" Target="../media/image26.e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28.e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0.emf"/><Relationship Id="rId7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2.emf"/><Relationship Id="rId5" Type="http://schemas.openxmlformats.org/officeDocument/2006/relationships/image" Target="../media/image31.wmf"/><Relationship Id="rId4" Type="http://schemas.openxmlformats.org/officeDocument/2006/relationships/oleObject" Target="../embeddings/oleObject5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>
            <a:extLst>
              <a:ext uri="{FF2B5EF4-FFF2-40B4-BE49-F238E27FC236}">
                <a16:creationId xmlns:a16="http://schemas.microsoft.com/office/drawing/2014/main" id="{0A4E8A03-A03B-1448-AD5E-637859BA246C}"/>
              </a:ext>
            </a:extLst>
          </p:cNvPr>
          <p:cNvSpPr/>
          <p:nvPr/>
        </p:nvSpPr>
        <p:spPr>
          <a:xfrm>
            <a:off x="0" y="6642906"/>
            <a:ext cx="9144000" cy="227717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7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200">
                <a:solidFill>
                  <a:schemeClr val="bg1"/>
                </a:solidFill>
              </a:rPr>
              <a:pPr algn="r"/>
              <a:t>1</a:t>
            </a:fld>
            <a:endParaRPr lang="en-US" sz="1200" dirty="0">
              <a:solidFill>
                <a:schemeClr val="bg1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1602004" y="1518732"/>
            <a:ext cx="5688224" cy="1169551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Nuove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</a:t>
            </a: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sfide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di </a:t>
            </a: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Fisica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</a:t>
            </a: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Adronica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</a:t>
            </a:r>
          </a:p>
          <a:p>
            <a:pPr algn="ctr">
              <a:defRPr/>
            </a:pP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a </a:t>
            </a:r>
            <a:r>
              <a:rPr lang="en-US" sz="3500" dirty="0" err="1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JLab</a:t>
            </a:r>
            <a:r>
              <a:rPr lang="en-US" sz="3500" dirty="0">
                <a:ln w="1905"/>
                <a:solidFill>
                  <a:schemeClr val="accent1">
                    <a:lumMod val="75000"/>
                  </a:schemeClr>
                </a:solidFill>
                <a:latin typeface="Calibri"/>
              </a:rPr>
              <a:t> ed EIC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A2AC92A3-52C2-364E-AFCC-F804E661DDED}"/>
              </a:ext>
            </a:extLst>
          </p:cNvPr>
          <p:cNvSpPr txBox="1"/>
          <p:nvPr/>
        </p:nvSpPr>
        <p:spPr>
          <a:xfrm>
            <a:off x="2954958" y="2909071"/>
            <a:ext cx="298229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600" dirty="0"/>
              <a:t>Marco Contalbrigo – INFN Ferrara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C0AAD6A-CB83-6545-9265-8311D39096FB}"/>
              </a:ext>
            </a:extLst>
          </p:cNvPr>
          <p:cNvSpPr txBox="1"/>
          <p:nvPr/>
        </p:nvSpPr>
        <p:spPr>
          <a:xfrm>
            <a:off x="2132454" y="5657632"/>
            <a:ext cx="53541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Congresso</a:t>
            </a:r>
            <a:r>
              <a:rPr lang="en-US" dirty="0"/>
              <a:t> Nazionale SIF 2023 </a:t>
            </a:r>
            <a:r>
              <a:rPr lang="x-none"/>
              <a:t>- </a:t>
            </a:r>
            <a:r>
              <a:rPr lang="en-US" dirty="0"/>
              <a:t> 11-15</a:t>
            </a:r>
            <a:r>
              <a:rPr lang="x-none"/>
              <a:t> </a:t>
            </a:r>
            <a:r>
              <a:rPr lang="en-US" dirty="0" err="1"/>
              <a:t>Settembre</a:t>
            </a:r>
            <a:r>
              <a:rPr lang="x-none"/>
              <a:t> 202</a:t>
            </a:r>
            <a:r>
              <a:rPr lang="en-US" dirty="0"/>
              <a:t>3</a:t>
            </a:r>
            <a:r>
              <a:rPr lang="x-none"/>
              <a:t> </a:t>
            </a:r>
            <a:endParaRPr lang="x-none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128744-B451-C74C-86C5-F3281D96F189}"/>
              </a:ext>
            </a:extLst>
          </p:cNvPr>
          <p:cNvCxnSpPr/>
          <p:nvPr/>
        </p:nvCxnSpPr>
        <p:spPr>
          <a:xfrm flipV="1">
            <a:off x="458880" y="5471727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3A23428A-A61A-684D-8A4E-7B9CC7B666D3}"/>
              </a:ext>
            </a:extLst>
          </p:cNvPr>
          <p:cNvCxnSpPr/>
          <p:nvPr/>
        </p:nvCxnSpPr>
        <p:spPr>
          <a:xfrm flipV="1">
            <a:off x="458880" y="6155959"/>
            <a:ext cx="8062268" cy="53348"/>
          </a:xfrm>
          <a:prstGeom prst="line">
            <a:avLst/>
          </a:prstGeom>
          <a:ln w="12700">
            <a:solidFill>
              <a:schemeClr val="tx1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" name="Datumsplatzhalter 5">
            <a:extLst>
              <a:ext uri="{FF2B5EF4-FFF2-40B4-BE49-F238E27FC236}">
                <a16:creationId xmlns:a16="http://schemas.microsoft.com/office/drawing/2014/main" id="{1705AEE8-A28A-4E78-C36B-8C98E1AF98B4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01CF8998-31B8-E9B5-0977-971BB95CCACF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4790785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Rectangle 31"/>
          <p:cNvSpPr/>
          <p:nvPr/>
        </p:nvSpPr>
        <p:spPr>
          <a:xfrm>
            <a:off x="4803231" y="3894667"/>
            <a:ext cx="4277767" cy="2628301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468779" y="-51403"/>
            <a:ext cx="206063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CLAS12 @ JLab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D20439F8-234D-3744-9D9C-9BFAD22E057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3035" y="866930"/>
            <a:ext cx="4322398" cy="2898926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233867" y="449082"/>
            <a:ext cx="590089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CLAS12 wide coverage, excellent PID, various polarized targets, high luminosity  </a:t>
            </a:r>
            <a:endParaRPr lang="en-US" sz="1400" baseline="30000" dirty="0"/>
          </a:p>
        </p:txBody>
      </p:sp>
      <p:pic>
        <p:nvPicPr>
          <p:cNvPr id="15" name="Picture 14" descr="targets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5584" y="4038606"/>
            <a:ext cx="4339849" cy="2319867"/>
          </a:xfrm>
          <a:prstGeom prst="rect">
            <a:avLst/>
          </a:prstGeom>
        </p:spPr>
      </p:pic>
      <p:pic>
        <p:nvPicPr>
          <p:cNvPr id="25" name="Picture 24" descr="lumiU2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2424" y="4364799"/>
            <a:ext cx="3368052" cy="2158169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95A3E445-4C8F-4449-A1DE-AAAD637B8BF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825999" y="756859"/>
            <a:ext cx="4254999" cy="1529141"/>
          </a:xfrm>
          <a:prstGeom prst="rect">
            <a:avLst/>
          </a:prstGeom>
        </p:spPr>
      </p:pic>
      <p:pic>
        <p:nvPicPr>
          <p:cNvPr id="30" name="Picture 29" descr="Histogram&#10;&#10;Description automatically generated with low confidence">
            <a:extLst>
              <a:ext uri="{FF2B5EF4-FFF2-40B4-BE49-F238E27FC236}">
                <a16:creationId xmlns:a16="http://schemas.microsoft.com/office/drawing/2014/main" id="{90B16F95-6D7C-8140-BD0B-6320351008D4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58716" y="2369291"/>
            <a:ext cx="2122282" cy="1398376"/>
          </a:xfrm>
          <a:prstGeom prst="rect">
            <a:avLst/>
          </a:prstGeom>
        </p:spPr>
      </p:pic>
      <p:pic>
        <p:nvPicPr>
          <p:cNvPr id="26" name="Picture 25" descr="tof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03231" y="2369291"/>
            <a:ext cx="2182465" cy="1398376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4874257" y="3903134"/>
            <a:ext cx="37240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Luminosity upgrade   Stage-1:  2x10</a:t>
            </a:r>
            <a:r>
              <a:rPr lang="en-US" sz="1200" baseline="30000" dirty="0"/>
              <a:t>35</a:t>
            </a:r>
            <a:r>
              <a:rPr lang="en-US" sz="1200" dirty="0"/>
              <a:t> cm</a:t>
            </a:r>
            <a:r>
              <a:rPr lang="en-US" sz="1200" baseline="30000" dirty="0"/>
              <a:t>-2</a:t>
            </a:r>
            <a:r>
              <a:rPr lang="en-US" sz="1200" dirty="0"/>
              <a:t>s</a:t>
            </a:r>
            <a:r>
              <a:rPr lang="en-US" sz="1200" baseline="30000" dirty="0"/>
              <a:t>-1</a:t>
            </a:r>
            <a:r>
              <a:rPr lang="en-US" sz="1200" dirty="0"/>
              <a:t>   3 years</a:t>
            </a:r>
          </a:p>
          <a:p>
            <a:r>
              <a:rPr lang="en-US" sz="1200" dirty="0"/>
              <a:t>		            Stage-2:   &gt; 10</a:t>
            </a:r>
            <a:r>
              <a:rPr lang="en-US" sz="1200" baseline="30000" dirty="0"/>
              <a:t>37</a:t>
            </a:r>
            <a:r>
              <a:rPr lang="en-US" sz="1200" dirty="0"/>
              <a:t> cm</a:t>
            </a:r>
            <a:r>
              <a:rPr lang="en-US" sz="1200" baseline="30000" dirty="0"/>
              <a:t>-2</a:t>
            </a:r>
            <a:r>
              <a:rPr lang="en-US" sz="1200" dirty="0"/>
              <a:t>s</a:t>
            </a:r>
            <a:r>
              <a:rPr lang="en-US" sz="1200" baseline="30000" dirty="0"/>
              <a:t>-1</a:t>
            </a:r>
            <a:r>
              <a:rPr lang="en-US" sz="1200" dirty="0"/>
              <a:t>   7-10 years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8228010" y="3344919"/>
            <a:ext cx="641334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/>
              <a:t>RICH PID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E54BF1FC-D4A5-E5B5-0975-B3F11F73146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216846BD-CBB7-232A-F93F-4A6400BA3EDE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80246AA9-ECFE-C1A5-DB56-87A6319CD81B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A76385B0-F04F-DC6C-B52F-026F9C8AFA26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10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" name="Datumsplatzhalter 5">
            <a:extLst>
              <a:ext uri="{FF2B5EF4-FFF2-40B4-BE49-F238E27FC236}">
                <a16:creationId xmlns:a16="http://schemas.microsoft.com/office/drawing/2014/main" id="{E72A6797-F3AF-0E7F-D726-F3558C031F49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9ED90285-4888-64C0-BDC8-B177E3D72F97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1011005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53854" y="1460500"/>
            <a:ext cx="4131349" cy="88378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TextBox 29"/>
          <p:cNvSpPr txBox="1"/>
          <p:nvPr/>
        </p:nvSpPr>
        <p:spPr>
          <a:xfrm>
            <a:off x="326872" y="863600"/>
            <a:ext cx="6708287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3D momentum and spin-orbit effect: </a:t>
            </a:r>
          </a:p>
          <a:p>
            <a:r>
              <a:rPr lang="en-US" sz="1600" dirty="0"/>
              <a:t>Parton kinematics and flavor from observed hadron kinematics and type </a:t>
            </a:r>
          </a:p>
          <a:p>
            <a:endParaRPr lang="en-US" sz="1600" dirty="0"/>
          </a:p>
          <a:p>
            <a:r>
              <a:rPr lang="en-US" sz="1600" dirty="0"/>
              <a:t>Distribution and fragmentation convoluted: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13352" y="2760783"/>
            <a:ext cx="4583669" cy="30541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872" y="2638491"/>
            <a:ext cx="3520252" cy="3255529"/>
          </a:xfrm>
          <a:prstGeom prst="rect">
            <a:avLst/>
          </a:prstGeom>
        </p:spPr>
      </p:pic>
      <p:sp>
        <p:nvSpPr>
          <p:cNvPr id="26" name="Rectangle 16"/>
          <p:cNvSpPr>
            <a:spLocks noChangeArrowheads="1"/>
          </p:cNvSpPr>
          <p:nvPr/>
        </p:nvSpPr>
        <p:spPr bwMode="auto">
          <a:xfrm>
            <a:off x="326872" y="2526129"/>
            <a:ext cx="3836847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Rectangle 16"/>
          <p:cNvSpPr>
            <a:spLocks noChangeArrowheads="1"/>
          </p:cNvSpPr>
          <p:nvPr/>
        </p:nvSpPr>
        <p:spPr bwMode="auto">
          <a:xfrm>
            <a:off x="4165600" y="2526129"/>
            <a:ext cx="4824119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28" name="Object 11"/>
          <p:cNvGraphicFramePr>
            <a:graphicFrameLocks noChangeAspect="1"/>
          </p:cNvGraphicFramePr>
          <p:nvPr/>
        </p:nvGraphicFramePr>
        <p:xfrm>
          <a:off x="4645110" y="1546419"/>
          <a:ext cx="3976596" cy="78879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981200" imgH="393700" progId="Equation.3">
                  <p:embed/>
                </p:oleObj>
              </mc:Choice>
              <mc:Fallback>
                <p:oleObj name="Equation" r:id="rId5" imgW="1981200" imgH="393700" progId="Equation.3">
                  <p:embed/>
                  <p:pic>
                    <p:nvPicPr>
                      <p:cNvPr id="28" name="Object 11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645110" y="1546419"/>
                        <a:ext cx="3976596" cy="78879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B519B065-A7DB-423E-8C50-2FC182CEB955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1CEFE7D-19AD-5E8A-47F3-7E1C5A93784E}"/>
              </a:ext>
            </a:extLst>
          </p:cNvPr>
          <p:cNvSpPr/>
          <p:nvPr/>
        </p:nvSpPr>
        <p:spPr>
          <a:xfrm>
            <a:off x="2739540" y="-51403"/>
            <a:ext cx="351910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Semi-Inclusive DIS &amp; TMDs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1D852683-EF0C-C41C-C8FF-5ACCC5EBCD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F81FFD7-79DC-FC63-8DE0-A42F82C2073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D6448111-C4CB-5A1D-D1E5-E67FC54534A4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D6010339-6784-390B-4DCB-3CB735863857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11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Datumsplatzhalter 5">
            <a:extLst>
              <a:ext uri="{FF2B5EF4-FFF2-40B4-BE49-F238E27FC236}">
                <a16:creationId xmlns:a16="http://schemas.microsoft.com/office/drawing/2014/main" id="{9F228272-72A0-8302-CD1A-A05BECED30F7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3C190259-C545-E426-A73A-6367253762B7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6746862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 flipV="1">
            <a:off x="158750" y="3090332"/>
            <a:ext cx="8879417" cy="331046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2326711" y="-51403"/>
            <a:ext cx="4344759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Beam Spin Asymmetry @ CLAS12</a:t>
            </a:r>
          </a:p>
        </p:txBody>
      </p:sp>
      <p:pic>
        <p:nvPicPr>
          <p:cNvPr id="2" name="Picture 1" descr="BSA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8750" y="730528"/>
            <a:ext cx="8879417" cy="2202909"/>
          </a:xfrm>
          <a:prstGeom prst="rect">
            <a:avLst/>
          </a:prstGeom>
        </p:spPr>
      </p:pic>
      <p:pic>
        <p:nvPicPr>
          <p:cNvPr id="4" name="Picture 3" descr="BSA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8817" y="3212621"/>
            <a:ext cx="8384117" cy="306481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A9C66A6-ABC0-023D-970B-845DA75F4E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1415CD-E167-7BC9-F009-0B9ECD9DA75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99E15DF1-EE65-95E9-8741-77E18B08A319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Foliennummernplatzhalter 6">
            <a:extLst>
              <a:ext uri="{FF2B5EF4-FFF2-40B4-BE49-F238E27FC236}">
                <a16:creationId xmlns:a16="http://schemas.microsoft.com/office/drawing/2014/main" id="{5A4EF51B-4790-0CC6-941D-AF1D0211785B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12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Datumsplatzhalter 5">
            <a:extLst>
              <a:ext uri="{FF2B5EF4-FFF2-40B4-BE49-F238E27FC236}">
                <a16:creationId xmlns:a16="http://schemas.microsoft.com/office/drawing/2014/main" id="{DEB45A3C-1C13-780A-EFA6-E8510F2FF28C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C7D50245-4255-01AC-54A7-CBFD54198D2E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8275125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>
            <a:extLst>
              <a:ext uri="{FF2B5EF4-FFF2-40B4-BE49-F238E27FC236}">
                <a16:creationId xmlns:a16="http://schemas.microsoft.com/office/drawing/2014/main" id="{CA5A024D-FBD0-E9D0-50CB-B58955B1A481}"/>
              </a:ext>
            </a:extLst>
          </p:cNvPr>
          <p:cNvSpPr/>
          <p:nvPr/>
        </p:nvSpPr>
        <p:spPr>
          <a:xfrm>
            <a:off x="4960449" y="1182471"/>
            <a:ext cx="3731028" cy="449453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B4D68A35-16FF-0262-BF63-DB27B68C3B70}"/>
              </a:ext>
            </a:extLst>
          </p:cNvPr>
          <p:cNvSpPr/>
          <p:nvPr/>
        </p:nvSpPr>
        <p:spPr>
          <a:xfrm>
            <a:off x="168019" y="1186701"/>
            <a:ext cx="3731028" cy="44945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333489" y="-51403"/>
            <a:ext cx="233121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New Phenomena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F98170-5A92-4DA8-0480-ABF966AEF487}"/>
              </a:ext>
            </a:extLst>
          </p:cNvPr>
          <p:cNvSpPr/>
          <p:nvPr/>
        </p:nvSpPr>
        <p:spPr>
          <a:xfrm>
            <a:off x="574351" y="616677"/>
            <a:ext cx="2309788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961F550-396F-1FAD-EB9B-B2CE1CAAAE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92324" y="1287354"/>
            <a:ext cx="1705258" cy="1559474"/>
          </a:xfrm>
          <a:prstGeom prst="rect">
            <a:avLst/>
          </a:prstGeom>
        </p:spPr>
      </p:pic>
      <p:pic>
        <p:nvPicPr>
          <p:cNvPr id="7" name="Picture 6" descr="Sivers_down.png">
            <a:extLst>
              <a:ext uri="{FF2B5EF4-FFF2-40B4-BE49-F238E27FC236}">
                <a16:creationId xmlns:a16="http://schemas.microsoft.com/office/drawing/2014/main" id="{9D7F7E0C-260B-345F-4823-5AEE4F01C7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019" y="1252849"/>
            <a:ext cx="1724305" cy="1593979"/>
          </a:xfrm>
          <a:prstGeom prst="rect">
            <a:avLst/>
          </a:prstGeom>
        </p:spPr>
      </p:pic>
      <p:graphicFrame>
        <p:nvGraphicFramePr>
          <p:cNvPr id="8" name="Object 2">
            <a:extLst>
              <a:ext uri="{FF2B5EF4-FFF2-40B4-BE49-F238E27FC236}">
                <a16:creationId xmlns:a16="http://schemas.microsoft.com/office/drawing/2014/main" id="{DD06BC1A-A3D4-340D-DCAC-A66F1C113F5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317309234"/>
              </p:ext>
            </p:extLst>
          </p:nvPr>
        </p:nvGraphicFramePr>
        <p:xfrm>
          <a:off x="738544" y="616677"/>
          <a:ext cx="1965325" cy="414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143000" imgH="241300" progId="Equation.3">
                  <p:embed/>
                </p:oleObj>
              </mc:Choice>
              <mc:Fallback>
                <p:oleObj name="Equation" r:id="rId5" imgW="1143000" imgH="241300" progId="Equation.3">
                  <p:embed/>
                  <p:pic>
                    <p:nvPicPr>
                      <p:cNvPr id="32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38544" y="616677"/>
                        <a:ext cx="1965325" cy="414338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Rectangle 8">
            <a:extLst>
              <a:ext uri="{FF2B5EF4-FFF2-40B4-BE49-F238E27FC236}">
                <a16:creationId xmlns:a16="http://schemas.microsoft.com/office/drawing/2014/main" id="{EF34CC90-8550-3181-90E1-8F3FBD80C3DF}"/>
              </a:ext>
            </a:extLst>
          </p:cNvPr>
          <p:cNvSpPr/>
          <p:nvPr/>
        </p:nvSpPr>
        <p:spPr>
          <a:xfrm>
            <a:off x="6259862" y="590194"/>
            <a:ext cx="2177143" cy="41433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11" name="Object 2">
            <a:extLst>
              <a:ext uri="{FF2B5EF4-FFF2-40B4-BE49-F238E27FC236}">
                <a16:creationId xmlns:a16="http://schemas.microsoft.com/office/drawing/2014/main" id="{2FAB7578-B1AA-DE93-D340-1A14F393A7D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8607912"/>
              </p:ext>
            </p:extLst>
          </p:nvPr>
        </p:nvGraphicFramePr>
        <p:xfrm>
          <a:off x="6392245" y="616677"/>
          <a:ext cx="1966912" cy="4143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7" imgW="1143000" imgH="241300" progId="Equation.3">
                  <p:embed/>
                </p:oleObj>
              </mc:Choice>
              <mc:Fallback>
                <p:oleObj name="Equation" r:id="rId7" imgW="1143000" imgH="241300" progId="Equation.3">
                  <p:embed/>
                  <p:pic>
                    <p:nvPicPr>
                      <p:cNvPr id="2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392245" y="616677"/>
                        <a:ext cx="1966912" cy="414337"/>
                      </a:xfrm>
                      <a:prstGeom prst="rect">
                        <a:avLst/>
                      </a:prstGeom>
                      <a:noFill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3" name="TextBox 12">
            <a:extLst>
              <a:ext uri="{FF2B5EF4-FFF2-40B4-BE49-F238E27FC236}">
                <a16:creationId xmlns:a16="http://schemas.microsoft.com/office/drawing/2014/main" id="{CDBAE30C-A91B-B66B-8319-81CA9B9B6A19}"/>
              </a:ext>
            </a:extLst>
          </p:cNvPr>
          <p:cNvSpPr txBox="1"/>
          <p:nvPr/>
        </p:nvSpPr>
        <p:spPr>
          <a:xfrm>
            <a:off x="3899047" y="669956"/>
            <a:ext cx="14782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>
                <a:solidFill>
                  <a:srgbClr val="C00000"/>
                </a:solidFill>
              </a:rPr>
              <a:t>Spin-orbit in QCD</a:t>
            </a:r>
          </a:p>
        </p:txBody>
      </p:sp>
      <p:sp>
        <p:nvSpPr>
          <p:cNvPr id="14" name="Connector 13">
            <a:extLst>
              <a:ext uri="{FF2B5EF4-FFF2-40B4-BE49-F238E27FC236}">
                <a16:creationId xmlns:a16="http://schemas.microsoft.com/office/drawing/2014/main" id="{7A50E9FB-A2A1-6B86-21B2-9351643CDCC6}"/>
              </a:ext>
            </a:extLst>
          </p:cNvPr>
          <p:cNvSpPr/>
          <p:nvPr/>
        </p:nvSpPr>
        <p:spPr>
          <a:xfrm>
            <a:off x="7954654" y="482836"/>
            <a:ext cx="404503" cy="682015"/>
          </a:xfrm>
          <a:prstGeom prst="flowChartConnector">
            <a:avLst/>
          </a:prstGeom>
          <a:noFill/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5" name="Connector 14">
            <a:extLst>
              <a:ext uri="{FF2B5EF4-FFF2-40B4-BE49-F238E27FC236}">
                <a16:creationId xmlns:a16="http://schemas.microsoft.com/office/drawing/2014/main" id="{207E2CD0-6DD2-88BC-7E8A-A08EF7821E83}"/>
              </a:ext>
            </a:extLst>
          </p:cNvPr>
          <p:cNvSpPr/>
          <p:nvPr/>
        </p:nvSpPr>
        <p:spPr>
          <a:xfrm>
            <a:off x="1799946" y="504687"/>
            <a:ext cx="406541" cy="682015"/>
          </a:xfrm>
          <a:prstGeom prst="flowChartConnector">
            <a:avLst/>
          </a:prstGeom>
          <a:noFill/>
          <a:ln w="127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EA88423-8B5F-337F-234D-472A9F066C08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34140" y="3426638"/>
            <a:ext cx="3102865" cy="2180069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AF1925E3-C770-1D64-9914-10D561D2CE36}"/>
              </a:ext>
            </a:extLst>
          </p:cNvPr>
          <p:cNvSpPr txBox="1"/>
          <p:nvPr/>
        </p:nvSpPr>
        <p:spPr>
          <a:xfrm>
            <a:off x="168019" y="5681235"/>
            <a:ext cx="3013774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Sivers effect: </a:t>
            </a:r>
          </a:p>
          <a:p>
            <a:r>
              <a:rPr lang="en-IT" sz="1400" dirty="0"/>
              <a:t>Correlation between nucleon spin and </a:t>
            </a:r>
          </a:p>
          <a:p>
            <a:r>
              <a:rPr lang="en-GB" sz="1400" dirty="0"/>
              <a:t>c</a:t>
            </a:r>
            <a:r>
              <a:rPr lang="en-IT" sz="1400" dirty="0"/>
              <a:t>ollective motion of the partons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DFB5806C-F654-F2CC-9F0C-9E04BEC9232A}"/>
              </a:ext>
            </a:extLst>
          </p:cNvPr>
          <p:cNvSpPr txBox="1"/>
          <p:nvPr/>
        </p:nvSpPr>
        <p:spPr>
          <a:xfrm>
            <a:off x="5235897" y="5717286"/>
            <a:ext cx="3607270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b="1" dirty="0"/>
              <a:t>Tranversity &amp; Tensor Charge</a:t>
            </a:r>
          </a:p>
          <a:p>
            <a:r>
              <a:rPr lang="en-US" sz="1400" dirty="0"/>
              <a:t>Fundamental quantity related to BSM searches</a:t>
            </a:r>
          </a:p>
          <a:p>
            <a:r>
              <a:rPr lang="en-US" sz="1400" dirty="0"/>
              <a:t>(tensor coupling, particle EDM)</a:t>
            </a:r>
            <a:endParaRPr lang="en-IT" sz="1400" dirty="0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2826A2C-0750-3D06-48CF-A24B8F4BD03C}"/>
              </a:ext>
            </a:extLst>
          </p:cNvPr>
          <p:cNvGrpSpPr/>
          <p:nvPr/>
        </p:nvGrpSpPr>
        <p:grpSpPr>
          <a:xfrm>
            <a:off x="168019" y="2942789"/>
            <a:ext cx="3731028" cy="2649952"/>
            <a:chOff x="168019" y="3231023"/>
            <a:chExt cx="3731028" cy="2649952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13B253BA-D5FB-3648-85F1-3FA97A0A3206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168019" y="3231023"/>
              <a:ext cx="3402772" cy="2575769"/>
            </a:xfrm>
            <a:prstGeom prst="rect">
              <a:avLst/>
            </a:prstGeom>
          </p:spPr>
        </p:pic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E1F91A4-FE26-A123-DB5C-F9D3FBC19898}"/>
                </a:ext>
              </a:extLst>
            </p:cNvPr>
            <p:cNvSpPr/>
            <p:nvPr/>
          </p:nvSpPr>
          <p:spPr>
            <a:xfrm>
              <a:off x="168019" y="5794722"/>
              <a:ext cx="3731028" cy="86253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IT"/>
            </a:p>
          </p:txBody>
        </p:sp>
      </p:grpSp>
      <p:pic>
        <p:nvPicPr>
          <p:cNvPr id="23" name="Picture 22">
            <a:extLst>
              <a:ext uri="{FF2B5EF4-FFF2-40B4-BE49-F238E27FC236}">
                <a16:creationId xmlns:a16="http://schemas.microsoft.com/office/drawing/2014/main" id="{4B171BE6-7DBB-C024-8957-AE4228CBEF7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937117" y="1194187"/>
            <a:ext cx="2204830" cy="2238237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59BEA2F9-B07F-E9DB-C10E-053B2B0273BE}"/>
              </a:ext>
            </a:extLst>
          </p:cNvPr>
          <p:cNvSpPr/>
          <p:nvPr/>
        </p:nvSpPr>
        <p:spPr>
          <a:xfrm>
            <a:off x="2831400" y="3376943"/>
            <a:ext cx="502089" cy="1936202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900719B2-40B4-6E1C-0925-FDD764BA4EA9}"/>
              </a:ext>
            </a:extLst>
          </p:cNvPr>
          <p:cNvSpPr/>
          <p:nvPr/>
        </p:nvSpPr>
        <p:spPr>
          <a:xfrm>
            <a:off x="7781799" y="1497765"/>
            <a:ext cx="360148" cy="1621355"/>
          </a:xfrm>
          <a:prstGeom prst="rect">
            <a:avLst/>
          </a:prstGeom>
          <a:solidFill>
            <a:srgbClr val="FFFF00">
              <a:alpha val="34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6F8772C-E6CF-688F-94B1-0052B256B5F5}"/>
              </a:ext>
            </a:extLst>
          </p:cNvPr>
          <p:cNvSpPr txBox="1"/>
          <p:nvPr/>
        </p:nvSpPr>
        <p:spPr>
          <a:xfrm>
            <a:off x="2902167" y="3975712"/>
            <a:ext cx="316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00" b="1" dirty="0">
                <a:solidFill>
                  <a:srgbClr val="C00000"/>
                </a:solidFill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916540FA-8782-26FE-6D23-73723024E94F}"/>
              </a:ext>
            </a:extLst>
          </p:cNvPr>
          <p:cNvSpPr txBox="1"/>
          <p:nvPr/>
        </p:nvSpPr>
        <p:spPr>
          <a:xfrm>
            <a:off x="7781799" y="2033708"/>
            <a:ext cx="3161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2200" b="1" dirty="0">
                <a:solidFill>
                  <a:srgbClr val="C00000"/>
                </a:solidFill>
              </a:rPr>
              <a:t>?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F7554832-A89A-4126-9A2E-DDBF777CAE79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D1A5B7F5-902F-76DF-64B6-202B55D1F65F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31" name="Rectangle 30">
            <a:extLst>
              <a:ext uri="{FF2B5EF4-FFF2-40B4-BE49-F238E27FC236}">
                <a16:creationId xmlns:a16="http://schemas.microsoft.com/office/drawing/2014/main" id="{C024818C-E1DB-9CD1-3F4E-BCDE47FE2AD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2" name="Foliennummernplatzhalter 6">
            <a:extLst>
              <a:ext uri="{FF2B5EF4-FFF2-40B4-BE49-F238E27FC236}">
                <a16:creationId xmlns:a16="http://schemas.microsoft.com/office/drawing/2014/main" id="{5011D3F3-770B-3CE3-DEC1-E1F2A927B03A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13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3" name="Datumsplatzhalter 5">
            <a:extLst>
              <a:ext uri="{FF2B5EF4-FFF2-40B4-BE49-F238E27FC236}">
                <a16:creationId xmlns:a16="http://schemas.microsoft.com/office/drawing/2014/main" id="{45A0603F-46F9-8199-4E22-F81F22EEE7CB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4" name="Fußzeilenplatzhalter 7">
            <a:extLst>
              <a:ext uri="{FF2B5EF4-FFF2-40B4-BE49-F238E27FC236}">
                <a16:creationId xmlns:a16="http://schemas.microsoft.com/office/drawing/2014/main" id="{D3F76AA5-80F8-B480-7B01-234016E8AC59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06103327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/>
        </p:nvSpPr>
        <p:spPr>
          <a:xfrm>
            <a:off x="5479143" y="1714803"/>
            <a:ext cx="2603500" cy="63855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23421" y="2846293"/>
            <a:ext cx="4819973" cy="3159760"/>
          </a:xfrm>
          <a:prstGeom prst="rect">
            <a:avLst/>
          </a:prstGeom>
        </p:spPr>
      </p:pic>
      <p:sp>
        <p:nvSpPr>
          <p:cNvPr id="2" name="Right Arrow 1"/>
          <p:cNvSpPr/>
          <p:nvPr/>
        </p:nvSpPr>
        <p:spPr>
          <a:xfrm rot="1020519">
            <a:off x="6567914" y="4341895"/>
            <a:ext cx="1070178" cy="157380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647137" y="4386410"/>
            <a:ext cx="2576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p</a:t>
            </a:r>
          </a:p>
        </p:txBody>
      </p:sp>
      <p:sp>
        <p:nvSpPr>
          <p:cNvPr id="11" name="Rectangle 16"/>
          <p:cNvSpPr>
            <a:spLocks noChangeArrowheads="1"/>
          </p:cNvSpPr>
          <p:nvPr/>
        </p:nvSpPr>
        <p:spPr bwMode="auto">
          <a:xfrm>
            <a:off x="326872" y="2526129"/>
            <a:ext cx="3836847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Rectangle 16"/>
          <p:cNvSpPr>
            <a:spLocks noChangeArrowheads="1"/>
          </p:cNvSpPr>
          <p:nvPr/>
        </p:nvSpPr>
        <p:spPr bwMode="auto">
          <a:xfrm>
            <a:off x="4165600" y="2526129"/>
            <a:ext cx="4824119" cy="3556324"/>
          </a:xfrm>
          <a:prstGeom prst="rect">
            <a:avLst/>
          </a:prstGeom>
          <a:noFill/>
          <a:ln w="19050">
            <a:solidFill>
              <a:srgbClr val="0000FF"/>
            </a:solidFill>
            <a:miter lim="800000"/>
            <a:headEnd/>
            <a:tailEnd/>
          </a:ln>
          <a:effectLst>
            <a:glow rad="101600">
              <a:schemeClr val="tx2">
                <a:lumMod val="40000"/>
                <a:lumOff val="60000"/>
                <a:alpha val="75000"/>
              </a:schemeClr>
            </a:glow>
          </a:effectLst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79255" y="2846293"/>
            <a:ext cx="2930248" cy="290776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86055" y="1046480"/>
            <a:ext cx="742633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Transverse size &amp; nucleon tomography: </a:t>
            </a:r>
          </a:p>
          <a:p>
            <a:r>
              <a:rPr lang="en-US" sz="1600" dirty="0"/>
              <a:t>Impact parameter derived from the transverse momentum transferred to nucleon</a:t>
            </a:r>
          </a:p>
          <a:p>
            <a:endParaRPr lang="en-US" sz="1600" dirty="0"/>
          </a:p>
          <a:p>
            <a:r>
              <a:rPr lang="en-US" sz="1600" dirty="0"/>
              <a:t>Various final states to prove GPDs and flavors</a:t>
            </a:r>
          </a:p>
        </p:txBody>
      </p:sp>
      <p:graphicFrame>
        <p:nvGraphicFramePr>
          <p:cNvPr id="15" name="Object 14"/>
          <p:cNvGraphicFramePr>
            <a:graphicFrameLocks noChangeAspect="1"/>
          </p:cNvGraphicFramePr>
          <p:nvPr/>
        </p:nvGraphicFramePr>
        <p:xfrm>
          <a:off x="5605599" y="1736943"/>
          <a:ext cx="2335429" cy="5409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5" imgW="1358900" imgH="317500" progId="Equation.3">
                  <p:embed/>
                </p:oleObj>
              </mc:Choice>
              <mc:Fallback>
                <p:oleObj name="Equation" r:id="rId5" imgW="1358900" imgH="317500" progId="Equation.3">
                  <p:embed/>
                  <p:pic>
                    <p:nvPicPr>
                      <p:cNvPr id="15" name="Object 14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605599" y="1736943"/>
                        <a:ext cx="2335429" cy="5409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77A7D6BC-C66A-38AD-066B-03A1731F2349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F9AACD6-2A49-64DE-29AE-9D39AA72F046}"/>
              </a:ext>
            </a:extLst>
          </p:cNvPr>
          <p:cNvSpPr/>
          <p:nvPr/>
        </p:nvSpPr>
        <p:spPr>
          <a:xfrm>
            <a:off x="3004856" y="-51651"/>
            <a:ext cx="298857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Hard Exclusive &amp; GPDs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8F9FE39-D34F-6E60-AFB1-B7EDE50E4BE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5D051C18-BFAB-AE0D-8F49-F8A762D293E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B02713F5-4039-304D-2F39-8D113CE80D7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CA75BBF2-7F20-898F-06AB-C967E7B9CE99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14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4" name="Datumsplatzhalter 5">
            <a:extLst>
              <a:ext uri="{FF2B5EF4-FFF2-40B4-BE49-F238E27FC236}">
                <a16:creationId xmlns:a16="http://schemas.microsoft.com/office/drawing/2014/main" id="{C547217C-DC44-D26B-110F-020326DE3798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8" name="Fußzeilenplatzhalter 7">
            <a:extLst>
              <a:ext uri="{FF2B5EF4-FFF2-40B4-BE49-F238E27FC236}">
                <a16:creationId xmlns:a16="http://schemas.microsoft.com/office/drawing/2014/main" id="{A85D996B-A67B-31FD-CD9A-511BD2DBBEFB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1419210688"/>
      </p:ext>
    </p:extLst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Rectangle 36">
            <a:extLst>
              <a:ext uri="{FF2B5EF4-FFF2-40B4-BE49-F238E27FC236}">
                <a16:creationId xmlns:a16="http://schemas.microsoft.com/office/drawing/2014/main" id="{BEDB05E7-96D9-F28A-D87E-168B0FE5A3EC}"/>
              </a:ext>
            </a:extLst>
          </p:cNvPr>
          <p:cNvSpPr/>
          <p:nvPr/>
        </p:nvSpPr>
        <p:spPr>
          <a:xfrm>
            <a:off x="180951" y="576068"/>
            <a:ext cx="4863815" cy="21841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479BC7-EAE4-654C-8E58-BAE684169B9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B7C366FE-CB4E-3049-B34A-4993DD198D0C}"/>
              </a:ext>
            </a:extLst>
          </p:cNvPr>
          <p:cNvSpPr/>
          <p:nvPr/>
        </p:nvSpPr>
        <p:spPr>
          <a:xfrm>
            <a:off x="2697652" y="-20391"/>
            <a:ext cx="360297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Exclusive Physics @ CLAS12</a:t>
            </a:r>
          </a:p>
        </p:txBody>
      </p:sp>
      <p:sp>
        <p:nvSpPr>
          <p:cNvPr id="2" name="CasellaDiTesto 1">
            <a:extLst>
              <a:ext uri="{FF2B5EF4-FFF2-40B4-BE49-F238E27FC236}">
                <a16:creationId xmlns:a16="http://schemas.microsoft.com/office/drawing/2014/main" id="{C37F52C9-FA1E-E368-20AE-A10C7B408C83}"/>
              </a:ext>
            </a:extLst>
          </p:cNvPr>
          <p:cNvSpPr txBox="1"/>
          <p:nvPr/>
        </p:nvSpPr>
        <p:spPr>
          <a:xfrm>
            <a:off x="2780823" y="2865674"/>
            <a:ext cx="237520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/>
              <a:t>H.-S. </a:t>
            </a:r>
            <a:r>
              <a:rPr lang="it-IT" sz="1200" b="1" i="1" dirty="0" err="1"/>
              <a:t>Jo</a:t>
            </a:r>
            <a:r>
              <a:rPr lang="it-IT" sz="1200" b="1" i="1" dirty="0"/>
              <a:t> et. al.  [</a:t>
            </a:r>
            <a:r>
              <a:rPr lang="it-IT" sz="1200" b="1" i="1" dirty="0" err="1"/>
              <a:t>arXiv</a:t>
            </a:r>
            <a:r>
              <a:rPr lang="it-IT" sz="1200" b="1" i="1" dirty="0"/>
              <a:t>: 1504.02009]</a:t>
            </a:r>
          </a:p>
        </p:txBody>
      </p:sp>
      <p:pic>
        <p:nvPicPr>
          <p:cNvPr id="5" name="Picture 3">
            <a:extLst>
              <a:ext uri="{FF2B5EF4-FFF2-40B4-BE49-F238E27FC236}">
                <a16:creationId xmlns:a16="http://schemas.microsoft.com/office/drawing/2014/main" id="{2E3222F4-404F-4783-B0A4-C2B4C483B5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54" y="3135204"/>
            <a:ext cx="4946658" cy="3289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43D6E9AD-5CF1-7CE4-5038-8E93E57F42A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73587" y="1309709"/>
            <a:ext cx="3878231" cy="5105327"/>
          </a:xfrm>
          <a:prstGeom prst="rect">
            <a:avLst/>
          </a:prstGeom>
        </p:spPr>
      </p:pic>
      <p:sp>
        <p:nvSpPr>
          <p:cNvPr id="30" name="CasellaDiTesto 1">
            <a:extLst>
              <a:ext uri="{FF2B5EF4-FFF2-40B4-BE49-F238E27FC236}">
                <a16:creationId xmlns:a16="http://schemas.microsoft.com/office/drawing/2014/main" id="{F80B90BE-23E9-2A28-C0BC-C2B08AB59828}"/>
              </a:ext>
            </a:extLst>
          </p:cNvPr>
          <p:cNvSpPr txBox="1"/>
          <p:nvPr/>
        </p:nvSpPr>
        <p:spPr>
          <a:xfrm>
            <a:off x="6350863" y="972047"/>
            <a:ext cx="279313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it-IT" sz="1200" b="1" i="1" dirty="0"/>
              <a:t>G. </a:t>
            </a:r>
            <a:r>
              <a:rPr lang="it-IT" sz="1200" b="1" i="1" dirty="0" err="1"/>
              <a:t>Christiaens</a:t>
            </a:r>
            <a:r>
              <a:rPr lang="it-IT" sz="1200" b="1" i="1" dirty="0"/>
              <a:t> et. al.  [</a:t>
            </a:r>
            <a:r>
              <a:rPr lang="it-IT" sz="1200" b="1" i="1" dirty="0" err="1"/>
              <a:t>arXiv</a:t>
            </a:r>
            <a:r>
              <a:rPr lang="it-IT" sz="1200" b="1" i="1" dirty="0"/>
              <a:t>: 2211.11274]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66DD2119-E7A6-CFD8-E47C-E1264EFA4BAE}"/>
              </a:ext>
            </a:extLst>
          </p:cNvPr>
          <p:cNvSpPr txBox="1"/>
          <p:nvPr/>
        </p:nvSpPr>
        <p:spPr>
          <a:xfrm>
            <a:off x="180951" y="2769311"/>
            <a:ext cx="64472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CLAS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C8EED62-5D5B-6E5A-860B-1B511C14E59E}"/>
              </a:ext>
            </a:extLst>
          </p:cNvPr>
          <p:cNvSpPr txBox="1"/>
          <p:nvPr/>
        </p:nvSpPr>
        <p:spPr>
          <a:xfrm>
            <a:off x="5044766" y="918058"/>
            <a:ext cx="8787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/>
              <a:t>CLAS12</a:t>
            </a:r>
          </a:p>
        </p:txBody>
      </p:sp>
      <p:pic>
        <p:nvPicPr>
          <p:cNvPr id="3" name="Picture 3">
            <a:extLst>
              <a:ext uri="{FF2B5EF4-FFF2-40B4-BE49-F238E27FC236}">
                <a16:creationId xmlns:a16="http://schemas.microsoft.com/office/drawing/2014/main" id="{AEDEF254-2CF0-B32B-BC35-C40B3DBF2B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1519" y="5456731"/>
            <a:ext cx="1288274" cy="452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BCF599DC-4FC6-749D-5C6D-6AF36D920E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315" y="576068"/>
            <a:ext cx="3878231" cy="1185526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2C9959F0-F47E-AE72-ABE4-CA6A2FD02CF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077981" y="1642606"/>
            <a:ext cx="2616200" cy="111760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32FFAE8-B7D8-339D-75C4-B792B193A3F3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3EE3EFCC-FA66-02C2-F8C7-52B4AD889EDA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C0686350-EAD5-2BFB-8742-DE5E0894D6A3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2AC11381-E405-032E-BC80-AC78C8AD5E2A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15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Datumsplatzhalter 5">
            <a:extLst>
              <a:ext uri="{FF2B5EF4-FFF2-40B4-BE49-F238E27FC236}">
                <a16:creationId xmlns:a16="http://schemas.microsoft.com/office/drawing/2014/main" id="{6566C9BD-277B-E3F4-6ACF-A37BC8302763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9AAE5812-4BA2-C7B7-70CE-24C686E71D32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77253031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C959A84B-0181-0CED-FC5B-4743303B5099}"/>
              </a:ext>
            </a:extLst>
          </p:cNvPr>
          <p:cNvSpPr/>
          <p:nvPr/>
        </p:nvSpPr>
        <p:spPr>
          <a:xfrm>
            <a:off x="361558" y="2477197"/>
            <a:ext cx="8512165" cy="397440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4585" y="2579772"/>
            <a:ext cx="4709139" cy="358648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70841" y="2661052"/>
            <a:ext cx="3712464" cy="3505200"/>
          </a:xfrm>
          <a:prstGeom prst="rect">
            <a:avLst/>
          </a:prstGeom>
        </p:spPr>
      </p:pic>
      <p:sp>
        <p:nvSpPr>
          <p:cNvPr id="15" name="Right Arrow 14"/>
          <p:cNvSpPr/>
          <p:nvPr/>
        </p:nvSpPr>
        <p:spPr>
          <a:xfrm rot="14398552" flipV="1">
            <a:off x="7656144" y="3836940"/>
            <a:ext cx="528468" cy="315007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/>
          <p:cNvSpPr txBox="1"/>
          <p:nvPr/>
        </p:nvSpPr>
        <p:spPr>
          <a:xfrm>
            <a:off x="6582586" y="2522552"/>
            <a:ext cx="221203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S.Liuti</a:t>
            </a:r>
            <a:r>
              <a:rPr lang="en-US" sz="1200" b="1" dirty="0"/>
              <a:t>++ [</a:t>
            </a:r>
            <a:r>
              <a:rPr lang="en-US" sz="1200" b="1" dirty="0" err="1"/>
              <a:t>arXiv</a:t>
            </a:r>
            <a:r>
              <a:rPr lang="en-US" sz="1200" b="1" dirty="0"/>
              <a:t> 1812.01479]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3999" y="2477197"/>
            <a:ext cx="247560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b="1" dirty="0" err="1"/>
              <a:t>V.Burkert</a:t>
            </a:r>
            <a:r>
              <a:rPr lang="en-US" sz="1200" b="1" dirty="0"/>
              <a:t>++ [Nature 577 (2018)]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4543" y="1794158"/>
            <a:ext cx="240029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Pressure inside the nucleon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01773" y="1818334"/>
            <a:ext cx="255002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Neutron star equation of state</a:t>
            </a:r>
          </a:p>
        </p:txBody>
      </p:sp>
      <p:sp>
        <p:nvSpPr>
          <p:cNvPr id="4" name="Right Arrow 3"/>
          <p:cNvSpPr/>
          <p:nvPr/>
        </p:nvSpPr>
        <p:spPr>
          <a:xfrm rot="3337133">
            <a:off x="5131238" y="3951373"/>
            <a:ext cx="547135" cy="315336"/>
          </a:xfrm>
          <a:prstGeom prst="rightArrow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1271417" y="883920"/>
            <a:ext cx="6400610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GPDs moments are related to the proton momentum-energy tensor, </a:t>
            </a:r>
          </a:p>
          <a:p>
            <a:r>
              <a:rPr lang="en-US" sz="1600" dirty="0"/>
              <a:t>e.g. how pressure and momentum are distributed within the nucleon 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9FB398E-56D4-DC04-1FD8-A05AC2530D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380CDBC-C5B2-4302-3988-EA5D4E6CB9C8}"/>
              </a:ext>
            </a:extLst>
          </p:cNvPr>
          <p:cNvSpPr/>
          <p:nvPr/>
        </p:nvSpPr>
        <p:spPr>
          <a:xfrm>
            <a:off x="2714490" y="-20391"/>
            <a:ext cx="356931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Extreme Matter Conditions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F2A13B74-957D-EA15-64E6-DF8DC3C97C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7B37C42-C6DD-3F80-A031-1D70316E791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A8D3CF7B-7399-0B32-2967-39D8AD55B183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3" name="Foliennummernplatzhalter 6">
            <a:extLst>
              <a:ext uri="{FF2B5EF4-FFF2-40B4-BE49-F238E27FC236}">
                <a16:creationId xmlns:a16="http://schemas.microsoft.com/office/drawing/2014/main" id="{FE2640DE-D40B-783B-6F3B-E3791E0C5783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16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4" name="Datumsplatzhalter 5">
            <a:extLst>
              <a:ext uri="{FF2B5EF4-FFF2-40B4-BE49-F238E27FC236}">
                <a16:creationId xmlns:a16="http://schemas.microsoft.com/office/drawing/2014/main" id="{546390D1-21F8-5D2B-0E27-1AF5A4322639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5" name="Fußzeilenplatzhalter 7">
            <a:extLst>
              <a:ext uri="{FF2B5EF4-FFF2-40B4-BE49-F238E27FC236}">
                <a16:creationId xmlns:a16="http://schemas.microsoft.com/office/drawing/2014/main" id="{D4994BB7-EDED-B6BA-415E-6E406A8079A0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18932027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>
            <a:extLst>
              <a:ext uri="{FF2B5EF4-FFF2-40B4-BE49-F238E27FC236}">
                <a16:creationId xmlns:a16="http://schemas.microsoft.com/office/drawing/2014/main" id="{9ADC41E5-7CA9-8CAE-C530-0E6D6DE7D5C6}"/>
              </a:ext>
            </a:extLst>
          </p:cNvPr>
          <p:cNvSpPr/>
          <p:nvPr/>
        </p:nvSpPr>
        <p:spPr>
          <a:xfrm>
            <a:off x="4555652" y="1227298"/>
            <a:ext cx="4058335" cy="5377314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9C99D146-1606-9638-5D19-70B0CF8264F3}"/>
              </a:ext>
            </a:extLst>
          </p:cNvPr>
          <p:cNvSpPr/>
          <p:nvPr/>
        </p:nvSpPr>
        <p:spPr>
          <a:xfrm>
            <a:off x="220980" y="1313758"/>
            <a:ext cx="4021667" cy="528632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6" name="Picture 5" descr="peopl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51026" y="1354398"/>
            <a:ext cx="2665308" cy="1975013"/>
          </a:xfrm>
          <a:prstGeom prst="rect">
            <a:avLst/>
          </a:prstGeom>
        </p:spPr>
      </p:pic>
      <p:pic>
        <p:nvPicPr>
          <p:cNvPr id="4" name="Picture 3" descr="richx2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92320" y="3379377"/>
            <a:ext cx="3982720" cy="322523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5291" y="0"/>
            <a:ext cx="9144001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3430592" y="-33705"/>
            <a:ext cx="213712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INFN @ CLAS12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496384" y="454929"/>
            <a:ext cx="4058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RICH completed in 2022</a:t>
            </a:r>
          </a:p>
          <a:p>
            <a:r>
              <a:rPr lang="en-US" sz="1400" dirty="0"/>
              <a:t>Hadron ID in the 3-8 GeV/c momentum range</a:t>
            </a:r>
          </a:p>
          <a:p>
            <a:r>
              <a:rPr lang="en-US" sz="1400" dirty="0"/>
              <a:t>MIUR priority project (“</a:t>
            </a:r>
            <a:r>
              <a:rPr lang="en-US" sz="1400" dirty="0" err="1"/>
              <a:t>premiale</a:t>
            </a:r>
            <a:r>
              <a:rPr lang="en-US" sz="1400" dirty="0"/>
              <a:t>”)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CBD4059-75D8-C8AA-F44F-69D70755AF7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C89E0CD8-33E8-2B02-AA9F-0C3ABE391176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096D30CF-7D3A-34F8-85BE-7AB03A5238E5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2" name="Foliennummernplatzhalter 6">
            <a:extLst>
              <a:ext uri="{FF2B5EF4-FFF2-40B4-BE49-F238E27FC236}">
                <a16:creationId xmlns:a16="http://schemas.microsoft.com/office/drawing/2014/main" id="{6D8BC207-6EDF-1123-4E37-88C5F701B3C5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17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3" name="Datumsplatzhalter 5">
            <a:extLst>
              <a:ext uri="{FF2B5EF4-FFF2-40B4-BE49-F238E27FC236}">
                <a16:creationId xmlns:a16="http://schemas.microsoft.com/office/drawing/2014/main" id="{2F495CEB-0346-4E8C-3282-056B43BDE3ED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4" name="Fußzeilenplatzhalter 7">
            <a:extLst>
              <a:ext uri="{FF2B5EF4-FFF2-40B4-BE49-F238E27FC236}">
                <a16:creationId xmlns:a16="http://schemas.microsoft.com/office/drawing/2014/main" id="{602368CD-5E1C-3EC9-E3FC-FEBF6B9E8DC3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70FCCE72-1AE6-49E6-10CE-0E7655614B0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4541" y="4735867"/>
            <a:ext cx="3634543" cy="1785475"/>
          </a:xfrm>
          <a:prstGeom prst="rect">
            <a:avLst/>
          </a:prstGeom>
        </p:spPr>
      </p:pic>
      <p:pic>
        <p:nvPicPr>
          <p:cNvPr id="18" name="Picture 17" descr="IMG_0254.JPG">
            <a:extLst>
              <a:ext uri="{FF2B5EF4-FFF2-40B4-BE49-F238E27FC236}">
                <a16:creationId xmlns:a16="http://schemas.microsoft.com/office/drawing/2014/main" id="{36FA5558-1C92-5256-6EC5-EC34691BE67B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rightnessContrast bright="3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5400000">
            <a:off x="636109" y="1625975"/>
            <a:ext cx="3191405" cy="2785936"/>
          </a:xfrm>
          <a:prstGeom prst="rect">
            <a:avLst/>
          </a:prstGeom>
        </p:spPr>
      </p:pic>
      <p:sp>
        <p:nvSpPr>
          <p:cNvPr id="21" name="TextBox 20">
            <a:extLst>
              <a:ext uri="{FF2B5EF4-FFF2-40B4-BE49-F238E27FC236}">
                <a16:creationId xmlns:a16="http://schemas.microsoft.com/office/drawing/2014/main" id="{3675AE21-9411-7AE1-B623-ABB55EA96A8C}"/>
              </a:ext>
            </a:extLst>
          </p:cNvPr>
          <p:cNvSpPr txBox="1"/>
          <p:nvPr/>
        </p:nvSpPr>
        <p:spPr>
          <a:xfrm>
            <a:off x="251460" y="486209"/>
            <a:ext cx="405833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Forward Tagger completed in 2018</a:t>
            </a:r>
          </a:p>
          <a:p>
            <a:r>
              <a:rPr lang="en-US" sz="1400" dirty="0"/>
              <a:t>Small-angle calorimeter (nucleon 3D)</a:t>
            </a:r>
          </a:p>
          <a:p>
            <a:r>
              <a:rPr lang="en-US" sz="1400" dirty="0"/>
              <a:t>Quasi-real photoproduction regime (spectroscopy)</a:t>
            </a:r>
          </a:p>
        </p:txBody>
      </p:sp>
    </p:spTree>
    <p:extLst>
      <p:ext uri="{BB962C8B-B14F-4D97-AF65-F5344CB8AC3E}">
        <p14:creationId xmlns:p14="http://schemas.microsoft.com/office/powerpoint/2010/main" val="149029790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7393539A-F4BC-4AE5-EC66-83502699DFC9}"/>
              </a:ext>
            </a:extLst>
          </p:cNvPr>
          <p:cNvSpPr/>
          <p:nvPr/>
        </p:nvSpPr>
        <p:spPr>
          <a:xfrm>
            <a:off x="178401" y="4636283"/>
            <a:ext cx="5196240" cy="187482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3308268" y="-67294"/>
            <a:ext cx="229101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INFN: High-</a:t>
            </a: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Lumi</a:t>
            </a: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B52B860-3542-D049-B1E7-1D774488F6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2615E50-75D8-B248-9349-96776F6D082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10" name="Picture 9" descr="2D_readout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56" y="952748"/>
            <a:ext cx="6262003" cy="1898719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78400" y="539688"/>
            <a:ext cx="5767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Under study @ INFN: Alternative 2D-readout schemes and light assembling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3EAFDB3-739B-1F39-4953-61D509CBB269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BEE0E016-C507-3E41-E1F5-4E7A917F72C9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18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5" name="Datumsplatzhalter 5">
            <a:extLst>
              <a:ext uri="{FF2B5EF4-FFF2-40B4-BE49-F238E27FC236}">
                <a16:creationId xmlns:a16="http://schemas.microsoft.com/office/drawing/2014/main" id="{205D5B89-92C0-6606-81D6-470CA3AF27AF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3C838B55-7A75-8CB5-2EB7-55F735246663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pic>
        <p:nvPicPr>
          <p:cNvPr id="9" name="Picture 8" descr="mRwell_test.jpg">
            <a:extLst>
              <a:ext uri="{FF2B5EF4-FFF2-40B4-BE49-F238E27FC236}">
                <a16:creationId xmlns:a16="http://schemas.microsoft.com/office/drawing/2014/main" id="{586746B3-A73C-C566-691E-6830474F34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8372" y="4085491"/>
            <a:ext cx="3344288" cy="2392661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96DFFF2F-E316-1249-0B8A-051C03FF9002}"/>
              </a:ext>
            </a:extLst>
          </p:cNvPr>
          <p:cNvSpPr txBox="1"/>
          <p:nvPr/>
        </p:nvSpPr>
        <p:spPr>
          <a:xfrm>
            <a:off x="19323" y="2996298"/>
            <a:ext cx="4076950" cy="15850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  </a:t>
            </a:r>
            <a:r>
              <a:rPr lang="en-US" sz="1500" b="1" dirty="0"/>
              <a:t> </a:t>
            </a:r>
            <a:r>
              <a:rPr lang="en-US" sz="1400" b="1" dirty="0"/>
              <a:t>Towards</a:t>
            </a:r>
            <a:r>
              <a:rPr lang="en-US" sz="1400" dirty="0"/>
              <a:t>:   50x50 cm</a:t>
            </a:r>
            <a:r>
              <a:rPr lang="en-US" sz="1400" baseline="30000" dirty="0"/>
              <a:t>2</a:t>
            </a:r>
            <a:r>
              <a:rPr lang="en-US" sz="1400" dirty="0"/>
              <a:t> prototype</a:t>
            </a:r>
          </a:p>
          <a:p>
            <a:r>
              <a:rPr lang="en-US" sz="800" dirty="0"/>
              <a:t> </a:t>
            </a:r>
          </a:p>
          <a:p>
            <a:r>
              <a:rPr lang="en-US" sz="1400" dirty="0"/>
              <a:t>    Study charge collection, time and spatial resolution</a:t>
            </a:r>
          </a:p>
          <a:p>
            <a:endParaRPr lang="en-US" sz="1500" dirty="0"/>
          </a:p>
          <a:p>
            <a:r>
              <a:rPr lang="en-US" sz="1500" dirty="0"/>
              <a:t>    </a:t>
            </a:r>
            <a:r>
              <a:rPr lang="en-US" sz="1400" dirty="0"/>
              <a:t>Requirements: </a:t>
            </a:r>
            <a:r>
              <a:rPr lang="en-US" sz="1400" dirty="0" err="1">
                <a:latin typeface="Symbol" charset="2"/>
                <a:cs typeface="Symbol" charset="2"/>
              </a:rPr>
              <a:t>s</a:t>
            </a:r>
            <a:r>
              <a:rPr lang="en-US" sz="1400" baseline="-25000" dirty="0" err="1"/>
              <a:t>s</a:t>
            </a:r>
            <a:r>
              <a:rPr lang="en-US" sz="1400" dirty="0"/>
              <a:t> ~ 100 mm</a:t>
            </a:r>
          </a:p>
          <a:p>
            <a:r>
              <a:rPr lang="en-US" sz="1400" dirty="0"/>
              <a:t>                               </a:t>
            </a:r>
            <a:r>
              <a:rPr lang="en-US" sz="1400" dirty="0" err="1">
                <a:latin typeface="Symbol" charset="2"/>
                <a:cs typeface="Symbol" charset="2"/>
              </a:rPr>
              <a:t>D</a:t>
            </a:r>
            <a:r>
              <a:rPr lang="en-US" sz="1400" dirty="0" err="1"/>
              <a:t>t</a:t>
            </a:r>
            <a:r>
              <a:rPr lang="en-US" sz="1400" dirty="0"/>
              <a:t> ~ 10 ns</a:t>
            </a:r>
          </a:p>
          <a:p>
            <a:r>
              <a:rPr lang="en-US" sz="1400" dirty="0"/>
              <a:t>                               </a:t>
            </a:r>
            <a:r>
              <a:rPr lang="en-US" sz="1400" dirty="0" err="1"/>
              <a:t>Eff</a:t>
            </a:r>
            <a:r>
              <a:rPr lang="en-US" sz="1400" dirty="0"/>
              <a:t> &gt; 95%</a:t>
            </a:r>
          </a:p>
        </p:txBody>
      </p:sp>
      <p:pic>
        <p:nvPicPr>
          <p:cNvPr id="14" name="Picture 13" descr="mRwell_residuals.jpg">
            <a:extLst>
              <a:ext uri="{FF2B5EF4-FFF2-40B4-BE49-F238E27FC236}">
                <a16:creationId xmlns:a16="http://schemas.microsoft.com/office/drawing/2014/main" id="{8A74ADB2-C558-F41A-C105-D84F0F8B4CB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504" y="4636284"/>
            <a:ext cx="4155803" cy="1880829"/>
          </a:xfrm>
          <a:prstGeom prst="rect">
            <a:avLst/>
          </a:prstGeom>
        </p:spPr>
      </p:pic>
      <p:pic>
        <p:nvPicPr>
          <p:cNvPr id="6" name="Picture 5" descr="DC.jpg">
            <a:extLst>
              <a:ext uri="{FF2B5EF4-FFF2-40B4-BE49-F238E27FC236}">
                <a16:creationId xmlns:a16="http://schemas.microsoft.com/office/drawing/2014/main" id="{301E7024-BC9B-240D-2A37-F219C288AF28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393" y="670003"/>
            <a:ext cx="1825767" cy="32417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124898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Magnetic_field-to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85570" y="3380409"/>
            <a:ext cx="4180964" cy="300736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2566004" y="-67294"/>
            <a:ext cx="3866251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INFN: Target Holding Magnet 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10D62D52-1267-9A42-8ABC-956F7867CCFB}"/>
              </a:ext>
            </a:extLst>
          </p:cNvPr>
          <p:cNvSpPr/>
          <p:nvPr/>
        </p:nvSpPr>
        <p:spPr>
          <a:xfrm>
            <a:off x="4685570" y="3181958"/>
            <a:ext cx="4180964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AA1E288-860B-914D-AEC4-38EFC3A3AB8A}"/>
              </a:ext>
            </a:extLst>
          </p:cNvPr>
          <p:cNvSpPr txBox="1"/>
          <p:nvPr/>
        </p:nvSpPr>
        <p:spPr>
          <a:xfrm>
            <a:off x="202750" y="585565"/>
            <a:ext cx="3342518" cy="11695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Under study: </a:t>
            </a:r>
            <a:r>
              <a:rPr lang="x-none" sz="1400"/>
              <a:t>New concept</a:t>
            </a:r>
            <a:endParaRPr lang="x-none" sz="1400" dirty="0"/>
          </a:p>
          <a:p>
            <a:r>
              <a:rPr lang="en-GB" sz="1400" dirty="0"/>
              <a:t>p</a:t>
            </a:r>
            <a:r>
              <a:rPr lang="x-none" sz="1400"/>
              <a:t>re-conditioned </a:t>
            </a:r>
            <a:r>
              <a:rPr lang="en-US" sz="1400" dirty="0"/>
              <a:t>MgB</a:t>
            </a:r>
            <a:r>
              <a:rPr lang="en-US" sz="1400" baseline="-25000" dirty="0"/>
              <a:t>2</a:t>
            </a:r>
            <a:r>
              <a:rPr lang="en-US" sz="1400" dirty="0"/>
              <a:t> </a:t>
            </a:r>
            <a:r>
              <a:rPr lang="x-none" sz="1400"/>
              <a:t>bulk superconductor</a:t>
            </a:r>
            <a:endParaRPr lang="en-US" sz="1400" dirty="0"/>
          </a:p>
          <a:p>
            <a:r>
              <a:rPr lang="en-US" sz="1400" dirty="0"/>
              <a:t>  - No coil shaping within experiment </a:t>
            </a:r>
          </a:p>
          <a:p>
            <a:r>
              <a:rPr lang="en-US" sz="1400" dirty="0"/>
              <a:t> - No current leads, just low T</a:t>
            </a:r>
          </a:p>
          <a:p>
            <a:r>
              <a:rPr lang="en-US" sz="1400" dirty="0"/>
              <a:t> - Minimum material, large acceptance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EB52B860-3542-D049-B1E7-1D774488F66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2615E50-75D8-B248-9349-96776F6D082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2" name="Picture 1" descr="mgb2_holder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2355" y="854529"/>
            <a:ext cx="4634653" cy="2091424"/>
          </a:xfrm>
          <a:prstGeom prst="rect">
            <a:avLst/>
          </a:prstGeom>
        </p:spPr>
      </p:pic>
      <p:pic>
        <p:nvPicPr>
          <p:cNvPr id="4" name="Picture 3" descr="mgb2_cold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391" y="3221075"/>
            <a:ext cx="4335845" cy="3166694"/>
          </a:xfrm>
          <a:prstGeom prst="rect">
            <a:avLst/>
          </a:prstGeom>
        </p:spPr>
      </p:pic>
      <p:pic>
        <p:nvPicPr>
          <p:cNvPr id="5" name="Picture 4" descr="mgb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132" y="1928664"/>
            <a:ext cx="2918152" cy="1162641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5915538" y="3296200"/>
            <a:ext cx="2950996" cy="193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12A67554-2004-BD43-8F00-1BE350A6F925}"/>
              </a:ext>
            </a:extLst>
          </p:cNvPr>
          <p:cNvSpPr txBox="1"/>
          <p:nvPr/>
        </p:nvSpPr>
        <p:spPr>
          <a:xfrm>
            <a:off x="5937501" y="3129635"/>
            <a:ext cx="169906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Magnetization </a:t>
            </a:r>
            <a:r>
              <a:rPr lang="x-none" sz="1400" dirty="0"/>
              <a:t>@ 1 </a:t>
            </a:r>
            <a:r>
              <a:rPr lang="en-US" sz="1400" dirty="0"/>
              <a:t>T</a:t>
            </a:r>
            <a:endParaRPr lang="x-none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794911E-87A6-0B7A-B8AB-D6C796FFD663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8" name="Foliennummernplatzhalter 6">
            <a:extLst>
              <a:ext uri="{FF2B5EF4-FFF2-40B4-BE49-F238E27FC236}">
                <a16:creationId xmlns:a16="http://schemas.microsoft.com/office/drawing/2014/main" id="{DDF55FE4-19C7-4113-4327-A6EB613B25FE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19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9" name="Datumsplatzhalter 5">
            <a:extLst>
              <a:ext uri="{FF2B5EF4-FFF2-40B4-BE49-F238E27FC236}">
                <a16:creationId xmlns:a16="http://schemas.microsoft.com/office/drawing/2014/main" id="{8AD518D0-9CF3-5245-22DE-192294B50EA8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0" name="Fußzeilenplatzhalter 7">
            <a:extLst>
              <a:ext uri="{FF2B5EF4-FFF2-40B4-BE49-F238E27FC236}">
                <a16:creationId xmlns:a16="http://schemas.microsoft.com/office/drawing/2014/main" id="{3F30FA6A-4BC0-0783-5455-456906DF509D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CA2AB7F1-D664-9F7E-B342-9A17ABD65EB1}"/>
              </a:ext>
            </a:extLst>
          </p:cNvPr>
          <p:cNvSpPr txBox="1"/>
          <p:nvPr/>
        </p:nvSpPr>
        <p:spPr>
          <a:xfrm>
            <a:off x="5676192" y="4732457"/>
            <a:ext cx="202401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Dipole field by a solenoid</a:t>
            </a:r>
          </a:p>
        </p:txBody>
      </p:sp>
    </p:spTree>
    <p:extLst>
      <p:ext uri="{BB962C8B-B14F-4D97-AF65-F5344CB8AC3E}">
        <p14:creationId xmlns:p14="http://schemas.microsoft.com/office/powerpoint/2010/main" val="13603675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6CDA2DB-F451-0FC8-56F4-4410F243054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81928" y="2136230"/>
            <a:ext cx="939215" cy="114584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1F753905-3C07-1D94-B61F-47150EE5551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23668" y="887374"/>
            <a:ext cx="976429" cy="109049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5EDD2685-4A1E-7C36-F51A-10C7F71CE7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95681" y="3487962"/>
            <a:ext cx="997475" cy="989480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3657931" y="-42580"/>
            <a:ext cx="1682372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INFN@ JLab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4305EE2-1220-3745-A90B-0BE715E140D8}"/>
              </a:ext>
            </a:extLst>
          </p:cNvPr>
          <p:cNvSpPr txBox="1"/>
          <p:nvPr/>
        </p:nvSpPr>
        <p:spPr>
          <a:xfrm>
            <a:off x="515135" y="494302"/>
            <a:ext cx="778828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INFN presence </a:t>
            </a:r>
            <a:r>
              <a:rPr lang="en-US" sz="1400" dirty="0"/>
              <a:t>from the beginning (1991)</a:t>
            </a:r>
            <a:r>
              <a:rPr lang="en-US" sz="1400" b="1" dirty="0"/>
              <a:t>.      </a:t>
            </a:r>
            <a:r>
              <a:rPr lang="en-US" sz="1400" dirty="0"/>
              <a:t> </a:t>
            </a:r>
            <a:r>
              <a:rPr lang="en-US" sz="1400" b="1" dirty="0"/>
              <a:t>Italian </a:t>
            </a:r>
            <a:r>
              <a:rPr lang="en-US" sz="1400" b="1" dirty="0" err="1"/>
              <a:t>spokespersonship</a:t>
            </a:r>
            <a:r>
              <a:rPr lang="en-US" sz="1400" dirty="0"/>
              <a:t>: &gt; 20% of approved experiments</a:t>
            </a:r>
          </a:p>
        </p:txBody>
      </p:sp>
      <p:pic>
        <p:nvPicPr>
          <p:cNvPr id="31" name="Picture 30">
            <a:extLst>
              <a:ext uri="{FF2B5EF4-FFF2-40B4-BE49-F238E27FC236}">
                <a16:creationId xmlns:a16="http://schemas.microsoft.com/office/drawing/2014/main" id="{B79BA257-1C20-6745-875B-3B540D28F1E3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9A00C992-818B-6D4B-B494-0259AC4B7B1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24" name="Foliennummernplatzhalter 6"/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2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7" name="Datumsplatzhalter 5"/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33" name="Fußzeilenplatzhalter 7"/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pic>
        <p:nvPicPr>
          <p:cNvPr id="34" name="Picture 33" descr="JLab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2613" y="849682"/>
            <a:ext cx="6417227" cy="3760633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F9EE8381-0258-CDB2-3F84-0845501A62EC}"/>
              </a:ext>
            </a:extLst>
          </p:cNvPr>
          <p:cNvSpPr/>
          <p:nvPr/>
        </p:nvSpPr>
        <p:spPr>
          <a:xfrm flipH="1">
            <a:off x="8923582" y="1491924"/>
            <a:ext cx="100581" cy="31183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E4144DC0-411E-DCA2-84C0-0E242D99E72E}"/>
              </a:ext>
            </a:extLst>
          </p:cNvPr>
          <p:cNvSpPr/>
          <p:nvPr/>
        </p:nvSpPr>
        <p:spPr>
          <a:xfrm flipH="1">
            <a:off x="7870365" y="839479"/>
            <a:ext cx="90659" cy="254542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AD41291-CEAA-A4D9-C672-BF7BD6AAE1E9}"/>
              </a:ext>
            </a:extLst>
          </p:cNvPr>
          <p:cNvSpPr txBox="1"/>
          <p:nvPr/>
        </p:nvSpPr>
        <p:spPr>
          <a:xfrm>
            <a:off x="299627" y="4779182"/>
            <a:ext cx="509667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Alessandra </a:t>
            </a:r>
            <a:r>
              <a:rPr lang="en-US" sz="1400" b="1" dirty="0" err="1"/>
              <a:t>Filippi</a:t>
            </a:r>
            <a:r>
              <a:rPr lang="en-US" sz="1400" dirty="0"/>
              <a:t>:  Chair of HPS Editorial Board</a:t>
            </a:r>
          </a:p>
          <a:p>
            <a:r>
              <a:rPr lang="en-US" sz="1400" dirty="0"/>
              <a:t> 			  HPS Executive Committee member</a:t>
            </a:r>
          </a:p>
          <a:p>
            <a:endParaRPr lang="en-US" sz="600" dirty="0"/>
          </a:p>
          <a:p>
            <a:r>
              <a:rPr lang="en-US" sz="1400" b="1" dirty="0" err="1"/>
              <a:t>Lucilla</a:t>
            </a:r>
            <a:r>
              <a:rPr lang="en-US" sz="1400" b="1" dirty="0"/>
              <a:t> </a:t>
            </a:r>
            <a:r>
              <a:rPr lang="en-US" sz="1400" b="1" dirty="0" err="1"/>
              <a:t>Lanza</a:t>
            </a:r>
            <a:r>
              <a:rPr lang="en-US" sz="1400" b="1" dirty="0"/>
              <a:t>: </a:t>
            </a:r>
            <a:r>
              <a:rPr lang="en-US" sz="1400" dirty="0"/>
              <a:t> CLAS Speaker Committee member 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6CA5ED-2EEE-41AB-2BD6-B0BAFC88C65B}"/>
              </a:ext>
            </a:extLst>
          </p:cNvPr>
          <p:cNvSpPr/>
          <p:nvPr/>
        </p:nvSpPr>
        <p:spPr>
          <a:xfrm>
            <a:off x="185173" y="4755244"/>
            <a:ext cx="8758531" cy="1819634"/>
          </a:xfrm>
          <a:prstGeom prst="rect">
            <a:avLst/>
          </a:prstGeom>
          <a:noFill/>
          <a:ln w="25400">
            <a:solidFill>
              <a:srgbClr val="0000F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E72BA49-6F58-635C-3F94-3CB3B2B1E795}"/>
              </a:ext>
            </a:extLst>
          </p:cNvPr>
          <p:cNvSpPr txBox="1"/>
          <p:nvPr/>
        </p:nvSpPr>
        <p:spPr>
          <a:xfrm>
            <a:off x="299627" y="5653226"/>
            <a:ext cx="608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/>
              <a:t>Raffaella De Vita:</a:t>
            </a:r>
            <a:r>
              <a:rPr lang="en-US" sz="1400" dirty="0"/>
              <a:t> Hall-B Software Coordinator and CCC member </a:t>
            </a:r>
            <a:r>
              <a:rPr lang="en-US" sz="1200" dirty="0"/>
              <a:t>[till 07/23] </a:t>
            </a:r>
          </a:p>
          <a:p>
            <a:endParaRPr lang="en-US" sz="600" dirty="0"/>
          </a:p>
          <a:p>
            <a:r>
              <a:rPr lang="en-US" sz="1400" b="1" dirty="0">
                <a:solidFill>
                  <a:srgbClr val="000000"/>
                </a:solidFill>
              </a:rPr>
              <a:t>Contalbrigo Marco:</a:t>
            </a:r>
            <a:r>
              <a:rPr lang="en-US" sz="1400" dirty="0"/>
              <a:t>  CLAS DPWG Chair and CCC member </a:t>
            </a:r>
            <a:r>
              <a:rPr lang="en-US" sz="1200" dirty="0"/>
              <a:t>[till 09/22]</a:t>
            </a:r>
          </a:p>
          <a:p>
            <a:endParaRPr lang="en-US" sz="600" dirty="0"/>
          </a:p>
          <a:p>
            <a:r>
              <a:rPr lang="en-US" sz="1400" b="1" dirty="0" err="1"/>
              <a:t>Marzio</a:t>
            </a:r>
            <a:r>
              <a:rPr lang="en-US" sz="1400" b="1" dirty="0"/>
              <a:t> de Napoli</a:t>
            </a:r>
            <a:r>
              <a:rPr lang="en-US" sz="1400" dirty="0"/>
              <a:t>:  HPS Executive Committee member </a:t>
            </a:r>
            <a:r>
              <a:rPr lang="en-US" sz="1200" dirty="0"/>
              <a:t>[till 05/23]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95557A1-2043-B393-D136-9EBC8DF003E0}"/>
              </a:ext>
            </a:extLst>
          </p:cNvPr>
          <p:cNvSpPr txBox="1"/>
          <p:nvPr/>
        </p:nvSpPr>
        <p:spPr>
          <a:xfrm>
            <a:off x="4708886" y="4761869"/>
            <a:ext cx="4254453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err="1"/>
              <a:t>Evaristo</a:t>
            </a:r>
            <a:r>
              <a:rPr lang="en-US" sz="1400" b="1" dirty="0"/>
              <a:t> </a:t>
            </a:r>
            <a:r>
              <a:rPr lang="en-US" sz="1400" b="1" dirty="0" err="1"/>
              <a:t>Cisbani</a:t>
            </a:r>
            <a:r>
              <a:rPr lang="en-US" sz="1400" dirty="0"/>
              <a:t>:  SBS </a:t>
            </a:r>
            <a:r>
              <a:rPr lang="en-US" sz="1400" dirty="0" err="1"/>
              <a:t>Corrdinating</a:t>
            </a:r>
            <a:r>
              <a:rPr lang="en-US" sz="1400" dirty="0"/>
              <a:t> Committee member</a:t>
            </a:r>
          </a:p>
          <a:p>
            <a:r>
              <a:rPr lang="en-US" sz="800" dirty="0"/>
              <a:t> </a:t>
            </a:r>
            <a:endParaRPr lang="en-US" sz="600" dirty="0"/>
          </a:p>
          <a:p>
            <a:r>
              <a:rPr lang="en-US" sz="1400" b="1" dirty="0"/>
              <a:t>Marco </a:t>
            </a:r>
            <a:r>
              <a:rPr lang="en-US" sz="1400" b="1" dirty="0" err="1"/>
              <a:t>Mirazita</a:t>
            </a:r>
            <a:r>
              <a:rPr lang="en-US" sz="1400" b="1" dirty="0"/>
              <a:t>: </a:t>
            </a:r>
            <a:r>
              <a:rPr lang="en-US" sz="1400" dirty="0"/>
              <a:t> CLAS Service Work member</a:t>
            </a:r>
          </a:p>
          <a:p>
            <a:endParaRPr lang="en-US" sz="600" dirty="0"/>
          </a:p>
          <a:p>
            <a:r>
              <a:rPr lang="en-US" sz="1400" b="1" dirty="0"/>
              <a:t>Andrea Celentano</a:t>
            </a:r>
            <a:r>
              <a:rPr lang="en-US" sz="1400" dirty="0"/>
              <a:t>: HPS Publication Committee member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47A8C88-C211-CB72-8DAF-28B9DDA3649E}"/>
              </a:ext>
            </a:extLst>
          </p:cNvPr>
          <p:cNvSpPr/>
          <p:nvPr/>
        </p:nvSpPr>
        <p:spPr>
          <a:xfrm flipH="1">
            <a:off x="7892332" y="873965"/>
            <a:ext cx="100581" cy="311839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35" name="TextBox 34"/>
          <p:cNvSpPr txBox="1"/>
          <p:nvPr/>
        </p:nvSpPr>
        <p:spPr>
          <a:xfrm>
            <a:off x="6687080" y="871609"/>
            <a:ext cx="1287532" cy="372409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b="1" dirty="0"/>
              <a:t>Deputy AD</a:t>
            </a:r>
          </a:p>
          <a:p>
            <a:r>
              <a:rPr lang="en-US" sz="1500" dirty="0" err="1"/>
              <a:t>Patrizia</a:t>
            </a:r>
            <a:r>
              <a:rPr lang="en-US" sz="1500" dirty="0"/>
              <a:t> </a:t>
            </a:r>
          </a:p>
          <a:p>
            <a:r>
              <a:rPr lang="en-US" sz="1500" dirty="0"/>
              <a:t>Rossi </a:t>
            </a:r>
          </a:p>
          <a:p>
            <a:endParaRPr lang="en-US" sz="1500" dirty="0"/>
          </a:p>
          <a:p>
            <a:endParaRPr lang="en-US" sz="800" dirty="0"/>
          </a:p>
          <a:p>
            <a:endParaRPr lang="en-US" sz="1500" dirty="0"/>
          </a:p>
          <a:p>
            <a:r>
              <a:rPr lang="en-US" sz="1500" b="1" dirty="0"/>
              <a:t>JLUO Chair</a:t>
            </a:r>
          </a:p>
          <a:p>
            <a:r>
              <a:rPr lang="en-US" sz="1500" dirty="0"/>
              <a:t>Marco </a:t>
            </a:r>
          </a:p>
          <a:p>
            <a:r>
              <a:rPr lang="en-US" sz="1500" dirty="0"/>
              <a:t>Contalbrigo</a:t>
            </a:r>
          </a:p>
          <a:p>
            <a:endParaRPr lang="en-US" sz="1500" dirty="0"/>
          </a:p>
          <a:p>
            <a:endParaRPr lang="en-US" sz="1500" dirty="0"/>
          </a:p>
          <a:p>
            <a:endParaRPr lang="en-US" sz="800" dirty="0"/>
          </a:p>
          <a:p>
            <a:r>
              <a:rPr lang="en-US" sz="1500" b="1" dirty="0"/>
              <a:t>Hall-B Leader</a:t>
            </a:r>
            <a:r>
              <a:rPr lang="en-US" sz="1500" dirty="0"/>
              <a:t> </a:t>
            </a:r>
          </a:p>
          <a:p>
            <a:r>
              <a:rPr lang="en-US" sz="1500" dirty="0"/>
              <a:t>Marco </a:t>
            </a:r>
          </a:p>
          <a:p>
            <a:r>
              <a:rPr lang="en-US" sz="1500" dirty="0" err="1"/>
              <a:t>Battaglieri</a:t>
            </a:r>
            <a:endParaRPr lang="en-US" sz="1500" dirty="0"/>
          </a:p>
          <a:p>
            <a:endParaRPr lang="en-US" sz="800" dirty="0"/>
          </a:p>
          <a:p>
            <a:r>
              <a:rPr lang="en-US" sz="1300" dirty="0"/>
              <a:t>[till 12/21]  </a:t>
            </a:r>
          </a:p>
        </p:txBody>
      </p:sp>
    </p:spTree>
    <p:extLst>
      <p:ext uri="{BB962C8B-B14F-4D97-AF65-F5344CB8AC3E}">
        <p14:creationId xmlns:p14="http://schemas.microsoft.com/office/powerpoint/2010/main" val="200684613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330634" y="3366869"/>
            <a:ext cx="8559366" cy="314423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716342" y="-51403"/>
            <a:ext cx="156549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Landscape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8263553C-4B3F-F14F-B1F4-8D2B3A6A5B77}"/>
              </a:ext>
            </a:extLst>
          </p:cNvPr>
          <p:cNvSpPr txBox="1"/>
          <p:nvPr/>
        </p:nvSpPr>
        <p:spPr>
          <a:xfrm>
            <a:off x="330634" y="638221"/>
            <a:ext cx="574067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600" dirty="0"/>
              <a:t>Energy range matching perturbative and non-perturbative regimes</a:t>
            </a:r>
            <a:r>
              <a:rPr lang="en-US" sz="1600" dirty="0"/>
              <a:t> </a:t>
            </a:r>
            <a:endParaRPr lang="x-none" sz="1600" dirty="0"/>
          </a:p>
        </p:txBody>
      </p:sp>
      <p:pic>
        <p:nvPicPr>
          <p:cNvPr id="2" name="Picture 1" descr="Landscape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500" y="1103684"/>
            <a:ext cx="7958667" cy="2106925"/>
          </a:xfrm>
          <a:prstGeom prst="rect">
            <a:avLst/>
          </a:prstGeom>
        </p:spPr>
      </p:pic>
      <p:pic>
        <p:nvPicPr>
          <p:cNvPr id="4" name="Picture 3" descr="h1_lattice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1769" y="3972560"/>
            <a:ext cx="3565031" cy="2448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155789" y="3664783"/>
            <a:ext cx="253101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</a:t>
            </a:r>
            <a:r>
              <a:rPr lang="en-US" sz="1200" b="1" dirty="0"/>
              <a:t>. </a:t>
            </a:r>
            <a:r>
              <a:rPr lang="en-US" sz="1200" b="1" dirty="0" err="1"/>
              <a:t>Alexandrou</a:t>
            </a:r>
            <a:r>
              <a:rPr lang="en-US" sz="1200" b="1" dirty="0"/>
              <a:t>++ [</a:t>
            </a:r>
            <a:r>
              <a:rPr lang="en-US" sz="1200" b="1" dirty="0" err="1"/>
              <a:t>arXiv</a:t>
            </a:r>
            <a:r>
              <a:rPr lang="en-US" sz="1200" b="1" dirty="0"/>
              <a:t>: 1902.00857]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49506" y="3366869"/>
            <a:ext cx="210826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84807"/>
                </a:solidFill>
              </a:rPr>
              <a:t>New lattice achievements</a:t>
            </a:r>
          </a:p>
        </p:txBody>
      </p:sp>
      <p:pic>
        <p:nvPicPr>
          <p:cNvPr id="10" name="Picture 9" descr="LHCspin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5596" y="4986438"/>
            <a:ext cx="3363769" cy="1515744"/>
          </a:xfrm>
          <a:prstGeom prst="rect">
            <a:avLst/>
          </a:prstGeom>
        </p:spPr>
      </p:pic>
      <p:pic>
        <p:nvPicPr>
          <p:cNvPr id="11" name="Picture 10" descr="Bell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866" y="3733908"/>
            <a:ext cx="3363769" cy="1271472"/>
          </a:xfrm>
          <a:prstGeom prst="rect">
            <a:avLst/>
          </a:prstGeom>
        </p:spPr>
      </p:pic>
      <p:sp>
        <p:nvSpPr>
          <p:cNvPr id="18" name="TextBox 17"/>
          <p:cNvSpPr txBox="1"/>
          <p:nvPr/>
        </p:nvSpPr>
        <p:spPr>
          <a:xfrm>
            <a:off x="330634" y="4769078"/>
            <a:ext cx="2005677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rgbClr val="984807"/>
                </a:solidFill>
              </a:rPr>
              <a:t>Bridge to hadron probes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43965" y="3345461"/>
            <a:ext cx="33937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>
                <a:solidFill>
                  <a:schemeClr val="accent6">
                    <a:lumMod val="50000"/>
                  </a:schemeClr>
                </a:solidFill>
              </a:rPr>
              <a:t>Unprecedented fragmentation information</a:t>
            </a:r>
          </a:p>
        </p:txBody>
      </p:sp>
      <p:sp>
        <p:nvSpPr>
          <p:cNvPr id="21" name="Rectangle 20"/>
          <p:cNvSpPr/>
          <p:nvPr/>
        </p:nvSpPr>
        <p:spPr>
          <a:xfrm>
            <a:off x="343965" y="1103684"/>
            <a:ext cx="321631" cy="20978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8485044" y="1103684"/>
            <a:ext cx="404956" cy="2106925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343965" y="1096819"/>
            <a:ext cx="8546035" cy="45719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FF1B21-4470-F3FF-1EC4-5E5325DBDBF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CDB6C94-86CA-4F52-1C8D-F218D02858D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Foliennummernplatzhalter 6">
            <a:extLst>
              <a:ext uri="{FF2B5EF4-FFF2-40B4-BE49-F238E27FC236}">
                <a16:creationId xmlns:a16="http://schemas.microsoft.com/office/drawing/2014/main" id="{4A8E1A51-6645-50DC-33F1-C3FBE96FBAFF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20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Datumsplatzhalter 5">
            <a:extLst>
              <a:ext uri="{FF2B5EF4-FFF2-40B4-BE49-F238E27FC236}">
                <a16:creationId xmlns:a16="http://schemas.microsoft.com/office/drawing/2014/main" id="{274A694A-D73B-ABFC-C003-AC5832926E45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>
            <a:extLst>
              <a:ext uri="{FF2B5EF4-FFF2-40B4-BE49-F238E27FC236}">
                <a16:creationId xmlns:a16="http://schemas.microsoft.com/office/drawing/2014/main" id="{A0333506-1488-A399-10EC-FF6F92AB4B2B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sp>
        <p:nvSpPr>
          <p:cNvPr id="7" name="Connector 6">
            <a:extLst>
              <a:ext uri="{FF2B5EF4-FFF2-40B4-BE49-F238E27FC236}">
                <a16:creationId xmlns:a16="http://schemas.microsoft.com/office/drawing/2014/main" id="{45D5E93B-A18B-7145-CDCD-A1004588D60F}"/>
              </a:ext>
            </a:extLst>
          </p:cNvPr>
          <p:cNvSpPr/>
          <p:nvPr/>
        </p:nvSpPr>
        <p:spPr>
          <a:xfrm>
            <a:off x="2212293" y="1532799"/>
            <a:ext cx="1648507" cy="569827"/>
          </a:xfrm>
          <a:prstGeom prst="flowChartConnector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 b="1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9CB5B5E-5830-9B37-BEAB-C15D1F04B6CF}"/>
              </a:ext>
            </a:extLst>
          </p:cNvPr>
          <p:cNvSpPr txBox="1"/>
          <p:nvPr/>
        </p:nvSpPr>
        <p:spPr>
          <a:xfrm>
            <a:off x="3341328" y="1193772"/>
            <a:ext cx="8226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>
                <a:solidFill>
                  <a:srgbClr val="C00000"/>
                </a:solidFill>
              </a:rPr>
              <a:t>JLab22</a:t>
            </a:r>
          </a:p>
        </p:txBody>
      </p:sp>
    </p:spTree>
    <p:extLst>
      <p:ext uri="{BB962C8B-B14F-4D97-AF65-F5344CB8AC3E}">
        <p14:creationId xmlns:p14="http://schemas.microsoft.com/office/powerpoint/2010/main" val="427415644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948297" y="-51403"/>
            <a:ext cx="110158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 JLab22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FFF1B21-4470-F3FF-1EC4-5E5325DBDBF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9CDB6C94-86CA-4F52-1C8D-F218D02858D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6" name="Foliennummernplatzhalter 6">
            <a:extLst>
              <a:ext uri="{FF2B5EF4-FFF2-40B4-BE49-F238E27FC236}">
                <a16:creationId xmlns:a16="http://schemas.microsoft.com/office/drawing/2014/main" id="{4A8E1A51-6645-50DC-33F1-C3FBE96FBAFF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21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7" name="Datumsplatzhalter 5">
            <a:extLst>
              <a:ext uri="{FF2B5EF4-FFF2-40B4-BE49-F238E27FC236}">
                <a16:creationId xmlns:a16="http://schemas.microsoft.com/office/drawing/2014/main" id="{274A694A-D73B-ABFC-C003-AC5832926E45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24" name="Fußzeilenplatzhalter 7">
            <a:extLst>
              <a:ext uri="{FF2B5EF4-FFF2-40B4-BE49-F238E27FC236}">
                <a16:creationId xmlns:a16="http://schemas.microsoft.com/office/drawing/2014/main" id="{A0333506-1488-A399-10EC-FF6F92AB4B2B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ECAB621-AAFA-D03F-02A0-2786F562B888}"/>
              </a:ext>
            </a:extLst>
          </p:cNvPr>
          <p:cNvSpPr txBox="1"/>
          <p:nvPr/>
        </p:nvSpPr>
        <p:spPr>
          <a:xfrm>
            <a:off x="229034" y="636450"/>
            <a:ext cx="392466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Luminosity frontier at 22 GeV    [arXiv: </a:t>
            </a:r>
            <a:r>
              <a:rPr lang="en-IT" sz="1400" u="sng" dirty="0"/>
              <a:t>2306.09360]</a:t>
            </a:r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D2079D8D-D48D-0BBE-89AD-2E853EEE07E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3104" y="995909"/>
            <a:ext cx="5029612" cy="2142108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B3150A3F-5979-0641-7323-B0E57B901EA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63722" y="989804"/>
            <a:ext cx="3683518" cy="214210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2247E61-798F-14D6-317A-99FE587CD3C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57471" y="3853470"/>
            <a:ext cx="3588689" cy="259304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DE342590-779F-9729-E388-02D6DC5225D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97840" y="3861066"/>
            <a:ext cx="4107108" cy="2593047"/>
          </a:xfrm>
          <a:prstGeom prst="rect">
            <a:avLst/>
          </a:prstGeom>
        </p:spPr>
      </p:pic>
      <p:sp>
        <p:nvSpPr>
          <p:cNvPr id="31" name="TextBox 30">
            <a:extLst>
              <a:ext uri="{FF2B5EF4-FFF2-40B4-BE49-F238E27FC236}">
                <a16:creationId xmlns:a16="http://schemas.microsoft.com/office/drawing/2014/main" id="{EC4268E7-E54B-C445-EB5B-BCC3671C1407}"/>
              </a:ext>
            </a:extLst>
          </p:cNvPr>
          <p:cNvSpPr txBox="1"/>
          <p:nvPr/>
        </p:nvSpPr>
        <p:spPr>
          <a:xfrm>
            <a:off x="0" y="3415670"/>
            <a:ext cx="499373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Mechanical properties of the nucleon (energy-momentum tensor)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08321EE5-D913-B7B6-FD61-41071D574ADD}"/>
              </a:ext>
            </a:extLst>
          </p:cNvPr>
          <p:cNvSpPr txBox="1"/>
          <p:nvPr/>
        </p:nvSpPr>
        <p:spPr>
          <a:xfrm>
            <a:off x="5098537" y="3393783"/>
            <a:ext cx="320273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New evolution kernels (theory fundation)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22EAFF79-9EE6-A889-FFF0-734DA126E3EA}"/>
              </a:ext>
            </a:extLst>
          </p:cNvPr>
          <p:cNvSpPr txBox="1"/>
          <p:nvPr/>
        </p:nvSpPr>
        <p:spPr>
          <a:xfrm>
            <a:off x="5162716" y="617437"/>
            <a:ext cx="294138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Broader reach, unprecedent precision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13C8B7D9-BCFE-3B88-4DCF-631A547366C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62434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6B09F57-9BED-8E4B-9437-1C6D4B8D1F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72160" y="876849"/>
            <a:ext cx="3891780" cy="2680536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4AAE9416-F1F7-FE42-ACED-3369B2E349E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798A21B-4B68-7B4C-81B5-25F940937BFB}"/>
              </a:ext>
            </a:extLst>
          </p:cNvPr>
          <p:cNvSpPr txBox="1"/>
          <p:nvPr/>
        </p:nvSpPr>
        <p:spPr>
          <a:xfrm>
            <a:off x="6314631" y="4188511"/>
            <a:ext cx="155363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e: 5 GeV to 18 GeV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A435CF16-31BB-5E4C-BC9B-81A00ED2AD7A}"/>
              </a:ext>
            </a:extLst>
          </p:cNvPr>
          <p:cNvSpPr txBox="1"/>
          <p:nvPr/>
        </p:nvSpPr>
        <p:spPr>
          <a:xfrm>
            <a:off x="872678" y="4183707"/>
            <a:ext cx="2060500" cy="276999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pPr algn="l"/>
            <a:r>
              <a:rPr lang="en-US" sz="1200" b="1" dirty="0">
                <a:latin typeface="+mj-lt"/>
              </a:rPr>
              <a:t>p: 41 GeV, 100 to 275 GeV</a:t>
            </a:r>
          </a:p>
        </p:txBody>
      </p:sp>
      <p:cxnSp>
        <p:nvCxnSpPr>
          <p:cNvPr id="14" name="Straight Arrow Connector 13">
            <a:extLst>
              <a:ext uri="{FF2B5EF4-FFF2-40B4-BE49-F238E27FC236}">
                <a16:creationId xmlns:a16="http://schemas.microsoft.com/office/drawing/2014/main" id="{ABC496BF-A10B-D440-AF95-8E203C85D248}"/>
              </a:ext>
            </a:extLst>
          </p:cNvPr>
          <p:cNvCxnSpPr/>
          <p:nvPr/>
        </p:nvCxnSpPr>
        <p:spPr>
          <a:xfrm>
            <a:off x="3040521" y="4321753"/>
            <a:ext cx="1234825" cy="0"/>
          </a:xfrm>
          <a:prstGeom prst="straightConnector1">
            <a:avLst/>
          </a:prstGeom>
          <a:ln w="28575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6A9A3DDB-D797-8042-98D8-1B6EEE4ABFE2}"/>
              </a:ext>
            </a:extLst>
          </p:cNvPr>
          <p:cNvCxnSpPr>
            <a:cxnSpLocks/>
          </p:cNvCxnSpPr>
          <p:nvPr/>
        </p:nvCxnSpPr>
        <p:spPr>
          <a:xfrm flipH="1">
            <a:off x="4734189" y="4327142"/>
            <a:ext cx="1347627" cy="13447"/>
          </a:xfrm>
          <a:prstGeom prst="straightConnector1">
            <a:avLst/>
          </a:prstGeom>
          <a:ln w="28575">
            <a:solidFill>
              <a:srgbClr val="0432FF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45908168-5A67-7849-A0E5-3208EA449D1C}"/>
              </a:ext>
            </a:extLst>
          </p:cNvPr>
          <p:cNvSpPr txBox="1"/>
          <p:nvPr/>
        </p:nvSpPr>
        <p:spPr>
          <a:xfrm>
            <a:off x="3078255" y="3914163"/>
            <a:ext cx="11593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p/A beam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1AEA306-A5FF-8540-A669-9FCA545C0D19}"/>
              </a:ext>
            </a:extLst>
          </p:cNvPr>
          <p:cNvSpPr txBox="1"/>
          <p:nvPr/>
        </p:nvSpPr>
        <p:spPr>
          <a:xfrm>
            <a:off x="4972160" y="3914163"/>
            <a:ext cx="95410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e beam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F17D8DF6-9698-EF44-AEAE-45D079C785CB}"/>
              </a:ext>
            </a:extLst>
          </p:cNvPr>
          <p:cNvSpPr/>
          <p:nvPr/>
        </p:nvSpPr>
        <p:spPr>
          <a:xfrm>
            <a:off x="697370" y="3818319"/>
            <a:ext cx="7441059" cy="89290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11196E-B863-5F47-8A64-BDEBA40F0C84}"/>
              </a:ext>
            </a:extLst>
          </p:cNvPr>
          <p:cNvSpPr/>
          <p:nvPr/>
        </p:nvSpPr>
        <p:spPr>
          <a:xfrm>
            <a:off x="3389228" y="-51651"/>
            <a:ext cx="2219903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The EIC Project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5598A09A-972D-B2F5-AEC9-E3C491CE091E}"/>
              </a:ext>
            </a:extLst>
          </p:cNvPr>
          <p:cNvSpPr txBox="1"/>
          <p:nvPr/>
        </p:nvSpPr>
        <p:spPr>
          <a:xfrm>
            <a:off x="7472445" y="494648"/>
            <a:ext cx="1331968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ePIC</a:t>
            </a:r>
            <a:r>
              <a:rPr lang="en-US" sz="1600" dirty="0"/>
              <a:t> Detector</a:t>
            </a: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FBC1A0B-8263-DC02-69FF-BE8E2DD30C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609562A0-1E11-C62D-0C66-189318DBC916}"/>
              </a:ext>
            </a:extLst>
          </p:cNvPr>
          <p:cNvSpPr txBox="1"/>
          <p:nvPr/>
        </p:nvSpPr>
        <p:spPr>
          <a:xfrm>
            <a:off x="537458" y="5300350"/>
            <a:ext cx="3562642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/>
              <a:t>Marco Radici </a:t>
            </a:r>
            <a:r>
              <a:rPr lang="en-IT" sz="1300" dirty="0"/>
              <a:t>Chair of EICUG Steering Committee </a:t>
            </a:r>
          </a:p>
          <a:p>
            <a:endParaRPr lang="en-IT" sz="600" dirty="0"/>
          </a:p>
          <a:p>
            <a:r>
              <a:rPr lang="en-IT" sz="1300" b="1" dirty="0"/>
              <a:t>Marta Ruspa </a:t>
            </a:r>
            <a:r>
              <a:rPr lang="en-IT" sz="1300" dirty="0"/>
              <a:t>EICUG Steering Committee member</a:t>
            </a:r>
          </a:p>
          <a:p>
            <a:endParaRPr lang="en-IT" sz="600" dirty="0"/>
          </a:p>
          <a:p>
            <a:r>
              <a:rPr lang="en-IT" sz="1300" b="1" dirty="0"/>
              <a:t>Cristina Tuve’</a:t>
            </a:r>
            <a:r>
              <a:rPr lang="en-IT" sz="1300" dirty="0"/>
              <a:t>  Chair of EICUG Election and </a:t>
            </a:r>
          </a:p>
          <a:p>
            <a:r>
              <a:rPr lang="en-IT" sz="1300" dirty="0"/>
              <a:t>                                          N</a:t>
            </a:r>
            <a:r>
              <a:rPr lang="en-GB" sz="1300" dirty="0"/>
              <a:t>o</a:t>
            </a:r>
            <a:r>
              <a:rPr lang="en-IT" sz="1300" dirty="0"/>
              <a:t>minating Committee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5AF2DA6-C0BF-FCF4-F513-B78AE4722586}"/>
              </a:ext>
            </a:extLst>
          </p:cNvPr>
          <p:cNvSpPr txBox="1"/>
          <p:nvPr/>
        </p:nvSpPr>
        <p:spPr>
          <a:xfrm>
            <a:off x="5809507" y="4826633"/>
            <a:ext cx="254537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ePIC Collider Experiment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C8C4019-C1E2-13DE-339F-F16D4B324A3A}"/>
              </a:ext>
            </a:extLst>
          </p:cNvPr>
          <p:cNvSpPr txBox="1"/>
          <p:nvPr/>
        </p:nvSpPr>
        <p:spPr>
          <a:xfrm>
            <a:off x="872678" y="4821121"/>
            <a:ext cx="162134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b="1" dirty="0"/>
              <a:t>EIC User Group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65477A7-D827-752A-6DDB-DC0ADCEF7EFB}"/>
              </a:ext>
            </a:extLst>
          </p:cNvPr>
          <p:cNvSpPr txBox="1"/>
          <p:nvPr/>
        </p:nvSpPr>
        <p:spPr>
          <a:xfrm>
            <a:off x="4815469" y="5300350"/>
            <a:ext cx="4149982" cy="10926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300" b="1" dirty="0"/>
              <a:t>Silvia dalla Torre  </a:t>
            </a:r>
            <a:r>
              <a:rPr lang="en-IT" sz="1300" dirty="0"/>
              <a:t>ePIC Deputy Spokesperson</a:t>
            </a:r>
          </a:p>
          <a:p>
            <a:r>
              <a:rPr lang="en-IT" sz="1300" b="1" dirty="0"/>
              <a:t>Pietro Antonioli </a:t>
            </a:r>
            <a:r>
              <a:rPr lang="en-GB" sz="1300" dirty="0"/>
              <a:t>Deputy Chair del Membership Committee</a:t>
            </a:r>
            <a:endParaRPr lang="en-IT" sz="1300" dirty="0"/>
          </a:p>
          <a:p>
            <a:r>
              <a:rPr lang="en-IT" sz="1300" b="1" dirty="0"/>
              <a:t>Salvatore Fazio </a:t>
            </a:r>
            <a:r>
              <a:rPr lang="en-IT" sz="1300" dirty="0"/>
              <a:t>ePIC Analysis co-Coordinator</a:t>
            </a:r>
          </a:p>
          <a:p>
            <a:r>
              <a:rPr lang="en-IT" sz="1300" b="1" dirty="0"/>
              <a:t>Marco Battaglieri </a:t>
            </a:r>
            <a:r>
              <a:rPr lang="en-IT" sz="1300" dirty="0"/>
              <a:t>Streaming Computing M</a:t>
            </a:r>
            <a:r>
              <a:rPr lang="en-GB" sz="1300" dirty="0"/>
              <a:t>o</a:t>
            </a:r>
            <a:r>
              <a:rPr lang="en-IT" sz="1300" dirty="0"/>
              <a:t>del Leader</a:t>
            </a:r>
          </a:p>
          <a:p>
            <a:r>
              <a:rPr lang="en-IT" sz="1300" b="1" dirty="0"/>
              <a:t>Marco Contalbrigo   </a:t>
            </a:r>
            <a:r>
              <a:rPr lang="en-IT" sz="1300" dirty="0"/>
              <a:t>Forward RICH Leader 1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777816C-5644-ADE7-CFB5-7F0AE6CF8A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7667" y="860757"/>
            <a:ext cx="4146476" cy="2726911"/>
          </a:xfrm>
          <a:prstGeom prst="rect">
            <a:avLst/>
          </a:prstGeom>
        </p:spPr>
      </p:pic>
      <p:sp>
        <p:nvSpPr>
          <p:cNvPr id="23" name="TextBox 22">
            <a:extLst>
              <a:ext uri="{FF2B5EF4-FFF2-40B4-BE49-F238E27FC236}">
                <a16:creationId xmlns:a16="http://schemas.microsoft.com/office/drawing/2014/main" id="{58A07599-5E99-9380-1A97-A8E91B467FDC}"/>
              </a:ext>
            </a:extLst>
          </p:cNvPr>
          <p:cNvSpPr txBox="1"/>
          <p:nvPr/>
        </p:nvSpPr>
        <p:spPr>
          <a:xfrm>
            <a:off x="351380" y="494648"/>
            <a:ext cx="228780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BNL Accelerator Complex</a:t>
            </a:r>
          </a:p>
        </p:txBody>
      </p:sp>
      <p:cxnSp>
        <p:nvCxnSpPr>
          <p:cNvPr id="36" name="Straight Arrow Connector 35">
            <a:extLst>
              <a:ext uri="{FF2B5EF4-FFF2-40B4-BE49-F238E27FC236}">
                <a16:creationId xmlns:a16="http://schemas.microsoft.com/office/drawing/2014/main" id="{319FF246-0AC2-5723-BFE0-EE6CC798BCF5}"/>
              </a:ext>
            </a:extLst>
          </p:cNvPr>
          <p:cNvCxnSpPr/>
          <p:nvPr/>
        </p:nvCxnSpPr>
        <p:spPr>
          <a:xfrm>
            <a:off x="3092220" y="3964963"/>
            <a:ext cx="21358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7" name="Straight Arrow Connector 36">
            <a:extLst>
              <a:ext uri="{FF2B5EF4-FFF2-40B4-BE49-F238E27FC236}">
                <a16:creationId xmlns:a16="http://schemas.microsoft.com/office/drawing/2014/main" id="{A395E982-92DD-9136-57FE-E40D30CE9F92}"/>
              </a:ext>
            </a:extLst>
          </p:cNvPr>
          <p:cNvCxnSpPr/>
          <p:nvPr/>
        </p:nvCxnSpPr>
        <p:spPr>
          <a:xfrm>
            <a:off x="4992480" y="3975123"/>
            <a:ext cx="213585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38" name="Picture 37">
            <a:extLst>
              <a:ext uri="{FF2B5EF4-FFF2-40B4-BE49-F238E27FC236}">
                <a16:creationId xmlns:a16="http://schemas.microsoft.com/office/drawing/2014/main" id="{18CED823-E3A5-3158-2B53-1AE6E0D637D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4883" y="-1656"/>
            <a:ext cx="610567" cy="42224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641D2D5-AA81-CB6B-448F-CD3A6A01B92A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Datumsplatzhalter 5">
            <a:extLst>
              <a:ext uri="{FF2B5EF4-FFF2-40B4-BE49-F238E27FC236}">
                <a16:creationId xmlns:a16="http://schemas.microsoft.com/office/drawing/2014/main" id="{FE3EEB4C-4CE0-5115-1710-987D6F9B050A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1" name="Fußzeilenplatzhalter 7">
            <a:extLst>
              <a:ext uri="{FF2B5EF4-FFF2-40B4-BE49-F238E27FC236}">
                <a16:creationId xmlns:a16="http://schemas.microsoft.com/office/drawing/2014/main" id="{69E4027E-BED2-E30F-C97D-9FAE69E61AEE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41464349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4AAE9416-F1F7-FE42-ACED-3369B2E349E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211196E-B863-5F47-8A64-BDEBA40F0C84}"/>
              </a:ext>
            </a:extLst>
          </p:cNvPr>
          <p:cNvSpPr/>
          <p:nvPr/>
        </p:nvSpPr>
        <p:spPr>
          <a:xfrm>
            <a:off x="3550042" y="-51651"/>
            <a:ext cx="1898277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INFN @ </a:t>
            </a:r>
            <a:r>
              <a:rPr lang="en-US" sz="2600" dirty="0" err="1">
                <a:ln w="1905"/>
                <a:solidFill>
                  <a:schemeClr val="bg1"/>
                </a:solidFill>
                <a:latin typeface="Calibri"/>
              </a:rPr>
              <a:t>ePIC</a:t>
            </a:r>
            <a:endParaRPr lang="en-US" sz="26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EFBC1A0B-8263-DC02-69FF-BE8E2DD30C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773" y="3746"/>
            <a:ext cx="794918" cy="41794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18CED823-E3A5-3158-2B53-1AE6E0D637D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54883" y="-1656"/>
            <a:ext cx="610567" cy="422248"/>
          </a:xfrm>
          <a:prstGeom prst="rect">
            <a:avLst/>
          </a:prstGeom>
        </p:spPr>
      </p:pic>
      <p:sp>
        <p:nvSpPr>
          <p:cNvPr id="39" name="Rectangle 38">
            <a:extLst>
              <a:ext uri="{FF2B5EF4-FFF2-40B4-BE49-F238E27FC236}">
                <a16:creationId xmlns:a16="http://schemas.microsoft.com/office/drawing/2014/main" id="{F641D2D5-AA81-CB6B-448F-CD3A6A01B92A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0" name="Datumsplatzhalter 5">
            <a:extLst>
              <a:ext uri="{FF2B5EF4-FFF2-40B4-BE49-F238E27FC236}">
                <a16:creationId xmlns:a16="http://schemas.microsoft.com/office/drawing/2014/main" id="{FE3EEB4C-4CE0-5115-1710-987D6F9B050A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41" name="Fußzeilenplatzhalter 7">
            <a:extLst>
              <a:ext uri="{FF2B5EF4-FFF2-40B4-BE49-F238E27FC236}">
                <a16:creationId xmlns:a16="http://schemas.microsoft.com/office/drawing/2014/main" id="{69E4027E-BED2-E30F-C97D-9FAE69E61AEE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F177AEC2-D896-E6B6-F555-001928E04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51" y="540226"/>
            <a:ext cx="8992898" cy="419562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1D4D8E3E-A82D-C49E-629C-4F175319A7AE}"/>
              </a:ext>
            </a:extLst>
          </p:cNvPr>
          <p:cNvSpPr/>
          <p:nvPr/>
        </p:nvSpPr>
        <p:spPr>
          <a:xfrm>
            <a:off x="330634" y="1261436"/>
            <a:ext cx="2473526" cy="36545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81FD85F-C270-6011-31D4-33C3FF1B953B}"/>
              </a:ext>
            </a:extLst>
          </p:cNvPr>
          <p:cNvSpPr/>
          <p:nvPr/>
        </p:nvSpPr>
        <p:spPr>
          <a:xfrm>
            <a:off x="330634" y="1728486"/>
            <a:ext cx="2473526" cy="18288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F337B1-448C-8DF0-5D98-EB64A8B8B23B}"/>
              </a:ext>
            </a:extLst>
          </p:cNvPr>
          <p:cNvSpPr/>
          <p:nvPr/>
        </p:nvSpPr>
        <p:spPr>
          <a:xfrm>
            <a:off x="330634" y="2546596"/>
            <a:ext cx="2473526" cy="182880"/>
          </a:xfrm>
          <a:prstGeom prst="rect">
            <a:avLst/>
          </a:prstGeom>
          <a:noFill/>
          <a:ln w="25400">
            <a:solidFill>
              <a:srgbClr val="C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4FD15DA-BD1A-EE47-108F-CE4CAD09075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7773" y="4843425"/>
            <a:ext cx="1687338" cy="1730529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966894E-777C-A6AC-D453-449E8D565A7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938020" y="4843424"/>
            <a:ext cx="2258060" cy="1707218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72E4239B-121C-C80E-D83F-3D05C3E7D4E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8989" y="4831768"/>
            <a:ext cx="4519186" cy="1730530"/>
          </a:xfrm>
          <a:prstGeom prst="rect">
            <a:avLst/>
          </a:prstGeom>
        </p:spPr>
      </p:pic>
      <p:sp>
        <p:nvSpPr>
          <p:cNvPr id="26" name="TextBox 25">
            <a:extLst>
              <a:ext uri="{FF2B5EF4-FFF2-40B4-BE49-F238E27FC236}">
                <a16:creationId xmlns:a16="http://schemas.microsoft.com/office/drawing/2014/main" id="{E3123326-3904-AD08-7592-BEB7DDD580F2}"/>
              </a:ext>
            </a:extLst>
          </p:cNvPr>
          <p:cNvSpPr txBox="1"/>
          <p:nvPr/>
        </p:nvSpPr>
        <p:spPr>
          <a:xfrm>
            <a:off x="157773" y="4800077"/>
            <a:ext cx="7569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bg1"/>
                </a:solidFill>
              </a:rPr>
              <a:t>dRICH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2F2EF679-3F6F-DFF1-3E47-89DE60571F9C}"/>
              </a:ext>
            </a:extLst>
          </p:cNvPr>
          <p:cNvSpPr txBox="1"/>
          <p:nvPr/>
        </p:nvSpPr>
        <p:spPr>
          <a:xfrm>
            <a:off x="2024553" y="4850657"/>
            <a:ext cx="10049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dirty="0">
                <a:solidFill>
                  <a:schemeClr val="bg1"/>
                </a:solidFill>
              </a:rPr>
              <a:t>mRWELL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E43C1640-7DD7-1EB3-090C-4034032A29F8}"/>
              </a:ext>
            </a:extLst>
          </p:cNvPr>
          <p:cNvSpPr txBox="1"/>
          <p:nvPr/>
        </p:nvSpPr>
        <p:spPr>
          <a:xfrm>
            <a:off x="7205980" y="4811766"/>
            <a:ext cx="73930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>
                <a:solidFill>
                  <a:schemeClr val="bg1"/>
                </a:solidFill>
              </a:rPr>
              <a:t>MAPS</a:t>
            </a:r>
            <a:endParaRPr lang="en-IT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55785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663761" y="-51403"/>
            <a:ext cx="1670650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Conclusions</a:t>
            </a:r>
          </a:p>
        </p:txBody>
      </p:sp>
      <p:sp>
        <p:nvSpPr>
          <p:cNvPr id="10" name="Rectangle 5"/>
          <p:cNvSpPr>
            <a:spLocks noChangeArrowheads="1"/>
          </p:cNvSpPr>
          <p:nvPr/>
        </p:nvSpPr>
        <p:spPr bwMode="auto">
          <a:xfrm>
            <a:off x="582487" y="2722876"/>
            <a:ext cx="7451418" cy="32932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endParaRPr lang="en-US" sz="1600" dirty="0">
              <a:solidFill>
                <a:srgbClr val="0000FF"/>
              </a:solidFill>
              <a:latin typeface="Arial" pitchFamily="-108" charset="0"/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  <a:latin typeface="Arial" pitchFamily="-108" charset="0"/>
              </a:rPr>
              <a:t>  </a:t>
            </a:r>
            <a:r>
              <a:rPr lang="en-US" sz="1600" dirty="0">
                <a:solidFill>
                  <a:srgbClr val="0000FF"/>
                </a:solidFill>
              </a:rPr>
              <a:t>3D structure of ordinary matter</a:t>
            </a:r>
          </a:p>
          <a:p>
            <a:pPr>
              <a:buFontTx/>
              <a:buChar char="•"/>
            </a:pPr>
            <a:endParaRPr lang="en-US" sz="1600" dirty="0">
              <a:solidFill>
                <a:srgbClr val="0000FF"/>
              </a:solidFill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  Mechanical properties of the nucleon</a:t>
            </a:r>
          </a:p>
          <a:p>
            <a:pPr>
              <a:buFontTx/>
              <a:buChar char="•"/>
            </a:pPr>
            <a:endParaRPr lang="en-US" sz="1600" dirty="0">
              <a:solidFill>
                <a:srgbClr val="0000FF"/>
              </a:solidFill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  Precise </a:t>
            </a:r>
            <a:r>
              <a:rPr lang="en-US" sz="1600" dirty="0" err="1">
                <a:solidFill>
                  <a:srgbClr val="0000FF"/>
                </a:solidFill>
              </a:rPr>
              <a:t>Standar</a:t>
            </a:r>
            <a:r>
              <a:rPr lang="en-US" sz="1600" dirty="0">
                <a:solidFill>
                  <a:srgbClr val="0000FF"/>
                </a:solidFill>
              </a:rPr>
              <a:t> Model tests and BSM Physics </a:t>
            </a:r>
          </a:p>
          <a:p>
            <a:r>
              <a:rPr lang="en-US" sz="1600" dirty="0">
                <a:solidFill>
                  <a:srgbClr val="0000FF"/>
                </a:solidFill>
              </a:rPr>
              <a:t> 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  Dark matter signals</a:t>
            </a:r>
          </a:p>
          <a:p>
            <a:r>
              <a:rPr lang="en-US" sz="1600" dirty="0">
                <a:solidFill>
                  <a:srgbClr val="0000FF"/>
                </a:solidFill>
              </a:rPr>
              <a:t> 	 </a:t>
            </a: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  Nuclear potentials and neutron stars equation of state</a:t>
            </a:r>
          </a:p>
          <a:p>
            <a:pPr>
              <a:buFontTx/>
              <a:buChar char="•"/>
            </a:pPr>
            <a:endParaRPr lang="en-US" sz="1600" dirty="0">
              <a:solidFill>
                <a:srgbClr val="0000FF"/>
              </a:solidFill>
            </a:endParaRPr>
          </a:p>
          <a:p>
            <a:pPr>
              <a:buFontTx/>
              <a:buChar char="•"/>
            </a:pPr>
            <a:r>
              <a:rPr lang="en-US" sz="1600" dirty="0">
                <a:solidFill>
                  <a:srgbClr val="0000FF"/>
                </a:solidFill>
              </a:rPr>
              <a:t>  …..</a:t>
            </a:r>
          </a:p>
          <a:p>
            <a:endParaRPr lang="en-US" sz="1600" dirty="0">
              <a:solidFill>
                <a:srgbClr val="0000FF"/>
              </a:solidFill>
            </a:endParaRPr>
          </a:p>
        </p:txBody>
      </p:sp>
      <p:sp>
        <p:nvSpPr>
          <p:cNvPr id="11" name="Rounded Rectangle 10"/>
          <p:cNvSpPr/>
          <p:nvPr/>
        </p:nvSpPr>
        <p:spPr>
          <a:xfrm>
            <a:off x="582487" y="1408033"/>
            <a:ext cx="7487786" cy="660121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3"/>
          <p:cNvSpPr>
            <a:spLocks noChangeArrowheads="1"/>
          </p:cNvSpPr>
          <p:nvPr/>
        </p:nvSpPr>
        <p:spPr bwMode="auto">
          <a:xfrm>
            <a:off x="699771" y="6013303"/>
            <a:ext cx="80672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 eaLnBrk="0" hangingPunct="0"/>
            <a:r>
              <a:rPr lang="en-US" dirty="0">
                <a:solidFill>
                  <a:srgbClr val="FF0000"/>
                </a:solidFill>
              </a:rPr>
              <a:t>A c</a:t>
            </a:r>
            <a:r>
              <a:rPr lang="en-US" b="0" dirty="0">
                <a:solidFill>
                  <a:srgbClr val="FF0000"/>
                </a:solidFill>
              </a:rPr>
              <a:t>omprehensive study </a:t>
            </a:r>
            <a:r>
              <a:rPr lang="en-US" dirty="0">
                <a:solidFill>
                  <a:srgbClr val="FF0000"/>
                </a:solidFill>
              </a:rPr>
              <a:t>provides access to the peculiar dynamics of the QCD world</a:t>
            </a:r>
            <a:r>
              <a:rPr lang="en-US" b="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761735" y="1463122"/>
            <a:ext cx="522662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JLab</a:t>
            </a:r>
            <a:r>
              <a:rPr lang="en-US" sz="1600" dirty="0"/>
              <a:t> at 12 and 22 GeV Facility aiming at the intensity frontier</a:t>
            </a:r>
          </a:p>
          <a:p>
            <a:r>
              <a:rPr lang="en-US" sz="1600" dirty="0"/>
              <a:t>EIC Facility aiming at the energy frontier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478637" y="2389919"/>
            <a:ext cx="7905562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>
                <a:cs typeface="Arial"/>
              </a:rPr>
              <a:t>New data coming from JLab at high-luminosity and EIC at high-energy should allow to access:</a:t>
            </a:r>
          </a:p>
        </p:txBody>
      </p:sp>
      <p:sp>
        <p:nvSpPr>
          <p:cNvPr id="16" name="Rectangle 15"/>
          <p:cNvSpPr/>
          <p:nvPr/>
        </p:nvSpPr>
        <p:spPr>
          <a:xfrm>
            <a:off x="376992" y="796330"/>
            <a:ext cx="87670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cs typeface="Times"/>
              </a:rPr>
              <a:t>New challenges in hadronic physics and non-perturbative QCD could be addressed by </a:t>
            </a:r>
          </a:p>
        </p:txBody>
      </p:sp>
      <p:pic>
        <p:nvPicPr>
          <p:cNvPr id="5" name="Picture 4" descr="maglia.jpg">
            <a:extLst>
              <a:ext uri="{FF2B5EF4-FFF2-40B4-BE49-F238E27FC236}">
                <a16:creationId xmlns:a16="http://schemas.microsoft.com/office/drawing/2014/main" id="{CAA4D0F0-BD44-CC82-64C9-36408D67F60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4667" y="2802819"/>
            <a:ext cx="2223798" cy="2967045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578B1E7F-7978-992C-78C6-78EEECCE4550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1046D3E5-8A4E-F7CD-C35E-3A35C9481957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24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A0C2B059-08FB-5057-AEE7-4D3A0088F090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Fußzeilenplatzhalter 7">
            <a:extLst>
              <a:ext uri="{FF2B5EF4-FFF2-40B4-BE49-F238E27FC236}">
                <a16:creationId xmlns:a16="http://schemas.microsoft.com/office/drawing/2014/main" id="{EBC5127C-EA27-9BFF-5173-047D2F25413C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8898539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3072811" y="-51651"/>
            <a:ext cx="285261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INFN 12 GeV Projects</a:t>
            </a: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2C04568D-CC62-5E4F-9926-06ACC5CDE286}"/>
              </a:ext>
            </a:extLst>
          </p:cNvPr>
          <p:cNvSpPr/>
          <p:nvPr/>
        </p:nvSpPr>
        <p:spPr>
          <a:xfrm>
            <a:off x="0" y="397318"/>
            <a:ext cx="9144000" cy="6231263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Oval 40">
            <a:extLst>
              <a:ext uri="{FF2B5EF4-FFF2-40B4-BE49-F238E27FC236}">
                <a16:creationId xmlns:a16="http://schemas.microsoft.com/office/drawing/2014/main" id="{771D9EA1-1304-0140-8B63-58144BA67E42}"/>
              </a:ext>
            </a:extLst>
          </p:cNvPr>
          <p:cNvSpPr/>
          <p:nvPr/>
        </p:nvSpPr>
        <p:spPr>
          <a:xfrm>
            <a:off x="2639795" y="2068270"/>
            <a:ext cx="3873499" cy="3419924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2" name="Oval 41">
            <a:extLst>
              <a:ext uri="{FF2B5EF4-FFF2-40B4-BE49-F238E27FC236}">
                <a16:creationId xmlns:a16="http://schemas.microsoft.com/office/drawing/2014/main" id="{13676D73-F6F8-894C-A621-72C613F7561D}"/>
              </a:ext>
            </a:extLst>
          </p:cNvPr>
          <p:cNvSpPr/>
          <p:nvPr/>
        </p:nvSpPr>
        <p:spPr>
          <a:xfrm>
            <a:off x="3584084" y="2848409"/>
            <a:ext cx="1959428" cy="1905000"/>
          </a:xfrm>
          <a:prstGeom prst="ellipse">
            <a:avLst/>
          </a:pr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3" name="Chord 42">
            <a:extLst>
              <a:ext uri="{FF2B5EF4-FFF2-40B4-BE49-F238E27FC236}">
                <a16:creationId xmlns:a16="http://schemas.microsoft.com/office/drawing/2014/main" id="{64092DC6-97AE-2247-87BA-F7050C73DC60}"/>
              </a:ext>
            </a:extLst>
          </p:cNvPr>
          <p:cNvSpPr/>
          <p:nvPr/>
        </p:nvSpPr>
        <p:spPr>
          <a:xfrm>
            <a:off x="3574145" y="2857481"/>
            <a:ext cx="1959428" cy="1905000"/>
          </a:xfrm>
          <a:prstGeom prst="chord">
            <a:avLst>
              <a:gd name="adj1" fmla="val 5425261"/>
              <a:gd name="adj2" fmla="val 16154514"/>
            </a:avLst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F99D2D10-50B1-A646-992C-216FE09341A9}"/>
              </a:ext>
            </a:extLst>
          </p:cNvPr>
          <p:cNvSpPr txBox="1"/>
          <p:nvPr/>
        </p:nvSpPr>
        <p:spPr>
          <a:xfrm>
            <a:off x="1358407" y="397318"/>
            <a:ext cx="6255939" cy="16619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						   </a:t>
            </a:r>
            <a:endParaRPr lang="en-US" sz="1400" b="1" dirty="0">
              <a:solidFill>
                <a:srgbClr val="FF0000"/>
              </a:solidFill>
            </a:endParaRPr>
          </a:p>
          <a:p>
            <a:r>
              <a:rPr lang="en-US" sz="1400" dirty="0"/>
              <a:t>                         RM1, CT, BA       	       </a:t>
            </a:r>
            <a:r>
              <a:rPr lang="en-US" b="1" dirty="0">
                <a:solidFill>
                  <a:srgbClr val="FF0000"/>
                </a:solidFill>
              </a:rPr>
              <a:t>Nucleon 3D</a:t>
            </a:r>
            <a:r>
              <a:rPr lang="en-US" sz="1400" dirty="0"/>
              <a:t>	         FE, LNF,GE</a:t>
            </a:r>
            <a:r>
              <a:rPr lang="en-US" sz="1600" dirty="0"/>
              <a:t> </a:t>
            </a:r>
            <a:endParaRPr lang="en-US" sz="1400" dirty="0"/>
          </a:p>
          <a:p>
            <a:r>
              <a:rPr lang="en-US" sz="1400" dirty="0"/>
              <a:t>                                        </a:t>
            </a:r>
          </a:p>
          <a:p>
            <a:r>
              <a:rPr lang="en-US" sz="1400" dirty="0"/>
              <a:t>E07-109   Proton form factor            ‘22                E06-112    Quark dynamics         ‘18       </a:t>
            </a:r>
          </a:p>
          <a:p>
            <a:r>
              <a:rPr lang="en-US" sz="1400" dirty="0"/>
              <a:t>E17-004   Neutron form factor         ‘22                 E12-008    TMDs                            ‘18            </a:t>
            </a:r>
          </a:p>
          <a:p>
            <a:r>
              <a:rPr lang="en-US" sz="1400" dirty="0"/>
              <a:t>E09-018    SIDIS off neutron (</a:t>
            </a:r>
            <a:r>
              <a:rPr lang="en-US" sz="1400" baseline="30000" dirty="0"/>
              <a:t>3</a:t>
            </a:r>
            <a:r>
              <a:rPr lang="en-US" sz="1400" dirty="0"/>
              <a:t>He)    </a:t>
            </a:r>
            <a:r>
              <a:rPr lang="mr-IN" sz="1400" dirty="0"/>
              <a:t>’</a:t>
            </a:r>
            <a:r>
              <a:rPr lang="en-US" sz="1400" dirty="0"/>
              <a:t>23                C11-111    TMDs                            ‘21      </a:t>
            </a:r>
          </a:p>
          <a:p>
            <a:r>
              <a:rPr lang="en-US" sz="1400" dirty="0"/>
              <a:t>							      C12-009    </a:t>
            </a:r>
            <a:r>
              <a:rPr lang="en-US" sz="1400" dirty="0" err="1"/>
              <a:t>Dihadron</a:t>
            </a:r>
            <a:r>
              <a:rPr lang="en-US" sz="1400" dirty="0"/>
              <a:t> probes        </a:t>
            </a:r>
            <a:r>
              <a:rPr lang="mr-IN" sz="1400" dirty="0"/>
              <a:t>’</a:t>
            </a:r>
            <a:r>
              <a:rPr lang="en-US" sz="1400" dirty="0"/>
              <a:t>21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7B34BF9E-D3F3-E948-BFD8-5CA11B853F31}"/>
              </a:ext>
            </a:extLst>
          </p:cNvPr>
          <p:cNvSpPr txBox="1"/>
          <p:nvPr/>
        </p:nvSpPr>
        <p:spPr>
          <a:xfrm>
            <a:off x="6957788" y="2057386"/>
            <a:ext cx="1770775" cy="338554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sz="1400" dirty="0"/>
          </a:p>
          <a:p>
            <a:r>
              <a:rPr lang="en-US" sz="1400" dirty="0"/>
              <a:t>                                      </a:t>
            </a:r>
          </a:p>
          <a:p>
            <a:r>
              <a:rPr lang="en-US" b="1" dirty="0">
                <a:solidFill>
                  <a:srgbClr val="FF0000"/>
                </a:solidFill>
              </a:rPr>
              <a:t>Spectroscopy </a:t>
            </a:r>
            <a:r>
              <a:rPr lang="en-US" dirty="0">
                <a:solidFill>
                  <a:srgbClr val="FF0000"/>
                </a:solidFill>
              </a:rPr>
              <a:t>         </a:t>
            </a:r>
            <a:r>
              <a:rPr lang="en-US" dirty="0"/>
              <a:t>    </a:t>
            </a:r>
          </a:p>
          <a:p>
            <a:r>
              <a:rPr lang="en-US" sz="1400" dirty="0"/>
              <a:t>GE, RM2, TO, PV                 </a:t>
            </a:r>
          </a:p>
          <a:p>
            <a:endParaRPr lang="en-US" sz="1400" dirty="0"/>
          </a:p>
          <a:p>
            <a:r>
              <a:rPr lang="en-US" sz="1400" dirty="0"/>
              <a:t>E11-005        ‘18</a:t>
            </a:r>
          </a:p>
          <a:p>
            <a:r>
              <a:rPr lang="en-US" sz="1400" dirty="0"/>
              <a:t>MESONX                                           </a:t>
            </a:r>
          </a:p>
          <a:p>
            <a:endParaRPr lang="en-US" sz="1400" dirty="0"/>
          </a:p>
          <a:p>
            <a:r>
              <a:rPr lang="en-US" sz="1400" dirty="0"/>
              <a:t>E12-001A     ‘18</a:t>
            </a:r>
          </a:p>
          <a:p>
            <a:r>
              <a:rPr lang="en-US" sz="1400" dirty="0"/>
              <a:t>J/psi and </a:t>
            </a:r>
            <a:r>
              <a:rPr lang="en-US" sz="1400" dirty="0" err="1"/>
              <a:t>penta</a:t>
            </a:r>
            <a:r>
              <a:rPr lang="en-US" sz="1400" dirty="0"/>
              <a:t>-quark                   </a:t>
            </a:r>
          </a:p>
          <a:p>
            <a:endParaRPr lang="en-US" sz="1400" dirty="0"/>
          </a:p>
          <a:p>
            <a:r>
              <a:rPr lang="en-US" sz="1400" dirty="0"/>
              <a:t>E16-010       ‘18</a:t>
            </a:r>
          </a:p>
          <a:p>
            <a:r>
              <a:rPr lang="en-US" sz="1400" dirty="0"/>
              <a:t>Hybrid Baryons                                 </a:t>
            </a:r>
          </a:p>
          <a:p>
            <a:endParaRPr lang="en-US" sz="1400" dirty="0"/>
          </a:p>
          <a:p>
            <a:r>
              <a:rPr lang="en-US" sz="1400" dirty="0"/>
              <a:t>                                      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E7813D98-DDDA-7842-8C3D-4B6308093709}"/>
              </a:ext>
            </a:extLst>
          </p:cNvPr>
          <p:cNvSpPr txBox="1"/>
          <p:nvPr/>
        </p:nvSpPr>
        <p:spPr>
          <a:xfrm>
            <a:off x="1855177" y="5566218"/>
            <a:ext cx="4816581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b="1" dirty="0"/>
              <a:t>                                          </a:t>
            </a:r>
            <a:r>
              <a:rPr lang="en-US" b="1" dirty="0"/>
              <a:t>    </a:t>
            </a:r>
            <a:r>
              <a:rPr lang="en-US" b="1" dirty="0">
                <a:solidFill>
                  <a:srgbClr val="FF0000"/>
                </a:solidFill>
              </a:rPr>
              <a:t>Dark Sector </a:t>
            </a:r>
            <a:endParaRPr lang="en-US" dirty="0">
              <a:solidFill>
                <a:srgbClr val="FF0000"/>
              </a:solidFill>
            </a:endParaRPr>
          </a:p>
          <a:p>
            <a:r>
              <a:rPr lang="en-US" sz="1400" dirty="0"/>
              <a:t>                                     GE, CT, PV, LNS,  RM2, TO, PD</a:t>
            </a:r>
          </a:p>
          <a:p>
            <a:r>
              <a:rPr lang="en-US" sz="1400" dirty="0"/>
              <a:t>                                              </a:t>
            </a:r>
          </a:p>
          <a:p>
            <a:r>
              <a:rPr lang="en-US" sz="1400" dirty="0"/>
              <a:t>            E11-006  HPS        ‘17                         E16-001  BDX          ‘24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DFC8C82B-5FAE-F04E-912F-5A932E795C49}"/>
              </a:ext>
            </a:extLst>
          </p:cNvPr>
          <p:cNvSpPr txBox="1"/>
          <p:nvPr/>
        </p:nvSpPr>
        <p:spPr>
          <a:xfrm>
            <a:off x="404263" y="2412260"/>
            <a:ext cx="2207781" cy="252376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Nuclear Potentials</a:t>
            </a:r>
            <a:r>
              <a:rPr lang="en-US" sz="1600" b="1" dirty="0">
                <a:solidFill>
                  <a:srgbClr val="FF0000"/>
                </a:solidFill>
              </a:rPr>
              <a:t> </a:t>
            </a:r>
            <a:r>
              <a:rPr lang="en-US" sz="1600" dirty="0">
                <a:solidFill>
                  <a:srgbClr val="FF0000"/>
                </a:solidFill>
              </a:rPr>
              <a:t>    </a:t>
            </a:r>
          </a:p>
          <a:p>
            <a:r>
              <a:rPr lang="en-US" sz="1400" dirty="0"/>
              <a:t>RM1      </a:t>
            </a:r>
          </a:p>
          <a:p>
            <a:r>
              <a:rPr lang="en-US" sz="1400" dirty="0"/>
              <a:t>                             </a:t>
            </a:r>
          </a:p>
          <a:p>
            <a:r>
              <a:rPr lang="en-US" sz="1400" dirty="0"/>
              <a:t>E17-003        ‘18</a:t>
            </a:r>
          </a:p>
          <a:p>
            <a:r>
              <a:rPr lang="en-US" sz="1400" dirty="0"/>
              <a:t>Lambda-</a:t>
            </a:r>
            <a:r>
              <a:rPr lang="en-US" sz="1400" dirty="0" err="1"/>
              <a:t>nn</a:t>
            </a:r>
            <a:r>
              <a:rPr lang="en-US" sz="1400" dirty="0"/>
              <a:t> off </a:t>
            </a:r>
            <a:r>
              <a:rPr lang="en-US" sz="1400" dirty="0" err="1"/>
              <a:t>trithium</a:t>
            </a:r>
            <a:r>
              <a:rPr lang="en-US" sz="1400" dirty="0"/>
              <a:t> (</a:t>
            </a:r>
            <a:r>
              <a:rPr lang="en-US" sz="1400" baseline="30000" dirty="0"/>
              <a:t>3</a:t>
            </a:r>
            <a:r>
              <a:rPr lang="en-US" sz="1400" dirty="0"/>
              <a:t>H)      </a:t>
            </a:r>
          </a:p>
          <a:p>
            <a:endParaRPr lang="en-US" sz="1400" dirty="0"/>
          </a:p>
          <a:p>
            <a:r>
              <a:rPr lang="en-US" sz="1400" dirty="0"/>
              <a:t>E11-101        ‘19</a:t>
            </a:r>
          </a:p>
          <a:p>
            <a:r>
              <a:rPr lang="en-US" sz="1400" dirty="0"/>
              <a:t>PREX-II: neutron skin  </a:t>
            </a:r>
          </a:p>
          <a:p>
            <a:endParaRPr lang="en-US" sz="1400" dirty="0"/>
          </a:p>
          <a:p>
            <a:r>
              <a:rPr lang="en-US" sz="1400" dirty="0"/>
              <a:t>E15-008        ‘24 </a:t>
            </a:r>
          </a:p>
          <a:p>
            <a:r>
              <a:rPr lang="en-US" sz="1400" dirty="0"/>
              <a:t>Lambda </a:t>
            </a:r>
            <a:r>
              <a:rPr lang="en-US" sz="1400" dirty="0" err="1"/>
              <a:t>hypernuclei</a:t>
            </a:r>
            <a:r>
              <a:rPr lang="en-US" sz="1400" dirty="0"/>
              <a:t>     </a:t>
            </a:r>
          </a:p>
        </p:txBody>
      </p: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B9AE5B33-19FD-CF4B-AB1E-7BC11B09284C}"/>
              </a:ext>
            </a:extLst>
          </p:cNvPr>
          <p:cNvCxnSpPr/>
          <p:nvPr/>
        </p:nvCxnSpPr>
        <p:spPr>
          <a:xfrm>
            <a:off x="0" y="934721"/>
            <a:ext cx="9144000" cy="569386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>
            <a:extLst>
              <a:ext uri="{FF2B5EF4-FFF2-40B4-BE49-F238E27FC236}">
                <a16:creationId xmlns:a16="http://schemas.microsoft.com/office/drawing/2014/main" id="{D22FE83B-3D21-8D4B-A149-4B7A7CBF9A31}"/>
              </a:ext>
            </a:extLst>
          </p:cNvPr>
          <p:cNvSpPr txBox="1"/>
          <p:nvPr/>
        </p:nvSpPr>
        <p:spPr>
          <a:xfrm>
            <a:off x="5660572" y="3453136"/>
            <a:ext cx="79568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Forward </a:t>
            </a:r>
          </a:p>
          <a:p>
            <a:r>
              <a:rPr lang="en-US" sz="1400" dirty="0"/>
              <a:t>Tagger</a:t>
            </a: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6239491E-998B-0045-A1F7-5CEBEC5C612D}"/>
              </a:ext>
            </a:extLst>
          </p:cNvPr>
          <p:cNvSpPr txBox="1"/>
          <p:nvPr/>
        </p:nvSpPr>
        <p:spPr>
          <a:xfrm>
            <a:off x="5061281" y="2422465"/>
            <a:ext cx="86427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RICH</a:t>
            </a:r>
          </a:p>
          <a:p>
            <a:r>
              <a:rPr lang="en-US" sz="1400" dirty="0" err="1"/>
              <a:t>PolTarget</a:t>
            </a:r>
            <a:endParaRPr lang="en-US" sz="1400" dirty="0"/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8890AAA4-194C-BD4A-BBFF-E429C1D9CA88}"/>
              </a:ext>
            </a:extLst>
          </p:cNvPr>
          <p:cNvSpPr txBox="1"/>
          <p:nvPr/>
        </p:nvSpPr>
        <p:spPr>
          <a:xfrm>
            <a:off x="3382491" y="2422465"/>
            <a:ext cx="7360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Tracker</a:t>
            </a:r>
          </a:p>
          <a:p>
            <a:r>
              <a:rPr lang="en-US" sz="1400" dirty="0"/>
              <a:t>HCAL-J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873BFA4B-3B7A-A044-8B94-5CFCC18E69CD}"/>
              </a:ext>
            </a:extLst>
          </p:cNvPr>
          <p:cNvSpPr txBox="1"/>
          <p:nvPr/>
        </p:nvSpPr>
        <p:spPr>
          <a:xfrm>
            <a:off x="3837223" y="4893680"/>
            <a:ext cx="154048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Cristal </a:t>
            </a:r>
            <a:r>
              <a:rPr lang="en-US" sz="1400" dirty="0" err="1"/>
              <a:t>Calorimetry</a:t>
            </a:r>
            <a:endParaRPr lang="en-US" sz="1400" dirty="0"/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9158265A-3B64-B140-91D2-FB60E7742611}"/>
              </a:ext>
            </a:extLst>
          </p:cNvPr>
          <p:cNvSpPr txBox="1"/>
          <p:nvPr/>
        </p:nvSpPr>
        <p:spPr>
          <a:xfrm>
            <a:off x="3661398" y="3694113"/>
            <a:ext cx="62377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Hall-A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1E8476A-8740-2A47-BE4D-AA8C27E5E36E}"/>
              </a:ext>
            </a:extLst>
          </p:cNvPr>
          <p:cNvSpPr txBox="1"/>
          <p:nvPr/>
        </p:nvSpPr>
        <p:spPr>
          <a:xfrm>
            <a:off x="4825071" y="3674482"/>
            <a:ext cx="61755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Hall-B</a:t>
            </a:r>
          </a:p>
        </p:txBody>
      </p: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EC896E7B-4FC0-994B-AF89-1F3B48BBC164}"/>
              </a:ext>
            </a:extLst>
          </p:cNvPr>
          <p:cNvCxnSpPr/>
          <p:nvPr/>
        </p:nvCxnSpPr>
        <p:spPr>
          <a:xfrm flipV="1">
            <a:off x="0" y="1026161"/>
            <a:ext cx="9144000" cy="5602420"/>
          </a:xfrm>
          <a:prstGeom prst="line">
            <a:avLst/>
          </a:prstGeom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6" name="Picture 55">
            <a:extLst>
              <a:ext uri="{FF2B5EF4-FFF2-40B4-BE49-F238E27FC236}">
                <a16:creationId xmlns:a16="http://schemas.microsoft.com/office/drawing/2014/main" id="{398A6332-DDF1-8E45-A682-C5A068D2CF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EDD327D-051E-DD45-9825-91A6F6A1DFC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23708765-51F0-3B65-ABD4-A38DD2B2A2E9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4" name="Foliennummernplatzhalter 6">
            <a:extLst>
              <a:ext uri="{FF2B5EF4-FFF2-40B4-BE49-F238E27FC236}">
                <a16:creationId xmlns:a16="http://schemas.microsoft.com/office/drawing/2014/main" id="{67119F32-DEF5-0AE1-4382-258DD7DFAFC2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3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5" name="Datumsplatzhalter 5">
            <a:extLst>
              <a:ext uri="{FF2B5EF4-FFF2-40B4-BE49-F238E27FC236}">
                <a16:creationId xmlns:a16="http://schemas.microsoft.com/office/drawing/2014/main" id="{8D0A0C1D-AD26-0A79-565C-6EB662AD3C7D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" name="Fußzeilenplatzhalter 7">
            <a:extLst>
              <a:ext uri="{FF2B5EF4-FFF2-40B4-BE49-F238E27FC236}">
                <a16:creationId xmlns:a16="http://schemas.microsoft.com/office/drawing/2014/main" id="{2E70820B-8C85-CA2D-6079-39A445A7CD1D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09580040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5535" y="497555"/>
            <a:ext cx="2598619" cy="1182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26"/>
          <p:cNvSpPr txBox="1"/>
          <p:nvPr/>
        </p:nvSpPr>
        <p:spPr>
          <a:xfrm>
            <a:off x="5434267" y="435210"/>
            <a:ext cx="64639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</a:rPr>
              <a:t>(LIGO)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8368440" y="507715"/>
            <a:ext cx="6065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/>
            </a:pPr>
            <a:r>
              <a:rPr lang="en-US" sz="1400" dirty="0">
                <a:solidFill>
                  <a:srgbClr val="000000"/>
                </a:solidFill>
              </a:rPr>
              <a:t>(JLab)</a:t>
            </a:r>
          </a:p>
        </p:txBody>
      </p:sp>
      <p:sp>
        <p:nvSpPr>
          <p:cNvPr id="13" name="Rectangle 12"/>
          <p:cNvSpPr/>
          <p:nvPr/>
        </p:nvSpPr>
        <p:spPr>
          <a:xfrm>
            <a:off x="50003" y="2748643"/>
            <a:ext cx="109817" cy="375046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CBFE472D-DDF9-3B4D-BF85-D599A496AB28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F00825B3-D30B-7047-B602-EDD01E1DAFE1}"/>
              </a:ext>
            </a:extLst>
          </p:cNvPr>
          <p:cNvSpPr/>
          <p:nvPr/>
        </p:nvSpPr>
        <p:spPr>
          <a:xfrm>
            <a:off x="3594139" y="-51651"/>
            <a:ext cx="1809984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Neutron Skin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F664886D-B8DA-B54D-B91B-C17471C52D4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4E3B4E8A-3801-4946-9446-D30F0F61B06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34218" y="474768"/>
            <a:ext cx="4856261" cy="19851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Neutron rich matter study at accelerators:</a:t>
            </a:r>
          </a:p>
          <a:p>
            <a:r>
              <a:rPr lang="en-US" sz="1500" dirty="0"/>
              <a:t>Parity violating asymmetry in electron scattering </a:t>
            </a:r>
          </a:p>
          <a:p>
            <a:r>
              <a:rPr lang="en-US" sz="1500" dirty="0"/>
              <a:t>to probe neutrons and measure the neutron skin</a:t>
            </a:r>
          </a:p>
          <a:p>
            <a:endParaRPr lang="en-US" sz="1500" baseline="30000" dirty="0"/>
          </a:p>
          <a:p>
            <a:r>
              <a:rPr lang="en-US" sz="1500" baseline="30000" dirty="0"/>
              <a:t>208</a:t>
            </a:r>
            <a:r>
              <a:rPr lang="en-US" sz="1500" dirty="0"/>
              <a:t>Pb  well described by density functional theory</a:t>
            </a:r>
          </a:p>
          <a:p>
            <a:endParaRPr lang="en-US" sz="800" dirty="0"/>
          </a:p>
          <a:p>
            <a:r>
              <a:rPr lang="en-US" sz="1500" dirty="0" err="1"/>
              <a:t>Ab</a:t>
            </a:r>
            <a:r>
              <a:rPr lang="en-US" sz="1500" dirty="0"/>
              <a:t> initio calculations describe light to medium nuclei</a:t>
            </a:r>
          </a:p>
          <a:p>
            <a:endParaRPr lang="en-US" sz="1500" dirty="0"/>
          </a:p>
          <a:p>
            <a:r>
              <a:rPr lang="en-US" sz="1500" baseline="30000" dirty="0"/>
              <a:t>48</a:t>
            </a:r>
            <a:r>
              <a:rPr lang="en-US" sz="1500" dirty="0"/>
              <a:t>Ca could provide a bridge and differentiate among models</a:t>
            </a:r>
          </a:p>
        </p:txBody>
      </p:sp>
      <p:pic>
        <p:nvPicPr>
          <p:cNvPr id="5" name="Picture 4" descr="nlandscape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9626" y="1727681"/>
            <a:ext cx="2129728" cy="136812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153387C-BA66-3955-EABA-6B28DB5FF8FC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0" name="Foliennummernplatzhalter 6">
            <a:extLst>
              <a:ext uri="{FF2B5EF4-FFF2-40B4-BE49-F238E27FC236}">
                <a16:creationId xmlns:a16="http://schemas.microsoft.com/office/drawing/2014/main" id="{D556C12E-320A-7C1E-9821-9BB1C299EC95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4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Datumsplatzhalter 5">
            <a:extLst>
              <a:ext uri="{FF2B5EF4-FFF2-40B4-BE49-F238E27FC236}">
                <a16:creationId xmlns:a16="http://schemas.microsoft.com/office/drawing/2014/main" id="{CEFD59D9-F8C2-0288-8842-9092026FB08E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2" name="Fußzeilenplatzhalter 7">
            <a:extLst>
              <a:ext uri="{FF2B5EF4-FFF2-40B4-BE49-F238E27FC236}">
                <a16:creationId xmlns:a16="http://schemas.microsoft.com/office/drawing/2014/main" id="{A8BCE740-53DE-B3F9-7976-47715AE684B0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554FEB2C-A370-20DA-69DB-64928171012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169092" y="3495427"/>
            <a:ext cx="3210262" cy="2980313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6B9A1986-E5D7-6547-60A5-F7CE3A65A92F}"/>
              </a:ext>
            </a:extLst>
          </p:cNvPr>
          <p:cNvSpPr txBox="1"/>
          <p:nvPr/>
        </p:nvSpPr>
        <p:spPr>
          <a:xfrm>
            <a:off x="7570743" y="6326346"/>
            <a:ext cx="1317990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200" dirty="0"/>
              <a:t>arXiv: 2308.16449</a:t>
            </a:r>
          </a:p>
        </p:txBody>
      </p:sp>
      <p:pic>
        <p:nvPicPr>
          <p:cNvPr id="7" name="Picture 6" descr="crex_2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634" y="3441027"/>
            <a:ext cx="4113350" cy="3034713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71A465C5-E917-1EF8-AF31-AD5A61DE13E3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8910" y="2610406"/>
            <a:ext cx="2990648" cy="6321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238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/>
          <p:cNvSpPr/>
          <p:nvPr/>
        </p:nvSpPr>
        <p:spPr>
          <a:xfrm>
            <a:off x="176375" y="1189062"/>
            <a:ext cx="4073013" cy="169293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560907" y="1189063"/>
            <a:ext cx="4423807" cy="16674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4155" y="2956252"/>
            <a:ext cx="4075234" cy="366423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38490" y="1205595"/>
            <a:ext cx="2702871" cy="1631044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9824" y="1225420"/>
            <a:ext cx="2702871" cy="1631044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3276268" y="2057401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320143" y="1465943"/>
            <a:ext cx="392550" cy="28121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/>
          <p:cNvSpPr txBox="1"/>
          <p:nvPr/>
        </p:nvSpPr>
        <p:spPr>
          <a:xfrm>
            <a:off x="3486717" y="1439382"/>
            <a:ext cx="3642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e+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3486719" y="1994222"/>
            <a:ext cx="32896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e-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998762" y="654467"/>
            <a:ext cx="745588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CEBAF intense high-energy electron beam allows to cover unexplored regions</a:t>
            </a:r>
          </a:p>
        </p:txBody>
      </p:sp>
      <p:pic>
        <p:nvPicPr>
          <p:cNvPr id="24" name="Picture 2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60907" y="2966191"/>
            <a:ext cx="4423807" cy="3598642"/>
          </a:xfrm>
          <a:prstGeom prst="rect">
            <a:avLst/>
          </a:prstGeom>
        </p:spPr>
      </p:pic>
      <p:sp>
        <p:nvSpPr>
          <p:cNvPr id="25" name="Rectangle 24"/>
          <p:cNvSpPr/>
          <p:nvPr/>
        </p:nvSpPr>
        <p:spPr>
          <a:xfrm>
            <a:off x="1002390" y="665522"/>
            <a:ext cx="7400963" cy="369332"/>
          </a:xfrm>
          <a:prstGeom prst="rect">
            <a:avLst/>
          </a:prstGeom>
          <a:noFill/>
          <a:ln w="25400">
            <a:solidFill>
              <a:srgbClr val="FF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9571" y="1572923"/>
            <a:ext cx="1165143" cy="928855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3112255" y="2512663"/>
            <a:ext cx="5565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HPS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780013" y="2513851"/>
            <a:ext cx="5720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BDX</a:t>
            </a: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C9BEAE8D-8E8D-2F40-AB02-D2EC3C4578D6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168BDBA-D3EE-6F4D-A970-BDBF06E51356}"/>
              </a:ext>
            </a:extLst>
          </p:cNvPr>
          <p:cNvSpPr/>
          <p:nvPr/>
        </p:nvSpPr>
        <p:spPr>
          <a:xfrm>
            <a:off x="3620547" y="-37029"/>
            <a:ext cx="1757149" cy="49244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600" dirty="0">
                <a:ln w="1905"/>
                <a:solidFill>
                  <a:schemeClr val="bg1"/>
                </a:solidFill>
                <a:latin typeface="Calibri"/>
              </a:rPr>
              <a:t>Dark Sector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AC1FCF91-C281-B345-8BC4-06305F112B9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75D976D1-AD94-844E-8D2E-7ABD617CD2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39BA6920-1703-36F9-B19A-551E084EC26E}"/>
              </a:ext>
            </a:extLst>
          </p:cNvPr>
          <p:cNvSpPr/>
          <p:nvPr/>
        </p:nvSpPr>
        <p:spPr>
          <a:xfrm>
            <a:off x="7568475" y="1185636"/>
            <a:ext cx="251096" cy="1692932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T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E62349A-95C6-82E8-92F0-B0D354F0DF1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9" name="Foliennummernplatzhalter 6">
            <a:extLst>
              <a:ext uri="{FF2B5EF4-FFF2-40B4-BE49-F238E27FC236}">
                <a16:creationId xmlns:a16="http://schemas.microsoft.com/office/drawing/2014/main" id="{0A891DB5-B14B-3006-99BD-E447569AFD85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5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Datumsplatzhalter 5">
            <a:extLst>
              <a:ext uri="{FF2B5EF4-FFF2-40B4-BE49-F238E27FC236}">
                <a16:creationId xmlns:a16="http://schemas.microsoft.com/office/drawing/2014/main" id="{0F50BB6D-08E9-0832-1F1D-FCCEE20055A3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EA90989C-7513-8F29-896C-7B680B5F1034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1775688622"/>
      </p:ext>
    </p:extLst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3081716" y="-37029"/>
            <a:ext cx="2834815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Heavy Photon Search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208EFFD-E85E-C940-92B4-B928CE3312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95C170B9-FFAE-404C-A987-F2E415F15FA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pic>
        <p:nvPicPr>
          <p:cNvPr id="2" name="Picture 1" descr="hps_2016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99" y="872782"/>
            <a:ext cx="4275349" cy="3718560"/>
          </a:xfrm>
          <a:prstGeom prst="rect">
            <a:avLst/>
          </a:prstGeom>
        </p:spPr>
      </p:pic>
      <p:pic>
        <p:nvPicPr>
          <p:cNvPr id="4" name="Picture 3" descr="hps_2019.jpg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6099" y="872782"/>
            <a:ext cx="4129163" cy="371856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22159" y="498817"/>
            <a:ext cx="3738542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2016 Run: Analysis completed, drafting paper  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4526214" y="488657"/>
            <a:ext cx="449511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2019 Run: Upgraded detector &amp; data-taking completed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4799" y="4881304"/>
            <a:ext cx="3198311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/>
              <a:t>Moving towards unexplored regions </a:t>
            </a:r>
          </a:p>
          <a:p>
            <a:r>
              <a:rPr lang="en-US" sz="1600" dirty="0"/>
              <a:t>with discovery potential</a:t>
            </a:r>
          </a:p>
          <a:p>
            <a:endParaRPr lang="en-US" sz="1600" dirty="0"/>
          </a:p>
          <a:p>
            <a:r>
              <a:rPr lang="en-US" sz="1600" dirty="0"/>
              <a:t>Still 107 PAC-approved data-taking </a:t>
            </a:r>
          </a:p>
          <a:p>
            <a:r>
              <a:rPr lang="en-US" sz="1600" dirty="0"/>
              <a:t>days left</a:t>
            </a:r>
          </a:p>
        </p:txBody>
      </p:sp>
      <p:pic>
        <p:nvPicPr>
          <p:cNvPr id="10" name="Picture 9" descr="hps_bump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968" y="4725282"/>
            <a:ext cx="2641600" cy="1785825"/>
          </a:xfrm>
          <a:prstGeom prst="rect">
            <a:avLst/>
          </a:prstGeom>
        </p:spPr>
      </p:pic>
      <p:pic>
        <p:nvPicPr>
          <p:cNvPr id="12" name="Picture 11" descr="hps_vertex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8568" y="4721593"/>
            <a:ext cx="2762762" cy="1787670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988560" y="4881304"/>
            <a:ext cx="103159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Mass bump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528560" y="5429944"/>
            <a:ext cx="114646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Detached </a:t>
            </a:r>
            <a:r>
              <a:rPr lang="en-US" sz="1400" dirty="0" err="1"/>
              <a:t>vtx</a:t>
            </a:r>
            <a:endParaRPr lang="en-US" sz="1400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F0A155-7081-79CE-3F39-3FCF79F1F9AB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8" name="Foliennummernplatzhalter 6">
            <a:extLst>
              <a:ext uri="{FF2B5EF4-FFF2-40B4-BE49-F238E27FC236}">
                <a16:creationId xmlns:a16="http://schemas.microsoft.com/office/drawing/2014/main" id="{6BAE0E3E-3828-4919-74F9-BDFE64EB5D8D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6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Datumsplatzhalter 5">
            <a:extLst>
              <a:ext uri="{FF2B5EF4-FFF2-40B4-BE49-F238E27FC236}">
                <a16:creationId xmlns:a16="http://schemas.microsoft.com/office/drawing/2014/main" id="{D5009235-43AF-A681-889C-34021E02218C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1" name="Fußzeilenplatzhalter 7">
            <a:extLst>
              <a:ext uri="{FF2B5EF4-FFF2-40B4-BE49-F238E27FC236}">
                <a16:creationId xmlns:a16="http://schemas.microsoft.com/office/drawing/2014/main" id="{57145602-61F9-0F5A-A517-45B4A7CFC1B7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904B5064-0F64-DB37-945C-DB165FED2B01}"/>
              </a:ext>
            </a:extLst>
          </p:cNvPr>
          <p:cNvSpPr txBox="1"/>
          <p:nvPr/>
        </p:nvSpPr>
        <p:spPr>
          <a:xfrm>
            <a:off x="4699474" y="4334684"/>
            <a:ext cx="1505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arXiv: 2212.10629</a:t>
            </a:r>
          </a:p>
        </p:txBody>
      </p:sp>
    </p:spTree>
    <p:extLst>
      <p:ext uri="{BB962C8B-B14F-4D97-AF65-F5344CB8AC3E}">
        <p14:creationId xmlns:p14="http://schemas.microsoft.com/office/powerpoint/2010/main" val="16618619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min-veto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47149" y="3264173"/>
            <a:ext cx="2171858" cy="3243805"/>
          </a:xfrm>
          <a:prstGeom prst="rect">
            <a:avLst/>
          </a:prstGeom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5" name="Rectangle 14"/>
          <p:cNvSpPr/>
          <p:nvPr/>
        </p:nvSpPr>
        <p:spPr>
          <a:xfrm>
            <a:off x="2867744" y="-36411"/>
            <a:ext cx="3262753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Beam Dump </a:t>
            </a:r>
            <a:r>
              <a:rPr lang="en-US" sz="2400" dirty="0" err="1">
                <a:ln w="1905"/>
                <a:solidFill>
                  <a:schemeClr val="bg1"/>
                </a:solidFill>
                <a:latin typeface="Calibri"/>
              </a:rPr>
              <a:t>eXperiment</a:t>
            </a:r>
            <a:endParaRPr lang="en-US" sz="2400" dirty="0">
              <a:ln w="1905"/>
              <a:solidFill>
                <a:schemeClr val="bg1"/>
              </a:solidFill>
              <a:latin typeface="Calibri"/>
            </a:endParaRPr>
          </a:p>
        </p:txBody>
      </p:sp>
      <p:pic>
        <p:nvPicPr>
          <p:cNvPr id="10" name="Picture 9" descr="Chart, diagram&#10;&#10;Description automatically generated">
            <a:extLst>
              <a:ext uri="{FF2B5EF4-FFF2-40B4-BE49-F238E27FC236}">
                <a16:creationId xmlns:a16="http://schemas.microsoft.com/office/drawing/2014/main" id="{D287B85D-C4DF-9A49-9929-102DE95E78A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6184" y="1139881"/>
            <a:ext cx="3879661" cy="223037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E92A19A-0902-0A48-9866-A6E35E9F275B}"/>
              </a:ext>
            </a:extLst>
          </p:cNvPr>
          <p:cNvSpPr txBox="1"/>
          <p:nvPr/>
        </p:nvSpPr>
        <p:spPr>
          <a:xfrm>
            <a:off x="257018" y="531137"/>
            <a:ext cx="2663643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600" dirty="0"/>
              <a:t>December ‘19 – fall ’20</a:t>
            </a:r>
          </a:p>
          <a:p>
            <a:r>
              <a:rPr lang="x-none" sz="1600" dirty="0"/>
              <a:t>E</a:t>
            </a:r>
            <a:r>
              <a:rPr lang="x-none" sz="1600" baseline="-25000" dirty="0"/>
              <a:t>e</a:t>
            </a:r>
            <a:r>
              <a:rPr lang="x-none" sz="1600" dirty="0"/>
              <a:t> = 2.2 GeV      </a:t>
            </a:r>
            <a:r>
              <a:rPr lang="en-US" sz="1600" b="1" dirty="0">
                <a:solidFill>
                  <a:srgbClr val="C00000"/>
                </a:solidFill>
              </a:rPr>
              <a:t>2.5</a:t>
            </a:r>
            <a:r>
              <a:rPr lang="x-none" sz="1600" b="1" dirty="0">
                <a:solidFill>
                  <a:srgbClr val="C00000"/>
                </a:solidFill>
              </a:rPr>
              <a:t> x 10</a:t>
            </a:r>
            <a:r>
              <a:rPr lang="x-none" sz="1600" b="1" baseline="30000" dirty="0">
                <a:solidFill>
                  <a:srgbClr val="C00000"/>
                </a:solidFill>
              </a:rPr>
              <a:t>21</a:t>
            </a:r>
            <a:r>
              <a:rPr lang="x-none" sz="1600" b="1" dirty="0">
                <a:solidFill>
                  <a:srgbClr val="C00000"/>
                </a:solidFill>
              </a:rPr>
              <a:t> EO</a:t>
            </a:r>
            <a:r>
              <a:rPr lang="en-US" sz="1600" b="1" dirty="0">
                <a:solidFill>
                  <a:srgbClr val="C00000"/>
                </a:solidFill>
              </a:rPr>
              <a:t>T</a:t>
            </a:r>
            <a:endParaRPr lang="x-none" sz="1600" b="1" dirty="0">
              <a:solidFill>
                <a:srgbClr val="C00000"/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AB158696-2C4E-EB48-889C-E3395F51DE69}"/>
              </a:ext>
            </a:extLst>
          </p:cNvPr>
          <p:cNvSpPr txBox="1"/>
          <p:nvPr/>
        </p:nvSpPr>
        <p:spPr>
          <a:xfrm>
            <a:off x="4319007" y="531137"/>
            <a:ext cx="4146838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500" dirty="0"/>
              <a:t>Despite the small scale, BDX-mini is </a:t>
            </a:r>
          </a:p>
          <a:p>
            <a:r>
              <a:rPr lang="en-GB" sz="1500" dirty="0"/>
              <a:t>competitive with LDM experiments (NA64, E137,..)</a:t>
            </a:r>
            <a:endParaRPr lang="x-none" sz="1500" dirty="0"/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1FAA5555-94CB-984B-A048-6BEF025C6F9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E633E82C-F8A0-6049-BFB8-F4F339AB3F6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57018" y="1139881"/>
            <a:ext cx="2752883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/>
              <a:t>After </a:t>
            </a:r>
            <a:r>
              <a:rPr lang="x-none" sz="1500" dirty="0"/>
              <a:t>unblinding </a:t>
            </a:r>
            <a:r>
              <a:rPr lang="en-US" sz="1500" dirty="0"/>
              <a:t>no excess found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413086" y="4675850"/>
            <a:ext cx="748923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>
                <a:solidFill>
                  <a:srgbClr val="0000FF"/>
                </a:solidFill>
              </a:rPr>
              <a:t>Beam off</a:t>
            </a:r>
          </a:p>
        </p:txBody>
      </p:sp>
      <p:pic>
        <p:nvPicPr>
          <p:cNvPr id="17" name="Picture 16" descr="BDX_mini_photo.jp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8" y="1554486"/>
            <a:ext cx="3370570" cy="1577811"/>
          </a:xfrm>
          <a:prstGeom prst="rect">
            <a:avLst/>
          </a:prstGeom>
        </p:spPr>
      </p:pic>
      <p:sp>
        <p:nvSpPr>
          <p:cNvPr id="35" name="TextBox 34">
            <a:extLst>
              <a:ext uri="{FF2B5EF4-FFF2-40B4-BE49-F238E27FC236}">
                <a16:creationId xmlns:a16="http://schemas.microsoft.com/office/drawing/2014/main" id="{486C50D3-C07F-0644-BFAC-492B37D8D4AF}"/>
              </a:ext>
            </a:extLst>
          </p:cNvPr>
          <p:cNvSpPr txBox="1"/>
          <p:nvPr/>
        </p:nvSpPr>
        <p:spPr>
          <a:xfrm>
            <a:off x="246709" y="3463678"/>
            <a:ext cx="1499513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x-none" sz="1400" dirty="0"/>
              <a:t>ECAL + veto attivo</a:t>
            </a:r>
          </a:p>
        </p:txBody>
      </p:sp>
      <p:pic>
        <p:nvPicPr>
          <p:cNvPr id="20" name="Picture 19" descr="bdx_ecal.jp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7018" y="3842773"/>
            <a:ext cx="1666770" cy="216309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7A512CEA-304A-6899-B9A8-4E3C0A0BF910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629340" y="3458263"/>
            <a:ext cx="3879662" cy="3084003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F7867567-8985-A84D-135D-B462B6E4B6B3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5" name="Foliennummernplatzhalter 6">
            <a:extLst>
              <a:ext uri="{FF2B5EF4-FFF2-40B4-BE49-F238E27FC236}">
                <a16:creationId xmlns:a16="http://schemas.microsoft.com/office/drawing/2014/main" id="{2DB3662D-8012-AF70-E488-C035EA58DA3B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7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6" name="Datumsplatzhalter 5">
            <a:extLst>
              <a:ext uri="{FF2B5EF4-FFF2-40B4-BE49-F238E27FC236}">
                <a16:creationId xmlns:a16="http://schemas.microsoft.com/office/drawing/2014/main" id="{CFA2CAAF-FA56-3EA4-EB73-F6A6EBF2C227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7" name="Fußzeilenplatzhalter 7">
            <a:extLst>
              <a:ext uri="{FF2B5EF4-FFF2-40B4-BE49-F238E27FC236}">
                <a16:creationId xmlns:a16="http://schemas.microsoft.com/office/drawing/2014/main" id="{0422EB76-60F1-2760-213B-A9F16B913A12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485D518-F049-1867-1292-02D423F4759A}"/>
              </a:ext>
            </a:extLst>
          </p:cNvPr>
          <p:cNvSpPr txBox="1"/>
          <p:nvPr/>
        </p:nvSpPr>
        <p:spPr>
          <a:xfrm>
            <a:off x="257018" y="6169189"/>
            <a:ext cx="150554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IT" sz="1400" dirty="0"/>
              <a:t>arXiv: 2208.01387</a:t>
            </a:r>
          </a:p>
        </p:txBody>
      </p:sp>
    </p:spTree>
    <p:extLst>
      <p:ext uri="{BB962C8B-B14F-4D97-AF65-F5344CB8AC3E}">
        <p14:creationId xmlns:p14="http://schemas.microsoft.com/office/powerpoint/2010/main" val="41999532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3912" y="1223723"/>
            <a:ext cx="6576260" cy="5113121"/>
          </a:xfrm>
          <a:prstGeom prst="rect">
            <a:avLst/>
          </a:prstGeom>
        </p:spPr>
      </p:pic>
      <p:sp>
        <p:nvSpPr>
          <p:cNvPr id="47" name="Rounded Rectangle 46"/>
          <p:cNvSpPr/>
          <p:nvPr/>
        </p:nvSpPr>
        <p:spPr>
          <a:xfrm>
            <a:off x="212054" y="900076"/>
            <a:ext cx="4325309" cy="235741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5524" name="Line 4"/>
          <p:cNvSpPr>
            <a:spLocks noChangeShapeType="1"/>
          </p:cNvSpPr>
          <p:nvPr/>
        </p:nvSpPr>
        <p:spPr bwMode="auto">
          <a:xfrm>
            <a:off x="1589058" y="6156154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Right Triangle 1"/>
          <p:cNvSpPr/>
          <p:nvPr/>
        </p:nvSpPr>
        <p:spPr>
          <a:xfrm>
            <a:off x="2237910" y="4491415"/>
            <a:ext cx="1121785" cy="1664739"/>
          </a:xfrm>
          <a:prstGeom prst="rtTriangle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/>
          <p:cNvSpPr/>
          <p:nvPr/>
        </p:nvSpPr>
        <p:spPr>
          <a:xfrm>
            <a:off x="1983912" y="4385659"/>
            <a:ext cx="902422" cy="91209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 flipV="1">
            <a:off x="2237910" y="5401655"/>
            <a:ext cx="625334" cy="800680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 flipH="1" flipV="1">
            <a:off x="2120595" y="4778212"/>
            <a:ext cx="742649" cy="623445"/>
          </a:xfrm>
          <a:prstGeom prst="straightConnector1">
            <a:avLst/>
          </a:prstGeom>
          <a:ln>
            <a:solidFill>
              <a:srgbClr val="FF0000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2522070" y="3681156"/>
            <a:ext cx="211171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Longitudinal</a:t>
            </a:r>
            <a:r>
              <a:rPr lang="en-US" sz="1400" dirty="0"/>
              <a:t> </a:t>
            </a:r>
            <a:r>
              <a:rPr lang="en-US" sz="1400" dirty="0">
                <a:solidFill>
                  <a:srgbClr val="0000FF"/>
                </a:solidFill>
              </a:rPr>
              <a:t>momentum</a:t>
            </a:r>
          </a:p>
          <a:p>
            <a:r>
              <a:rPr lang="en-US" i="1" dirty="0">
                <a:solidFill>
                  <a:srgbClr val="0000FF"/>
                </a:solidFill>
              </a:rPr>
              <a:t>k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  <a:r>
              <a:rPr lang="en-US" i="1" dirty="0">
                <a:solidFill>
                  <a:srgbClr val="0000FF"/>
                </a:solidFill>
              </a:rPr>
              <a:t>=</a:t>
            </a:r>
            <a:r>
              <a:rPr lang="en-US" i="1" dirty="0" err="1">
                <a:solidFill>
                  <a:srgbClr val="0000FF"/>
                </a:solidFill>
              </a:rPr>
              <a:t>xP</a:t>
            </a:r>
            <a:r>
              <a:rPr lang="en-US" i="1" baseline="30000" dirty="0">
                <a:solidFill>
                  <a:srgbClr val="0000FF"/>
                </a:solidFill>
              </a:rPr>
              <a:t>+</a:t>
            </a:r>
          </a:p>
        </p:txBody>
      </p:sp>
      <p:cxnSp>
        <p:nvCxnSpPr>
          <p:cNvPr id="15" name="Straight Arrow Connector 14"/>
          <p:cNvCxnSpPr/>
          <p:nvPr/>
        </p:nvCxnSpPr>
        <p:spPr>
          <a:xfrm flipH="1">
            <a:off x="4514273" y="2930931"/>
            <a:ext cx="1546750" cy="668293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 rot="1821166">
            <a:off x="6412667" y="5520207"/>
            <a:ext cx="156511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plane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 flipV="1">
            <a:off x="6159740" y="2051437"/>
            <a:ext cx="274808" cy="814276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 flipV="1">
            <a:off x="6166605" y="2930931"/>
            <a:ext cx="342644" cy="854364"/>
          </a:xfrm>
          <a:prstGeom prst="straightConnector1">
            <a:avLst/>
          </a:prstGeom>
          <a:ln>
            <a:solidFill>
              <a:srgbClr val="0000FF"/>
            </a:solidFill>
            <a:tailEnd type="triangle" w="lg" len="lg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grpSp>
        <p:nvGrpSpPr>
          <p:cNvPr id="28" name="Group 27"/>
          <p:cNvGrpSpPr/>
          <p:nvPr/>
        </p:nvGrpSpPr>
        <p:grpSpPr>
          <a:xfrm>
            <a:off x="5911933" y="2089818"/>
            <a:ext cx="436247" cy="369332"/>
            <a:chOff x="6026548" y="1194323"/>
            <a:chExt cx="436247" cy="369332"/>
          </a:xfrm>
        </p:grpSpPr>
        <p:sp>
          <p:nvSpPr>
            <p:cNvPr id="22" name="TextBox 21"/>
            <p:cNvSpPr txBox="1"/>
            <p:nvPr/>
          </p:nvSpPr>
          <p:spPr>
            <a:xfrm>
              <a:off x="6026548" y="1194323"/>
              <a:ext cx="436247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k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23" name="Straight Arrow Connector 22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37" name="Group 36"/>
          <p:cNvGrpSpPr/>
          <p:nvPr/>
        </p:nvGrpSpPr>
        <p:grpSpPr>
          <a:xfrm>
            <a:off x="5836418" y="3017950"/>
            <a:ext cx="449209" cy="369332"/>
            <a:chOff x="6026548" y="1194323"/>
            <a:chExt cx="449209" cy="369332"/>
          </a:xfrm>
        </p:grpSpPr>
        <p:sp>
          <p:nvSpPr>
            <p:cNvPr id="38" name="TextBox 37"/>
            <p:cNvSpPr txBox="1"/>
            <p:nvPr/>
          </p:nvSpPr>
          <p:spPr>
            <a:xfrm>
              <a:off x="6026548" y="1194323"/>
              <a:ext cx="44920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i="1" dirty="0" err="1">
                  <a:solidFill>
                    <a:srgbClr val="0000FF"/>
                  </a:solidFill>
                </a:rPr>
                <a:t>b</a:t>
              </a:r>
              <a:r>
                <a:rPr lang="en-US" i="1" baseline="-25000" dirty="0" err="1">
                  <a:solidFill>
                    <a:srgbClr val="0000FF"/>
                  </a:solidFill>
                </a:rPr>
                <a:t>T</a:t>
              </a:r>
              <a:endParaRPr lang="en-US" i="1" baseline="-25000" dirty="0">
                <a:solidFill>
                  <a:srgbClr val="0000FF"/>
                </a:solidFill>
              </a:endParaRPr>
            </a:p>
          </p:txBody>
        </p:sp>
        <p:cxnSp>
          <p:nvCxnSpPr>
            <p:cNvPr id="39" name="Straight Arrow Connector 38"/>
            <p:cNvCxnSpPr/>
            <p:nvPr/>
          </p:nvCxnSpPr>
          <p:spPr>
            <a:xfrm>
              <a:off x="6133236" y="1249584"/>
              <a:ext cx="176217" cy="0"/>
            </a:xfrm>
            <a:prstGeom prst="straightConnector1">
              <a:avLst/>
            </a:prstGeom>
            <a:ln w="12700">
              <a:solidFill>
                <a:srgbClr val="0000FF"/>
              </a:solidFill>
              <a:tailEnd type="triangle" w="sm" len="med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0" name="TextBox 39"/>
          <p:cNvSpPr txBox="1"/>
          <p:nvPr/>
        </p:nvSpPr>
        <p:spPr>
          <a:xfrm>
            <a:off x="6599644" y="1743660"/>
            <a:ext cx="202377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momentum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6605359" y="3269032"/>
            <a:ext cx="174465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0000FF"/>
                </a:solidFill>
              </a:rPr>
              <a:t>Transverse position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471270" y="4676081"/>
            <a:ext cx="29162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sp>
        <p:nvSpPr>
          <p:cNvPr id="44" name="TextBox 43"/>
          <p:cNvSpPr txBox="1"/>
          <p:nvPr/>
        </p:nvSpPr>
        <p:spPr>
          <a:xfrm>
            <a:off x="2417426" y="5905114"/>
            <a:ext cx="2231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  <a:latin typeface="Savoye LET"/>
                <a:cs typeface="Savoye LET"/>
              </a:rPr>
              <a:t>l</a:t>
            </a:r>
            <a:endParaRPr lang="en-US" baseline="30000" dirty="0">
              <a:solidFill>
                <a:srgbClr val="FF0000"/>
              </a:solidFill>
              <a:latin typeface="Savoye LET"/>
              <a:cs typeface="Savoye LET"/>
            </a:endParaRPr>
          </a:p>
        </p:txBody>
      </p:sp>
      <p:graphicFrame>
        <p:nvGraphicFramePr>
          <p:cNvPr id="45" name="Object 44"/>
          <p:cNvGraphicFramePr>
            <a:graphicFrameLocks noChangeAspect="1"/>
          </p:cNvGraphicFramePr>
          <p:nvPr/>
        </p:nvGraphicFramePr>
        <p:xfrm>
          <a:off x="1457470" y="931308"/>
          <a:ext cx="1305427" cy="42834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812800" imgH="266700" progId="Equation.3">
                  <p:embed/>
                </p:oleObj>
              </mc:Choice>
              <mc:Fallback>
                <p:oleObj name="Equation" r:id="rId4" imgW="812800" imgH="266700" progId="Equation.3">
                  <p:embed/>
                  <p:pic>
                    <p:nvPicPr>
                      <p:cNvPr id="45" name="Object 44"/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457470" y="931308"/>
                        <a:ext cx="1305427" cy="42834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0" name="Object 29"/>
          <p:cNvGraphicFramePr>
            <a:graphicFrameLocks noChangeAspect="1"/>
          </p:cNvGraphicFramePr>
          <p:nvPr/>
        </p:nvGraphicFramePr>
        <p:xfrm>
          <a:off x="406471" y="1859110"/>
          <a:ext cx="889203" cy="41354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6" imgW="571500" imgH="266700" progId="Equation.3">
                  <p:embed/>
                </p:oleObj>
              </mc:Choice>
              <mc:Fallback>
                <p:oleObj name="Equation" r:id="rId6" imgW="571500" imgH="266700" progId="Equation.3">
                  <p:embed/>
                  <p:pic>
                    <p:nvPicPr>
                      <p:cNvPr id="30" name="Object 29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06471" y="1859110"/>
                        <a:ext cx="889203" cy="41354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2" name="Object 41"/>
          <p:cNvGraphicFramePr>
            <a:graphicFrameLocks noChangeAspect="1"/>
          </p:cNvGraphicFramePr>
          <p:nvPr/>
        </p:nvGraphicFramePr>
        <p:xfrm>
          <a:off x="2340693" y="1800624"/>
          <a:ext cx="2117725" cy="4905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8" imgW="1358900" imgH="317500" progId="Equation.3">
                  <p:embed/>
                </p:oleObj>
              </mc:Choice>
              <mc:Fallback>
                <p:oleObj name="Equation" r:id="rId8" imgW="1358900" imgH="317500" progId="Equation.3">
                  <p:embed/>
                  <p:pic>
                    <p:nvPicPr>
                      <p:cNvPr id="42" name="Object 41"/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340693" y="1800624"/>
                        <a:ext cx="2117725" cy="4905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46" name="TextBox 45"/>
          <p:cNvSpPr txBox="1"/>
          <p:nvPr/>
        </p:nvSpPr>
        <p:spPr>
          <a:xfrm>
            <a:off x="3283478" y="5516549"/>
            <a:ext cx="1516421" cy="58477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/>
              <a:t>Photon </a:t>
            </a:r>
            <a:r>
              <a:rPr lang="en-US" sz="1400" dirty="0" err="1"/>
              <a:t>Virtuality</a:t>
            </a:r>
            <a:endParaRPr lang="en-US" sz="1400" dirty="0"/>
          </a:p>
          <a:p>
            <a:r>
              <a:rPr lang="en-US" i="1" dirty="0"/>
              <a:t>Q</a:t>
            </a:r>
            <a:r>
              <a:rPr lang="en-US" i="1" baseline="30000" dirty="0"/>
              <a:t>2</a:t>
            </a:r>
          </a:p>
        </p:txBody>
      </p:sp>
      <p:graphicFrame>
        <p:nvGraphicFramePr>
          <p:cNvPr id="49" name="Object 48"/>
          <p:cNvGraphicFramePr>
            <a:graphicFrameLocks noChangeAspect="1"/>
          </p:cNvGraphicFramePr>
          <p:nvPr/>
        </p:nvGraphicFramePr>
        <p:xfrm>
          <a:off x="1649168" y="2816127"/>
          <a:ext cx="593725" cy="382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10" imgW="393700" imgH="254000" progId="Equation.3">
                  <p:embed/>
                </p:oleObj>
              </mc:Choice>
              <mc:Fallback>
                <p:oleObj name="Equation" r:id="rId10" imgW="393700" imgH="254000" progId="Equation.3">
                  <p:embed/>
                  <p:pic>
                    <p:nvPicPr>
                      <p:cNvPr id="49" name="Object 48"/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649168" y="2816127"/>
                        <a:ext cx="593725" cy="382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50" name="Text Box 6"/>
          <p:cNvSpPr txBox="1">
            <a:spLocks noChangeArrowheads="1"/>
          </p:cNvSpPr>
          <p:nvPr/>
        </p:nvSpPr>
        <p:spPr bwMode="auto">
          <a:xfrm rot="2338822">
            <a:off x="1224073" y="2351231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1" name="Text Box 12"/>
          <p:cNvSpPr txBox="1">
            <a:spLocks noChangeArrowheads="1"/>
          </p:cNvSpPr>
          <p:nvPr/>
        </p:nvSpPr>
        <p:spPr bwMode="auto">
          <a:xfrm rot="19437630">
            <a:off x="839590" y="1352851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aseline="30000" dirty="0">
                <a:latin typeface="Arial" pitchFamily="-108" charset="0"/>
              </a:rPr>
              <a:t>2</a:t>
            </a:r>
            <a:r>
              <a:rPr lang="en-US" sz="1200" dirty="0">
                <a:latin typeface="Arial" pitchFamily="-108" charset="0"/>
              </a:rPr>
              <a:t>b</a:t>
            </a:r>
            <a:r>
              <a:rPr lang="en-US" sz="1200" baseline="-25000" dirty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2" name="Line 13"/>
          <p:cNvSpPr>
            <a:spLocks noChangeShapeType="1"/>
          </p:cNvSpPr>
          <p:nvPr/>
        </p:nvSpPr>
        <p:spPr bwMode="auto">
          <a:xfrm flipH="1">
            <a:off x="877454" y="1359651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3" name="Line 26"/>
          <p:cNvSpPr>
            <a:spLocks noChangeShapeType="1"/>
          </p:cNvSpPr>
          <p:nvPr/>
        </p:nvSpPr>
        <p:spPr bwMode="auto">
          <a:xfrm>
            <a:off x="948480" y="2260401"/>
            <a:ext cx="700687" cy="60531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4" name="Text Box 6"/>
          <p:cNvSpPr txBox="1">
            <a:spLocks noChangeArrowheads="1"/>
          </p:cNvSpPr>
          <p:nvPr/>
        </p:nvSpPr>
        <p:spPr bwMode="auto">
          <a:xfrm rot="2481873">
            <a:off x="2448685" y="1388985"/>
            <a:ext cx="466794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="0" baseline="30000" dirty="0">
                <a:latin typeface="Arial" pitchFamily="-108" charset="0"/>
              </a:rPr>
              <a:t>2</a:t>
            </a:r>
            <a:r>
              <a:rPr lang="en-US" sz="1200" b="0" dirty="0">
                <a:latin typeface="Arial" pitchFamily="-108" charset="0"/>
              </a:rPr>
              <a:t>k</a:t>
            </a:r>
            <a:r>
              <a:rPr lang="en-US" sz="1200" b="0" baseline="-25000" dirty="0">
                <a:latin typeface="Arial" pitchFamily="-108" charset="0"/>
              </a:rPr>
              <a:t>T</a:t>
            </a:r>
          </a:p>
        </p:txBody>
      </p:sp>
      <p:sp>
        <p:nvSpPr>
          <p:cNvPr id="55" name="Text Box 12"/>
          <p:cNvSpPr txBox="1">
            <a:spLocks noChangeArrowheads="1"/>
          </p:cNvSpPr>
          <p:nvPr/>
        </p:nvSpPr>
        <p:spPr bwMode="auto">
          <a:xfrm rot="19437630">
            <a:off x="2128577" y="2410100"/>
            <a:ext cx="528722" cy="2769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200" b="0" dirty="0">
                <a:latin typeface="Arial" pitchFamily="-108" charset="0"/>
              </a:rPr>
              <a:t>d</a:t>
            </a:r>
            <a:r>
              <a:rPr lang="en-US" sz="1200" baseline="30000" dirty="0">
                <a:latin typeface="Arial" pitchFamily="-108" charset="0"/>
              </a:rPr>
              <a:t>2</a:t>
            </a:r>
            <a:r>
              <a:rPr lang="en-US" sz="1200" dirty="0">
                <a:latin typeface="Arial" pitchFamily="-108" charset="0"/>
              </a:rPr>
              <a:t>b</a:t>
            </a:r>
            <a:r>
              <a:rPr lang="en-US" sz="1200" baseline="-25000" dirty="0">
                <a:latin typeface="Arial" pitchFamily="-108" charset="0"/>
              </a:rPr>
              <a:t>T</a:t>
            </a:r>
            <a:endParaRPr lang="en-US" sz="2000" b="0" baseline="30000" dirty="0">
              <a:latin typeface="Arial" pitchFamily="-108" charset="0"/>
            </a:endParaRPr>
          </a:p>
        </p:txBody>
      </p:sp>
      <p:sp>
        <p:nvSpPr>
          <p:cNvPr id="56" name="Line 13"/>
          <p:cNvSpPr>
            <a:spLocks noChangeShapeType="1"/>
          </p:cNvSpPr>
          <p:nvPr/>
        </p:nvSpPr>
        <p:spPr bwMode="auto">
          <a:xfrm flipH="1">
            <a:off x="2176933" y="2354707"/>
            <a:ext cx="711603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57" name="Line 26"/>
          <p:cNvSpPr>
            <a:spLocks noChangeShapeType="1"/>
          </p:cNvSpPr>
          <p:nvPr/>
        </p:nvSpPr>
        <p:spPr bwMode="auto">
          <a:xfrm>
            <a:off x="2271423" y="1336561"/>
            <a:ext cx="545641" cy="51100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" name="TextBox 3"/>
          <p:cNvSpPr txBox="1"/>
          <p:nvPr/>
        </p:nvSpPr>
        <p:spPr>
          <a:xfrm>
            <a:off x="6213971" y="840288"/>
            <a:ext cx="213502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Confinement Scale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265979" y="3619601"/>
            <a:ext cx="2135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0000"/>
                </a:solidFill>
              </a:rPr>
              <a:t>High Energy Probe</a:t>
            </a:r>
          </a:p>
          <a:p>
            <a:r>
              <a:rPr lang="en-US" dirty="0">
                <a:solidFill>
                  <a:srgbClr val="FF0000"/>
                </a:solidFill>
              </a:rPr>
              <a:t>Hard Scale</a:t>
            </a:r>
          </a:p>
        </p:txBody>
      </p:sp>
      <p:sp>
        <p:nvSpPr>
          <p:cNvPr id="5" name="Right Arrow 4"/>
          <p:cNvSpPr/>
          <p:nvPr/>
        </p:nvSpPr>
        <p:spPr>
          <a:xfrm rot="1551024">
            <a:off x="7377524" y="4348012"/>
            <a:ext cx="640009" cy="367644"/>
          </a:xfrm>
          <a:prstGeom prst="rightArrow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TextBox 57"/>
          <p:cNvSpPr txBox="1"/>
          <p:nvPr/>
        </p:nvSpPr>
        <p:spPr>
          <a:xfrm>
            <a:off x="8016170" y="4193577"/>
            <a:ext cx="5440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rgbClr val="800000"/>
                </a:solidFill>
              </a:rPr>
              <a:t>Spin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8ACDF842-2B63-C826-5D99-0DA112FD6FD3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14E1F81-4B1E-2B22-99E9-9AC166CC6DEE}"/>
              </a:ext>
            </a:extLst>
          </p:cNvPr>
          <p:cNvSpPr/>
          <p:nvPr/>
        </p:nvSpPr>
        <p:spPr>
          <a:xfrm>
            <a:off x="3063854" y="-51403"/>
            <a:ext cx="2870466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3D Nucleon Structure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D787D59-4CA7-4E01-DF65-0365DB6DA2D0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94F5209-F016-006F-749C-13F22613DF1A}"/>
              </a:ext>
            </a:extLst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39CD1F1F-0A45-5A2C-0119-576BFB14B0E6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11" name="Foliennummernplatzhalter 6">
            <a:extLst>
              <a:ext uri="{FF2B5EF4-FFF2-40B4-BE49-F238E27FC236}">
                <a16:creationId xmlns:a16="http://schemas.microsoft.com/office/drawing/2014/main" id="{E633BF87-DA0C-7189-7617-B205B588F647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8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8" name="Datumsplatzhalter 5">
            <a:extLst>
              <a:ext uri="{FF2B5EF4-FFF2-40B4-BE49-F238E27FC236}">
                <a16:creationId xmlns:a16="http://schemas.microsoft.com/office/drawing/2014/main" id="{DE15468A-B7BF-385D-E536-B2FC1FD0C71C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9" name="Fußzeilenplatzhalter 7">
            <a:extLst>
              <a:ext uri="{FF2B5EF4-FFF2-40B4-BE49-F238E27FC236}">
                <a16:creationId xmlns:a16="http://schemas.microsoft.com/office/drawing/2014/main" id="{553A044D-4415-E277-BDD4-596671CD7F6C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3139262954"/>
      </p:ext>
    </p:extLst>
  </p:cSld>
  <p:clrMapOvr>
    <a:masterClrMapping/>
  </p:clrMapOvr>
  <p:transition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B377CD3-6679-084C-B786-867015090574}"/>
              </a:ext>
            </a:extLst>
          </p:cNvPr>
          <p:cNvSpPr/>
          <p:nvPr/>
        </p:nvSpPr>
        <p:spPr>
          <a:xfrm>
            <a:off x="0" y="0"/>
            <a:ext cx="9144000" cy="421224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 dirty="0"/>
          </a:p>
        </p:txBody>
      </p:sp>
      <p:sp>
        <p:nvSpPr>
          <p:cNvPr id="12" name="Rectangle 11"/>
          <p:cNvSpPr/>
          <p:nvPr/>
        </p:nvSpPr>
        <p:spPr>
          <a:xfrm>
            <a:off x="3544339" y="-51403"/>
            <a:ext cx="1909498" cy="461665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en-US" sz="2400" dirty="0">
                <a:ln w="1905"/>
                <a:solidFill>
                  <a:schemeClr val="bg1"/>
                </a:solidFill>
                <a:latin typeface="Calibri"/>
              </a:rPr>
              <a:t>The Spin Case</a:t>
            </a:r>
          </a:p>
        </p:txBody>
      </p:sp>
      <p:sp>
        <p:nvSpPr>
          <p:cNvPr id="15" name="Rectangle 14"/>
          <p:cNvSpPr/>
          <p:nvPr/>
        </p:nvSpPr>
        <p:spPr>
          <a:xfrm>
            <a:off x="5197274" y="2811077"/>
            <a:ext cx="3806391" cy="354651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106686" y="2808966"/>
            <a:ext cx="3990969" cy="288965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5"/>
          <p:cNvSpPr>
            <a:spLocks noChangeArrowheads="1"/>
          </p:cNvSpPr>
          <p:nvPr/>
        </p:nvSpPr>
        <p:spPr bwMode="auto">
          <a:xfrm>
            <a:off x="1561298" y="1277090"/>
            <a:ext cx="6535677" cy="584776"/>
          </a:xfrm>
          <a:prstGeom prst="rect">
            <a:avLst/>
          </a:prstGeom>
          <a:solidFill>
            <a:schemeClr val="bg1">
              <a:alpha val="70000"/>
            </a:schemeClr>
          </a:solidFill>
          <a:ln w="31750">
            <a:noFill/>
            <a:miter lim="800000"/>
            <a:headEnd/>
            <a:tailEnd/>
          </a:ln>
          <a:effectLst/>
        </p:spPr>
        <p:txBody>
          <a:bodyPr wrap="square" anchor="ctr">
            <a:prstTxWarp prst="textNoShape">
              <a:avLst/>
            </a:prstTxWarp>
            <a:spAutoFit/>
          </a:bodyPr>
          <a:lstStyle/>
          <a:p>
            <a:pPr algn="ctr"/>
            <a:r>
              <a:rPr lang="en-US" sz="1600" dirty="0">
                <a:latin typeface="Arial" pitchFamily="-108" charset="0"/>
              </a:rPr>
              <a:t>Should not be confused with </a:t>
            </a:r>
            <a:r>
              <a:rPr lang="en-US" sz="1600" dirty="0" err="1">
                <a:latin typeface="Arial" pitchFamily="-108" charset="0"/>
              </a:rPr>
              <a:t>pQCD</a:t>
            </a:r>
            <a:r>
              <a:rPr lang="en-US" sz="1600" dirty="0">
                <a:latin typeface="Arial" pitchFamily="-108" charset="0"/>
              </a:rPr>
              <a:t>, which already can, </a:t>
            </a:r>
          </a:p>
          <a:p>
            <a:pPr algn="ctr"/>
            <a:r>
              <a:rPr lang="en-US" sz="1600" dirty="0">
                <a:latin typeface="Arial" pitchFamily="-108" charset="0"/>
              </a:rPr>
              <a:t>but is not touching the intimate nature of the strong interaction</a:t>
            </a:r>
            <a:endParaRPr lang="it-IT" sz="1600" dirty="0">
              <a:latin typeface="Arial" pitchFamily="-108" charset="0"/>
            </a:endParaRPr>
          </a:p>
        </p:txBody>
      </p:sp>
      <p:pic>
        <p:nvPicPr>
          <p:cNvPr id="18" name="Picture 1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3023" y="3174049"/>
            <a:ext cx="4004632" cy="3183544"/>
          </a:xfrm>
          <a:prstGeom prst="rect">
            <a:avLst/>
          </a:prstGeom>
        </p:spPr>
      </p:pic>
      <p:sp>
        <p:nvSpPr>
          <p:cNvPr id="19" name="Line 4"/>
          <p:cNvSpPr>
            <a:spLocks noChangeShapeType="1"/>
          </p:cNvSpPr>
          <p:nvPr/>
        </p:nvSpPr>
        <p:spPr bwMode="auto">
          <a:xfrm>
            <a:off x="827088" y="5786672"/>
            <a:ext cx="7239000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/>
        </p:spPr>
        <p:txBody>
          <a:bodyPr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" name="Rectangle 41"/>
          <p:cNvSpPr>
            <a:spLocks noChangeArrowheads="1"/>
          </p:cNvSpPr>
          <p:nvPr/>
        </p:nvSpPr>
        <p:spPr bwMode="auto">
          <a:xfrm>
            <a:off x="3568700" y="2525490"/>
            <a:ext cx="914400" cy="91440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 anchor="ctr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1" name="Text Box 42"/>
          <p:cNvSpPr txBox="1">
            <a:spLocks noChangeArrowheads="1"/>
          </p:cNvSpPr>
          <p:nvPr/>
        </p:nvSpPr>
        <p:spPr bwMode="auto">
          <a:xfrm>
            <a:off x="4137025" y="1172940"/>
            <a:ext cx="184150" cy="442913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it-IT"/>
          </a:p>
        </p:txBody>
      </p:sp>
      <p:sp>
        <p:nvSpPr>
          <p:cNvPr id="22" name="Line 44"/>
          <p:cNvSpPr>
            <a:spLocks noChangeShapeType="1"/>
          </p:cNvSpPr>
          <p:nvPr/>
        </p:nvSpPr>
        <p:spPr bwMode="auto">
          <a:xfrm>
            <a:off x="257175" y="1870570"/>
            <a:ext cx="165100" cy="0"/>
          </a:xfrm>
          <a:prstGeom prst="line">
            <a:avLst/>
          </a:prstGeom>
          <a:noFill/>
          <a:ln w="31750">
            <a:noFill/>
            <a:round/>
            <a:headEnd/>
            <a:tailEnd type="triangle" w="med" len="med"/>
          </a:ln>
          <a:effectLst/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1175314" y="2808966"/>
            <a:ext cx="653875" cy="507334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1600" dirty="0">
                <a:solidFill>
                  <a:schemeClr val="tx1"/>
                </a:solidFill>
              </a:rPr>
              <a:t>A</a:t>
            </a:r>
            <a:r>
              <a:rPr lang="en-US" sz="1600" baseline="-25000" dirty="0">
                <a:solidFill>
                  <a:schemeClr val="tx1"/>
                </a:solidFill>
              </a:rPr>
              <a:t>N</a:t>
            </a:r>
            <a:endParaRPr lang="it-IT" sz="1600" baseline="-25000" dirty="0">
              <a:solidFill>
                <a:schemeClr val="tx1"/>
              </a:solidFill>
            </a:endParaRPr>
          </a:p>
        </p:txBody>
      </p:sp>
      <p:sp>
        <p:nvSpPr>
          <p:cNvPr id="24" name="Text Box 58"/>
          <p:cNvSpPr txBox="1">
            <a:spLocks noChangeArrowheads="1"/>
          </p:cNvSpPr>
          <p:nvPr/>
        </p:nvSpPr>
        <p:spPr bwMode="auto">
          <a:xfrm>
            <a:off x="699850" y="2190266"/>
            <a:ext cx="3163356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-108" charset="0"/>
              </a:rPr>
              <a:t>Single Spin Asymmetries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1857225" y="2811077"/>
            <a:ext cx="979755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err="1"/>
              <a:t>pp</a:t>
            </a:r>
            <a:r>
              <a:rPr lang="en-US" sz="1600" dirty="0"/>
              <a:t> </a:t>
            </a:r>
            <a:r>
              <a:rPr lang="en-US" sz="1600" dirty="0">
                <a:sym typeface="Wingdings"/>
              </a:rPr>
              <a:t> </a:t>
            </a:r>
            <a:r>
              <a:rPr lang="en-US" sz="1600" dirty="0" err="1">
                <a:latin typeface="Symbol" charset="2"/>
                <a:cs typeface="Symbol" charset="2"/>
                <a:sym typeface="Wingdings"/>
              </a:rPr>
              <a:t>p</a:t>
            </a:r>
            <a:r>
              <a:rPr lang="en-US" sz="1600" dirty="0" err="1">
                <a:sym typeface="Wingdings"/>
              </a:rPr>
              <a:t>X</a:t>
            </a:r>
            <a:endParaRPr lang="en-US" sz="1600" dirty="0"/>
          </a:p>
        </p:txBody>
      </p:sp>
      <p:cxnSp>
        <p:nvCxnSpPr>
          <p:cNvPr id="34" name="Straight Arrow Connector 33"/>
          <p:cNvCxnSpPr/>
          <p:nvPr/>
        </p:nvCxnSpPr>
        <p:spPr>
          <a:xfrm flipV="1">
            <a:off x="2197428" y="2872037"/>
            <a:ext cx="0" cy="185526"/>
          </a:xfrm>
          <a:prstGeom prst="straightConnector1">
            <a:avLst/>
          </a:prstGeom>
          <a:ln w="12700">
            <a:solidFill>
              <a:schemeClr val="tx1"/>
            </a:solidFill>
            <a:tailEnd type="triangle" w="med" len="me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 Box 58"/>
          <p:cNvSpPr txBox="1">
            <a:spLocks noChangeArrowheads="1"/>
          </p:cNvSpPr>
          <p:nvPr/>
        </p:nvSpPr>
        <p:spPr bwMode="auto">
          <a:xfrm>
            <a:off x="2464234" y="751063"/>
            <a:ext cx="462740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-108" charset="0"/>
              </a:rPr>
              <a:t>Can QCD be a precision science  ?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graphicFrame>
        <p:nvGraphicFramePr>
          <p:cNvPr id="36" name="Object 6"/>
          <p:cNvGraphicFramePr>
            <a:graphicFrameLocks noChangeAspect="1"/>
          </p:cNvGraphicFramePr>
          <p:nvPr/>
        </p:nvGraphicFramePr>
        <p:xfrm>
          <a:off x="5197274" y="5284923"/>
          <a:ext cx="3806391" cy="85343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Equation" r:id="rId4" imgW="2095200" imgH="469800" progId="Equation.3">
                  <p:embed/>
                </p:oleObj>
              </mc:Choice>
              <mc:Fallback>
                <p:oleObj name="Equation" r:id="rId4" imgW="2095200" imgH="469800" progId="Equation.3">
                  <p:embed/>
                  <p:pic>
                    <p:nvPicPr>
                      <p:cNvPr id="36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197274" y="5284923"/>
                        <a:ext cx="3806391" cy="853435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7" name="Text Box 58"/>
          <p:cNvSpPr txBox="1">
            <a:spLocks noChangeArrowheads="1"/>
          </p:cNvSpPr>
          <p:nvPr/>
        </p:nvSpPr>
        <p:spPr bwMode="auto">
          <a:xfrm>
            <a:off x="5804832" y="2192728"/>
            <a:ext cx="2525488" cy="400110"/>
          </a:xfrm>
          <a:prstGeom prst="rect">
            <a:avLst/>
          </a:prstGeom>
          <a:noFill/>
          <a:ln w="31750">
            <a:noFill/>
            <a:miter lim="800000"/>
            <a:headEnd/>
            <a:tailEnd/>
          </a:ln>
          <a:effectLst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en-US" sz="2000" dirty="0">
                <a:solidFill>
                  <a:srgbClr val="FF0000"/>
                </a:solidFill>
                <a:latin typeface="Arial" pitchFamily="-108" charset="0"/>
              </a:rPr>
              <a:t>Proton Spin Budget </a:t>
            </a:r>
            <a:endParaRPr lang="it-IT" sz="2000" dirty="0">
              <a:solidFill>
                <a:srgbClr val="FF0000"/>
              </a:solidFill>
              <a:latin typeface="Arial" pitchFamily="-108" charset="0"/>
            </a:endParaRPr>
          </a:p>
        </p:txBody>
      </p:sp>
      <p:sp>
        <p:nvSpPr>
          <p:cNvPr id="38" name="TextBox 37"/>
          <p:cNvSpPr txBox="1"/>
          <p:nvPr/>
        </p:nvSpPr>
        <p:spPr>
          <a:xfrm>
            <a:off x="4082599" y="3524789"/>
            <a:ext cx="1178403" cy="16312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0" dirty="0">
                <a:solidFill>
                  <a:srgbClr val="FF0000"/>
                </a:solidFill>
                <a:latin typeface="Wide Latin"/>
                <a:cs typeface="Wide Latin"/>
              </a:rPr>
              <a:t>?</a:t>
            </a:r>
          </a:p>
        </p:txBody>
      </p:sp>
      <p:pic>
        <p:nvPicPr>
          <p:cNvPr id="39" name="Picture 3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04080" y="2963016"/>
            <a:ext cx="2890794" cy="222655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30488C64-A794-41E9-3476-74846A303C9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32165" y="4998"/>
            <a:ext cx="762181" cy="400735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F703A09F-B354-D288-06A5-1F519112F4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3679" y="20489"/>
            <a:ext cx="1044906" cy="379706"/>
          </a:xfrm>
          <a:prstGeom prst="rect">
            <a:avLst/>
          </a:prstGeom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51CC4DA4-13E4-8308-9AAB-2E31B659035C}"/>
              </a:ext>
            </a:extLst>
          </p:cNvPr>
          <p:cNvSpPr/>
          <p:nvPr/>
        </p:nvSpPr>
        <p:spPr>
          <a:xfrm>
            <a:off x="0" y="6640286"/>
            <a:ext cx="9144000" cy="229398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x-none"/>
          </a:p>
        </p:txBody>
      </p:sp>
      <p:sp>
        <p:nvSpPr>
          <p:cNvPr id="6" name="Foliennummernplatzhalter 6">
            <a:extLst>
              <a:ext uri="{FF2B5EF4-FFF2-40B4-BE49-F238E27FC236}">
                <a16:creationId xmlns:a16="http://schemas.microsoft.com/office/drawing/2014/main" id="{0ADBB183-FACA-01F4-EBCF-D650DFC89409}"/>
              </a:ext>
            </a:extLst>
          </p:cNvPr>
          <p:cNvSpPr txBox="1">
            <a:spLocks noGrp="1"/>
          </p:cNvSpPr>
          <p:nvPr/>
        </p:nvSpPr>
        <p:spPr>
          <a:xfrm>
            <a:off x="6633408" y="6511107"/>
            <a:ext cx="2133600" cy="365125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r"/>
            <a:fld id="{78BEA122-F9E3-6547-A64F-E206C65A37C3}" type="slidenum">
              <a:rPr lang="en-US" sz="1100">
                <a:solidFill>
                  <a:schemeClr val="bg1"/>
                </a:solidFill>
              </a:rPr>
              <a:pPr algn="r"/>
              <a:t>9</a:t>
            </a:fld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Datumsplatzhalter 5">
            <a:extLst>
              <a:ext uri="{FF2B5EF4-FFF2-40B4-BE49-F238E27FC236}">
                <a16:creationId xmlns:a16="http://schemas.microsoft.com/office/drawing/2014/main" id="{5E4EAFF0-7A31-6B61-3127-A7C4597E1EF8}"/>
              </a:ext>
            </a:extLst>
          </p:cNvPr>
          <p:cNvSpPr txBox="1">
            <a:spLocks noGrp="1"/>
          </p:cNvSpPr>
          <p:nvPr/>
        </p:nvSpPr>
        <p:spPr>
          <a:xfrm>
            <a:off x="330634" y="6640286"/>
            <a:ext cx="2133600" cy="244298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r>
              <a:rPr lang="de-DE" sz="1100" dirty="0">
                <a:solidFill>
                  <a:schemeClr val="bg1"/>
                </a:solidFill>
              </a:rPr>
              <a:t>Contalbrigo M.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10" name="Fußzeilenplatzhalter 7">
            <a:extLst>
              <a:ext uri="{FF2B5EF4-FFF2-40B4-BE49-F238E27FC236}">
                <a16:creationId xmlns:a16="http://schemas.microsoft.com/office/drawing/2014/main" id="{CF142B55-6021-DC8B-794B-FC90A4C06541}"/>
              </a:ext>
            </a:extLst>
          </p:cNvPr>
          <p:cNvSpPr txBox="1">
            <a:spLocks noGrp="1"/>
          </p:cNvSpPr>
          <p:nvPr/>
        </p:nvSpPr>
        <p:spPr>
          <a:xfrm>
            <a:off x="1761735" y="6640286"/>
            <a:ext cx="5884770" cy="244041"/>
          </a:xfrm>
          <a:prstGeom prst="rect">
            <a:avLst/>
          </a:prstGeom>
          <a:noFill/>
        </p:spPr>
        <p:txBody>
          <a:bodyPr anchor="b">
            <a:prstTxWarp prst="textNoShape">
              <a:avLst/>
            </a:prstTxWarp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100" dirty="0" err="1">
                <a:solidFill>
                  <a:schemeClr val="bg1"/>
                </a:solidFill>
              </a:rPr>
              <a:t>Congresso</a:t>
            </a:r>
            <a:r>
              <a:rPr lang="en-US" sz="1100" dirty="0">
                <a:solidFill>
                  <a:schemeClr val="bg1"/>
                </a:solidFill>
              </a:rPr>
              <a:t> Nazionale SIF, 11 September 2023</a:t>
            </a:r>
          </a:p>
        </p:txBody>
      </p:sp>
    </p:spTree>
    <p:extLst>
      <p:ext uri="{BB962C8B-B14F-4D97-AF65-F5344CB8AC3E}">
        <p14:creationId xmlns:p14="http://schemas.microsoft.com/office/powerpoint/2010/main" val="252194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65260</TotalTime>
  <Words>1612</Words>
  <Application>Microsoft Macintosh PowerPoint</Application>
  <PresentationFormat>On-screen Show (4:3)</PresentationFormat>
  <Paragraphs>380</Paragraphs>
  <Slides>24</Slides>
  <Notes>21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31" baseType="lpstr">
      <vt:lpstr>Arial</vt:lpstr>
      <vt:lpstr>Calibri</vt:lpstr>
      <vt:lpstr>Savoye LET</vt:lpstr>
      <vt:lpstr>Symbol</vt:lpstr>
      <vt:lpstr>Wide Latin</vt:lpstr>
      <vt:lpstr>Office Theme</vt:lpstr>
      <vt:lpstr>Equation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INFN - Sezione di Ferrara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Marco Contalbrigo</dc:creator>
  <cp:lastModifiedBy>Marco Contalbrigo</cp:lastModifiedBy>
  <cp:revision>1265</cp:revision>
  <dcterms:created xsi:type="dcterms:W3CDTF">2012-03-30T13:12:09Z</dcterms:created>
  <dcterms:modified xsi:type="dcterms:W3CDTF">2023-09-11T14:16:45Z</dcterms:modified>
</cp:coreProperties>
</file>