
<file path=[Content_Types].xml><?xml version="1.0" encoding="utf-8"?>
<Types xmlns="http://schemas.openxmlformats.org/package/2006/content-types">
  <Default Extension="tiff" ContentType="image/tiff"/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emf" ContentType="image/x-emf"/>
  <Default Extension="png" ContentType="image/png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69" r:id="rId2"/>
    <p:sldId id="267" r:id="rId3"/>
    <p:sldId id="26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B363D5"/>
    <a:srgbClr val="E2F5F3"/>
    <a:srgbClr val="F7E8FF"/>
    <a:srgbClr val="FFC9FE"/>
    <a:srgbClr val="E9EEF5"/>
    <a:srgbClr val="36FF2B"/>
    <a:srgbClr val="FF17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80" d="100"/>
          <a:sy n="80" d="100"/>
        </p:scale>
        <p:origin x="-1000" y="-80"/>
      </p:cViewPr>
      <p:guideLst>
        <p:guide orient="horz" pos="311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4" Type="http://schemas.openxmlformats.org/officeDocument/2006/relationships/slide" Target="slides/slide3.xml"/><Relationship Id="rId10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9" Type="http://schemas.openxmlformats.org/officeDocument/2006/relationships/theme" Target="theme/theme1.xml"/><Relationship Id="rId3" Type="http://schemas.openxmlformats.org/officeDocument/2006/relationships/slide" Target="slides/slide2.xml"/><Relationship Id="rId6" Type="http://schemas.openxmlformats.org/officeDocument/2006/relationships/printerSettings" Target="printerSettings/printerSettings1.bin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435F57-EC09-0D40-A9EA-28CDFA9FBE79}" type="datetimeFigureOut">
              <a:rPr lang="en-US" smtClean="0"/>
              <a:pPr/>
              <a:t>16/02/13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FC20D0-EC9A-574A-ADDB-C257830E95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045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CFC684-2A1A-AA49-A80E-7F63DB8488D2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CFC684-2A1A-AA49-A80E-7F63DB8488D2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CFC684-2A1A-AA49-A80E-7F63DB8488D2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16/02/13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16/02/13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16/02/13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16/02/13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16/02/13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16/02/13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16/02/13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16/02/13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16/02/13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16/02/13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16/02/13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DCD56-16D8-5840-A1CA-71B0C98C740F}" type="datetimeFigureOut">
              <a:rPr lang="en-US" smtClean="0"/>
              <a:pPr/>
              <a:t>16/02/13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tiff"/><Relationship Id="rId7" Type="http://schemas.openxmlformats.org/officeDocument/2006/relationships/image" Target="../media/image5.png"/><Relationship Id="rId11" Type="http://schemas.openxmlformats.org/officeDocument/2006/relationships/image" Target="../media/image9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8" Type="http://schemas.openxmlformats.org/officeDocument/2006/relationships/image" Target="../media/image6.png"/><Relationship Id="rId13" Type="http://schemas.openxmlformats.org/officeDocument/2006/relationships/image" Target="../media/image11.tiff"/><Relationship Id="rId10" Type="http://schemas.openxmlformats.org/officeDocument/2006/relationships/image" Target="../media/image8.png"/><Relationship Id="rId5" Type="http://schemas.openxmlformats.org/officeDocument/2006/relationships/image" Target="../media/image3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9" Type="http://schemas.openxmlformats.org/officeDocument/2006/relationships/image" Target="../media/image7.png"/><Relationship Id="rId3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4" Type="http://schemas.openxmlformats.org/officeDocument/2006/relationships/image" Target="../media/image13.png"/><Relationship Id="rId10" Type="http://schemas.openxmlformats.org/officeDocument/2006/relationships/image" Target="../media/image17.png"/><Relationship Id="rId5" Type="http://schemas.openxmlformats.org/officeDocument/2006/relationships/image" Target="../media/image14.emf"/><Relationship Id="rId7" Type="http://schemas.openxmlformats.org/officeDocument/2006/relationships/image" Target="../media/image16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9" Type="http://schemas.openxmlformats.org/officeDocument/2006/relationships/image" Target="../media/image12.emf"/><Relationship Id="rId3" Type="http://schemas.openxmlformats.org/officeDocument/2006/relationships/notesSlide" Target="../notesSlides/notesSlide2.xml"/><Relationship Id="rId6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7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9" Type="http://schemas.openxmlformats.org/officeDocument/2006/relationships/image" Target="../media/image24.tiff"/><Relationship Id="rId3" Type="http://schemas.openxmlformats.org/officeDocument/2006/relationships/image" Target="../media/image18.png"/><Relationship Id="rId6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napshot 2013-02-15 14-25-14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" y="2321673"/>
            <a:ext cx="2561576" cy="1833316"/>
          </a:xfrm>
          <a:prstGeom prst="rect">
            <a:avLst/>
          </a:prstGeom>
        </p:spPr>
      </p:pic>
      <p:pic>
        <p:nvPicPr>
          <p:cNvPr id="23552" name="Picture 23551" descr="Snapshot 2013-02-14 23-40-00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974" y="2252967"/>
            <a:ext cx="2180891" cy="1941049"/>
          </a:xfrm>
          <a:prstGeom prst="rect">
            <a:avLst/>
          </a:prstGeom>
        </p:spPr>
      </p:pic>
      <p:sp>
        <p:nvSpPr>
          <p:cNvPr id="32" name="Date Placeholder 31"/>
          <p:cNvSpPr>
            <a:spLocks noGrp="1"/>
          </p:cNvSpPr>
          <p:nvPr>
            <p:ph type="dt" sz="half" idx="10"/>
          </p:nvPr>
        </p:nvSpPr>
        <p:spPr>
          <a:xfrm>
            <a:off x="457200" y="6497460"/>
            <a:ext cx="2133600" cy="365125"/>
          </a:xfrm>
        </p:spPr>
        <p:txBody>
          <a:bodyPr/>
          <a:lstStyle/>
          <a:p>
            <a:fld id="{0107D6E1-791F-0940-9387-BD0A87363C7E}" type="datetime1">
              <a:rPr lang="en-US" smtClean="0"/>
              <a:pPr/>
              <a:t>16/02/13</a:t>
            </a:fld>
            <a:endParaRPr lang="en-US" dirty="0"/>
          </a:p>
        </p:txBody>
      </p:sp>
      <p:sp>
        <p:nvSpPr>
          <p:cNvPr id="33" name="Slide Number Placeholder 32"/>
          <p:cNvSpPr>
            <a:spLocks noGrp="1"/>
          </p:cNvSpPr>
          <p:nvPr>
            <p:ph type="sldNum" sz="quarter" idx="12"/>
          </p:nvPr>
        </p:nvSpPr>
        <p:spPr>
          <a:xfrm>
            <a:off x="6553200" y="6497460"/>
            <a:ext cx="2133600" cy="365125"/>
          </a:xfrm>
        </p:spPr>
        <p:txBody>
          <a:bodyPr/>
          <a:lstStyle/>
          <a:p>
            <a:fld id="{9E041EDE-50F2-FD49-B156-DFB8E5BC9437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4" name="Footer Placeholder 33"/>
          <p:cNvSpPr>
            <a:spLocks noGrp="1"/>
          </p:cNvSpPr>
          <p:nvPr>
            <p:ph type="ftr" sz="quarter" idx="11"/>
          </p:nvPr>
        </p:nvSpPr>
        <p:spPr>
          <a:xfrm>
            <a:off x="3124200" y="6497460"/>
            <a:ext cx="2895600" cy="365125"/>
          </a:xfrm>
        </p:spPr>
        <p:txBody>
          <a:bodyPr/>
          <a:lstStyle/>
          <a:p>
            <a:r>
              <a:rPr lang="en-US" dirty="0" smtClean="0"/>
              <a:t>CLAS Collaboration Meeting 02/20-23, 2013</a:t>
            </a:r>
            <a:endParaRPr lang="en-US" dirty="0"/>
          </a:p>
        </p:txBody>
      </p:sp>
      <p:grpSp>
        <p:nvGrpSpPr>
          <p:cNvPr id="23" name="Group 22"/>
          <p:cNvGrpSpPr/>
          <p:nvPr/>
        </p:nvGrpSpPr>
        <p:grpSpPr>
          <a:xfrm>
            <a:off x="1" y="4321016"/>
            <a:ext cx="9143999" cy="2145400"/>
            <a:chOff x="0" y="1089123"/>
            <a:chExt cx="9143999" cy="21454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1089123"/>
              <a:ext cx="8466667" cy="21454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00591" y="1604098"/>
              <a:ext cx="3033889" cy="1516945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81769" y="1385747"/>
              <a:ext cx="990600" cy="342900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39180" y="1214297"/>
              <a:ext cx="990600" cy="34290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91035" y="1604098"/>
              <a:ext cx="333943" cy="163042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272430" y="1089123"/>
              <a:ext cx="871569" cy="2145400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8043333" y="1728647"/>
              <a:ext cx="889000" cy="111477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107834" y="2032000"/>
              <a:ext cx="8385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SiPM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03300" y="1385747"/>
              <a:ext cx="1127478" cy="769726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1143000" y="2215481"/>
              <a:ext cx="860778" cy="32452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86972" y="1534861"/>
              <a:ext cx="162095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accent4">
                      <a:lumMod val="75000"/>
                    </a:schemeClr>
                  </a:solidFill>
                </a:rPr>
                <a:t>T</a:t>
              </a:r>
              <a:r>
                <a:rPr lang="en-US" b="1" dirty="0" smtClean="0">
                  <a:solidFill>
                    <a:schemeClr val="accent4">
                      <a:lumMod val="75000"/>
                    </a:schemeClr>
                  </a:solidFill>
                </a:rPr>
                <a:t>hreshold</a:t>
              </a:r>
            </a:p>
            <a:p>
              <a:r>
                <a:rPr lang="en-US" b="1" dirty="0" smtClean="0">
                  <a:solidFill>
                    <a:schemeClr val="accent4">
                      <a:lumMod val="75000"/>
                    </a:schemeClr>
                  </a:solidFill>
                </a:rPr>
                <a:t>Gas Cherenkov</a:t>
              </a:r>
              <a:endParaRPr lang="en-US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97556" y="730957"/>
            <a:ext cx="6380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January 2013: selected by INFN in the short list to be presented to 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  the Italian Ministry for dedicated </a:t>
            </a:r>
            <a:r>
              <a:rPr lang="en-US" dirty="0" smtClean="0"/>
              <a:t>2.2 </a:t>
            </a:r>
            <a:r>
              <a:rPr lang="en-US" dirty="0" err="1" smtClean="0"/>
              <a:t>MEuro</a:t>
            </a:r>
            <a:r>
              <a:rPr lang="en-US" dirty="0" smtClean="0"/>
              <a:t> funding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222957" y="1591819"/>
            <a:ext cx="636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December 2012: extensive test-beam at CERN with hadron beams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668" y="5673112"/>
            <a:ext cx="1597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Symbol" charset="0"/>
              <a:buChar char="p"/>
            </a:pPr>
            <a:r>
              <a:rPr lang="en-US" dirty="0" smtClean="0"/>
              <a:t>Beam</a:t>
            </a:r>
          </a:p>
          <a:p>
            <a:r>
              <a:rPr lang="en-US" dirty="0" smtClean="0"/>
              <a:t>few % of kaons</a:t>
            </a:r>
            <a:endParaRPr lang="en-US" dirty="0"/>
          </a:p>
        </p:txBody>
      </p:sp>
      <p:cxnSp>
        <p:nvCxnSpPr>
          <p:cNvPr id="23559" name="Straight Arrow Connector 23558"/>
          <p:cNvCxnSpPr/>
          <p:nvPr/>
        </p:nvCxnSpPr>
        <p:spPr>
          <a:xfrm flipV="1">
            <a:off x="2949222" y="4228564"/>
            <a:ext cx="889000" cy="815658"/>
          </a:xfrm>
          <a:prstGeom prst="straightConnector1">
            <a:avLst/>
          </a:prstGeom>
          <a:ln>
            <a:solidFill>
              <a:srgbClr val="008000"/>
            </a:solidFill>
            <a:tailEnd type="arrow" w="lg" len="lg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flipH="1" flipV="1">
            <a:off x="8139270" y="4241641"/>
            <a:ext cx="547530" cy="695070"/>
          </a:xfrm>
          <a:prstGeom prst="straightConnector1">
            <a:avLst/>
          </a:prstGeom>
          <a:ln>
            <a:solidFill>
              <a:srgbClr val="0000FF"/>
            </a:solidFill>
            <a:tailEnd type="arrow" w="lg" len="lg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H="1" flipV="1">
            <a:off x="928902" y="4077869"/>
            <a:ext cx="435127" cy="742971"/>
          </a:xfrm>
          <a:prstGeom prst="straightConnector1">
            <a:avLst/>
          </a:prstGeom>
          <a:ln>
            <a:solidFill>
              <a:srgbClr val="B363D5"/>
            </a:solidFill>
            <a:tailEnd type="arrow" w="lg" len="lg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3568" name="Oval 23567"/>
          <p:cNvSpPr/>
          <p:nvPr/>
        </p:nvSpPr>
        <p:spPr>
          <a:xfrm>
            <a:off x="7112225" y="2541965"/>
            <a:ext cx="1518131" cy="1498795"/>
          </a:xfrm>
          <a:prstGeom prst="ellipse">
            <a:avLst/>
          </a:prstGeom>
          <a:noFill/>
          <a:ln w="25400">
            <a:solidFill>
              <a:schemeClr val="bg1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569" name="Picture 23568" descr="Snapshot 2013-02-15 00-08-22.tif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35424" y="340187"/>
            <a:ext cx="1964628" cy="2029193"/>
          </a:xfrm>
          <a:prstGeom prst="rect">
            <a:avLst/>
          </a:prstGeom>
        </p:spPr>
      </p:pic>
      <p:sp>
        <p:nvSpPr>
          <p:cNvPr id="80" name="TextBox 79"/>
          <p:cNvSpPr txBox="1"/>
          <p:nvPr/>
        </p:nvSpPr>
        <p:spPr>
          <a:xfrm>
            <a:off x="73023" y="55531"/>
            <a:ext cx="22880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90"/>
                </a:solidFill>
              </a:rPr>
              <a:t>RICH Detector</a:t>
            </a:r>
            <a:endParaRPr lang="en-US" sz="2800" b="1" dirty="0">
              <a:solidFill>
                <a:srgbClr val="00009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1348" y="2547257"/>
            <a:ext cx="304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1828" y="3487914"/>
            <a:ext cx="311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ymbol"/>
              </a:rPr>
              <a:t>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19082" y="2250013"/>
            <a:ext cx="10951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latin typeface="Symbol" charset="2"/>
                <a:cs typeface="Symbol" charset="2"/>
              </a:rPr>
              <a:t>D</a:t>
            </a:r>
            <a:r>
              <a:rPr lang="en-US" sz="1200" dirty="0" err="1" smtClean="0"/>
              <a:t>t</a:t>
            </a:r>
            <a:r>
              <a:rPr lang="en-US" sz="1200" dirty="0" smtClean="0"/>
              <a:t> with trigger</a:t>
            </a:r>
            <a:endParaRPr lang="en-US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40991" y="2364237"/>
            <a:ext cx="2361104" cy="16818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57820" y="3974570"/>
            <a:ext cx="563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X [mm]</a:t>
            </a:r>
            <a:endParaRPr lang="en-US" sz="1000" dirty="0"/>
          </a:p>
        </p:txBody>
      </p:sp>
      <p:sp>
        <p:nvSpPr>
          <p:cNvPr id="38" name="TextBox 37"/>
          <p:cNvSpPr txBox="1"/>
          <p:nvPr/>
        </p:nvSpPr>
        <p:spPr>
          <a:xfrm>
            <a:off x="4714699" y="2293263"/>
            <a:ext cx="5596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Y </a:t>
            </a:r>
            <a:r>
              <a:rPr lang="en-US" sz="1000" dirty="0"/>
              <a:t>[mm]</a:t>
            </a:r>
            <a:endParaRPr lang="en-US" sz="1000" dirty="0"/>
          </a:p>
        </p:txBody>
      </p:sp>
      <p:sp>
        <p:nvSpPr>
          <p:cNvPr id="20" name="Rectangle 19"/>
          <p:cNvSpPr/>
          <p:nvPr/>
        </p:nvSpPr>
        <p:spPr>
          <a:xfrm>
            <a:off x="913027" y="2315573"/>
            <a:ext cx="858108" cy="1306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1574725" y="4027851"/>
            <a:ext cx="858108" cy="1306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630993" y="4033465"/>
            <a:ext cx="8963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ADC channels</a:t>
            </a:r>
            <a:endParaRPr lang="en-US" sz="1000" dirty="0"/>
          </a:p>
        </p:txBody>
      </p:sp>
      <p:sp>
        <p:nvSpPr>
          <p:cNvPr id="44" name="Rectangle 43"/>
          <p:cNvSpPr/>
          <p:nvPr/>
        </p:nvSpPr>
        <p:spPr>
          <a:xfrm>
            <a:off x="5403791" y="2368730"/>
            <a:ext cx="1425222" cy="1705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555227" y="2205828"/>
            <a:ext cx="1120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Beam Profile</a:t>
            </a:r>
            <a:endParaRPr lang="en-US" sz="1400" dirty="0"/>
          </a:p>
        </p:txBody>
      </p:sp>
      <p:cxnSp>
        <p:nvCxnSpPr>
          <p:cNvPr id="47" name="Straight Arrow Connector 46"/>
          <p:cNvCxnSpPr/>
          <p:nvPr/>
        </p:nvCxnSpPr>
        <p:spPr>
          <a:xfrm flipH="1" flipV="1">
            <a:off x="5403791" y="4220791"/>
            <a:ext cx="819434" cy="699539"/>
          </a:xfrm>
          <a:prstGeom prst="straightConnector1">
            <a:avLst/>
          </a:prstGeom>
          <a:ln>
            <a:solidFill>
              <a:srgbClr val="008000"/>
            </a:solidFill>
            <a:tailEnd type="arrow" w="lg" len="lg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65939" y="2162578"/>
            <a:ext cx="7973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Beam ID</a:t>
            </a:r>
            <a:endParaRPr lang="en-US" sz="1400" dirty="0"/>
          </a:p>
        </p:txBody>
      </p:sp>
      <p:pic>
        <p:nvPicPr>
          <p:cNvPr id="30" name="Picture 29" descr="Snapshot 2013-02-16 01-15-30.tif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290" y="2533855"/>
            <a:ext cx="1735089" cy="1656667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7018450" y="55531"/>
            <a:ext cx="18419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Cherenkov Ring Profile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79603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9774" y="-67941"/>
            <a:ext cx="3446033" cy="318941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120155" y="3360776"/>
            <a:ext cx="4751803" cy="3327184"/>
            <a:chOff x="4294780" y="3154401"/>
            <a:chExt cx="4751803" cy="3327184"/>
          </a:xfrm>
        </p:grpSpPr>
        <p:pic>
          <p:nvPicPr>
            <p:cNvPr id="3" name="Picture 2" descr="c3.eps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4780" y="3154401"/>
              <a:ext cx="4751803" cy="3218152"/>
            </a:xfrm>
            <a:prstGeom prst="rect">
              <a:avLst/>
            </a:prstGeom>
          </p:spPr>
        </p:pic>
        <p:sp>
          <p:nvSpPr>
            <p:cNvPr id="47" name="Rectangle 46"/>
            <p:cNvSpPr/>
            <p:nvPr/>
          </p:nvSpPr>
          <p:spPr>
            <a:xfrm>
              <a:off x="8126831" y="6190511"/>
              <a:ext cx="480947" cy="2910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 rot="16200000">
              <a:off x="4030874" y="3658056"/>
              <a:ext cx="813836" cy="22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935" y="888339"/>
            <a:ext cx="3552646" cy="12410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157" y="2429811"/>
            <a:ext cx="3409105" cy="410502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51374" y="2998926"/>
            <a:ext cx="2933423" cy="32837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42669" y="536874"/>
            <a:ext cx="396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Aerogel n=1.05, Beam P = 6 </a:t>
            </a:r>
            <a:r>
              <a:rPr lang="en-US" dirty="0" smtClean="0"/>
              <a:t>and </a:t>
            </a:r>
            <a:r>
              <a:rPr lang="en-US" dirty="0" smtClean="0"/>
              <a:t>8 GeV/c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3023" y="27309"/>
            <a:ext cx="4364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90"/>
                </a:solidFill>
              </a:rPr>
              <a:t>RICH Prototype: Direct Light</a:t>
            </a:r>
            <a:endParaRPr lang="en-US" sz="2800" b="1" dirty="0">
              <a:solidFill>
                <a:srgbClr val="00009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121475" y="312658"/>
            <a:ext cx="7108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Kaon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(x 77)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934228" y="1360638"/>
            <a:ext cx="599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Pion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 rot="16200000">
            <a:off x="3643502" y="3997579"/>
            <a:ext cx="101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ymbol"/>
              </a:rPr>
              <a:t>s</a:t>
            </a:r>
            <a:r>
              <a:rPr lang="en-US" dirty="0" smtClean="0"/>
              <a:t> [</a:t>
            </a:r>
            <a:r>
              <a:rPr lang="en-US" dirty="0" err="1" smtClean="0"/>
              <a:t>mrad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7151798" y="6412167"/>
            <a:ext cx="7320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/>
              </a:rPr>
              <a:t>N </a:t>
            </a:r>
            <a:r>
              <a:rPr lang="en-US" sz="1600" dirty="0" err="1">
                <a:latin typeface="Arial"/>
              </a:rPr>
              <a:t>p.e.</a:t>
            </a:r>
            <a:endParaRPr lang="en-US" sz="1600" dirty="0">
              <a:latin typeface="Arial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427000" y="-25281"/>
            <a:ext cx="1604241" cy="2831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7394668" y="3081344"/>
            <a:ext cx="1604241" cy="2831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7648575" y="3014800"/>
            <a:ext cx="13362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</a:rPr>
              <a:t>Radius [mm]</a:t>
            </a:r>
            <a:endParaRPr lang="en-US" sz="1600" dirty="0">
              <a:latin typeface="Arial"/>
            </a:endParaRPr>
          </a:p>
        </p:txBody>
      </p:sp>
      <p:sp>
        <p:nvSpPr>
          <p:cNvPr id="60" name="Date Placeholder 31"/>
          <p:cNvSpPr>
            <a:spLocks noGrp="1"/>
          </p:cNvSpPr>
          <p:nvPr>
            <p:ph type="dt" sz="half" idx="10"/>
          </p:nvPr>
        </p:nvSpPr>
        <p:spPr>
          <a:xfrm>
            <a:off x="457200" y="6497460"/>
            <a:ext cx="2133600" cy="365125"/>
          </a:xfrm>
        </p:spPr>
        <p:txBody>
          <a:bodyPr/>
          <a:lstStyle/>
          <a:p>
            <a:fld id="{0107D6E1-791F-0940-9387-BD0A87363C7E}" type="datetime1">
              <a:rPr lang="en-US" smtClean="0"/>
              <a:pPr/>
              <a:t>16/02/13</a:t>
            </a:fld>
            <a:endParaRPr lang="en-US" dirty="0"/>
          </a:p>
        </p:txBody>
      </p:sp>
      <p:sp>
        <p:nvSpPr>
          <p:cNvPr id="61" name="Slide Number Placeholder 32"/>
          <p:cNvSpPr>
            <a:spLocks noGrp="1"/>
          </p:cNvSpPr>
          <p:nvPr>
            <p:ph type="sldNum" sz="quarter" idx="12"/>
          </p:nvPr>
        </p:nvSpPr>
        <p:spPr>
          <a:xfrm>
            <a:off x="6553200" y="6497460"/>
            <a:ext cx="2133600" cy="365125"/>
          </a:xfrm>
        </p:spPr>
        <p:txBody>
          <a:bodyPr/>
          <a:lstStyle/>
          <a:p>
            <a:fld id="{9E041EDE-50F2-FD49-B156-DFB8E5BC9437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2" name="Footer Placeholder 33"/>
          <p:cNvSpPr>
            <a:spLocks noGrp="1"/>
          </p:cNvSpPr>
          <p:nvPr>
            <p:ph type="ftr" sz="quarter" idx="11"/>
          </p:nvPr>
        </p:nvSpPr>
        <p:spPr>
          <a:xfrm>
            <a:off x="3124200" y="6497460"/>
            <a:ext cx="2895600" cy="365125"/>
          </a:xfrm>
        </p:spPr>
        <p:txBody>
          <a:bodyPr/>
          <a:lstStyle/>
          <a:p>
            <a:r>
              <a:rPr lang="en-US" dirty="0" smtClean="0"/>
              <a:t>CLAS Collaboration Meeting 02/20-23, 2013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711014" y="3751359"/>
            <a:ext cx="1120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/>
              <a:t>8 GeV/c</a:t>
            </a:r>
            <a:endParaRPr lang="en-US" sz="2200" b="1" dirty="0"/>
          </a:p>
        </p:txBody>
      </p:sp>
      <p:sp>
        <p:nvSpPr>
          <p:cNvPr id="9" name="Oval 8"/>
          <p:cNvSpPr/>
          <p:nvPr/>
        </p:nvSpPr>
        <p:spPr>
          <a:xfrm>
            <a:off x="6174537" y="5664349"/>
            <a:ext cx="872199" cy="219159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5635968" y="5883508"/>
            <a:ext cx="19065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Expected working point</a:t>
            </a:r>
            <a:endParaRPr lang="en-US" sz="1400" dirty="0" smtClean="0">
              <a:solidFill>
                <a:srgbClr val="FF0000"/>
              </a:solidFill>
            </a:endParaRPr>
          </a:p>
        </p:txBody>
      </p:sp>
      <p:sp>
        <p:nvSpPr>
          <p:cNvPr id="19" name="Oval Callout 18"/>
          <p:cNvSpPr/>
          <p:nvPr/>
        </p:nvSpPr>
        <p:spPr>
          <a:xfrm>
            <a:off x="6925942" y="5070790"/>
            <a:ext cx="1363553" cy="369332"/>
          </a:xfrm>
          <a:prstGeom prst="wedgeEllipseCallout">
            <a:avLst>
              <a:gd name="adj1" fmla="val 1551"/>
              <a:gd name="adj2" fmla="val 18428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Callout 63"/>
          <p:cNvSpPr/>
          <p:nvPr/>
        </p:nvSpPr>
        <p:spPr>
          <a:xfrm>
            <a:off x="5454178" y="4605810"/>
            <a:ext cx="2099147" cy="356161"/>
          </a:xfrm>
          <a:prstGeom prst="wedgeEllipseCallout">
            <a:avLst>
              <a:gd name="adj1" fmla="val -43527"/>
              <a:gd name="adj2" fmla="val 15741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5588263" y="4605811"/>
            <a:ext cx="18343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DATA &amp; MC consistent</a:t>
            </a:r>
            <a:endParaRPr lang="en-US" sz="14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4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4098034"/>
              </p:ext>
            </p:extLst>
          </p:nvPr>
        </p:nvGraphicFramePr>
        <p:xfrm>
          <a:off x="7063631" y="5056463"/>
          <a:ext cx="675737" cy="3577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Equation" r:id="rId8" imgW="431800" imgH="228600" progId="Equation.3">
                  <p:embed/>
                </p:oleObj>
              </mc:Choice>
              <mc:Fallback>
                <p:oleObj name="Equation" r:id="rId8" imgW="4318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063631" y="5056463"/>
                        <a:ext cx="675737" cy="3577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7636386" y="5073096"/>
            <a:ext cx="530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 law</a:t>
            </a:r>
            <a:endParaRPr lang="en-US" sz="1600" dirty="0"/>
          </a:p>
        </p:txBody>
      </p:sp>
      <p:pic>
        <p:nvPicPr>
          <p:cNvPr id="67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04" y="1360638"/>
            <a:ext cx="1608698" cy="1606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" name="Rectangle 57"/>
          <p:cNvSpPr/>
          <p:nvPr/>
        </p:nvSpPr>
        <p:spPr>
          <a:xfrm>
            <a:off x="5533553" y="1388859"/>
            <a:ext cx="1200629" cy="9284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5554865" y="1386835"/>
            <a:ext cx="1292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&gt; 4</a:t>
            </a:r>
            <a:r>
              <a:rPr lang="en-US" b="1" dirty="0" smtClean="0">
                <a:solidFill>
                  <a:srgbClr val="FF0000"/>
                </a:solidFill>
                <a:latin typeface="Symbol"/>
              </a:rPr>
              <a:t>s</a:t>
            </a:r>
            <a:r>
              <a:rPr lang="en-US" b="1" dirty="0" smtClean="0">
                <a:solidFill>
                  <a:srgbClr val="FF0000"/>
                </a:solidFill>
              </a:rPr>
              <a:t>  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separation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at </a:t>
            </a:r>
            <a:r>
              <a:rPr lang="en-US" b="1" dirty="0" smtClean="0">
                <a:solidFill>
                  <a:srgbClr val="FF0000"/>
                </a:solidFill>
              </a:rPr>
              <a:t>6 GeV/c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785055" y="4153383"/>
            <a:ext cx="267284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Only PMT w/o UV window (50 %)</a:t>
            </a:r>
            <a:r>
              <a:rPr lang="en-US" sz="2200" b="1" dirty="0" smtClean="0"/>
              <a:t> </a:t>
            </a:r>
            <a:endParaRPr lang="en-US" sz="2200" b="1" dirty="0"/>
          </a:p>
        </p:txBody>
      </p:sp>
      <p:sp>
        <p:nvSpPr>
          <p:cNvPr id="59" name="Rectangle 58"/>
          <p:cNvSpPr/>
          <p:nvPr/>
        </p:nvSpPr>
        <p:spPr>
          <a:xfrm>
            <a:off x="3748020" y="3305636"/>
            <a:ext cx="4470755" cy="3723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3752534" y="3322702"/>
            <a:ext cx="4462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&gt;</a:t>
            </a:r>
            <a:r>
              <a:rPr lang="en-US" b="1" dirty="0" smtClean="0">
                <a:solidFill>
                  <a:srgbClr val="FF0000"/>
                </a:solidFill>
              </a:rPr>
              <a:t> 3</a:t>
            </a:r>
            <a:r>
              <a:rPr lang="en-US" b="1" dirty="0" smtClean="0">
                <a:solidFill>
                  <a:srgbClr val="FF0000"/>
                </a:solidFill>
                <a:latin typeface="Symbol"/>
              </a:rPr>
              <a:t>s</a:t>
            </a:r>
            <a:r>
              <a:rPr lang="en-US" b="1" dirty="0" smtClean="0">
                <a:solidFill>
                  <a:srgbClr val="FF0000"/>
                </a:solidFill>
              </a:rPr>
              <a:t> separation at 8 GeV/c with not-UV PMT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441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9510" y="314054"/>
            <a:ext cx="4287543" cy="3187031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5143500" y="86203"/>
            <a:ext cx="3714750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734627"/>
            <a:ext cx="4521200" cy="2844800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7500425" y="6421977"/>
            <a:ext cx="1604241" cy="2831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134" y="2511349"/>
            <a:ext cx="2208220" cy="39437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22" y="913369"/>
            <a:ext cx="4315108" cy="1341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2927" y="3624949"/>
            <a:ext cx="1915203" cy="155359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2928" y="5037880"/>
            <a:ext cx="1915203" cy="157127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07871" y="102078"/>
            <a:ext cx="3049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Aerogel </a:t>
            </a:r>
            <a:r>
              <a:rPr lang="en-US" b="1" dirty="0" smtClean="0">
                <a:solidFill>
                  <a:srgbClr val="FF0000"/>
                </a:solidFill>
              </a:rPr>
              <a:t>improvement </a:t>
            </a:r>
            <a:r>
              <a:rPr lang="en-US" b="1" dirty="0" smtClean="0">
                <a:solidFill>
                  <a:srgbClr val="FF0000"/>
                </a:solidFill>
              </a:rPr>
              <a:t>in </a:t>
            </a:r>
            <a:r>
              <a:rPr lang="en-US" b="1" dirty="0" smtClean="0">
                <a:solidFill>
                  <a:srgbClr val="FF0000"/>
                </a:solidFill>
              </a:rPr>
              <a:t>Time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96426" y="2075228"/>
            <a:ext cx="300419" cy="52307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02689" y="527935"/>
            <a:ext cx="3392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Aerogel n=1.05, Beam P = 6 GeV/c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3023" y="27309"/>
            <a:ext cx="48773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90"/>
                </a:solidFill>
              </a:rPr>
              <a:t>RICH Prototype: Reflected Light</a:t>
            </a:r>
            <a:endParaRPr lang="en-US" sz="2800" b="1" dirty="0">
              <a:solidFill>
                <a:srgbClr val="000090"/>
              </a:solidFill>
            </a:endParaRPr>
          </a:p>
        </p:txBody>
      </p:sp>
      <p:sp>
        <p:nvSpPr>
          <p:cNvPr id="19" name="Date Placeholder 31"/>
          <p:cNvSpPr>
            <a:spLocks noGrp="1"/>
          </p:cNvSpPr>
          <p:nvPr>
            <p:ph type="dt" sz="half" idx="10"/>
          </p:nvPr>
        </p:nvSpPr>
        <p:spPr>
          <a:xfrm>
            <a:off x="457200" y="6497460"/>
            <a:ext cx="2133600" cy="365125"/>
          </a:xfrm>
        </p:spPr>
        <p:txBody>
          <a:bodyPr/>
          <a:lstStyle/>
          <a:p>
            <a:fld id="{0107D6E1-791F-0940-9387-BD0A87363C7E}" type="datetime1">
              <a:rPr lang="en-US" smtClean="0"/>
              <a:pPr/>
              <a:t>16/02/13</a:t>
            </a:fld>
            <a:endParaRPr lang="en-US" dirty="0"/>
          </a:p>
        </p:txBody>
      </p:sp>
      <p:sp>
        <p:nvSpPr>
          <p:cNvPr id="20" name="Slide Number Placeholder 32"/>
          <p:cNvSpPr>
            <a:spLocks noGrp="1"/>
          </p:cNvSpPr>
          <p:nvPr>
            <p:ph type="sldNum" sz="quarter" idx="12"/>
          </p:nvPr>
        </p:nvSpPr>
        <p:spPr>
          <a:xfrm>
            <a:off x="6553200" y="6497460"/>
            <a:ext cx="2133600" cy="365125"/>
          </a:xfrm>
        </p:spPr>
        <p:txBody>
          <a:bodyPr/>
          <a:lstStyle/>
          <a:p>
            <a:fld id="{9E041EDE-50F2-FD49-B156-DFB8E5BC943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1" name="Footer Placeholder 33"/>
          <p:cNvSpPr>
            <a:spLocks noGrp="1"/>
          </p:cNvSpPr>
          <p:nvPr>
            <p:ph type="ftr" sz="quarter" idx="11"/>
          </p:nvPr>
        </p:nvSpPr>
        <p:spPr>
          <a:xfrm>
            <a:off x="3124200" y="6497460"/>
            <a:ext cx="2895600" cy="365125"/>
          </a:xfrm>
        </p:spPr>
        <p:txBody>
          <a:bodyPr/>
          <a:lstStyle/>
          <a:p>
            <a:r>
              <a:rPr lang="en-US" dirty="0" smtClean="0"/>
              <a:t>CLAS Collaboration Meeting 02/20-23, 2013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 rot="16200000">
            <a:off x="3800390" y="3511596"/>
            <a:ext cx="1604241" cy="2831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819134" y="6408849"/>
            <a:ext cx="7320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/>
              </a:rPr>
              <a:t>N </a:t>
            </a:r>
            <a:r>
              <a:rPr lang="en-US" sz="1600" dirty="0" err="1">
                <a:latin typeface="Arial"/>
              </a:rPr>
              <a:t>p.e.</a:t>
            </a:r>
            <a:endParaRPr lang="en-US" sz="1600" dirty="0">
              <a:latin typeface="Arial"/>
            </a:endParaRPr>
          </a:p>
        </p:txBody>
      </p:sp>
      <p:pic>
        <p:nvPicPr>
          <p:cNvPr id="7" name="Picture 6" descr="Snapshot 2013-02-15 00-26-21.tif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911" y="2357635"/>
            <a:ext cx="1485413" cy="12695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48668" y="2598306"/>
            <a:ext cx="787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HTCC</a:t>
            </a:r>
          </a:p>
          <a:p>
            <a:r>
              <a:rPr lang="en-US" dirty="0" smtClean="0"/>
              <a:t>mirror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41205" y="4092222"/>
            <a:ext cx="966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Mirror +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Aerogel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97229" y="3431894"/>
            <a:ext cx="4519824" cy="36623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497229" y="3431894"/>
            <a:ext cx="4571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60% </a:t>
            </a:r>
            <a:r>
              <a:rPr lang="en-US" b="1" dirty="0" err="1" smtClean="0">
                <a:solidFill>
                  <a:srgbClr val="FF0000"/>
                </a:solidFill>
              </a:rPr>
              <a:t>p.e.</a:t>
            </a:r>
            <a:r>
              <a:rPr lang="en-US" b="1" dirty="0" smtClean="0">
                <a:solidFill>
                  <a:srgbClr val="FF0000"/>
                </a:solidFill>
              </a:rPr>
              <a:t> yield loss </a:t>
            </a:r>
            <a:r>
              <a:rPr lang="en-US" b="1" dirty="0" smtClean="0">
                <a:solidFill>
                  <a:srgbClr val="FF0000"/>
                </a:solidFill>
              </a:rPr>
              <a:t>matches the requirements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00375" y="4206875"/>
            <a:ext cx="952500" cy="2484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914650" y="5629275"/>
            <a:ext cx="1085850" cy="2484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019801" y="4082667"/>
            <a:ext cx="1806574" cy="2484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6159500" y="4614345"/>
            <a:ext cx="1651000" cy="2484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507871" y="4056876"/>
            <a:ext cx="1744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Mirror + Aerogel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914650" y="4146417"/>
            <a:ext cx="12490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Mirror + Aerogel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970922" y="5600692"/>
            <a:ext cx="9156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0000FF"/>
                </a:solidFill>
              </a:rPr>
              <a:t>Mirror </a:t>
            </a:r>
            <a:r>
              <a:rPr lang="en-US" sz="1200" b="1" dirty="0" smtClean="0">
                <a:solidFill>
                  <a:srgbClr val="0000FF"/>
                </a:solidFill>
              </a:rPr>
              <a:t>only</a:t>
            </a:r>
            <a:endParaRPr lang="en-US" sz="1200" b="1" dirty="0">
              <a:solidFill>
                <a:srgbClr val="0000F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69819" y="4499874"/>
            <a:ext cx="1250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Mirror only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44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1609</TotalTime>
  <Words>243</Words>
  <Application>Microsoft Macintosh PowerPoint</Application>
  <PresentationFormat>On-screen Show (4:3)</PresentationFormat>
  <Paragraphs>60</Paragraphs>
  <Slides>3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Equation</vt:lpstr>
      <vt:lpstr>PowerPoint Presentation</vt:lpstr>
      <vt:lpstr>PowerPoint Presentation</vt:lpstr>
      <vt:lpstr>PowerPoint Presentation</vt:lpstr>
    </vt:vector>
  </TitlesOfParts>
  <Company>Jefferson 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Forward Photon Tagging</dc:title>
  <dc:creator>Volker Burkert</dc:creator>
  <cp:lastModifiedBy>Marco Contalbrigo</cp:lastModifiedBy>
  <cp:revision>146</cp:revision>
  <cp:lastPrinted>2013-02-14T17:48:45Z</cp:lastPrinted>
  <dcterms:created xsi:type="dcterms:W3CDTF">2012-02-20T15:00:58Z</dcterms:created>
  <dcterms:modified xsi:type="dcterms:W3CDTF">2013-02-16T00:20:10Z</dcterms:modified>
</cp:coreProperties>
</file>