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embeddings/oleObject1.bin" ContentType="application/vnd.openxmlformats-officedocument.oleObject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709" r:id="rId2"/>
    <p:sldId id="720" r:id="rId3"/>
    <p:sldId id="615" r:id="rId4"/>
    <p:sldId id="698" r:id="rId5"/>
    <p:sldId id="696" r:id="rId6"/>
    <p:sldId id="704" r:id="rId7"/>
    <p:sldId id="717" r:id="rId8"/>
    <p:sldId id="705" r:id="rId9"/>
    <p:sldId id="670" r:id="rId10"/>
    <p:sldId id="703" r:id="rId11"/>
    <p:sldId id="699" r:id="rId12"/>
    <p:sldId id="721" r:id="rId13"/>
    <p:sldId id="693" r:id="rId14"/>
    <p:sldId id="623" r:id="rId15"/>
    <p:sldId id="624" r:id="rId16"/>
    <p:sldId id="637" r:id="rId17"/>
    <p:sldId id="662" r:id="rId18"/>
    <p:sldId id="676" r:id="rId19"/>
    <p:sldId id="697" r:id="rId20"/>
    <p:sldId id="638" r:id="rId21"/>
    <p:sldId id="677" r:id="rId22"/>
    <p:sldId id="666" r:id="rId23"/>
    <p:sldId id="714" r:id="rId24"/>
    <p:sldId id="668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E8D3"/>
    <a:srgbClr val="DEE4C1"/>
    <a:srgbClr val="E4E3CC"/>
    <a:srgbClr val="E0DEC7"/>
    <a:srgbClr val="EEEDDA"/>
    <a:srgbClr val="FCBA78"/>
    <a:srgbClr val="F5F701"/>
    <a:srgbClr val="4CDE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138" autoAdjust="0"/>
  </p:normalViewPr>
  <p:slideViewPr>
    <p:cSldViewPr snapToGrid="0" snapToObjects="1">
      <p:cViewPr>
        <p:scale>
          <a:sx n="105" d="100"/>
          <a:sy n="105" d="100"/>
        </p:scale>
        <p:origin x="-1120" y="-4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handoutMaster" Target="handoutMasters/handoutMaster1.xml"/><Relationship Id="rId28" Type="http://schemas.openxmlformats.org/officeDocument/2006/relationships/printerSettings" Target="printerSettings/printerSettings1.bin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0EE8B9-7048-E245-BE2F-1374BE5408F2}" type="datetimeFigureOut">
              <a:rPr lang="en-US" smtClean="0"/>
              <a:t>09/09/16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4CCEFC-6E8B-B743-AFE9-4C5BF3F94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0510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686146-0E38-724C-8F8F-8FF46B4BA8C5}" type="datetimeFigureOut">
              <a:rPr lang="en-US" smtClean="0"/>
              <a:pPr/>
              <a:t>09/09/16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38A572-61CB-384F-BB4C-DB6F1BE60B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8252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1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14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174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Qual e</a:t>
            </a:r>
            <a:r>
              <a:rPr lang="ja-JP" altLang="en-US">
                <a:latin typeface="Calibri" charset="0"/>
                <a:ea typeface="ＭＳ Ｐゴシック" charset="0"/>
                <a:cs typeface="ＭＳ Ｐゴシック" charset="0"/>
              </a:rPr>
              <a:t>’</a:t>
            </a:r>
            <a:r>
              <a:rPr lang="en-US" altLang="ja-JP">
                <a:latin typeface="Calibri" charset="0"/>
                <a:ea typeface="ＭＳ Ｐゴシック" charset="0"/>
                <a:cs typeface="ＭＳ Ｐゴシック" charset="0"/>
              </a:rPr>
              <a:t> il packing factor di HERMES ?</a:t>
            </a:r>
          </a:p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Refraction or refractive ?</a:t>
            </a:r>
          </a:p>
        </p:txBody>
      </p:sp>
      <p:sp>
        <p:nvSpPr>
          <p:cNvPr id="3174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68E4850-44A4-DB45-BB72-4DD6532707AF}" type="slidenum">
              <a:rPr lang="en-US" sz="1200">
                <a:latin typeface="Calibri" charset="0"/>
              </a:rPr>
              <a:pPr eaLnBrk="1" hangingPunct="1"/>
              <a:t>15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16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20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5084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174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174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68E4850-44A4-DB45-BB72-4DD6532707AF}" type="slidenum">
              <a:rPr lang="en-US" sz="1200">
                <a:latin typeface="Calibri" charset="0"/>
              </a:rPr>
              <a:pPr eaLnBrk="1" hangingPunct="1"/>
              <a:t>5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5084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10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11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Cercare foto di</a:t>
            </a:r>
            <a:r>
              <a:rPr lang="it-IT" baseline="0" dirty="0" smtClean="0"/>
              <a:t> </a:t>
            </a:r>
            <a:r>
              <a:rPr lang="it-IT" baseline="0" dirty="0" err="1" smtClean="0"/>
              <a:t>Tayler</a:t>
            </a:r>
            <a:r>
              <a:rPr lang="it-IT" baseline="0" dirty="0" smtClean="0"/>
              <a:t> o nostra con </a:t>
            </a:r>
            <a:r>
              <a:rPr lang="it-IT" baseline="0" dirty="0" err="1" smtClean="0"/>
              <a:t>aerogel</a:t>
            </a:r>
            <a:endParaRPr lang="it-IT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12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Cercare foto di</a:t>
            </a:r>
            <a:r>
              <a:rPr lang="it-IT" baseline="0" dirty="0" smtClean="0"/>
              <a:t> </a:t>
            </a:r>
            <a:r>
              <a:rPr lang="it-IT" baseline="0" dirty="0" err="1" smtClean="0"/>
              <a:t>Tayler</a:t>
            </a:r>
            <a:r>
              <a:rPr lang="it-IT" baseline="0" dirty="0" smtClean="0"/>
              <a:t> o nostra con </a:t>
            </a:r>
            <a:r>
              <a:rPr lang="it-IT" baseline="0" dirty="0" err="1" smtClean="0"/>
              <a:t>aerogel</a:t>
            </a:r>
            <a:endParaRPr lang="it-IT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13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6A390-F353-A942-B1EC-182107C9CD39}" type="datetime1">
              <a:rPr lang="it-IT" smtClean="0"/>
              <a:t>09/09/16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135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1F51A-CE5E-E748-A830-FE93B106B54D}" type="datetime1">
              <a:rPr lang="it-IT" smtClean="0"/>
              <a:t>09/09/16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230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213CC-B590-AC47-B794-68704C5FB3E1}" type="datetime1">
              <a:rPr lang="it-IT" smtClean="0"/>
              <a:t>09/09/16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0741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/>
              <a:t>PAX Polarized Antiproton Experiments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7F8002C5-0EFB-8844-B890-D8670C0AE744}" type="slidenum">
              <a:rPr lang="it-IT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8633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DCEC6-B19E-384D-B71E-62CC78295F4A}" type="datetime1">
              <a:rPr lang="it-IT" smtClean="0"/>
              <a:t>09/09/16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287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6AF78-90E5-BE43-819D-C3FB19FF949B}" type="datetime1">
              <a:rPr lang="it-IT" smtClean="0"/>
              <a:t>09/09/16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155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7D95-F0E3-E247-BCE0-771CD02EEEE6}" type="datetime1">
              <a:rPr lang="it-IT" smtClean="0"/>
              <a:t>09/09/16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35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EF577-23AC-354A-A7DE-66F64868466C}" type="datetime1">
              <a:rPr lang="it-IT" smtClean="0"/>
              <a:t>09/09/16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976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2E39-976D-7647-8E52-FDC2C48B6F36}" type="datetime1">
              <a:rPr lang="it-IT" smtClean="0"/>
              <a:t>09/09/16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126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6C3CF-3BBA-FF44-99FE-581A4605639B}" type="datetime1">
              <a:rPr lang="it-IT" smtClean="0"/>
              <a:t>09/09/16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483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7B41D-237A-5847-AF91-4703BAB8DA8F}" type="datetime1">
              <a:rPr lang="it-IT" smtClean="0"/>
              <a:t>09/09/16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543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6A13E-44B7-0F48-B289-6CB9735EB302}" type="datetime1">
              <a:rPr lang="it-IT" smtClean="0"/>
              <a:t>09/09/16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399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D5165-5239-3648-9EB3-6D0B1CB4855A}" type="datetime1">
              <a:rPr lang="it-IT" smtClean="0"/>
              <a:t>09/09/16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613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4.png"/><Relationship Id="rId6" Type="http://schemas.openxmlformats.org/officeDocument/2006/relationships/image" Target="../media/image23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4" Type="http://schemas.openxmlformats.org/officeDocument/2006/relationships/image" Target="../media/image29.png"/><Relationship Id="rId5" Type="http://schemas.openxmlformats.org/officeDocument/2006/relationships/oleObject" Target="../embeddings/oleObject1.bin"/><Relationship Id="rId6" Type="http://schemas.openxmlformats.org/officeDocument/2006/relationships/image" Target="../media/image28.emf"/><Relationship Id="rId7" Type="http://schemas.openxmlformats.org/officeDocument/2006/relationships/image" Target="../media/image30.png"/><Relationship Id="rId10" Type="http://schemas.openxmlformats.org/officeDocument/2006/relationships/image" Target="../media/image80.png"/><Relationship Id="rId11" Type="http://schemas.openxmlformats.org/officeDocument/2006/relationships/image" Target="../media/image31.png"/><Relationship Id="rId12" Type="http://schemas.openxmlformats.org/officeDocument/2006/relationships/image" Target="../media/image32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4" Type="http://schemas.openxmlformats.org/officeDocument/2006/relationships/image" Target="../media/image34.png"/><Relationship Id="rId5" Type="http://schemas.openxmlformats.org/officeDocument/2006/relationships/image" Target="../media/image35.png"/><Relationship Id="rId6" Type="http://schemas.openxmlformats.org/officeDocument/2006/relationships/image" Target="../media/image36.png"/><Relationship Id="rId7" Type="http://schemas.openxmlformats.org/officeDocument/2006/relationships/image" Target="../media/image37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4" Type="http://schemas.openxmlformats.org/officeDocument/2006/relationships/image" Target="../media/image40.png"/><Relationship Id="rId5" Type="http://schemas.openxmlformats.org/officeDocument/2006/relationships/image" Target="../media/image41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4" Type="http://schemas.openxmlformats.org/officeDocument/2006/relationships/image" Target="../media/image44.png"/><Relationship Id="rId5" Type="http://schemas.openxmlformats.org/officeDocument/2006/relationships/image" Target="../media/image45.png"/><Relationship Id="rId6" Type="http://schemas.openxmlformats.org/officeDocument/2006/relationships/image" Target="../media/image46.png"/><Relationship Id="rId7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4" Type="http://schemas.openxmlformats.org/officeDocument/2006/relationships/image" Target="../media/image41.jp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4" Type="http://schemas.openxmlformats.org/officeDocument/2006/relationships/image" Target="../media/image51.png"/><Relationship Id="rId5" Type="http://schemas.openxmlformats.org/officeDocument/2006/relationships/image" Target="../media/image52.png"/><Relationship Id="rId6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4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4" Type="http://schemas.openxmlformats.org/officeDocument/2006/relationships/image" Target="../media/image59.png"/><Relationship Id="rId5" Type="http://schemas.openxmlformats.org/officeDocument/2006/relationships/image" Target="../media/image60.png"/><Relationship Id="rId6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emf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4" Type="http://schemas.openxmlformats.org/officeDocument/2006/relationships/image" Target="../media/image12.jpg"/><Relationship Id="rId5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40" r="6963"/>
          <a:stretch/>
        </p:blipFill>
        <p:spPr bwMode="auto">
          <a:xfrm>
            <a:off x="438175" y="1047969"/>
            <a:ext cx="4242682" cy="485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886739" y="1277777"/>
            <a:ext cx="4070198" cy="2088232"/>
          </a:xfrm>
        </p:spPr>
        <p:txBody>
          <a:bodyPr>
            <a:noAutofit/>
          </a:bodyPr>
          <a:lstStyle/>
          <a:p>
            <a:r>
              <a:rPr lang="en-US" sz="2200" b="1" dirty="0" smtClean="0">
                <a:solidFill>
                  <a:srgbClr val="FF0000"/>
                </a:solidFill>
              </a:rPr>
              <a:t>Aerogel </a:t>
            </a:r>
            <a:r>
              <a:rPr lang="en-US" sz="2200" b="1" dirty="0">
                <a:solidFill>
                  <a:srgbClr val="FF0000"/>
                </a:solidFill>
              </a:rPr>
              <a:t>mass production </a:t>
            </a:r>
            <a:r>
              <a:rPr lang="en-US" sz="2200" b="1" dirty="0" smtClean="0">
                <a:solidFill>
                  <a:srgbClr val="FF0000"/>
                </a:solidFill>
              </a:rPr>
              <a:t/>
            </a:r>
            <a:br>
              <a:rPr lang="en-US" sz="2200" b="1" dirty="0" smtClean="0">
                <a:solidFill>
                  <a:srgbClr val="FF0000"/>
                </a:solidFill>
              </a:rPr>
            </a:br>
            <a:r>
              <a:rPr lang="en-US" sz="2200" b="1" dirty="0" smtClean="0">
                <a:solidFill>
                  <a:srgbClr val="FF0000"/>
                </a:solidFill>
              </a:rPr>
              <a:t>for </a:t>
            </a:r>
            <a:r>
              <a:rPr lang="en-US" sz="2200" b="1" dirty="0">
                <a:solidFill>
                  <a:srgbClr val="FF0000"/>
                </a:solidFill>
              </a:rPr>
              <a:t>the CLAS12 RICH: </a:t>
            </a:r>
            <a:r>
              <a:rPr lang="en-US" sz="2200" b="1" dirty="0" smtClean="0">
                <a:solidFill>
                  <a:srgbClr val="FF0000"/>
                </a:solidFill>
              </a:rPr>
              <a:t/>
            </a:r>
            <a:br>
              <a:rPr lang="en-US" sz="2200" b="1" dirty="0" smtClean="0">
                <a:solidFill>
                  <a:srgbClr val="FF0000"/>
                </a:solidFill>
              </a:rPr>
            </a:br>
            <a:r>
              <a:rPr lang="en-US" sz="2200" b="1" dirty="0" smtClean="0">
                <a:solidFill>
                  <a:srgbClr val="FF0000"/>
                </a:solidFill>
              </a:rPr>
              <a:t>Novel </a:t>
            </a:r>
            <a:r>
              <a:rPr lang="en-US" sz="2200" b="1" dirty="0">
                <a:solidFill>
                  <a:srgbClr val="FF0000"/>
                </a:solidFill>
              </a:rPr>
              <a:t>characterization </a:t>
            </a:r>
            <a:r>
              <a:rPr lang="en-US" sz="2200" b="1" dirty="0" smtClean="0">
                <a:solidFill>
                  <a:srgbClr val="FF0000"/>
                </a:solidFill>
              </a:rPr>
              <a:t>methods and </a:t>
            </a:r>
            <a:r>
              <a:rPr lang="en-US" sz="2200" b="1" dirty="0">
                <a:solidFill>
                  <a:srgbClr val="FF0000"/>
                </a:solidFill>
              </a:rPr>
              <a:t>Optical Performance</a:t>
            </a:r>
            <a:r>
              <a:rPr lang="en-US" sz="2200" b="1" dirty="0" smtClean="0">
                <a:solidFill>
                  <a:srgbClr val="FF0000"/>
                </a:solidFill>
              </a:rPr>
              <a:t/>
            </a:r>
            <a:br>
              <a:rPr lang="en-US" sz="2200" b="1" dirty="0" smtClean="0">
                <a:solidFill>
                  <a:srgbClr val="FF0000"/>
                </a:solidFill>
              </a:rPr>
            </a:br>
            <a:endParaRPr lang="en-US" sz="2200" b="1" dirty="0">
              <a:solidFill>
                <a:srgbClr val="FF0000"/>
              </a:solidFill>
            </a:endParaRPr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5047155" y="4703784"/>
            <a:ext cx="3851920" cy="9886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500" b="1" dirty="0" smtClean="0"/>
              <a:t>RICH 2016, September 9</a:t>
            </a:r>
            <a:r>
              <a:rPr lang="en-US" sz="1500" b="1" baseline="30000" dirty="0" smtClean="0"/>
              <a:t>th</a:t>
            </a:r>
            <a:r>
              <a:rPr lang="en-US" sz="1500" b="1" dirty="0" smtClean="0"/>
              <a:t> 2016, Bled</a:t>
            </a:r>
            <a:endParaRPr lang="en-US" sz="1500" b="1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5364088" y="3009900"/>
            <a:ext cx="3671055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5364088" y="1323132"/>
            <a:ext cx="3671055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5937666" y="3475182"/>
            <a:ext cx="19366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Contalbrigo Marco </a:t>
            </a:r>
          </a:p>
          <a:p>
            <a:pPr algn="ctr"/>
            <a:r>
              <a:rPr lang="en-US" dirty="0" smtClean="0"/>
              <a:t>INFN Ferrara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4132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ERO_planarity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3" y="3599350"/>
            <a:ext cx="4135680" cy="3057615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015588" y="-76200"/>
            <a:ext cx="496677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Mechanical Performance 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9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chemeClr val="bg1"/>
                </a:solidFill>
              </a:rPr>
              <a:t>RiCH</a:t>
            </a:r>
            <a:r>
              <a:rPr lang="en-US" sz="1200" dirty="0" smtClean="0">
                <a:solidFill>
                  <a:schemeClr val="bg1"/>
                </a:solidFill>
              </a:rPr>
              <a:t> 2016, 9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2016, Bled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34241" y="4183300"/>
            <a:ext cx="465684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From diamond wire to diamond wheel cut to </a:t>
            </a:r>
          </a:p>
          <a:p>
            <a:r>
              <a:rPr lang="en-US" sz="1600" dirty="0" smtClean="0"/>
              <a:t>improve speed and precision, reduce defects (cracks)</a:t>
            </a:r>
          </a:p>
          <a:p>
            <a:endParaRPr lang="en-US" sz="1600" dirty="0"/>
          </a:p>
          <a:p>
            <a:r>
              <a:rPr lang="en-US" sz="1600" dirty="0" smtClean="0"/>
              <a:t>Tendency to bend during baking procedure</a:t>
            </a:r>
          </a:p>
          <a:p>
            <a:r>
              <a:rPr lang="en-US" sz="1600" dirty="0" smtClean="0"/>
              <a:t>(significant fraction of rejected tiles)</a:t>
            </a:r>
          </a:p>
        </p:txBody>
      </p:sp>
      <p:pic>
        <p:nvPicPr>
          <p:cNvPr id="6" name="Picture 5" descr="AERO_sid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0243" y="670981"/>
            <a:ext cx="4021667" cy="2949535"/>
          </a:xfrm>
          <a:prstGeom prst="rect">
            <a:avLst/>
          </a:prstGeom>
        </p:spPr>
      </p:pic>
      <p:pic>
        <p:nvPicPr>
          <p:cNvPr id="7" name="Picture 6" descr="AERO_thick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18" y="692349"/>
            <a:ext cx="4160228" cy="2954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4145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ERO_Lsc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9615" y="692770"/>
            <a:ext cx="4286954" cy="3063531"/>
          </a:xfrm>
          <a:prstGeom prst="rect">
            <a:avLst/>
          </a:prstGeom>
        </p:spPr>
      </p:pic>
      <p:pic>
        <p:nvPicPr>
          <p:cNvPr id="2" name="Picture 1" descr="AERO_A0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9" y="613901"/>
            <a:ext cx="4387258" cy="3144367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433396" y="-76200"/>
            <a:ext cx="413113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Optical Performance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11</a:t>
            </a:fld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7215909" y="2167384"/>
            <a:ext cx="1277435" cy="445592"/>
            <a:chOff x="7940553" y="3640468"/>
            <a:chExt cx="1277435" cy="445592"/>
          </a:xfrm>
        </p:grpSpPr>
        <p:sp>
          <p:nvSpPr>
            <p:cNvPr id="34" name="Rectangle 33"/>
            <p:cNvSpPr/>
            <p:nvPr/>
          </p:nvSpPr>
          <p:spPr>
            <a:xfrm>
              <a:off x="7940553" y="3640468"/>
              <a:ext cx="1277435" cy="44559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7940553" y="3699827"/>
              <a:ext cx="127743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solidFill>
                    <a:srgbClr val="FFFFFF"/>
                  </a:solidFill>
                </a:rPr>
                <a:t>&lt;</a:t>
              </a:r>
              <a:r>
                <a:rPr lang="en-US" sz="1400" dirty="0" err="1" smtClean="0">
                  <a:solidFill>
                    <a:srgbClr val="FFFFFF"/>
                  </a:solidFill>
                </a:rPr>
                <a:t>L</a:t>
              </a:r>
              <a:r>
                <a:rPr lang="en-US" sz="1400" baseline="-25000" dirty="0" err="1" smtClean="0">
                  <a:solidFill>
                    <a:srgbClr val="FFFFFF"/>
                  </a:solidFill>
                </a:rPr>
                <a:t>sc</a:t>
              </a:r>
              <a:r>
                <a:rPr lang="en-US" sz="1400" dirty="0" smtClean="0">
                  <a:solidFill>
                    <a:srgbClr val="FFFFFF"/>
                  </a:solidFill>
                </a:rPr>
                <a:t>&gt;  ~ 50 mm</a:t>
              </a:r>
              <a:endParaRPr lang="en-US" sz="1400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803943" y="2165188"/>
            <a:ext cx="1077966" cy="447788"/>
            <a:chOff x="1233717" y="3462859"/>
            <a:chExt cx="1077966" cy="447788"/>
          </a:xfrm>
        </p:grpSpPr>
        <p:sp>
          <p:nvSpPr>
            <p:cNvPr id="37" name="Rectangle 36"/>
            <p:cNvSpPr/>
            <p:nvPr/>
          </p:nvSpPr>
          <p:spPr>
            <a:xfrm>
              <a:off x="1233717" y="3462859"/>
              <a:ext cx="1077966" cy="44778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279897" y="3512869"/>
              <a:ext cx="95327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</a:rPr>
                <a:t>A</a:t>
              </a:r>
              <a:r>
                <a:rPr lang="en-US" sz="1600" baseline="-25000" dirty="0" smtClean="0">
                  <a:solidFill>
                    <a:schemeClr val="bg1"/>
                  </a:solidFill>
                </a:rPr>
                <a:t>0 </a:t>
              </a:r>
              <a:r>
                <a:rPr lang="en-US" sz="1600" dirty="0">
                  <a:solidFill>
                    <a:schemeClr val="bg1"/>
                  </a:solidFill>
                </a:rPr>
                <a:t>~</a:t>
              </a:r>
              <a:r>
                <a:rPr lang="en-US" sz="1600" dirty="0" smtClean="0">
                  <a:solidFill>
                    <a:schemeClr val="bg1"/>
                  </a:solidFill>
                </a:rPr>
                <a:t> 97 %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</p:grpSp>
      <p:sp>
        <p:nvSpPr>
          <p:cNvPr id="29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chemeClr val="bg1"/>
                </a:solidFill>
              </a:rPr>
              <a:t>RiCH</a:t>
            </a:r>
            <a:r>
              <a:rPr lang="en-US" sz="1200" dirty="0" smtClean="0">
                <a:solidFill>
                  <a:schemeClr val="bg1"/>
                </a:solidFill>
              </a:rPr>
              <a:t> 2016, 9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2016, Bled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0" name="Picture 19" descr="AERO_Trans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15" y="3743858"/>
            <a:ext cx="3902364" cy="2792161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554182" y="4248728"/>
            <a:ext cx="3394363" cy="0"/>
          </a:xfrm>
          <a:prstGeom prst="line">
            <a:avLst/>
          </a:prstGeom>
          <a:ln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963472" y="5432008"/>
            <a:ext cx="24216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In line with R&amp;D achievements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0232366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ERO_Lsc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9615" y="692770"/>
            <a:ext cx="4286954" cy="3063531"/>
          </a:xfrm>
          <a:prstGeom prst="rect">
            <a:avLst/>
          </a:prstGeom>
        </p:spPr>
      </p:pic>
      <p:pic>
        <p:nvPicPr>
          <p:cNvPr id="2" name="Picture 1" descr="AERO_A0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9" y="613901"/>
            <a:ext cx="4387258" cy="3144367"/>
          </a:xfrm>
          <a:prstGeom prst="rect">
            <a:avLst/>
          </a:prstGeom>
        </p:spPr>
      </p:pic>
      <p:pic>
        <p:nvPicPr>
          <p:cNvPr id="19" name="Picture 18" descr="BELLE_trans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9615" y="3607542"/>
            <a:ext cx="3959100" cy="3189585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433396" y="-76200"/>
            <a:ext cx="413113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Optical Performance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12</a:t>
            </a:fld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7215909" y="2167384"/>
            <a:ext cx="1277435" cy="445592"/>
            <a:chOff x="7940553" y="3640468"/>
            <a:chExt cx="1277435" cy="445592"/>
          </a:xfrm>
        </p:grpSpPr>
        <p:sp>
          <p:nvSpPr>
            <p:cNvPr id="34" name="Rectangle 33"/>
            <p:cNvSpPr/>
            <p:nvPr/>
          </p:nvSpPr>
          <p:spPr>
            <a:xfrm>
              <a:off x="7940553" y="3640468"/>
              <a:ext cx="1277435" cy="44559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7940553" y="3699827"/>
              <a:ext cx="127743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solidFill>
                    <a:srgbClr val="FFFFFF"/>
                  </a:solidFill>
                </a:rPr>
                <a:t>&lt;</a:t>
              </a:r>
              <a:r>
                <a:rPr lang="en-US" sz="1400" dirty="0" err="1" smtClean="0">
                  <a:solidFill>
                    <a:srgbClr val="FFFFFF"/>
                  </a:solidFill>
                </a:rPr>
                <a:t>L</a:t>
              </a:r>
              <a:r>
                <a:rPr lang="en-US" sz="1400" baseline="-25000" dirty="0" err="1" smtClean="0">
                  <a:solidFill>
                    <a:srgbClr val="FFFFFF"/>
                  </a:solidFill>
                </a:rPr>
                <a:t>sc</a:t>
              </a:r>
              <a:r>
                <a:rPr lang="en-US" sz="1400" dirty="0" smtClean="0">
                  <a:solidFill>
                    <a:srgbClr val="FFFFFF"/>
                  </a:solidFill>
                </a:rPr>
                <a:t>&gt;  ~ 50 mm</a:t>
              </a:r>
              <a:endParaRPr lang="en-US" sz="1400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803943" y="2165188"/>
            <a:ext cx="1077966" cy="447788"/>
            <a:chOff x="1233717" y="3462859"/>
            <a:chExt cx="1077966" cy="447788"/>
          </a:xfrm>
        </p:grpSpPr>
        <p:sp>
          <p:nvSpPr>
            <p:cNvPr id="37" name="Rectangle 36"/>
            <p:cNvSpPr/>
            <p:nvPr/>
          </p:nvSpPr>
          <p:spPr>
            <a:xfrm>
              <a:off x="1233717" y="3462859"/>
              <a:ext cx="1077966" cy="44778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279897" y="3512869"/>
              <a:ext cx="95327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</a:rPr>
                <a:t>A</a:t>
              </a:r>
              <a:r>
                <a:rPr lang="en-US" sz="1600" baseline="-25000" dirty="0" smtClean="0">
                  <a:solidFill>
                    <a:schemeClr val="bg1"/>
                  </a:solidFill>
                </a:rPr>
                <a:t>0 </a:t>
              </a:r>
              <a:r>
                <a:rPr lang="en-US" sz="1600" dirty="0">
                  <a:solidFill>
                    <a:schemeClr val="bg1"/>
                  </a:solidFill>
                </a:rPr>
                <a:t>~</a:t>
              </a:r>
              <a:r>
                <a:rPr lang="en-US" sz="1600" dirty="0" smtClean="0">
                  <a:solidFill>
                    <a:schemeClr val="bg1"/>
                  </a:solidFill>
                </a:rPr>
                <a:t> 97 %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</p:grpSp>
      <p:sp>
        <p:nvSpPr>
          <p:cNvPr id="29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chemeClr val="bg1"/>
                </a:solidFill>
              </a:rPr>
              <a:t>RiCH</a:t>
            </a:r>
            <a:r>
              <a:rPr lang="en-US" sz="1200" dirty="0" smtClean="0">
                <a:solidFill>
                  <a:schemeClr val="bg1"/>
                </a:solidFill>
              </a:rPr>
              <a:t> 2016, 9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2016, Bled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0" name="Picture 19" descr="AERO_Trans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15" y="3743858"/>
            <a:ext cx="3902364" cy="2792161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6421581" y="5020266"/>
            <a:ext cx="916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BELLE-II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5530272" y="5401143"/>
            <a:ext cx="27280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See talk of R. </a:t>
            </a:r>
            <a:r>
              <a:rPr lang="en-US" sz="1400" dirty="0" err="1" smtClean="0"/>
              <a:t>Pestotnik</a:t>
            </a:r>
            <a:r>
              <a:rPr lang="en-US" sz="1400" dirty="0" smtClean="0"/>
              <a:t> on Monday </a:t>
            </a:r>
            <a:endParaRPr lang="en-US" sz="1400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554182" y="4248728"/>
            <a:ext cx="3394363" cy="0"/>
          </a:xfrm>
          <a:prstGeom prst="line">
            <a:avLst/>
          </a:prstGeom>
          <a:ln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5138168" y="4204856"/>
            <a:ext cx="3475182" cy="11544"/>
          </a:xfrm>
          <a:prstGeom prst="line">
            <a:avLst/>
          </a:prstGeom>
          <a:ln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963472" y="5432008"/>
            <a:ext cx="24216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In line with R&amp;D achievements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2840386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ERO_angl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9788" y="854126"/>
            <a:ext cx="4602645" cy="3280833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848515" y="-76200"/>
            <a:ext cx="330090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Refractive Index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66926" y="4525818"/>
            <a:ext cx="646964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Spread in refractive index corresponds to ~ 3 </a:t>
            </a:r>
            <a:r>
              <a:rPr lang="en-US" sz="1600" dirty="0" err="1" smtClean="0"/>
              <a:t>mrad</a:t>
            </a:r>
            <a:r>
              <a:rPr lang="en-US" sz="1600" dirty="0" smtClean="0"/>
              <a:t> of Cherenkov dispersion</a:t>
            </a:r>
          </a:p>
          <a:p>
            <a:endParaRPr lang="en-US" sz="1600" dirty="0"/>
          </a:p>
          <a:p>
            <a:r>
              <a:rPr lang="en-US" sz="1600" dirty="0" smtClean="0"/>
              <a:t>Tile by tile index of refraction will be accounted for into the reconstruction </a:t>
            </a:r>
          </a:p>
          <a:p>
            <a:r>
              <a:rPr lang="en-US" sz="1600" dirty="0" smtClean="0"/>
              <a:t>program to suppress the spread in refractive indexes (Cherenkov angles)</a:t>
            </a:r>
            <a:endParaRPr lang="en-US" sz="1600" dirty="0"/>
          </a:p>
        </p:txBody>
      </p:sp>
      <p:sp>
        <p:nvSpPr>
          <p:cNvPr id="30" name="Rectangle 29"/>
          <p:cNvSpPr/>
          <p:nvPr/>
        </p:nvSpPr>
        <p:spPr>
          <a:xfrm>
            <a:off x="5117767" y="1450597"/>
            <a:ext cx="1277435" cy="36713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5138933" y="1478207"/>
            <a:ext cx="12774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FFFF"/>
                </a:solidFill>
              </a:rPr>
              <a:t>RMS  ~ </a:t>
            </a:r>
            <a:r>
              <a:rPr lang="en-US" sz="1400" dirty="0">
                <a:solidFill>
                  <a:srgbClr val="FFFFFF"/>
                </a:solidFill>
              </a:rPr>
              <a:t>3</a:t>
            </a:r>
            <a:r>
              <a:rPr lang="en-US" sz="1400" dirty="0" smtClean="0">
                <a:solidFill>
                  <a:srgbClr val="FFFFFF"/>
                </a:solidFill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</a:rPr>
              <a:t>mrad</a:t>
            </a:r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39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chemeClr val="bg1"/>
                </a:solidFill>
              </a:rPr>
              <a:t>RiCH</a:t>
            </a:r>
            <a:r>
              <a:rPr lang="en-US" sz="1200" dirty="0" smtClean="0">
                <a:solidFill>
                  <a:schemeClr val="bg1"/>
                </a:solidFill>
              </a:rPr>
              <a:t> 2016, 9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2016, Bled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" name="Picture 1" descr="AERO_n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966" y="875292"/>
            <a:ext cx="4462307" cy="3198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5567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5663856" y="3251200"/>
            <a:ext cx="3236304" cy="33855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643536" y="2367280"/>
            <a:ext cx="3236304" cy="33855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6701353"/>
              </p:ext>
            </p:extLst>
          </p:nvPr>
        </p:nvGraphicFramePr>
        <p:xfrm>
          <a:off x="519545" y="1350818"/>
          <a:ext cx="4537363" cy="4348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3636"/>
                <a:gridCol w="1166091"/>
                <a:gridCol w="1177636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Resolution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Direct </a:t>
                      </a:r>
                    </a:p>
                    <a:p>
                      <a:r>
                        <a:rPr lang="en-US" dirty="0" smtClean="0"/>
                        <a:t>(</a:t>
                      </a:r>
                      <a:r>
                        <a:rPr lang="en-US" dirty="0" err="1" smtClean="0"/>
                        <a:t>mrad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Reflected</a:t>
                      </a:r>
                    </a:p>
                    <a:p>
                      <a:r>
                        <a:rPr lang="en-US" dirty="0" smtClean="0"/>
                        <a:t>(</a:t>
                      </a:r>
                      <a:r>
                        <a:rPr lang="en-US" dirty="0" err="1" smtClean="0"/>
                        <a:t>mrad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Emission Point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1.7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Readout Accuracy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Chromatic Aberration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3.0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Aerogel Optical</a:t>
                      </a:r>
                      <a:r>
                        <a:rPr lang="en-US" baseline="0" dirty="0" smtClean="0"/>
                        <a:t> Prop.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≤</a:t>
                      </a:r>
                      <a:r>
                        <a:rPr lang="en-US" baseline="0" dirty="0" smtClean="0"/>
                        <a:t>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≤ 2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Mirror System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≤ 1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Symbol" charset="2"/>
                          <a:cs typeface="Symbol" charset="2"/>
                        </a:rPr>
                        <a:t>s</a:t>
                      </a:r>
                      <a:r>
                        <a:rPr lang="en-US" baseline="-25000" dirty="0" err="1" smtClean="0">
                          <a:latin typeface="Symbol" charset="2"/>
                          <a:cs typeface="Symbol" charset="2"/>
                        </a:rPr>
                        <a:t>q</a:t>
                      </a:r>
                      <a:r>
                        <a:rPr lang="en-US" dirty="0" smtClean="0"/>
                        <a:t> (1 </a:t>
                      </a:r>
                      <a:r>
                        <a:rPr lang="en-US" dirty="0" err="1" smtClean="0"/>
                        <a:t>p.e.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4.2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3.9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Requirements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Direct 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Reflected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Max. momentum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 GeV/c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 GeV/c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aseline="0" dirty="0" err="1" smtClean="0">
                          <a:latin typeface="Symbol" charset="2"/>
                          <a:cs typeface="Symbol" charset="2"/>
                        </a:rPr>
                        <a:t>s</a:t>
                      </a:r>
                      <a:r>
                        <a:rPr lang="en-US" baseline="-25000" dirty="0" err="1" smtClean="0">
                          <a:latin typeface="Symbol" charset="2"/>
                          <a:cs typeface="Symbol" charset="2"/>
                        </a:rPr>
                        <a:t>q</a:t>
                      </a:r>
                      <a:r>
                        <a:rPr lang="en-US" baseline="-25000" dirty="0" smtClean="0">
                          <a:latin typeface="Symbol" charset="2"/>
                          <a:cs typeface="Symbol" charset="2"/>
                        </a:rPr>
                        <a:t>  </a:t>
                      </a:r>
                      <a:r>
                        <a:rPr lang="en-US" dirty="0" smtClean="0"/>
                        <a:t>(4</a:t>
                      </a:r>
                      <a:r>
                        <a:rPr lang="en-US" dirty="0" smtClean="0">
                          <a:latin typeface="Symbol" charset="2"/>
                          <a:cs typeface="Symbol" charset="2"/>
                        </a:rPr>
                        <a:t>s </a:t>
                      </a:r>
                      <a:r>
                        <a:rPr lang="en-US" dirty="0" smtClean="0">
                          <a:latin typeface="+mn-lt"/>
                          <a:cs typeface="+mn-cs"/>
                        </a:rPr>
                        <a:t>separation)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1.4  </a:t>
                      </a:r>
                      <a:r>
                        <a:rPr lang="en-US" dirty="0" err="1" smtClean="0"/>
                        <a:t>mrad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2.5  </a:t>
                      </a:r>
                      <a:r>
                        <a:rPr lang="en-US" dirty="0" err="1" smtClean="0"/>
                        <a:t>mrad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Np.e</a:t>
                      </a:r>
                      <a:r>
                        <a:rPr lang="en-US" dirty="0" smtClean="0"/>
                        <a:t>. Yield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≥ 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≥ </a:t>
                      </a:r>
                      <a:r>
                        <a:rPr lang="en-US" baseline="0" dirty="0" smtClean="0"/>
                        <a:t>3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019377" y="-76200"/>
            <a:ext cx="489689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CLAS12 RHIC: Resolution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5856897" y="4428311"/>
            <a:ext cx="2863273" cy="1303012"/>
            <a:chOff x="5588000" y="1316180"/>
            <a:chExt cx="3278909" cy="1420776"/>
          </a:xfrm>
        </p:grpSpPr>
        <p:pic>
          <p:nvPicPr>
            <p:cNvPr id="5" name="Picture 4" descr="Sigmas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35545" y="1387764"/>
              <a:ext cx="3031463" cy="1099127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7761456" y="2213736"/>
              <a:ext cx="78218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err="1" smtClean="0"/>
                <a:t>N</a:t>
              </a:r>
              <a:r>
                <a:rPr lang="en-US" sz="2800" baseline="-25000" dirty="0" err="1" smtClean="0"/>
                <a:t>p.e</a:t>
              </a:r>
              <a:r>
                <a:rPr lang="en-US" sz="2800" baseline="-25000" dirty="0" smtClean="0"/>
                <a:t>.</a:t>
              </a:r>
              <a:endParaRPr lang="en-US" sz="2800" baseline="-25000" dirty="0"/>
            </a:p>
          </p:txBody>
        </p:sp>
        <p:cxnSp>
          <p:nvCxnSpPr>
            <p:cNvPr id="16" name="Straight Connector 15"/>
            <p:cNvCxnSpPr/>
            <p:nvPr/>
          </p:nvCxnSpPr>
          <p:spPr>
            <a:xfrm>
              <a:off x="7636566" y="2274455"/>
              <a:ext cx="1022525" cy="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H="1" flipV="1">
              <a:off x="7011002" y="2329872"/>
              <a:ext cx="27510" cy="314037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Rectangle 18"/>
            <p:cNvSpPr/>
            <p:nvPr/>
          </p:nvSpPr>
          <p:spPr>
            <a:xfrm>
              <a:off x="5588000" y="1316180"/>
              <a:ext cx="3278909" cy="1177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ight Brace 2"/>
          <p:cNvSpPr/>
          <p:nvPr/>
        </p:nvSpPr>
        <p:spPr>
          <a:xfrm>
            <a:off x="5262880" y="2001520"/>
            <a:ext cx="304800" cy="1056640"/>
          </a:xfrm>
          <a:prstGeom prst="rightBrac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Brace 20"/>
          <p:cNvSpPr/>
          <p:nvPr/>
        </p:nvSpPr>
        <p:spPr>
          <a:xfrm>
            <a:off x="5262880" y="3058160"/>
            <a:ext cx="304800" cy="792480"/>
          </a:xfrm>
          <a:prstGeom prst="rightBrac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5653696" y="2367280"/>
            <a:ext cx="32464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Validated with large scale prototype</a:t>
            </a:r>
            <a:endParaRPr lang="en-US" sz="1600" dirty="0"/>
          </a:p>
        </p:txBody>
      </p:sp>
      <p:sp>
        <p:nvSpPr>
          <p:cNvPr id="22" name="TextBox 21"/>
          <p:cNvSpPr txBox="1"/>
          <p:nvPr/>
        </p:nvSpPr>
        <p:spPr>
          <a:xfrm>
            <a:off x="5734976" y="3251200"/>
            <a:ext cx="32464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Studied in laboratory</a:t>
            </a:r>
            <a:endParaRPr lang="en-US" sz="1600" dirty="0"/>
          </a:p>
        </p:txBody>
      </p:sp>
      <p:sp>
        <p:nvSpPr>
          <p:cNvPr id="2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chemeClr val="bg1"/>
                </a:solidFill>
              </a:rPr>
              <a:t>RiCH</a:t>
            </a:r>
            <a:r>
              <a:rPr lang="en-US" sz="1200" dirty="0" smtClean="0">
                <a:solidFill>
                  <a:schemeClr val="bg1"/>
                </a:solidFill>
              </a:rPr>
              <a:t> 2016, 9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2016, Bled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86264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800776" y="-76200"/>
            <a:ext cx="588018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Aerogel Chromatic Dispersion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12" y="2447636"/>
            <a:ext cx="4064749" cy="4064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602492"/>
              </p:ext>
            </p:extLst>
          </p:nvPr>
        </p:nvGraphicFramePr>
        <p:xfrm>
          <a:off x="924791" y="5325855"/>
          <a:ext cx="1372756" cy="6159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44" name="Equation" r:id="rId5" imgW="990600" imgH="444500" progId="Equation.3">
                  <p:embed/>
                </p:oleObj>
              </mc:Choice>
              <mc:Fallback>
                <p:oleObj name="Equation" r:id="rId5" imgW="990600" imgH="4445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24791" y="5325855"/>
                        <a:ext cx="1372756" cy="6159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9" name="Group 18"/>
          <p:cNvGrpSpPr/>
          <p:nvPr/>
        </p:nvGrpSpPr>
        <p:grpSpPr>
          <a:xfrm>
            <a:off x="470618" y="1050635"/>
            <a:ext cx="3247018" cy="1119597"/>
            <a:chOff x="4761232" y="3987007"/>
            <a:chExt cx="3987232" cy="1346732"/>
          </a:xfrm>
        </p:grpSpPr>
        <p:pic>
          <p:nvPicPr>
            <p:cNvPr id="27" name="Picture 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1232" y="3987007"/>
              <a:ext cx="3987232" cy="13467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/>
                <p:cNvSpPr txBox="1"/>
                <p:nvPr/>
              </p:nvSpPr>
              <p:spPr>
                <a:xfrm>
                  <a:off x="6657026" y="4437692"/>
                  <a:ext cx="198022" cy="215444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14:m>
                    <m:oMathPara xmlns=""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it-IT" sz="800" i="1" smtClean="0">
                            <a:latin typeface="Cambria Math"/>
                            <a:ea typeface="Cambria Math"/>
                          </a:rPr>
                          <m:t>𝛿</m:t>
                        </m:r>
                      </m:oMath>
                    </m:oMathPara>
                  </a14:m>
                  <a:endParaRPr lang="it-IT" sz="800" dirty="0"/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57026" y="4437692"/>
                  <a:ext cx="198022" cy="215444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9" name="Rectangle 28"/>
            <p:cNvSpPr/>
            <p:nvPr/>
          </p:nvSpPr>
          <p:spPr>
            <a:xfrm>
              <a:off x="6467512" y="4449812"/>
              <a:ext cx="108012" cy="14797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it-IT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470618" y="642811"/>
            <a:ext cx="26984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Measured by  </a:t>
            </a:r>
            <a:r>
              <a:rPr lang="en-US" sz="1600" dirty="0" err="1" smtClean="0"/>
              <a:t>prisma</a:t>
            </a:r>
            <a:r>
              <a:rPr lang="en-US" sz="1600" dirty="0" smtClean="0"/>
              <a:t> method:</a:t>
            </a:r>
            <a:endParaRPr lang="en-US" sz="1600" dirty="0"/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910" y="1091789"/>
            <a:ext cx="2406996" cy="1478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4" name="TextBox 43"/>
          <p:cNvSpPr txBox="1"/>
          <p:nvPr/>
        </p:nvSpPr>
        <p:spPr>
          <a:xfrm>
            <a:off x="4921721" y="673709"/>
            <a:ext cx="37644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Measured by prototype with optical filters:</a:t>
            </a:r>
            <a:endParaRPr lang="en-US" sz="1600" dirty="0"/>
          </a:p>
        </p:txBody>
      </p:sp>
      <p:pic>
        <p:nvPicPr>
          <p:cNvPr id="4" name="Picture 3" descr="CERN_Chromatic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5451" y="2570597"/>
            <a:ext cx="4768273" cy="3143751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5085114" y="5714348"/>
            <a:ext cx="3096587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Expected value from density:</a:t>
            </a:r>
          </a:p>
          <a:p>
            <a:r>
              <a:rPr lang="en-US" sz="1600" b="1" dirty="0" smtClean="0">
                <a:solidFill>
                  <a:srgbClr val="00B050"/>
                </a:solidFill>
              </a:rPr>
              <a:t>n(400nm) = [1+0.438</a:t>
            </a:r>
            <a:r>
              <a:rPr lang="en-US" sz="1600" b="1" dirty="0" smtClean="0">
                <a:solidFill>
                  <a:srgbClr val="00B050"/>
                </a:solidFill>
                <a:latin typeface="Symbol" pitchFamily="18" charset="2"/>
              </a:rPr>
              <a:t>r</a:t>
            </a:r>
            <a:r>
              <a:rPr lang="en-US" sz="1600" b="1" dirty="0" smtClean="0">
                <a:solidFill>
                  <a:srgbClr val="00B050"/>
                </a:solidFill>
                <a:latin typeface="Calibri"/>
                <a:cs typeface="Calibri"/>
              </a:rPr>
              <a:t>]</a:t>
            </a:r>
            <a:r>
              <a:rPr lang="en-US" sz="1600" b="1" baseline="30000" dirty="0" smtClean="0">
                <a:solidFill>
                  <a:srgbClr val="00B050"/>
                </a:solidFill>
                <a:latin typeface="Calibri"/>
                <a:cs typeface="Calibri"/>
              </a:rPr>
              <a:t>1/2</a:t>
            </a:r>
            <a:r>
              <a:rPr lang="en-US" sz="1600" b="1" dirty="0" smtClean="0">
                <a:solidFill>
                  <a:srgbClr val="00B050"/>
                </a:solidFill>
                <a:latin typeface="Calibri"/>
                <a:cs typeface="Calibri"/>
              </a:rPr>
              <a:t> = 1.0492</a:t>
            </a:r>
            <a:r>
              <a:rPr lang="en-US" sz="1600" b="1" dirty="0" smtClean="0">
                <a:solidFill>
                  <a:srgbClr val="00B050"/>
                </a:solidFill>
              </a:rPr>
              <a:t>  </a:t>
            </a:r>
          </a:p>
        </p:txBody>
      </p:sp>
      <p:sp>
        <p:nvSpPr>
          <p:cNvPr id="5" name="Sun 4"/>
          <p:cNvSpPr/>
          <p:nvPr/>
        </p:nvSpPr>
        <p:spPr>
          <a:xfrm>
            <a:off x="5860143" y="4236358"/>
            <a:ext cx="117928" cy="136072"/>
          </a:xfrm>
          <a:prstGeom prst="sun">
            <a:avLst/>
          </a:prstGeom>
          <a:solidFill>
            <a:schemeClr val="accent3">
              <a:lumMod val="7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chemeClr val="bg1"/>
                </a:solidFill>
              </a:rPr>
              <a:t>RiCH</a:t>
            </a:r>
            <a:r>
              <a:rPr lang="en-US" sz="1200" dirty="0" smtClean="0">
                <a:solidFill>
                  <a:schemeClr val="bg1"/>
                </a:solidFill>
              </a:rPr>
              <a:t> 2016, 9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2016, Bled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42735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ero_Surfac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2171" y="1434693"/>
            <a:ext cx="3659909" cy="358966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112055" y="-76200"/>
            <a:ext cx="471154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Aerogel Surface Quality 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4091" y="4959710"/>
            <a:ext cx="29130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Refraction from a  surface </a:t>
            </a:r>
          </a:p>
          <a:p>
            <a:r>
              <a:rPr lang="en-US" dirty="0" smtClean="0"/>
              <a:t>with local normal deviation </a:t>
            </a:r>
            <a:r>
              <a:rPr lang="en-US" dirty="0" smtClean="0">
                <a:latin typeface="Symbol" charset="2"/>
                <a:cs typeface="Symbol" charset="2"/>
              </a:rPr>
              <a:t>q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4966825" y="5037093"/>
            <a:ext cx="31558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Contribution on light dispersion </a:t>
            </a:r>
          </a:p>
          <a:p>
            <a:r>
              <a:rPr lang="en-US" dirty="0" smtClean="0"/>
              <a:t>at small incident angles</a:t>
            </a:r>
          </a:p>
        </p:txBody>
      </p:sp>
      <p:pic>
        <p:nvPicPr>
          <p:cNvPr id="5" name="Picture 4" descr="Normal_theta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091" y="627856"/>
            <a:ext cx="8012545" cy="1171126"/>
          </a:xfrm>
          <a:prstGeom prst="rect">
            <a:avLst/>
          </a:prstGeom>
        </p:spPr>
      </p:pic>
      <p:pic>
        <p:nvPicPr>
          <p:cNvPr id="6" name="Picture 5" descr="Aero_refraeq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091" y="5712695"/>
            <a:ext cx="3386264" cy="633084"/>
          </a:xfrm>
          <a:prstGeom prst="rect">
            <a:avLst/>
          </a:prstGeom>
        </p:spPr>
      </p:pic>
      <p:pic>
        <p:nvPicPr>
          <p:cNvPr id="15" name="Picture 14" descr="Aero_Nrefraeq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8009" y="5749045"/>
            <a:ext cx="3508999" cy="655579"/>
          </a:xfrm>
          <a:prstGeom prst="rect">
            <a:avLst/>
          </a:prstGeom>
        </p:spPr>
      </p:pic>
      <p:pic>
        <p:nvPicPr>
          <p:cNvPr id="17" name="Picture 16" descr="Aero_refra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810" y="1798982"/>
            <a:ext cx="2836949" cy="2941669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150985" y="1715190"/>
            <a:ext cx="8605863" cy="10535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 rot="5400000">
            <a:off x="1807302" y="3100731"/>
            <a:ext cx="3042025" cy="23781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7731760" y="894080"/>
            <a:ext cx="6079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  <a:latin typeface="Symbol" charset="2"/>
                <a:cs typeface="Symbol" charset="2"/>
              </a:rPr>
              <a:t>s</a:t>
            </a:r>
            <a:r>
              <a:rPr lang="en-US" baseline="-25000" dirty="0" err="1" smtClean="0">
                <a:solidFill>
                  <a:srgbClr val="FF0000"/>
                </a:solidFill>
                <a:latin typeface="Symbol" charset="2"/>
                <a:cs typeface="Symbol" charset="2"/>
              </a:rPr>
              <a:t>q</a:t>
            </a:r>
            <a:r>
              <a:rPr lang="en-US" baseline="-25000" dirty="0" err="1" smtClean="0">
                <a:solidFill>
                  <a:srgbClr val="FF0000"/>
                </a:solidFill>
              </a:rPr>
              <a:t>aer</a:t>
            </a:r>
            <a:endParaRPr lang="en-US" baseline="-25000" dirty="0">
              <a:solidFill>
                <a:srgbClr val="FF0000"/>
              </a:solidFill>
            </a:endParaRPr>
          </a:p>
        </p:txBody>
      </p:sp>
      <p:sp>
        <p:nvSpPr>
          <p:cNvPr id="23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chemeClr val="bg1"/>
                </a:solidFill>
              </a:rPr>
              <a:t>RiCH</a:t>
            </a:r>
            <a:r>
              <a:rPr lang="en-US" sz="1200" dirty="0" smtClean="0">
                <a:solidFill>
                  <a:schemeClr val="bg1"/>
                </a:solidFill>
              </a:rPr>
              <a:t> 2016, 9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2016, Bled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19497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471335" y="4976369"/>
            <a:ext cx="2972905" cy="141788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3" name="Group 32"/>
          <p:cNvGrpSpPr/>
          <p:nvPr/>
        </p:nvGrpSpPr>
        <p:grpSpPr>
          <a:xfrm>
            <a:off x="207915" y="902454"/>
            <a:ext cx="3591915" cy="1352715"/>
            <a:chOff x="623374" y="841494"/>
            <a:chExt cx="3591915" cy="1352715"/>
          </a:xfrm>
        </p:grpSpPr>
        <p:sp>
          <p:nvSpPr>
            <p:cNvPr id="34" name="Rectangle 33"/>
            <p:cNvSpPr/>
            <p:nvPr/>
          </p:nvSpPr>
          <p:spPr>
            <a:xfrm>
              <a:off x="1751796" y="924560"/>
              <a:ext cx="1280160" cy="24384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5" name="Straight Connector 34"/>
            <p:cNvCxnSpPr/>
            <p:nvPr/>
          </p:nvCxnSpPr>
          <p:spPr>
            <a:xfrm>
              <a:off x="2404342" y="1168400"/>
              <a:ext cx="809049" cy="791831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>
              <a:stCxn id="34" idx="2"/>
            </p:cNvCxnSpPr>
            <p:nvPr/>
          </p:nvCxnSpPr>
          <p:spPr>
            <a:xfrm flipH="1">
              <a:off x="1660356" y="1168400"/>
              <a:ext cx="731520" cy="914400"/>
            </a:xfrm>
            <a:prstGeom prst="line">
              <a:avLst/>
            </a:prstGeom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37" name="Rectangle 36"/>
            <p:cNvSpPr/>
            <p:nvPr/>
          </p:nvSpPr>
          <p:spPr>
            <a:xfrm rot="2741942">
              <a:off x="3035548" y="1914809"/>
              <a:ext cx="386080" cy="172720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1142196" y="2072640"/>
              <a:ext cx="1066800" cy="45719"/>
            </a:xfrm>
            <a:prstGeom prst="rect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3318742" y="841494"/>
              <a:ext cx="83097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Aerogel</a:t>
              </a:r>
              <a:endParaRPr lang="en-US" sz="1600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592202" y="1799774"/>
              <a:ext cx="62308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Laser</a:t>
              </a:r>
              <a:endParaRPr lang="en-US" sz="1600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623374" y="1621677"/>
              <a:ext cx="74922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Screen</a:t>
              </a:r>
              <a:endParaRPr lang="en-US" sz="1600" dirty="0"/>
            </a:p>
          </p:txBody>
        </p:sp>
      </p:grpSp>
      <p:pic>
        <p:nvPicPr>
          <p:cNvPr id="24" name="Picture 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3101" y="1156454"/>
            <a:ext cx="2605149" cy="2100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Rectangle 29"/>
          <p:cNvSpPr>
            <a:spLocks/>
          </p:cNvSpPr>
          <p:nvPr/>
        </p:nvSpPr>
        <p:spPr bwMode="auto">
          <a:xfrm>
            <a:off x="4287646" y="641251"/>
            <a:ext cx="2555240" cy="441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algn="l"/>
            <a:r>
              <a:rPr lang="en-US" sz="1600" dirty="0">
                <a:solidFill>
                  <a:srgbClr val="A40800"/>
                </a:solidFill>
                <a:latin typeface="Calibri"/>
                <a:ea typeface="ＭＳ Ｐゴシック" charset="0"/>
                <a:cs typeface="Calibri"/>
              </a:rPr>
              <a:t>Scan of aerogel surface</a:t>
            </a:r>
          </a:p>
        </p:txBody>
      </p:sp>
      <p:sp>
        <p:nvSpPr>
          <p:cNvPr id="27" name="Oval 30"/>
          <p:cNvSpPr>
            <a:spLocks/>
          </p:cNvSpPr>
          <p:nvPr/>
        </p:nvSpPr>
        <p:spPr bwMode="auto">
          <a:xfrm>
            <a:off x="5080000" y="2296251"/>
            <a:ext cx="203200" cy="127000"/>
          </a:xfrm>
          <a:prstGeom prst="ellipse">
            <a:avLst/>
          </a:prstGeom>
          <a:noFill/>
          <a:ln w="25400" cap="flat">
            <a:solidFill>
              <a:srgbClr val="0000FF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8" name="Line 31"/>
          <p:cNvSpPr>
            <a:spLocks noChangeShapeType="1"/>
          </p:cNvSpPr>
          <p:nvPr/>
        </p:nvSpPr>
        <p:spPr bwMode="auto">
          <a:xfrm flipH="1">
            <a:off x="5283200" y="2117657"/>
            <a:ext cx="1432560" cy="269942"/>
          </a:xfrm>
          <a:prstGeom prst="line">
            <a:avLst/>
          </a:prstGeom>
          <a:noFill/>
          <a:ln w="38100" cap="flat">
            <a:solidFill>
              <a:srgbClr val="0000FF"/>
            </a:solidFill>
            <a:prstDash val="solid"/>
            <a:miter lim="800000"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3574610" y="1500054"/>
            <a:ext cx="2633276" cy="1293946"/>
            <a:chOff x="4996884" y="1154614"/>
            <a:chExt cx="2633276" cy="1293946"/>
          </a:xfrm>
        </p:grpSpPr>
        <p:sp>
          <p:nvSpPr>
            <p:cNvPr id="25" name="Rectangle 28"/>
            <p:cNvSpPr>
              <a:spLocks/>
            </p:cNvSpPr>
            <p:nvPr/>
          </p:nvSpPr>
          <p:spPr bwMode="auto">
            <a:xfrm>
              <a:off x="5567680" y="1154614"/>
              <a:ext cx="1584960" cy="1293946"/>
            </a:xfrm>
            <a:prstGeom prst="rect">
              <a:avLst/>
            </a:prstGeom>
            <a:noFill/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9" name="Rectangle 27"/>
            <p:cNvSpPr>
              <a:spLocks/>
            </p:cNvSpPr>
            <p:nvPr/>
          </p:nvSpPr>
          <p:spPr bwMode="auto">
            <a:xfrm>
              <a:off x="4996884" y="1236047"/>
              <a:ext cx="2633276" cy="11310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marL="685800" lvl="1">
                <a:lnSpc>
                  <a:spcPct val="50000"/>
                </a:lnSpc>
              </a:pPr>
              <a:r>
                <a:rPr lang="en-US" dirty="0">
                  <a:solidFill>
                    <a:srgbClr val="D90B00"/>
                  </a:solidFill>
                  <a:ea typeface="ＭＳ Ｐゴシック" charset="0"/>
                  <a:cs typeface="Gill Sans" charset="0"/>
                </a:rPr>
                <a:t>. . . . . . . . . . . . .</a:t>
              </a:r>
            </a:p>
            <a:p>
              <a:pPr marL="685800" lvl="1">
                <a:lnSpc>
                  <a:spcPct val="50000"/>
                </a:lnSpc>
              </a:pPr>
              <a:r>
                <a:rPr lang="en-US" dirty="0">
                  <a:solidFill>
                    <a:srgbClr val="D90B00"/>
                  </a:solidFill>
                  <a:ea typeface="ＭＳ Ｐゴシック" charset="0"/>
                  <a:cs typeface="Gill Sans" charset="0"/>
                </a:rPr>
                <a:t>. . . . . . . . . . . . .</a:t>
              </a:r>
              <a:r>
                <a:rPr lang="en-US" dirty="0">
                  <a:solidFill>
                    <a:schemeClr val="tx1"/>
                  </a:solidFill>
                  <a:ea typeface="ＭＳ Ｐゴシック" charset="0"/>
                  <a:cs typeface="Gill Sans" charset="0"/>
                </a:rPr>
                <a:t> </a:t>
              </a:r>
            </a:p>
            <a:p>
              <a:pPr marL="685800" lvl="1">
                <a:lnSpc>
                  <a:spcPct val="50000"/>
                </a:lnSpc>
              </a:pPr>
              <a:r>
                <a:rPr lang="en-US" dirty="0">
                  <a:solidFill>
                    <a:srgbClr val="D90B00"/>
                  </a:solidFill>
                  <a:ea typeface="ＭＳ Ｐゴシック" charset="0"/>
                  <a:cs typeface="Gill Sans" charset="0"/>
                </a:rPr>
                <a:t>. . . . . . . . . . . . .</a:t>
              </a:r>
            </a:p>
            <a:p>
              <a:pPr marL="685800" lvl="1">
                <a:lnSpc>
                  <a:spcPct val="50000"/>
                </a:lnSpc>
              </a:pPr>
              <a:r>
                <a:rPr lang="en-US" dirty="0">
                  <a:solidFill>
                    <a:srgbClr val="D90B00"/>
                  </a:solidFill>
                  <a:ea typeface="ＭＳ Ｐゴシック" charset="0"/>
                  <a:cs typeface="Gill Sans" charset="0"/>
                </a:rPr>
                <a:t>. . . . . . . . . . . . .</a:t>
              </a:r>
            </a:p>
            <a:p>
              <a:pPr marL="685800" lvl="1">
                <a:lnSpc>
                  <a:spcPct val="50000"/>
                </a:lnSpc>
              </a:pPr>
              <a:r>
                <a:rPr lang="en-US" dirty="0">
                  <a:solidFill>
                    <a:srgbClr val="D90B00"/>
                  </a:solidFill>
                  <a:ea typeface="ＭＳ Ｐゴシック" charset="0"/>
                  <a:cs typeface="Gill Sans" charset="0"/>
                </a:rPr>
                <a:t>. . . . . . . . . . . . .</a:t>
              </a:r>
            </a:p>
            <a:p>
              <a:pPr marL="685800" lvl="1">
                <a:lnSpc>
                  <a:spcPct val="50000"/>
                </a:lnSpc>
              </a:pPr>
              <a:r>
                <a:rPr lang="en-US" dirty="0">
                  <a:solidFill>
                    <a:srgbClr val="D90B00"/>
                  </a:solidFill>
                  <a:ea typeface="ＭＳ Ｐゴシック" charset="0"/>
                  <a:cs typeface="Gill Sans" charset="0"/>
                </a:rPr>
                <a:t>. . . . . . . . . . . . .</a:t>
              </a:r>
            </a:p>
            <a:p>
              <a:pPr marL="685800" lvl="1">
                <a:lnSpc>
                  <a:spcPct val="50000"/>
                </a:lnSpc>
              </a:pPr>
              <a:r>
                <a:rPr lang="en-US" dirty="0">
                  <a:solidFill>
                    <a:srgbClr val="D90B00"/>
                  </a:solidFill>
                  <a:ea typeface="ＭＳ Ｐゴシック" charset="0"/>
                  <a:cs typeface="Gill Sans" charset="0"/>
                </a:rPr>
                <a:t>. . . . . . . . . . . . .</a:t>
              </a:r>
            </a:p>
            <a:p>
              <a:pPr marL="685800" lvl="1">
                <a:lnSpc>
                  <a:spcPct val="50000"/>
                </a:lnSpc>
              </a:pPr>
              <a:r>
                <a:rPr lang="en-US" dirty="0">
                  <a:solidFill>
                    <a:srgbClr val="D90B00"/>
                  </a:solidFill>
                  <a:ea typeface="ＭＳ Ｐゴシック" charset="0"/>
                  <a:cs typeface="Gill Sans" charset="0"/>
                </a:rPr>
                <a:t>. . . . . . . . . . . . .</a:t>
              </a:r>
            </a:p>
          </p:txBody>
        </p:sp>
      </p:grpSp>
      <p:pic>
        <p:nvPicPr>
          <p:cNvPr id="42" name="Picture 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068916" y="4001409"/>
            <a:ext cx="2223781" cy="233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Rectangle 34"/>
          <p:cNvSpPr>
            <a:spLocks/>
          </p:cNvSpPr>
          <p:nvPr/>
        </p:nvSpPr>
        <p:spPr bwMode="auto">
          <a:xfrm>
            <a:off x="4396740" y="3352800"/>
            <a:ext cx="3906520" cy="375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algn="l"/>
            <a:r>
              <a:rPr lang="en-US" sz="1600" dirty="0">
                <a:solidFill>
                  <a:srgbClr val="A40800"/>
                </a:solidFill>
                <a:latin typeface="Calibri"/>
                <a:ea typeface="ＭＳ Ｐゴシック" charset="0"/>
                <a:cs typeface="Calibri"/>
              </a:rPr>
              <a:t>Distributions of X &amp; Y positions of the spot </a:t>
            </a:r>
          </a:p>
        </p:txBody>
      </p:sp>
      <p:pic>
        <p:nvPicPr>
          <p:cNvPr id="44" name="Picture 2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527382" y="4001721"/>
            <a:ext cx="2211704" cy="2325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" name="Rectangle 4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2368223" y="-76200"/>
            <a:ext cx="419921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Aerogel Surface Scan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9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4" name="Picture 3" descr="IMG_20151008_180953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749" y="2458566"/>
            <a:ext cx="2980267" cy="2235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10509" y="4976369"/>
            <a:ext cx="263768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x-y axis movable table</a:t>
            </a:r>
          </a:p>
          <a:p>
            <a:endParaRPr lang="en-US" sz="1400" dirty="0"/>
          </a:p>
          <a:p>
            <a:r>
              <a:rPr lang="en-US" sz="1400" dirty="0" smtClean="0"/>
              <a:t>CCD camera [</a:t>
            </a:r>
            <a:r>
              <a:rPr lang="en-US" sz="1400" dirty="0" err="1" smtClean="0"/>
              <a:t>ThorLabs</a:t>
            </a:r>
            <a:r>
              <a:rPr lang="en-US" sz="1400" dirty="0" smtClean="0"/>
              <a:t> DCU 224c]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- sensitive area [5.95-4.76 mm]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- resolution [1280-1024 pixels]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- pixel size 4.65 </a:t>
            </a:r>
            <a:r>
              <a:rPr lang="en-US" sz="1400" dirty="0" smtClean="0">
                <a:latin typeface="Symbol" charset="2"/>
                <a:cs typeface="Symbol" charset="2"/>
              </a:rPr>
              <a:t>m</a:t>
            </a:r>
            <a:r>
              <a:rPr lang="en-US" sz="1400" dirty="0" smtClean="0"/>
              <a:t>m</a:t>
            </a:r>
            <a:endParaRPr lang="en-US" sz="1400" dirty="0"/>
          </a:p>
        </p:txBody>
      </p:sp>
      <p:sp>
        <p:nvSpPr>
          <p:cNvPr id="7" name="Oval Callout 6"/>
          <p:cNvSpPr/>
          <p:nvPr/>
        </p:nvSpPr>
        <p:spPr>
          <a:xfrm>
            <a:off x="2797932" y="2834640"/>
            <a:ext cx="936328" cy="213360"/>
          </a:xfrm>
          <a:prstGeom prst="wedgeEllipseCallout">
            <a:avLst>
              <a:gd name="adj1" fmla="val -30599"/>
              <a:gd name="adj2" fmla="val 144643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966886" y="2781161"/>
            <a:ext cx="5975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screen</a:t>
            </a:r>
            <a:endParaRPr lang="en-US" sz="1200" dirty="0"/>
          </a:p>
        </p:txBody>
      </p:sp>
      <p:sp>
        <p:nvSpPr>
          <p:cNvPr id="54" name="Oval Callout 53"/>
          <p:cNvSpPr/>
          <p:nvPr/>
        </p:nvSpPr>
        <p:spPr>
          <a:xfrm>
            <a:off x="207915" y="4297680"/>
            <a:ext cx="936328" cy="213360"/>
          </a:xfrm>
          <a:prstGeom prst="wedgeEllipseCallout">
            <a:avLst>
              <a:gd name="adj1" fmla="val 86591"/>
              <a:gd name="adj2" fmla="val 1131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54"/>
          <p:cNvSpPr txBox="1"/>
          <p:nvPr/>
        </p:nvSpPr>
        <p:spPr>
          <a:xfrm>
            <a:off x="359575" y="4244201"/>
            <a:ext cx="5750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motor</a:t>
            </a:r>
            <a:endParaRPr lang="en-US" sz="1200" dirty="0"/>
          </a:p>
        </p:txBody>
      </p:sp>
      <p:sp>
        <p:nvSpPr>
          <p:cNvPr id="56" name="Oval Callout 55"/>
          <p:cNvSpPr/>
          <p:nvPr/>
        </p:nvSpPr>
        <p:spPr>
          <a:xfrm>
            <a:off x="1708940" y="2611120"/>
            <a:ext cx="936328" cy="213360"/>
          </a:xfrm>
          <a:prstGeom prst="wedgeEllipseCallout">
            <a:avLst>
              <a:gd name="adj1" fmla="val 19315"/>
              <a:gd name="adj2" fmla="val 225595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56"/>
          <p:cNvSpPr txBox="1"/>
          <p:nvPr/>
        </p:nvSpPr>
        <p:spPr>
          <a:xfrm>
            <a:off x="1877894" y="2557641"/>
            <a:ext cx="4841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laser</a:t>
            </a:r>
            <a:endParaRPr lang="en-US" sz="1200" dirty="0"/>
          </a:p>
        </p:txBody>
      </p:sp>
      <p:sp>
        <p:nvSpPr>
          <p:cNvPr id="58" name="Oval Callout 57"/>
          <p:cNvSpPr/>
          <p:nvPr/>
        </p:nvSpPr>
        <p:spPr>
          <a:xfrm>
            <a:off x="2032864" y="4112191"/>
            <a:ext cx="936328" cy="213360"/>
          </a:xfrm>
          <a:prstGeom prst="wedgeEllipseCallout">
            <a:avLst>
              <a:gd name="adj1" fmla="val -37110"/>
              <a:gd name="adj2" fmla="val -2791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TextBox 58"/>
          <p:cNvSpPr txBox="1"/>
          <p:nvPr/>
        </p:nvSpPr>
        <p:spPr>
          <a:xfrm>
            <a:off x="2029098" y="4068872"/>
            <a:ext cx="9438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CCD camera</a:t>
            </a:r>
            <a:endParaRPr lang="en-US" sz="1200" dirty="0"/>
          </a:p>
        </p:txBody>
      </p:sp>
      <p:sp>
        <p:nvSpPr>
          <p:cNvPr id="5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chemeClr val="bg1"/>
                </a:solidFill>
              </a:rPr>
              <a:t>RiCH</a:t>
            </a:r>
            <a:r>
              <a:rPr lang="en-US" sz="1200" dirty="0" smtClean="0">
                <a:solidFill>
                  <a:schemeClr val="bg1"/>
                </a:solidFill>
              </a:rPr>
              <a:t> 2016, 9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2016, Bled</a:t>
            </a:r>
            <a:endParaRPr lang="en-US" sz="1200" dirty="0">
              <a:solidFill>
                <a:schemeClr val="bg1"/>
              </a:solidFill>
            </a:endParaRPr>
          </a:p>
        </p:txBody>
      </p:sp>
      <p:cxnSp>
        <p:nvCxnSpPr>
          <p:cNvPr id="52" name="Straight Connector 51"/>
          <p:cNvCxnSpPr/>
          <p:nvPr/>
        </p:nvCxnSpPr>
        <p:spPr>
          <a:xfrm flipV="1">
            <a:off x="1466273" y="3352800"/>
            <a:ext cx="738909" cy="18010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1616364" y="3498274"/>
            <a:ext cx="1181568" cy="0"/>
          </a:xfrm>
          <a:prstGeom prst="line">
            <a:avLst/>
          </a:prstGeom>
          <a:ln>
            <a:prstDash val="sys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" name="Isosceles Triangle 2"/>
          <p:cNvSpPr/>
          <p:nvPr/>
        </p:nvSpPr>
        <p:spPr>
          <a:xfrm rot="16040373">
            <a:off x="2209364" y="3064491"/>
            <a:ext cx="636396" cy="887604"/>
          </a:xfrm>
          <a:prstGeom prst="triangle">
            <a:avLst/>
          </a:prstGeom>
          <a:solidFill>
            <a:srgbClr val="FFFF00">
              <a:alpha val="29000"/>
            </a:srgbClr>
          </a:solidFill>
          <a:ln>
            <a:solidFill>
              <a:srgbClr val="FFFF00">
                <a:alpha val="35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310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3389" y="1245742"/>
            <a:ext cx="2456577" cy="452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983" y="1795793"/>
            <a:ext cx="1780103" cy="440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4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701" y="2394097"/>
            <a:ext cx="1083985" cy="191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ectangle 22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1951756" y="-76200"/>
            <a:ext cx="503214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Aerogel Surface Planarity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7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30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532093" y="3032725"/>
            <a:ext cx="2991445" cy="3135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Rectangle 34"/>
          <p:cNvSpPr>
            <a:spLocks/>
          </p:cNvSpPr>
          <p:nvPr/>
        </p:nvSpPr>
        <p:spPr bwMode="auto">
          <a:xfrm>
            <a:off x="302934" y="731667"/>
            <a:ext cx="3906520" cy="375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algn="l"/>
            <a:r>
              <a:rPr lang="en-US" sz="1600" dirty="0" smtClean="0">
                <a:solidFill>
                  <a:srgbClr val="A40800"/>
                </a:solidFill>
                <a:latin typeface="Calibri"/>
                <a:ea typeface="ＭＳ Ｐゴシック" charset="0"/>
                <a:cs typeface="Calibri"/>
              </a:rPr>
              <a:t>From laser spot shits to surface gradients</a:t>
            </a:r>
            <a:endParaRPr lang="en-US" sz="1600" dirty="0">
              <a:solidFill>
                <a:srgbClr val="A40800"/>
              </a:solidFill>
              <a:latin typeface="Calibri"/>
              <a:ea typeface="ＭＳ Ｐゴシック" charset="0"/>
              <a:cs typeface="Calibri"/>
            </a:endParaRPr>
          </a:p>
        </p:txBody>
      </p:sp>
      <p:sp>
        <p:nvSpPr>
          <p:cNvPr id="32" name="Rectangle 34"/>
          <p:cNvSpPr>
            <a:spLocks/>
          </p:cNvSpPr>
          <p:nvPr/>
        </p:nvSpPr>
        <p:spPr bwMode="auto">
          <a:xfrm>
            <a:off x="262294" y="2708477"/>
            <a:ext cx="5505148" cy="375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algn="l"/>
            <a:r>
              <a:rPr lang="en-US" sz="1600" dirty="0" smtClean="0">
                <a:solidFill>
                  <a:srgbClr val="A40800"/>
                </a:solidFill>
                <a:latin typeface="Calibri"/>
                <a:ea typeface="ＭＳ Ｐゴシック" charset="0"/>
                <a:cs typeface="Calibri"/>
              </a:rPr>
              <a:t>From surface gradients to surface map by linear regression</a:t>
            </a:r>
            <a:endParaRPr lang="en-US" sz="1600" dirty="0">
              <a:solidFill>
                <a:srgbClr val="A40800"/>
              </a:solidFill>
              <a:latin typeface="Calibri"/>
              <a:ea typeface="ＭＳ Ｐゴシック" charset="0"/>
              <a:cs typeface="Calibri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5498741" y="735831"/>
            <a:ext cx="3268267" cy="5775276"/>
            <a:chOff x="675917" y="655622"/>
            <a:chExt cx="3268267" cy="5775276"/>
          </a:xfrm>
        </p:grpSpPr>
        <p:pic>
          <p:nvPicPr>
            <p:cNvPr id="20" name="Picture 28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745680" y="585859"/>
              <a:ext cx="2887638" cy="3027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29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754468" y="3473497"/>
              <a:ext cx="2887638" cy="3027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Rectangle 30"/>
            <p:cNvSpPr>
              <a:spLocks/>
            </p:cNvSpPr>
            <p:nvPr/>
          </p:nvSpPr>
          <p:spPr bwMode="auto">
            <a:xfrm rot="16200000">
              <a:off x="3506629" y="3902273"/>
              <a:ext cx="634008" cy="2411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/>
            <a:p>
              <a:r>
                <a:rPr lang="en-US" sz="1300">
                  <a:ea typeface="ＭＳ Ｐゴシック" charset="0"/>
                  <a:cs typeface="Gill Sans" charset="0"/>
                </a:rPr>
                <a:t>[rad]</a:t>
              </a:r>
              <a:r>
                <a:rPr lang="en-US" sz="1000">
                  <a:ea typeface="ＭＳ Ｐゴシック" charset="0"/>
                  <a:cs typeface="Gill Sans" charset="0"/>
                </a:rPr>
                <a:t> </a:t>
              </a:r>
            </a:p>
          </p:txBody>
        </p:sp>
        <p:sp>
          <p:nvSpPr>
            <p:cNvPr id="28" name="Rectangle 31"/>
            <p:cNvSpPr>
              <a:spLocks/>
            </p:cNvSpPr>
            <p:nvPr/>
          </p:nvSpPr>
          <p:spPr bwMode="auto">
            <a:xfrm rot="16200000">
              <a:off x="3506628" y="1151056"/>
              <a:ext cx="634008" cy="2411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/>
            <a:p>
              <a:r>
                <a:rPr lang="en-US" sz="1300" dirty="0">
                  <a:ea typeface="ＭＳ Ｐゴシック" charset="0"/>
                  <a:cs typeface="Gill Sans" charset="0"/>
                </a:rPr>
                <a:t>[rad]</a:t>
              </a:r>
              <a:r>
                <a:rPr lang="en-US" sz="1000" dirty="0">
                  <a:ea typeface="ＭＳ Ｐゴシック" charset="0"/>
                  <a:cs typeface="Gill Sans" charset="0"/>
                </a:rPr>
                <a:t> </a:t>
              </a:r>
            </a:p>
          </p:txBody>
        </p:sp>
      </p:grpSp>
      <p:sp>
        <p:nvSpPr>
          <p:cNvPr id="33" name="Rectangle 34"/>
          <p:cNvSpPr>
            <a:spLocks/>
          </p:cNvSpPr>
          <p:nvPr/>
        </p:nvSpPr>
        <p:spPr bwMode="auto">
          <a:xfrm>
            <a:off x="397812" y="6092943"/>
            <a:ext cx="4349948" cy="375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endParaRPr lang="en-US" sz="1600" dirty="0" smtClean="0">
              <a:solidFill>
                <a:srgbClr val="A40800"/>
              </a:solidFill>
              <a:latin typeface="Calibri"/>
              <a:ea typeface="ＭＳ Ｐゴシック" charset="0"/>
              <a:cs typeface="Calibri"/>
            </a:endParaRPr>
          </a:p>
          <a:p>
            <a:r>
              <a:rPr lang="en-US" sz="1600" dirty="0" smtClean="0">
                <a:solidFill>
                  <a:srgbClr val="A40800"/>
                </a:solidFill>
                <a:latin typeface="Calibri"/>
                <a:ea typeface="ＭＳ Ｐゴシック" charset="0"/>
                <a:cs typeface="Calibri"/>
              </a:rPr>
              <a:t>Consistent with Russian vendor planarity evaluation</a:t>
            </a:r>
          </a:p>
          <a:p>
            <a:r>
              <a:rPr lang="en-US" sz="1600" dirty="0">
                <a:solidFill>
                  <a:srgbClr val="A40800"/>
                </a:solidFill>
                <a:ea typeface="ＭＳ Ｐゴシック" charset="0"/>
                <a:cs typeface="Calibri"/>
              </a:rPr>
              <a:t>Validated with touch machine measurements</a:t>
            </a:r>
          </a:p>
          <a:p>
            <a:endParaRPr lang="en-US" sz="1600" dirty="0">
              <a:solidFill>
                <a:srgbClr val="A40800"/>
              </a:solidFill>
              <a:latin typeface="Calibri"/>
              <a:ea typeface="ＭＳ Ｐゴシック" charset="0"/>
              <a:cs typeface="Calibri"/>
            </a:endParaRPr>
          </a:p>
        </p:txBody>
      </p:sp>
      <p:sp>
        <p:nvSpPr>
          <p:cNvPr id="3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chemeClr val="bg1"/>
                </a:solidFill>
              </a:rPr>
              <a:t>RiCH</a:t>
            </a:r>
            <a:r>
              <a:rPr lang="en-US" sz="1200" dirty="0" smtClean="0">
                <a:solidFill>
                  <a:schemeClr val="bg1"/>
                </a:solidFill>
              </a:rPr>
              <a:t> 2016, 9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2016, Bled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886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217569" y="-76200"/>
            <a:ext cx="650054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Surface Measurement Validation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6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4" name="Picture 3" descr="Giorgio_Surface_check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8772"/>
            <a:ext cx="9144000" cy="5550444"/>
          </a:xfrm>
          <a:prstGeom prst="rect">
            <a:avLst/>
          </a:prstGeom>
        </p:spPr>
      </p:pic>
      <p:sp>
        <p:nvSpPr>
          <p:cNvPr id="1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chemeClr val="bg1"/>
                </a:solidFill>
              </a:rPr>
              <a:t>RiCH</a:t>
            </a:r>
            <a:r>
              <a:rPr lang="en-US" sz="1200" dirty="0" smtClean="0">
                <a:solidFill>
                  <a:schemeClr val="bg1"/>
                </a:solidFill>
              </a:rPr>
              <a:t> 2016, 9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2016, Bled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42167" y="3424251"/>
            <a:ext cx="39675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Possibility to derive the thickness profile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091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809618" y="-76200"/>
            <a:ext cx="337890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The CLAS12 RICH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chemeClr val="bg1"/>
                </a:solidFill>
              </a:rPr>
              <a:t>RiCH</a:t>
            </a:r>
            <a:r>
              <a:rPr lang="en-US" sz="1200" dirty="0" smtClean="0">
                <a:solidFill>
                  <a:schemeClr val="bg1"/>
                </a:solidFill>
              </a:rPr>
              <a:t> 2016, 9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2016, Bled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3" name="Picture 2" descr="CLAS12_at_JLab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0131"/>
            <a:ext cx="9144000" cy="458440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88989" y="703335"/>
            <a:ext cx="103256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/>
              <a:t>CLAS12</a:t>
            </a:r>
            <a:endParaRPr lang="en-US" sz="2200" dirty="0"/>
          </a:p>
        </p:txBody>
      </p:sp>
      <p:sp>
        <p:nvSpPr>
          <p:cNvPr id="15" name="Text Box 22"/>
          <p:cNvSpPr txBox="1">
            <a:spLocks noChangeArrowheads="1"/>
          </p:cNvSpPr>
          <p:nvPr/>
        </p:nvSpPr>
        <p:spPr bwMode="auto">
          <a:xfrm>
            <a:off x="838266" y="5442913"/>
            <a:ext cx="7600659" cy="747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1800" b="1" dirty="0" smtClean="0">
                <a:solidFill>
                  <a:srgbClr val="FF0000"/>
                </a:solidFill>
                <a:latin typeface="+mj-lt"/>
                <a:cs typeface="Symbol" charset="0"/>
              </a:rPr>
              <a:t>RICH goal:         </a:t>
            </a:r>
            <a:r>
              <a:rPr lang="en-US" sz="1800" b="1" dirty="0" smtClean="0">
                <a:solidFill>
                  <a:srgbClr val="0000FF"/>
                </a:solidFill>
                <a:latin typeface="Symbol" charset="0"/>
                <a:cs typeface="Symbol" charset="0"/>
              </a:rPr>
              <a:t>p</a:t>
            </a:r>
            <a:r>
              <a:rPr lang="en-US" sz="1800" b="1" dirty="0" smtClean="0">
                <a:solidFill>
                  <a:srgbClr val="0000FF"/>
                </a:solidFill>
                <a:latin typeface="Calibri" charset="0"/>
              </a:rPr>
              <a:t>/K/p identification from 3 up to 8 GeV/c and 25 degrees</a:t>
            </a:r>
          </a:p>
          <a:p>
            <a:pPr>
              <a:lnSpc>
                <a:spcPct val="120000"/>
              </a:lnSpc>
            </a:pPr>
            <a:r>
              <a:rPr lang="en-US" sz="1800" dirty="0" smtClean="0">
                <a:solidFill>
                  <a:srgbClr val="0000FF"/>
                </a:solidFill>
                <a:latin typeface="Calibri" charset="0"/>
              </a:rPr>
              <a:t>                            </a:t>
            </a:r>
            <a:r>
              <a:rPr lang="en-US" sz="1800" b="1" dirty="0" smtClean="0">
                <a:solidFill>
                  <a:srgbClr val="0000FF"/>
                </a:solidFill>
                <a:latin typeface="Calibri" charset="0"/>
              </a:rPr>
              <a:t>~4</a:t>
            </a:r>
            <a:r>
              <a:rPr lang="en-US" sz="1800" b="1" dirty="0" smtClean="0">
                <a:solidFill>
                  <a:srgbClr val="0000FF"/>
                </a:solidFill>
                <a:latin typeface="Symbol" charset="2"/>
                <a:cs typeface="Symbol" charset="2"/>
              </a:rPr>
              <a:t>s</a:t>
            </a:r>
            <a:r>
              <a:rPr lang="en-US" sz="1800" b="1" dirty="0" smtClean="0">
                <a:solidFill>
                  <a:srgbClr val="0000FF"/>
                </a:solidFill>
                <a:latin typeface="Calibri" charset="0"/>
              </a:rPr>
              <a:t> pion-</a:t>
            </a:r>
            <a:r>
              <a:rPr lang="en-US" sz="1800" b="1" dirty="0" err="1" smtClean="0">
                <a:solidFill>
                  <a:srgbClr val="0000FF"/>
                </a:solidFill>
                <a:latin typeface="Calibri" charset="0"/>
              </a:rPr>
              <a:t>kaon</a:t>
            </a:r>
            <a:r>
              <a:rPr lang="en-US" sz="1800" b="1" dirty="0" smtClean="0">
                <a:solidFill>
                  <a:srgbClr val="0000FF"/>
                </a:solidFill>
                <a:latin typeface="Calibri" charset="0"/>
              </a:rPr>
              <a:t> separation</a:t>
            </a:r>
            <a:r>
              <a:rPr lang="en-US" sz="1800" dirty="0" smtClean="0">
                <a:solidFill>
                  <a:srgbClr val="0000FF"/>
                </a:solidFill>
                <a:latin typeface="Calibri" charset="0"/>
              </a:rPr>
              <a:t> </a:t>
            </a:r>
            <a:r>
              <a:rPr lang="en-US" sz="1800" b="1" dirty="0" smtClean="0">
                <a:solidFill>
                  <a:srgbClr val="0000FF"/>
                </a:solidFill>
                <a:latin typeface="Calibri" charset="0"/>
              </a:rPr>
              <a:t>for a pion rejection factor </a:t>
            </a:r>
            <a:r>
              <a:rPr lang="en-US" sz="1800" dirty="0" smtClean="0">
                <a:solidFill>
                  <a:srgbClr val="0000FF"/>
                </a:solidFill>
                <a:latin typeface="Calibri" charset="0"/>
              </a:rPr>
              <a:t>~ </a:t>
            </a:r>
            <a:r>
              <a:rPr lang="en-US" sz="1800" b="1" dirty="0" smtClean="0">
                <a:solidFill>
                  <a:srgbClr val="0000FF"/>
                </a:solidFill>
                <a:latin typeface="Calibri" charset="0"/>
              </a:rPr>
              <a:t>1:500</a:t>
            </a:r>
            <a:endParaRPr lang="en-US" sz="1800" dirty="0" smtClean="0">
              <a:solidFill>
                <a:srgbClr val="0000FF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777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aser_resul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1684" y="764246"/>
            <a:ext cx="2739643" cy="5061657"/>
          </a:xfrm>
          <a:prstGeom prst="rect">
            <a:avLst/>
          </a:prstGeom>
        </p:spPr>
      </p:pic>
      <p:sp>
        <p:nvSpPr>
          <p:cNvPr id="44" name="Oval Callout 43"/>
          <p:cNvSpPr/>
          <p:nvPr/>
        </p:nvSpPr>
        <p:spPr>
          <a:xfrm>
            <a:off x="7348332" y="1962815"/>
            <a:ext cx="1559772" cy="597505"/>
          </a:xfrm>
          <a:prstGeom prst="wedgeEllipseCallout">
            <a:avLst>
              <a:gd name="adj1" fmla="val -89049"/>
              <a:gd name="adj2" fmla="val 43519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Callout 44"/>
          <p:cNvSpPr/>
          <p:nvPr/>
        </p:nvSpPr>
        <p:spPr>
          <a:xfrm>
            <a:off x="7500732" y="4689428"/>
            <a:ext cx="1559772" cy="582908"/>
          </a:xfrm>
          <a:prstGeom prst="wedgeEllipseCallout">
            <a:avLst>
              <a:gd name="adj1" fmla="val -74719"/>
              <a:gd name="adj2" fmla="val 41141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71814" y="-76200"/>
            <a:ext cx="839204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Light Dispersion 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vs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Aerogel Surface Quality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654908" y="4966454"/>
            <a:ext cx="3591915" cy="1352715"/>
            <a:chOff x="623374" y="841494"/>
            <a:chExt cx="3591915" cy="1352715"/>
          </a:xfrm>
        </p:grpSpPr>
        <p:sp>
          <p:nvSpPr>
            <p:cNvPr id="5" name="Rectangle 4"/>
            <p:cNvSpPr/>
            <p:nvPr/>
          </p:nvSpPr>
          <p:spPr>
            <a:xfrm>
              <a:off x="1751796" y="924560"/>
              <a:ext cx="1280160" cy="24384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" name="Straight Connector 12"/>
            <p:cNvCxnSpPr/>
            <p:nvPr/>
          </p:nvCxnSpPr>
          <p:spPr>
            <a:xfrm>
              <a:off x="2404342" y="1168400"/>
              <a:ext cx="809049" cy="791831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>
              <a:stCxn id="5" idx="2"/>
            </p:cNvCxnSpPr>
            <p:nvPr/>
          </p:nvCxnSpPr>
          <p:spPr>
            <a:xfrm flipH="1">
              <a:off x="1660356" y="1168400"/>
              <a:ext cx="731520" cy="914400"/>
            </a:xfrm>
            <a:prstGeom prst="line">
              <a:avLst/>
            </a:prstGeom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8" name="Rectangle 17"/>
            <p:cNvSpPr/>
            <p:nvPr/>
          </p:nvSpPr>
          <p:spPr>
            <a:xfrm rot="2741942">
              <a:off x="3035548" y="1914809"/>
              <a:ext cx="386080" cy="172720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142196" y="2072640"/>
              <a:ext cx="1066800" cy="45719"/>
            </a:xfrm>
            <a:prstGeom prst="rect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318742" y="841494"/>
              <a:ext cx="83097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Aerogel</a:t>
              </a:r>
              <a:endParaRPr lang="en-US" sz="1600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592202" y="1799774"/>
              <a:ext cx="62308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Laser</a:t>
              </a:r>
              <a:endParaRPr lang="en-US" sz="1600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23374" y="1621677"/>
              <a:ext cx="74922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Screen</a:t>
              </a:r>
              <a:endParaRPr lang="en-US" sz="1600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637866" y="697618"/>
            <a:ext cx="3822317" cy="1567711"/>
            <a:chOff x="414346" y="585858"/>
            <a:chExt cx="3822317" cy="1567711"/>
          </a:xfrm>
        </p:grpSpPr>
        <p:sp>
          <p:nvSpPr>
            <p:cNvPr id="26" name="Rectangle 25"/>
            <p:cNvSpPr/>
            <p:nvPr/>
          </p:nvSpPr>
          <p:spPr>
            <a:xfrm>
              <a:off x="1509010" y="883920"/>
              <a:ext cx="1280160" cy="24384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7" name="Straight Connector 26"/>
            <p:cNvCxnSpPr/>
            <p:nvPr/>
          </p:nvCxnSpPr>
          <p:spPr>
            <a:xfrm>
              <a:off x="2082800" y="800854"/>
              <a:ext cx="1151965" cy="1118737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flipH="1">
              <a:off x="1041650" y="800854"/>
              <a:ext cx="1066800" cy="1296834"/>
            </a:xfrm>
            <a:prstGeom prst="line">
              <a:avLst/>
            </a:prstGeom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29" name="Rectangle 28"/>
            <p:cNvSpPr/>
            <p:nvPr/>
          </p:nvSpPr>
          <p:spPr>
            <a:xfrm rot="2741942">
              <a:off x="3056922" y="1874169"/>
              <a:ext cx="386080" cy="172720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523240" y="2042160"/>
              <a:ext cx="1066800" cy="45719"/>
            </a:xfrm>
            <a:prstGeom prst="rect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234765" y="800854"/>
              <a:ext cx="83097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Aerogel</a:t>
              </a:r>
              <a:endParaRPr lang="en-US" sz="1600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613576" y="1759134"/>
              <a:ext cx="62308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Laser</a:t>
              </a:r>
              <a:endParaRPr lang="en-US" sz="1600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414346" y="1597434"/>
              <a:ext cx="74922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Screen</a:t>
              </a:r>
              <a:endParaRPr lang="en-US" sz="1600" dirty="0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1912389" y="732275"/>
              <a:ext cx="370398" cy="45719"/>
            </a:xfrm>
            <a:prstGeom prst="rect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3282957" y="585858"/>
              <a:ext cx="72998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Mirror</a:t>
              </a:r>
              <a:endParaRPr lang="en-US" sz="1600" dirty="0"/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7423285" y="2065775"/>
            <a:ext cx="13843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ymbol" charset="2"/>
                <a:cs typeface="Symbol" charset="2"/>
              </a:rPr>
              <a:t>s</a:t>
            </a:r>
            <a:r>
              <a:rPr lang="en-US" dirty="0" smtClean="0"/>
              <a:t> ~ 0.9 </a:t>
            </a:r>
            <a:r>
              <a:rPr lang="en-US" dirty="0" err="1" smtClean="0"/>
              <a:t>mrad</a:t>
            </a:r>
            <a:endParaRPr lang="en-US" dirty="0"/>
          </a:p>
        </p:txBody>
      </p:sp>
      <p:sp>
        <p:nvSpPr>
          <p:cNvPr id="43" name="TextBox 42"/>
          <p:cNvSpPr txBox="1"/>
          <p:nvPr/>
        </p:nvSpPr>
        <p:spPr>
          <a:xfrm>
            <a:off x="7582012" y="4781788"/>
            <a:ext cx="13260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ymbol" charset="2"/>
                <a:cs typeface="Symbol" charset="2"/>
              </a:rPr>
              <a:t>s</a:t>
            </a:r>
            <a:r>
              <a:rPr lang="en-US" dirty="0" smtClean="0"/>
              <a:t> ~ 16 </a:t>
            </a:r>
            <a:r>
              <a:rPr lang="en-US" dirty="0" err="1" smtClean="0"/>
              <a:t>mrad</a:t>
            </a:r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5294867" y="5949734"/>
            <a:ext cx="2881819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Acceptable light dispersion even </a:t>
            </a:r>
          </a:p>
          <a:p>
            <a:r>
              <a:rPr lang="en-US" sz="1600" dirty="0">
                <a:solidFill>
                  <a:srgbClr val="FF0000"/>
                </a:solidFill>
              </a:rPr>
              <a:t>f</a:t>
            </a:r>
            <a:r>
              <a:rPr lang="en-US" sz="1600" dirty="0" smtClean="0">
                <a:solidFill>
                  <a:srgbClr val="FF0000"/>
                </a:solidFill>
              </a:rPr>
              <a:t>or poor planarity </a:t>
            </a:r>
            <a:r>
              <a:rPr lang="en-US" sz="1600" dirty="0" err="1" smtClean="0">
                <a:solidFill>
                  <a:srgbClr val="FF0000"/>
                </a:solidFill>
                <a:latin typeface="Symbol" charset="2"/>
                <a:cs typeface="Symbol" charset="2"/>
              </a:rPr>
              <a:t>D</a:t>
            </a:r>
            <a:r>
              <a:rPr lang="en-US" sz="1600" dirty="0" err="1" smtClean="0">
                <a:solidFill>
                  <a:srgbClr val="FF0000"/>
                </a:solidFill>
              </a:rPr>
              <a:t>S</a:t>
            </a:r>
            <a:r>
              <a:rPr lang="en-US" sz="1600" baseline="-25000" dirty="0" err="1" smtClean="0">
                <a:solidFill>
                  <a:srgbClr val="FF0000"/>
                </a:solidFill>
              </a:rPr>
              <a:t>surf</a:t>
            </a:r>
            <a:r>
              <a:rPr lang="en-US" sz="1600" dirty="0" smtClean="0">
                <a:solidFill>
                  <a:srgbClr val="FF0000"/>
                </a:solidFill>
              </a:rPr>
              <a:t> = 1.25 %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5273701" y="5970900"/>
            <a:ext cx="2907215" cy="584776"/>
          </a:xfrm>
          <a:prstGeom prst="rect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Picture 36" descr="IMG_20151008_180953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749" y="2458566"/>
            <a:ext cx="2980267" cy="2235200"/>
          </a:xfrm>
          <a:prstGeom prst="rect">
            <a:avLst/>
          </a:prstGeom>
        </p:spPr>
      </p:pic>
      <p:sp>
        <p:nvSpPr>
          <p:cNvPr id="4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chemeClr val="bg1"/>
                </a:solidFill>
              </a:rPr>
              <a:t>RiCH</a:t>
            </a:r>
            <a:r>
              <a:rPr lang="en-US" sz="1200" dirty="0" smtClean="0">
                <a:solidFill>
                  <a:schemeClr val="bg1"/>
                </a:solidFill>
              </a:rPr>
              <a:t> 2016, 9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2016, Bled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34465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834452" y="3448731"/>
            <a:ext cx="2515633" cy="3347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6" name="Rectangle 6"/>
          <p:cNvSpPr>
            <a:spLocks/>
          </p:cNvSpPr>
          <p:nvPr/>
        </p:nvSpPr>
        <p:spPr bwMode="auto">
          <a:xfrm rot="-5400000">
            <a:off x="2857217" y="3880723"/>
            <a:ext cx="634008" cy="241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1300" dirty="0">
                <a:ea typeface="ＭＳ Ｐゴシック" charset="0"/>
                <a:cs typeface="Gill Sans" charset="0"/>
              </a:rPr>
              <a:t>[mm]</a:t>
            </a:r>
            <a:r>
              <a:rPr lang="en-US" sz="1000" dirty="0">
                <a:ea typeface="ＭＳ Ｐゴシック" charset="0"/>
                <a:cs typeface="Gill Sans" charset="0"/>
              </a:rPr>
              <a:t> </a:t>
            </a:r>
          </a:p>
        </p:txBody>
      </p:sp>
      <p:pic>
        <p:nvPicPr>
          <p:cNvPr id="25608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7298" y="631660"/>
            <a:ext cx="2865538" cy="3003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9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030152" y="631201"/>
            <a:ext cx="2884661" cy="302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0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987167" y="604924"/>
            <a:ext cx="2910323" cy="3050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12" name="Rectangle 12"/>
          <p:cNvSpPr>
            <a:spLocks/>
          </p:cNvSpPr>
          <p:nvPr/>
        </p:nvSpPr>
        <p:spPr bwMode="auto">
          <a:xfrm rot="-5400000">
            <a:off x="8651699" y="1014293"/>
            <a:ext cx="634008" cy="241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1300" dirty="0">
                <a:ea typeface="ＭＳ Ｐゴシック" charset="0"/>
                <a:cs typeface="Gill Sans" charset="0"/>
              </a:rPr>
              <a:t>[mm]</a:t>
            </a:r>
            <a:r>
              <a:rPr lang="en-US" sz="1000" dirty="0">
                <a:ea typeface="ＭＳ Ｐゴシック" charset="0"/>
                <a:cs typeface="Gill Sans" charset="0"/>
              </a:rPr>
              <a:t> </a:t>
            </a:r>
          </a:p>
        </p:txBody>
      </p:sp>
      <p:pic>
        <p:nvPicPr>
          <p:cNvPr id="25613" name="Picture 1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59335" y="3518018"/>
            <a:ext cx="2795194" cy="2929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372167" y="-76200"/>
            <a:ext cx="419132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Aerogel Surface Map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9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3" name="Rectangle 8"/>
          <p:cNvSpPr>
            <a:spLocks/>
          </p:cNvSpPr>
          <p:nvPr/>
        </p:nvSpPr>
        <p:spPr bwMode="auto">
          <a:xfrm>
            <a:off x="4011929" y="3570829"/>
            <a:ext cx="3944620" cy="452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algn="l"/>
            <a:r>
              <a:rPr lang="en-US" sz="1600" i="1" dirty="0">
                <a:solidFill>
                  <a:srgbClr val="A40800"/>
                </a:solidFill>
                <a:ea typeface="ＭＳ Ｐゴシック" charset="0"/>
                <a:cs typeface="Gill Sans" charset="0"/>
              </a:rPr>
              <a:t>L</a:t>
            </a:r>
            <a:r>
              <a:rPr lang="en-US" sz="1600" i="1" dirty="0" smtClean="0">
                <a:solidFill>
                  <a:srgbClr val="A40800"/>
                </a:solidFill>
                <a:ea typeface="ＭＳ Ｐゴシック" charset="0"/>
                <a:cs typeface="Gill Sans" charset="0"/>
              </a:rPr>
              <a:t>ight </a:t>
            </a:r>
            <a:r>
              <a:rPr lang="en-US" sz="1600" i="1" dirty="0">
                <a:solidFill>
                  <a:srgbClr val="A40800"/>
                </a:solidFill>
                <a:ea typeface="ＭＳ Ｐゴシック" charset="0"/>
                <a:cs typeface="Gill Sans" charset="0"/>
              </a:rPr>
              <a:t>dispersion as a function of incident angle:</a:t>
            </a:r>
          </a:p>
        </p:txBody>
      </p:sp>
      <p:sp>
        <p:nvSpPr>
          <p:cNvPr id="2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chemeClr val="bg1"/>
                </a:solidFill>
              </a:rPr>
              <a:t>RiCH</a:t>
            </a:r>
            <a:r>
              <a:rPr lang="en-US" sz="1200" dirty="0" smtClean="0">
                <a:solidFill>
                  <a:schemeClr val="bg1"/>
                </a:solidFill>
              </a:rPr>
              <a:t> 2016, 9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2016, Bled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066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S_vuot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721" y="3751286"/>
            <a:ext cx="2983421" cy="2921451"/>
          </a:xfrm>
          <a:prstGeom prst="rect">
            <a:avLst/>
          </a:prstGeom>
        </p:spPr>
      </p:pic>
      <p:pic>
        <p:nvPicPr>
          <p:cNvPr id="5" name="Picture 4" descr="FS_aerogel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9772" y="3695176"/>
            <a:ext cx="3093803" cy="2977561"/>
          </a:xfrm>
          <a:prstGeom prst="rect">
            <a:avLst/>
          </a:prstGeom>
        </p:spPr>
      </p:pic>
      <p:sp>
        <p:nvSpPr>
          <p:cNvPr id="31750" name="Line 6"/>
          <p:cNvSpPr>
            <a:spLocks noChangeShapeType="1"/>
          </p:cNvSpPr>
          <p:nvPr/>
        </p:nvSpPr>
        <p:spPr bwMode="auto">
          <a:xfrm>
            <a:off x="1103933" y="1980159"/>
            <a:ext cx="2780150" cy="3349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1751" name="Rectangle 7"/>
          <p:cNvSpPr>
            <a:spLocks/>
          </p:cNvSpPr>
          <p:nvPr/>
        </p:nvSpPr>
        <p:spPr bwMode="auto">
          <a:xfrm>
            <a:off x="2143125" y="1544836"/>
            <a:ext cx="178594" cy="892969"/>
          </a:xfrm>
          <a:prstGeom prst="rect">
            <a:avLst/>
          </a:prstGeom>
          <a:solidFill>
            <a:srgbClr val="2FF3FF"/>
          </a:solidFill>
          <a:ln w="25400" cap="flat">
            <a:solidFill>
              <a:srgbClr val="2FF3FF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1752" name="Line 8"/>
          <p:cNvSpPr>
            <a:spLocks noChangeShapeType="1"/>
          </p:cNvSpPr>
          <p:nvPr/>
        </p:nvSpPr>
        <p:spPr bwMode="auto">
          <a:xfrm>
            <a:off x="2160985" y="1449958"/>
            <a:ext cx="167432" cy="0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1753" name="Rectangle 9"/>
          <p:cNvSpPr>
            <a:spLocks/>
          </p:cNvSpPr>
          <p:nvPr/>
        </p:nvSpPr>
        <p:spPr bwMode="auto">
          <a:xfrm>
            <a:off x="2143125" y="1244649"/>
            <a:ext cx="36386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sz="1000">
                <a:ea typeface="ＭＳ Ｐゴシック" charset="0"/>
                <a:cs typeface="Gill Sans" charset="0"/>
              </a:rPr>
              <a:t>30 mm</a:t>
            </a:r>
          </a:p>
        </p:txBody>
      </p:sp>
      <p:sp>
        <p:nvSpPr>
          <p:cNvPr id="31754" name="Rectangle 10"/>
          <p:cNvSpPr>
            <a:spLocks/>
          </p:cNvSpPr>
          <p:nvPr/>
        </p:nvSpPr>
        <p:spPr bwMode="auto">
          <a:xfrm>
            <a:off x="400721" y="2295123"/>
            <a:ext cx="711520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sz="1100">
                <a:ea typeface="ＭＳ Ｐゴシック" charset="0"/>
                <a:cs typeface="Gill Sans" charset="0"/>
              </a:rPr>
              <a:t>CCD Camera</a:t>
            </a:r>
            <a:r>
              <a:rPr lang="en-US" sz="1000">
                <a:ea typeface="ＭＳ Ｐゴシック" charset="0"/>
                <a:cs typeface="Gill Sans" charset="0"/>
              </a:rPr>
              <a:t> </a:t>
            </a:r>
          </a:p>
        </p:txBody>
      </p:sp>
      <p:sp>
        <p:nvSpPr>
          <p:cNvPr id="31755" name="Rectangle 11"/>
          <p:cNvSpPr>
            <a:spLocks/>
          </p:cNvSpPr>
          <p:nvPr/>
        </p:nvSpPr>
        <p:spPr bwMode="auto">
          <a:xfrm>
            <a:off x="3053901" y="1670969"/>
            <a:ext cx="660481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sz="1100" dirty="0">
                <a:ea typeface="ＭＳ Ｐゴシック" charset="0"/>
                <a:cs typeface="Gill Sans" charset="0"/>
              </a:rPr>
              <a:t>Laser Beam</a:t>
            </a:r>
            <a:r>
              <a:rPr lang="en-US" sz="1000" dirty="0">
                <a:ea typeface="ＭＳ Ｐゴシック" charset="0"/>
                <a:cs typeface="Gill Sans" charset="0"/>
              </a:rPr>
              <a:t> </a:t>
            </a:r>
          </a:p>
        </p:txBody>
      </p:sp>
      <p:sp>
        <p:nvSpPr>
          <p:cNvPr id="31756" name="Line 12"/>
          <p:cNvSpPr>
            <a:spLocks noChangeShapeType="1"/>
          </p:cNvSpPr>
          <p:nvPr/>
        </p:nvSpPr>
        <p:spPr bwMode="auto">
          <a:xfrm>
            <a:off x="958826" y="1670969"/>
            <a:ext cx="1173137" cy="11162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miter lim="800000"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1757" name="Rectangle 13"/>
          <p:cNvSpPr>
            <a:spLocks/>
          </p:cNvSpPr>
          <p:nvPr/>
        </p:nvSpPr>
        <p:spPr bwMode="auto">
          <a:xfrm>
            <a:off x="1460004" y="1423243"/>
            <a:ext cx="76944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sz="1000">
                <a:ea typeface="ＭＳ Ｐゴシック" charset="0"/>
                <a:cs typeface="Gill Sans" charset="0"/>
              </a:rPr>
              <a:t>R</a:t>
            </a:r>
          </a:p>
        </p:txBody>
      </p:sp>
      <p:pic>
        <p:nvPicPr>
          <p:cNvPr id="31758" name="Picture 1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7412">
            <a:off x="819299" y="1797100"/>
            <a:ext cx="80367" cy="392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60" name="Rectangle 16"/>
          <p:cNvSpPr>
            <a:spLocks/>
          </p:cNvSpPr>
          <p:nvPr/>
        </p:nvSpPr>
        <p:spPr bwMode="auto">
          <a:xfrm>
            <a:off x="232172" y="736699"/>
            <a:ext cx="2866430" cy="392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algn="l"/>
            <a:r>
              <a:rPr lang="en-US" sz="1600" dirty="0">
                <a:solidFill>
                  <a:srgbClr val="A40800"/>
                </a:solidFill>
                <a:ea typeface="ＭＳ Ｐゴシック" charset="0"/>
                <a:cs typeface="Gill Sans" charset="0"/>
              </a:rPr>
              <a:t>Description of the setup</a:t>
            </a:r>
          </a:p>
        </p:txBody>
      </p:sp>
      <p:sp>
        <p:nvSpPr>
          <p:cNvPr id="31762" name="Rectangle 18"/>
          <p:cNvSpPr>
            <a:spLocks/>
          </p:cNvSpPr>
          <p:nvPr/>
        </p:nvSpPr>
        <p:spPr bwMode="auto">
          <a:xfrm>
            <a:off x="359404" y="3196560"/>
            <a:ext cx="4295180" cy="392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algn="l"/>
            <a:r>
              <a:rPr lang="en-US" sz="1600" dirty="0" smtClean="0">
                <a:solidFill>
                  <a:srgbClr val="A40800"/>
                </a:solidFill>
                <a:ea typeface="ＭＳ Ｐゴシック" charset="0"/>
                <a:cs typeface="Gill Sans" charset="0"/>
              </a:rPr>
              <a:t>Take the average X </a:t>
            </a:r>
            <a:r>
              <a:rPr lang="en-US" sz="1600" dirty="0">
                <a:solidFill>
                  <a:srgbClr val="A40800"/>
                </a:solidFill>
                <a:ea typeface="ＭＳ Ｐゴシック" charset="0"/>
                <a:cs typeface="Gill Sans" charset="0"/>
              </a:rPr>
              <a:t>&amp; Y profiles of the spot</a:t>
            </a:r>
          </a:p>
        </p:txBody>
      </p:sp>
      <p:sp>
        <p:nvSpPr>
          <p:cNvPr id="23" name="Rectangle 22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2559947" y="-76200"/>
            <a:ext cx="381576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Forward Scattering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7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3521342" y="1899569"/>
            <a:ext cx="386080" cy="17272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4539315" y="1797013"/>
            <a:ext cx="3810371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Analysis steps:</a:t>
            </a:r>
          </a:p>
          <a:p>
            <a:endParaRPr lang="en-US" sz="800" dirty="0"/>
          </a:p>
          <a:p>
            <a:r>
              <a:rPr lang="en-US" sz="1400" dirty="0" smtClean="0"/>
              <a:t>-    Reference beam profile taken without aerogel</a:t>
            </a:r>
          </a:p>
          <a:p>
            <a:r>
              <a:rPr lang="en-US" sz="1400" dirty="0" smtClean="0"/>
              <a:t>-    Extract laser beam profile and compare 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with reference measurement</a:t>
            </a:r>
          </a:p>
          <a:p>
            <a:r>
              <a:rPr lang="en-US" sz="1400" dirty="0" smtClean="0"/>
              <a:t>-    Extract </a:t>
            </a:r>
            <a:r>
              <a:rPr lang="en-US" sz="1400" dirty="0"/>
              <a:t>angular dependence of </a:t>
            </a:r>
            <a:r>
              <a:rPr lang="en-US" sz="1400" dirty="0" smtClean="0"/>
              <a:t>light intensity  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after passage </a:t>
            </a:r>
            <a:r>
              <a:rPr lang="en-US" sz="1400" dirty="0"/>
              <a:t>through the </a:t>
            </a:r>
            <a:r>
              <a:rPr lang="en-US" sz="1400" dirty="0" smtClean="0"/>
              <a:t>aerogel</a:t>
            </a:r>
            <a:endParaRPr lang="en-US" sz="1400" dirty="0"/>
          </a:p>
        </p:txBody>
      </p:sp>
      <p:sp>
        <p:nvSpPr>
          <p:cNvPr id="3" name="TextBox 2"/>
          <p:cNvSpPr txBox="1"/>
          <p:nvPr/>
        </p:nvSpPr>
        <p:spPr>
          <a:xfrm>
            <a:off x="4973836" y="815343"/>
            <a:ext cx="337240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Scattering of the light in the medium due to </a:t>
            </a:r>
          </a:p>
          <a:p>
            <a:r>
              <a:rPr lang="en-US" sz="1400" dirty="0"/>
              <a:t>t</a:t>
            </a:r>
            <a:r>
              <a:rPr lang="en-US" sz="1400" dirty="0" smtClean="0"/>
              <a:t>he anisotropy of the dielectric properties </a:t>
            </a:r>
          </a:p>
          <a:p>
            <a:r>
              <a:rPr lang="en-US" sz="1400" dirty="0" smtClean="0"/>
              <a:t>caused by density microscopic fluctuations </a:t>
            </a:r>
            <a:endParaRPr lang="en-US" sz="1400" dirty="0"/>
          </a:p>
        </p:txBody>
      </p:sp>
      <p:sp>
        <p:nvSpPr>
          <p:cNvPr id="2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chemeClr val="bg1"/>
                </a:solidFill>
              </a:rPr>
              <a:t>RiCH</a:t>
            </a:r>
            <a:r>
              <a:rPr lang="en-US" sz="1200" dirty="0" smtClean="0">
                <a:solidFill>
                  <a:schemeClr val="bg1"/>
                </a:solidFill>
              </a:rPr>
              <a:t> 2016, 9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2016, Bled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50624" y="4222751"/>
            <a:ext cx="9711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Symbol" charset="2"/>
                <a:cs typeface="Symbol" charset="2"/>
              </a:rPr>
              <a:t>s</a:t>
            </a:r>
            <a:r>
              <a:rPr lang="en-US" sz="1600" dirty="0" smtClean="0"/>
              <a:t> = 0.170</a:t>
            </a:r>
            <a:endParaRPr lang="en-US" sz="1600" dirty="0"/>
          </a:p>
        </p:txBody>
      </p:sp>
      <p:sp>
        <p:nvSpPr>
          <p:cNvPr id="29" name="TextBox 28"/>
          <p:cNvSpPr txBox="1"/>
          <p:nvPr/>
        </p:nvSpPr>
        <p:spPr>
          <a:xfrm>
            <a:off x="4539315" y="4561305"/>
            <a:ext cx="9711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Symbol" charset="2"/>
                <a:cs typeface="Symbol" charset="2"/>
              </a:rPr>
              <a:t>s</a:t>
            </a:r>
            <a:r>
              <a:rPr lang="en-US" sz="1600" dirty="0" smtClean="0"/>
              <a:t> = 0.180</a:t>
            </a:r>
            <a:endParaRPr lang="en-US" sz="1600" dirty="0"/>
          </a:p>
        </p:txBody>
      </p:sp>
      <p:sp>
        <p:nvSpPr>
          <p:cNvPr id="31" name="TextBox 30"/>
          <p:cNvSpPr txBox="1"/>
          <p:nvPr/>
        </p:nvSpPr>
        <p:spPr>
          <a:xfrm>
            <a:off x="5890145" y="5592122"/>
            <a:ext cx="9711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Symbol" charset="2"/>
                <a:cs typeface="Symbol" charset="2"/>
              </a:rPr>
              <a:t>s</a:t>
            </a:r>
            <a:r>
              <a:rPr lang="en-US" sz="1600" dirty="0" smtClean="0"/>
              <a:t> = 0.716</a:t>
            </a:r>
            <a:endParaRPr lang="en-US" sz="1600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4973836" y="4899859"/>
            <a:ext cx="536618" cy="190724"/>
          </a:xfrm>
          <a:prstGeom prst="straightConnector1">
            <a:avLst/>
          </a:prstGeom>
          <a:ln>
            <a:solidFill>
              <a:srgbClr val="FF66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H="1">
            <a:off x="5890145" y="5909508"/>
            <a:ext cx="434521" cy="190724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2220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459463" y="3685959"/>
            <a:ext cx="3276453" cy="2913160"/>
            <a:chOff x="762000" y="3959957"/>
            <a:chExt cx="2559947" cy="2551150"/>
          </a:xfrm>
        </p:grpSpPr>
        <p:pic>
          <p:nvPicPr>
            <p:cNvPr id="3" name="Picture 2" descr="FC_differential2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2000" y="3959957"/>
              <a:ext cx="2559947" cy="2551150"/>
            </a:xfrm>
            <a:prstGeom prst="rect">
              <a:avLst/>
            </a:prstGeom>
          </p:spPr>
        </p:pic>
        <p:sp>
          <p:nvSpPr>
            <p:cNvPr id="4" name="Rectangle 3"/>
            <p:cNvSpPr/>
            <p:nvPr/>
          </p:nvSpPr>
          <p:spPr>
            <a:xfrm>
              <a:off x="1206500" y="3959957"/>
              <a:ext cx="1873250" cy="2522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317266" y="886850"/>
            <a:ext cx="3642444" cy="2857110"/>
            <a:chOff x="516806" y="1132310"/>
            <a:chExt cx="3375422" cy="2717119"/>
          </a:xfrm>
        </p:grpSpPr>
        <p:pic>
          <p:nvPicPr>
            <p:cNvPr id="32775" name="Picture 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865064" y="822265"/>
              <a:ext cx="2678906" cy="33754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" name="Rectangle 25"/>
            <p:cNvSpPr/>
            <p:nvPr/>
          </p:nvSpPr>
          <p:spPr>
            <a:xfrm>
              <a:off x="1448697" y="1132310"/>
              <a:ext cx="1873250" cy="2522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774" name="Rectangle 6"/>
          <p:cNvSpPr>
            <a:spLocks/>
          </p:cNvSpPr>
          <p:nvPr/>
        </p:nvSpPr>
        <p:spPr bwMode="auto">
          <a:xfrm>
            <a:off x="204267" y="701298"/>
            <a:ext cx="5098852" cy="392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algn="l"/>
            <a:r>
              <a:rPr lang="en-US" sz="1600" dirty="0">
                <a:solidFill>
                  <a:srgbClr val="A40800"/>
                </a:solidFill>
                <a:ea typeface="ＭＳ Ｐゴシック" charset="0"/>
                <a:cs typeface="Gill Sans" charset="0"/>
              </a:rPr>
              <a:t>Angular dependence of the measured intensity: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2559947" y="-76200"/>
            <a:ext cx="381576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Forward Scattering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1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2776" name="Rectangle 8"/>
          <p:cNvSpPr>
            <a:spLocks/>
          </p:cNvSpPr>
          <p:nvPr/>
        </p:nvSpPr>
        <p:spPr bwMode="auto">
          <a:xfrm>
            <a:off x="204267" y="3597947"/>
            <a:ext cx="4205883" cy="392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algn="l"/>
            <a:r>
              <a:rPr lang="en-US" sz="1600" dirty="0">
                <a:solidFill>
                  <a:srgbClr val="A40800"/>
                </a:solidFill>
                <a:latin typeface="Calibri"/>
                <a:ea typeface="ＭＳ Ｐゴシック" charset="0"/>
                <a:cs typeface="Calibri"/>
              </a:rPr>
              <a:t>Differential of the measured intensity: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569541" y="5736081"/>
            <a:ext cx="383690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Negligible scattering </a:t>
            </a:r>
          </a:p>
          <a:p>
            <a:r>
              <a:rPr lang="en-US" sz="1600" dirty="0" smtClean="0">
                <a:solidFill>
                  <a:srgbClr val="FF0000"/>
                </a:solidFill>
              </a:rPr>
              <a:t>at angles relevant for Cherenkov resolution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4480869" y="5746555"/>
            <a:ext cx="3925580" cy="574301"/>
          </a:xfrm>
          <a:prstGeom prst="rect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chemeClr val="bg1"/>
                </a:solidFill>
              </a:rPr>
              <a:t>RiCH</a:t>
            </a:r>
            <a:r>
              <a:rPr lang="en-US" sz="1200" dirty="0" smtClean="0">
                <a:solidFill>
                  <a:schemeClr val="bg1"/>
                </a:solidFill>
              </a:rPr>
              <a:t> 2016, 9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2016, Bled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14091" y="5218538"/>
            <a:ext cx="43411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Typical fraction of light above 2 </a:t>
            </a:r>
            <a:r>
              <a:rPr lang="en-US" dirty="0" err="1" smtClean="0"/>
              <a:t>mrad</a:t>
            </a:r>
            <a:r>
              <a:rPr lang="en-US" dirty="0" smtClean="0"/>
              <a:t> ≤ 1 %</a:t>
            </a:r>
            <a:endParaRPr lang="en-US" dirty="0"/>
          </a:p>
        </p:txBody>
      </p:sp>
      <p:pic>
        <p:nvPicPr>
          <p:cNvPr id="6" name="Picture 5" descr="FS_formula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1896" y="940045"/>
            <a:ext cx="3140365" cy="822964"/>
          </a:xfrm>
          <a:prstGeom prst="rect">
            <a:avLst/>
          </a:prstGeom>
        </p:spPr>
      </p:pic>
      <p:pic>
        <p:nvPicPr>
          <p:cNvPr id="7" name="Picture 6" descr="FS_def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150" y="972606"/>
            <a:ext cx="1250865" cy="825039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4573546" y="1786100"/>
            <a:ext cx="3244108" cy="3356439"/>
            <a:chOff x="4573546" y="1786100"/>
            <a:chExt cx="3244108" cy="3356439"/>
          </a:xfrm>
        </p:grpSpPr>
        <p:pic>
          <p:nvPicPr>
            <p:cNvPr id="8" name="Picture 7" descr="FS_confronto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3546" y="1786100"/>
              <a:ext cx="3244108" cy="3356439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6142182" y="2239818"/>
              <a:ext cx="404091" cy="2078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078756" y="2205183"/>
              <a:ext cx="57082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Stack</a:t>
              </a:r>
              <a:endParaRPr lang="en-US" sz="1400" dirty="0"/>
            </a:p>
          </p:txBody>
        </p:sp>
      </p:grpSp>
      <p:sp>
        <p:nvSpPr>
          <p:cNvPr id="32" name="Line 15"/>
          <p:cNvSpPr>
            <a:spLocks noChangeShapeType="1"/>
          </p:cNvSpPr>
          <p:nvPr/>
        </p:nvSpPr>
        <p:spPr bwMode="auto">
          <a:xfrm flipH="1">
            <a:off x="1628966" y="4058709"/>
            <a:ext cx="0" cy="2182308"/>
          </a:xfrm>
          <a:prstGeom prst="line">
            <a:avLst/>
          </a:prstGeom>
          <a:noFill/>
          <a:ln w="12700" cap="flat">
            <a:solidFill>
              <a:srgbClr val="FF0000"/>
            </a:solidFill>
            <a:prstDash val="sysDot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780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8" name="Rectangle 6"/>
          <p:cNvSpPr>
            <a:spLocks/>
          </p:cNvSpPr>
          <p:nvPr/>
        </p:nvSpPr>
        <p:spPr bwMode="auto">
          <a:xfrm>
            <a:off x="212036" y="1658760"/>
            <a:ext cx="8724305" cy="4691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r>
              <a:rPr lang="en-US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 ✔</a:t>
            </a:r>
            <a:r>
              <a:rPr lang="en-US" dirty="0" smtClean="0">
                <a:solidFill>
                  <a:srgbClr val="000000"/>
                </a:solidFill>
                <a:ea typeface="ＭＳ Ｐゴシック" charset="0"/>
                <a:cs typeface="Gill Sans" charset="0"/>
              </a:rPr>
              <a:t>   </a:t>
            </a:r>
            <a:r>
              <a:rPr lang="en-US" dirty="0">
                <a:solidFill>
                  <a:srgbClr val="000000"/>
                </a:solidFill>
                <a:ea typeface="ＭＳ Ｐゴシック" charset="0"/>
                <a:cs typeface="Gill Sans" charset="0"/>
              </a:rPr>
              <a:t>Storing (in dry cabinets) and handling </a:t>
            </a:r>
            <a:r>
              <a:rPr lang="en-US" dirty="0" smtClean="0">
                <a:solidFill>
                  <a:srgbClr val="000000"/>
                </a:solidFill>
                <a:ea typeface="ＭＳ Ｐゴシック" charset="0"/>
                <a:cs typeface="Gill Sans" charset="0"/>
              </a:rPr>
              <a:t>procedures </a:t>
            </a:r>
          </a:p>
          <a:p>
            <a:r>
              <a:rPr lang="en-US" dirty="0">
                <a:solidFill>
                  <a:srgbClr val="000000"/>
                </a:solidFill>
                <a:ea typeface="ＭＳ Ｐゴシック" charset="0"/>
                <a:cs typeface="Gill Sans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ea typeface="ＭＳ Ｐゴシック" charset="0"/>
                <a:cs typeface="Gill Sans" charset="0"/>
              </a:rPr>
              <a:t>       has </a:t>
            </a:r>
            <a:r>
              <a:rPr lang="en-US" dirty="0">
                <a:solidFill>
                  <a:srgbClr val="000000"/>
                </a:solidFill>
                <a:ea typeface="ＭＳ Ｐゴシック" charset="0"/>
                <a:cs typeface="Gill Sans" charset="0"/>
              </a:rPr>
              <a:t>been </a:t>
            </a:r>
            <a:r>
              <a:rPr lang="en-US" dirty="0" smtClean="0">
                <a:solidFill>
                  <a:srgbClr val="000000"/>
                </a:solidFill>
                <a:ea typeface="ＭＳ Ｐゴシック" charset="0"/>
                <a:cs typeface="Gill Sans" charset="0"/>
              </a:rPr>
              <a:t>defined for the hygroscopic material</a:t>
            </a:r>
          </a:p>
          <a:p>
            <a:endParaRPr lang="en-US" dirty="0" smtClean="0">
              <a:solidFill>
                <a:srgbClr val="000000"/>
              </a:solidFill>
              <a:ea typeface="ＭＳ Ｐゴシック" charset="0"/>
              <a:cs typeface="Gill Sans" charset="0"/>
            </a:endParaRPr>
          </a:p>
          <a:p>
            <a:r>
              <a:rPr lang="en-US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 ✔   </a:t>
            </a:r>
            <a:r>
              <a:rPr lang="en-US" dirty="0" smtClean="0">
                <a:solidFill>
                  <a:srgbClr val="000000"/>
                </a:solidFill>
                <a:ea typeface="ＭＳ Ｐゴシック" charset="0"/>
                <a:cs typeface="Gill Sans" charset="0"/>
              </a:rPr>
              <a:t>Steadily improvement of the process</a:t>
            </a:r>
            <a:endParaRPr lang="en-US" dirty="0">
              <a:solidFill>
                <a:srgbClr val="000000"/>
              </a:solidFill>
              <a:ea typeface="ＭＳ Ｐゴシック" charset="0"/>
              <a:cs typeface="Gill Sans" charset="0"/>
            </a:endParaRPr>
          </a:p>
          <a:p>
            <a:endParaRPr lang="en-US" dirty="0">
              <a:solidFill>
                <a:srgbClr val="000000"/>
              </a:solidFill>
              <a:ea typeface="ＭＳ Ｐゴシック" charset="0"/>
              <a:cs typeface="Gill Sans" charset="0"/>
            </a:endParaRPr>
          </a:p>
          <a:p>
            <a:r>
              <a:rPr lang="en-US" dirty="0" smtClean="0">
                <a:solidFill>
                  <a:srgbClr val="000000"/>
                </a:solidFill>
                <a:ea typeface="ＭＳ Ｐゴシック" charset="0"/>
                <a:cs typeface="Gill Sans" charset="0"/>
              </a:rPr>
              <a:t> </a:t>
            </a:r>
            <a:r>
              <a:rPr lang="en-US" dirty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r>
              <a:rPr lang="en-US" dirty="0" smtClean="0">
                <a:solidFill>
                  <a:srgbClr val="000000"/>
                </a:solidFill>
                <a:ea typeface="ＭＳ Ｐゴシック" charset="0"/>
                <a:cs typeface="Gill Sans" charset="0"/>
              </a:rPr>
              <a:t>   Non invasive techniques employed to </a:t>
            </a:r>
          </a:p>
          <a:p>
            <a:r>
              <a:rPr lang="en-US" dirty="0">
                <a:solidFill>
                  <a:srgbClr val="000000"/>
                </a:solidFill>
                <a:ea typeface="ＭＳ Ｐゴシック" charset="0"/>
                <a:cs typeface="Gill Sans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ea typeface="ＭＳ Ｐゴシック" charset="0"/>
                <a:cs typeface="Gill Sans" charset="0"/>
              </a:rPr>
              <a:t>       verify light propagation into the material</a:t>
            </a:r>
            <a:endParaRPr lang="en-US" dirty="0">
              <a:solidFill>
                <a:srgbClr val="000000"/>
              </a:solidFill>
              <a:ea typeface="ＭＳ Ｐゴシック" charset="0"/>
              <a:cs typeface="Gill Sans" charset="0"/>
            </a:endParaRPr>
          </a:p>
          <a:p>
            <a:r>
              <a:rPr lang="en-US" dirty="0" smtClean="0">
                <a:solidFill>
                  <a:srgbClr val="000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 </a:t>
            </a:r>
            <a:endParaRPr lang="en-US" dirty="0">
              <a:solidFill>
                <a:srgbClr val="000000"/>
              </a:solidFill>
              <a:ea typeface="ＭＳ Ｐゴシック" charset="0"/>
              <a:cs typeface="Gill Sans" charset="0"/>
            </a:endParaRPr>
          </a:p>
          <a:p>
            <a:r>
              <a:rPr lang="en-US" dirty="0">
                <a:solidFill>
                  <a:srgbClr val="000000"/>
                </a:solidFill>
                <a:ea typeface="ＭＳ Ｐゴシック" charset="0"/>
                <a:cs typeface="Gill Sans" charset="0"/>
              </a:rPr>
              <a:t> </a:t>
            </a:r>
            <a:r>
              <a:rPr lang="en-US" dirty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r>
              <a:rPr lang="en-US" dirty="0" smtClean="0">
                <a:solidFill>
                  <a:srgbClr val="000000"/>
                </a:solidFill>
                <a:ea typeface="ＭＳ Ｐゴシック" charset="0"/>
                <a:cs typeface="Gill Sans" charset="0"/>
              </a:rPr>
              <a:t>   Tools </a:t>
            </a:r>
            <a:r>
              <a:rPr lang="en-US" dirty="0">
                <a:solidFill>
                  <a:srgbClr val="000000"/>
                </a:solidFill>
                <a:ea typeface="ＭＳ Ｐゴシック" charset="0"/>
                <a:cs typeface="Gill Sans" charset="0"/>
              </a:rPr>
              <a:t>for measurements and </a:t>
            </a:r>
            <a:r>
              <a:rPr lang="en-US" dirty="0" smtClean="0">
                <a:solidFill>
                  <a:srgbClr val="000000"/>
                </a:solidFill>
                <a:ea typeface="ＭＳ Ｐゴシック" charset="0"/>
                <a:cs typeface="Gill Sans" charset="0"/>
              </a:rPr>
              <a:t>monitoring </a:t>
            </a:r>
          </a:p>
          <a:p>
            <a:r>
              <a:rPr lang="en-US" dirty="0">
                <a:solidFill>
                  <a:srgbClr val="000000"/>
                </a:solidFill>
                <a:ea typeface="ＭＳ Ｐゴシック" charset="0"/>
                <a:cs typeface="Gill Sans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ea typeface="ＭＳ Ｐゴシック" charset="0"/>
                <a:cs typeface="Gill Sans" charset="0"/>
              </a:rPr>
              <a:t>       the aerogel characteristics show stable </a:t>
            </a:r>
          </a:p>
          <a:p>
            <a:r>
              <a:rPr lang="en-US" dirty="0">
                <a:solidFill>
                  <a:srgbClr val="000000"/>
                </a:solidFill>
                <a:ea typeface="ＭＳ Ｐゴシック" charset="0"/>
                <a:cs typeface="Gill Sans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ea typeface="ＭＳ Ｐゴシック" charset="0"/>
                <a:cs typeface="Gill Sans" charset="0"/>
              </a:rPr>
              <a:t>       performance in line with the project design</a:t>
            </a:r>
            <a:endParaRPr lang="en-US" dirty="0">
              <a:solidFill>
                <a:srgbClr val="000000"/>
              </a:solidFill>
              <a:ea typeface="ＭＳ Ｐゴシック" charset="0"/>
              <a:cs typeface="Gill Sans" charset="0"/>
            </a:endParaRPr>
          </a:p>
          <a:p>
            <a:pPr algn="l"/>
            <a:endParaRPr lang="en-US" dirty="0">
              <a:solidFill>
                <a:srgbClr val="000000"/>
              </a:solidFill>
              <a:ea typeface="ＭＳ Ｐゴシック" charset="0"/>
              <a:cs typeface="Gill Sans" charset="0"/>
            </a:endParaRPr>
          </a:p>
          <a:p>
            <a:r>
              <a:rPr lang="en-US" dirty="0">
                <a:solidFill>
                  <a:srgbClr val="000000"/>
                </a:solidFill>
                <a:ea typeface="ＭＳ Ｐゴシック" charset="0"/>
                <a:cs typeface="Gill Sans" charset="0"/>
              </a:rPr>
              <a:t> </a:t>
            </a:r>
            <a:endParaRPr lang="en-US" dirty="0" smtClean="0">
              <a:solidFill>
                <a:srgbClr val="000000"/>
              </a:solidFill>
              <a:ea typeface="ＭＳ Ｐゴシック" charset="0"/>
              <a:cs typeface="Gill Sans" charset="0"/>
            </a:endParaRPr>
          </a:p>
          <a:p>
            <a:pPr algn="l"/>
            <a:endParaRPr lang="en-US" dirty="0">
              <a:solidFill>
                <a:srgbClr val="000000"/>
              </a:solidFill>
              <a:ea typeface="ＭＳ Ｐゴシック" charset="0"/>
              <a:cs typeface="Gill Sans" charset="0"/>
            </a:endParaRPr>
          </a:p>
          <a:p>
            <a:r>
              <a:rPr lang="en-US" dirty="0" smtClean="0">
                <a:solidFill>
                  <a:srgbClr val="000000"/>
                </a:solidFill>
                <a:ea typeface="ＭＳ Ｐゴシック" charset="0"/>
                <a:cs typeface="Gill Sans" charset="0"/>
              </a:rPr>
              <a:t>  </a:t>
            </a:r>
            <a:endParaRPr lang="en-US" dirty="0">
              <a:solidFill>
                <a:srgbClr val="000000"/>
              </a:solidFill>
              <a:ea typeface="ＭＳ Ｐゴシック" charset="0"/>
              <a:cs typeface="Gill Sans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239372" y="-76200"/>
            <a:ext cx="245692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Conclusions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6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7266" y="1096818"/>
            <a:ext cx="57087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Aerogel mass production  for CLAS12 RICH is ongoing</a:t>
            </a:r>
            <a:endParaRPr lang="en-US" sz="2000" dirty="0"/>
          </a:p>
        </p:txBody>
      </p:sp>
      <p:sp>
        <p:nvSpPr>
          <p:cNvPr id="1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chemeClr val="bg1"/>
                </a:solidFill>
              </a:rPr>
              <a:t>RiCH</a:t>
            </a:r>
            <a:r>
              <a:rPr lang="en-US" sz="1200" dirty="0" smtClean="0">
                <a:solidFill>
                  <a:schemeClr val="bg1"/>
                </a:solidFill>
              </a:rPr>
              <a:t> 2016, 9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2016, Bled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0192" y="3048000"/>
            <a:ext cx="4403149" cy="330236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635497" y="2846917"/>
            <a:ext cx="288195" cy="366234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588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Rectangle 85"/>
          <p:cNvSpPr/>
          <p:nvPr/>
        </p:nvSpPr>
        <p:spPr>
          <a:xfrm>
            <a:off x="4177941" y="3388303"/>
            <a:ext cx="4718284" cy="202478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177941" y="939122"/>
            <a:ext cx="4718284" cy="203930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5" name="Picture 16" descr="Kine_plane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955" y="673247"/>
            <a:ext cx="3067682" cy="2718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975465" y="-76200"/>
            <a:ext cx="498458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Hybrid Optics </a:t>
            </a:r>
            <a:r>
              <a:rPr lang="en-US" sz="3600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esign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673608" y="3284764"/>
            <a:ext cx="4125932" cy="2051025"/>
            <a:chOff x="5018705" y="582195"/>
            <a:chExt cx="4125932" cy="2051025"/>
          </a:xfrm>
        </p:grpSpPr>
        <p:cxnSp>
          <p:nvCxnSpPr>
            <p:cNvPr id="5" name="Straight Arrow Connector 4"/>
            <p:cNvCxnSpPr/>
            <p:nvPr/>
          </p:nvCxnSpPr>
          <p:spPr>
            <a:xfrm flipV="1">
              <a:off x="5114636" y="837625"/>
              <a:ext cx="2418562" cy="567462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Group 70"/>
            <p:cNvGrpSpPr>
              <a:grpSpLocks/>
            </p:cNvGrpSpPr>
            <p:nvPr/>
          </p:nvGrpSpPr>
          <p:grpSpPr bwMode="auto">
            <a:xfrm>
              <a:off x="5018705" y="754530"/>
              <a:ext cx="4125932" cy="1878690"/>
              <a:chOff x="217" y="1532"/>
              <a:chExt cx="3052" cy="1428"/>
            </a:xfrm>
          </p:grpSpPr>
          <p:sp>
            <p:nvSpPr>
              <p:cNvPr id="18" name="Rectangle 5"/>
              <p:cNvSpPr>
                <a:spLocks noChangeArrowheads="1"/>
              </p:cNvSpPr>
              <p:nvPr/>
            </p:nvSpPr>
            <p:spPr bwMode="auto">
              <a:xfrm>
                <a:off x="697" y="1532"/>
                <a:ext cx="56" cy="1414"/>
              </a:xfrm>
              <a:prstGeom prst="rect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9" name="Rectangle 6"/>
              <p:cNvSpPr>
                <a:spLocks noChangeArrowheads="1"/>
              </p:cNvSpPr>
              <p:nvPr/>
            </p:nvSpPr>
            <p:spPr bwMode="auto">
              <a:xfrm>
                <a:off x="748" y="1540"/>
                <a:ext cx="407" cy="69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0" name="Rectangle 8"/>
              <p:cNvSpPr>
                <a:spLocks noChangeArrowheads="1"/>
              </p:cNvSpPr>
              <p:nvPr/>
            </p:nvSpPr>
            <p:spPr bwMode="auto">
              <a:xfrm>
                <a:off x="750" y="2238"/>
                <a:ext cx="144" cy="703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1" name="Rectangle 9"/>
              <p:cNvSpPr>
                <a:spLocks noChangeArrowheads="1"/>
              </p:cNvSpPr>
              <p:nvPr/>
            </p:nvSpPr>
            <p:spPr bwMode="auto">
              <a:xfrm>
                <a:off x="2340" y="2438"/>
                <a:ext cx="59" cy="517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4" name="AutoShape 10"/>
              <p:cNvSpPr>
                <a:spLocks noChangeArrowheads="1"/>
              </p:cNvSpPr>
              <p:nvPr/>
            </p:nvSpPr>
            <p:spPr bwMode="auto">
              <a:xfrm rot="2576239">
                <a:off x="913" y="1805"/>
                <a:ext cx="1711" cy="729"/>
              </a:xfrm>
              <a:custGeom>
                <a:avLst/>
                <a:gdLst>
                  <a:gd name="T0" fmla="*/ 5 w 21600"/>
                  <a:gd name="T1" fmla="*/ 0 h 21600"/>
                  <a:gd name="T2" fmla="*/ 2 w 21600"/>
                  <a:gd name="T3" fmla="*/ 0 h 21600"/>
                  <a:gd name="T4" fmla="*/ 5 w 21600"/>
                  <a:gd name="T5" fmla="*/ 0 h 21600"/>
                  <a:gd name="T6" fmla="*/ 9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1528 w 21600"/>
                  <a:gd name="T13" fmla="*/ 0 h 21600"/>
                  <a:gd name="T14" fmla="*/ 20072 w 21600"/>
                  <a:gd name="T15" fmla="*/ 5956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3941" y="4296"/>
                    </a:moveTo>
                    <a:cubicBezTo>
                      <a:pt x="5726" y="2414"/>
                      <a:pt x="8206" y="1347"/>
                      <a:pt x="10800" y="1348"/>
                    </a:cubicBezTo>
                    <a:cubicBezTo>
                      <a:pt x="13393" y="1348"/>
                      <a:pt x="15873" y="2414"/>
                      <a:pt x="17658" y="4296"/>
                    </a:cubicBezTo>
                    <a:lnTo>
                      <a:pt x="18636" y="3368"/>
                    </a:lnTo>
                    <a:cubicBezTo>
                      <a:pt x="16597" y="1218"/>
                      <a:pt x="13763" y="-1"/>
                      <a:pt x="10799" y="0"/>
                    </a:cubicBezTo>
                    <a:cubicBezTo>
                      <a:pt x="7836" y="0"/>
                      <a:pt x="5002" y="1218"/>
                      <a:pt x="2963" y="3368"/>
                    </a:cubicBezTo>
                    <a:lnTo>
                      <a:pt x="3941" y="429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7" name="Line 11"/>
              <p:cNvSpPr>
                <a:spLocks noChangeShapeType="1"/>
              </p:cNvSpPr>
              <p:nvPr/>
            </p:nvSpPr>
            <p:spPr bwMode="auto">
              <a:xfrm flipH="1">
                <a:off x="418" y="2143"/>
                <a:ext cx="227" cy="16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8" name="Text Box 12"/>
              <p:cNvSpPr txBox="1">
                <a:spLocks noChangeArrowheads="1"/>
              </p:cNvSpPr>
              <p:nvPr/>
            </p:nvSpPr>
            <p:spPr bwMode="auto">
              <a:xfrm>
                <a:off x="217" y="2330"/>
                <a:ext cx="455" cy="3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 dirty="0"/>
                  <a:t>plane </a:t>
                </a:r>
              </a:p>
              <a:p>
                <a:r>
                  <a:rPr lang="en-US" sz="1400" dirty="0"/>
                  <a:t>mirror</a:t>
                </a:r>
              </a:p>
            </p:txBody>
          </p:sp>
          <p:sp>
            <p:nvSpPr>
              <p:cNvPr id="29" name="Line 13"/>
              <p:cNvSpPr>
                <a:spLocks noChangeShapeType="1"/>
              </p:cNvSpPr>
              <p:nvPr/>
            </p:nvSpPr>
            <p:spPr bwMode="auto">
              <a:xfrm flipV="1">
                <a:off x="2077" y="1811"/>
                <a:ext cx="237" cy="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0" name="Text Box 14"/>
              <p:cNvSpPr txBox="1">
                <a:spLocks noChangeArrowheads="1"/>
              </p:cNvSpPr>
              <p:nvPr/>
            </p:nvSpPr>
            <p:spPr bwMode="auto">
              <a:xfrm>
                <a:off x="2295" y="1623"/>
                <a:ext cx="621" cy="3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/>
                  <a:t>spherical </a:t>
                </a:r>
              </a:p>
              <a:p>
                <a:r>
                  <a:rPr lang="en-US" sz="1400"/>
                  <a:t> mirror</a:t>
                </a:r>
              </a:p>
            </p:txBody>
          </p:sp>
          <p:sp>
            <p:nvSpPr>
              <p:cNvPr id="31" name="Text Box 16"/>
              <p:cNvSpPr txBox="1">
                <a:spLocks noChangeArrowheads="1"/>
              </p:cNvSpPr>
              <p:nvPr/>
            </p:nvSpPr>
            <p:spPr bwMode="auto">
              <a:xfrm>
                <a:off x="2549" y="2540"/>
                <a:ext cx="720" cy="39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 dirty="0"/>
                  <a:t>photon detector</a:t>
                </a:r>
              </a:p>
            </p:txBody>
          </p:sp>
          <p:sp>
            <p:nvSpPr>
              <p:cNvPr id="32" name="Text Box 18"/>
              <p:cNvSpPr txBox="1">
                <a:spLocks noChangeArrowheads="1"/>
              </p:cNvSpPr>
              <p:nvPr/>
            </p:nvSpPr>
            <p:spPr bwMode="auto">
              <a:xfrm>
                <a:off x="1187" y="2733"/>
                <a:ext cx="498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 dirty="0"/>
                  <a:t>aerogel</a:t>
                </a:r>
              </a:p>
            </p:txBody>
          </p:sp>
          <p:sp>
            <p:nvSpPr>
              <p:cNvPr id="33" name="Text Box 19"/>
              <p:cNvSpPr txBox="1">
                <a:spLocks noChangeArrowheads="1"/>
              </p:cNvSpPr>
              <p:nvPr/>
            </p:nvSpPr>
            <p:spPr bwMode="auto">
              <a:xfrm rot="16200000">
                <a:off x="569" y="2600"/>
                <a:ext cx="492" cy="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1400" b="1" dirty="0" smtClean="0"/>
                  <a:t>2 </a:t>
                </a:r>
                <a:r>
                  <a:rPr lang="en-US" sz="1400" b="1" dirty="0"/>
                  <a:t>cm</a:t>
                </a:r>
              </a:p>
            </p:txBody>
          </p:sp>
          <p:sp>
            <p:nvSpPr>
              <p:cNvPr id="34" name="Text Box 21"/>
              <p:cNvSpPr txBox="1">
                <a:spLocks noChangeArrowheads="1"/>
              </p:cNvSpPr>
              <p:nvPr/>
            </p:nvSpPr>
            <p:spPr bwMode="auto">
              <a:xfrm rot="16200000">
                <a:off x="698" y="1740"/>
                <a:ext cx="492" cy="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1400" b="1" dirty="0"/>
                  <a:t>6</a:t>
                </a:r>
                <a:r>
                  <a:rPr lang="en-US" sz="1400" b="1" dirty="0" smtClean="0"/>
                  <a:t> </a:t>
                </a:r>
                <a:r>
                  <a:rPr lang="en-US" sz="1400" b="1" dirty="0"/>
                  <a:t>cm</a:t>
                </a:r>
              </a:p>
            </p:txBody>
          </p:sp>
          <p:sp>
            <p:nvSpPr>
              <p:cNvPr id="35" name="Line 22"/>
              <p:cNvSpPr>
                <a:spLocks noChangeShapeType="1"/>
              </p:cNvSpPr>
              <p:nvPr/>
            </p:nvSpPr>
            <p:spPr bwMode="auto">
              <a:xfrm>
                <a:off x="1162" y="1862"/>
                <a:ext cx="1051" cy="2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6" name="Line 23"/>
              <p:cNvSpPr>
                <a:spLocks noChangeShapeType="1"/>
              </p:cNvSpPr>
              <p:nvPr/>
            </p:nvSpPr>
            <p:spPr bwMode="auto">
              <a:xfrm flipH="1">
                <a:off x="748" y="2125"/>
                <a:ext cx="1456" cy="41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7" name="Line 24"/>
              <p:cNvSpPr>
                <a:spLocks noChangeShapeType="1"/>
              </p:cNvSpPr>
              <p:nvPr/>
            </p:nvSpPr>
            <p:spPr bwMode="auto">
              <a:xfrm>
                <a:off x="764" y="2540"/>
                <a:ext cx="1576" cy="1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8" name="Text Box 27"/>
              <p:cNvSpPr txBox="1">
                <a:spLocks noChangeArrowheads="1"/>
              </p:cNvSpPr>
              <p:nvPr/>
            </p:nvSpPr>
            <p:spPr bwMode="auto">
              <a:xfrm>
                <a:off x="1676" y="2320"/>
                <a:ext cx="635" cy="25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1600" dirty="0"/>
                  <a:t>gap</a:t>
                </a:r>
              </a:p>
            </p:txBody>
          </p:sp>
        </p:grpSp>
        <p:sp>
          <p:nvSpPr>
            <p:cNvPr id="6" name="TextBox 5"/>
            <p:cNvSpPr txBox="1"/>
            <p:nvPr/>
          </p:nvSpPr>
          <p:spPr>
            <a:xfrm>
              <a:off x="7615715" y="582195"/>
              <a:ext cx="3113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  <a:latin typeface="Symbol" charset="2"/>
                  <a:cs typeface="Symbol" charset="2"/>
                </a:rPr>
                <a:t>p</a:t>
              </a:r>
              <a:endParaRPr lang="en-US" dirty="0">
                <a:solidFill>
                  <a:srgbClr val="FF0000"/>
                </a:solidFill>
                <a:latin typeface="Symbol" charset="2"/>
                <a:cs typeface="Symbol" charset="2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6771762" y="1265364"/>
              <a:ext cx="279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Symbol" charset="2"/>
                  <a:cs typeface="Symbol" charset="2"/>
                </a:rPr>
                <a:t>g</a:t>
              </a:r>
              <a:endParaRPr lang="en-US" dirty="0">
                <a:latin typeface="Symbol" charset="2"/>
                <a:cs typeface="Symbol" charset="2"/>
              </a:endParaRP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4673609" y="1078727"/>
            <a:ext cx="4093400" cy="1827382"/>
            <a:chOff x="4922020" y="754530"/>
            <a:chExt cx="4222617" cy="1927368"/>
          </a:xfrm>
        </p:grpSpPr>
        <p:cxnSp>
          <p:nvCxnSpPr>
            <p:cNvPr id="57" name="Straight Arrow Connector 56"/>
            <p:cNvCxnSpPr/>
            <p:nvPr/>
          </p:nvCxnSpPr>
          <p:spPr>
            <a:xfrm flipV="1">
              <a:off x="4922020" y="2233275"/>
              <a:ext cx="3249265" cy="226286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8" name="Group 70"/>
            <p:cNvGrpSpPr>
              <a:grpSpLocks/>
            </p:cNvGrpSpPr>
            <p:nvPr/>
          </p:nvGrpSpPr>
          <p:grpSpPr bwMode="auto">
            <a:xfrm>
              <a:off x="5018705" y="754530"/>
              <a:ext cx="4125932" cy="1927368"/>
              <a:chOff x="217" y="1532"/>
              <a:chExt cx="3052" cy="1465"/>
            </a:xfrm>
          </p:grpSpPr>
          <p:sp>
            <p:nvSpPr>
              <p:cNvPr id="65" name="Rectangle 5"/>
              <p:cNvSpPr>
                <a:spLocks noChangeArrowheads="1"/>
              </p:cNvSpPr>
              <p:nvPr/>
            </p:nvSpPr>
            <p:spPr bwMode="auto">
              <a:xfrm>
                <a:off x="697" y="1532"/>
                <a:ext cx="56" cy="1414"/>
              </a:xfrm>
              <a:prstGeom prst="rect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66" name="Rectangle 6"/>
              <p:cNvSpPr>
                <a:spLocks noChangeArrowheads="1"/>
              </p:cNvSpPr>
              <p:nvPr/>
            </p:nvSpPr>
            <p:spPr bwMode="auto">
              <a:xfrm>
                <a:off x="748" y="1540"/>
                <a:ext cx="407" cy="69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67" name="Rectangle 8"/>
              <p:cNvSpPr>
                <a:spLocks noChangeArrowheads="1"/>
              </p:cNvSpPr>
              <p:nvPr/>
            </p:nvSpPr>
            <p:spPr bwMode="auto">
              <a:xfrm>
                <a:off x="750" y="2238"/>
                <a:ext cx="144" cy="703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68" name="Rectangle 9"/>
              <p:cNvSpPr>
                <a:spLocks noChangeArrowheads="1"/>
              </p:cNvSpPr>
              <p:nvPr/>
            </p:nvSpPr>
            <p:spPr bwMode="auto">
              <a:xfrm>
                <a:off x="2340" y="2438"/>
                <a:ext cx="59" cy="517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69" name="AutoShape 10"/>
              <p:cNvSpPr>
                <a:spLocks noChangeArrowheads="1"/>
              </p:cNvSpPr>
              <p:nvPr/>
            </p:nvSpPr>
            <p:spPr bwMode="auto">
              <a:xfrm rot="2576239">
                <a:off x="913" y="1805"/>
                <a:ext cx="1711" cy="729"/>
              </a:xfrm>
              <a:custGeom>
                <a:avLst/>
                <a:gdLst>
                  <a:gd name="T0" fmla="*/ 5 w 21600"/>
                  <a:gd name="T1" fmla="*/ 0 h 21600"/>
                  <a:gd name="T2" fmla="*/ 2 w 21600"/>
                  <a:gd name="T3" fmla="*/ 0 h 21600"/>
                  <a:gd name="T4" fmla="*/ 5 w 21600"/>
                  <a:gd name="T5" fmla="*/ 0 h 21600"/>
                  <a:gd name="T6" fmla="*/ 9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1528 w 21600"/>
                  <a:gd name="T13" fmla="*/ 0 h 21600"/>
                  <a:gd name="T14" fmla="*/ 20072 w 21600"/>
                  <a:gd name="T15" fmla="*/ 5956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3941" y="4296"/>
                    </a:moveTo>
                    <a:cubicBezTo>
                      <a:pt x="5726" y="2414"/>
                      <a:pt x="8206" y="1347"/>
                      <a:pt x="10800" y="1348"/>
                    </a:cubicBezTo>
                    <a:cubicBezTo>
                      <a:pt x="13393" y="1348"/>
                      <a:pt x="15873" y="2414"/>
                      <a:pt x="17658" y="4296"/>
                    </a:cubicBezTo>
                    <a:lnTo>
                      <a:pt x="18636" y="3368"/>
                    </a:lnTo>
                    <a:cubicBezTo>
                      <a:pt x="16597" y="1218"/>
                      <a:pt x="13763" y="-1"/>
                      <a:pt x="10799" y="0"/>
                    </a:cubicBezTo>
                    <a:cubicBezTo>
                      <a:pt x="7836" y="0"/>
                      <a:pt x="5002" y="1218"/>
                      <a:pt x="2963" y="3368"/>
                    </a:cubicBezTo>
                    <a:lnTo>
                      <a:pt x="3941" y="429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70" name="Line 11"/>
              <p:cNvSpPr>
                <a:spLocks noChangeShapeType="1"/>
              </p:cNvSpPr>
              <p:nvPr/>
            </p:nvSpPr>
            <p:spPr bwMode="auto">
              <a:xfrm flipH="1">
                <a:off x="418" y="2143"/>
                <a:ext cx="227" cy="16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71" name="Text Box 12"/>
              <p:cNvSpPr txBox="1">
                <a:spLocks noChangeArrowheads="1"/>
              </p:cNvSpPr>
              <p:nvPr/>
            </p:nvSpPr>
            <p:spPr bwMode="auto">
              <a:xfrm>
                <a:off x="217" y="2330"/>
                <a:ext cx="455" cy="3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 dirty="0"/>
                  <a:t>plane </a:t>
                </a:r>
              </a:p>
              <a:p>
                <a:r>
                  <a:rPr lang="en-US" sz="1400" dirty="0"/>
                  <a:t>mirror</a:t>
                </a:r>
              </a:p>
            </p:txBody>
          </p:sp>
          <p:sp>
            <p:nvSpPr>
              <p:cNvPr id="72" name="Line 13"/>
              <p:cNvSpPr>
                <a:spLocks noChangeShapeType="1"/>
              </p:cNvSpPr>
              <p:nvPr/>
            </p:nvSpPr>
            <p:spPr bwMode="auto">
              <a:xfrm flipV="1">
                <a:off x="2077" y="1811"/>
                <a:ext cx="237" cy="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73" name="Text Box 14"/>
              <p:cNvSpPr txBox="1">
                <a:spLocks noChangeArrowheads="1"/>
              </p:cNvSpPr>
              <p:nvPr/>
            </p:nvSpPr>
            <p:spPr bwMode="auto">
              <a:xfrm>
                <a:off x="2295" y="1623"/>
                <a:ext cx="621" cy="3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/>
                  <a:t>spherical </a:t>
                </a:r>
              </a:p>
              <a:p>
                <a:r>
                  <a:rPr lang="en-US" sz="1400"/>
                  <a:t> mirror</a:t>
                </a:r>
              </a:p>
            </p:txBody>
          </p:sp>
          <p:sp>
            <p:nvSpPr>
              <p:cNvPr id="74" name="Text Box 16"/>
              <p:cNvSpPr txBox="1">
                <a:spLocks noChangeArrowheads="1"/>
              </p:cNvSpPr>
              <p:nvPr/>
            </p:nvSpPr>
            <p:spPr bwMode="auto">
              <a:xfrm>
                <a:off x="2549" y="2540"/>
                <a:ext cx="720" cy="39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 dirty="0"/>
                  <a:t>photon detector</a:t>
                </a:r>
              </a:p>
            </p:txBody>
          </p:sp>
          <p:sp>
            <p:nvSpPr>
              <p:cNvPr id="75" name="Text Box 18"/>
              <p:cNvSpPr txBox="1">
                <a:spLocks noChangeArrowheads="1"/>
              </p:cNvSpPr>
              <p:nvPr/>
            </p:nvSpPr>
            <p:spPr bwMode="auto">
              <a:xfrm>
                <a:off x="1187" y="2805"/>
                <a:ext cx="498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 dirty="0"/>
                  <a:t>aerogel</a:t>
                </a:r>
              </a:p>
            </p:txBody>
          </p:sp>
          <p:sp>
            <p:nvSpPr>
              <p:cNvPr id="76" name="Text Box 19"/>
              <p:cNvSpPr txBox="1">
                <a:spLocks noChangeArrowheads="1"/>
              </p:cNvSpPr>
              <p:nvPr/>
            </p:nvSpPr>
            <p:spPr bwMode="auto">
              <a:xfrm rot="16200000">
                <a:off x="569" y="2468"/>
                <a:ext cx="492" cy="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1400" b="1" dirty="0"/>
                  <a:t>2</a:t>
                </a:r>
                <a:r>
                  <a:rPr lang="en-US" sz="1400" b="1" dirty="0" smtClean="0"/>
                  <a:t> </a:t>
                </a:r>
                <a:r>
                  <a:rPr lang="en-US" sz="1400" b="1" dirty="0"/>
                  <a:t>cm</a:t>
                </a:r>
              </a:p>
            </p:txBody>
          </p:sp>
          <p:sp>
            <p:nvSpPr>
              <p:cNvPr id="77" name="Text Box 21"/>
              <p:cNvSpPr txBox="1">
                <a:spLocks noChangeArrowheads="1"/>
              </p:cNvSpPr>
              <p:nvPr/>
            </p:nvSpPr>
            <p:spPr bwMode="auto">
              <a:xfrm rot="16200000">
                <a:off x="698" y="1740"/>
                <a:ext cx="492" cy="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1400" b="1" dirty="0"/>
                  <a:t>6</a:t>
                </a:r>
                <a:r>
                  <a:rPr lang="en-US" sz="1400" b="1" dirty="0" smtClean="0"/>
                  <a:t> </a:t>
                </a:r>
                <a:r>
                  <a:rPr lang="en-US" sz="1400" b="1" dirty="0"/>
                  <a:t>cm</a:t>
                </a:r>
              </a:p>
            </p:txBody>
          </p:sp>
          <p:sp>
            <p:nvSpPr>
              <p:cNvPr id="79" name="Line 23"/>
              <p:cNvSpPr>
                <a:spLocks noChangeShapeType="1"/>
              </p:cNvSpPr>
              <p:nvPr/>
            </p:nvSpPr>
            <p:spPr bwMode="auto">
              <a:xfrm flipH="1">
                <a:off x="901" y="2464"/>
                <a:ext cx="1439" cy="3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80" name="Line 24"/>
              <p:cNvSpPr>
                <a:spLocks noChangeShapeType="1"/>
              </p:cNvSpPr>
              <p:nvPr/>
            </p:nvSpPr>
            <p:spPr bwMode="auto">
              <a:xfrm>
                <a:off x="901" y="2784"/>
                <a:ext cx="1426" cy="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81" name="Text Box 27"/>
              <p:cNvSpPr txBox="1">
                <a:spLocks noChangeArrowheads="1"/>
              </p:cNvSpPr>
              <p:nvPr/>
            </p:nvSpPr>
            <p:spPr bwMode="auto">
              <a:xfrm>
                <a:off x="1296" y="2207"/>
                <a:ext cx="635" cy="25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1600" dirty="0"/>
                  <a:t>gap</a:t>
                </a:r>
              </a:p>
            </p:txBody>
          </p:sp>
        </p:grpSp>
        <p:sp>
          <p:nvSpPr>
            <p:cNvPr id="63" name="TextBox 62"/>
            <p:cNvSpPr txBox="1"/>
            <p:nvPr/>
          </p:nvSpPr>
          <p:spPr>
            <a:xfrm>
              <a:off x="8015751" y="1804386"/>
              <a:ext cx="3113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  <a:latin typeface="Symbol" charset="2"/>
                  <a:cs typeface="Symbol" charset="2"/>
                </a:rPr>
                <a:t>p</a:t>
              </a:r>
              <a:endParaRPr lang="en-US" dirty="0">
                <a:solidFill>
                  <a:srgbClr val="FF0000"/>
                </a:solidFill>
                <a:latin typeface="Symbol" charset="2"/>
                <a:cs typeface="Symbol" charset="2"/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7253629" y="1659326"/>
              <a:ext cx="279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Symbol" charset="2"/>
                  <a:cs typeface="Symbol" charset="2"/>
                </a:rPr>
                <a:t>g</a:t>
              </a:r>
              <a:endParaRPr lang="en-US" dirty="0">
                <a:latin typeface="Symbol" charset="2"/>
                <a:cs typeface="Symbol" charset="2"/>
              </a:endParaRPr>
            </a:p>
          </p:txBody>
        </p:sp>
      </p:grpSp>
      <p:sp>
        <p:nvSpPr>
          <p:cNvPr id="82" name="TextBox 23"/>
          <p:cNvSpPr txBox="1">
            <a:spLocks noChangeArrowheads="1"/>
          </p:cNvSpPr>
          <p:nvPr/>
        </p:nvSpPr>
        <p:spPr bwMode="auto">
          <a:xfrm>
            <a:off x="4047318" y="5476782"/>
            <a:ext cx="5229198" cy="1084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125000"/>
              </a:lnSpc>
              <a:buFontTx/>
              <a:buChar char="•"/>
            </a:pPr>
            <a:r>
              <a:rPr lang="en-US" sz="1300" dirty="0" smtClean="0">
                <a:latin typeface="Arial" charset="0"/>
              </a:rPr>
              <a:t>  Minimize active area (cost) to about 1 m</a:t>
            </a:r>
            <a:r>
              <a:rPr lang="en-US" sz="1300" baseline="30000" dirty="0" smtClean="0">
                <a:latin typeface="Arial" charset="0"/>
              </a:rPr>
              <a:t>2</a:t>
            </a:r>
            <a:r>
              <a:rPr lang="en-US" sz="1300" dirty="0" smtClean="0">
                <a:latin typeface="Arial" charset="0"/>
              </a:rPr>
              <a:t>   </a:t>
            </a:r>
          </a:p>
          <a:p>
            <a:pPr eaLnBrk="1" hangingPunct="1">
              <a:lnSpc>
                <a:spcPct val="125000"/>
              </a:lnSpc>
              <a:buFontTx/>
              <a:buChar char="•"/>
            </a:pPr>
            <a:r>
              <a:rPr lang="en-US" sz="1300" dirty="0" smtClean="0">
                <a:latin typeface="Arial" charset="0"/>
              </a:rPr>
              <a:t>  Material budget concentrated where TOF is less effective</a:t>
            </a:r>
          </a:p>
          <a:p>
            <a:pPr>
              <a:lnSpc>
                <a:spcPct val="125000"/>
              </a:lnSpc>
              <a:buFontTx/>
              <a:buChar char="•"/>
            </a:pPr>
            <a:r>
              <a:rPr lang="en-US" sz="1300" dirty="0">
                <a:latin typeface="Arial" charset="0"/>
              </a:rPr>
              <a:t> </a:t>
            </a:r>
            <a:r>
              <a:rPr lang="en-US" sz="1300" dirty="0" smtClean="0">
                <a:latin typeface="Arial" charset="0"/>
              </a:rPr>
              <a:t> Focalizing </a:t>
            </a:r>
            <a:r>
              <a:rPr lang="en-US" sz="1300" dirty="0">
                <a:latin typeface="Arial" charset="0"/>
              </a:rPr>
              <a:t>mirrors </a:t>
            </a:r>
            <a:r>
              <a:rPr lang="en-US" sz="1300" dirty="0" smtClean="0">
                <a:latin typeface="Arial" charset="0"/>
              </a:rPr>
              <a:t>allow </a:t>
            </a:r>
            <a:r>
              <a:rPr lang="en-US" sz="1300" dirty="0">
                <a:latin typeface="Arial" charset="0"/>
              </a:rPr>
              <a:t>thick </a:t>
            </a:r>
            <a:r>
              <a:rPr lang="en-US" sz="1300" dirty="0" smtClean="0">
                <a:latin typeface="Arial" charset="0"/>
              </a:rPr>
              <a:t>radiator for good light yield  </a:t>
            </a:r>
          </a:p>
          <a:p>
            <a:pPr>
              <a:lnSpc>
                <a:spcPct val="125000"/>
              </a:lnSpc>
              <a:buFontTx/>
              <a:buChar char="•"/>
            </a:pPr>
            <a:r>
              <a:rPr lang="en-US" sz="1300" dirty="0" smtClean="0">
                <a:latin typeface="Arial" charset="0"/>
              </a:rPr>
              <a:t>  Time resolution &lt; 1 ns to distinguish direct and reflected patterns                          </a:t>
            </a:r>
            <a:endParaRPr lang="en-US" sz="1300" dirty="0">
              <a:latin typeface="Arial" charset="0"/>
            </a:endParaRPr>
          </a:p>
        </p:txBody>
      </p:sp>
      <p:sp>
        <p:nvSpPr>
          <p:cNvPr id="83" name="TextBox 23"/>
          <p:cNvSpPr txBox="1">
            <a:spLocks noChangeArrowheads="1"/>
          </p:cNvSpPr>
          <p:nvPr/>
        </p:nvSpPr>
        <p:spPr bwMode="auto">
          <a:xfrm>
            <a:off x="3968028" y="564375"/>
            <a:ext cx="5229198" cy="352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125000"/>
              </a:lnSpc>
            </a:pPr>
            <a:r>
              <a:rPr lang="en-US" sz="1400" dirty="0" smtClean="0">
                <a:latin typeface="Arial" charset="0"/>
              </a:rPr>
              <a:t>Direct rings and best performance for high momentum particles                    </a:t>
            </a:r>
            <a:endParaRPr lang="en-US" sz="1400" dirty="0">
              <a:latin typeface="Arial" charset="0"/>
            </a:endParaRPr>
          </a:p>
        </p:txBody>
      </p:sp>
      <p:sp>
        <p:nvSpPr>
          <p:cNvPr id="84" name="TextBox 23"/>
          <p:cNvSpPr txBox="1">
            <a:spLocks noChangeArrowheads="1"/>
          </p:cNvSpPr>
          <p:nvPr/>
        </p:nvSpPr>
        <p:spPr bwMode="auto">
          <a:xfrm>
            <a:off x="3979071" y="2978526"/>
            <a:ext cx="5229198" cy="352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125000"/>
              </a:lnSpc>
            </a:pPr>
            <a:r>
              <a:rPr lang="en-US" sz="1400" dirty="0" smtClean="0">
                <a:latin typeface="Arial" charset="0"/>
              </a:rPr>
              <a:t>Reflected rings for less demanding low momentum particles                    </a:t>
            </a:r>
            <a:endParaRPr lang="en-US" sz="1400" dirty="0">
              <a:latin typeface="Arial" charset="0"/>
            </a:endParaRPr>
          </a:p>
        </p:txBody>
      </p:sp>
      <p:cxnSp>
        <p:nvCxnSpPr>
          <p:cNvPr id="87" name="Straight Arrow Connector 86"/>
          <p:cNvCxnSpPr/>
          <p:nvPr/>
        </p:nvCxnSpPr>
        <p:spPr>
          <a:xfrm>
            <a:off x="2443751" y="2397929"/>
            <a:ext cx="1734190" cy="1274781"/>
          </a:xfrm>
          <a:prstGeom prst="straightConnector1">
            <a:avLst/>
          </a:prstGeom>
          <a:ln>
            <a:headEnd type="triangl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88" name="Group 87"/>
          <p:cNvGrpSpPr/>
          <p:nvPr/>
        </p:nvGrpSpPr>
        <p:grpSpPr>
          <a:xfrm>
            <a:off x="684960" y="3546744"/>
            <a:ext cx="2444113" cy="2672960"/>
            <a:chOff x="6355048" y="576995"/>
            <a:chExt cx="2444113" cy="2672960"/>
          </a:xfrm>
        </p:grpSpPr>
        <p:pic>
          <p:nvPicPr>
            <p:cNvPr id="89" name="Picture 2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22" t="3090" r="3630" b="4507"/>
            <a:stretch/>
          </p:blipFill>
          <p:spPr bwMode="auto">
            <a:xfrm>
              <a:off x="6355048" y="758984"/>
              <a:ext cx="2411959" cy="24909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90" name="Straight Arrow Connector 89"/>
            <p:cNvCxnSpPr/>
            <p:nvPr/>
          </p:nvCxnSpPr>
          <p:spPr>
            <a:xfrm>
              <a:off x="6633408" y="731108"/>
              <a:ext cx="2087259" cy="131434"/>
            </a:xfrm>
            <a:prstGeom prst="straightConnector1">
              <a:avLst/>
            </a:prstGeom>
            <a:ln>
              <a:solidFill>
                <a:srgbClr val="0000FF"/>
              </a:solidFill>
              <a:headEnd type="arrow" w="sm" len="sm"/>
              <a:tailEnd type="arrow" w="sm" len="sm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TextBox 90"/>
            <p:cNvSpPr txBox="1"/>
            <p:nvPr/>
          </p:nvSpPr>
          <p:spPr>
            <a:xfrm rot="215146">
              <a:off x="7595143" y="576995"/>
              <a:ext cx="4822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 smtClean="0">
                  <a:solidFill>
                    <a:srgbClr val="0000FF"/>
                  </a:solidFill>
                </a:rPr>
                <a:t>4.2 m</a:t>
              </a:r>
              <a:endParaRPr lang="en-US" sz="1000" b="1" dirty="0">
                <a:solidFill>
                  <a:srgbClr val="0000FF"/>
                </a:solidFill>
              </a:endParaRPr>
            </a:p>
          </p:txBody>
        </p:sp>
        <p:cxnSp>
          <p:nvCxnSpPr>
            <p:cNvPr id="92" name="Straight Arrow Connector 91"/>
            <p:cNvCxnSpPr/>
            <p:nvPr/>
          </p:nvCxnSpPr>
          <p:spPr>
            <a:xfrm flipV="1">
              <a:off x="8375146" y="1014942"/>
              <a:ext cx="415553" cy="1706977"/>
            </a:xfrm>
            <a:prstGeom prst="straightConnector1">
              <a:avLst/>
            </a:prstGeom>
            <a:ln>
              <a:solidFill>
                <a:srgbClr val="0000FF"/>
              </a:solidFill>
              <a:headEnd type="arrow" w="sm" len="sm"/>
              <a:tailEnd type="arrow" w="sm" len="sm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TextBox 92"/>
            <p:cNvSpPr txBox="1"/>
            <p:nvPr/>
          </p:nvSpPr>
          <p:spPr>
            <a:xfrm rot="17073022">
              <a:off x="8434939" y="1762560"/>
              <a:ext cx="4822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 smtClean="0">
                  <a:solidFill>
                    <a:srgbClr val="0000FF"/>
                  </a:solidFill>
                </a:rPr>
                <a:t>3.7 m</a:t>
              </a:r>
              <a:endParaRPr lang="en-US" sz="1000" b="1" dirty="0">
                <a:solidFill>
                  <a:srgbClr val="0000FF"/>
                </a:solidFill>
              </a:endParaRPr>
            </a:p>
          </p:txBody>
        </p:sp>
        <p:cxnSp>
          <p:nvCxnSpPr>
            <p:cNvPr id="94" name="Straight Arrow Connector 93"/>
            <p:cNvCxnSpPr/>
            <p:nvPr/>
          </p:nvCxnSpPr>
          <p:spPr>
            <a:xfrm flipV="1">
              <a:off x="7706179" y="2830284"/>
              <a:ext cx="589642" cy="299357"/>
            </a:xfrm>
            <a:prstGeom prst="straightConnector1">
              <a:avLst/>
            </a:prstGeom>
            <a:ln>
              <a:solidFill>
                <a:srgbClr val="0000FF"/>
              </a:solidFill>
              <a:headEnd type="arrow" w="sm" len="sm"/>
              <a:tailEnd type="arrow" w="sm" len="sm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5" name="TextBox 94"/>
            <p:cNvSpPr txBox="1"/>
            <p:nvPr/>
          </p:nvSpPr>
          <p:spPr>
            <a:xfrm rot="19810889">
              <a:off x="7834410" y="2913717"/>
              <a:ext cx="4822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>
                  <a:solidFill>
                    <a:srgbClr val="0000FF"/>
                  </a:solidFill>
                </a:rPr>
                <a:t>1</a:t>
              </a:r>
              <a:r>
                <a:rPr lang="en-US" sz="1000" b="1" dirty="0" smtClean="0">
                  <a:solidFill>
                    <a:srgbClr val="0000FF"/>
                  </a:solidFill>
                </a:rPr>
                <a:t>.2 m</a:t>
              </a:r>
              <a:endParaRPr lang="en-US" sz="1000" b="1" dirty="0">
                <a:solidFill>
                  <a:srgbClr val="0000FF"/>
                </a:solidFill>
              </a:endParaRPr>
            </a:p>
          </p:txBody>
        </p:sp>
      </p:grpSp>
      <p:sp>
        <p:nvSpPr>
          <p:cNvPr id="96" name="Rectangle 95"/>
          <p:cNvSpPr/>
          <p:nvPr/>
        </p:nvSpPr>
        <p:spPr>
          <a:xfrm>
            <a:off x="684960" y="5082831"/>
            <a:ext cx="500373" cy="113687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7" name="Straight Arrow Connector 96"/>
          <p:cNvCxnSpPr/>
          <p:nvPr/>
        </p:nvCxnSpPr>
        <p:spPr>
          <a:xfrm flipV="1">
            <a:off x="686890" y="4964427"/>
            <a:ext cx="1064906" cy="1303174"/>
          </a:xfrm>
          <a:prstGeom prst="straightConnector1">
            <a:avLst/>
          </a:prstGeom>
          <a:ln>
            <a:solidFill>
              <a:srgbClr val="FF0000"/>
            </a:solidFill>
            <a:headEnd type="none" w="sm" len="sm"/>
            <a:tailEnd type="arrow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8" name="TextBox 97"/>
          <p:cNvSpPr txBox="1"/>
          <p:nvPr/>
        </p:nvSpPr>
        <p:spPr>
          <a:xfrm>
            <a:off x="781717" y="5568028"/>
            <a:ext cx="2872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  <a:latin typeface="Symbol" charset="2"/>
                <a:cs typeface="Symbol" charset="2"/>
              </a:rPr>
              <a:t>p</a:t>
            </a:r>
          </a:p>
        </p:txBody>
      </p:sp>
      <p:cxnSp>
        <p:nvCxnSpPr>
          <p:cNvPr id="99" name="Straight Arrow Connector 98"/>
          <p:cNvCxnSpPr/>
          <p:nvPr/>
        </p:nvCxnSpPr>
        <p:spPr>
          <a:xfrm flipV="1">
            <a:off x="1011734" y="5479143"/>
            <a:ext cx="2038845" cy="961022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headEnd type="none" w="sm" len="sm"/>
            <a:tailEnd type="none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0" name="TextBox 99"/>
          <p:cNvSpPr txBox="1"/>
          <p:nvPr/>
        </p:nvSpPr>
        <p:spPr>
          <a:xfrm rot="20099055">
            <a:off x="1277462" y="6144924"/>
            <a:ext cx="541585" cy="2518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Beam</a:t>
            </a:r>
            <a:endParaRPr lang="en-US" sz="1200" dirty="0"/>
          </a:p>
        </p:txBody>
      </p:sp>
      <p:sp>
        <p:nvSpPr>
          <p:cNvPr id="10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chemeClr val="bg1"/>
                </a:solidFill>
              </a:rPr>
              <a:t>RiCH</a:t>
            </a:r>
            <a:r>
              <a:rPr lang="en-US" sz="1200" dirty="0" smtClean="0">
                <a:solidFill>
                  <a:schemeClr val="bg1"/>
                </a:solidFill>
              </a:rPr>
              <a:t> 2016, 9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2016, Bled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40752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2594201" y="-76200"/>
            <a:ext cx="380968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Aerogel Production 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</a:t>
            </a:fld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3418861" y="1600233"/>
            <a:ext cx="6264232" cy="4962161"/>
            <a:chOff x="3501292" y="1914071"/>
            <a:chExt cx="6264232" cy="4962161"/>
          </a:xfrm>
        </p:grpSpPr>
        <p:pic>
          <p:nvPicPr>
            <p:cNvPr id="6" name="Picture 5" descr="Aerogel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01292" y="1914071"/>
              <a:ext cx="6264232" cy="4962161"/>
            </a:xfrm>
            <a:prstGeom prst="rect">
              <a:avLst/>
            </a:prstGeom>
          </p:spPr>
        </p:pic>
        <p:sp>
          <p:nvSpPr>
            <p:cNvPr id="2" name="Trapezoid 1"/>
            <p:cNvSpPr/>
            <p:nvPr/>
          </p:nvSpPr>
          <p:spPr>
            <a:xfrm rot="10800000">
              <a:off x="4998356" y="3683000"/>
              <a:ext cx="2638209" cy="789214"/>
            </a:xfrm>
            <a:prstGeom prst="trapezoid">
              <a:avLst>
                <a:gd name="adj" fmla="val 54885"/>
              </a:avLst>
            </a:prstGeom>
            <a:solidFill>
              <a:schemeClr val="accent6">
                <a:lumMod val="75000"/>
                <a:alpha val="41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Trapezoid 16"/>
            <p:cNvSpPr/>
            <p:nvPr/>
          </p:nvSpPr>
          <p:spPr>
            <a:xfrm rot="10800000">
              <a:off x="5414075" y="4472212"/>
              <a:ext cx="1770495" cy="1415143"/>
            </a:xfrm>
            <a:prstGeom prst="trapezoid">
              <a:avLst>
                <a:gd name="adj" fmla="val 54885"/>
              </a:avLst>
            </a:prstGeom>
            <a:solidFill>
              <a:schemeClr val="accent3">
                <a:lumMod val="75000"/>
                <a:alpha val="41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890355" y="3906755"/>
              <a:ext cx="79717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3 + 3 cm</a:t>
              </a:r>
              <a:endParaRPr lang="en-US" sz="1400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151945" y="4588848"/>
              <a:ext cx="53558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2 cm</a:t>
              </a:r>
              <a:endParaRPr lang="en-US" sz="1400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358528" y="3751378"/>
              <a:ext cx="9579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44 x 2 tiles</a:t>
              </a:r>
              <a:endParaRPr lang="en-US" sz="1400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367599" y="4534422"/>
              <a:ext cx="70802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32 tiles</a:t>
              </a:r>
              <a:endParaRPr lang="en-US" sz="1400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8926286" y="3683000"/>
              <a:ext cx="54428" cy="789212"/>
            </a:xfrm>
            <a:prstGeom prst="rect">
              <a:avLst/>
            </a:prstGeom>
            <a:solidFill>
              <a:schemeClr val="accent6">
                <a:lumMod val="75000"/>
                <a:alpha val="41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8917976" y="4502018"/>
              <a:ext cx="45719" cy="1385337"/>
            </a:xfrm>
            <a:prstGeom prst="rect">
              <a:avLst/>
            </a:prstGeom>
            <a:solidFill>
              <a:schemeClr val="accent3">
                <a:lumMod val="75000"/>
                <a:alpha val="41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7115276" y="2069964"/>
              <a:ext cx="2536724" cy="530071"/>
            </a:xfrm>
            <a:prstGeom prst="rect">
              <a:avLst/>
            </a:prstGeom>
            <a:solidFill>
              <a:srgbClr val="E8E8D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6389562" y="3002837"/>
              <a:ext cx="926918" cy="530071"/>
            </a:xfrm>
            <a:prstGeom prst="rect">
              <a:avLst/>
            </a:prstGeom>
            <a:solidFill>
              <a:srgbClr val="E8E8D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7169661" y="2678545"/>
              <a:ext cx="720693" cy="278111"/>
            </a:xfrm>
            <a:prstGeom prst="rect">
              <a:avLst/>
            </a:prstGeom>
            <a:solidFill>
              <a:srgbClr val="E8E8D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8017828" y="2460979"/>
              <a:ext cx="720693" cy="278111"/>
            </a:xfrm>
            <a:prstGeom prst="rect">
              <a:avLst/>
            </a:prstGeom>
            <a:solidFill>
              <a:srgbClr val="E8E8D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chemeClr val="bg1"/>
                </a:solidFill>
              </a:rPr>
              <a:t>RiCH</a:t>
            </a:r>
            <a:r>
              <a:rPr lang="en-US" sz="1200" dirty="0" smtClean="0">
                <a:solidFill>
                  <a:schemeClr val="bg1"/>
                </a:solidFill>
              </a:rPr>
              <a:t> 2016, 9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2016, Bled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0" name="Picture 9" descr="AERO_Panel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11778"/>
            <a:ext cx="3392025" cy="4962161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767269" y="669645"/>
            <a:ext cx="721316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 </a:t>
            </a:r>
            <a:r>
              <a:rPr lang="en-US" sz="1600" dirty="0"/>
              <a:t>72 (3 cm thick ) and 22 (2 cm thick) full squared tile  + 30 shaped ones  </a:t>
            </a:r>
          </a:p>
          <a:p>
            <a:r>
              <a:rPr lang="en-US" sz="1600" dirty="0" smtClean="0"/>
              <a:t>High transparency and large refractive index (n=1.05) to ensure photon yield</a:t>
            </a:r>
          </a:p>
          <a:p>
            <a:r>
              <a:rPr lang="en-US" sz="1600" dirty="0" smtClean="0"/>
              <a:t>Large area 20 x 20 cm</a:t>
            </a:r>
            <a:r>
              <a:rPr lang="en-US" sz="1600" baseline="30000" dirty="0" smtClean="0"/>
              <a:t>2  </a:t>
            </a:r>
            <a:r>
              <a:rPr lang="en-US" sz="1600" dirty="0" smtClean="0"/>
              <a:t>to reduce losses at the edges, variable thickness (2 and 3 cm)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392025" y="1500642"/>
            <a:ext cx="152430" cy="507329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3431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6674" y="2653450"/>
            <a:ext cx="4473699" cy="324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confr_japo_0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82" y="2046681"/>
            <a:ext cx="4043544" cy="4043544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3027190" y="-76200"/>
            <a:ext cx="342736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Aerogel Radiator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00312" y="1396512"/>
            <a:ext cx="78266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Flexible geometry, mass production capability</a:t>
            </a:r>
          </a:p>
          <a:p>
            <a:endParaRPr lang="en-US" sz="800" dirty="0"/>
          </a:p>
          <a:p>
            <a:r>
              <a:rPr lang="en-US" sz="1600" dirty="0"/>
              <a:t>Achieved  ~ </a:t>
            </a:r>
            <a:r>
              <a:rPr lang="en-US" sz="1600" dirty="0" smtClean="0"/>
              <a:t>0.0050 </a:t>
            </a:r>
            <a:r>
              <a:rPr lang="en-US" sz="1600" dirty="0">
                <a:latin typeface="Symbol" charset="2"/>
                <a:cs typeface="Symbol" charset="2"/>
              </a:rPr>
              <a:t>m</a:t>
            </a:r>
            <a:r>
              <a:rPr lang="en-US" sz="1600" dirty="0"/>
              <a:t>m</a:t>
            </a:r>
            <a:r>
              <a:rPr lang="en-US" sz="1600" baseline="30000" dirty="0"/>
              <a:t>4</a:t>
            </a:r>
            <a:r>
              <a:rPr lang="en-US" sz="1600" dirty="0"/>
              <a:t> cm</a:t>
            </a:r>
            <a:r>
              <a:rPr lang="en-US" sz="1600" baseline="30000" dirty="0"/>
              <a:t>-</a:t>
            </a:r>
            <a:r>
              <a:rPr lang="en-US" sz="1600" baseline="30000" dirty="0" smtClean="0"/>
              <a:t>1</a:t>
            </a:r>
            <a:r>
              <a:rPr lang="en-US" sz="1600" dirty="0" smtClean="0"/>
              <a:t> clarity for large tiles</a:t>
            </a:r>
            <a:r>
              <a:rPr lang="en-US" sz="800" dirty="0"/>
              <a:t> </a:t>
            </a:r>
            <a:r>
              <a:rPr lang="en-US" sz="800" dirty="0" smtClean="0"/>
              <a:t>  </a:t>
            </a:r>
            <a:r>
              <a:rPr lang="en-US" sz="1600" dirty="0" smtClean="0"/>
              <a:t>(</a:t>
            </a:r>
            <a:r>
              <a:rPr lang="en-US" sz="1600" dirty="0" err="1" smtClean="0"/>
              <a:t>LHCb</a:t>
            </a:r>
            <a:r>
              <a:rPr lang="en-US" sz="1600" dirty="0" smtClean="0"/>
              <a:t> had 0.0064 </a:t>
            </a:r>
            <a:r>
              <a:rPr lang="en-US" sz="1600" dirty="0" smtClean="0">
                <a:latin typeface="Symbol" charset="2"/>
                <a:cs typeface="Symbol" charset="2"/>
              </a:rPr>
              <a:t>m</a:t>
            </a:r>
            <a:r>
              <a:rPr lang="en-US" sz="1600" dirty="0" smtClean="0"/>
              <a:t>m</a:t>
            </a:r>
            <a:r>
              <a:rPr lang="en-US" sz="1600" baseline="30000" dirty="0" smtClean="0"/>
              <a:t>4</a:t>
            </a:r>
            <a:r>
              <a:rPr lang="en-US" sz="1600" dirty="0" smtClean="0"/>
              <a:t> cm</a:t>
            </a:r>
            <a:r>
              <a:rPr lang="en-US" sz="1600" baseline="30000" dirty="0" smtClean="0"/>
              <a:t>-1</a:t>
            </a:r>
            <a:r>
              <a:rPr lang="en-US" sz="1600" dirty="0" smtClean="0"/>
              <a:t> for n=1.03) </a:t>
            </a:r>
            <a:endParaRPr lang="en-US" sz="1600" dirty="0"/>
          </a:p>
        </p:txBody>
      </p:sp>
      <p:sp>
        <p:nvSpPr>
          <p:cNvPr id="32" name="TextBox 31"/>
          <p:cNvSpPr txBox="1"/>
          <p:nvPr/>
        </p:nvSpPr>
        <p:spPr>
          <a:xfrm>
            <a:off x="760909" y="802529"/>
            <a:ext cx="56030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Collaboration with </a:t>
            </a:r>
            <a:r>
              <a:rPr lang="en-US" sz="1600" dirty="0" err="1" smtClean="0"/>
              <a:t>Budker</a:t>
            </a:r>
            <a:r>
              <a:rPr lang="en-US" sz="1600" dirty="0" smtClean="0"/>
              <a:t> and </a:t>
            </a:r>
            <a:r>
              <a:rPr lang="en-US" sz="1600" dirty="0" err="1" smtClean="0"/>
              <a:t>Boreskov</a:t>
            </a:r>
            <a:r>
              <a:rPr lang="en-US" sz="1600" dirty="0"/>
              <a:t> </a:t>
            </a:r>
            <a:r>
              <a:rPr lang="en-US" sz="1600" dirty="0" smtClean="0"/>
              <a:t>Institutes of Novosibirsk</a:t>
            </a:r>
            <a:endParaRPr lang="en-US" sz="1600" dirty="0"/>
          </a:p>
        </p:txBody>
      </p:sp>
      <p:sp>
        <p:nvSpPr>
          <p:cNvPr id="2" name="Rounded Rectangular Callout 1"/>
          <p:cNvSpPr/>
          <p:nvPr/>
        </p:nvSpPr>
        <p:spPr>
          <a:xfrm>
            <a:off x="2034670" y="4193189"/>
            <a:ext cx="1342572" cy="390071"/>
          </a:xfrm>
          <a:prstGeom prst="wedgeRoundRectCallout">
            <a:avLst>
              <a:gd name="adj1" fmla="val -100476"/>
              <a:gd name="adj2" fmla="val -25789"/>
              <a:gd name="adj3" fmla="val 16667"/>
            </a:avLst>
          </a:prstGeom>
          <a:noFill/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2070954" y="4156905"/>
            <a:ext cx="12429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Dominated by </a:t>
            </a:r>
          </a:p>
          <a:p>
            <a:r>
              <a:rPr lang="en-US" sz="1200" dirty="0" smtClean="0"/>
              <a:t>Scattering length</a:t>
            </a:r>
            <a:endParaRPr lang="en-US" sz="1200" dirty="0"/>
          </a:p>
        </p:txBody>
      </p:sp>
      <p:sp>
        <p:nvSpPr>
          <p:cNvPr id="27" name="TextBox 26"/>
          <p:cNvSpPr txBox="1"/>
          <p:nvPr/>
        </p:nvSpPr>
        <p:spPr>
          <a:xfrm>
            <a:off x="1139181" y="6090225"/>
            <a:ext cx="5801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00FF"/>
                </a:solidFill>
              </a:rPr>
              <a:t>Hygroscopic aerogel requires special care and dry N</a:t>
            </a:r>
            <a:r>
              <a:rPr lang="en-US" sz="1600" b="1" baseline="-25000" dirty="0" smtClean="0">
                <a:solidFill>
                  <a:srgbClr val="0000FF"/>
                </a:solidFill>
              </a:rPr>
              <a:t>2</a:t>
            </a:r>
            <a:r>
              <a:rPr lang="en-US" sz="1600" b="1" dirty="0" smtClean="0">
                <a:solidFill>
                  <a:srgbClr val="0000FF"/>
                </a:solidFill>
              </a:rPr>
              <a:t> atmosphere</a:t>
            </a:r>
            <a:endParaRPr lang="en-US" sz="1600" b="1" dirty="0">
              <a:solidFill>
                <a:srgbClr val="0000FF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645459" y="2678263"/>
            <a:ext cx="3025996" cy="9070"/>
          </a:xfrm>
          <a:prstGeom prst="line">
            <a:avLst/>
          </a:prstGeom>
          <a:ln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7474857" y="3574145"/>
            <a:ext cx="1152072" cy="9072"/>
          </a:xfrm>
          <a:prstGeom prst="line">
            <a:avLst/>
          </a:prstGeom>
          <a:ln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1" name="Group 30"/>
          <p:cNvGrpSpPr/>
          <p:nvPr/>
        </p:nvGrpSpPr>
        <p:grpSpPr>
          <a:xfrm>
            <a:off x="1290816" y="2539763"/>
            <a:ext cx="763926" cy="276999"/>
            <a:chOff x="1233717" y="3462859"/>
            <a:chExt cx="763926" cy="276999"/>
          </a:xfrm>
        </p:grpSpPr>
        <p:sp>
          <p:nvSpPr>
            <p:cNvPr id="13" name="Rectangle 12"/>
            <p:cNvSpPr/>
            <p:nvPr/>
          </p:nvSpPr>
          <p:spPr>
            <a:xfrm>
              <a:off x="1233717" y="3462859"/>
              <a:ext cx="743854" cy="276999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233717" y="3462859"/>
              <a:ext cx="76392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</a:rPr>
                <a:t>A</a:t>
              </a:r>
              <a:r>
                <a:rPr lang="en-US" sz="1200" baseline="-25000" dirty="0" smtClean="0">
                  <a:solidFill>
                    <a:schemeClr val="bg1"/>
                  </a:solidFill>
                </a:rPr>
                <a:t>0 </a:t>
              </a:r>
              <a:r>
                <a:rPr lang="en-US" sz="1200" dirty="0" smtClean="0">
                  <a:solidFill>
                    <a:schemeClr val="bg1"/>
                  </a:solidFill>
                </a:rPr>
                <a:t>&gt; 95 %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8116188" y="3439392"/>
            <a:ext cx="1103813" cy="282324"/>
            <a:chOff x="8114175" y="3694502"/>
            <a:chExt cx="1103813" cy="282324"/>
          </a:xfrm>
        </p:grpSpPr>
        <p:sp>
          <p:nvSpPr>
            <p:cNvPr id="16" name="Rectangle 15"/>
            <p:cNvSpPr/>
            <p:nvPr/>
          </p:nvSpPr>
          <p:spPr>
            <a:xfrm>
              <a:off x="8123248" y="3694502"/>
              <a:ext cx="984468" cy="276999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114175" y="3699827"/>
              <a:ext cx="11038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rgbClr val="FFFFFF"/>
                  </a:solidFill>
                </a:rPr>
                <a:t>&lt;</a:t>
              </a:r>
              <a:r>
                <a:rPr lang="en-US" sz="1200" dirty="0" err="1" smtClean="0">
                  <a:solidFill>
                    <a:srgbClr val="FFFFFF"/>
                  </a:solidFill>
                </a:rPr>
                <a:t>L</a:t>
              </a:r>
              <a:r>
                <a:rPr lang="en-US" sz="1200" baseline="-25000" dirty="0" err="1" smtClean="0">
                  <a:solidFill>
                    <a:srgbClr val="FFFFFF"/>
                  </a:solidFill>
                </a:rPr>
                <a:t>sc</a:t>
              </a:r>
              <a:r>
                <a:rPr lang="en-US" sz="1200" dirty="0" smtClean="0">
                  <a:solidFill>
                    <a:srgbClr val="FFFFFF"/>
                  </a:solidFill>
                </a:rPr>
                <a:t>&gt;  ~ 50 mm</a:t>
              </a:r>
              <a:endParaRPr lang="en-US" sz="1200" dirty="0">
                <a:solidFill>
                  <a:srgbClr val="FFFFFF"/>
                </a:solidFill>
              </a:endParaRPr>
            </a:p>
          </p:txBody>
        </p:sp>
      </p:grpSp>
      <p:sp>
        <p:nvSpPr>
          <p:cNvPr id="2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chemeClr val="bg1"/>
                </a:solidFill>
              </a:rPr>
              <a:t>RiCH</a:t>
            </a:r>
            <a:r>
              <a:rPr lang="en-US" sz="1200" dirty="0" smtClean="0">
                <a:solidFill>
                  <a:schemeClr val="bg1"/>
                </a:solidFill>
              </a:rPr>
              <a:t> 2016, 9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2016, Bled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51796" y="3439392"/>
            <a:ext cx="1076840" cy="6246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ular Callout 16"/>
          <p:cNvSpPr/>
          <p:nvPr/>
        </p:nvSpPr>
        <p:spPr>
          <a:xfrm>
            <a:off x="2227814" y="3194456"/>
            <a:ext cx="1342572" cy="390071"/>
          </a:xfrm>
          <a:prstGeom prst="wedgeRoundRectCallout">
            <a:avLst>
              <a:gd name="adj1" fmla="val 20101"/>
              <a:gd name="adj2" fmla="val -174838"/>
              <a:gd name="adj3" fmla="val 16667"/>
            </a:avLst>
          </a:prstGeom>
          <a:solidFill>
            <a:schemeClr val="bg1"/>
          </a:solidFill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5235" y="3138545"/>
            <a:ext cx="12643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Dominated by </a:t>
            </a:r>
          </a:p>
          <a:p>
            <a:r>
              <a:rPr lang="en-US" sz="1200" dirty="0" smtClean="0"/>
              <a:t>Absorption </a:t>
            </a:r>
            <a:r>
              <a:rPr lang="en-US" sz="1200" dirty="0" err="1" smtClean="0"/>
              <a:t>coeff</a:t>
            </a:r>
            <a:r>
              <a:rPr lang="en-US" sz="1200" dirty="0" smtClean="0"/>
              <a:t>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2403131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2238" y="1341119"/>
            <a:ext cx="4703939" cy="4100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340188" y="-76200"/>
            <a:ext cx="631773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Aerogel Characteristics in the Air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15" y="1379834"/>
            <a:ext cx="4146174" cy="396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Straight Connector 2"/>
          <p:cNvCxnSpPr/>
          <p:nvPr/>
        </p:nvCxnSpPr>
        <p:spPr>
          <a:xfrm flipH="1">
            <a:off x="1605280" y="3606800"/>
            <a:ext cx="10160" cy="1381760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340188" y="1019312"/>
            <a:ext cx="19558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Transmission </a:t>
            </a:r>
            <a:r>
              <a:rPr lang="en-US" sz="1600" dirty="0" err="1" smtClean="0"/>
              <a:t>vs</a:t>
            </a:r>
            <a:r>
              <a:rPr lang="en-US" sz="1600" dirty="0" smtClean="0"/>
              <a:t> Time</a:t>
            </a:r>
            <a:endParaRPr lang="en-US" sz="1600" dirty="0"/>
          </a:p>
        </p:txBody>
      </p:sp>
      <p:sp>
        <p:nvSpPr>
          <p:cNvPr id="18" name="TextBox 17"/>
          <p:cNvSpPr txBox="1"/>
          <p:nvPr/>
        </p:nvSpPr>
        <p:spPr>
          <a:xfrm>
            <a:off x="5199325" y="1032747"/>
            <a:ext cx="29572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Absorption and Clarity @ 400 nm</a:t>
            </a:r>
            <a:endParaRPr lang="en-US" sz="1600" dirty="0"/>
          </a:p>
        </p:txBody>
      </p:sp>
      <p:sp>
        <p:nvSpPr>
          <p:cNvPr id="19" name="Rectangle 9"/>
          <p:cNvSpPr>
            <a:spLocks/>
          </p:cNvSpPr>
          <p:nvPr/>
        </p:nvSpPr>
        <p:spPr bwMode="auto">
          <a:xfrm>
            <a:off x="1340188" y="5584825"/>
            <a:ext cx="7286784" cy="734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algn="l"/>
            <a:r>
              <a:rPr lang="en-US" sz="1600" dirty="0">
                <a:latin typeface="Calibri"/>
                <a:ea typeface="ＭＳ Ｐゴシック" charset="0"/>
                <a:cs typeface="Calibri"/>
              </a:rPr>
              <a:t>Monitoring the time dependence of the transmission of aerogel tile </a:t>
            </a:r>
            <a:endParaRPr lang="en-US" sz="1600" dirty="0" smtClean="0">
              <a:latin typeface="Calibri"/>
              <a:ea typeface="ＭＳ Ｐゴシック" charset="0"/>
              <a:cs typeface="Calibri"/>
            </a:endParaRPr>
          </a:p>
          <a:p>
            <a:pPr algn="l"/>
            <a:r>
              <a:rPr lang="en-US" sz="1600" dirty="0" smtClean="0">
                <a:latin typeface="Calibri"/>
                <a:ea typeface="ＭＳ Ｐゴシック" charset="0"/>
                <a:cs typeface="Calibri"/>
              </a:rPr>
              <a:t>in </a:t>
            </a:r>
            <a:r>
              <a:rPr lang="en-US" sz="1600" dirty="0">
                <a:latin typeface="Calibri"/>
                <a:ea typeface="ＭＳ Ｐゴシック" charset="0"/>
                <a:cs typeface="Calibri"/>
              </a:rPr>
              <a:t>environment </a:t>
            </a:r>
            <a:r>
              <a:rPr lang="en-US" sz="1600" dirty="0" smtClean="0">
                <a:latin typeface="Calibri"/>
                <a:ea typeface="ＭＳ Ｐゴシック" charset="0"/>
                <a:cs typeface="Calibri"/>
              </a:rPr>
              <a:t>of </a:t>
            </a:r>
            <a:r>
              <a:rPr lang="en-US" sz="1600" dirty="0">
                <a:latin typeface="Calibri"/>
                <a:ea typeface="ＭＳ Ｐゴシック" charset="0"/>
                <a:cs typeface="Calibri"/>
              </a:rPr>
              <a:t>non-zero </a:t>
            </a:r>
            <a:r>
              <a:rPr lang="en-US" sz="1600" dirty="0" smtClean="0">
                <a:latin typeface="Calibri"/>
                <a:ea typeface="ＭＳ Ｐゴシック" charset="0"/>
                <a:cs typeface="Calibri"/>
              </a:rPr>
              <a:t>relative humidity  (~ 40 %)</a:t>
            </a:r>
            <a:endParaRPr lang="en-US" sz="1600" dirty="0">
              <a:latin typeface="Calibri"/>
              <a:ea typeface="ＭＳ Ｐゴシック" charset="0"/>
              <a:cs typeface="Calibri"/>
            </a:endParaRPr>
          </a:p>
        </p:txBody>
      </p:sp>
      <p:sp>
        <p:nvSpPr>
          <p:cNvPr id="15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chemeClr val="bg1"/>
                </a:solidFill>
              </a:rPr>
              <a:t>RiCH</a:t>
            </a:r>
            <a:r>
              <a:rPr lang="en-US" sz="1200" dirty="0" smtClean="0">
                <a:solidFill>
                  <a:schemeClr val="bg1"/>
                </a:solidFill>
              </a:rPr>
              <a:t> 2016, 9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2016, Bled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60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907786" y="-76200"/>
            <a:ext cx="318255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Aerogel Storage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4" name="Picture 3" descr="IMG_20151009_16374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634" y="1293081"/>
            <a:ext cx="3911023" cy="521469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64874" y="743306"/>
            <a:ext cx="57985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Within sealed envelops  and inside a dry-cabinet (few % RH)</a:t>
            </a:r>
          </a:p>
        </p:txBody>
      </p:sp>
      <p:pic>
        <p:nvPicPr>
          <p:cNvPr id="7" name="Picture 6" descr="IMG_20151009_163834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4455" y="3581005"/>
            <a:ext cx="3902364" cy="2926773"/>
          </a:xfrm>
          <a:prstGeom prst="rect">
            <a:avLst/>
          </a:prstGeom>
        </p:spPr>
      </p:pic>
      <p:sp>
        <p:nvSpPr>
          <p:cNvPr id="1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chemeClr val="bg1"/>
                </a:solidFill>
              </a:rPr>
              <a:t>RiCH</a:t>
            </a:r>
            <a:r>
              <a:rPr lang="en-US" sz="1200" dirty="0" smtClean="0">
                <a:solidFill>
                  <a:schemeClr val="bg1"/>
                </a:solidFill>
              </a:rPr>
              <a:t> 2016, 9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2016, Bled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3" name="Picture 12" descr="IMG_20140505_161519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0949" y="1293081"/>
            <a:ext cx="3186548" cy="238991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675909" y="3581005"/>
            <a:ext cx="4091099" cy="10198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031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4234" y="4141491"/>
            <a:ext cx="6679766" cy="248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ectangle 21"/>
          <p:cNvSpPr/>
          <p:nvPr/>
        </p:nvSpPr>
        <p:spPr>
          <a:xfrm>
            <a:off x="207936" y="3817276"/>
            <a:ext cx="3236304" cy="33855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5530704" y="3874149"/>
            <a:ext cx="3236304" cy="33855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41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05" y="686098"/>
            <a:ext cx="5143500" cy="2955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8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05" y="4280824"/>
            <a:ext cx="2399945" cy="2027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946998" y="-76200"/>
            <a:ext cx="310411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Aerogel Weight 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3407" y="638473"/>
            <a:ext cx="2358787" cy="3145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59897" y="3802639"/>
            <a:ext cx="16803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In Air ( ≈ 40 % RH)</a:t>
            </a:r>
            <a:endParaRPr lang="en-US" sz="1600" dirty="0"/>
          </a:p>
        </p:txBody>
      </p:sp>
      <p:sp>
        <p:nvSpPr>
          <p:cNvPr id="20" name="TextBox 19"/>
          <p:cNvSpPr txBox="1"/>
          <p:nvPr/>
        </p:nvSpPr>
        <p:spPr>
          <a:xfrm>
            <a:off x="5832199" y="3856825"/>
            <a:ext cx="23384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Inside Dry-Box ( ≈ 1 % RH)</a:t>
            </a:r>
            <a:endParaRPr lang="en-US" sz="1600" dirty="0"/>
          </a:p>
        </p:txBody>
      </p:sp>
      <p:sp>
        <p:nvSpPr>
          <p:cNvPr id="2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chemeClr val="bg1"/>
                </a:solidFill>
              </a:rPr>
              <a:t>RiCH</a:t>
            </a:r>
            <a:r>
              <a:rPr lang="en-US" sz="1200" dirty="0" smtClean="0">
                <a:solidFill>
                  <a:schemeClr val="bg1"/>
                </a:solidFill>
              </a:rPr>
              <a:t> 2016, 9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2016, Bled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823176" y="6353053"/>
            <a:ext cx="554182" cy="20242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7758546" y="6269863"/>
            <a:ext cx="7211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(hours)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2574736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5640917" y="5105833"/>
            <a:ext cx="3195955" cy="1161143"/>
            <a:chOff x="5640917" y="3063673"/>
            <a:chExt cx="3195955" cy="1161143"/>
          </a:xfrm>
        </p:grpSpPr>
        <p:grpSp>
          <p:nvGrpSpPr>
            <p:cNvPr id="18" name="Group 17"/>
            <p:cNvGrpSpPr/>
            <p:nvPr/>
          </p:nvGrpSpPr>
          <p:grpSpPr>
            <a:xfrm>
              <a:off x="5640917" y="3063673"/>
              <a:ext cx="3195955" cy="1161143"/>
              <a:chOff x="5678714" y="4090312"/>
              <a:chExt cx="3195955" cy="1161143"/>
            </a:xfrm>
          </p:grpSpPr>
          <p:sp>
            <p:nvSpPr>
              <p:cNvPr id="10" name="Oval 9"/>
              <p:cNvSpPr/>
              <p:nvPr/>
            </p:nvSpPr>
            <p:spPr>
              <a:xfrm>
                <a:off x="5975428" y="4363357"/>
                <a:ext cx="2497286" cy="861786"/>
              </a:xfrm>
              <a:prstGeom prst="ellipse">
                <a:avLst/>
              </a:prstGeom>
              <a:noFill/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Oval 16"/>
              <p:cNvSpPr/>
              <p:nvPr/>
            </p:nvSpPr>
            <p:spPr>
              <a:xfrm>
                <a:off x="5973621" y="4161979"/>
                <a:ext cx="2497286" cy="861786"/>
              </a:xfrm>
              <a:prstGeom prst="ellipse">
                <a:avLst/>
              </a:prstGeom>
              <a:noFill/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2" name="Straight Connector 11"/>
              <p:cNvCxnSpPr/>
              <p:nvPr/>
            </p:nvCxnSpPr>
            <p:spPr>
              <a:xfrm flipH="1">
                <a:off x="8273143" y="4826000"/>
                <a:ext cx="9071" cy="197765"/>
              </a:xfrm>
              <a:prstGeom prst="line">
                <a:avLst/>
              </a:prstGeom>
              <a:ln w="12700"/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/>
              <p:cNvCxnSpPr/>
              <p:nvPr/>
            </p:nvCxnSpPr>
            <p:spPr>
              <a:xfrm flipH="1">
                <a:off x="6275619" y="4879527"/>
                <a:ext cx="9071" cy="197765"/>
              </a:xfrm>
              <a:prstGeom prst="line">
                <a:avLst/>
              </a:prstGeom>
              <a:ln w="12700"/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" name="Rectangle 13"/>
              <p:cNvSpPr/>
              <p:nvPr/>
            </p:nvSpPr>
            <p:spPr>
              <a:xfrm>
                <a:off x="5685041" y="4090312"/>
                <a:ext cx="3088294" cy="74385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Rectangle 22"/>
              <p:cNvSpPr/>
              <p:nvPr/>
            </p:nvSpPr>
            <p:spPr>
              <a:xfrm>
                <a:off x="5678714" y="4507598"/>
                <a:ext cx="587834" cy="74385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8286835" y="4454067"/>
                <a:ext cx="587834" cy="74385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5" name="Straight Connector 24"/>
              <p:cNvCxnSpPr/>
              <p:nvPr/>
            </p:nvCxnSpPr>
            <p:spPr>
              <a:xfrm flipV="1">
                <a:off x="6322789" y="4813309"/>
                <a:ext cx="1950354" cy="48978"/>
              </a:xfrm>
              <a:prstGeom prst="line">
                <a:avLst/>
              </a:prstGeom>
              <a:ln w="12700">
                <a:prstDash val="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2" name="Straight Connector 21"/>
            <p:cNvCxnSpPr/>
            <p:nvPr/>
          </p:nvCxnSpPr>
          <p:spPr>
            <a:xfrm>
              <a:off x="7196266" y="3799361"/>
              <a:ext cx="0" cy="190053"/>
            </a:xfrm>
            <a:prstGeom prst="line">
              <a:avLst/>
            </a:prstGeom>
            <a:effectLst/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2" name="Rectangle 1"/>
          <p:cNvSpPr/>
          <p:nvPr/>
        </p:nvSpPr>
        <p:spPr>
          <a:xfrm>
            <a:off x="132080" y="850327"/>
            <a:ext cx="8808720" cy="35871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132080" y="3291841"/>
            <a:ext cx="8808720" cy="3352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2342409" y="-76200"/>
            <a:ext cx="431327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Aerogel Specifications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0634" y="850327"/>
            <a:ext cx="5644794" cy="55092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OPTICAL:</a:t>
            </a:r>
          </a:p>
          <a:p>
            <a:endParaRPr lang="en-US" sz="1600" dirty="0"/>
          </a:p>
          <a:p>
            <a:r>
              <a:rPr lang="en-US" sz="1600" dirty="0" smtClean="0"/>
              <a:t>Density                                                        0.223 &lt; </a:t>
            </a:r>
            <a:r>
              <a:rPr lang="en-US" sz="1600" dirty="0" smtClean="0">
                <a:latin typeface="Symbol" charset="2"/>
                <a:cs typeface="Symbol" charset="2"/>
              </a:rPr>
              <a:t>r</a:t>
            </a:r>
            <a:r>
              <a:rPr lang="en-US" sz="1600" dirty="0" smtClean="0"/>
              <a:t> &lt; 0.245     gr/cm</a:t>
            </a:r>
            <a:r>
              <a:rPr lang="en-US" sz="1600" baseline="30000" dirty="0" smtClean="0"/>
              <a:t>3   </a:t>
            </a:r>
            <a:r>
              <a:rPr lang="en-US" sz="1600" dirty="0" smtClean="0"/>
              <a:t>          </a:t>
            </a:r>
          </a:p>
          <a:p>
            <a:endParaRPr lang="en-US" sz="1600" dirty="0"/>
          </a:p>
          <a:p>
            <a:r>
              <a:rPr lang="en-US" sz="1600" dirty="0" smtClean="0"/>
              <a:t>Refractive index      (n</a:t>
            </a:r>
            <a:r>
              <a:rPr lang="en-US" sz="1600" baseline="30000" dirty="0" smtClean="0"/>
              <a:t>2</a:t>
            </a:r>
            <a:r>
              <a:rPr lang="en-US" sz="1600" dirty="0" smtClean="0"/>
              <a:t>=1+0.438 </a:t>
            </a:r>
            <a:r>
              <a:rPr lang="en-US" sz="1600" dirty="0" smtClean="0">
                <a:latin typeface="Symbol" charset="2"/>
                <a:cs typeface="Symbol" charset="2"/>
              </a:rPr>
              <a:t>r)      </a:t>
            </a:r>
            <a:r>
              <a:rPr lang="en-US" sz="1600" dirty="0" smtClean="0"/>
              <a:t> 1.0477 &lt; n &lt; 1.0523</a:t>
            </a:r>
          </a:p>
          <a:p>
            <a:endParaRPr lang="en-US" sz="1600" dirty="0"/>
          </a:p>
          <a:p>
            <a:r>
              <a:rPr lang="en-US" sz="1600" dirty="0" smtClean="0"/>
              <a:t>Scattering length                                        </a:t>
            </a:r>
            <a:r>
              <a:rPr lang="en-US" sz="1600" dirty="0" err="1" smtClean="0"/>
              <a:t>L</a:t>
            </a:r>
            <a:r>
              <a:rPr lang="en-US" sz="1600" baseline="-25000" dirty="0" err="1" smtClean="0"/>
              <a:t>sc</a:t>
            </a:r>
            <a:r>
              <a:rPr lang="en-US" sz="1600" dirty="0" smtClean="0"/>
              <a:t> &gt; 43 mm</a:t>
            </a:r>
          </a:p>
          <a:p>
            <a:endParaRPr lang="en-US" sz="1600" dirty="0"/>
          </a:p>
          <a:p>
            <a:r>
              <a:rPr lang="en-US" sz="1600" dirty="0" smtClean="0"/>
              <a:t>Absorption coefficient                               A&gt;0.95</a:t>
            </a:r>
          </a:p>
          <a:p>
            <a:endParaRPr lang="en-US" sz="1600" dirty="0" smtClean="0"/>
          </a:p>
          <a:p>
            <a:r>
              <a:rPr lang="en-US" sz="1600" b="1" dirty="0" smtClean="0">
                <a:solidFill>
                  <a:srgbClr val="FF0000"/>
                </a:solidFill>
              </a:rPr>
              <a:t>MECHANICAL:</a:t>
            </a:r>
            <a:endParaRPr lang="en-US" sz="1600" b="1" dirty="0">
              <a:solidFill>
                <a:srgbClr val="FF0000"/>
              </a:solidFill>
            </a:endParaRPr>
          </a:p>
          <a:p>
            <a:endParaRPr lang="en-US" sz="1600" dirty="0"/>
          </a:p>
          <a:p>
            <a:r>
              <a:rPr lang="en-US" sz="1600" dirty="0" smtClean="0"/>
              <a:t>No bubbles, </a:t>
            </a:r>
            <a:r>
              <a:rPr lang="en-US" sz="1600" dirty="0" err="1" smtClean="0"/>
              <a:t>crackes</a:t>
            </a:r>
            <a:r>
              <a:rPr lang="en-US" sz="1600" dirty="0" smtClean="0"/>
              <a:t>; chips limited to less than 1 % area </a:t>
            </a:r>
            <a:endParaRPr lang="en-US" sz="1600" dirty="0" smtClean="0"/>
          </a:p>
          <a:p>
            <a:endParaRPr lang="en-US" sz="1600" dirty="0" smtClean="0"/>
          </a:p>
          <a:p>
            <a:endParaRPr lang="en-US" sz="1600" dirty="0" smtClean="0"/>
          </a:p>
          <a:p>
            <a:r>
              <a:rPr lang="en-US" sz="1600" dirty="0" smtClean="0"/>
              <a:t>Side </a:t>
            </a:r>
            <a:r>
              <a:rPr lang="en-US" sz="1600" dirty="0" smtClean="0"/>
              <a:t>to side length variation                     </a:t>
            </a:r>
            <a:r>
              <a:rPr lang="en-US" sz="1600" dirty="0" err="1" smtClean="0">
                <a:latin typeface="Symbol" charset="2"/>
                <a:cs typeface="Symbol" charset="2"/>
              </a:rPr>
              <a:t>D</a:t>
            </a:r>
            <a:r>
              <a:rPr lang="en-US" sz="1600" dirty="0" err="1" smtClean="0"/>
              <a:t>L</a:t>
            </a:r>
            <a:r>
              <a:rPr lang="en-US" sz="1600" baseline="-25000" dirty="0" err="1" smtClean="0"/>
              <a:t>side</a:t>
            </a:r>
            <a:r>
              <a:rPr lang="en-US" sz="1600" dirty="0" smtClean="0"/>
              <a:t> &lt; 0.25 mm</a:t>
            </a:r>
          </a:p>
          <a:p>
            <a:endParaRPr lang="en-US" sz="1600" dirty="0"/>
          </a:p>
          <a:p>
            <a:r>
              <a:rPr lang="en-US" sz="1600" dirty="0" smtClean="0"/>
              <a:t>         </a:t>
            </a:r>
            <a:endParaRPr lang="en-US" sz="1600" dirty="0"/>
          </a:p>
          <a:p>
            <a:r>
              <a:rPr lang="en-US" sz="1600" dirty="0" smtClean="0"/>
              <a:t>Tile </a:t>
            </a:r>
            <a:r>
              <a:rPr lang="en-US" sz="1600" dirty="0" smtClean="0"/>
              <a:t>to tile thickness variation                  </a:t>
            </a:r>
            <a:r>
              <a:rPr lang="en-US" sz="1600" dirty="0" err="1" smtClean="0">
                <a:latin typeface="Symbol" charset="2"/>
                <a:cs typeface="Symbol" charset="2"/>
              </a:rPr>
              <a:t>D</a:t>
            </a:r>
            <a:r>
              <a:rPr lang="en-US" sz="1600" dirty="0" err="1" smtClean="0"/>
              <a:t>H</a:t>
            </a:r>
            <a:r>
              <a:rPr lang="en-US" sz="1600" baseline="-25000" dirty="0" err="1" smtClean="0"/>
              <a:t>tile</a:t>
            </a:r>
            <a:r>
              <a:rPr lang="en-US" sz="1600" dirty="0" smtClean="0"/>
              <a:t> &lt; 1.5 mm</a:t>
            </a:r>
          </a:p>
          <a:p>
            <a:endParaRPr lang="en-US" sz="1600" dirty="0"/>
          </a:p>
          <a:p>
            <a:endParaRPr lang="en-US" sz="1400" dirty="0" smtClean="0"/>
          </a:p>
          <a:p>
            <a:r>
              <a:rPr lang="en-US" sz="1600" dirty="0" smtClean="0"/>
              <a:t>Surface </a:t>
            </a:r>
            <a:r>
              <a:rPr lang="en-US" sz="1600" dirty="0" smtClean="0"/>
              <a:t>planarity                                         </a:t>
            </a:r>
            <a:r>
              <a:rPr lang="en-US" sz="1600" dirty="0" err="1" smtClean="0">
                <a:latin typeface="Symbol" charset="2"/>
                <a:cs typeface="Symbol" charset="2"/>
              </a:rPr>
              <a:t>D</a:t>
            </a:r>
            <a:r>
              <a:rPr lang="en-US" sz="1600" dirty="0" err="1" smtClean="0"/>
              <a:t>S</a:t>
            </a:r>
            <a:r>
              <a:rPr lang="en-US" sz="1600" baseline="-25000" dirty="0" err="1" smtClean="0"/>
              <a:t>surf</a:t>
            </a:r>
            <a:r>
              <a:rPr lang="en-US" sz="1600" dirty="0" smtClean="0"/>
              <a:t> &lt; 1</a:t>
            </a:r>
            <a:r>
              <a:rPr lang="en-US" sz="1600" dirty="0"/>
              <a:t> </a:t>
            </a:r>
            <a:r>
              <a:rPr lang="en-US" sz="1600" dirty="0" smtClean="0"/>
              <a:t>%</a:t>
            </a:r>
            <a:r>
              <a:rPr lang="en-US" sz="1600" dirty="0"/>
              <a:t> </a:t>
            </a:r>
            <a:r>
              <a:rPr lang="en-US" sz="1600" dirty="0" smtClean="0"/>
              <a:t>of lateral side</a:t>
            </a:r>
            <a:endParaRPr lang="en-US" sz="1600" dirty="0"/>
          </a:p>
        </p:txBody>
      </p:sp>
      <p:sp>
        <p:nvSpPr>
          <p:cNvPr id="43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err="1" smtClean="0">
                <a:solidFill>
                  <a:schemeClr val="bg1"/>
                </a:solidFill>
              </a:rPr>
              <a:t>RiCH</a:t>
            </a:r>
            <a:r>
              <a:rPr lang="en-US" sz="1200" dirty="0" smtClean="0">
                <a:solidFill>
                  <a:schemeClr val="bg1"/>
                </a:solidFill>
              </a:rPr>
              <a:t> 2016, 9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2016, Bled</a:t>
            </a:r>
            <a:endParaRPr lang="en-US" sz="1200" dirty="0">
              <a:solidFill>
                <a:schemeClr val="bg1"/>
              </a:solidFill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6237823" y="3893528"/>
            <a:ext cx="0" cy="739432"/>
          </a:xfrm>
          <a:prstGeom prst="line">
            <a:avLst/>
          </a:prstGeom>
          <a:ln w="12700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H="1">
            <a:off x="7280141" y="3893528"/>
            <a:ext cx="143065" cy="739432"/>
          </a:xfrm>
          <a:prstGeom prst="line">
            <a:avLst/>
          </a:prstGeom>
          <a:ln w="12700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6246893" y="4632960"/>
            <a:ext cx="1033248" cy="0"/>
          </a:xfrm>
          <a:prstGeom prst="line">
            <a:avLst/>
          </a:prstGeom>
          <a:ln w="12700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6228751" y="3893528"/>
            <a:ext cx="1194455" cy="0"/>
          </a:xfrm>
          <a:prstGeom prst="line">
            <a:avLst/>
          </a:prstGeom>
          <a:ln w="12700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7348988" y="3893528"/>
            <a:ext cx="0" cy="739432"/>
          </a:xfrm>
          <a:prstGeom prst="line">
            <a:avLst/>
          </a:prstGeom>
          <a:ln w="12700"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7280141" y="4632960"/>
            <a:ext cx="68847" cy="0"/>
          </a:xfrm>
          <a:prstGeom prst="line">
            <a:avLst/>
          </a:prstGeom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7348988" y="3899395"/>
            <a:ext cx="68847" cy="0"/>
          </a:xfrm>
          <a:prstGeom prst="line">
            <a:avLst/>
          </a:prstGeom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6228751" y="5225047"/>
            <a:ext cx="0" cy="193524"/>
          </a:xfrm>
          <a:prstGeom prst="line">
            <a:avLst/>
          </a:prstGeom>
          <a:ln w="12700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7107376" y="5225047"/>
            <a:ext cx="0" cy="193524"/>
          </a:xfrm>
          <a:prstGeom prst="line">
            <a:avLst/>
          </a:prstGeom>
          <a:ln w="12700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7163185" y="5312535"/>
            <a:ext cx="0" cy="106036"/>
          </a:xfrm>
          <a:prstGeom prst="line">
            <a:avLst/>
          </a:prstGeom>
          <a:ln w="12700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8045057" y="5312535"/>
            <a:ext cx="0" cy="106036"/>
          </a:xfrm>
          <a:prstGeom prst="line">
            <a:avLst/>
          </a:prstGeom>
          <a:ln w="12700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V="1">
            <a:off x="6228751" y="5225047"/>
            <a:ext cx="878625" cy="2290"/>
          </a:xfrm>
          <a:prstGeom prst="line">
            <a:avLst/>
          </a:prstGeom>
          <a:ln w="12700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flipV="1">
            <a:off x="7163185" y="5312535"/>
            <a:ext cx="881872" cy="1"/>
          </a:xfrm>
          <a:prstGeom prst="line">
            <a:avLst/>
          </a:prstGeom>
          <a:ln w="12700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V="1">
            <a:off x="7163185" y="5416281"/>
            <a:ext cx="878625" cy="2290"/>
          </a:xfrm>
          <a:prstGeom prst="line">
            <a:avLst/>
          </a:prstGeom>
          <a:ln w="12700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6216371" y="5415136"/>
            <a:ext cx="878625" cy="2290"/>
          </a:xfrm>
          <a:prstGeom prst="line">
            <a:avLst/>
          </a:prstGeom>
          <a:ln w="12700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7163185" y="5227337"/>
            <a:ext cx="881872" cy="0"/>
          </a:xfrm>
          <a:prstGeom prst="line">
            <a:avLst/>
          </a:prstGeom>
          <a:ln w="12700"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7585878" y="5217611"/>
            <a:ext cx="0" cy="94925"/>
          </a:xfrm>
          <a:prstGeom prst="line">
            <a:avLst/>
          </a:prstGeom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3806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46453</TotalTime>
  <Words>1504</Words>
  <Application>Microsoft Macintosh PowerPoint</Application>
  <PresentationFormat>On-screen Show (4:3)</PresentationFormat>
  <Paragraphs>352</Paragraphs>
  <Slides>24</Slides>
  <Notes>13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6" baseType="lpstr">
      <vt:lpstr>Office Theme</vt:lpstr>
      <vt:lpstr>Equation</vt:lpstr>
      <vt:lpstr>Aerogel mass production  for the CLAS12 RICH:  Novel characterization methods and Optical Performance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INFN - Sezione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Marco Contalbrigo</dc:creator>
  <cp:lastModifiedBy>Marco Contalbrigo</cp:lastModifiedBy>
  <cp:revision>851</cp:revision>
  <dcterms:created xsi:type="dcterms:W3CDTF">2012-03-30T13:12:09Z</dcterms:created>
  <dcterms:modified xsi:type="dcterms:W3CDTF">2016-09-09T08:10:57Z</dcterms:modified>
</cp:coreProperties>
</file>