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753" r:id="rId2"/>
    <p:sldId id="790" r:id="rId3"/>
    <p:sldId id="799" r:id="rId4"/>
    <p:sldId id="717" r:id="rId5"/>
    <p:sldId id="762" r:id="rId6"/>
    <p:sldId id="793" r:id="rId7"/>
    <p:sldId id="707" r:id="rId8"/>
    <p:sldId id="714" r:id="rId9"/>
    <p:sldId id="764" r:id="rId10"/>
    <p:sldId id="765" r:id="rId11"/>
    <p:sldId id="796" r:id="rId12"/>
    <p:sldId id="711" r:id="rId13"/>
    <p:sldId id="769" r:id="rId14"/>
    <p:sldId id="774" r:id="rId15"/>
    <p:sldId id="736" r:id="rId16"/>
    <p:sldId id="771" r:id="rId17"/>
    <p:sldId id="770" r:id="rId18"/>
    <p:sldId id="797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C00B3"/>
    <a:srgbClr val="FCBA78"/>
    <a:srgbClr val="F5F701"/>
    <a:srgbClr val="4CD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78" autoAdjust="0"/>
    <p:restoredTop sz="93206" autoAdjust="0"/>
  </p:normalViewPr>
  <p:slideViewPr>
    <p:cSldViewPr snapToGrid="0" snapToObjects="1">
      <p:cViewPr>
        <p:scale>
          <a:sx n="125" d="100"/>
          <a:sy n="125" d="100"/>
        </p:scale>
        <p:origin x="-656" y="-3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handoutMaster" Target="handoutMasters/handoutMaster1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EE8B9-7048-E245-BE2F-1374BE5408F2}" type="datetimeFigureOut">
              <a:rPr lang="en-US" smtClean="0"/>
              <a:t>25/07/17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CCEFC-6E8B-B743-AFE9-4C5BF3F94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51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86146-0E38-724C-8F8F-8FF46B4BA8C5}" type="datetimeFigureOut">
              <a:rPr lang="en-US" smtClean="0"/>
              <a:pPr/>
              <a:t>25/07/17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8A572-61CB-384F-BB4C-DB6F1BE60B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25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Mettere</a:t>
            </a:r>
            <a:r>
              <a:rPr lang="en-US" dirty="0" smtClean="0"/>
              <a:t> </a:t>
            </a:r>
            <a:r>
              <a:rPr lang="en-US" dirty="0" err="1" smtClean="0"/>
              <a:t>tutti</a:t>
            </a:r>
            <a:r>
              <a:rPr lang="en-US" dirty="0" smtClean="0"/>
              <a:t> I </a:t>
            </a:r>
            <a:r>
              <a:rPr lang="en-US" dirty="0" err="1" smtClean="0"/>
              <a:t>nomi</a:t>
            </a:r>
            <a:r>
              <a:rPr lang="en-US" dirty="0" smtClean="0"/>
              <a:t> 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8101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Mettere</a:t>
            </a:r>
            <a:r>
              <a:rPr lang="en-US" dirty="0" smtClean="0"/>
              <a:t> </a:t>
            </a:r>
            <a:r>
              <a:rPr lang="en-US" dirty="0" err="1" smtClean="0"/>
              <a:t>legame</a:t>
            </a:r>
            <a:r>
              <a:rPr lang="en-US" dirty="0" smtClean="0"/>
              <a:t> con</a:t>
            </a:r>
            <a:r>
              <a:rPr lang="en-US" baseline="0" dirty="0" smtClean="0"/>
              <a:t> duration / </a:t>
            </a:r>
            <a:r>
              <a:rPr lang="en-US" baseline="0" dirty="0" err="1" smtClean="0"/>
              <a:t>mappa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efficienza</a:t>
            </a:r>
            <a:r>
              <a:rPr lang="en-US" baseline="0" dirty="0" smtClean="0"/>
              <a:t> pixels 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13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15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16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Vanno</a:t>
            </a:r>
            <a:r>
              <a:rPr lang="en-US" dirty="0" smtClean="0"/>
              <a:t> </a:t>
            </a:r>
            <a:r>
              <a:rPr lang="en-US" dirty="0" err="1" smtClean="0"/>
              <a:t>messi</a:t>
            </a:r>
            <a:r>
              <a:rPr lang="en-US" dirty="0" smtClean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innovativi</a:t>
            </a:r>
            <a:r>
              <a:rPr lang="en-US" dirty="0" smtClean="0"/>
              <a:t>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783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Immagine</a:t>
            </a:r>
            <a:r>
              <a:rPr lang="en-US" dirty="0" smtClean="0"/>
              <a:t> electronic panel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scheda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ottica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7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Aggiungere </a:t>
            </a:r>
            <a:r>
              <a:rPr lang="it-IT" baseline="0" dirty="0" err="1" smtClean="0"/>
              <a:t>range</a:t>
            </a:r>
            <a:r>
              <a:rPr lang="it-IT" baseline="0" dirty="0" smtClean="0"/>
              <a:t> di </a:t>
            </a:r>
            <a:r>
              <a:rPr lang="it-IT" baseline="0" dirty="0" err="1" smtClean="0"/>
              <a:t>validita’</a:t>
            </a:r>
            <a:r>
              <a:rPr lang="it-IT" baseline="0" dirty="0" smtClean="0"/>
              <a:t> per fattorizzazione </a:t>
            </a:r>
            <a:r>
              <a:rPr lang="it-IT" baseline="0" dirty="0" err="1" smtClean="0"/>
              <a:t>GPDs</a:t>
            </a:r>
            <a:endParaRPr lang="it-IT" baseline="0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Vedere</a:t>
            </a:r>
            <a:r>
              <a:rPr lang="en-US" dirty="0" smtClean="0"/>
              <a:t> </a:t>
            </a:r>
            <a:r>
              <a:rPr lang="en-US" dirty="0" err="1" smtClean="0"/>
              <a:t>presentazione</a:t>
            </a:r>
            <a:r>
              <a:rPr lang="en-US" dirty="0" smtClean="0"/>
              <a:t> </a:t>
            </a:r>
            <a:r>
              <a:rPr lang="en-US" dirty="0" err="1" smtClean="0"/>
              <a:t>Matteo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6A390-F353-A942-B1EC-182107C9CD39}" type="datetime1">
              <a:rPr lang="it-IT" smtClean="0"/>
              <a:t>25/07/17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3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1F51A-CE5E-E748-A830-FE93B106B54D}" type="datetime1">
              <a:rPr lang="it-IT" smtClean="0"/>
              <a:t>25/07/17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30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213CC-B590-AC47-B794-68704C5FB3E1}" type="datetime1">
              <a:rPr lang="it-IT" smtClean="0"/>
              <a:t>25/07/17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741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PAX Polarized Antiproton Experiments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7F8002C5-0EFB-8844-B890-D8670C0AE744}" type="slidenum">
              <a:rPr lang="it-IT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7976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DCEC6-B19E-384D-B71E-62CC78295F4A}" type="datetime1">
              <a:rPr lang="it-IT" smtClean="0"/>
              <a:t>25/07/17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8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6AF78-90E5-BE43-819D-C3FB19FF949B}" type="datetime1">
              <a:rPr lang="it-IT" smtClean="0"/>
              <a:t>25/07/17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55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7D95-F0E3-E247-BCE0-771CD02EEEE6}" type="datetime1">
              <a:rPr lang="it-IT" smtClean="0"/>
              <a:t>25/07/17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3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F577-23AC-354A-A7DE-66F64868466C}" type="datetime1">
              <a:rPr lang="it-IT" smtClean="0"/>
              <a:t>25/07/17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7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2E39-976D-7647-8E52-FDC2C48B6F36}" type="datetime1">
              <a:rPr lang="it-IT" smtClean="0"/>
              <a:t>25/07/17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2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C3CF-3BBA-FF44-99FE-581A4605639B}" type="datetime1">
              <a:rPr lang="it-IT" smtClean="0"/>
              <a:t>25/07/17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8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7B41D-237A-5847-AF91-4703BAB8DA8F}" type="datetime1">
              <a:rPr lang="it-IT" smtClean="0"/>
              <a:t>25/07/17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4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6A13E-44B7-0F48-B289-6CB9735EB302}" type="datetime1">
              <a:rPr lang="it-IT" smtClean="0"/>
              <a:t>25/07/17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99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D5165-5239-3648-9EB3-6D0B1CB4855A}" type="datetime1">
              <a:rPr lang="it-IT" smtClean="0"/>
              <a:t>25/07/17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61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33.png"/><Relationship Id="rId6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5" Type="http://schemas.openxmlformats.org/officeDocument/2006/relationships/image" Target="../media/image37.png"/><Relationship Id="rId6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40.jpg"/><Relationship Id="rId5" Type="http://schemas.openxmlformats.org/officeDocument/2006/relationships/image" Target="../media/image41.jpg"/><Relationship Id="rId6" Type="http://schemas.openxmlformats.org/officeDocument/2006/relationships/image" Target="../media/image42.png"/><Relationship Id="rId7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4" Type="http://schemas.openxmlformats.org/officeDocument/2006/relationships/image" Target="../media/image45.png"/><Relationship Id="rId5" Type="http://schemas.openxmlformats.org/officeDocument/2006/relationships/image" Target="../media/image46.png"/><Relationship Id="rId6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4" Type="http://schemas.openxmlformats.org/officeDocument/2006/relationships/image" Target="../media/image49.png"/><Relationship Id="rId5" Type="http://schemas.openxmlformats.org/officeDocument/2006/relationships/image" Target="../media/image50.emf"/><Relationship Id="rId6" Type="http://schemas.openxmlformats.org/officeDocument/2006/relationships/image" Target="../media/image51.png"/><Relationship Id="rId7" Type="http://schemas.openxmlformats.org/officeDocument/2006/relationships/image" Target="../media/image52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4" Type="http://schemas.openxmlformats.org/officeDocument/2006/relationships/image" Target="../media/image54.png"/><Relationship Id="rId5" Type="http://schemas.openxmlformats.org/officeDocument/2006/relationships/image" Target="../media/image55.png"/><Relationship Id="rId6" Type="http://schemas.openxmlformats.org/officeDocument/2006/relationships/image" Target="../media/image56.png"/><Relationship Id="rId7" Type="http://schemas.openxmlformats.org/officeDocument/2006/relationships/image" Target="../media/image57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4" Type="http://schemas.openxmlformats.org/officeDocument/2006/relationships/image" Target="../media/image59.png"/><Relationship Id="rId5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jpeg"/><Relationship Id="rId6" Type="http://schemas.openxmlformats.org/officeDocument/2006/relationships/image" Target="../media/image15.png"/><Relationship Id="rId7" Type="http://schemas.openxmlformats.org/officeDocument/2006/relationships/image" Target="../media/image16.png"/><Relationship Id="rId8" Type="http://schemas.openxmlformats.org/officeDocument/2006/relationships/image" Target="../media/image17.png"/><Relationship Id="rId9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354" y="885905"/>
            <a:ext cx="8731226" cy="212365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P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hoton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 I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maging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with the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 M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odular</a:t>
            </a:r>
            <a:endParaRPr lang="en-US" sz="3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And 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M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ultipurpose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 R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eadout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 E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lectronics</a:t>
            </a:r>
          </a:p>
          <a:p>
            <a:pPr algn="ctr"/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</a:rPr>
              <a:t>of the </a:t>
            </a:r>
            <a:r>
              <a:rPr lang="en-US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</a:rPr>
              <a:t>L</a:t>
            </a:r>
            <a:r>
              <a:rPr lang="en-US" sz="3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</a:rPr>
              <a:t>arge-</a:t>
            </a:r>
            <a:r>
              <a:rPr lang="en-US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</a:rPr>
              <a:t>A</a:t>
            </a:r>
            <a:r>
              <a:rPr lang="en-US" sz="3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</a:rPr>
              <a:t>rea 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</a:rPr>
              <a:t>CLAS12 RICH 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</a:rPr>
              <a:t> </a:t>
            </a: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5362" name="TextBox 2"/>
          <p:cNvSpPr txBox="1">
            <a:spLocks noChangeArrowheads="1"/>
          </p:cNvSpPr>
          <p:nvPr/>
        </p:nvSpPr>
        <p:spPr bwMode="auto">
          <a:xfrm>
            <a:off x="1457483" y="3625265"/>
            <a:ext cx="606827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/>
              <a:t>Contalbrigo </a:t>
            </a:r>
            <a:r>
              <a:rPr lang="en-US" sz="2000" dirty="0" smtClean="0"/>
              <a:t>Marco</a:t>
            </a:r>
            <a:endParaRPr lang="en-US" sz="2000" dirty="0"/>
          </a:p>
          <a:p>
            <a:pPr algn="ctr" eaLnBrk="1" hangingPunct="1"/>
            <a:r>
              <a:rPr lang="en-US" sz="2000" dirty="0"/>
              <a:t>    INFN </a:t>
            </a:r>
            <a:r>
              <a:rPr lang="en-US" sz="2000" dirty="0" smtClean="0"/>
              <a:t>Ferrara</a:t>
            </a:r>
          </a:p>
          <a:p>
            <a:pPr algn="ctr" eaLnBrk="1" hangingPunct="1"/>
            <a:endParaRPr lang="en-US" sz="600" dirty="0" smtClean="0"/>
          </a:p>
          <a:p>
            <a:pPr algn="ctr" eaLnBrk="1" hangingPunct="1"/>
            <a:r>
              <a:rPr lang="en-US" sz="1400" dirty="0" smtClean="0"/>
              <a:t>On behalf of the CLAS12 RICH Group</a:t>
            </a:r>
            <a:endParaRPr lang="en-US" sz="1400" dirty="0"/>
          </a:p>
        </p:txBody>
      </p:sp>
      <p:sp>
        <p:nvSpPr>
          <p:cNvPr id="15363" name="TextBox 4"/>
          <p:cNvSpPr txBox="1">
            <a:spLocks noChangeArrowheads="1"/>
          </p:cNvSpPr>
          <p:nvPr/>
        </p:nvSpPr>
        <p:spPr bwMode="auto">
          <a:xfrm>
            <a:off x="1943747" y="5384800"/>
            <a:ext cx="535972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800" dirty="0"/>
              <a:t>8</a:t>
            </a:r>
            <a:r>
              <a:rPr lang="en-US" sz="1800" baseline="30000" dirty="0" smtClean="0"/>
              <a:t>th</a:t>
            </a:r>
            <a:r>
              <a:rPr lang="en-US" sz="1800" dirty="0" smtClean="0"/>
              <a:t> NDIP Conference, 7</a:t>
            </a:r>
            <a:r>
              <a:rPr lang="en-US" sz="1800" baseline="30000" dirty="0" smtClean="0"/>
              <a:t>th</a:t>
            </a:r>
            <a:r>
              <a:rPr lang="en-US" sz="1800" dirty="0" smtClean="0"/>
              <a:t> July 2017, Tours - France</a:t>
            </a:r>
            <a:endParaRPr lang="en-US" sz="1800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152400" y="5180013"/>
            <a:ext cx="8763000" cy="158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52400" y="60198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358214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aser_000145_ADC_spot_Page_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284" y="679764"/>
            <a:ext cx="8099878" cy="590391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36918" y="695952"/>
            <a:ext cx="5861821" cy="5878202"/>
          </a:xfrm>
          <a:prstGeom prst="rect">
            <a:avLst/>
          </a:prstGeom>
          <a:solidFill>
            <a:srgbClr val="3366FF">
              <a:alpha val="10000"/>
            </a:srgbClr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125510" y="2648342"/>
            <a:ext cx="1895659" cy="1932732"/>
          </a:xfrm>
          <a:prstGeom prst="rect">
            <a:avLst/>
          </a:prstGeom>
          <a:solidFill>
            <a:srgbClr val="FF0000">
              <a:alpha val="10000"/>
            </a:srgbClr>
          </a:solidFill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021169" y="2648342"/>
            <a:ext cx="1977570" cy="1932732"/>
          </a:xfrm>
          <a:prstGeom prst="rect">
            <a:avLst/>
          </a:prstGeom>
          <a:solidFill>
            <a:srgbClr val="4CDE41">
              <a:alpha val="10000"/>
            </a:srgbClr>
          </a:solidFill>
          <a:ln w="12700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5998739" y="2648341"/>
            <a:ext cx="2065774" cy="1932733"/>
          </a:xfrm>
          <a:prstGeom prst="rect">
            <a:avLst/>
          </a:prstGeom>
          <a:solidFill>
            <a:schemeClr val="accent6">
              <a:lumMod val="75000"/>
              <a:alpha val="10000"/>
            </a:schemeClr>
          </a:solidFill>
          <a:ln w="127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4572013" y="3873498"/>
            <a:ext cx="235856" cy="1814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2520056" y="1912255"/>
            <a:ext cx="235856" cy="1814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540671" y="3873498"/>
            <a:ext cx="235856" cy="1814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2520056" y="5867398"/>
            <a:ext cx="235856" cy="1814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>
            <a:off x="4454085" y="3443513"/>
            <a:ext cx="235856" cy="1814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6438914" y="3624941"/>
            <a:ext cx="235856" cy="1814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710557" y="1723243"/>
            <a:ext cx="6882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3366FF"/>
                </a:solidFill>
              </a:rPr>
              <a:t>Sensor</a:t>
            </a:r>
            <a:endParaRPr lang="en-US" sz="1400" b="1" dirty="0">
              <a:solidFill>
                <a:srgbClr val="3366FF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618534" y="3414804"/>
            <a:ext cx="9199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accent6">
                    <a:lumMod val="50000"/>
                  </a:schemeClr>
                </a:solidFill>
              </a:rPr>
              <a:t>Electronic</a:t>
            </a:r>
            <a:endParaRPr lang="en-US" sz="1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 flipV="1">
            <a:off x="2398455" y="3093820"/>
            <a:ext cx="0" cy="1018319"/>
          </a:xfrm>
          <a:prstGeom prst="line">
            <a:avLst/>
          </a:prstGeom>
          <a:ln w="19050">
            <a:solidFill>
              <a:srgbClr val="FF0000"/>
            </a:solidFill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2476407" y="2975427"/>
            <a:ext cx="9733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~ 20 </a:t>
            </a:r>
            <a:r>
              <a:rPr lang="en-US" sz="1400" b="1" dirty="0" err="1" smtClean="0">
                <a:solidFill>
                  <a:srgbClr val="FF0000"/>
                </a:solidFill>
              </a:rPr>
              <a:t>fC</a:t>
            </a:r>
            <a:endParaRPr lang="en-US" sz="1400" b="1" dirty="0" smtClean="0">
              <a:solidFill>
                <a:srgbClr val="FF0000"/>
              </a:solidFill>
            </a:endParaRPr>
          </a:p>
          <a:p>
            <a:r>
              <a:rPr lang="en-US" sz="1400" b="1" dirty="0" smtClean="0">
                <a:solidFill>
                  <a:srgbClr val="FF0000"/>
                </a:solidFill>
              </a:rPr>
              <a:t>~ 1/80 SEP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081264" y="679764"/>
            <a:ext cx="2618236" cy="189652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 descr="PMT_map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683" y="672270"/>
            <a:ext cx="1454830" cy="1849585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1889218" y="-76200"/>
            <a:ext cx="521947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RICH Electronic: Cross-talk</a:t>
            </a:r>
          </a:p>
        </p:txBody>
      </p:sp>
      <p:sp>
        <p:nvSpPr>
          <p:cNvPr id="2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July 2017,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148772" y="4687153"/>
            <a:ext cx="2618236" cy="189652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Xtalk_signal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175" y="4655487"/>
            <a:ext cx="2954710" cy="869417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7788967" y="4713833"/>
            <a:ext cx="5693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</a:rPr>
              <a:t>S</a:t>
            </a:r>
            <a:r>
              <a:rPr lang="en-US" sz="1200" b="1" dirty="0" smtClean="0">
                <a:solidFill>
                  <a:srgbClr val="FF0000"/>
                </a:solidFill>
              </a:rPr>
              <a:t>ignal</a:t>
            </a:r>
            <a:endParaRPr lang="en-US" sz="1200" b="1" dirty="0">
              <a:solidFill>
                <a:srgbClr val="FF0000"/>
              </a:solidFill>
            </a:endParaRPr>
          </a:p>
        </p:txBody>
      </p:sp>
      <p:pic>
        <p:nvPicPr>
          <p:cNvPr id="6" name="Picture 5" descr="Xtalk_xtalk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175" y="5521887"/>
            <a:ext cx="2954710" cy="930489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7777243" y="5540081"/>
            <a:ext cx="814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</a:rPr>
              <a:t>Cross-talk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021795" y="6359282"/>
            <a:ext cx="10998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Sampling time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5899504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 descr="Effmap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077" y="618520"/>
            <a:ext cx="3485806" cy="3114367"/>
          </a:xfrm>
          <a:prstGeom prst="rect">
            <a:avLst/>
          </a:prstGeom>
        </p:spPr>
      </p:pic>
      <p:pic>
        <p:nvPicPr>
          <p:cNvPr id="32" name="Picture 31" descr="Gainmap_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314" y="548248"/>
            <a:ext cx="3391442" cy="3141547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78483" y="3652992"/>
            <a:ext cx="4724213" cy="3102622"/>
            <a:chOff x="4923632" y="3520291"/>
            <a:chExt cx="4724213" cy="3102622"/>
          </a:xfrm>
        </p:grpSpPr>
        <p:pic>
          <p:nvPicPr>
            <p:cNvPr id="4" name="Picture 3" descr="Eff_ratio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86689" y="3572151"/>
              <a:ext cx="3755571" cy="3040555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>
            <a:xfrm rot="5400000">
              <a:off x="8334082" y="6110126"/>
              <a:ext cx="205820" cy="8197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986689" y="3520291"/>
              <a:ext cx="296511" cy="9602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139089" y="3672691"/>
              <a:ext cx="296511" cy="9602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612485" y="6142022"/>
              <a:ext cx="103536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Threshold</a:t>
              </a:r>
              <a:endParaRPr lang="en-US" sz="1600" b="1" dirty="0"/>
            </a:p>
          </p:txBody>
        </p:sp>
        <p:sp>
          <p:nvSpPr>
            <p:cNvPr id="22" name="TextBox 21"/>
            <p:cNvSpPr txBox="1"/>
            <p:nvPr/>
          </p:nvSpPr>
          <p:spPr>
            <a:xfrm rot="16200000">
              <a:off x="4635993" y="3948785"/>
              <a:ext cx="91383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Eff. ratio</a:t>
              </a:r>
              <a:endParaRPr lang="en-US" sz="1600" b="1" dirty="0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4707982" y="3739487"/>
            <a:ext cx="4441768" cy="2985974"/>
            <a:chOff x="4889691" y="636341"/>
            <a:chExt cx="4441768" cy="2985974"/>
          </a:xfrm>
        </p:grpSpPr>
        <p:pic>
          <p:nvPicPr>
            <p:cNvPr id="6" name="Picture 5" descr="EffratiovsHV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6081" y="645011"/>
              <a:ext cx="3611359" cy="2977304"/>
            </a:xfrm>
            <a:prstGeom prst="rect">
              <a:avLst/>
            </a:prstGeom>
          </p:spPr>
        </p:pic>
        <p:sp>
          <p:nvSpPr>
            <p:cNvPr id="16" name="Rectangle 15"/>
            <p:cNvSpPr/>
            <p:nvPr/>
          </p:nvSpPr>
          <p:spPr>
            <a:xfrm>
              <a:off x="5007009" y="636341"/>
              <a:ext cx="296511" cy="9602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 rot="5400000">
              <a:off x="6988607" y="1813437"/>
              <a:ext cx="296511" cy="32602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426541" y="3233132"/>
              <a:ext cx="316159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0   0.5         1                    2                                       4</a:t>
              </a:r>
              <a:endParaRPr lang="en-US" sz="1200" dirty="0"/>
            </a:p>
          </p:txBody>
        </p:sp>
        <p:sp>
          <p:nvSpPr>
            <p:cNvPr id="19" name="TextBox 18"/>
            <p:cNvSpPr txBox="1"/>
            <p:nvPr/>
          </p:nvSpPr>
          <p:spPr>
            <a:xfrm rot="16200000">
              <a:off x="4602052" y="970160"/>
              <a:ext cx="91383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Eff. ratio</a:t>
              </a:r>
              <a:endParaRPr lang="en-US" sz="1600" b="1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595360" y="2902768"/>
              <a:ext cx="736099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err="1" smtClean="0"/>
                <a:t>Maroc</a:t>
              </a:r>
              <a:endParaRPr lang="en-US" sz="1600" b="1" dirty="0" smtClean="0"/>
            </a:p>
            <a:p>
              <a:r>
                <a:rPr lang="en-US" sz="1600" b="1" dirty="0" smtClean="0"/>
                <a:t>Gain</a:t>
              </a:r>
              <a:endParaRPr lang="en-US" sz="1600" b="1" dirty="0"/>
            </a:p>
          </p:txBody>
        </p:sp>
      </p:grpSp>
      <p:sp>
        <p:nvSpPr>
          <p:cNvPr id="25" name="Rectangle 24"/>
          <p:cNvSpPr/>
          <p:nvPr/>
        </p:nvSpPr>
        <p:spPr>
          <a:xfrm>
            <a:off x="456086" y="573637"/>
            <a:ext cx="2491573" cy="28384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4656032" y="548248"/>
            <a:ext cx="1683807" cy="29284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249419" y="-76200"/>
            <a:ext cx="649919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FE Electronics: SPE Discrimination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013669" y="624862"/>
            <a:ext cx="19085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Relative efficiency map</a:t>
            </a:r>
            <a:endParaRPr lang="en-US" sz="14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5156526" y="603762"/>
            <a:ext cx="15156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Relative gain map</a:t>
            </a:r>
            <a:endParaRPr lang="en-US" sz="1400" b="1" dirty="0"/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9" name="Fußzeilenplatzhalter 7"/>
          <p:cNvSpPr txBox="1">
            <a:spLocks noGrp="1"/>
          </p:cNvSpPr>
          <p:nvPr/>
        </p:nvSpPr>
        <p:spPr>
          <a:xfrm>
            <a:off x="16882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July 2017,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34640" y="3826942"/>
            <a:ext cx="792480" cy="8807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751369" y="3844647"/>
            <a:ext cx="95410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/>
              <a:t>x</a:t>
            </a:r>
            <a:r>
              <a:rPr lang="en-US" sz="1000" b="1" dirty="0" smtClean="0"/>
              <a:t> ¼</a:t>
            </a:r>
          </a:p>
          <a:p>
            <a:r>
              <a:rPr lang="en-US" sz="1000" b="1" dirty="0"/>
              <a:t>x</a:t>
            </a:r>
            <a:r>
              <a:rPr lang="en-US" sz="1000" b="1" dirty="0" smtClean="0"/>
              <a:t> ½      MAROC</a:t>
            </a:r>
          </a:p>
          <a:p>
            <a:r>
              <a:rPr lang="en-US" sz="1000" b="1" dirty="0"/>
              <a:t>x</a:t>
            </a:r>
            <a:r>
              <a:rPr lang="en-US" sz="1000" b="1" dirty="0" smtClean="0"/>
              <a:t> 1       GAIN</a:t>
            </a:r>
          </a:p>
          <a:p>
            <a:r>
              <a:rPr lang="en-US" sz="1000" b="1" dirty="0"/>
              <a:t>x</a:t>
            </a:r>
            <a:r>
              <a:rPr lang="en-US" sz="1000" b="1" dirty="0" smtClean="0"/>
              <a:t> 2       </a:t>
            </a:r>
          </a:p>
          <a:p>
            <a:r>
              <a:rPr lang="en-US" sz="1000" b="1" dirty="0"/>
              <a:t>x</a:t>
            </a:r>
            <a:r>
              <a:rPr lang="en-US" sz="1000" b="1" dirty="0" smtClean="0"/>
              <a:t> 4</a:t>
            </a:r>
            <a:endParaRPr 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28765365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978995" y="-76200"/>
            <a:ext cx="504003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FE Electronics: SPE Timing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82517" y="3583214"/>
            <a:ext cx="6328840" cy="27210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1082517" y="4256699"/>
            <a:ext cx="7027340" cy="2047579"/>
            <a:chOff x="1082517" y="4350374"/>
            <a:chExt cx="7027340" cy="2047579"/>
          </a:xfrm>
        </p:grpSpPr>
        <p:pic>
          <p:nvPicPr>
            <p:cNvPr id="14" name="Picture 13" descr="Timesignal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2517" y="4350374"/>
              <a:ext cx="7027340" cy="2047579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6919860" y="4437329"/>
              <a:ext cx="58221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FF0000"/>
                  </a:solidFill>
                </a:rPr>
                <a:t>± 3ns</a:t>
              </a:r>
              <a:endParaRPr lang="en-US" sz="14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4698301" y="703921"/>
            <a:ext cx="2736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Typical time-walk with charge</a:t>
            </a:r>
            <a:endParaRPr lang="en-US" sz="16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330634" y="3845577"/>
            <a:ext cx="64900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Channel by channel time calibration:     -offsets                                        -walk</a:t>
            </a:r>
            <a:endParaRPr lang="en-US" sz="16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8181976" y="5321229"/>
            <a:ext cx="5750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00FF"/>
                </a:solidFill>
              </a:rPr>
              <a:t>Laser</a:t>
            </a:r>
            <a:endParaRPr lang="en-US" sz="1400" b="1" dirty="0">
              <a:solidFill>
                <a:srgbClr val="0000FF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326074" y="4835723"/>
            <a:ext cx="5309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00FF"/>
                </a:solidFill>
              </a:rPr>
              <a:t>PMT</a:t>
            </a:r>
            <a:endParaRPr lang="en-US" sz="1400" b="1" dirty="0">
              <a:solidFill>
                <a:srgbClr val="0000FF"/>
              </a:solidFill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7134755" y="5143500"/>
            <a:ext cx="290570" cy="177729"/>
          </a:xfrm>
          <a:prstGeom prst="straightConnector1">
            <a:avLst/>
          </a:prstGeom>
          <a:ln>
            <a:solidFill>
              <a:srgbClr val="0000FF"/>
            </a:solidFill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7502071" y="5473629"/>
            <a:ext cx="607787" cy="0"/>
          </a:xfrm>
          <a:prstGeom prst="straightConnector1">
            <a:avLst/>
          </a:prstGeom>
          <a:ln>
            <a:solidFill>
              <a:srgbClr val="0000FF"/>
            </a:solidFill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384148" y="6222639"/>
            <a:ext cx="8601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Time (ns)</a:t>
            </a:r>
            <a:endParaRPr lang="en-US" sz="1400" dirty="0"/>
          </a:p>
        </p:txBody>
      </p:sp>
      <p:sp>
        <p:nvSpPr>
          <p:cNvPr id="25" name="TextBox 24"/>
          <p:cNvSpPr txBox="1"/>
          <p:nvPr/>
        </p:nvSpPr>
        <p:spPr>
          <a:xfrm rot="16200000">
            <a:off x="361339" y="4640452"/>
            <a:ext cx="12204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Occupancy (#)</a:t>
            </a:r>
            <a:endParaRPr lang="en-US" sz="1400" dirty="0"/>
          </a:p>
        </p:txBody>
      </p:sp>
      <p:sp>
        <p:nvSpPr>
          <p:cNvPr id="2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July 2017,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5436895" y="1079201"/>
            <a:ext cx="3330113" cy="2546052"/>
            <a:chOff x="874107" y="1027807"/>
            <a:chExt cx="3330113" cy="2546052"/>
          </a:xfrm>
        </p:grpSpPr>
        <p:pic>
          <p:nvPicPr>
            <p:cNvPr id="28" name="Picture 27" descr="TWalk_meas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4107" y="1027807"/>
              <a:ext cx="2871850" cy="2546052"/>
            </a:xfrm>
            <a:prstGeom prst="rect">
              <a:avLst/>
            </a:prstGeom>
          </p:spPr>
        </p:pic>
        <p:pic>
          <p:nvPicPr>
            <p:cNvPr id="30" name="Picture 29" descr="Twalk_gain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02981" y="1064894"/>
              <a:ext cx="1501239" cy="877040"/>
            </a:xfrm>
            <a:prstGeom prst="rect">
              <a:avLst/>
            </a:prstGeom>
          </p:spPr>
        </p:pic>
      </p:grpSp>
      <p:pic>
        <p:nvPicPr>
          <p:cNvPr id="6" name="Picture 5" descr="Duration_vs_Q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20" y="873198"/>
            <a:ext cx="2987040" cy="271001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97840" y="744562"/>
            <a:ext cx="1966394" cy="3385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330634" y="687044"/>
            <a:ext cx="33790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Time over threshold relates to charge</a:t>
            </a:r>
            <a:endParaRPr lang="en-US" sz="1600" b="1" dirty="0"/>
          </a:p>
        </p:txBody>
      </p:sp>
      <p:sp>
        <p:nvSpPr>
          <p:cNvPr id="15" name="Rectangle 14"/>
          <p:cNvSpPr/>
          <p:nvPr/>
        </p:nvSpPr>
        <p:spPr>
          <a:xfrm>
            <a:off x="7425325" y="3423920"/>
            <a:ext cx="966835" cy="2013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 rot="5400000">
            <a:off x="5084624" y="1499039"/>
            <a:ext cx="966835" cy="2013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7642658" y="3410404"/>
            <a:ext cx="11828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Duration  [ns]</a:t>
            </a:r>
            <a:endParaRPr lang="en-US" sz="1400" dirty="0"/>
          </a:p>
        </p:txBody>
      </p:sp>
      <p:sp>
        <p:nvSpPr>
          <p:cNvPr id="34" name="TextBox 33"/>
          <p:cNvSpPr txBox="1"/>
          <p:nvPr/>
        </p:nvSpPr>
        <p:spPr>
          <a:xfrm rot="16200000">
            <a:off x="5077649" y="1498868"/>
            <a:ext cx="8607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Tme</a:t>
            </a:r>
            <a:r>
              <a:rPr lang="en-US" sz="1400" dirty="0" smtClean="0"/>
              <a:t>  [ns]</a:t>
            </a:r>
            <a:endParaRPr lang="en-US" sz="1400" dirty="0"/>
          </a:p>
        </p:txBody>
      </p:sp>
      <p:sp>
        <p:nvSpPr>
          <p:cNvPr id="35" name="Rectangle 34"/>
          <p:cNvSpPr/>
          <p:nvPr/>
        </p:nvSpPr>
        <p:spPr>
          <a:xfrm>
            <a:off x="2375132" y="3412361"/>
            <a:ext cx="966835" cy="2013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 rot="16200000">
            <a:off x="51446" y="1650504"/>
            <a:ext cx="1451147" cy="2013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1824154" y="3368276"/>
            <a:ext cx="17403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ADC amplitude [DAC]</a:t>
            </a:r>
            <a:endParaRPr lang="en-US" sz="1400" dirty="0"/>
          </a:p>
        </p:txBody>
      </p:sp>
      <p:sp>
        <p:nvSpPr>
          <p:cNvPr id="38" name="TextBox 37"/>
          <p:cNvSpPr txBox="1"/>
          <p:nvPr/>
        </p:nvSpPr>
        <p:spPr>
          <a:xfrm rot="16200000">
            <a:off x="-80017" y="1645045"/>
            <a:ext cx="16076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Time over THR  [ns]</a:t>
            </a:r>
            <a:endParaRPr lang="en-US" sz="1400" dirty="0"/>
          </a:p>
        </p:txBody>
      </p:sp>
      <p:sp>
        <p:nvSpPr>
          <p:cNvPr id="39" name="Rectangle 38"/>
          <p:cNvSpPr/>
          <p:nvPr/>
        </p:nvSpPr>
        <p:spPr>
          <a:xfrm>
            <a:off x="857319" y="1696720"/>
            <a:ext cx="54093" cy="2456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877688" y="1233596"/>
            <a:ext cx="54093" cy="2456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731517" y="1028329"/>
            <a:ext cx="24316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1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253554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Fresne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49" y="1190326"/>
            <a:ext cx="3015818" cy="3015818"/>
          </a:xfrm>
          <a:prstGeom prst="rect">
            <a:avLst/>
          </a:prstGeom>
        </p:spPr>
      </p:pic>
      <p:pic>
        <p:nvPicPr>
          <p:cNvPr id="14" name="Picture 13" descr="IMG_20160421_190405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474" y="3788674"/>
            <a:ext cx="1955367" cy="2607156"/>
          </a:xfrm>
          <a:prstGeom prst="rect">
            <a:avLst/>
          </a:prstGeom>
        </p:spPr>
      </p:pic>
      <p:pic>
        <p:nvPicPr>
          <p:cNvPr id="15" name="Picture 14" descr="IMG_20160421_191415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952" y="3765584"/>
            <a:ext cx="1955367" cy="2607156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4205517" y="926243"/>
            <a:ext cx="5307932" cy="2300185"/>
            <a:chOff x="4205517" y="951806"/>
            <a:chExt cx="5307932" cy="2300185"/>
          </a:xfrm>
        </p:grpSpPr>
        <p:pic>
          <p:nvPicPr>
            <p:cNvPr id="9" name="Picture 8" descr="mRICH_display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8276" y="1215231"/>
              <a:ext cx="4904179" cy="2036760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5632193" y="1342172"/>
              <a:ext cx="63350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rgbClr val="FFFFFF"/>
                  </a:solidFill>
                </a:rPr>
                <a:t>DATA</a:t>
              </a:r>
              <a:endParaRPr lang="en-US" sz="1400" dirty="0">
                <a:solidFill>
                  <a:srgbClr val="FFFFFF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187637" y="1342172"/>
              <a:ext cx="46387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chemeClr val="bg1"/>
                  </a:solidFill>
                </a:rPr>
                <a:t>MC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447585" y="2556861"/>
              <a:ext cx="85191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Impinging </a:t>
              </a:r>
            </a:p>
            <a:p>
              <a:r>
                <a:rPr lang="en-US" sz="1200" dirty="0" smtClean="0">
                  <a:solidFill>
                    <a:schemeClr val="bg1"/>
                  </a:solidFill>
                </a:rPr>
                <a:t>particles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  <p:cxnSp>
          <p:nvCxnSpPr>
            <p:cNvPr id="22" name="Straight Arrow Connector 21"/>
            <p:cNvCxnSpPr>
              <a:stCxn id="11" idx="1"/>
            </p:cNvCxnSpPr>
            <p:nvPr/>
          </p:nvCxnSpPr>
          <p:spPr>
            <a:xfrm flipH="1" flipV="1">
              <a:off x="5065069" y="2584891"/>
              <a:ext cx="382516" cy="202803"/>
            </a:xfrm>
            <a:prstGeom prst="straightConnector1">
              <a:avLst/>
            </a:prstGeom>
            <a:ln>
              <a:solidFill>
                <a:schemeClr val="bg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4205517" y="951806"/>
              <a:ext cx="53079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Test beam of small EIC </a:t>
              </a:r>
              <a:r>
                <a:rPr lang="en-US" sz="1400" dirty="0" err="1" smtClean="0"/>
                <a:t>mRICH</a:t>
              </a:r>
              <a:r>
                <a:rPr lang="en-US" sz="1400" dirty="0" smtClean="0"/>
                <a:t> prototype </a:t>
              </a:r>
              <a:r>
                <a:rPr lang="en-US" sz="1400" dirty="0" err="1" smtClean="0"/>
                <a:t>Fermilab</a:t>
              </a:r>
              <a:r>
                <a:rPr lang="en-US" sz="1400" dirty="0" smtClean="0"/>
                <a:t> </a:t>
              </a:r>
              <a:r>
                <a:rPr lang="mr-IN" sz="1400" dirty="0" smtClean="0"/>
                <a:t>–</a:t>
              </a:r>
              <a:r>
                <a:rPr lang="en-US" sz="1400" dirty="0" smtClean="0"/>
                <a:t> April 16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4294862" y="3400254"/>
            <a:ext cx="31988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CLAS12 MAPMTs and readout electronics</a:t>
            </a:r>
            <a:endParaRPr lang="en-US" sz="1400" dirty="0"/>
          </a:p>
        </p:txBody>
      </p:sp>
      <p:sp>
        <p:nvSpPr>
          <p:cNvPr id="24" name="Rectangle 2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1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1250296" y="-76200"/>
            <a:ext cx="649739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Application: Modular RICH @ EIC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30634" y="692011"/>
            <a:ext cx="3057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</a:t>
            </a:r>
            <a:r>
              <a:rPr lang="en-US" sz="1400" dirty="0" smtClean="0"/>
              <a:t>resnel lens focalization concept for </a:t>
            </a:r>
          </a:p>
          <a:p>
            <a:r>
              <a:rPr lang="en-US" sz="1400" dirty="0" smtClean="0"/>
              <a:t>a compact (short gap) device  </a:t>
            </a:r>
          </a:p>
        </p:txBody>
      </p:sp>
      <p:pic>
        <p:nvPicPr>
          <p:cNvPr id="26" name="Picture 25" descr="mRICH_pixel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634" y="4208275"/>
            <a:ext cx="3173266" cy="2406737"/>
          </a:xfrm>
          <a:prstGeom prst="rect">
            <a:avLst/>
          </a:prstGeom>
        </p:spPr>
      </p:pic>
      <p:sp>
        <p:nvSpPr>
          <p:cNvPr id="2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July 2017,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1437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917008" y="-76200"/>
            <a:ext cx="516401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Application: DIRC @ </a:t>
            </a:r>
            <a:r>
              <a:rPr lang="en-US" sz="3600" dirty="0" err="1" smtClean="0">
                <a:ln w="1905"/>
                <a:solidFill>
                  <a:schemeClr val="bg1"/>
                </a:solidFill>
                <a:latin typeface="Calibri"/>
              </a:rPr>
              <a:t>GlueX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July 2017,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" name="Picture 2" descr="Gluex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850478"/>
            <a:ext cx="5323840" cy="2985015"/>
          </a:xfrm>
          <a:prstGeom prst="rect">
            <a:avLst/>
          </a:prstGeom>
        </p:spPr>
      </p:pic>
      <p:pic>
        <p:nvPicPr>
          <p:cNvPr id="4" name="Picture 3" descr="Gluex_signal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51" y="4281400"/>
            <a:ext cx="3532489" cy="2308981"/>
          </a:xfrm>
          <a:prstGeom prst="rect">
            <a:avLst/>
          </a:prstGeom>
        </p:spPr>
      </p:pic>
      <p:pic>
        <p:nvPicPr>
          <p:cNvPr id="5" name="Picture 4" descr="Gluex_box3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990" y="624933"/>
            <a:ext cx="1975530" cy="3169920"/>
          </a:xfrm>
          <a:prstGeom prst="rect">
            <a:avLst/>
          </a:prstGeom>
        </p:spPr>
      </p:pic>
      <p:pic>
        <p:nvPicPr>
          <p:cNvPr id="6" name="Picture 5" descr="Gluex_box2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426" y="3794853"/>
            <a:ext cx="2812140" cy="282167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860991" y="3865901"/>
            <a:ext cx="9810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C00B3"/>
                </a:solidFill>
              </a:rPr>
              <a:t>H12700 + </a:t>
            </a:r>
          </a:p>
          <a:p>
            <a:r>
              <a:rPr lang="en-US" sz="1600" b="1" dirty="0" smtClean="0">
                <a:solidFill>
                  <a:srgbClr val="FC00B3"/>
                </a:solidFill>
              </a:rPr>
              <a:t>CLAS12 </a:t>
            </a:r>
          </a:p>
          <a:p>
            <a:r>
              <a:rPr lang="en-US" sz="1600" b="1" dirty="0" smtClean="0">
                <a:solidFill>
                  <a:srgbClr val="FC00B3"/>
                </a:solidFill>
              </a:rPr>
              <a:t>readout</a:t>
            </a:r>
            <a:endParaRPr lang="en-US" sz="1600" b="1" dirty="0">
              <a:solidFill>
                <a:srgbClr val="FC00B3"/>
              </a:solidFill>
            </a:endParaRPr>
          </a:p>
        </p:txBody>
      </p:sp>
      <p:cxnSp>
        <p:nvCxnSpPr>
          <p:cNvPr id="13" name="Straight Arrow Connector 12"/>
          <p:cNvCxnSpPr>
            <a:stCxn id="10" idx="1"/>
          </p:cNvCxnSpPr>
          <p:nvPr/>
        </p:nvCxnSpPr>
        <p:spPr>
          <a:xfrm flipH="1">
            <a:off x="7081028" y="4281400"/>
            <a:ext cx="779963" cy="310920"/>
          </a:xfrm>
          <a:prstGeom prst="straightConnector1">
            <a:avLst/>
          </a:prstGeom>
          <a:ln>
            <a:solidFill>
              <a:srgbClr val="FC00B3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08288" y="3991094"/>
            <a:ext cx="3696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Hadron discrimination up to 4 GeV/c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471966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1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2401976" y="-76200"/>
            <a:ext cx="419402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Photon Sensor: SiPM</a:t>
            </a:r>
          </a:p>
        </p:txBody>
      </p:sp>
      <p:pic>
        <p:nvPicPr>
          <p:cNvPr id="10" name="Picture 9" descr="CER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887" y="1030121"/>
            <a:ext cx="3542723" cy="2466362"/>
          </a:xfrm>
          <a:prstGeom prst="rect">
            <a:avLst/>
          </a:prstGeom>
        </p:spPr>
      </p:pic>
      <p:pic>
        <p:nvPicPr>
          <p:cNvPr id="12" name="Picture 11" descr="SiPM_CERN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04" y="4876800"/>
            <a:ext cx="4711581" cy="1632463"/>
          </a:xfrm>
          <a:prstGeom prst="rect">
            <a:avLst/>
          </a:prstGeom>
        </p:spPr>
      </p:pic>
      <p:sp>
        <p:nvSpPr>
          <p:cNvPr id="1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July 2017,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5532651" y="3796871"/>
            <a:ext cx="3107959" cy="2751667"/>
            <a:chOff x="5340277" y="3796871"/>
            <a:chExt cx="3107959" cy="2751667"/>
          </a:xfrm>
        </p:grpSpPr>
        <p:pic>
          <p:nvPicPr>
            <p:cNvPr id="15" name="Picture 14" descr="run489_eventdisplay_log.eps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40277" y="3796871"/>
              <a:ext cx="3107959" cy="2751667"/>
            </a:xfrm>
            <a:prstGeom prst="rect">
              <a:avLst/>
            </a:prstGeom>
          </p:spPr>
        </p:pic>
        <p:sp>
          <p:nvSpPr>
            <p:cNvPr id="4" name="Multiply 3"/>
            <p:cNvSpPr/>
            <p:nvPr/>
          </p:nvSpPr>
          <p:spPr>
            <a:xfrm>
              <a:off x="6680943" y="5082185"/>
              <a:ext cx="188306" cy="208638"/>
            </a:xfrm>
            <a:prstGeom prst="mathMultiply">
              <a:avLst>
                <a:gd name="adj1" fmla="val 9753"/>
              </a:avLst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5905501" y="4327072"/>
              <a:ext cx="1731066" cy="1704396"/>
            </a:xfrm>
            <a:prstGeom prst="ellipse">
              <a:avLst/>
            </a:prstGeom>
            <a:noFill/>
            <a:ln>
              <a:solidFill>
                <a:srgbClr val="FF6600"/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532880" y="5213283"/>
              <a:ext cx="61036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FF0000"/>
                  </a:solidFill>
                </a:rPr>
                <a:t>Beam</a:t>
              </a:r>
              <a:endParaRPr lang="en-US" sz="14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305324" y="745303"/>
            <a:ext cx="2698175" cy="19697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0000FF"/>
                </a:solidFill>
              </a:rPr>
              <a:t>SiPMs</a:t>
            </a:r>
            <a:endParaRPr lang="en-US" b="1" dirty="0" smtClean="0">
              <a:solidFill>
                <a:srgbClr val="0000FF"/>
              </a:solidFill>
            </a:endParaRPr>
          </a:p>
          <a:p>
            <a:endParaRPr lang="en-US" sz="1000" dirty="0" smtClean="0">
              <a:solidFill>
                <a:srgbClr val="0000FF"/>
              </a:solidFill>
            </a:endParaRPr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Mass production technology</a:t>
            </a:r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Photon counting</a:t>
            </a:r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Excellent time resolution</a:t>
            </a:r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Compatible with magnetic field</a:t>
            </a:r>
          </a:p>
          <a:p>
            <a:r>
              <a:rPr lang="en-US" sz="1000" dirty="0" smtClean="0"/>
              <a:t> </a:t>
            </a:r>
          </a:p>
          <a:p>
            <a:r>
              <a:rPr lang="en-US" sz="1400" dirty="0" smtClean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 </a:t>
            </a:r>
            <a:r>
              <a:rPr lang="en-US" sz="1400" dirty="0" smtClean="0"/>
              <a:t>High dark rate </a:t>
            </a:r>
            <a:endParaRPr lang="en-US" sz="1400" dirty="0">
              <a:sym typeface="Wingdings"/>
            </a:endParaRPr>
          </a:p>
          <a:p>
            <a:r>
              <a:rPr lang="en-US" sz="1400" dirty="0" smtClean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 </a:t>
            </a:r>
            <a:r>
              <a:rPr lang="en-US" sz="1400" dirty="0" smtClean="0">
                <a:sym typeface="Wingdings"/>
              </a:rPr>
              <a:t>Low radiation tolerance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2768208" y="2213391"/>
            <a:ext cx="20469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Work at low temperature</a:t>
            </a:r>
            <a:endParaRPr lang="en-US" sz="1400" dirty="0"/>
          </a:p>
        </p:txBody>
      </p:sp>
      <p:pic>
        <p:nvPicPr>
          <p:cNvPr id="23" name="Picture 22" descr="SIPM_matrix_2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7171" y="2716516"/>
            <a:ext cx="1560776" cy="1857940"/>
          </a:xfrm>
          <a:prstGeom prst="rect">
            <a:avLst/>
          </a:prstGeom>
        </p:spPr>
      </p:pic>
      <p:pic>
        <p:nvPicPr>
          <p:cNvPr id="26" name="Picture 25" descr="SIPM_matrix_1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60" y="3084973"/>
            <a:ext cx="3003499" cy="1128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834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1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2401976" y="-76200"/>
            <a:ext cx="419402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Photon Sensor: SiPM</a:t>
            </a:r>
          </a:p>
        </p:txBody>
      </p:sp>
      <p:pic>
        <p:nvPicPr>
          <p:cNvPr id="3" name="Picture 2" descr="SIPM_irradiati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229" y="1732075"/>
            <a:ext cx="4131657" cy="477744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976189" y="718572"/>
            <a:ext cx="3703558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Single-photon capability after irradiation ?</a:t>
            </a:r>
          </a:p>
          <a:p>
            <a:endParaRPr lang="en-US" sz="1000" dirty="0"/>
          </a:p>
          <a:p>
            <a:r>
              <a:rPr lang="en-US" sz="1600" dirty="0" smtClean="0"/>
              <a:t>S12572  standard technology</a:t>
            </a:r>
          </a:p>
          <a:p>
            <a:r>
              <a:rPr lang="en-US" sz="1600" dirty="0" smtClean="0"/>
              <a:t>S13360  trench technology</a:t>
            </a:r>
            <a:endParaRPr lang="en-US" sz="1600" dirty="0"/>
          </a:p>
        </p:txBody>
      </p:sp>
      <p:sp>
        <p:nvSpPr>
          <p:cNvPr id="1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July 2017,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372" y="681180"/>
            <a:ext cx="3398834" cy="255385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634" y="3316438"/>
            <a:ext cx="3604491" cy="1114707"/>
          </a:xfrm>
          <a:prstGeom prst="rect">
            <a:avLst/>
          </a:prstGeom>
        </p:spPr>
      </p:pic>
      <p:pic>
        <p:nvPicPr>
          <p:cNvPr id="16" name="Picture 15" descr="Neq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54" y="4376678"/>
            <a:ext cx="2982911" cy="225190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784080" y="85065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733820" y="5185186"/>
            <a:ext cx="5419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Enea</a:t>
            </a:r>
            <a:endParaRPr lang="en-US" sz="1400" dirty="0"/>
          </a:p>
        </p:txBody>
      </p:sp>
      <p:cxnSp>
        <p:nvCxnSpPr>
          <p:cNvPr id="18" name="Straight Arrow Connector 17"/>
          <p:cNvCxnSpPr/>
          <p:nvPr/>
        </p:nvCxnSpPr>
        <p:spPr>
          <a:xfrm flipH="1" flipV="1">
            <a:off x="2957606" y="4601383"/>
            <a:ext cx="23091" cy="5953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2314297" y="4509015"/>
            <a:ext cx="401474" cy="1743364"/>
          </a:xfrm>
          <a:prstGeom prst="rect">
            <a:avLst/>
          </a:prstGeom>
          <a:solidFill>
            <a:schemeClr val="accent6">
              <a:lumMod val="40000"/>
              <a:lumOff val="60000"/>
              <a:alpha val="30000"/>
            </a:schemeClr>
          </a:solidFill>
          <a:ln>
            <a:solidFill>
              <a:schemeClr val="accent6">
                <a:lumMod val="40000"/>
                <a:lumOff val="60000"/>
                <a:alpha val="16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2293977" y="5640143"/>
            <a:ext cx="4977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JLab</a:t>
            </a:r>
            <a:endParaRPr lang="en-US" sz="1400" dirty="0"/>
          </a:p>
        </p:txBody>
      </p:sp>
      <p:pic>
        <p:nvPicPr>
          <p:cNvPr id="8" name="Picture 7" descr="Scala_Ilaria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4497" y="1863557"/>
            <a:ext cx="522012" cy="4303563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6545203" y="2042160"/>
            <a:ext cx="2221805" cy="5791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/>
          <p:cNvGrpSpPr/>
          <p:nvPr/>
        </p:nvGrpSpPr>
        <p:grpSpPr>
          <a:xfrm>
            <a:off x="6289040" y="1910080"/>
            <a:ext cx="2560444" cy="553998"/>
            <a:chOff x="6217920" y="2225040"/>
            <a:chExt cx="2560444" cy="553998"/>
          </a:xfrm>
        </p:grpSpPr>
        <p:sp>
          <p:nvSpPr>
            <p:cNvPr id="9" name="TextBox 8"/>
            <p:cNvSpPr txBox="1"/>
            <p:nvPr/>
          </p:nvSpPr>
          <p:spPr>
            <a:xfrm>
              <a:off x="6585843" y="2225040"/>
              <a:ext cx="21925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 smtClean="0"/>
                <a:t>S13360 Before Irradiation</a:t>
              </a:r>
            </a:p>
            <a:p>
              <a:r>
                <a:rPr lang="en-US" sz="1500" dirty="0" smtClean="0"/>
                <a:t>S12572</a:t>
              </a:r>
              <a:endParaRPr lang="en-US" sz="1500" dirty="0"/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6217920" y="2397760"/>
              <a:ext cx="354528" cy="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6231315" y="2621280"/>
              <a:ext cx="354528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Rectangle 37"/>
          <p:cNvSpPr/>
          <p:nvPr/>
        </p:nvSpPr>
        <p:spPr>
          <a:xfrm>
            <a:off x="6545203" y="4321983"/>
            <a:ext cx="2221805" cy="5791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/>
          <p:cNvGrpSpPr/>
          <p:nvPr/>
        </p:nvGrpSpPr>
        <p:grpSpPr>
          <a:xfrm>
            <a:off x="6275064" y="4201536"/>
            <a:ext cx="2554809" cy="553998"/>
            <a:chOff x="6217920" y="2225040"/>
            <a:chExt cx="2554809" cy="553998"/>
          </a:xfrm>
        </p:grpSpPr>
        <p:sp>
          <p:nvSpPr>
            <p:cNvPr id="35" name="TextBox 34"/>
            <p:cNvSpPr txBox="1"/>
            <p:nvPr/>
          </p:nvSpPr>
          <p:spPr>
            <a:xfrm>
              <a:off x="6585843" y="2225040"/>
              <a:ext cx="218688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 smtClean="0"/>
                <a:t>S13360   After Irradiation</a:t>
              </a:r>
            </a:p>
            <a:p>
              <a:r>
                <a:rPr lang="en-US" sz="1500" dirty="0" smtClean="0"/>
                <a:t>S12572   (few CLAS years)</a:t>
              </a:r>
              <a:endParaRPr lang="en-US" sz="1500" dirty="0"/>
            </a:p>
          </p:txBody>
        </p:sp>
        <p:cxnSp>
          <p:nvCxnSpPr>
            <p:cNvPr id="36" name="Straight Connector 35"/>
            <p:cNvCxnSpPr/>
            <p:nvPr/>
          </p:nvCxnSpPr>
          <p:spPr>
            <a:xfrm>
              <a:off x="6217920" y="2397760"/>
              <a:ext cx="354528" cy="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6231315" y="2621280"/>
              <a:ext cx="354528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071113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526320" y="-76200"/>
            <a:ext cx="394538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FE Electronics: SiPM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5" name="Picture 14" descr="Pulse_Heigh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20" y="3372536"/>
            <a:ext cx="3434080" cy="3166756"/>
          </a:xfrm>
          <a:prstGeom prst="rect">
            <a:avLst/>
          </a:prstGeom>
        </p:spPr>
      </p:pic>
      <p:sp>
        <p:nvSpPr>
          <p:cNvPr id="1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July 2017,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31520" y="2621280"/>
            <a:ext cx="26356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Photon counting with </a:t>
            </a:r>
          </a:p>
          <a:p>
            <a:r>
              <a:rPr lang="en-US" dirty="0" smtClean="0"/>
              <a:t>ADC charge measurement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000884" y="2616787"/>
            <a:ext cx="33356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Single photon discrimination with</a:t>
            </a:r>
          </a:p>
          <a:p>
            <a:r>
              <a:rPr lang="en-US" dirty="0" smtClean="0"/>
              <a:t>TDC time measurement</a:t>
            </a:r>
            <a:endParaRPr lang="en-US" dirty="0"/>
          </a:p>
        </p:txBody>
      </p:sp>
      <p:grpSp>
        <p:nvGrpSpPr>
          <p:cNvPr id="18" name="Group 17"/>
          <p:cNvGrpSpPr/>
          <p:nvPr/>
        </p:nvGrpSpPr>
        <p:grpSpPr>
          <a:xfrm>
            <a:off x="4335543" y="3355777"/>
            <a:ext cx="4341859" cy="2951674"/>
            <a:chOff x="3806461" y="3376047"/>
            <a:chExt cx="4341859" cy="2951674"/>
          </a:xfrm>
        </p:grpSpPr>
        <p:pic>
          <p:nvPicPr>
            <p:cNvPr id="5" name="Picture 4" descr="Twalk_13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06461" y="3376047"/>
              <a:ext cx="4341859" cy="2951674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6731223" y="5506720"/>
              <a:ext cx="706519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 </a:t>
              </a:r>
              <a:r>
                <a:rPr lang="en-US" dirty="0" err="1" smtClean="0"/>
                <a:t>p.e.</a:t>
              </a:r>
              <a:endParaRPr lang="en-US" dirty="0"/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 flipH="1" flipV="1">
              <a:off x="6309360" y="5232400"/>
              <a:ext cx="421864" cy="274320"/>
            </a:xfrm>
            <a:prstGeom prst="straightConnector1">
              <a:avLst/>
            </a:prstGeom>
            <a:ln w="25400">
              <a:solidFill>
                <a:schemeClr val="bg1"/>
              </a:solidFill>
              <a:tailEnd type="triangle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Box 16"/>
          <p:cNvSpPr txBox="1"/>
          <p:nvPr/>
        </p:nvSpPr>
        <p:spPr>
          <a:xfrm>
            <a:off x="7375676" y="6226171"/>
            <a:ext cx="12509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Duration   [ns]</a:t>
            </a:r>
            <a:endParaRPr lang="en-US" sz="1400" b="1" dirty="0"/>
          </a:p>
        </p:txBody>
      </p:sp>
      <p:sp>
        <p:nvSpPr>
          <p:cNvPr id="19" name="TextBox 18"/>
          <p:cNvSpPr txBox="1"/>
          <p:nvPr/>
        </p:nvSpPr>
        <p:spPr>
          <a:xfrm rot="16200000">
            <a:off x="3692153" y="3847663"/>
            <a:ext cx="9604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Time   [ns]</a:t>
            </a:r>
            <a:endParaRPr lang="en-US" sz="1400" b="1" dirty="0"/>
          </a:p>
        </p:txBody>
      </p:sp>
      <p:sp>
        <p:nvSpPr>
          <p:cNvPr id="20" name="Rectangle 19"/>
          <p:cNvSpPr/>
          <p:nvPr/>
        </p:nvSpPr>
        <p:spPr>
          <a:xfrm>
            <a:off x="5344160" y="3190240"/>
            <a:ext cx="2082316" cy="3860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 descr="Si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779" y="707777"/>
            <a:ext cx="4424246" cy="1802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4735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89000" y="2275840"/>
            <a:ext cx="7330440" cy="3454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292191" y="-76200"/>
            <a:ext cx="241364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Conclusions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89000" y="837475"/>
            <a:ext cx="7810500" cy="5539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The CLAS12 RICH is designed to provide hadron identification in the 3 to 8 GeV/c momentum range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A hybrid-optic design has been adopted to minimize the instrumented area</a:t>
            </a:r>
            <a:endParaRPr lang="en-US" sz="1400" dirty="0"/>
          </a:p>
          <a:p>
            <a:endParaRPr lang="en-US" sz="1400" dirty="0" smtClean="0"/>
          </a:p>
          <a:p>
            <a:r>
              <a:rPr lang="en-US" sz="1400" dirty="0" smtClean="0"/>
              <a:t>Flat-panel multi-anode PMTs are being used for the first module</a:t>
            </a:r>
          </a:p>
          <a:p>
            <a:r>
              <a:rPr lang="en-US" sz="1400" dirty="0" err="1" smtClean="0"/>
              <a:t>SiPMs</a:t>
            </a:r>
            <a:r>
              <a:rPr lang="en-US" sz="1400" dirty="0" smtClean="0"/>
              <a:t> are being investigated for the second module</a:t>
            </a:r>
          </a:p>
          <a:p>
            <a:endParaRPr lang="en-US" sz="1400" dirty="0" smtClean="0"/>
          </a:p>
          <a:p>
            <a:endParaRPr lang="en-US" sz="1400" dirty="0"/>
          </a:p>
          <a:p>
            <a:r>
              <a:rPr lang="en-US" sz="1400" dirty="0" smtClean="0"/>
              <a:t>The readout electronics is designed to offer </a:t>
            </a:r>
          </a:p>
          <a:p>
            <a:endParaRPr lang="en-US" sz="1400" dirty="0" smtClean="0"/>
          </a:p>
          <a:p>
            <a:r>
              <a:rPr lang="en-US" sz="1400" dirty="0" smtClean="0"/>
              <a:t>        Modular </a:t>
            </a:r>
            <a:r>
              <a:rPr lang="en-US" sz="1400" dirty="0"/>
              <a:t>Front-End (Mechanical adapter, ASIC, FPGA)</a:t>
            </a:r>
          </a:p>
          <a:p>
            <a:r>
              <a:rPr lang="en-US" sz="1400" dirty="0" smtClean="0"/>
              <a:t>        </a:t>
            </a:r>
          </a:p>
          <a:p>
            <a:r>
              <a:rPr lang="en-US" sz="1400" dirty="0" smtClean="0"/>
              <a:t>        Scalable </a:t>
            </a:r>
            <a:r>
              <a:rPr lang="en-US" sz="1400" dirty="0"/>
              <a:t>fiber optic DAQ (TCP/IP or SSP)</a:t>
            </a:r>
          </a:p>
          <a:p>
            <a:r>
              <a:rPr lang="en-US" sz="1400" dirty="0" smtClean="0"/>
              <a:t>        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Compact and tessellated geometry (</a:t>
            </a:r>
            <a:r>
              <a:rPr lang="en-US" sz="1400" dirty="0"/>
              <a:t>common HV, LV and optical fiber)</a:t>
            </a:r>
          </a:p>
          <a:p>
            <a:endParaRPr lang="en-US" sz="1400" dirty="0" smtClean="0"/>
          </a:p>
          <a:p>
            <a:r>
              <a:rPr lang="en-US" sz="1400" dirty="0" smtClean="0"/>
              <a:t>        Flexible trigger logic (external, auto, self)</a:t>
            </a:r>
            <a:endParaRPr lang="en-US" sz="1400" dirty="0"/>
          </a:p>
          <a:p>
            <a:endParaRPr lang="en-US" sz="1400" dirty="0" smtClean="0"/>
          </a:p>
          <a:p>
            <a:r>
              <a:rPr lang="en-US" sz="1400" dirty="0" smtClean="0"/>
              <a:t>        Discrimination down to few % of SPE</a:t>
            </a:r>
            <a:endParaRPr lang="en-US" sz="1400" dirty="0"/>
          </a:p>
          <a:p>
            <a:endParaRPr lang="en-US" sz="1400" dirty="0" smtClean="0"/>
          </a:p>
          <a:p>
            <a:r>
              <a:rPr lang="en-US" sz="1400" dirty="0" smtClean="0"/>
              <a:t>        Time resolution of 1 ns</a:t>
            </a:r>
            <a:endParaRPr lang="en-US" sz="1400" dirty="0"/>
          </a:p>
          <a:p>
            <a:endParaRPr lang="en-US" sz="1400" dirty="0" smtClean="0"/>
          </a:p>
          <a:p>
            <a:r>
              <a:rPr lang="en-US" sz="1400" dirty="0" smtClean="0"/>
              <a:t>        Charge measurement (multiplexed ADC or time-over-threshold)</a:t>
            </a:r>
          </a:p>
          <a:p>
            <a:endParaRPr lang="en-US" sz="1400" dirty="0" smtClean="0"/>
          </a:p>
          <a:p>
            <a:endParaRPr lang="en-US" sz="1400" dirty="0"/>
          </a:p>
          <a:p>
            <a:r>
              <a:rPr lang="en-US" dirty="0" smtClean="0"/>
              <a:t>Multi purpose  electronics: in use also for </a:t>
            </a:r>
            <a:r>
              <a:rPr lang="en-US" dirty="0" err="1" smtClean="0"/>
              <a:t>GlueX</a:t>
            </a:r>
            <a:r>
              <a:rPr lang="en-US" dirty="0" smtClean="0"/>
              <a:t> DIRC and EIC R&amp;D</a:t>
            </a:r>
            <a:endParaRPr lang="en-US" dirty="0"/>
          </a:p>
        </p:txBody>
      </p:sp>
      <p:sp>
        <p:nvSpPr>
          <p:cNvPr id="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July 2017,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6107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 descr="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4486" y="546457"/>
            <a:ext cx="3705008" cy="4065672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930924" y="-76200"/>
            <a:ext cx="513606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CLAS12 Spectrometer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24335" y="5066748"/>
            <a:ext cx="3262284" cy="1503944"/>
            <a:chOff x="202277" y="1815282"/>
            <a:chExt cx="3262284" cy="1503944"/>
          </a:xfrm>
        </p:grpSpPr>
        <p:sp>
          <p:nvSpPr>
            <p:cNvPr id="28" name="Rectangle 27"/>
            <p:cNvSpPr/>
            <p:nvPr/>
          </p:nvSpPr>
          <p:spPr>
            <a:xfrm>
              <a:off x="202277" y="1815282"/>
              <a:ext cx="3262284" cy="1419575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50147" y="2193907"/>
              <a:ext cx="228775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Luminosity up to 10</a:t>
              </a:r>
              <a:r>
                <a:rPr lang="en-US" sz="1400" baseline="30000" dirty="0" smtClean="0"/>
                <a:t>35 </a:t>
              </a:r>
              <a:r>
                <a:rPr lang="en-US" sz="1400" dirty="0" smtClean="0"/>
                <a:t>cm</a:t>
              </a:r>
              <a:r>
                <a:rPr lang="en-US" sz="1400" baseline="30000" dirty="0" smtClean="0"/>
                <a:t>-2 </a:t>
              </a:r>
              <a:r>
                <a:rPr lang="en-US" sz="1400" dirty="0" smtClean="0"/>
                <a:t>s</a:t>
              </a:r>
              <a:r>
                <a:rPr lang="en-US" sz="1400" baseline="30000" dirty="0" smtClean="0"/>
                <a:t>-1</a:t>
              </a:r>
              <a:endParaRPr lang="en-US" sz="1400" baseline="30000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02367" y="2867820"/>
              <a:ext cx="2533717" cy="4514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Broad kinematic range coverage </a:t>
              </a:r>
            </a:p>
            <a:p>
              <a:endParaRPr lang="en-US" sz="1400" baseline="30000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736052" y="2526516"/>
              <a:ext cx="203148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H and D polarized targets</a:t>
              </a:r>
              <a:endParaRPr lang="en-US" sz="1400" baseline="30000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280154" y="1836250"/>
              <a:ext cx="302358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Highly polarized 12 GeV electron beam</a:t>
              </a:r>
              <a:endParaRPr lang="en-US" sz="1400" baseline="30000" dirty="0"/>
            </a:p>
          </p:txBody>
        </p:sp>
      </p:grpSp>
      <p:sp>
        <p:nvSpPr>
          <p:cNvPr id="63" name="Rectangle 4"/>
          <p:cNvSpPr>
            <a:spLocks noChangeArrowheads="1"/>
          </p:cNvSpPr>
          <p:nvPr/>
        </p:nvSpPr>
        <p:spPr bwMode="auto">
          <a:xfrm>
            <a:off x="0" y="4134032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64" name="Rectangle 2"/>
          <p:cNvSpPr>
            <a:spLocks noChangeArrowheads="1"/>
          </p:cNvSpPr>
          <p:nvPr/>
        </p:nvSpPr>
        <p:spPr bwMode="auto">
          <a:xfrm>
            <a:off x="2782599" y="3234857"/>
            <a:ext cx="15128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65" name="Rectangle 4"/>
          <p:cNvSpPr>
            <a:spLocks noChangeArrowheads="1"/>
          </p:cNvSpPr>
          <p:nvPr/>
        </p:nvSpPr>
        <p:spPr bwMode="auto">
          <a:xfrm>
            <a:off x="0" y="4134032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68" name="Rectangle 4"/>
          <p:cNvSpPr>
            <a:spLocks noChangeArrowheads="1"/>
          </p:cNvSpPr>
          <p:nvPr/>
        </p:nvSpPr>
        <p:spPr bwMode="auto">
          <a:xfrm>
            <a:off x="0" y="4134032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69" name="Rectangle 4"/>
          <p:cNvSpPr>
            <a:spLocks noChangeArrowheads="1"/>
          </p:cNvSpPr>
          <p:nvPr/>
        </p:nvSpPr>
        <p:spPr bwMode="auto">
          <a:xfrm>
            <a:off x="0" y="4134032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solidFill>
                <a:srgbClr val="000000"/>
              </a:solidFill>
              <a:latin typeface="Calibri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72463" y="1164172"/>
            <a:ext cx="4581909" cy="3648075"/>
            <a:chOff x="4130245" y="821262"/>
            <a:chExt cx="4581909" cy="3648075"/>
          </a:xfrm>
        </p:grpSpPr>
        <p:pic>
          <p:nvPicPr>
            <p:cNvPr id="78" name="Picture 4" descr="CLAS12_2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374" t="12213" r="20834" b="13322"/>
            <a:stretch>
              <a:fillRect/>
            </a:stretch>
          </p:blipFill>
          <p:spPr bwMode="auto">
            <a:xfrm>
              <a:off x="4562429" y="821262"/>
              <a:ext cx="4149725" cy="3648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9" name="Group 53"/>
            <p:cNvGrpSpPr>
              <a:grpSpLocks/>
            </p:cNvGrpSpPr>
            <p:nvPr/>
          </p:nvGrpSpPr>
          <p:grpSpPr bwMode="auto">
            <a:xfrm>
              <a:off x="7410722" y="1275605"/>
              <a:ext cx="620712" cy="2960687"/>
              <a:chOff x="2868357" y="1287458"/>
              <a:chExt cx="620178" cy="2960597"/>
            </a:xfrm>
          </p:grpSpPr>
          <p:sp>
            <p:nvSpPr>
              <p:cNvPr id="80" name="Trapezoid 79"/>
              <p:cNvSpPr/>
              <p:nvPr/>
            </p:nvSpPr>
            <p:spPr bwMode="auto">
              <a:xfrm rot="17936322" flipH="1">
                <a:off x="2386289" y="3145810"/>
                <a:ext cx="1628725" cy="575766"/>
              </a:xfrm>
              <a:prstGeom prst="trapezoid">
                <a:avLst>
                  <a:gd name="adj" fmla="val 58292"/>
                </a:avLst>
              </a:prstGeom>
              <a:solidFill>
                <a:srgbClr val="FF7A7C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b="1">
                  <a:solidFill>
                    <a:srgbClr val="000000"/>
                  </a:solidFill>
                  <a:latin typeface="Times New Roman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81" name="Trapezoid 80"/>
              <p:cNvSpPr/>
              <p:nvPr/>
            </p:nvSpPr>
            <p:spPr bwMode="auto">
              <a:xfrm rot="14529695">
                <a:off x="2327590" y="1828225"/>
                <a:ext cx="1657300" cy="575766"/>
              </a:xfrm>
              <a:prstGeom prst="trapezoid">
                <a:avLst>
                  <a:gd name="adj" fmla="val 58292"/>
                </a:avLst>
              </a:prstGeom>
              <a:solidFill>
                <a:srgbClr val="FF7A7C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b="1">
                  <a:solidFill>
                    <a:srgbClr val="000000"/>
                  </a:solidFill>
                  <a:latin typeface="Times New Roman" pitchFamily="18" charset="0"/>
                  <a:ea typeface="+mn-ea"/>
                  <a:cs typeface="+mn-cs"/>
                </a:endParaRPr>
              </a:p>
            </p:txBody>
          </p:sp>
          <p:grpSp>
            <p:nvGrpSpPr>
              <p:cNvPr id="82" name="Group 55"/>
              <p:cNvGrpSpPr>
                <a:grpSpLocks/>
              </p:cNvGrpSpPr>
              <p:nvPr/>
            </p:nvGrpSpPr>
            <p:grpSpPr bwMode="auto">
              <a:xfrm>
                <a:off x="2952750" y="1797051"/>
                <a:ext cx="468313" cy="2090739"/>
                <a:chOff x="3003954" y="1697001"/>
                <a:chExt cx="466799" cy="2091097"/>
              </a:xfrm>
            </p:grpSpPr>
            <p:sp>
              <p:nvSpPr>
                <p:cNvPr id="83" name="TextBox 53"/>
                <p:cNvSpPr txBox="1">
                  <a:spLocks noChangeArrowheads="1"/>
                </p:cNvSpPr>
                <p:nvPr/>
              </p:nvSpPr>
              <p:spPr bwMode="auto">
                <a:xfrm rot="3885043">
                  <a:off x="2889170" y="1909736"/>
                  <a:ext cx="794317" cy="3688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eaLnBrk="1" hangingPunct="1"/>
                  <a:r>
                    <a:rPr lang="en-US" sz="1800" b="1" dirty="0">
                      <a:solidFill>
                        <a:srgbClr val="333399"/>
                      </a:solidFill>
                      <a:latin typeface="Tahoma" charset="0"/>
                      <a:cs typeface="Tahoma" charset="0"/>
                    </a:rPr>
                    <a:t>RICH</a:t>
                  </a:r>
                </a:p>
              </p:txBody>
            </p:sp>
            <p:sp>
              <p:nvSpPr>
                <p:cNvPr id="84" name="TextBox 54"/>
                <p:cNvSpPr txBox="1">
                  <a:spLocks noChangeArrowheads="1"/>
                </p:cNvSpPr>
                <p:nvPr/>
              </p:nvSpPr>
              <p:spPr bwMode="auto">
                <a:xfrm rot="7137055">
                  <a:off x="2791219" y="3206516"/>
                  <a:ext cx="794317" cy="3688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eaLnBrk="1" hangingPunct="1"/>
                  <a:r>
                    <a:rPr lang="en-US" sz="1800" b="1" dirty="0">
                      <a:solidFill>
                        <a:srgbClr val="333399"/>
                      </a:solidFill>
                      <a:latin typeface="Tahoma" charset="0"/>
                      <a:cs typeface="Tahoma" charset="0"/>
                    </a:rPr>
                    <a:t>RICH</a:t>
                  </a:r>
                </a:p>
              </p:txBody>
            </p:sp>
          </p:grpSp>
        </p:grpSp>
        <p:cxnSp>
          <p:nvCxnSpPr>
            <p:cNvPr id="85" name="Straight Arrow Connector 84"/>
            <p:cNvCxnSpPr/>
            <p:nvPr/>
          </p:nvCxnSpPr>
          <p:spPr>
            <a:xfrm flipV="1">
              <a:off x="4335834" y="2818298"/>
              <a:ext cx="628198" cy="3379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86" name="TextBox 85"/>
            <p:cNvSpPr txBox="1"/>
            <p:nvPr/>
          </p:nvSpPr>
          <p:spPr>
            <a:xfrm>
              <a:off x="4130245" y="2529754"/>
              <a:ext cx="54954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solidFill>
                    <a:srgbClr val="FF0000"/>
                  </a:solidFill>
                </a:rPr>
                <a:t>Beam</a:t>
              </a:r>
              <a:endParaRPr lang="en-US" sz="12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64898" y="5066748"/>
            <a:ext cx="4737824" cy="1419575"/>
            <a:chOff x="3709298" y="4914348"/>
            <a:chExt cx="4737824" cy="1419575"/>
          </a:xfrm>
        </p:grpSpPr>
        <p:sp>
          <p:nvSpPr>
            <p:cNvPr id="43" name="Rectangle 42"/>
            <p:cNvSpPr/>
            <p:nvPr/>
          </p:nvSpPr>
          <p:spPr>
            <a:xfrm>
              <a:off x="3709298" y="4914348"/>
              <a:ext cx="4737824" cy="1419575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4533847" y="5442271"/>
              <a:ext cx="304848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Hadron ID wanted for flavor separation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4497835" y="4916683"/>
              <a:ext cx="31240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3D structure of the nucleon by </a:t>
              </a:r>
            </a:p>
            <a:p>
              <a:pPr algn="ctr"/>
              <a:r>
                <a:rPr lang="en-US" sz="1400" dirty="0" smtClean="0"/>
                <a:t>polarized deep-inelastic scattering</a:t>
              </a: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3861233" y="5740467"/>
              <a:ext cx="4572000" cy="52322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n-US" sz="1400" dirty="0" smtClean="0"/>
                <a:t>Crucial</a:t>
              </a:r>
              <a:r>
                <a:rPr lang="en-US" sz="1400" dirty="0"/>
                <a:t> </a:t>
              </a:r>
              <a:r>
                <a:rPr lang="en-US" sz="1400" dirty="0" smtClean="0"/>
                <a:t>for </a:t>
              </a:r>
              <a:r>
                <a:rPr lang="en-US" sz="1400" dirty="0"/>
                <a:t>the study of </a:t>
              </a:r>
              <a:r>
                <a:rPr lang="en-US" sz="1400" dirty="0" smtClean="0"/>
                <a:t>parton </a:t>
              </a:r>
              <a:r>
                <a:rPr lang="en-US" sz="1400" dirty="0"/>
                <a:t>dynamics </a:t>
              </a:r>
              <a:r>
                <a:rPr lang="en-US" sz="1400" dirty="0" smtClean="0"/>
                <a:t>related </a:t>
              </a:r>
              <a:r>
                <a:rPr lang="en-US" sz="1400" dirty="0"/>
                <a:t>to </a:t>
              </a:r>
              <a:r>
                <a:rPr lang="en-US" sz="1400" dirty="0" smtClean="0"/>
                <a:t>angular </a:t>
              </a:r>
              <a:r>
                <a:rPr lang="en-US" sz="1400" dirty="0"/>
                <a:t>momentum and spin-orbit </a:t>
              </a:r>
              <a:r>
                <a:rPr lang="en-US" sz="1400" dirty="0" smtClean="0"/>
                <a:t>effects </a:t>
              </a:r>
              <a:r>
                <a:rPr lang="en-US" sz="1400" dirty="0"/>
                <a:t>with </a:t>
              </a:r>
              <a:r>
                <a:rPr lang="en-US" sz="1400" dirty="0" smtClean="0"/>
                <a:t>flavor </a:t>
              </a:r>
              <a:r>
                <a:rPr lang="cs-CZ" sz="1400" dirty="0" smtClean="0"/>
                <a:t>sensitivity</a:t>
              </a:r>
              <a:r>
                <a:rPr lang="cs-CZ" sz="1400" dirty="0"/>
                <a:t>.</a:t>
              </a:r>
              <a:endParaRPr lang="en-US" sz="1400" dirty="0"/>
            </a:p>
          </p:txBody>
        </p:sp>
      </p:grpSp>
      <p:sp>
        <p:nvSpPr>
          <p:cNvPr id="4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July 2017,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590781" y="4404074"/>
            <a:ext cx="31698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1</a:t>
            </a:r>
            <a:r>
              <a:rPr lang="en-US" sz="1400" baseline="30000" dirty="0"/>
              <a:t>st</a:t>
            </a:r>
            <a:r>
              <a:rPr lang="en-US" sz="1400" dirty="0"/>
              <a:t> sector by </a:t>
            </a:r>
            <a:r>
              <a:rPr lang="en-US" sz="1400" dirty="0" smtClean="0"/>
              <a:t>October 2017 </a:t>
            </a:r>
          </a:p>
          <a:p>
            <a:r>
              <a:rPr lang="en-US" sz="1400" dirty="0" smtClean="0"/>
              <a:t>2 sectors to accomplish physics  program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0604" y="671668"/>
            <a:ext cx="51643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U</a:t>
            </a:r>
            <a:r>
              <a:rPr lang="en-US" sz="1400" b="1" dirty="0" smtClean="0">
                <a:solidFill>
                  <a:srgbClr val="FF0000"/>
                </a:solidFill>
              </a:rPr>
              <a:t>pgrade of the CLAS detector at Jefferson Lab almost complete. </a:t>
            </a:r>
          </a:p>
          <a:p>
            <a:r>
              <a:rPr lang="en-US" sz="1400" b="1" dirty="0" smtClean="0">
                <a:solidFill>
                  <a:srgbClr val="FF0000"/>
                </a:solidFill>
              </a:rPr>
              <a:t>First beam expected in fall 2017.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0967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3192414" y="-76200"/>
            <a:ext cx="26131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CLAS12 RICH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5569" y="2857755"/>
            <a:ext cx="529915" cy="25299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 descr="IMG_20170315_16320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08" y="883919"/>
            <a:ext cx="4190985" cy="2873773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790037" y="3968936"/>
            <a:ext cx="8138095" cy="2532786"/>
            <a:chOff x="790038" y="4091214"/>
            <a:chExt cx="7378602" cy="2108509"/>
          </a:xfrm>
        </p:grpSpPr>
        <p:pic>
          <p:nvPicPr>
            <p:cNvPr id="3" name="Picture 2" descr="RICH_proto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038" y="4091214"/>
              <a:ext cx="7145502" cy="197605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6341493" y="5969125"/>
              <a:ext cx="1827147" cy="230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/>
                <a:t>Cherenkov angle (</a:t>
              </a:r>
              <a:r>
                <a:rPr lang="en-US" sz="1200" b="1" dirty="0" err="1" smtClean="0"/>
                <a:t>mrad</a:t>
              </a:r>
              <a:r>
                <a:rPr lang="en-US" sz="1200" b="1" dirty="0" smtClean="0"/>
                <a:t>)</a:t>
              </a:r>
              <a:endParaRPr lang="en-US" sz="1200" b="1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442556" y="4409752"/>
              <a:ext cx="771842" cy="230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/>
                <a:t>7 </a:t>
              </a:r>
              <a:r>
                <a:rPr lang="en-US" sz="1200" b="1" dirty="0" err="1" smtClean="0"/>
                <a:t>Gev</a:t>
              </a:r>
              <a:r>
                <a:rPr lang="en-US" sz="1200" b="1" dirty="0" smtClean="0"/>
                <a:t>/c</a:t>
              </a:r>
              <a:endParaRPr lang="en-US" sz="1200" b="1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078553" y="4396512"/>
              <a:ext cx="754636" cy="230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/>
                <a:t>6</a:t>
              </a:r>
              <a:r>
                <a:rPr lang="en-US" sz="1200" b="1" dirty="0" smtClean="0"/>
                <a:t> </a:t>
              </a:r>
              <a:r>
                <a:rPr lang="en-US" sz="1200" b="1" dirty="0" err="1" smtClean="0"/>
                <a:t>Gev</a:t>
              </a:r>
              <a:r>
                <a:rPr lang="en-US" sz="1200" b="1" dirty="0" smtClean="0"/>
                <a:t>/c</a:t>
              </a:r>
              <a:endParaRPr lang="en-US" sz="1200" b="1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868423" y="4411439"/>
              <a:ext cx="920721" cy="230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/>
                <a:t>8</a:t>
              </a:r>
              <a:r>
                <a:rPr lang="en-US" sz="1200" b="1" dirty="0" smtClean="0"/>
                <a:t> </a:t>
              </a:r>
              <a:r>
                <a:rPr lang="en-US" sz="1200" b="1" dirty="0" err="1" smtClean="0"/>
                <a:t>Gev</a:t>
              </a:r>
              <a:r>
                <a:rPr lang="en-US" sz="1200" b="1" dirty="0" smtClean="0"/>
                <a:t>/c</a:t>
              </a:r>
              <a:endParaRPr lang="en-US" sz="1200" b="1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551384" y="4423936"/>
              <a:ext cx="494244" cy="6101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00FF"/>
                  </a:solidFill>
                  <a:latin typeface="Symbol" charset="2"/>
                  <a:cs typeface="Symbol" charset="2"/>
                </a:rPr>
                <a:t>p</a:t>
              </a:r>
              <a:endParaRPr lang="en-US" dirty="0">
                <a:solidFill>
                  <a:srgbClr val="0000FF"/>
                </a:solidFill>
                <a:latin typeface="Symbol" charset="2"/>
                <a:cs typeface="Symbol" charset="2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646770" y="5098607"/>
              <a:ext cx="306171" cy="3074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k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  <p:sp>
        <p:nvSpPr>
          <p:cNvPr id="3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July 2017,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2043396"/>
              </p:ext>
            </p:extLst>
          </p:nvPr>
        </p:nvGraphicFramePr>
        <p:xfrm>
          <a:off x="4873759" y="690811"/>
          <a:ext cx="4054374" cy="3233482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054374"/>
              </a:tblGrid>
              <a:tr h="28454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Calibri"/>
                          <a:cs typeface="Calibri"/>
                        </a:rPr>
                        <a:t>INSTITUTIONS</a:t>
                      </a:r>
                      <a:endParaRPr lang="en-US" sz="1200" dirty="0"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585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Calibri"/>
                          <a:cs typeface="Calibri"/>
                        </a:rPr>
                        <a:t>INFN</a:t>
                      </a:r>
                      <a:r>
                        <a:rPr lang="en-US" sz="1200" b="1" baseline="0" dirty="0" smtClean="0">
                          <a:latin typeface="Calibri"/>
                          <a:cs typeface="Calibri"/>
                        </a:rPr>
                        <a:t> (Italy)   </a:t>
                      </a:r>
                      <a:r>
                        <a:rPr lang="en-US" sz="1200" b="1" baseline="0" dirty="0" smtClean="0">
                          <a:solidFill>
                            <a:srgbClr val="17375E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Bari, Ferrara, </a:t>
                      </a:r>
                      <a:r>
                        <a:rPr lang="en-US" sz="1200" b="1" dirty="0" err="1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Genova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, </a:t>
                      </a:r>
                      <a:r>
                        <a:rPr lang="en-US" sz="1200" b="1" dirty="0" err="1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L.Frascati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,</a:t>
                      </a:r>
                      <a:r>
                        <a:rPr lang="en-US" sz="1200" b="1" baseline="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Roma/ISS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7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Jefferson Lab (Newport News, USA)</a:t>
                      </a:r>
                      <a:endParaRPr lang="en-US" sz="1200" b="1" dirty="0" smtClean="0"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7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latin typeface="+mn-lt"/>
                          <a:cs typeface="Calibri"/>
                        </a:rPr>
                        <a:t>Argonne</a:t>
                      </a:r>
                      <a:r>
                        <a:rPr lang="en-US" sz="1200" b="1" baseline="0" dirty="0" smtClean="0">
                          <a:latin typeface="+mn-lt"/>
                          <a:cs typeface="Calibri"/>
                        </a:rPr>
                        <a:t> National Lab (Argonne, USA)</a:t>
                      </a:r>
                      <a:endParaRPr lang="en-US" sz="1200" b="1" dirty="0" smtClean="0"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898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+mn-lt"/>
                          <a:cs typeface="Calibri"/>
                        </a:rPr>
                        <a:t>Duquesne University  (Pittsburgh, USA) 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898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George Washington</a:t>
                      </a:r>
                      <a:r>
                        <a:rPr lang="en-US" sz="1200" b="1" baseline="0" dirty="0" smtClean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 University (USA)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70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+mn-lt"/>
                          <a:cs typeface="Calibri"/>
                        </a:rPr>
                        <a:t>Glasgow University  (Glasgow, UK)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70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J. Gutenberg </a:t>
                      </a:r>
                      <a:r>
                        <a:rPr lang="en-US" sz="12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Universitat</a:t>
                      </a:r>
                      <a:r>
                        <a:rPr lang="en-US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Mainz (Mainz, Germany) </a:t>
                      </a:r>
                      <a:endParaRPr lang="en-US" sz="1200" b="1" dirty="0" smtClean="0">
                        <a:solidFill>
                          <a:srgbClr val="000000"/>
                        </a:solidFill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70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Kyungpook</a:t>
                      </a:r>
                      <a:r>
                        <a:rPr lang="en-US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National University, (</a:t>
                      </a:r>
                      <a:r>
                        <a:rPr lang="en-US" sz="12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Daegu</a:t>
                      </a:r>
                      <a:r>
                        <a:rPr lang="en-US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Korea)</a:t>
                      </a:r>
                      <a:endParaRPr lang="en-US" sz="1200" b="1" dirty="0" smtClean="0">
                        <a:solidFill>
                          <a:srgbClr val="000000"/>
                        </a:solidFill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70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latin typeface="Calibri"/>
                          <a:cs typeface="Calibri"/>
                        </a:rPr>
                        <a:t>University</a:t>
                      </a:r>
                      <a:r>
                        <a:rPr lang="en-US" sz="1200" b="1" baseline="0" dirty="0" smtClean="0">
                          <a:latin typeface="Calibri"/>
                          <a:cs typeface="Calibri"/>
                        </a:rPr>
                        <a:t> of</a:t>
                      </a:r>
                      <a:r>
                        <a:rPr lang="en-US" sz="1200" b="1" dirty="0" smtClean="0">
                          <a:latin typeface="Calibri"/>
                          <a:cs typeface="Calibri"/>
                        </a:rPr>
                        <a:t> Connecticut  (Storrs, USA)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77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UTFSM (Valparaiso, Chile) 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6912913" y="5525488"/>
            <a:ext cx="337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p</a:t>
            </a:r>
          </a:p>
        </p:txBody>
      </p:sp>
      <p:sp>
        <p:nvSpPr>
          <p:cNvPr id="9" name="Rectangle 8"/>
          <p:cNvSpPr/>
          <p:nvPr/>
        </p:nvSpPr>
        <p:spPr>
          <a:xfrm>
            <a:off x="1473200" y="3928296"/>
            <a:ext cx="6746240" cy="36231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73173" y="3968936"/>
            <a:ext cx="15235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Prototype results: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4884409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RICH_desig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97" y="2235951"/>
            <a:ext cx="8636000" cy="431099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182429" y="6368143"/>
            <a:ext cx="508000" cy="2604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274048" y="-76200"/>
            <a:ext cx="244993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RICH Design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July 2017,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4632" y="2511708"/>
            <a:ext cx="1537962" cy="1738752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4676" y="4531360"/>
            <a:ext cx="1527438" cy="1765663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409440" y="2117529"/>
            <a:ext cx="4480557" cy="41896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RICH_esploso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057" y="2301668"/>
            <a:ext cx="4563943" cy="400551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09872" y="814180"/>
            <a:ext cx="6904454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Goal: separate kaons from </a:t>
            </a:r>
            <a:r>
              <a:rPr lang="en-US" sz="1600" dirty="0" err="1" smtClean="0"/>
              <a:t>pions</a:t>
            </a:r>
            <a:r>
              <a:rPr lang="en-US" sz="1600" dirty="0" smtClean="0"/>
              <a:t> and protons in the momentum range 3-8 GeV/c</a:t>
            </a:r>
          </a:p>
          <a:p>
            <a:endParaRPr lang="en-US" sz="1000" dirty="0"/>
          </a:p>
          <a:p>
            <a:r>
              <a:rPr lang="en-US" sz="1600" dirty="0" smtClean="0"/>
              <a:t>Aerogel radiator to match the momentum</a:t>
            </a:r>
          </a:p>
          <a:p>
            <a:r>
              <a:rPr lang="en-US" sz="1600" dirty="0" smtClean="0"/>
              <a:t>Hybrid-optic to minimize the instrumented area</a:t>
            </a:r>
          </a:p>
          <a:p>
            <a:r>
              <a:rPr lang="en-US" sz="1600" dirty="0" smtClean="0"/>
              <a:t>Working with VIS and near-UV photons (MAPMTs or </a:t>
            </a:r>
            <a:r>
              <a:rPr lang="en-US" sz="1600" dirty="0" err="1" smtClean="0"/>
              <a:t>SiPMs</a:t>
            </a:r>
            <a:r>
              <a:rPr lang="en-US" sz="1600" dirty="0" smtClean="0"/>
              <a:t>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217839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MAPMT_gai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78" y="2736113"/>
            <a:ext cx="4439865" cy="3820349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092591" y="-76200"/>
            <a:ext cx="481281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Photon Sensor: MA-PMT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July 2017,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0973" y="3397643"/>
            <a:ext cx="3504870" cy="3113464"/>
          </a:xfrm>
          <a:prstGeom prst="rect">
            <a:avLst/>
          </a:prstGeom>
        </p:spPr>
      </p:pic>
      <p:pic>
        <p:nvPicPr>
          <p:cNvPr id="14" name="Picture 13" descr="images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0160" y="806263"/>
            <a:ext cx="1943327" cy="194332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05324" y="806263"/>
            <a:ext cx="322784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MA-PMT</a:t>
            </a:r>
          </a:p>
          <a:p>
            <a:endParaRPr lang="en-US" sz="1000" dirty="0" smtClean="0">
              <a:solidFill>
                <a:srgbClr val="0000FF"/>
              </a:solidFill>
            </a:endParaRPr>
          </a:p>
          <a:p>
            <a:r>
              <a:rPr lang="en-US" sz="1400" dirty="0" smtClean="0"/>
              <a:t>&lt; 1 cm spatial resolution</a:t>
            </a:r>
          </a:p>
          <a:p>
            <a:r>
              <a:rPr lang="en-US" sz="1400" dirty="0" smtClean="0"/>
              <a:t>&lt; 1 ns time resolution</a:t>
            </a:r>
          </a:p>
          <a:p>
            <a:r>
              <a:rPr lang="en-US" sz="1400" dirty="0" smtClean="0"/>
              <a:t>Compatible with the low torus fringe field</a:t>
            </a:r>
          </a:p>
          <a:p>
            <a:endParaRPr lang="en-US" sz="1400" dirty="0"/>
          </a:p>
          <a:p>
            <a:r>
              <a:rPr lang="en-US" sz="1400" dirty="0" smtClean="0"/>
              <a:t>Average MA-PMT gain ~ 2.7 10</a:t>
            </a:r>
            <a:r>
              <a:rPr lang="en-US" sz="1400" baseline="30000" dirty="0" smtClean="0"/>
              <a:t>6</a:t>
            </a:r>
            <a:endParaRPr lang="en-US" sz="1400" dirty="0"/>
          </a:p>
          <a:p>
            <a:r>
              <a:rPr lang="en-US" sz="1400" dirty="0" smtClean="0"/>
              <a:t>Corresponds to SPE ~ 400 </a:t>
            </a:r>
            <a:r>
              <a:rPr lang="en-US" sz="1400" dirty="0" err="1" smtClean="0"/>
              <a:t>fC</a:t>
            </a:r>
            <a:endParaRPr lang="en-US" sz="1400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5736936" y="842461"/>
            <a:ext cx="3313728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64  </a:t>
            </a:r>
            <a:r>
              <a:rPr lang="en-US" sz="1400" dirty="0"/>
              <a:t>6x6 mm</a:t>
            </a:r>
            <a:r>
              <a:rPr lang="en-US" sz="1400" baseline="30000" dirty="0"/>
              <a:t>2</a:t>
            </a:r>
            <a:r>
              <a:rPr lang="en-US" sz="1400" dirty="0"/>
              <a:t> pixels cost effective device      </a:t>
            </a:r>
            <a:endParaRPr lang="en-US" sz="1400" dirty="0" smtClean="0"/>
          </a:p>
          <a:p>
            <a:r>
              <a:rPr lang="en-US" sz="1400" dirty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/>
              <a:t>High sensitivity on VIS towards UV </a:t>
            </a:r>
            <a:r>
              <a:rPr lang="en-US" sz="1400" dirty="0" smtClean="0"/>
              <a:t>light</a:t>
            </a:r>
            <a:endParaRPr lang="en-US" sz="1400" dirty="0" smtClean="0">
              <a:solidFill>
                <a:srgbClr val="4CDE41"/>
              </a:solidFill>
              <a:latin typeface="Zapf Dingbats"/>
              <a:ea typeface="Zapf Dingbats"/>
              <a:cs typeface="Zapf Dingbats"/>
              <a:sym typeface="Zapf Dingbats"/>
            </a:endParaRPr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r>
              <a:rPr lang="en-US" sz="1400" dirty="0" smtClean="0"/>
              <a:t>   Mature and reliable technology</a:t>
            </a:r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Large Area (5x5 cm</a:t>
            </a:r>
            <a:r>
              <a:rPr lang="en-US" sz="1400" baseline="30000" dirty="0" smtClean="0"/>
              <a:t>2</a:t>
            </a:r>
            <a:r>
              <a:rPr lang="en-US" sz="1400" dirty="0" smtClean="0"/>
              <a:t>) </a:t>
            </a:r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High </a:t>
            </a:r>
            <a:r>
              <a:rPr lang="en-US" sz="1400" dirty="0"/>
              <a:t>packing density (89 %) </a:t>
            </a:r>
            <a:endParaRPr lang="en-US" sz="1400" dirty="0" smtClean="0"/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Fast response</a:t>
            </a:r>
          </a:p>
          <a:p>
            <a:pPr marL="285750" indent="-285750">
              <a:buFont typeface="Zapf Dingbats" charset="0"/>
              <a:buChar char="✓"/>
            </a:pPr>
            <a:endParaRPr lang="en-US" sz="1400" dirty="0"/>
          </a:p>
          <a:p>
            <a:r>
              <a:rPr lang="en-US" sz="1400" dirty="0" smtClean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Expensive technology</a:t>
            </a:r>
          </a:p>
        </p:txBody>
      </p:sp>
    </p:spTree>
    <p:extLst>
      <p:ext uri="{BB962C8B-B14F-4D97-AF65-F5344CB8AC3E}">
        <p14:creationId xmlns:p14="http://schemas.microsoft.com/office/powerpoint/2010/main" val="2079707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3819697" y="1130185"/>
            <a:ext cx="3468545" cy="3194173"/>
            <a:chOff x="3681157" y="1130185"/>
            <a:chExt cx="3468545" cy="3194173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81157" y="1130185"/>
              <a:ext cx="3445455" cy="3194173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6176811" y="2205182"/>
              <a:ext cx="972891" cy="4156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039746" y="-76200"/>
            <a:ext cx="491853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RICH Readout Electronics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84" y="2302615"/>
            <a:ext cx="3494788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7" descr="C:\Users\Mirazita\Desktop\documenti\RICH_installation\AssemblyInEEL124\Photos\Sandro_RichAssembly_2017-03-22\IMG_20170322_11340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4731058"/>
            <a:ext cx="3003263" cy="1689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 descr="Service_SSP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794" y="1191713"/>
            <a:ext cx="1824263" cy="2198745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7151598" y="806263"/>
            <a:ext cx="17491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 SSP Fiber-Optic DAQ</a:t>
            </a:r>
          </a:p>
        </p:txBody>
      </p:sp>
      <p:sp>
        <p:nvSpPr>
          <p:cNvPr id="2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July 2017,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05324" y="806263"/>
            <a:ext cx="4068366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Readout Electronics</a:t>
            </a:r>
          </a:p>
          <a:p>
            <a:endParaRPr lang="en-US" sz="400" dirty="0" smtClean="0">
              <a:solidFill>
                <a:srgbClr val="0000FF"/>
              </a:solidFill>
            </a:endParaRPr>
          </a:p>
          <a:p>
            <a:r>
              <a:rPr lang="en-US" sz="1400" dirty="0" smtClean="0"/>
              <a:t>Compact (matches sensor area)</a:t>
            </a:r>
          </a:p>
          <a:p>
            <a:r>
              <a:rPr lang="en-US" sz="1400" dirty="0" smtClean="0"/>
              <a:t>Modular Front-End (Mechanical adapter, ASIC, FPGA)</a:t>
            </a:r>
          </a:p>
          <a:p>
            <a:r>
              <a:rPr lang="en-US" sz="1400" dirty="0" smtClean="0"/>
              <a:t>Scalable fiber optic DAQ (TCP/IP or SSP)</a:t>
            </a:r>
          </a:p>
          <a:p>
            <a:r>
              <a:rPr lang="en-US" sz="1400" dirty="0" smtClean="0"/>
              <a:t>Tessellated (common HV, LV and optical fiber)</a:t>
            </a:r>
          </a:p>
        </p:txBody>
      </p:sp>
      <p:pic>
        <p:nvPicPr>
          <p:cNvPr id="5" name="Picture 4" descr="EPanel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75988" y="4077706"/>
            <a:ext cx="2101914" cy="27612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040851" y="638013"/>
            <a:ext cx="10182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0090"/>
                </a:solidFill>
              </a:rPr>
              <a:t>Services</a:t>
            </a:r>
          </a:p>
          <a:p>
            <a:r>
              <a:rPr lang="en-US" sz="1400" b="1" dirty="0" smtClean="0">
                <a:solidFill>
                  <a:srgbClr val="000090"/>
                </a:solidFill>
              </a:rPr>
              <a:t>Air Cooling</a:t>
            </a:r>
            <a:endParaRPr lang="en-US" sz="1400" b="1" dirty="0">
              <a:solidFill>
                <a:srgbClr val="000090"/>
              </a:solidFill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 flipV="1">
            <a:off x="5938335" y="1130185"/>
            <a:ext cx="800219" cy="1952451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2" name="Picture 31" descr="Mechanics_EPanel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894" y="4124960"/>
            <a:ext cx="2599797" cy="2419847"/>
          </a:xfrm>
          <a:prstGeom prst="rect">
            <a:avLst/>
          </a:prstGeom>
        </p:spPr>
      </p:pic>
      <p:pic>
        <p:nvPicPr>
          <p:cNvPr id="22" name="Picture 21" descr="FPGA_Heat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162" y="4165600"/>
            <a:ext cx="2890357" cy="2138394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6503157" y="3817183"/>
            <a:ext cx="24288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Tile power dissipation ~ 3.5 W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0261276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585" y="884601"/>
            <a:ext cx="2129726" cy="212972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43840" y="447040"/>
            <a:ext cx="2997200" cy="2336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Rectangle 10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858447" y="-76200"/>
            <a:ext cx="528101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RICH Front-End Electronics</a:t>
            </a:r>
          </a:p>
        </p:txBody>
      </p:sp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" name="Picture 2" descr="MAROC_processi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9139" y="2893406"/>
            <a:ext cx="5435599" cy="3661987"/>
          </a:xfrm>
          <a:prstGeom prst="rect">
            <a:avLst/>
          </a:prstGeom>
        </p:spPr>
      </p:pic>
      <p:pic>
        <p:nvPicPr>
          <p:cNvPr id="5" name="Picture 4" descr="FPGA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585" y="977077"/>
            <a:ext cx="4456461" cy="17109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6560" y="3451431"/>
            <a:ext cx="2454318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Analog:  Charge (1 </a:t>
            </a:r>
            <a:r>
              <a:rPr lang="en-US" sz="1600" dirty="0" err="1" smtClean="0"/>
              <a:t>fC</a:t>
            </a:r>
            <a:r>
              <a:rPr lang="en-US" sz="1600" dirty="0" smtClean="0"/>
              <a:t>)</a:t>
            </a:r>
          </a:p>
          <a:p>
            <a:r>
              <a:rPr lang="en-US" sz="1600" dirty="0" smtClean="0"/>
              <a:t>Digital: Time (1 ns)</a:t>
            </a:r>
          </a:p>
          <a:p>
            <a:endParaRPr lang="en-US" sz="1600" dirty="0" smtClean="0"/>
          </a:p>
          <a:p>
            <a:r>
              <a:rPr lang="en-US" sz="1600" dirty="0" smtClean="0"/>
              <a:t>Trigger latency (8 </a:t>
            </a:r>
            <a:r>
              <a:rPr lang="en-US" sz="1600" dirty="0" err="1" smtClean="0">
                <a:latin typeface="Symbol" charset="2"/>
                <a:cs typeface="Symbol" charset="2"/>
              </a:rPr>
              <a:t>m</a:t>
            </a:r>
            <a:r>
              <a:rPr lang="en-US" sz="1600" dirty="0" err="1" smtClean="0"/>
              <a:t>s</a:t>
            </a:r>
            <a:r>
              <a:rPr lang="en-US" sz="1600" dirty="0" smtClean="0"/>
              <a:t>)</a:t>
            </a:r>
          </a:p>
          <a:p>
            <a:endParaRPr lang="en-US" sz="1600" dirty="0"/>
          </a:p>
          <a:p>
            <a:r>
              <a:rPr lang="en-US" sz="1600" dirty="0" smtClean="0"/>
              <a:t>Optical </a:t>
            </a:r>
            <a:r>
              <a:rPr lang="en-US" sz="1600" dirty="0" err="1" smtClean="0"/>
              <a:t>ethernet</a:t>
            </a:r>
            <a:r>
              <a:rPr lang="en-US" sz="1600" dirty="0" smtClean="0"/>
              <a:t> (2.5 </a:t>
            </a:r>
            <a:r>
              <a:rPr lang="en-US" sz="1600" dirty="0" err="1" smtClean="0"/>
              <a:t>Gbps</a:t>
            </a:r>
            <a:r>
              <a:rPr lang="en-US" sz="1600" dirty="0" smtClean="0"/>
              <a:t>)</a:t>
            </a:r>
          </a:p>
          <a:p>
            <a:endParaRPr lang="en-US" sz="1600" dirty="0"/>
          </a:p>
          <a:p>
            <a:r>
              <a:rPr lang="en-US" sz="1600" dirty="0" smtClean="0"/>
              <a:t>Trigger: external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       internal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       self</a:t>
            </a:r>
          </a:p>
          <a:p>
            <a:endParaRPr lang="en-US" sz="1600" dirty="0"/>
          </a:p>
          <a:p>
            <a:r>
              <a:rPr lang="en-US" sz="1600" dirty="0" smtClean="0"/>
              <a:t>On-board </a:t>
            </a:r>
            <a:r>
              <a:rPr lang="en-US" sz="1600" dirty="0" err="1" smtClean="0"/>
              <a:t>pulser</a:t>
            </a:r>
            <a:endParaRPr lang="en-US" sz="1600" dirty="0" smtClean="0"/>
          </a:p>
        </p:txBody>
      </p:sp>
      <p:sp>
        <p:nvSpPr>
          <p:cNvPr id="15" name="Rectangle 14"/>
          <p:cNvSpPr/>
          <p:nvPr/>
        </p:nvSpPr>
        <p:spPr>
          <a:xfrm>
            <a:off x="243840" y="3451431"/>
            <a:ext cx="2814743" cy="3057832"/>
          </a:xfrm>
          <a:prstGeom prst="rect">
            <a:avLst/>
          </a:prstGeom>
          <a:noFill/>
          <a:ln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July 2017,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9512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827270" y="5827606"/>
            <a:ext cx="7527515" cy="4588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559940" y="-76200"/>
            <a:ext cx="587815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FE Electronics: Digital Readout 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2" name="Picture 1" descr="TDC_pedesta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61" y="1905404"/>
            <a:ext cx="3732968" cy="3605779"/>
          </a:xfrm>
          <a:prstGeom prst="rect">
            <a:avLst/>
          </a:prstGeom>
        </p:spPr>
      </p:pic>
      <p:pic>
        <p:nvPicPr>
          <p:cNvPr id="9" name="Picture 8" descr="Pulse_60fC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156" y="1905405"/>
            <a:ext cx="4330846" cy="365252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27271" y="1600944"/>
            <a:ext cx="29418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Pedestal level as seen by a test-point</a:t>
            </a:r>
            <a:endParaRPr lang="en-US" sz="1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749473" y="1599455"/>
            <a:ext cx="20218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As seen by RICH readout</a:t>
            </a:r>
            <a:endParaRPr lang="en-US" sz="1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961570" y="1070439"/>
            <a:ext cx="22003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During Acceptance tests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205184" y="1095839"/>
            <a:ext cx="29604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During Internal </a:t>
            </a:r>
            <a:r>
              <a:rPr lang="en-US" sz="1600" dirty="0" err="1" smtClean="0">
                <a:solidFill>
                  <a:srgbClr val="FF0000"/>
                </a:solidFill>
              </a:rPr>
              <a:t>Pulser</a:t>
            </a:r>
            <a:r>
              <a:rPr lang="en-US" sz="1600" dirty="0" smtClean="0">
                <a:solidFill>
                  <a:srgbClr val="FF0000"/>
                </a:solidFill>
              </a:rPr>
              <a:t> Calibration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61570" y="5863890"/>
            <a:ext cx="71481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Discrimination down to 20 </a:t>
            </a:r>
            <a:r>
              <a:rPr lang="en-US" sz="1600" dirty="0" err="1" smtClean="0"/>
              <a:t>fC</a:t>
            </a:r>
            <a:r>
              <a:rPr lang="en-US" sz="1600" dirty="0" smtClean="0"/>
              <a:t>, i.e. few % of SPE, allows sensor characterization  </a:t>
            </a:r>
            <a:endParaRPr lang="en-US" sz="1600" dirty="0"/>
          </a:p>
        </p:txBody>
      </p:sp>
      <p:sp>
        <p:nvSpPr>
          <p:cNvPr id="1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July 2017,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0221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DC_calibrati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322" y="3554424"/>
            <a:ext cx="3788686" cy="2848428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541170" y="1021179"/>
            <a:ext cx="3486528" cy="19996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343058" y="-76200"/>
            <a:ext cx="431192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FE Electronics: Charge 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18" name="Picture 17" descr="new_front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53" t="16242" r="11980" b="13927"/>
          <a:stretch/>
        </p:blipFill>
        <p:spPr>
          <a:xfrm>
            <a:off x="185237" y="3554424"/>
            <a:ext cx="4149396" cy="29203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4988" y="1124857"/>
            <a:ext cx="2987817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Multiplexed readout up to </a:t>
            </a:r>
            <a:r>
              <a:rPr lang="en-US" sz="1400" dirty="0"/>
              <a:t>5</a:t>
            </a:r>
            <a:r>
              <a:rPr lang="en-US" sz="1400" dirty="0" smtClean="0"/>
              <a:t>0 kHz</a:t>
            </a:r>
          </a:p>
          <a:p>
            <a:endParaRPr lang="en-US" sz="1400" dirty="0"/>
          </a:p>
          <a:p>
            <a:r>
              <a:rPr lang="en-US" sz="1400" dirty="0" smtClean="0"/>
              <a:t>High resolution SPE spectrum</a:t>
            </a:r>
          </a:p>
          <a:p>
            <a:endParaRPr lang="en-US" sz="1400" dirty="0" smtClean="0"/>
          </a:p>
          <a:p>
            <a:r>
              <a:rPr lang="en-US" sz="1400" dirty="0" smtClean="0"/>
              <a:t>Viable for </a:t>
            </a:r>
            <a:r>
              <a:rPr lang="en-US" sz="1400" dirty="0" smtClean="0">
                <a:solidFill>
                  <a:srgbClr val="FF0000"/>
                </a:solidFill>
              </a:rPr>
              <a:t>efficiency</a:t>
            </a:r>
            <a:r>
              <a:rPr lang="en-US" sz="1400" dirty="0" smtClean="0"/>
              <a:t> and </a:t>
            </a:r>
            <a:r>
              <a:rPr lang="en-US" sz="1400" dirty="0" smtClean="0">
                <a:solidFill>
                  <a:srgbClr val="FF0000"/>
                </a:solidFill>
              </a:rPr>
              <a:t>gain</a:t>
            </a:r>
            <a:r>
              <a:rPr lang="en-US" sz="1400" dirty="0" smtClean="0"/>
              <a:t> monitors</a:t>
            </a:r>
            <a:endParaRPr lang="en-US" sz="1400" dirty="0"/>
          </a:p>
          <a:p>
            <a:endParaRPr lang="en-US" sz="1400" dirty="0" smtClean="0"/>
          </a:p>
          <a:p>
            <a:r>
              <a:rPr lang="en-US" sz="1400" dirty="0" smtClean="0"/>
              <a:t>In conjunction with timing, allows the</a:t>
            </a:r>
          </a:p>
          <a:p>
            <a:r>
              <a:rPr lang="en-US" sz="1400" dirty="0"/>
              <a:t>s</a:t>
            </a:r>
            <a:r>
              <a:rPr lang="en-US" sz="1400" dirty="0" smtClean="0"/>
              <a:t>tudy of PMT discharge and cross-talk </a:t>
            </a:r>
            <a:endParaRPr lang="en-US" sz="1400" dirty="0"/>
          </a:p>
        </p:txBody>
      </p:sp>
      <p:sp>
        <p:nvSpPr>
          <p:cNvPr id="1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Left-Right Arrow 1"/>
          <p:cNvSpPr/>
          <p:nvPr/>
        </p:nvSpPr>
        <p:spPr>
          <a:xfrm flipV="1">
            <a:off x="961571" y="4953003"/>
            <a:ext cx="790225" cy="127362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088565" y="4680861"/>
            <a:ext cx="5194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Gain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2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8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July 2017,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7" name="Picture 26" descr="DSC_7499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4495" y="933096"/>
            <a:ext cx="3612513" cy="2403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1312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53657</TotalTime>
  <Words>1344</Words>
  <Application>Microsoft Macintosh PowerPoint</Application>
  <PresentationFormat>On-screen Show (4:3)</PresentationFormat>
  <Paragraphs>299</Paragraphs>
  <Slides>18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Contalbrigo</dc:creator>
  <cp:lastModifiedBy>Marco Contalbrigo</cp:lastModifiedBy>
  <cp:revision>1015</cp:revision>
  <dcterms:created xsi:type="dcterms:W3CDTF">2012-03-30T13:12:09Z</dcterms:created>
  <dcterms:modified xsi:type="dcterms:W3CDTF">2017-07-25T16:23:46Z</dcterms:modified>
</cp:coreProperties>
</file>