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wmf" ContentType="image/x-wmf"/>
  <Default Extension="png" ContentType="image/png"/>
  <Default Extension="bin" ContentType="application/vnd.openxmlformats-officedocument.presentationml.printerSettings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38"/>
  </p:notesMasterIdLst>
  <p:handoutMasterIdLst>
    <p:handoutMasterId r:id="rId39"/>
  </p:handoutMasterIdLst>
  <p:sldIdLst>
    <p:sldId id="545" r:id="rId2"/>
    <p:sldId id="491" r:id="rId3"/>
    <p:sldId id="492" r:id="rId4"/>
    <p:sldId id="493" r:id="rId5"/>
    <p:sldId id="521" r:id="rId6"/>
    <p:sldId id="526" r:id="rId7"/>
    <p:sldId id="525" r:id="rId8"/>
    <p:sldId id="573" r:id="rId9"/>
    <p:sldId id="528" r:id="rId10"/>
    <p:sldId id="575" r:id="rId11"/>
    <p:sldId id="529" r:id="rId12"/>
    <p:sldId id="530" r:id="rId13"/>
    <p:sldId id="576" r:id="rId14"/>
    <p:sldId id="584" r:id="rId15"/>
    <p:sldId id="532" r:id="rId16"/>
    <p:sldId id="577" r:id="rId17"/>
    <p:sldId id="578" r:id="rId18"/>
    <p:sldId id="586" r:id="rId19"/>
    <p:sldId id="585" r:id="rId20"/>
    <p:sldId id="539" r:id="rId21"/>
    <p:sldId id="579" r:id="rId22"/>
    <p:sldId id="587" r:id="rId23"/>
    <p:sldId id="588" r:id="rId24"/>
    <p:sldId id="589" r:id="rId25"/>
    <p:sldId id="580" r:id="rId26"/>
    <p:sldId id="581" r:id="rId27"/>
    <p:sldId id="582" r:id="rId28"/>
    <p:sldId id="583" r:id="rId29"/>
    <p:sldId id="520" r:id="rId30"/>
    <p:sldId id="482" r:id="rId31"/>
    <p:sldId id="518" r:id="rId32"/>
    <p:sldId id="519" r:id="rId33"/>
    <p:sldId id="541" r:id="rId34"/>
    <p:sldId id="542" r:id="rId35"/>
    <p:sldId id="543" r:id="rId36"/>
    <p:sldId id="544" r:id="rId37"/>
  </p:sldIdLst>
  <p:sldSz cx="9144000" cy="6858000" type="screen4x3"/>
  <p:notesSz cx="7315200" cy="96012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Comic Sans MS" pitchFamily="66" charset="0"/>
        <a:ea typeface="ＭＳ Ｐゴシック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Comic Sans MS" pitchFamily="66" charset="0"/>
        <a:ea typeface="ＭＳ Ｐゴシック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Comic Sans MS" pitchFamily="66" charset="0"/>
        <a:ea typeface="ＭＳ Ｐゴシック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Comic Sans MS" pitchFamily="66" charset="0"/>
        <a:ea typeface="ＭＳ Ｐゴシック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Comic Sans MS" pitchFamily="66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Comic Sans MS" pitchFamily="66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Comic Sans MS" pitchFamily="66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Comic Sans MS" pitchFamily="66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Comic Sans MS" pitchFamily="66" charset="0"/>
        <a:ea typeface="ＭＳ Ｐゴシック" pitchFamily="34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hiddenSlides="1"/>
  <p:clrMru>
    <a:srgbClr val="DC09F3"/>
    <a:srgbClr val="74CFFF"/>
    <a:srgbClr val="ABFAFF"/>
    <a:srgbClr val="FFA324"/>
    <a:srgbClr val="0000FF"/>
    <a:srgbClr val="FF3300"/>
    <a:srgbClr val="6600FF"/>
    <a:srgbClr val="9966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184" autoAdjust="0"/>
    <p:restoredTop sz="94660"/>
  </p:normalViewPr>
  <p:slideViewPr>
    <p:cSldViewPr snapToGrid="0">
      <p:cViewPr varScale="1">
        <p:scale>
          <a:sx n="83" d="100"/>
          <a:sy n="83" d="100"/>
        </p:scale>
        <p:origin x="-1344" y="-104"/>
      </p:cViewPr>
      <p:guideLst>
        <p:guide orient="horz" pos="2769"/>
        <p:guide pos="1873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220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5" Type="http://schemas.openxmlformats.org/officeDocument/2006/relationships/slide" Target="slides/slide34.xml"/><Relationship Id="rId31" Type="http://schemas.openxmlformats.org/officeDocument/2006/relationships/slide" Target="slides/slide30.xml"/><Relationship Id="rId34" Type="http://schemas.openxmlformats.org/officeDocument/2006/relationships/slide" Target="slides/slide33.xml"/><Relationship Id="rId39" Type="http://schemas.openxmlformats.org/officeDocument/2006/relationships/handoutMaster" Target="handoutMasters/handoutMaster1.xml"/><Relationship Id="rId40" Type="http://schemas.openxmlformats.org/officeDocument/2006/relationships/printerSettings" Target="printerSettings/printerSettings1.bin"/><Relationship Id="rId7" Type="http://schemas.openxmlformats.org/officeDocument/2006/relationships/slide" Target="slides/slide6.xml"/><Relationship Id="rId36" Type="http://schemas.openxmlformats.org/officeDocument/2006/relationships/slide" Target="slides/slide35.xml"/><Relationship Id="rId43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0" Type="http://schemas.openxmlformats.org/officeDocument/2006/relationships/slide" Target="slides/slide9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9" Type="http://schemas.openxmlformats.org/officeDocument/2006/relationships/slide" Target="slides/slide8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7" Type="http://schemas.openxmlformats.org/officeDocument/2006/relationships/slide" Target="slides/slide26.xml"/><Relationship Id="rId14" Type="http://schemas.openxmlformats.org/officeDocument/2006/relationships/slide" Target="slides/slide13.xml"/><Relationship Id="rId23" Type="http://schemas.openxmlformats.org/officeDocument/2006/relationships/slide" Target="slides/slide22.xml"/><Relationship Id="rId4" Type="http://schemas.openxmlformats.org/officeDocument/2006/relationships/slide" Target="slides/slide3.xml"/><Relationship Id="rId28" Type="http://schemas.openxmlformats.org/officeDocument/2006/relationships/slide" Target="slides/slide27.xml"/><Relationship Id="rId26" Type="http://schemas.openxmlformats.org/officeDocument/2006/relationships/slide" Target="slides/slide25.xml"/><Relationship Id="rId30" Type="http://schemas.openxmlformats.org/officeDocument/2006/relationships/slide" Target="slides/slide29.xml"/><Relationship Id="rId11" Type="http://schemas.openxmlformats.org/officeDocument/2006/relationships/slide" Target="slides/slide10.xml"/><Relationship Id="rId42" Type="http://schemas.openxmlformats.org/officeDocument/2006/relationships/viewProps" Target="viewProps.xml"/><Relationship Id="rId29" Type="http://schemas.openxmlformats.org/officeDocument/2006/relationships/slide" Target="slides/slide28.xml"/><Relationship Id="rId6" Type="http://schemas.openxmlformats.org/officeDocument/2006/relationships/slide" Target="slides/slide5.xml"/><Relationship Id="rId16" Type="http://schemas.openxmlformats.org/officeDocument/2006/relationships/slide" Target="slides/slide15.xml"/><Relationship Id="rId33" Type="http://schemas.openxmlformats.org/officeDocument/2006/relationships/slide" Target="slides/slide32.xml"/><Relationship Id="rId44" Type="http://schemas.openxmlformats.org/officeDocument/2006/relationships/tableStyles" Target="tableStyles.xml"/><Relationship Id="rId4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9" Type="http://schemas.openxmlformats.org/officeDocument/2006/relationships/slide" Target="slides/slide18.xml"/><Relationship Id="rId38" Type="http://schemas.openxmlformats.org/officeDocument/2006/relationships/notesMaster" Target="notesMasters/notesMaster1.xml"/><Relationship Id="rId20" Type="http://schemas.openxmlformats.org/officeDocument/2006/relationships/slide" Target="slides/slide19.xml"/><Relationship Id="rId22" Type="http://schemas.openxmlformats.org/officeDocument/2006/relationships/slide" Target="slides/slide21.xml"/><Relationship Id="rId21" Type="http://schemas.openxmlformats.org/officeDocument/2006/relationships/slide" Target="slides/slide20.xml"/><Relationship Id="rId2" Type="http://schemas.openxmlformats.org/officeDocument/2006/relationships/slide" Target="slides/slid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16" tIns="48308" rIns="96616" bIns="48308" numCol="1" anchor="t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Tahoma" pitchFamily="34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8397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143375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16" tIns="48308" rIns="96616" bIns="48308" numCol="1" anchor="t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Tahoma" pitchFamily="34" charset="0"/>
              </a:defRPr>
            </a:lvl1pPr>
          </a:lstStyle>
          <a:p>
            <a:pPr>
              <a:defRPr/>
            </a:pPr>
            <a:fld id="{7CEC2984-E7DA-488C-B1F9-C70ACD7C62AE}" type="datetime1">
              <a:rPr lang="en-US"/>
              <a:pPr>
                <a:defRPr/>
              </a:pPr>
              <a:t>21/06/11</a:t>
            </a:fld>
            <a:endParaRPr lang="en-US"/>
          </a:p>
        </p:txBody>
      </p:sp>
      <p:sp>
        <p:nvSpPr>
          <p:cNvPr id="8397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11860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16" tIns="48308" rIns="96616" bIns="48308" numCol="1" anchor="b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Tahoma" pitchFamily="34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8397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143375" y="911860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16" tIns="48308" rIns="96616" bIns="48308" numCol="1" anchor="b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Tahoma" pitchFamily="34" charset="0"/>
              </a:defRPr>
            </a:lvl1pPr>
          </a:lstStyle>
          <a:p>
            <a:pPr>
              <a:defRPr/>
            </a:pPr>
            <a:fld id="{21930B5A-67C7-457B-86E8-84C3B1FB04E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843234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16" tIns="48308" rIns="96616" bIns="48308" numCol="1" anchor="t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16" tIns="48308" rIns="96616" bIns="48308" numCol="1" anchor="t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325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57300" y="719138"/>
            <a:ext cx="4800600" cy="3600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76313" y="4560888"/>
            <a:ext cx="5362575" cy="432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16" tIns="48308" rIns="96616" bIns="4830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16" tIns="48308" rIns="96616" bIns="48308" numCol="1" anchor="b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16" tIns="48308" rIns="96616" bIns="48308" numCol="1" anchor="b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Arial" charset="0"/>
              </a:defRPr>
            </a:lvl1pPr>
          </a:lstStyle>
          <a:p>
            <a:pPr>
              <a:defRPr/>
            </a:pPr>
            <a:fld id="{7DE0C82A-CF65-4CE9-9357-0745B54961B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626457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65" charset="0"/>
        <a:ea typeface="ＭＳ Ｐゴシック" pitchFamily="-65" charset="-128"/>
        <a:cs typeface="ＭＳ Ｐゴシック" pitchFamily="-65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65" charset="0"/>
        <a:ea typeface="ＭＳ Ｐゴシック" pitchFamily="-65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65" charset="0"/>
        <a:ea typeface="ＭＳ Ｐゴシック" pitchFamily="-65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65" charset="0"/>
        <a:ea typeface="ＭＳ Ｐゴシック" pitchFamily="-65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65" charset="0"/>
        <a:ea typeface="ＭＳ Ｐゴシック" pitchFamily="-65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66788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1pPr>
            <a:lvl2pPr marL="742950" indent="-285750" defTabSz="966788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2pPr>
            <a:lvl3pPr marL="1143000" indent="-228600" defTabSz="966788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3pPr>
            <a:lvl4pPr marL="1600200" indent="-228600" defTabSz="966788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4pPr>
            <a:lvl5pPr marL="2057400" indent="-228600" defTabSz="966788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9pPr>
          </a:lstStyle>
          <a:p>
            <a:fld id="{6A3B2A5A-1476-435B-85FE-891083791CD9}" type="slidenum">
              <a:rPr lang="en-US" sz="1300" smtClean="0">
                <a:latin typeface="Arial" charset="0"/>
              </a:rPr>
              <a:pPr/>
              <a:t>1</a:t>
            </a:fld>
            <a:endParaRPr lang="en-US" sz="1300" smtClean="0">
              <a:latin typeface="Arial" charset="0"/>
            </a:endParaRPr>
          </a:p>
        </p:txBody>
      </p:sp>
      <p:sp>
        <p:nvSpPr>
          <p:cNvPr id="552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55300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endParaRPr lang="it-IT" smtClean="0">
              <a:latin typeface="Arial" charset="0"/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5539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charset="0"/>
                <a:ea typeface="ＭＳ Ｐゴシック" pitchFamily="34" charset="-128"/>
              </a:rPr>
              <a:t>Vedere se mirror parte da PIPE</a:t>
            </a:r>
          </a:p>
        </p:txBody>
      </p:sp>
      <p:sp>
        <p:nvSpPr>
          <p:cNvPr id="6554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66788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1pPr>
            <a:lvl2pPr marL="742950" indent="-285750" defTabSz="966788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2pPr>
            <a:lvl3pPr marL="1143000" indent="-228600" defTabSz="966788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3pPr>
            <a:lvl4pPr marL="1600200" indent="-228600" defTabSz="966788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4pPr>
            <a:lvl5pPr marL="2057400" indent="-228600" defTabSz="966788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9pPr>
          </a:lstStyle>
          <a:p>
            <a:fld id="{5C57F357-B3A6-4B24-B8F7-FAE3889F1B58}" type="slidenum">
              <a:rPr lang="en-US" sz="1300" smtClean="0">
                <a:latin typeface="Arial" charset="0"/>
              </a:rPr>
              <a:pPr/>
              <a:t>22</a:t>
            </a:fld>
            <a:endParaRPr lang="en-US" sz="1300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5539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charset="0"/>
                <a:ea typeface="ＭＳ Ｐゴシック" pitchFamily="34" charset="-128"/>
              </a:rPr>
              <a:t>Vedere se mirror parte da PIPE</a:t>
            </a:r>
          </a:p>
        </p:txBody>
      </p:sp>
      <p:sp>
        <p:nvSpPr>
          <p:cNvPr id="6554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66788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1pPr>
            <a:lvl2pPr marL="742950" indent="-285750" defTabSz="966788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2pPr>
            <a:lvl3pPr marL="1143000" indent="-228600" defTabSz="966788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3pPr>
            <a:lvl4pPr marL="1600200" indent="-228600" defTabSz="966788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4pPr>
            <a:lvl5pPr marL="2057400" indent="-228600" defTabSz="966788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9pPr>
          </a:lstStyle>
          <a:p>
            <a:fld id="{5C57F357-B3A6-4B24-B8F7-FAE3889F1B58}" type="slidenum">
              <a:rPr lang="en-US" sz="1300" smtClean="0">
                <a:latin typeface="Arial" charset="0"/>
              </a:rPr>
              <a:pPr/>
              <a:t>23</a:t>
            </a:fld>
            <a:endParaRPr lang="en-US" sz="1300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5539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charset="0"/>
                <a:ea typeface="ＭＳ Ｐゴシック" pitchFamily="34" charset="-128"/>
              </a:rPr>
              <a:t>Vedere se mirror parte da PIPE</a:t>
            </a:r>
          </a:p>
        </p:txBody>
      </p:sp>
      <p:sp>
        <p:nvSpPr>
          <p:cNvPr id="6554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66788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1pPr>
            <a:lvl2pPr marL="742950" indent="-285750" defTabSz="966788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2pPr>
            <a:lvl3pPr marL="1143000" indent="-228600" defTabSz="966788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3pPr>
            <a:lvl4pPr marL="1600200" indent="-228600" defTabSz="966788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4pPr>
            <a:lvl5pPr marL="2057400" indent="-228600" defTabSz="966788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9pPr>
          </a:lstStyle>
          <a:p>
            <a:fld id="{5C57F357-B3A6-4B24-B8F7-FAE3889F1B58}" type="slidenum">
              <a:rPr lang="en-US" sz="1300" smtClean="0">
                <a:latin typeface="Arial" charset="0"/>
              </a:rPr>
              <a:pPr/>
              <a:t>24</a:t>
            </a:fld>
            <a:endParaRPr lang="en-US" sz="1300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1683" name="Notes Placeholder 2"/>
          <p:cNvSpPr>
            <a:spLocks noGrp="1"/>
          </p:cNvSpPr>
          <p:nvPr>
            <p:ph type="body" idx="1"/>
          </p:nvPr>
        </p:nvSpPr>
        <p:spPr>
          <a:xfrm>
            <a:off x="731838" y="4560888"/>
            <a:ext cx="5851525" cy="4321175"/>
          </a:xfrm>
          <a:noFill/>
        </p:spPr>
        <p:txBody>
          <a:bodyPr/>
          <a:lstStyle/>
          <a:p>
            <a:pPr defTabSz="457200"/>
            <a:r>
              <a:rPr lang="en-US" smtClean="0">
                <a:latin typeface="Arial" charset="0"/>
                <a:ea typeface="ＭＳ Ｐゴシック" pitchFamily="34" charset="-128"/>
              </a:rPr>
              <a:t>Fino  a che energia lavora bene l’aerogel di HERMES ?</a:t>
            </a:r>
          </a:p>
        </p:txBody>
      </p:sp>
      <p:sp>
        <p:nvSpPr>
          <p:cNvPr id="71684" name="Slide Number Placeholder 3"/>
          <p:cNvSpPr txBox="1">
            <a:spLocks noGrp="1"/>
          </p:cNvSpPr>
          <p:nvPr/>
        </p:nvSpPr>
        <p:spPr bwMode="auto">
          <a:xfrm>
            <a:off x="4143375" y="911860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16" tIns="48308" rIns="96616" bIns="48308" anchor="b"/>
          <a:lstStyle>
            <a:lvl1pPr defTabSz="482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1pPr>
            <a:lvl2pPr marL="742950" indent="-285750" defTabSz="482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2pPr>
            <a:lvl3pPr marL="1143000" indent="-228600" defTabSz="482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3pPr>
            <a:lvl4pPr marL="1600200" indent="-228600" defTabSz="482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4pPr>
            <a:lvl5pPr marL="2057400" indent="-228600" defTabSz="482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5pPr>
            <a:lvl6pPr marL="2514600" indent="-228600" defTabSz="482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6pPr>
            <a:lvl7pPr marL="2971800" indent="-228600" defTabSz="482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7pPr>
            <a:lvl8pPr marL="3429000" indent="-228600" defTabSz="482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8pPr>
            <a:lvl9pPr marL="3886200" indent="-228600" defTabSz="482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9pPr>
          </a:lstStyle>
          <a:p>
            <a:pPr algn="r" eaLnBrk="1" hangingPunct="1"/>
            <a:fld id="{FECFB8B6-26AF-46EC-B7B4-BB8F32C21157}" type="slidenum">
              <a:rPr lang="en-US" sz="1300">
                <a:latin typeface="Calibri" pitchFamily="34" charset="0"/>
              </a:rPr>
              <a:pPr algn="r" eaLnBrk="1" hangingPunct="1"/>
              <a:t>31</a:t>
            </a:fld>
            <a:endParaRPr lang="en-US" sz="130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2707" name="Notes Placeholder 2"/>
          <p:cNvSpPr>
            <a:spLocks noGrp="1"/>
          </p:cNvSpPr>
          <p:nvPr>
            <p:ph type="body" idx="1"/>
          </p:nvPr>
        </p:nvSpPr>
        <p:spPr>
          <a:xfrm>
            <a:off x="731838" y="4560888"/>
            <a:ext cx="5851525" cy="4321175"/>
          </a:xfrm>
          <a:noFill/>
        </p:spPr>
        <p:txBody>
          <a:bodyPr/>
          <a:lstStyle/>
          <a:p>
            <a:pPr defTabSz="457200"/>
            <a:r>
              <a:rPr lang="en-US" smtClean="0">
                <a:latin typeface="Arial" charset="0"/>
                <a:ea typeface="ＭＳ Ｐゴシック" pitchFamily="34" charset="-128"/>
              </a:rPr>
              <a:t>Fino  a che energia lavora bene l’aerogel di HERMES ?</a:t>
            </a:r>
          </a:p>
        </p:txBody>
      </p:sp>
      <p:sp>
        <p:nvSpPr>
          <p:cNvPr id="72708" name="Slide Number Placeholder 3"/>
          <p:cNvSpPr txBox="1">
            <a:spLocks noGrp="1"/>
          </p:cNvSpPr>
          <p:nvPr/>
        </p:nvSpPr>
        <p:spPr bwMode="auto">
          <a:xfrm>
            <a:off x="4143375" y="911860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16" tIns="48308" rIns="96616" bIns="48308" anchor="b"/>
          <a:lstStyle>
            <a:lvl1pPr defTabSz="482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1pPr>
            <a:lvl2pPr marL="742950" indent="-285750" defTabSz="482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2pPr>
            <a:lvl3pPr marL="1143000" indent="-228600" defTabSz="482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3pPr>
            <a:lvl4pPr marL="1600200" indent="-228600" defTabSz="482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4pPr>
            <a:lvl5pPr marL="2057400" indent="-228600" defTabSz="482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5pPr>
            <a:lvl6pPr marL="2514600" indent="-228600" defTabSz="482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6pPr>
            <a:lvl7pPr marL="2971800" indent="-228600" defTabSz="482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7pPr>
            <a:lvl8pPr marL="3429000" indent="-228600" defTabSz="482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8pPr>
            <a:lvl9pPr marL="3886200" indent="-228600" defTabSz="482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9pPr>
          </a:lstStyle>
          <a:p>
            <a:pPr algn="r" eaLnBrk="1" hangingPunct="1"/>
            <a:fld id="{904C2907-1F74-4979-9C8C-36D971E313D2}" type="slidenum">
              <a:rPr lang="en-US" sz="1300">
                <a:latin typeface="Calibri" pitchFamily="34" charset="0"/>
              </a:rPr>
              <a:pPr algn="r" eaLnBrk="1" hangingPunct="1"/>
              <a:t>32</a:t>
            </a:fld>
            <a:endParaRPr lang="en-US" sz="130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3731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charset="0"/>
                <a:ea typeface="ＭＳ Ｐゴシック" pitchFamily="34" charset="-128"/>
              </a:rPr>
              <a:t>Vedere se le dimensioni sono a partire da PIPE</a:t>
            </a:r>
          </a:p>
          <a:p>
            <a:r>
              <a:rPr lang="en-US" smtClean="0">
                <a:latin typeface="Arial" charset="0"/>
                <a:ea typeface="ＭＳ Ｐゴシック" pitchFamily="34" charset="-128"/>
              </a:rPr>
              <a:t>Vedere come mai ho Npe a piu</a:t>
            </a:r>
            <a:r>
              <a:rPr lang="en-US" altLang="en-US" smtClean="0">
                <a:latin typeface="Arial" charset="0"/>
                <a:ea typeface="ＭＳ Ｐゴシック" pitchFamily="34" charset="-128"/>
              </a:rPr>
              <a:t>’</a:t>
            </a:r>
            <a:r>
              <a:rPr lang="en-US" smtClean="0">
                <a:latin typeface="Arial" charset="0"/>
                <a:ea typeface="ＭＳ Ｐゴシック" pitchFamily="34" charset="-128"/>
              </a:rPr>
              <a:t> di 25 gradi nel caso pos m25</a:t>
            </a:r>
          </a:p>
        </p:txBody>
      </p:sp>
      <p:sp>
        <p:nvSpPr>
          <p:cNvPr id="7373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66788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1pPr>
            <a:lvl2pPr marL="742950" indent="-285750" defTabSz="966788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2pPr>
            <a:lvl3pPr marL="1143000" indent="-228600" defTabSz="966788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3pPr>
            <a:lvl4pPr marL="1600200" indent="-228600" defTabSz="966788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4pPr>
            <a:lvl5pPr marL="2057400" indent="-228600" defTabSz="966788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9pPr>
          </a:lstStyle>
          <a:p>
            <a:fld id="{3B8CD772-0246-43E0-912C-C85EE975E5AA}" type="slidenum">
              <a:rPr lang="en-US" sz="1300" smtClean="0">
                <a:latin typeface="Arial" charset="0"/>
              </a:rPr>
              <a:pPr/>
              <a:t>35</a:t>
            </a:fld>
            <a:endParaRPr lang="en-US" sz="1300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7347" name="Notes Placeholder 2"/>
          <p:cNvSpPr>
            <a:spLocks noGrp="1"/>
          </p:cNvSpPr>
          <p:nvPr>
            <p:ph type="body" idx="1"/>
          </p:nvPr>
        </p:nvSpPr>
        <p:spPr>
          <a:xfrm>
            <a:off x="731838" y="4560888"/>
            <a:ext cx="5851525" cy="4321175"/>
          </a:xfrm>
          <a:noFill/>
        </p:spPr>
        <p:txBody>
          <a:bodyPr/>
          <a:lstStyle/>
          <a:p>
            <a:pPr defTabSz="457200"/>
            <a:endParaRPr lang="it-IT" smtClean="0">
              <a:latin typeface="Arial" charset="0"/>
              <a:ea typeface="ＭＳ Ｐゴシック" pitchFamily="34" charset="-128"/>
            </a:endParaRPr>
          </a:p>
        </p:txBody>
      </p:sp>
      <p:sp>
        <p:nvSpPr>
          <p:cNvPr id="57348" name="Slide Number Placeholder 3"/>
          <p:cNvSpPr txBox="1">
            <a:spLocks noGrp="1"/>
          </p:cNvSpPr>
          <p:nvPr/>
        </p:nvSpPr>
        <p:spPr bwMode="auto">
          <a:xfrm>
            <a:off x="4143375" y="911860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16" tIns="48308" rIns="96616" bIns="48308" anchor="b"/>
          <a:lstStyle>
            <a:lvl1pPr defTabSz="482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1pPr>
            <a:lvl2pPr marL="742950" indent="-285750" defTabSz="482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2pPr>
            <a:lvl3pPr marL="1143000" indent="-228600" defTabSz="482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3pPr>
            <a:lvl4pPr marL="1600200" indent="-228600" defTabSz="482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4pPr>
            <a:lvl5pPr marL="2057400" indent="-228600" defTabSz="482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5pPr>
            <a:lvl6pPr marL="2514600" indent="-228600" defTabSz="482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6pPr>
            <a:lvl7pPr marL="2971800" indent="-228600" defTabSz="482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7pPr>
            <a:lvl8pPr marL="3429000" indent="-228600" defTabSz="482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8pPr>
            <a:lvl9pPr marL="3886200" indent="-228600" defTabSz="482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9pPr>
          </a:lstStyle>
          <a:p>
            <a:pPr algn="r" eaLnBrk="1" hangingPunct="1"/>
            <a:fld id="{67067147-2843-44A7-8E83-D9AF84BB6F19}" type="slidenum">
              <a:rPr lang="en-US" sz="1300">
                <a:latin typeface="Calibri" pitchFamily="34" charset="0"/>
              </a:rPr>
              <a:pPr algn="r" eaLnBrk="1" hangingPunct="1"/>
              <a:t>2</a:t>
            </a:fld>
            <a:endParaRPr lang="en-US" sz="130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7"/>
          <p:cNvSpPr txBox="1">
            <a:spLocks noGrp="1" noChangeArrowheads="1"/>
          </p:cNvSpPr>
          <p:nvPr/>
        </p:nvSpPr>
        <p:spPr bwMode="auto">
          <a:xfrm>
            <a:off x="4143375" y="911860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16" tIns="48308" rIns="96616" bIns="48308" anchor="b"/>
          <a:lstStyle>
            <a:lvl1pPr defTabSz="482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1pPr>
            <a:lvl2pPr marL="742950" indent="-285750" defTabSz="482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2pPr>
            <a:lvl3pPr marL="1143000" indent="-228600" defTabSz="482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3pPr>
            <a:lvl4pPr marL="1600200" indent="-228600" defTabSz="482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4pPr>
            <a:lvl5pPr marL="2057400" indent="-228600" defTabSz="482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5pPr>
            <a:lvl6pPr marL="2514600" indent="-228600" defTabSz="482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6pPr>
            <a:lvl7pPr marL="2971800" indent="-228600" defTabSz="482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7pPr>
            <a:lvl8pPr marL="3429000" indent="-228600" defTabSz="482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8pPr>
            <a:lvl9pPr marL="3886200" indent="-228600" defTabSz="482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9pPr>
          </a:lstStyle>
          <a:p>
            <a:pPr algn="r" eaLnBrk="1" hangingPunct="1"/>
            <a:fld id="{8495A445-AF6E-4952-AD55-0C80869D9252}" type="slidenum">
              <a:rPr lang="en-US" sz="1300">
                <a:latin typeface="Arial" charset="0"/>
              </a:rPr>
              <a:pPr algn="r" eaLnBrk="1" hangingPunct="1"/>
              <a:t>3</a:t>
            </a:fld>
            <a:endParaRPr lang="en-US" sz="1300">
              <a:latin typeface="Arial" charset="0"/>
            </a:endParaRPr>
          </a:p>
        </p:txBody>
      </p:sp>
      <p:sp>
        <p:nvSpPr>
          <p:cNvPr id="583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5837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31838" y="4560888"/>
            <a:ext cx="5851525" cy="432117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defTabSz="457200" eaLnBrk="1" hangingPunct="1"/>
            <a:endParaRPr lang="it-IT" smtClean="0">
              <a:latin typeface="Arial" charset="0"/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9395" name="Notes Placeholder 2"/>
          <p:cNvSpPr>
            <a:spLocks noGrp="1"/>
          </p:cNvSpPr>
          <p:nvPr>
            <p:ph type="body" idx="1"/>
          </p:nvPr>
        </p:nvSpPr>
        <p:spPr>
          <a:xfrm>
            <a:off x="731838" y="4560888"/>
            <a:ext cx="5851525" cy="4321175"/>
          </a:xfrm>
          <a:noFill/>
        </p:spPr>
        <p:txBody>
          <a:bodyPr/>
          <a:lstStyle/>
          <a:p>
            <a:pPr defTabSz="457200"/>
            <a:endParaRPr lang="it-IT" smtClean="0">
              <a:latin typeface="Arial" charset="0"/>
              <a:ea typeface="ＭＳ Ｐゴシック" pitchFamily="34" charset="-128"/>
            </a:endParaRPr>
          </a:p>
        </p:txBody>
      </p:sp>
      <p:sp>
        <p:nvSpPr>
          <p:cNvPr id="59396" name="Slide Number Placeholder 3"/>
          <p:cNvSpPr txBox="1">
            <a:spLocks noGrp="1"/>
          </p:cNvSpPr>
          <p:nvPr/>
        </p:nvSpPr>
        <p:spPr bwMode="auto">
          <a:xfrm>
            <a:off x="4143375" y="911860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16" tIns="48308" rIns="96616" bIns="48308" anchor="b"/>
          <a:lstStyle>
            <a:lvl1pPr defTabSz="482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1pPr>
            <a:lvl2pPr marL="742950" indent="-285750" defTabSz="482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2pPr>
            <a:lvl3pPr marL="1143000" indent="-228600" defTabSz="482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3pPr>
            <a:lvl4pPr marL="1600200" indent="-228600" defTabSz="482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4pPr>
            <a:lvl5pPr marL="2057400" indent="-228600" defTabSz="482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5pPr>
            <a:lvl6pPr marL="2514600" indent="-228600" defTabSz="482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6pPr>
            <a:lvl7pPr marL="2971800" indent="-228600" defTabSz="482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7pPr>
            <a:lvl8pPr marL="3429000" indent="-228600" defTabSz="482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8pPr>
            <a:lvl9pPr marL="3886200" indent="-228600" defTabSz="482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9pPr>
          </a:lstStyle>
          <a:p>
            <a:pPr algn="r" eaLnBrk="1" hangingPunct="1"/>
            <a:fld id="{DF0E123D-8F53-4731-A2C5-971A45429842}" type="slidenum">
              <a:rPr lang="en-US" sz="1300">
                <a:latin typeface="Calibri" pitchFamily="34" charset="0"/>
              </a:rPr>
              <a:pPr algn="r" eaLnBrk="1" hangingPunct="1"/>
              <a:t>4</a:t>
            </a:fld>
            <a:endParaRPr lang="en-US" sz="130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charset="0"/>
                <a:ea typeface="ＭＳ Ｐゴシック" pitchFamily="34" charset="-128"/>
              </a:rPr>
              <a:t>Mettere specchi sulla :w</a:t>
            </a:r>
          </a:p>
          <a:p>
            <a:r>
              <a:rPr lang="en-US" smtClean="0">
                <a:latin typeface="Arial" charset="0"/>
                <a:ea typeface="ＭＳ Ｐゴシック" pitchFamily="34" charset="-128"/>
              </a:rPr>
              <a:t>pipe!</a:t>
            </a:r>
          </a:p>
        </p:txBody>
      </p:sp>
      <p:sp>
        <p:nvSpPr>
          <p:cNvPr id="6451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66788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1pPr>
            <a:lvl2pPr marL="742950" indent="-285750" defTabSz="966788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2pPr>
            <a:lvl3pPr marL="1143000" indent="-228600" defTabSz="966788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3pPr>
            <a:lvl4pPr marL="1600200" indent="-228600" defTabSz="966788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4pPr>
            <a:lvl5pPr marL="2057400" indent="-228600" defTabSz="966788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9pPr>
          </a:lstStyle>
          <a:p>
            <a:fld id="{B7153D69-FAC9-4878-A809-067C827769DA}" type="slidenum">
              <a:rPr lang="en-US" sz="1300" smtClean="0">
                <a:latin typeface="Arial" charset="0"/>
              </a:rPr>
              <a:pPr/>
              <a:t>17</a:t>
            </a:fld>
            <a:endParaRPr lang="en-US" sz="1300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charset="0"/>
                <a:ea typeface="ＭＳ Ｐゴシック" pitchFamily="34" charset="-128"/>
              </a:rPr>
              <a:t>Mettere specchi sulla :w</a:t>
            </a:r>
          </a:p>
          <a:p>
            <a:r>
              <a:rPr lang="en-US" smtClean="0">
                <a:latin typeface="Arial" charset="0"/>
                <a:ea typeface="ＭＳ Ｐゴシック" pitchFamily="34" charset="-128"/>
              </a:rPr>
              <a:t>pipe!</a:t>
            </a:r>
          </a:p>
        </p:txBody>
      </p:sp>
      <p:sp>
        <p:nvSpPr>
          <p:cNvPr id="6451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66788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1pPr>
            <a:lvl2pPr marL="742950" indent="-285750" defTabSz="966788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2pPr>
            <a:lvl3pPr marL="1143000" indent="-228600" defTabSz="966788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3pPr>
            <a:lvl4pPr marL="1600200" indent="-228600" defTabSz="966788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4pPr>
            <a:lvl5pPr marL="2057400" indent="-228600" defTabSz="966788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9pPr>
          </a:lstStyle>
          <a:p>
            <a:fld id="{B7153D69-FAC9-4878-A809-067C827769DA}" type="slidenum">
              <a:rPr lang="en-US" sz="1300" smtClean="0">
                <a:latin typeface="Arial" charset="0"/>
              </a:rPr>
              <a:pPr/>
              <a:t>18</a:t>
            </a:fld>
            <a:endParaRPr lang="en-US" sz="1300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charset="0"/>
                <a:ea typeface="ＭＳ Ｐゴシック" pitchFamily="34" charset="-128"/>
              </a:rPr>
              <a:t>Mettere specchi sulla :w</a:t>
            </a:r>
          </a:p>
          <a:p>
            <a:r>
              <a:rPr lang="en-US" smtClean="0">
                <a:latin typeface="Arial" charset="0"/>
                <a:ea typeface="ＭＳ Ｐゴシック" pitchFamily="34" charset="-128"/>
              </a:rPr>
              <a:t>pipe!</a:t>
            </a:r>
          </a:p>
        </p:txBody>
      </p:sp>
      <p:sp>
        <p:nvSpPr>
          <p:cNvPr id="6451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66788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1pPr>
            <a:lvl2pPr marL="742950" indent="-285750" defTabSz="966788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2pPr>
            <a:lvl3pPr marL="1143000" indent="-228600" defTabSz="966788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3pPr>
            <a:lvl4pPr marL="1600200" indent="-228600" defTabSz="966788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4pPr>
            <a:lvl5pPr marL="2057400" indent="-228600" defTabSz="966788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9pPr>
          </a:lstStyle>
          <a:p>
            <a:fld id="{B7153D69-FAC9-4878-A809-067C827769DA}" type="slidenum">
              <a:rPr lang="en-US" sz="1300" smtClean="0">
                <a:latin typeface="Arial" charset="0"/>
              </a:rPr>
              <a:pPr/>
              <a:t>19</a:t>
            </a:fld>
            <a:endParaRPr lang="en-US" sz="1300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5539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charset="0"/>
                <a:ea typeface="ＭＳ Ｐゴシック" pitchFamily="34" charset="-128"/>
              </a:rPr>
              <a:t>Vedere se mirror parte da PIPE</a:t>
            </a:r>
          </a:p>
        </p:txBody>
      </p:sp>
      <p:sp>
        <p:nvSpPr>
          <p:cNvPr id="6554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66788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1pPr>
            <a:lvl2pPr marL="742950" indent="-285750" defTabSz="966788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2pPr>
            <a:lvl3pPr marL="1143000" indent="-228600" defTabSz="966788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3pPr>
            <a:lvl4pPr marL="1600200" indent="-228600" defTabSz="966788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4pPr>
            <a:lvl5pPr marL="2057400" indent="-228600" defTabSz="966788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9pPr>
          </a:lstStyle>
          <a:p>
            <a:fld id="{5C57F357-B3A6-4B24-B8F7-FAE3889F1B58}" type="slidenum">
              <a:rPr lang="en-US" sz="1300" smtClean="0">
                <a:latin typeface="Arial" charset="0"/>
              </a:rPr>
              <a:pPr/>
              <a:t>20</a:t>
            </a:fld>
            <a:endParaRPr lang="en-US" sz="1300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5539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charset="0"/>
                <a:ea typeface="ＭＳ Ｐゴシック" pitchFamily="34" charset="-128"/>
              </a:rPr>
              <a:t>Vedere se mirror parte da PIPE</a:t>
            </a:r>
          </a:p>
        </p:txBody>
      </p:sp>
      <p:sp>
        <p:nvSpPr>
          <p:cNvPr id="6554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66788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1pPr>
            <a:lvl2pPr marL="742950" indent="-285750" defTabSz="966788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2pPr>
            <a:lvl3pPr marL="1143000" indent="-228600" defTabSz="966788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3pPr>
            <a:lvl4pPr marL="1600200" indent="-228600" defTabSz="966788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4pPr>
            <a:lvl5pPr marL="2057400" indent="-228600" defTabSz="966788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9pPr>
          </a:lstStyle>
          <a:p>
            <a:fld id="{5C57F357-B3A6-4B24-B8F7-FAE3889F1B58}" type="slidenum">
              <a:rPr lang="en-US" sz="1300" smtClean="0">
                <a:latin typeface="Arial" charset="0"/>
              </a:rPr>
              <a:pPr/>
              <a:t>21</a:t>
            </a:fld>
            <a:endParaRPr lang="en-US" sz="1300" smtClean="0">
              <a:latin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39A0AE-5046-490F-8139-BA7D0AE0459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97837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877554-B07A-429D-9E85-D56220231AE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91244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85F564-7C11-4D52-A8C4-9C974E85D2F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234026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 rtlCol="0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0A5202-E4D6-4FC7-A3D6-2370E494F58A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73162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1598EF-5582-47A1-9C95-006470AC2C8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41875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08B013-D03D-45F7-8F7C-ED3247AB0FB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76773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42D4B4-F2C6-48A3-B87C-2D3ABCE74E5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37215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67FEFC-FD28-4B6B-8730-E4AC118FE41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64257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10FA3C-C792-4BD9-B0C7-D6EAB3EBAAF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43207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2F8226-90EF-448D-AA2D-474F051534A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94267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3DFC54-9798-416E-953D-E23721AD91F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13258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2EC8F3-276B-4D8C-B208-849D64BC009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39964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4.xml"/><Relationship Id="rId7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5" Type="http://schemas.openxmlformats.org/officeDocument/2006/relationships/slideLayout" Target="../slideLayouts/slideLayout5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9" Type="http://schemas.openxmlformats.org/officeDocument/2006/relationships/slideLayout" Target="../slideLayouts/slideLayout9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pitchFamily="-107" charset="0"/>
                <a:ea typeface="ＭＳ Ｐゴシック" pitchFamily="-107" charset="-128"/>
                <a:cs typeface="ＭＳ Ｐゴシック" pitchFamily="-107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pitchFamily="-107" charset="0"/>
                <a:ea typeface="ＭＳ Ｐゴシック" pitchFamily="-107" charset="-128"/>
                <a:cs typeface="ＭＳ Ｐゴシック" pitchFamily="-107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</a:defRPr>
            </a:lvl1pPr>
          </a:lstStyle>
          <a:p>
            <a:pPr>
              <a:defRPr/>
            </a:pPr>
            <a:fld id="{FE81C77B-0BAE-43EF-B47D-CFBEC02E4FD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  <p:sldLayoutId id="2147483699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65" charset="0"/>
          <a:ea typeface="ＭＳ Ｐゴシック" pitchFamily="-65" charset="-128"/>
          <a:cs typeface="ＭＳ Ｐゴシック" pitchFamily="-65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65" charset="0"/>
          <a:ea typeface="ＭＳ Ｐゴシック" pitchFamily="-65" charset="-128"/>
          <a:cs typeface="ＭＳ Ｐゴシック" pitchFamily="-65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65" charset="0"/>
          <a:ea typeface="ＭＳ Ｐゴシック" pitchFamily="-65" charset="-128"/>
          <a:cs typeface="ＭＳ Ｐゴシック" pitchFamily="-65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65" charset="0"/>
          <a:ea typeface="ＭＳ Ｐゴシック" pitchFamily="-65" charset="-128"/>
          <a:cs typeface="ＭＳ Ｐゴシック" pitchFamily="-65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65" charset="0"/>
          <a:ea typeface="ＭＳ Ｐゴシック" pitchFamily="-65" charset="-128"/>
          <a:cs typeface="ＭＳ Ｐゴシック" pitchFamily="-65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65" charset="0"/>
          <a:ea typeface="ＭＳ Ｐゴシック" pitchFamily="-65" charset="-128"/>
          <a:cs typeface="ＭＳ Ｐゴシック" pitchFamily="-65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65" charset="0"/>
          <a:ea typeface="ＭＳ Ｐゴシック" pitchFamily="-65" charset="-128"/>
          <a:cs typeface="ＭＳ Ｐゴシック" pitchFamily="-65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4" Type="http://schemas.openxmlformats.org/officeDocument/2006/relationships/image" Target="../media/image22.emf"/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23.emf"/><Relationship Id="rId3" Type="http://schemas.openxmlformats.org/officeDocument/2006/relationships/image" Target="../media/image24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emf"/><Relationship Id="rId3" Type="http://schemas.openxmlformats.org/officeDocument/2006/relationships/image" Target="../media/image22.emf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emf"/><Relationship Id="rId3" Type="http://schemas.openxmlformats.org/officeDocument/2006/relationships/image" Target="../media/image22.emf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emf"/><Relationship Id="rId3" Type="http://schemas.openxmlformats.org/officeDocument/2006/relationships/image" Target="../media/image22.emf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emf"/><Relationship Id="rId3" Type="http://schemas.openxmlformats.org/officeDocument/2006/relationships/image" Target="../media/image22.emf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emf"/><Relationship Id="rId3" Type="http://schemas.openxmlformats.org/officeDocument/2006/relationships/image" Target="../media/image22.emf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emf"/><Relationship Id="rId3" Type="http://schemas.openxmlformats.org/officeDocument/2006/relationships/image" Target="../media/image22.emf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4" Type="http://schemas.openxmlformats.org/officeDocument/2006/relationships/image" Target="../media/image31.emf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2.emf"/></Relationships>
</file>

<file path=ppt/slides/_rels/slide18.xml.rels><?xml version="1.0" encoding="UTF-8" standalone="yes"?>
<Relationships xmlns="http://schemas.openxmlformats.org/package/2006/relationships"><Relationship Id="rId4" Type="http://schemas.openxmlformats.org/officeDocument/2006/relationships/image" Target="../media/image32.emf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2.emf"/></Relationships>
</file>

<file path=ppt/slides/_rels/slide19.xml.rels><?xml version="1.0" encoding="UTF-8" standalone="yes"?>
<Relationships xmlns="http://schemas.openxmlformats.org/package/2006/relationships"><Relationship Id="rId4" Type="http://schemas.openxmlformats.org/officeDocument/2006/relationships/image" Target="../media/image33.emf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2.emf"/></Relationships>
</file>

<file path=ppt/slides/_rels/slide2.xml.rels><?xml version="1.0" encoding="UTF-8" standalone="yes"?>
<Relationships xmlns="http://schemas.openxmlformats.org/package/2006/relationships"><Relationship Id="rId4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png"/><Relationship Id="rId5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3" Type="http://schemas.openxmlformats.org/officeDocument/2006/relationships/image" Target="../media/image34.emf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4" Type="http://schemas.openxmlformats.org/officeDocument/2006/relationships/image" Target="../media/image36.emf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35.emf"/></Relationships>
</file>

<file path=ppt/slides/_rels/slide22.xml.rels><?xml version="1.0" encoding="UTF-8" standalone="yes"?>
<Relationships xmlns="http://schemas.openxmlformats.org/package/2006/relationships"><Relationship Id="rId4" Type="http://schemas.openxmlformats.org/officeDocument/2006/relationships/image" Target="../media/image37.emf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35.emf"/></Relationships>
</file>

<file path=ppt/slides/_rels/slide23.xml.rels><?xml version="1.0" encoding="UTF-8" standalone="yes"?>
<Relationships xmlns="http://schemas.openxmlformats.org/package/2006/relationships"><Relationship Id="rId4" Type="http://schemas.openxmlformats.org/officeDocument/2006/relationships/image" Target="../media/image38.emf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35.emf"/></Relationships>
</file>

<file path=ppt/slides/_rels/slide24.xml.rels><?xml version="1.0" encoding="UTF-8" standalone="yes"?>
<Relationships xmlns="http://schemas.openxmlformats.org/package/2006/relationships"><Relationship Id="rId4" Type="http://schemas.openxmlformats.org/officeDocument/2006/relationships/image" Target="../media/image39.emf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22.emf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emf"/><Relationship Id="rId3" Type="http://schemas.openxmlformats.org/officeDocument/2006/relationships/image" Target="../media/image41.emf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emf"/><Relationship Id="rId3" Type="http://schemas.openxmlformats.org/officeDocument/2006/relationships/image" Target="../media/image43.emf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emf"/><Relationship Id="rId3" Type="http://schemas.openxmlformats.org/officeDocument/2006/relationships/image" Target="../media/image44.emf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emf"/><Relationship Id="rId3" Type="http://schemas.openxmlformats.org/officeDocument/2006/relationships/image" Target="../media/image45.emf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4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4.png"/><Relationship Id="rId5" Type="http://schemas.openxmlformats.org/officeDocument/2006/relationships/image" Target="../media/image6.jpe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4" Type="http://schemas.openxmlformats.org/officeDocument/2006/relationships/image" Target="../media/image47.jpe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46.png"/></Relationships>
</file>

<file path=ppt/slides/_rels/slide32.xml.rels><?xml version="1.0" encoding="UTF-8" standalone="yes"?>
<Relationships xmlns="http://schemas.openxmlformats.org/package/2006/relationships"><Relationship Id="rId4" Type="http://schemas.openxmlformats.org/officeDocument/2006/relationships/image" Target="../media/image47.jpe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46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emf"/><Relationship Id="rId3" Type="http://schemas.openxmlformats.org/officeDocument/2006/relationships/image" Target="../media/image48.emf"/><Relationship Id="rId1" Type="http://schemas.openxmlformats.org/officeDocument/2006/relationships/slideLayout" Target="../slideLayouts/slideLayout1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emf"/><Relationship Id="rId3" Type="http://schemas.openxmlformats.org/officeDocument/2006/relationships/image" Target="../media/image49.emf"/><Relationship Id="rId1" Type="http://schemas.openxmlformats.org/officeDocument/2006/relationships/slideLayout" Target="../slideLayouts/slideLayout12.xml"/></Relationships>
</file>

<file path=ppt/slides/_rels/slide35.xml.rels><?xml version="1.0" encoding="UTF-8" standalone="yes"?>
<Relationships xmlns="http://schemas.openxmlformats.org/package/2006/relationships"><Relationship Id="rId4" Type="http://schemas.openxmlformats.org/officeDocument/2006/relationships/image" Target="../media/image51.emf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50.emf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3" Type="http://schemas.openxmlformats.org/officeDocument/2006/relationships/image" Target="../media/image52.emf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4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7.jpeg"/><Relationship Id="rId5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wmf"/><Relationship Id="rId3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wm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4" Type="http://schemas.openxmlformats.org/officeDocument/2006/relationships/image" Target="../media/image15.png"/><Relationship Id="rId10" Type="http://schemas.openxmlformats.org/officeDocument/2006/relationships/image" Target="../media/image21.png"/><Relationship Id="rId5" Type="http://schemas.openxmlformats.org/officeDocument/2006/relationships/image" Target="../media/image16.png"/><Relationship Id="rId7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3.png"/><Relationship Id="rId9" Type="http://schemas.openxmlformats.org/officeDocument/2006/relationships/image" Target="../media/image20.png"/><Relationship Id="rId3" Type="http://schemas.openxmlformats.org/officeDocument/2006/relationships/image" Target="../media/image14.png"/><Relationship Id="rId6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838200" y="1826381"/>
            <a:ext cx="7772400" cy="1143000"/>
          </a:xfrm>
        </p:spPr>
        <p:txBody>
          <a:bodyPr/>
          <a:lstStyle/>
          <a:p>
            <a:pPr eaLnBrk="1" hangingPunct="1"/>
            <a:r>
              <a:rPr lang="en-US" sz="4000" dirty="0" smtClean="0">
                <a:solidFill>
                  <a:srgbClr val="DC09F3"/>
                </a:solidFill>
                <a:latin typeface="Comic Sans MS" pitchFamily="66" charset="0"/>
              </a:rPr>
              <a:t>RICH studies for CLAS12</a:t>
            </a:r>
          </a:p>
        </p:txBody>
      </p:sp>
      <p:sp>
        <p:nvSpPr>
          <p:cNvPr id="4099" name="Datumsplatzhalter 5"/>
          <p:cNvSpPr txBox="1">
            <a:spLocks noGrp="1"/>
          </p:cNvSpPr>
          <p:nvPr/>
        </p:nvSpPr>
        <p:spPr bwMode="auto">
          <a:xfrm>
            <a:off x="114300" y="6486525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9pPr>
          </a:lstStyle>
          <a:p>
            <a:r>
              <a:rPr lang="de-DE" sz="1200">
                <a:solidFill>
                  <a:srgbClr val="898989"/>
                </a:solidFill>
                <a:latin typeface="Tahoma" pitchFamily="34" charset="0"/>
              </a:rPr>
              <a:t>L. Pappalardo</a:t>
            </a:r>
            <a:endParaRPr lang="en-US" sz="1200">
              <a:solidFill>
                <a:srgbClr val="898989"/>
              </a:solidFill>
              <a:latin typeface="Tahoma" pitchFamily="34" charset="0"/>
            </a:endParaRPr>
          </a:p>
        </p:txBody>
      </p:sp>
      <p:sp>
        <p:nvSpPr>
          <p:cNvPr id="4100" name="Foliennummernplatzhalter 6"/>
          <p:cNvSpPr txBox="1">
            <a:spLocks noGrp="1"/>
          </p:cNvSpPr>
          <p:nvPr/>
        </p:nvSpPr>
        <p:spPr bwMode="auto">
          <a:xfrm>
            <a:off x="6553200" y="6486525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9pPr>
          </a:lstStyle>
          <a:p>
            <a:pPr algn="r"/>
            <a:fld id="{EB3C9072-6AFC-4BFE-8A07-EB29F6847A54}" type="slidenum">
              <a:rPr lang="en-US" sz="1200">
                <a:solidFill>
                  <a:srgbClr val="898989"/>
                </a:solidFill>
                <a:latin typeface="Tahoma" pitchFamily="34" charset="0"/>
              </a:rPr>
              <a:pPr algn="r"/>
              <a:t>1</a:t>
            </a:fld>
            <a:endParaRPr lang="en-US" sz="1200">
              <a:solidFill>
                <a:srgbClr val="898989"/>
              </a:solidFill>
              <a:latin typeface="Tahoma" pitchFamily="34" charset="0"/>
            </a:endParaRPr>
          </a:p>
        </p:txBody>
      </p:sp>
      <p:cxnSp>
        <p:nvCxnSpPr>
          <p:cNvPr id="12" name="Straight Connector 11"/>
          <p:cNvCxnSpPr/>
          <p:nvPr/>
        </p:nvCxnSpPr>
        <p:spPr>
          <a:xfrm>
            <a:off x="152400" y="6553200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3241675" y="3514725"/>
            <a:ext cx="2825750" cy="110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sz="2400" dirty="0">
                <a:solidFill>
                  <a:srgbClr val="131CF7"/>
                </a:solidFill>
                <a:latin typeface="Tahoma" pitchFamily="34" charset="0"/>
              </a:rPr>
              <a:t>Contalbrigo Marco</a:t>
            </a:r>
          </a:p>
          <a:p>
            <a:pPr algn="ctr"/>
            <a:r>
              <a:rPr lang="en-US" sz="2400" dirty="0">
                <a:solidFill>
                  <a:srgbClr val="131CF7"/>
                </a:solidFill>
                <a:latin typeface="Tahoma" pitchFamily="34" charset="0"/>
              </a:rPr>
              <a:t>Luciano </a:t>
            </a:r>
            <a:r>
              <a:rPr lang="en-US" sz="2400" dirty="0" err="1">
                <a:solidFill>
                  <a:srgbClr val="131CF7"/>
                </a:solidFill>
                <a:latin typeface="Tahoma" pitchFamily="34" charset="0"/>
              </a:rPr>
              <a:t>Pappalardo</a:t>
            </a:r>
            <a:endParaRPr lang="en-US" sz="2400" dirty="0">
              <a:solidFill>
                <a:srgbClr val="131CF7"/>
              </a:solidFill>
              <a:latin typeface="Tahoma" pitchFamily="34" charset="0"/>
            </a:endParaRPr>
          </a:p>
          <a:p>
            <a:pPr algn="ctr"/>
            <a:r>
              <a:rPr lang="en-US" sz="1800" dirty="0">
                <a:latin typeface="Tahoma" pitchFamily="34" charset="0"/>
              </a:rPr>
              <a:t>INFN Ferrara</a:t>
            </a:r>
            <a:endParaRPr lang="en-US" sz="2000" dirty="0">
              <a:solidFill>
                <a:srgbClr val="131CF7"/>
              </a:solidFill>
              <a:latin typeface="Tahoma" pitchFamily="34" charset="0"/>
            </a:endParaRP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199" y="6575425"/>
            <a:ext cx="3500945" cy="457200"/>
          </a:xfrm>
        </p:spPr>
        <p:txBody>
          <a:bodyPr/>
          <a:lstStyle/>
          <a:p>
            <a:pPr>
              <a:defRPr/>
            </a:pPr>
            <a:r>
              <a:rPr lang="en-US" sz="1200" dirty="0" smtClean="0">
                <a:solidFill>
                  <a:schemeClr val="bg2">
                    <a:lumMod val="75000"/>
                  </a:schemeClr>
                </a:solidFill>
              </a:rPr>
              <a:t>CLAS12 RICH Meeting – </a:t>
            </a:r>
            <a:r>
              <a:rPr lang="en-US" sz="1200" dirty="0" err="1" smtClean="0">
                <a:solidFill>
                  <a:schemeClr val="bg2">
                    <a:lumMod val="75000"/>
                  </a:schemeClr>
                </a:solidFill>
              </a:rPr>
              <a:t>JLab</a:t>
            </a:r>
            <a:r>
              <a:rPr lang="en-US" sz="1200" dirty="0" smtClean="0">
                <a:solidFill>
                  <a:schemeClr val="bg2">
                    <a:lumMod val="75000"/>
                  </a:schemeClr>
                </a:solidFill>
              </a:rPr>
              <a:t> 21/6/2011</a:t>
            </a:r>
            <a:endParaRPr lang="en-US" sz="1200" dirty="0">
              <a:solidFill>
                <a:schemeClr val="bg2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5" descr="ckeve_10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775" y="188913"/>
            <a:ext cx="6858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5" name="TextBox 5"/>
          <p:cNvSpPr txBox="1">
            <a:spLocks noChangeArrowheads="1"/>
          </p:cNvSpPr>
          <p:nvPr/>
        </p:nvSpPr>
        <p:spPr bwMode="auto">
          <a:xfrm>
            <a:off x="7092950" y="3933825"/>
            <a:ext cx="1262063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9pPr>
          </a:lstStyle>
          <a:p>
            <a:r>
              <a:rPr lang="en-US" sz="2400">
                <a:solidFill>
                  <a:srgbClr val="3366FF"/>
                </a:solidFill>
                <a:latin typeface="Arial" charset="0"/>
              </a:rPr>
              <a:t>Hit prob</a:t>
            </a:r>
            <a:endParaRPr lang="en-US" sz="3000" baseline="-25000">
              <a:solidFill>
                <a:srgbClr val="3366FF"/>
              </a:solidFill>
              <a:latin typeface="Arial" charset="0"/>
            </a:endParaRPr>
          </a:p>
        </p:txBody>
      </p:sp>
      <p:sp>
        <p:nvSpPr>
          <p:cNvPr id="18436" name="TextBox 8"/>
          <p:cNvSpPr txBox="1">
            <a:spLocks noChangeArrowheads="1"/>
          </p:cNvSpPr>
          <p:nvPr/>
        </p:nvSpPr>
        <p:spPr bwMode="auto">
          <a:xfrm>
            <a:off x="6650038" y="401343"/>
            <a:ext cx="2395537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9pPr>
          </a:lstStyle>
          <a:p>
            <a:r>
              <a:rPr lang="en-US" sz="2400" dirty="0">
                <a:solidFill>
                  <a:srgbClr val="3366FF"/>
                </a:solidFill>
                <a:latin typeface="Arial" charset="0"/>
              </a:rPr>
              <a:t>Hit </a:t>
            </a:r>
            <a:r>
              <a:rPr lang="en-US" sz="2400" dirty="0" err="1">
                <a:solidFill>
                  <a:srgbClr val="3366FF"/>
                </a:solidFill>
                <a:latin typeface="Arial" charset="0"/>
              </a:rPr>
              <a:t>prob</a:t>
            </a:r>
            <a:r>
              <a:rPr lang="en-US" sz="2400" dirty="0">
                <a:solidFill>
                  <a:srgbClr val="3366FF"/>
                </a:solidFill>
                <a:latin typeface="Arial" charset="0"/>
              </a:rPr>
              <a:t> &gt; 3 10</a:t>
            </a:r>
            <a:r>
              <a:rPr lang="en-US" sz="2400" baseline="30000" dirty="0">
                <a:solidFill>
                  <a:srgbClr val="3366FF"/>
                </a:solidFill>
                <a:latin typeface="Arial" charset="0"/>
              </a:rPr>
              <a:t>-3</a:t>
            </a:r>
            <a:r>
              <a:rPr lang="en-US" sz="2400" dirty="0">
                <a:solidFill>
                  <a:srgbClr val="3366FF"/>
                </a:solidFill>
                <a:latin typeface="Arial" charset="0"/>
              </a:rPr>
              <a:t> </a:t>
            </a:r>
            <a:endParaRPr lang="en-US" sz="3000" baseline="-25000" dirty="0">
              <a:solidFill>
                <a:srgbClr val="3366FF"/>
              </a:solidFill>
              <a:latin typeface="Arial" charset="0"/>
            </a:endParaRPr>
          </a:p>
        </p:txBody>
      </p:sp>
      <p:sp>
        <p:nvSpPr>
          <p:cNvPr id="18437" name="TextBox 4"/>
          <p:cNvSpPr txBox="1">
            <a:spLocks noChangeArrowheads="1"/>
          </p:cNvSpPr>
          <p:nvPr/>
        </p:nvSpPr>
        <p:spPr bwMode="auto">
          <a:xfrm>
            <a:off x="179388" y="1560513"/>
            <a:ext cx="2084387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9pPr>
          </a:lstStyle>
          <a:p>
            <a:r>
              <a:rPr lang="en-US" sz="1800">
                <a:latin typeface="Arial" charset="0"/>
              </a:rPr>
              <a:t>200 trials per point</a:t>
            </a:r>
          </a:p>
        </p:txBody>
      </p:sp>
      <p:sp>
        <p:nvSpPr>
          <p:cNvPr id="18438" name="TextBox 1"/>
          <p:cNvSpPr txBox="1">
            <a:spLocks noChangeArrowheads="1"/>
          </p:cNvSpPr>
          <p:nvPr/>
        </p:nvSpPr>
        <p:spPr bwMode="auto">
          <a:xfrm>
            <a:off x="179388" y="1920875"/>
            <a:ext cx="2236787" cy="452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9pPr>
          </a:lstStyle>
          <a:p>
            <a:r>
              <a:rPr lang="en-US" sz="1800">
                <a:latin typeface="Arial" charset="0"/>
              </a:rPr>
              <a:t>Aerogel:  </a:t>
            </a:r>
          </a:p>
          <a:p>
            <a:r>
              <a:rPr lang="en-US" sz="1800">
                <a:latin typeface="Arial" charset="0"/>
              </a:rPr>
              <a:t> -   n=1.06</a:t>
            </a:r>
          </a:p>
          <a:p>
            <a:r>
              <a:rPr lang="en-US" sz="1800">
                <a:latin typeface="Arial" charset="0"/>
              </a:rPr>
              <a:t> -   thick. increasing </a:t>
            </a:r>
          </a:p>
          <a:p>
            <a:r>
              <a:rPr lang="en-US" sz="1800">
                <a:latin typeface="Arial" charset="0"/>
              </a:rPr>
              <a:t>     with radius:</a:t>
            </a:r>
          </a:p>
          <a:p>
            <a:r>
              <a:rPr lang="en-US" sz="1800">
                <a:latin typeface="Arial" charset="0"/>
              </a:rPr>
              <a:t>     2-4-6-8-10 cm</a:t>
            </a:r>
          </a:p>
          <a:p>
            <a:endParaRPr lang="en-US" sz="1800">
              <a:latin typeface="Arial" charset="0"/>
            </a:endParaRPr>
          </a:p>
          <a:p>
            <a:endParaRPr lang="en-US" sz="1800">
              <a:latin typeface="Arial" charset="0"/>
            </a:endParaRPr>
          </a:p>
          <a:p>
            <a:endParaRPr lang="en-US" sz="1800">
              <a:latin typeface="Arial" charset="0"/>
            </a:endParaRPr>
          </a:p>
          <a:p>
            <a:endParaRPr lang="en-US" sz="1800">
              <a:latin typeface="Arial" charset="0"/>
            </a:endParaRPr>
          </a:p>
          <a:p>
            <a:endParaRPr lang="en-US" sz="1800">
              <a:latin typeface="Arial" charset="0"/>
            </a:endParaRPr>
          </a:p>
          <a:p>
            <a:endParaRPr lang="en-US" sz="1800">
              <a:latin typeface="Arial" charset="0"/>
            </a:endParaRPr>
          </a:p>
          <a:p>
            <a:endParaRPr lang="en-US" sz="1800">
              <a:latin typeface="Arial" charset="0"/>
            </a:endParaRPr>
          </a:p>
          <a:p>
            <a:endParaRPr lang="en-US" sz="1800">
              <a:latin typeface="Arial" charset="0"/>
            </a:endParaRPr>
          </a:p>
          <a:p>
            <a:endParaRPr lang="en-US" sz="1800">
              <a:latin typeface="Arial" charset="0"/>
            </a:endParaRPr>
          </a:p>
          <a:p>
            <a:endParaRPr lang="en-US" sz="1800">
              <a:latin typeface="Arial" charset="0"/>
            </a:endParaRPr>
          </a:p>
          <a:p>
            <a:endParaRPr lang="en-US" sz="1800">
              <a:latin typeface="Arial" charset="0"/>
            </a:endParaRPr>
          </a:p>
        </p:txBody>
      </p:sp>
      <p:pic>
        <p:nvPicPr>
          <p:cNvPr id="18439" name="Picture 4" descr="rich_lund_60_70_pos-7-aa3_ev7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7225" y="601663"/>
            <a:ext cx="2887663" cy="2887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40" name="Datumsplatzhalter 5"/>
          <p:cNvSpPr txBox="1">
            <a:spLocks noGrp="1"/>
          </p:cNvSpPr>
          <p:nvPr/>
        </p:nvSpPr>
        <p:spPr bwMode="auto">
          <a:xfrm>
            <a:off x="114300" y="6486525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9pPr>
          </a:lstStyle>
          <a:p>
            <a:r>
              <a:rPr lang="de-DE" sz="1200">
                <a:solidFill>
                  <a:srgbClr val="898989"/>
                </a:solidFill>
                <a:latin typeface="Tahoma" pitchFamily="34" charset="0"/>
              </a:rPr>
              <a:t>L. Pappalardo</a:t>
            </a:r>
            <a:endParaRPr lang="en-US" sz="1200">
              <a:solidFill>
                <a:srgbClr val="898989"/>
              </a:solidFill>
              <a:latin typeface="Tahoma" pitchFamily="34" charset="0"/>
            </a:endParaRPr>
          </a:p>
        </p:txBody>
      </p:sp>
      <p:sp>
        <p:nvSpPr>
          <p:cNvPr id="18441" name="Foliennummernplatzhalter 6"/>
          <p:cNvSpPr txBox="1">
            <a:spLocks noGrp="1"/>
          </p:cNvSpPr>
          <p:nvPr/>
        </p:nvSpPr>
        <p:spPr bwMode="auto">
          <a:xfrm>
            <a:off x="6553200" y="6486525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9pPr>
          </a:lstStyle>
          <a:p>
            <a:pPr algn="r"/>
            <a:fld id="{74187A61-2F0E-4FD7-A70F-837094C68CFE}" type="slidenum">
              <a:rPr lang="en-US" sz="1200">
                <a:solidFill>
                  <a:srgbClr val="898989"/>
                </a:solidFill>
                <a:latin typeface="Tahoma" pitchFamily="34" charset="0"/>
              </a:rPr>
              <a:pPr algn="r"/>
              <a:t>10</a:t>
            </a:fld>
            <a:endParaRPr lang="en-US" sz="1200">
              <a:solidFill>
                <a:srgbClr val="898989"/>
              </a:solidFill>
              <a:latin typeface="Tahoma" pitchFamily="34" charset="0"/>
            </a:endParaRPr>
          </a:p>
        </p:txBody>
      </p:sp>
      <p:cxnSp>
        <p:nvCxnSpPr>
          <p:cNvPr id="12" name="Straight Connector 11"/>
          <p:cNvCxnSpPr/>
          <p:nvPr/>
        </p:nvCxnSpPr>
        <p:spPr>
          <a:xfrm>
            <a:off x="152400" y="6553200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8444" name="Picture 3" descr="aerogel.eps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25" y="3302000"/>
            <a:ext cx="3059113" cy="305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5" name="Straight Connector 14"/>
          <p:cNvCxnSpPr>
            <a:cxnSpLocks noChangeShapeType="1"/>
          </p:cNvCxnSpPr>
          <p:nvPr/>
        </p:nvCxnSpPr>
        <p:spPr bwMode="auto">
          <a:xfrm>
            <a:off x="766763" y="3884613"/>
            <a:ext cx="0" cy="1720850"/>
          </a:xfrm>
          <a:prstGeom prst="line">
            <a:avLst/>
          </a:prstGeom>
          <a:noFill/>
          <a:ln w="38100">
            <a:solidFill>
              <a:srgbClr val="2D2D8A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8446" name="Rectangle 1"/>
          <p:cNvSpPr>
            <a:spLocks noChangeArrowheads="1"/>
          </p:cNvSpPr>
          <p:nvPr/>
        </p:nvSpPr>
        <p:spPr bwMode="auto">
          <a:xfrm>
            <a:off x="217488" y="555625"/>
            <a:ext cx="1839912" cy="922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sz="1800">
                <a:latin typeface="Arial" charset="0"/>
              </a:rPr>
              <a:t>Mirror: 14-25</a:t>
            </a:r>
            <a:r>
              <a:rPr lang="en-US" sz="1800" baseline="30000">
                <a:latin typeface="Arial" charset="0"/>
              </a:rPr>
              <a:t>o</a:t>
            </a:r>
          </a:p>
          <a:p>
            <a:endParaRPr lang="en-US" sz="1800">
              <a:latin typeface="Arial" charset="0"/>
            </a:endParaRPr>
          </a:p>
          <a:p>
            <a:r>
              <a:rPr lang="en-US" sz="1800">
                <a:latin typeface="Arial" charset="0"/>
              </a:rPr>
              <a:t>PMTs: UBA</a:t>
            </a:r>
          </a:p>
        </p:txBody>
      </p:sp>
      <p:sp>
        <p:nvSpPr>
          <p:cNvPr id="18447" name="TextBox 8"/>
          <p:cNvSpPr txBox="1">
            <a:spLocks noChangeArrowheads="1"/>
          </p:cNvSpPr>
          <p:nvPr/>
        </p:nvSpPr>
        <p:spPr bwMode="auto">
          <a:xfrm>
            <a:off x="252413" y="39688"/>
            <a:ext cx="51054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9pPr>
          </a:lstStyle>
          <a:p>
            <a:r>
              <a:rPr lang="en-US">
                <a:solidFill>
                  <a:srgbClr val="596BFF"/>
                </a:solidFill>
              </a:rPr>
              <a:t>The reconstruction algorithm</a:t>
            </a:r>
            <a:endParaRPr lang="en-US" sz="3200" baseline="-25000">
              <a:solidFill>
                <a:srgbClr val="596BFF"/>
              </a:solidFill>
            </a:endParaRPr>
          </a:p>
        </p:txBody>
      </p:sp>
      <p:sp>
        <p:nvSpPr>
          <p:cNvPr id="16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199" y="6575425"/>
            <a:ext cx="3500945" cy="457200"/>
          </a:xfrm>
        </p:spPr>
        <p:txBody>
          <a:bodyPr/>
          <a:lstStyle/>
          <a:p>
            <a:pPr>
              <a:defRPr/>
            </a:pPr>
            <a:r>
              <a:rPr lang="en-US" sz="1200" dirty="0" smtClean="0">
                <a:solidFill>
                  <a:schemeClr val="bg2">
                    <a:lumMod val="75000"/>
                  </a:schemeClr>
                </a:solidFill>
              </a:rPr>
              <a:t>CLAS12 RICH Meeting – </a:t>
            </a:r>
            <a:r>
              <a:rPr lang="en-US" sz="1200" dirty="0" err="1" smtClean="0">
                <a:solidFill>
                  <a:schemeClr val="bg2">
                    <a:lumMod val="75000"/>
                  </a:schemeClr>
                </a:solidFill>
              </a:rPr>
              <a:t>JLab</a:t>
            </a:r>
            <a:r>
              <a:rPr lang="en-US" sz="1200" dirty="0" smtClean="0">
                <a:solidFill>
                  <a:schemeClr val="bg2">
                    <a:lumMod val="75000"/>
                  </a:schemeClr>
                </a:solidFill>
              </a:rPr>
              <a:t> 21/6/2011</a:t>
            </a:r>
            <a:endParaRPr lang="en-US" sz="1200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840442" y="4268562"/>
            <a:ext cx="113144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rgbClr val="FF0000"/>
                </a:solidFill>
              </a:rPr>
              <a:t>Event </a:t>
            </a:r>
          </a:p>
          <a:p>
            <a:r>
              <a:rPr lang="en-US" sz="1400" dirty="0" smtClean="0">
                <a:solidFill>
                  <a:srgbClr val="FF0000"/>
                </a:solidFill>
              </a:rPr>
              <a:t>photon hits</a:t>
            </a:r>
            <a:endParaRPr lang="en-US" sz="1400" dirty="0">
              <a:solidFill>
                <a:srgbClr val="FF000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446390" y="5185937"/>
            <a:ext cx="1924888" cy="52322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rgbClr val="0000FF"/>
                </a:solidFill>
              </a:rPr>
              <a:t>Hadron expected  </a:t>
            </a:r>
          </a:p>
          <a:p>
            <a:r>
              <a:rPr lang="en-US" sz="1400" dirty="0">
                <a:solidFill>
                  <a:srgbClr val="0000FF"/>
                </a:solidFill>
              </a:rPr>
              <a:t>p</a:t>
            </a:r>
            <a:r>
              <a:rPr lang="en-US" sz="1400" dirty="0" smtClean="0">
                <a:solidFill>
                  <a:srgbClr val="0000FF"/>
                </a:solidFill>
              </a:rPr>
              <a:t>atterns (200 trials)</a:t>
            </a:r>
            <a:endParaRPr lang="en-US" sz="1400" dirty="0">
              <a:solidFill>
                <a:srgbClr val="0000FF"/>
              </a:solidFill>
            </a:endParaRPr>
          </a:p>
        </p:txBody>
      </p:sp>
      <p:sp>
        <p:nvSpPr>
          <p:cNvPr id="3" name="Oval 2"/>
          <p:cNvSpPr/>
          <p:nvPr/>
        </p:nvSpPr>
        <p:spPr bwMode="auto">
          <a:xfrm rot="20019631">
            <a:off x="4834978" y="5676114"/>
            <a:ext cx="596722" cy="152995"/>
          </a:xfrm>
          <a:prstGeom prst="ellipse">
            <a:avLst/>
          </a:prstGeom>
          <a:noFill/>
          <a:ln w="9525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ahoma" pitchFamily="-65" charset="0"/>
              <a:ea typeface="ＭＳ Ｐゴシック" pitchFamily="-65" charset="-128"/>
              <a:cs typeface="ＭＳ Ｐゴシック" pitchFamily="-65" charset="-128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839232" y="5659625"/>
            <a:ext cx="72599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rgbClr val="FF0000"/>
                </a:solidFill>
              </a:rPr>
              <a:t>Direct</a:t>
            </a:r>
            <a:endParaRPr lang="en-US" sz="1400" dirty="0">
              <a:solidFill>
                <a:srgbClr val="FF0000"/>
              </a:solidFill>
            </a:endParaRPr>
          </a:p>
        </p:txBody>
      </p:sp>
      <p:sp>
        <p:nvSpPr>
          <p:cNvPr id="4" name="Rectangle 3"/>
          <p:cNvSpPr/>
          <p:nvPr/>
        </p:nvSpPr>
        <p:spPr bwMode="auto">
          <a:xfrm>
            <a:off x="5370498" y="3824875"/>
            <a:ext cx="566121" cy="321289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ahoma" pitchFamily="-65" charset="0"/>
              <a:ea typeface="ＭＳ Ｐゴシック" pitchFamily="-65" charset="-128"/>
              <a:cs typeface="ＭＳ Ｐゴシック" pitchFamily="-65" charset="-128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048580" y="3793682"/>
            <a:ext cx="101822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rgbClr val="FF0000"/>
                </a:solidFill>
              </a:rPr>
              <a:t>Reflected</a:t>
            </a:r>
            <a:endParaRPr lang="en-US" sz="1400" dirty="0">
              <a:solidFill>
                <a:srgbClr val="FF0000"/>
              </a:solidFill>
            </a:endParaRPr>
          </a:p>
        </p:txBody>
      </p:sp>
      <p:sp>
        <p:nvSpPr>
          <p:cNvPr id="22" name="Oval 21"/>
          <p:cNvSpPr/>
          <p:nvPr/>
        </p:nvSpPr>
        <p:spPr bwMode="auto">
          <a:xfrm rot="20019631">
            <a:off x="4436558" y="4252666"/>
            <a:ext cx="596722" cy="152995"/>
          </a:xfrm>
          <a:prstGeom prst="ellipse">
            <a:avLst/>
          </a:prstGeom>
          <a:noFill/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ahoma" pitchFamily="-65" charset="0"/>
              <a:ea typeface="ＭＳ Ｐゴシック" pitchFamily="-65" charset="-128"/>
              <a:cs typeface="ＭＳ Ｐゴシック" pitchFamily="-65" charset="-128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79388" y="5540375"/>
            <a:ext cx="2841625" cy="830263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defRPr/>
            </a:pPr>
            <a:r>
              <a:rPr lang="en-US" sz="1600" dirty="0"/>
              <a:t>Low angles more challenging</a:t>
            </a:r>
          </a:p>
          <a:p>
            <a:pPr>
              <a:defRPr/>
            </a:pPr>
            <a:r>
              <a:rPr lang="en-US" sz="1600" dirty="0"/>
              <a:t>The same with increased </a:t>
            </a:r>
          </a:p>
          <a:p>
            <a:pPr>
              <a:defRPr/>
            </a:pPr>
            <a:r>
              <a:rPr lang="en-US" sz="1600" dirty="0"/>
              <a:t>number of trials</a:t>
            </a:r>
          </a:p>
        </p:txBody>
      </p:sp>
      <p:pic>
        <p:nvPicPr>
          <p:cNvPr id="19459" name="Picture 7" descr="ana_1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2875" y="203762"/>
            <a:ext cx="6858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60" name="TextBox 8"/>
          <p:cNvSpPr txBox="1">
            <a:spLocks noChangeArrowheads="1"/>
          </p:cNvSpPr>
          <p:nvPr/>
        </p:nvSpPr>
        <p:spPr bwMode="auto">
          <a:xfrm>
            <a:off x="179388" y="115888"/>
            <a:ext cx="7097712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9pPr>
          </a:lstStyle>
          <a:p>
            <a:r>
              <a:rPr lang="en-US">
                <a:solidFill>
                  <a:srgbClr val="596BFF"/>
                </a:solidFill>
                <a:latin typeface="Arial" charset="0"/>
              </a:rPr>
              <a:t>LH</a:t>
            </a:r>
            <a:r>
              <a:rPr lang="en-US" sz="3200" baseline="-25000">
                <a:solidFill>
                  <a:srgbClr val="596BFF"/>
                </a:solidFill>
                <a:latin typeface="Symbol" pitchFamily="18" charset="2"/>
              </a:rPr>
              <a:t>p</a:t>
            </a:r>
            <a:r>
              <a:rPr lang="en-US">
                <a:solidFill>
                  <a:srgbClr val="596BFF"/>
                </a:solidFill>
                <a:latin typeface="Arial" charset="0"/>
              </a:rPr>
              <a:t>-LH</a:t>
            </a:r>
            <a:r>
              <a:rPr lang="en-US" sz="3200" baseline="-25000">
                <a:solidFill>
                  <a:srgbClr val="596BFF"/>
                </a:solidFill>
                <a:latin typeface="Arial" charset="0"/>
              </a:rPr>
              <a:t>k,p </a:t>
            </a:r>
            <a:r>
              <a:rPr lang="en-US" sz="3200">
                <a:solidFill>
                  <a:srgbClr val="596BFF"/>
                </a:solidFill>
                <a:latin typeface="Arial" charset="0"/>
              </a:rPr>
              <a:t> :  Mirror 14-25</a:t>
            </a:r>
            <a:r>
              <a:rPr lang="en-US" sz="3200" baseline="30000">
                <a:solidFill>
                  <a:srgbClr val="596BFF"/>
                </a:solidFill>
                <a:latin typeface="Arial" charset="0"/>
              </a:rPr>
              <a:t>o</a:t>
            </a:r>
            <a:r>
              <a:rPr lang="en-US" sz="3200">
                <a:solidFill>
                  <a:srgbClr val="596BFF"/>
                </a:solidFill>
                <a:latin typeface="Arial" charset="0"/>
              </a:rPr>
              <a:t>   PMTs: UBA</a:t>
            </a:r>
            <a:endParaRPr lang="en-US" sz="3200" baseline="-25000">
              <a:solidFill>
                <a:srgbClr val="596BFF"/>
              </a:solidFill>
              <a:latin typeface="Arial" charset="0"/>
            </a:endParaRPr>
          </a:p>
        </p:txBody>
      </p:sp>
      <p:sp>
        <p:nvSpPr>
          <p:cNvPr id="19461" name="Datumsplatzhalter 5"/>
          <p:cNvSpPr txBox="1">
            <a:spLocks noGrp="1"/>
          </p:cNvSpPr>
          <p:nvPr/>
        </p:nvSpPr>
        <p:spPr bwMode="auto">
          <a:xfrm>
            <a:off x="114300" y="6486525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9pPr>
          </a:lstStyle>
          <a:p>
            <a:r>
              <a:rPr lang="de-DE" sz="1200">
                <a:solidFill>
                  <a:srgbClr val="898989"/>
                </a:solidFill>
                <a:latin typeface="Tahoma" pitchFamily="34" charset="0"/>
              </a:rPr>
              <a:t>L. Pappalardo</a:t>
            </a:r>
            <a:endParaRPr lang="en-US" sz="1200">
              <a:solidFill>
                <a:srgbClr val="898989"/>
              </a:solidFill>
              <a:latin typeface="Tahoma" pitchFamily="34" charset="0"/>
            </a:endParaRPr>
          </a:p>
        </p:txBody>
      </p:sp>
      <p:sp>
        <p:nvSpPr>
          <p:cNvPr id="19462" name="Foliennummernplatzhalter 6"/>
          <p:cNvSpPr txBox="1">
            <a:spLocks noGrp="1"/>
          </p:cNvSpPr>
          <p:nvPr/>
        </p:nvSpPr>
        <p:spPr bwMode="auto">
          <a:xfrm>
            <a:off x="6553200" y="6486525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9pPr>
          </a:lstStyle>
          <a:p>
            <a:pPr algn="r"/>
            <a:fld id="{6CCC1B79-A4BD-4F9B-962C-17E46F6E6A1E}" type="slidenum">
              <a:rPr lang="en-US" sz="1200">
                <a:solidFill>
                  <a:srgbClr val="898989"/>
                </a:solidFill>
                <a:latin typeface="Tahoma" pitchFamily="34" charset="0"/>
              </a:rPr>
              <a:pPr algn="r"/>
              <a:t>11</a:t>
            </a:fld>
            <a:endParaRPr lang="en-US" sz="1200">
              <a:solidFill>
                <a:srgbClr val="898989"/>
              </a:solidFill>
              <a:latin typeface="Tahoma" pitchFamily="34" charset="0"/>
            </a:endParaRPr>
          </a:p>
        </p:txBody>
      </p:sp>
      <p:cxnSp>
        <p:nvCxnSpPr>
          <p:cNvPr id="13" name="Straight Connector 12"/>
          <p:cNvCxnSpPr/>
          <p:nvPr/>
        </p:nvCxnSpPr>
        <p:spPr>
          <a:xfrm>
            <a:off x="152400" y="6553200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465" name="TextBox 4"/>
          <p:cNvSpPr txBox="1">
            <a:spLocks noChangeArrowheads="1"/>
          </p:cNvSpPr>
          <p:nvPr/>
        </p:nvSpPr>
        <p:spPr bwMode="auto">
          <a:xfrm>
            <a:off x="179388" y="839788"/>
            <a:ext cx="208438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9pPr>
          </a:lstStyle>
          <a:p>
            <a:r>
              <a:rPr lang="en-US" sz="1800">
                <a:latin typeface="Arial" charset="0"/>
              </a:rPr>
              <a:t>200 trials per point</a:t>
            </a:r>
          </a:p>
        </p:txBody>
      </p:sp>
      <p:sp>
        <p:nvSpPr>
          <p:cNvPr id="19466" name="TextBox 1"/>
          <p:cNvSpPr txBox="1">
            <a:spLocks noChangeArrowheads="1"/>
          </p:cNvSpPr>
          <p:nvPr/>
        </p:nvSpPr>
        <p:spPr bwMode="auto">
          <a:xfrm>
            <a:off x="182563" y="1146175"/>
            <a:ext cx="2235200" cy="1477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9pPr>
          </a:lstStyle>
          <a:p>
            <a:r>
              <a:rPr lang="en-US" sz="1800">
                <a:latin typeface="Arial" charset="0"/>
              </a:rPr>
              <a:t>Aerogel:  </a:t>
            </a:r>
          </a:p>
          <a:p>
            <a:r>
              <a:rPr lang="en-US" sz="1800">
                <a:latin typeface="Arial" charset="0"/>
              </a:rPr>
              <a:t> -   n=1.06</a:t>
            </a:r>
          </a:p>
          <a:p>
            <a:r>
              <a:rPr lang="en-US" sz="1800">
                <a:latin typeface="Arial" charset="0"/>
              </a:rPr>
              <a:t> -   thick. increasing </a:t>
            </a:r>
          </a:p>
          <a:p>
            <a:r>
              <a:rPr lang="en-US" sz="1800">
                <a:latin typeface="Arial" charset="0"/>
              </a:rPr>
              <a:t>     with radius:</a:t>
            </a:r>
          </a:p>
          <a:p>
            <a:r>
              <a:rPr lang="en-US" sz="1800">
                <a:latin typeface="Arial" charset="0"/>
              </a:rPr>
              <a:t>     2-4-6-8-10 cm</a:t>
            </a:r>
          </a:p>
        </p:txBody>
      </p:sp>
      <p:sp>
        <p:nvSpPr>
          <p:cNvPr id="19467" name="Rectangle 2"/>
          <p:cNvSpPr>
            <a:spLocks noChangeArrowheads="1"/>
          </p:cNvSpPr>
          <p:nvPr/>
        </p:nvSpPr>
        <p:spPr bwMode="auto">
          <a:xfrm>
            <a:off x="3059113" y="4005263"/>
            <a:ext cx="360362" cy="576262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it-IT"/>
          </a:p>
        </p:txBody>
      </p:sp>
      <p:pic>
        <p:nvPicPr>
          <p:cNvPr id="19468" name="Picture 3" descr="aerogel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2420938"/>
            <a:ext cx="3059113" cy="305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9" name="Straight Connector 18"/>
          <p:cNvCxnSpPr>
            <a:cxnSpLocks noChangeShapeType="1"/>
          </p:cNvCxnSpPr>
          <p:nvPr/>
        </p:nvCxnSpPr>
        <p:spPr bwMode="auto">
          <a:xfrm>
            <a:off x="865188" y="3003550"/>
            <a:ext cx="0" cy="1720850"/>
          </a:xfrm>
          <a:prstGeom prst="line">
            <a:avLst/>
          </a:prstGeom>
          <a:noFill/>
          <a:ln w="38100">
            <a:solidFill>
              <a:srgbClr val="2D2D8A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5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199" y="6575425"/>
            <a:ext cx="3500945" cy="457200"/>
          </a:xfrm>
        </p:spPr>
        <p:txBody>
          <a:bodyPr/>
          <a:lstStyle/>
          <a:p>
            <a:pPr>
              <a:defRPr/>
            </a:pPr>
            <a:r>
              <a:rPr lang="en-US" sz="1200" dirty="0" smtClean="0">
                <a:solidFill>
                  <a:schemeClr val="bg2">
                    <a:lumMod val="75000"/>
                  </a:schemeClr>
                </a:solidFill>
              </a:rPr>
              <a:t>CLAS12 RICH Meeting – </a:t>
            </a:r>
            <a:r>
              <a:rPr lang="en-US" sz="1200" dirty="0" err="1" smtClean="0">
                <a:solidFill>
                  <a:schemeClr val="bg2">
                    <a:lumMod val="75000"/>
                  </a:schemeClr>
                </a:solidFill>
              </a:rPr>
              <a:t>JLab</a:t>
            </a:r>
            <a:r>
              <a:rPr lang="en-US" sz="1200" dirty="0" smtClean="0">
                <a:solidFill>
                  <a:schemeClr val="bg2">
                    <a:lumMod val="75000"/>
                  </a:schemeClr>
                </a:solidFill>
              </a:rPr>
              <a:t> 21/6/2011</a:t>
            </a:r>
            <a:endParaRPr lang="en-US" sz="1200" dirty="0">
              <a:solidFill>
                <a:schemeClr val="bg2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179388" y="5708650"/>
            <a:ext cx="2722562" cy="58420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defRPr/>
            </a:pPr>
            <a:r>
              <a:rPr lang="en-US" sz="1600" dirty="0"/>
              <a:t>N </a:t>
            </a:r>
            <a:r>
              <a:rPr lang="en-US" sz="1600" dirty="0" err="1"/>
              <a:t>p.e.</a:t>
            </a:r>
            <a:r>
              <a:rPr lang="en-US" sz="1600" dirty="0"/>
              <a:t> &gt; 5 for reflected rings</a:t>
            </a:r>
          </a:p>
          <a:p>
            <a:pPr>
              <a:defRPr/>
            </a:pPr>
            <a:r>
              <a:rPr lang="en-US" sz="1600" dirty="0"/>
              <a:t>N </a:t>
            </a:r>
            <a:r>
              <a:rPr lang="en-US" sz="1600" dirty="0" err="1"/>
              <a:t>p.e.</a:t>
            </a:r>
            <a:r>
              <a:rPr lang="en-US" sz="1600" dirty="0"/>
              <a:t> &gt; 12 for direct rings</a:t>
            </a:r>
          </a:p>
        </p:txBody>
      </p:sp>
      <p:pic>
        <p:nvPicPr>
          <p:cNvPr id="20483" name="Picture 7" descr="ana_2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0338" y="387350"/>
            <a:ext cx="6858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4" name="TextBox 8"/>
          <p:cNvSpPr txBox="1">
            <a:spLocks noChangeArrowheads="1"/>
          </p:cNvSpPr>
          <p:nvPr/>
        </p:nvSpPr>
        <p:spPr bwMode="auto">
          <a:xfrm>
            <a:off x="179388" y="115888"/>
            <a:ext cx="8197850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9pPr>
          </a:lstStyle>
          <a:p>
            <a:r>
              <a:rPr lang="en-US" sz="3200">
                <a:solidFill>
                  <a:srgbClr val="596BFF"/>
                </a:solidFill>
                <a:latin typeface="Arial" charset="0"/>
              </a:rPr>
              <a:t>Average N p.e. :  Mirror 14-25</a:t>
            </a:r>
            <a:r>
              <a:rPr lang="en-US" sz="3200" baseline="30000">
                <a:solidFill>
                  <a:srgbClr val="596BFF"/>
                </a:solidFill>
                <a:latin typeface="Arial" charset="0"/>
              </a:rPr>
              <a:t>o</a:t>
            </a:r>
            <a:r>
              <a:rPr lang="en-US" sz="3200">
                <a:solidFill>
                  <a:srgbClr val="596BFF"/>
                </a:solidFill>
                <a:latin typeface="Arial" charset="0"/>
              </a:rPr>
              <a:t>   PMTs: UBA</a:t>
            </a:r>
            <a:endParaRPr lang="en-US" sz="3200" baseline="-25000">
              <a:solidFill>
                <a:srgbClr val="596BFF"/>
              </a:solidFill>
              <a:latin typeface="Arial" charset="0"/>
            </a:endParaRPr>
          </a:p>
        </p:txBody>
      </p:sp>
      <p:sp>
        <p:nvSpPr>
          <p:cNvPr id="20485" name="Datumsplatzhalter 5"/>
          <p:cNvSpPr txBox="1">
            <a:spLocks noGrp="1"/>
          </p:cNvSpPr>
          <p:nvPr/>
        </p:nvSpPr>
        <p:spPr bwMode="auto">
          <a:xfrm>
            <a:off x="114300" y="6486525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9pPr>
          </a:lstStyle>
          <a:p>
            <a:r>
              <a:rPr lang="de-DE" sz="1200">
                <a:solidFill>
                  <a:srgbClr val="898989"/>
                </a:solidFill>
                <a:latin typeface="Tahoma" pitchFamily="34" charset="0"/>
              </a:rPr>
              <a:t>L. Pappalardo</a:t>
            </a:r>
            <a:endParaRPr lang="en-US" sz="1200">
              <a:solidFill>
                <a:srgbClr val="898989"/>
              </a:solidFill>
              <a:latin typeface="Tahoma" pitchFamily="34" charset="0"/>
            </a:endParaRPr>
          </a:p>
        </p:txBody>
      </p:sp>
      <p:sp>
        <p:nvSpPr>
          <p:cNvPr id="20486" name="Foliennummernplatzhalter 6"/>
          <p:cNvSpPr txBox="1">
            <a:spLocks noGrp="1"/>
          </p:cNvSpPr>
          <p:nvPr/>
        </p:nvSpPr>
        <p:spPr bwMode="auto">
          <a:xfrm>
            <a:off x="6553200" y="6486525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9pPr>
          </a:lstStyle>
          <a:p>
            <a:pPr algn="r"/>
            <a:fld id="{4E683BEC-B3BD-426C-A138-29F12724F469}" type="slidenum">
              <a:rPr lang="en-US" sz="1200">
                <a:solidFill>
                  <a:srgbClr val="898989"/>
                </a:solidFill>
                <a:latin typeface="Tahoma" pitchFamily="34" charset="0"/>
              </a:rPr>
              <a:pPr algn="r"/>
              <a:t>12</a:t>
            </a:fld>
            <a:endParaRPr lang="en-US" sz="1200">
              <a:solidFill>
                <a:srgbClr val="898989"/>
              </a:solidFill>
              <a:latin typeface="Tahoma" pitchFamily="34" charset="0"/>
            </a:endParaRPr>
          </a:p>
        </p:txBody>
      </p:sp>
      <p:cxnSp>
        <p:nvCxnSpPr>
          <p:cNvPr id="10" name="Straight Connector 9"/>
          <p:cNvCxnSpPr/>
          <p:nvPr/>
        </p:nvCxnSpPr>
        <p:spPr>
          <a:xfrm>
            <a:off x="152400" y="6553200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489" name="TextBox 4"/>
          <p:cNvSpPr txBox="1">
            <a:spLocks noChangeArrowheads="1"/>
          </p:cNvSpPr>
          <p:nvPr/>
        </p:nvSpPr>
        <p:spPr bwMode="auto">
          <a:xfrm>
            <a:off x="179388" y="839788"/>
            <a:ext cx="208438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9pPr>
          </a:lstStyle>
          <a:p>
            <a:r>
              <a:rPr lang="en-US" sz="1800">
                <a:latin typeface="Arial" charset="0"/>
              </a:rPr>
              <a:t>200 trials per point</a:t>
            </a:r>
          </a:p>
        </p:txBody>
      </p:sp>
      <p:sp>
        <p:nvSpPr>
          <p:cNvPr id="20490" name="TextBox 1"/>
          <p:cNvSpPr txBox="1">
            <a:spLocks noChangeArrowheads="1"/>
          </p:cNvSpPr>
          <p:nvPr/>
        </p:nvSpPr>
        <p:spPr bwMode="auto">
          <a:xfrm>
            <a:off x="182563" y="1146175"/>
            <a:ext cx="2235200" cy="1477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9pPr>
          </a:lstStyle>
          <a:p>
            <a:r>
              <a:rPr lang="en-US" sz="1800">
                <a:latin typeface="Arial" charset="0"/>
              </a:rPr>
              <a:t>Aerogel:  </a:t>
            </a:r>
          </a:p>
          <a:p>
            <a:r>
              <a:rPr lang="en-US" sz="1800">
                <a:latin typeface="Arial" charset="0"/>
              </a:rPr>
              <a:t> -   n=1.06</a:t>
            </a:r>
          </a:p>
          <a:p>
            <a:r>
              <a:rPr lang="en-US" sz="1800">
                <a:latin typeface="Arial" charset="0"/>
              </a:rPr>
              <a:t> -   thick. increasing </a:t>
            </a:r>
          </a:p>
          <a:p>
            <a:r>
              <a:rPr lang="en-US" sz="1800">
                <a:latin typeface="Arial" charset="0"/>
              </a:rPr>
              <a:t>     with radius:</a:t>
            </a:r>
          </a:p>
          <a:p>
            <a:r>
              <a:rPr lang="en-US" sz="1800">
                <a:latin typeface="Arial" charset="0"/>
              </a:rPr>
              <a:t>     2-4-6-8-10 cm</a:t>
            </a:r>
          </a:p>
        </p:txBody>
      </p:sp>
      <p:sp>
        <p:nvSpPr>
          <p:cNvPr id="20491" name="Rectangle 2"/>
          <p:cNvSpPr>
            <a:spLocks noChangeArrowheads="1"/>
          </p:cNvSpPr>
          <p:nvPr/>
        </p:nvSpPr>
        <p:spPr bwMode="auto">
          <a:xfrm>
            <a:off x="3059113" y="4005263"/>
            <a:ext cx="360362" cy="576262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it-IT"/>
          </a:p>
        </p:txBody>
      </p:sp>
      <p:pic>
        <p:nvPicPr>
          <p:cNvPr id="20492" name="Picture 3" descr="aerogel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2420938"/>
            <a:ext cx="3059113" cy="305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7" name="Straight Connector 16"/>
          <p:cNvCxnSpPr>
            <a:cxnSpLocks noChangeShapeType="1"/>
          </p:cNvCxnSpPr>
          <p:nvPr/>
        </p:nvCxnSpPr>
        <p:spPr bwMode="auto">
          <a:xfrm>
            <a:off x="865188" y="3003550"/>
            <a:ext cx="0" cy="1720850"/>
          </a:xfrm>
          <a:prstGeom prst="line">
            <a:avLst/>
          </a:prstGeom>
          <a:noFill/>
          <a:ln w="38100">
            <a:solidFill>
              <a:srgbClr val="2D2D8A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4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199" y="6575425"/>
            <a:ext cx="3500945" cy="457200"/>
          </a:xfrm>
        </p:spPr>
        <p:txBody>
          <a:bodyPr/>
          <a:lstStyle/>
          <a:p>
            <a:pPr>
              <a:defRPr/>
            </a:pPr>
            <a:r>
              <a:rPr lang="en-US" sz="1200" dirty="0" smtClean="0">
                <a:solidFill>
                  <a:schemeClr val="bg2">
                    <a:lumMod val="75000"/>
                  </a:schemeClr>
                </a:solidFill>
              </a:rPr>
              <a:t>CLAS12 RICH Meeting – </a:t>
            </a:r>
            <a:r>
              <a:rPr lang="en-US" sz="1200" dirty="0" err="1" smtClean="0">
                <a:solidFill>
                  <a:schemeClr val="bg2">
                    <a:lumMod val="75000"/>
                  </a:schemeClr>
                </a:solidFill>
              </a:rPr>
              <a:t>JLab</a:t>
            </a:r>
            <a:r>
              <a:rPr lang="en-US" sz="1200" dirty="0" smtClean="0">
                <a:solidFill>
                  <a:schemeClr val="bg2">
                    <a:lumMod val="75000"/>
                  </a:schemeClr>
                </a:solidFill>
              </a:rPr>
              <a:t> 21/6/2011</a:t>
            </a:r>
            <a:endParaRPr lang="en-US" sz="1200" dirty="0">
              <a:solidFill>
                <a:schemeClr val="bg2">
                  <a:lumMod val="75000"/>
                </a:scheme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ChangeArrowheads="1"/>
          </p:cNvSpPr>
          <p:nvPr/>
        </p:nvSpPr>
        <p:spPr bwMode="auto">
          <a:xfrm>
            <a:off x="3059113" y="4005263"/>
            <a:ext cx="360362" cy="576262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228600" y="5395913"/>
            <a:ext cx="3325813" cy="1014412"/>
          </a:xfrm>
          <a:prstGeom prst="rect">
            <a:avLst/>
          </a:prstGeom>
          <a:solidFill>
            <a:srgbClr val="FFFF00"/>
          </a:solidFill>
          <a:ln w="9525">
            <a:solidFill>
              <a:srgbClr val="2F2F98"/>
            </a:solidFill>
            <a:miter lim="800000"/>
            <a:headEnd/>
            <a:tailEnd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</p:spPr>
        <p:txBody>
          <a:bodyPr>
            <a:spAutoFit/>
          </a:bodyPr>
          <a:lstStyle/>
          <a:p>
            <a:pPr>
              <a:defRPr/>
            </a:pPr>
            <a:r>
              <a:rPr lang="en-US" sz="2000" dirty="0">
                <a:solidFill>
                  <a:schemeClr val="dk1"/>
                </a:solidFill>
                <a:latin typeface="Tahoma"/>
                <a:ea typeface="+mn-ea"/>
                <a:cs typeface="Tahoma"/>
              </a:rPr>
              <a:t>n=1.06 better for patter </a:t>
            </a:r>
          </a:p>
          <a:p>
            <a:pPr>
              <a:defRPr/>
            </a:pPr>
            <a:r>
              <a:rPr lang="en-US" sz="2000" dirty="0">
                <a:solidFill>
                  <a:schemeClr val="dk1"/>
                </a:solidFill>
                <a:latin typeface="Tahoma"/>
                <a:ea typeface="+mn-ea"/>
                <a:cs typeface="Tahoma"/>
              </a:rPr>
              <a:t>recognition in the presence</a:t>
            </a:r>
          </a:p>
          <a:p>
            <a:pPr>
              <a:defRPr/>
            </a:pPr>
            <a:r>
              <a:rPr lang="en-US" sz="2000" dirty="0">
                <a:solidFill>
                  <a:schemeClr val="dk1"/>
                </a:solidFill>
                <a:latin typeface="Tahoma"/>
                <a:ea typeface="+mn-ea"/>
                <a:cs typeface="Tahoma"/>
              </a:rPr>
              <a:t>of </a:t>
            </a:r>
            <a:r>
              <a:rPr lang="en-US" sz="2000" dirty="0" err="1">
                <a:solidFill>
                  <a:schemeClr val="dk1"/>
                </a:solidFill>
                <a:latin typeface="Tahoma"/>
                <a:ea typeface="+mn-ea"/>
                <a:cs typeface="Tahoma"/>
              </a:rPr>
              <a:t>backgrouns</a:t>
            </a:r>
            <a:endParaRPr lang="en-US" sz="2000" dirty="0">
              <a:solidFill>
                <a:schemeClr val="dk1"/>
              </a:solidFill>
              <a:latin typeface="Tahoma"/>
              <a:ea typeface="+mn-ea"/>
              <a:cs typeface="Tahoma"/>
            </a:endParaRPr>
          </a:p>
        </p:txBody>
      </p:sp>
      <p:pic>
        <p:nvPicPr>
          <p:cNvPr id="22532" name="Picture 3" descr="npecfr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97" t="6886" r="9201" b="7881"/>
          <a:stretch>
            <a:fillRect/>
          </a:stretch>
        </p:blipFill>
        <p:spPr bwMode="auto">
          <a:xfrm>
            <a:off x="3554413" y="925513"/>
            <a:ext cx="5472112" cy="543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3" name="TextBox 10"/>
          <p:cNvSpPr txBox="1">
            <a:spLocks noChangeArrowheads="1"/>
          </p:cNvSpPr>
          <p:nvPr/>
        </p:nvSpPr>
        <p:spPr bwMode="auto">
          <a:xfrm>
            <a:off x="7924800" y="5486400"/>
            <a:ext cx="76358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9pPr>
          </a:lstStyle>
          <a:p>
            <a:r>
              <a:rPr lang="en-US" sz="1400">
                <a:solidFill>
                  <a:srgbClr val="FF48C8"/>
                </a:solidFill>
                <a:latin typeface="Tahoma" pitchFamily="34" charset="0"/>
                <a:cs typeface="Tahoma" pitchFamily="34" charset="0"/>
              </a:rPr>
              <a:t>n=1.06</a:t>
            </a:r>
          </a:p>
        </p:txBody>
      </p:sp>
      <p:sp>
        <p:nvSpPr>
          <p:cNvPr id="22534" name="Datumsplatzhalter 5"/>
          <p:cNvSpPr txBox="1">
            <a:spLocks noGrp="1"/>
          </p:cNvSpPr>
          <p:nvPr/>
        </p:nvSpPr>
        <p:spPr bwMode="auto">
          <a:xfrm>
            <a:off x="114300" y="6486525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9pPr>
          </a:lstStyle>
          <a:p>
            <a:r>
              <a:rPr lang="de-DE" sz="1200">
                <a:solidFill>
                  <a:srgbClr val="898989"/>
                </a:solidFill>
                <a:latin typeface="Tahoma" pitchFamily="34" charset="0"/>
              </a:rPr>
              <a:t>L. Pappalardo</a:t>
            </a:r>
            <a:endParaRPr lang="en-US" sz="1200">
              <a:solidFill>
                <a:srgbClr val="898989"/>
              </a:solidFill>
              <a:latin typeface="Tahoma" pitchFamily="34" charset="0"/>
            </a:endParaRPr>
          </a:p>
        </p:txBody>
      </p:sp>
      <p:sp>
        <p:nvSpPr>
          <p:cNvPr id="22535" name="Foliennummernplatzhalter 6"/>
          <p:cNvSpPr txBox="1">
            <a:spLocks noGrp="1"/>
          </p:cNvSpPr>
          <p:nvPr/>
        </p:nvSpPr>
        <p:spPr bwMode="auto">
          <a:xfrm>
            <a:off x="6553200" y="6486525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9pPr>
          </a:lstStyle>
          <a:p>
            <a:pPr algn="r"/>
            <a:fld id="{787FC387-9BBB-42CD-8101-54AE585DE66A}" type="slidenum">
              <a:rPr lang="en-US" sz="1200">
                <a:solidFill>
                  <a:srgbClr val="898989"/>
                </a:solidFill>
                <a:latin typeface="Tahoma" pitchFamily="34" charset="0"/>
              </a:rPr>
              <a:pPr algn="r"/>
              <a:t>13</a:t>
            </a:fld>
            <a:endParaRPr lang="en-US" sz="1200">
              <a:solidFill>
                <a:srgbClr val="898989"/>
              </a:solidFill>
              <a:latin typeface="Tahoma" pitchFamily="34" charset="0"/>
            </a:endParaRPr>
          </a:p>
        </p:txBody>
      </p:sp>
      <p:cxnSp>
        <p:nvCxnSpPr>
          <p:cNvPr id="13" name="Straight Connector 12"/>
          <p:cNvCxnSpPr/>
          <p:nvPr/>
        </p:nvCxnSpPr>
        <p:spPr>
          <a:xfrm>
            <a:off x="152400" y="6553200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538" name="Rectangle 14"/>
          <p:cNvSpPr>
            <a:spLocks noChangeArrowheads="1"/>
          </p:cNvSpPr>
          <p:nvPr/>
        </p:nvSpPr>
        <p:spPr bwMode="auto">
          <a:xfrm>
            <a:off x="5268913" y="4979988"/>
            <a:ext cx="842962" cy="381000"/>
          </a:xfrm>
          <a:prstGeom prst="rect">
            <a:avLst/>
          </a:prstGeom>
          <a:noFill/>
          <a:ln w="38100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it-IT" sz="2400">
              <a:latin typeface="Tahoma" pitchFamily="34" charset="0"/>
            </a:endParaRPr>
          </a:p>
        </p:txBody>
      </p:sp>
      <p:sp>
        <p:nvSpPr>
          <p:cNvPr id="22539" name="TextBox 8"/>
          <p:cNvSpPr txBox="1">
            <a:spLocks noChangeArrowheads="1"/>
          </p:cNvSpPr>
          <p:nvPr/>
        </p:nvSpPr>
        <p:spPr bwMode="auto">
          <a:xfrm>
            <a:off x="179388" y="115888"/>
            <a:ext cx="7842250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9pPr>
          </a:lstStyle>
          <a:p>
            <a:r>
              <a:rPr lang="en-US">
                <a:solidFill>
                  <a:srgbClr val="596BFF"/>
                </a:solidFill>
                <a:latin typeface="Arial" charset="0"/>
              </a:rPr>
              <a:t>Average N p.e. </a:t>
            </a:r>
            <a:r>
              <a:rPr lang="en-US" sz="3200">
                <a:solidFill>
                  <a:srgbClr val="596BFF"/>
                </a:solidFill>
                <a:latin typeface="Arial" charset="0"/>
              </a:rPr>
              <a:t>:  Mirror 14-25</a:t>
            </a:r>
            <a:r>
              <a:rPr lang="en-US" sz="3200" baseline="30000">
                <a:solidFill>
                  <a:srgbClr val="596BFF"/>
                </a:solidFill>
                <a:latin typeface="Arial" charset="0"/>
              </a:rPr>
              <a:t>o</a:t>
            </a:r>
            <a:r>
              <a:rPr lang="en-US" sz="3200">
                <a:solidFill>
                  <a:srgbClr val="596BFF"/>
                </a:solidFill>
                <a:latin typeface="Arial" charset="0"/>
              </a:rPr>
              <a:t>   PMTs: UBA</a:t>
            </a:r>
            <a:endParaRPr lang="en-US" sz="3200" baseline="-25000">
              <a:solidFill>
                <a:srgbClr val="596BFF"/>
              </a:solidFill>
              <a:latin typeface="Arial" charset="0"/>
            </a:endParaRPr>
          </a:p>
        </p:txBody>
      </p:sp>
      <p:sp>
        <p:nvSpPr>
          <p:cNvPr id="22540" name="TextBox 4"/>
          <p:cNvSpPr txBox="1">
            <a:spLocks noChangeArrowheads="1"/>
          </p:cNvSpPr>
          <p:nvPr/>
        </p:nvSpPr>
        <p:spPr bwMode="auto">
          <a:xfrm>
            <a:off x="179388" y="839788"/>
            <a:ext cx="208438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9pPr>
          </a:lstStyle>
          <a:p>
            <a:r>
              <a:rPr lang="en-US" sz="1800">
                <a:latin typeface="Arial" charset="0"/>
              </a:rPr>
              <a:t>200 trials per point</a:t>
            </a:r>
          </a:p>
        </p:txBody>
      </p:sp>
      <p:sp>
        <p:nvSpPr>
          <p:cNvPr id="22541" name="TextBox 1"/>
          <p:cNvSpPr txBox="1">
            <a:spLocks noChangeArrowheads="1"/>
          </p:cNvSpPr>
          <p:nvPr/>
        </p:nvSpPr>
        <p:spPr bwMode="auto">
          <a:xfrm>
            <a:off x="182563" y="1146175"/>
            <a:ext cx="2235200" cy="1477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9pPr>
          </a:lstStyle>
          <a:p>
            <a:r>
              <a:rPr lang="en-US" sz="1800">
                <a:latin typeface="Arial" charset="0"/>
              </a:rPr>
              <a:t>Aerogel:  </a:t>
            </a:r>
          </a:p>
          <a:p>
            <a:r>
              <a:rPr lang="en-US" sz="1800">
                <a:latin typeface="Arial" charset="0"/>
              </a:rPr>
              <a:t> -   n=1.06</a:t>
            </a:r>
          </a:p>
          <a:p>
            <a:r>
              <a:rPr lang="en-US" sz="1800">
                <a:latin typeface="Arial" charset="0"/>
              </a:rPr>
              <a:t> -   thick. increasing </a:t>
            </a:r>
          </a:p>
          <a:p>
            <a:r>
              <a:rPr lang="en-US" sz="1800">
                <a:latin typeface="Arial" charset="0"/>
              </a:rPr>
              <a:t>     with radius:</a:t>
            </a:r>
          </a:p>
          <a:p>
            <a:r>
              <a:rPr lang="en-US" sz="1800">
                <a:latin typeface="Arial" charset="0"/>
              </a:rPr>
              <a:t>     2-4-6-8-10 cm</a:t>
            </a:r>
          </a:p>
        </p:txBody>
      </p:sp>
      <p:pic>
        <p:nvPicPr>
          <p:cNvPr id="22542" name="Picture 3" descr="aerogel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2420938"/>
            <a:ext cx="3059113" cy="305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0" name="Straight Connector 19"/>
          <p:cNvCxnSpPr>
            <a:cxnSpLocks noChangeShapeType="1"/>
          </p:cNvCxnSpPr>
          <p:nvPr/>
        </p:nvCxnSpPr>
        <p:spPr bwMode="auto">
          <a:xfrm>
            <a:off x="865188" y="3003550"/>
            <a:ext cx="0" cy="1720850"/>
          </a:xfrm>
          <a:prstGeom prst="line">
            <a:avLst/>
          </a:prstGeom>
          <a:noFill/>
          <a:ln w="38100">
            <a:solidFill>
              <a:srgbClr val="2D2D8A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6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199" y="6575425"/>
            <a:ext cx="3500945" cy="457200"/>
          </a:xfrm>
        </p:spPr>
        <p:txBody>
          <a:bodyPr/>
          <a:lstStyle/>
          <a:p>
            <a:pPr>
              <a:defRPr/>
            </a:pPr>
            <a:r>
              <a:rPr lang="en-US" sz="1200" dirty="0" smtClean="0">
                <a:solidFill>
                  <a:schemeClr val="bg2">
                    <a:lumMod val="75000"/>
                  </a:schemeClr>
                </a:solidFill>
              </a:rPr>
              <a:t>CLAS12 RICH Meeting – </a:t>
            </a:r>
            <a:r>
              <a:rPr lang="en-US" sz="1200" dirty="0" err="1" smtClean="0">
                <a:solidFill>
                  <a:schemeClr val="bg2">
                    <a:lumMod val="75000"/>
                  </a:schemeClr>
                </a:solidFill>
              </a:rPr>
              <a:t>JLab</a:t>
            </a:r>
            <a:r>
              <a:rPr lang="en-US" sz="1200" dirty="0" smtClean="0">
                <a:solidFill>
                  <a:schemeClr val="bg2">
                    <a:lumMod val="75000"/>
                  </a:schemeClr>
                </a:solidFill>
              </a:rPr>
              <a:t> 21/6/2011</a:t>
            </a:r>
            <a:endParaRPr lang="en-US" sz="1200" dirty="0">
              <a:solidFill>
                <a:schemeClr val="bg2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5" descr="npeana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213" y="208820"/>
            <a:ext cx="6858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07" name="TextBox 4"/>
          <p:cNvSpPr txBox="1">
            <a:spLocks noChangeArrowheads="1"/>
          </p:cNvSpPr>
          <p:nvPr/>
        </p:nvSpPr>
        <p:spPr bwMode="auto">
          <a:xfrm>
            <a:off x="179388" y="839788"/>
            <a:ext cx="208438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9pPr>
          </a:lstStyle>
          <a:p>
            <a:r>
              <a:rPr lang="en-US" sz="1800">
                <a:latin typeface="Arial" charset="0"/>
              </a:rPr>
              <a:t>200 trials per point</a:t>
            </a:r>
          </a:p>
        </p:txBody>
      </p:sp>
      <p:sp>
        <p:nvSpPr>
          <p:cNvPr id="21508" name="TextBox 1"/>
          <p:cNvSpPr txBox="1">
            <a:spLocks noChangeArrowheads="1"/>
          </p:cNvSpPr>
          <p:nvPr/>
        </p:nvSpPr>
        <p:spPr bwMode="auto">
          <a:xfrm>
            <a:off x="182563" y="1146175"/>
            <a:ext cx="2235200" cy="1477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9pPr>
          </a:lstStyle>
          <a:p>
            <a:r>
              <a:rPr lang="en-US" sz="1800">
                <a:latin typeface="Arial" charset="0"/>
              </a:rPr>
              <a:t>Aerogel:  </a:t>
            </a:r>
          </a:p>
          <a:p>
            <a:r>
              <a:rPr lang="en-US" sz="1800">
                <a:latin typeface="Arial" charset="0"/>
              </a:rPr>
              <a:t> -   n=1.06</a:t>
            </a:r>
          </a:p>
          <a:p>
            <a:r>
              <a:rPr lang="en-US" sz="1800">
                <a:latin typeface="Arial" charset="0"/>
              </a:rPr>
              <a:t> -   thick. increasing </a:t>
            </a:r>
          </a:p>
          <a:p>
            <a:r>
              <a:rPr lang="en-US" sz="1800">
                <a:latin typeface="Arial" charset="0"/>
              </a:rPr>
              <a:t>     with radius:</a:t>
            </a:r>
          </a:p>
          <a:p>
            <a:r>
              <a:rPr lang="en-US" sz="1800">
                <a:latin typeface="Arial" charset="0"/>
              </a:rPr>
              <a:t>     2-4-6-8-10 cm</a:t>
            </a:r>
          </a:p>
        </p:txBody>
      </p:sp>
      <p:sp>
        <p:nvSpPr>
          <p:cNvPr id="21509" name="TextBox 8"/>
          <p:cNvSpPr txBox="1">
            <a:spLocks noChangeArrowheads="1"/>
          </p:cNvSpPr>
          <p:nvPr/>
        </p:nvSpPr>
        <p:spPr bwMode="auto">
          <a:xfrm>
            <a:off x="179388" y="115888"/>
            <a:ext cx="7842250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9pPr>
          </a:lstStyle>
          <a:p>
            <a:r>
              <a:rPr lang="en-US">
                <a:solidFill>
                  <a:srgbClr val="596BFF"/>
                </a:solidFill>
                <a:latin typeface="Arial" charset="0"/>
              </a:rPr>
              <a:t>Average N p.e. </a:t>
            </a:r>
            <a:r>
              <a:rPr lang="en-US" sz="3200">
                <a:solidFill>
                  <a:srgbClr val="596BFF"/>
                </a:solidFill>
                <a:latin typeface="Arial" charset="0"/>
              </a:rPr>
              <a:t>:  Mirror 14-25</a:t>
            </a:r>
            <a:r>
              <a:rPr lang="en-US" sz="3200" baseline="30000">
                <a:solidFill>
                  <a:srgbClr val="596BFF"/>
                </a:solidFill>
                <a:latin typeface="Arial" charset="0"/>
              </a:rPr>
              <a:t>o</a:t>
            </a:r>
            <a:r>
              <a:rPr lang="en-US" sz="3200">
                <a:solidFill>
                  <a:srgbClr val="596BFF"/>
                </a:solidFill>
                <a:latin typeface="Arial" charset="0"/>
              </a:rPr>
              <a:t>   PMTs: UBA</a:t>
            </a:r>
            <a:endParaRPr lang="en-US" sz="3200" baseline="-25000">
              <a:solidFill>
                <a:srgbClr val="596BFF"/>
              </a:solidFill>
              <a:latin typeface="Arial" charset="0"/>
            </a:endParaRP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49213" y="5378450"/>
            <a:ext cx="3162300" cy="1076325"/>
          </a:xfrm>
          <a:prstGeom prst="rect">
            <a:avLst/>
          </a:prstGeom>
          <a:solidFill>
            <a:srgbClr val="FFFF00"/>
          </a:solidFill>
          <a:ln w="9525">
            <a:solidFill>
              <a:srgbClr val="2F2F98"/>
            </a:solidFill>
            <a:miter lim="800000"/>
            <a:headEnd/>
            <a:tailEnd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600" dirty="0">
                <a:solidFill>
                  <a:schemeClr val="dk1"/>
                </a:solidFill>
                <a:latin typeface="+mn-lt"/>
                <a:ea typeface="+mn-ea"/>
              </a:rPr>
              <a:t>Mirror is mandatory for positive </a:t>
            </a:r>
          </a:p>
          <a:p>
            <a:pPr>
              <a:defRPr/>
            </a:pPr>
            <a:r>
              <a:rPr lang="en-US" sz="1600" dirty="0">
                <a:solidFill>
                  <a:schemeClr val="dk1"/>
                </a:solidFill>
                <a:latin typeface="+mn-lt"/>
                <a:ea typeface="+mn-ea"/>
              </a:rPr>
              <a:t>hadrons and gives benefit for </a:t>
            </a:r>
          </a:p>
          <a:p>
            <a:pPr>
              <a:defRPr/>
            </a:pPr>
            <a:r>
              <a:rPr lang="en-US" sz="1600" dirty="0">
                <a:solidFill>
                  <a:schemeClr val="dk1"/>
                </a:solidFill>
                <a:latin typeface="+mn-lt"/>
                <a:ea typeface="+mn-ea"/>
              </a:rPr>
              <a:t>negative hadrons at large angles </a:t>
            </a:r>
          </a:p>
          <a:p>
            <a:pPr>
              <a:defRPr/>
            </a:pPr>
            <a:r>
              <a:rPr lang="en-US" sz="1600" dirty="0">
                <a:solidFill>
                  <a:schemeClr val="dk1"/>
                </a:solidFill>
                <a:latin typeface="+mn-lt"/>
                <a:ea typeface="+mn-ea"/>
              </a:rPr>
              <a:t>and small energy</a:t>
            </a:r>
          </a:p>
        </p:txBody>
      </p:sp>
      <p:sp>
        <p:nvSpPr>
          <p:cNvPr id="21511" name="Datumsplatzhalter 5"/>
          <p:cNvSpPr txBox="1">
            <a:spLocks noGrp="1"/>
          </p:cNvSpPr>
          <p:nvPr/>
        </p:nvSpPr>
        <p:spPr bwMode="auto">
          <a:xfrm>
            <a:off x="114300" y="6486525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9pPr>
          </a:lstStyle>
          <a:p>
            <a:r>
              <a:rPr lang="de-DE" sz="1200">
                <a:solidFill>
                  <a:srgbClr val="898989"/>
                </a:solidFill>
                <a:latin typeface="Tahoma" pitchFamily="34" charset="0"/>
              </a:rPr>
              <a:t>L. Pappalardo</a:t>
            </a:r>
            <a:endParaRPr lang="en-US" sz="1200">
              <a:solidFill>
                <a:srgbClr val="898989"/>
              </a:solidFill>
              <a:latin typeface="Tahoma" pitchFamily="34" charset="0"/>
            </a:endParaRPr>
          </a:p>
        </p:txBody>
      </p:sp>
      <p:sp>
        <p:nvSpPr>
          <p:cNvPr id="21512" name="Foliennummernplatzhalter 6"/>
          <p:cNvSpPr txBox="1">
            <a:spLocks noGrp="1"/>
          </p:cNvSpPr>
          <p:nvPr/>
        </p:nvSpPr>
        <p:spPr bwMode="auto">
          <a:xfrm>
            <a:off x="6553200" y="6486525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9pPr>
          </a:lstStyle>
          <a:p>
            <a:pPr algn="r"/>
            <a:fld id="{F2136BCC-8D44-44CD-B4B1-AF616D9F6315}" type="slidenum">
              <a:rPr lang="en-US" sz="1200">
                <a:solidFill>
                  <a:srgbClr val="898989"/>
                </a:solidFill>
                <a:latin typeface="Tahoma" pitchFamily="34" charset="0"/>
              </a:rPr>
              <a:pPr algn="r"/>
              <a:t>14</a:t>
            </a:fld>
            <a:endParaRPr lang="en-US" sz="1200">
              <a:solidFill>
                <a:srgbClr val="898989"/>
              </a:solidFill>
              <a:latin typeface="Tahoma" pitchFamily="34" charset="0"/>
            </a:endParaRPr>
          </a:p>
        </p:txBody>
      </p:sp>
      <p:cxnSp>
        <p:nvCxnSpPr>
          <p:cNvPr id="12" name="Straight Connector 11"/>
          <p:cNvCxnSpPr/>
          <p:nvPr/>
        </p:nvCxnSpPr>
        <p:spPr>
          <a:xfrm>
            <a:off x="152400" y="6553200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1515" name="Picture 3" descr="aerogel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2420938"/>
            <a:ext cx="3059113" cy="305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5" name="Straight Connector 14"/>
          <p:cNvCxnSpPr>
            <a:cxnSpLocks noChangeShapeType="1"/>
          </p:cNvCxnSpPr>
          <p:nvPr/>
        </p:nvCxnSpPr>
        <p:spPr bwMode="auto">
          <a:xfrm>
            <a:off x="865188" y="3003550"/>
            <a:ext cx="0" cy="1720850"/>
          </a:xfrm>
          <a:prstGeom prst="line">
            <a:avLst/>
          </a:prstGeom>
          <a:noFill/>
          <a:ln w="38100">
            <a:solidFill>
              <a:srgbClr val="2D2D8A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1517" name="Rectangle 1"/>
          <p:cNvSpPr>
            <a:spLocks noChangeArrowheads="1"/>
          </p:cNvSpPr>
          <p:nvPr/>
        </p:nvSpPr>
        <p:spPr bwMode="auto">
          <a:xfrm>
            <a:off x="7304088" y="5041170"/>
            <a:ext cx="1687512" cy="381000"/>
          </a:xfrm>
          <a:prstGeom prst="rect">
            <a:avLst/>
          </a:prstGeom>
          <a:noFill/>
          <a:ln w="38100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it-IT" sz="2400">
              <a:latin typeface="Tahoma" pitchFamily="34" charset="0"/>
            </a:endParaRPr>
          </a:p>
        </p:txBody>
      </p:sp>
      <p:sp>
        <p:nvSpPr>
          <p:cNvPr id="21518" name="Rectangle 2"/>
          <p:cNvSpPr>
            <a:spLocks noChangeArrowheads="1"/>
          </p:cNvSpPr>
          <p:nvPr/>
        </p:nvSpPr>
        <p:spPr bwMode="auto">
          <a:xfrm>
            <a:off x="5018088" y="5056469"/>
            <a:ext cx="1254125" cy="457200"/>
          </a:xfrm>
          <a:prstGeom prst="rect">
            <a:avLst/>
          </a:prstGeom>
          <a:solidFill>
            <a:schemeClr val="bg1"/>
          </a:solidFill>
          <a:ln w="9525" algn="ctr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it-IT" sz="2400">
              <a:latin typeface="Tahoma" pitchFamily="34" charset="0"/>
            </a:endParaRPr>
          </a:p>
        </p:txBody>
      </p:sp>
      <p:sp>
        <p:nvSpPr>
          <p:cNvPr id="16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199" y="6575425"/>
            <a:ext cx="3500945" cy="457200"/>
          </a:xfrm>
        </p:spPr>
        <p:txBody>
          <a:bodyPr/>
          <a:lstStyle/>
          <a:p>
            <a:pPr>
              <a:defRPr/>
            </a:pPr>
            <a:r>
              <a:rPr lang="en-US" sz="1200" dirty="0" smtClean="0">
                <a:solidFill>
                  <a:schemeClr val="bg2">
                    <a:lumMod val="75000"/>
                  </a:schemeClr>
                </a:solidFill>
              </a:rPr>
              <a:t>CLAS12 RICH Meeting – </a:t>
            </a:r>
            <a:r>
              <a:rPr lang="en-US" sz="1200" dirty="0" err="1" smtClean="0">
                <a:solidFill>
                  <a:schemeClr val="bg2">
                    <a:lumMod val="75000"/>
                  </a:schemeClr>
                </a:solidFill>
              </a:rPr>
              <a:t>JLab</a:t>
            </a:r>
            <a:r>
              <a:rPr lang="en-US" sz="1200" dirty="0" smtClean="0">
                <a:solidFill>
                  <a:schemeClr val="bg2">
                    <a:lumMod val="75000"/>
                  </a:schemeClr>
                </a:solidFill>
              </a:rPr>
              <a:t> 21/6/2011</a:t>
            </a:r>
            <a:endParaRPr lang="en-US" sz="1200" dirty="0">
              <a:solidFill>
                <a:schemeClr val="bg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748047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ChangeArrowheads="1"/>
          </p:cNvSpPr>
          <p:nvPr/>
        </p:nvSpPr>
        <p:spPr bwMode="auto">
          <a:xfrm>
            <a:off x="3059113" y="4005263"/>
            <a:ext cx="360362" cy="576262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it-IT"/>
          </a:p>
        </p:txBody>
      </p:sp>
      <p:pic>
        <p:nvPicPr>
          <p:cNvPr id="23555" name="Picture 1" descr="npeana.eps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4313" y="171450"/>
            <a:ext cx="6858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6" name="Datumsplatzhalter 5"/>
          <p:cNvSpPr txBox="1">
            <a:spLocks noGrp="1"/>
          </p:cNvSpPr>
          <p:nvPr/>
        </p:nvSpPr>
        <p:spPr bwMode="auto">
          <a:xfrm>
            <a:off x="114300" y="6486525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9pPr>
          </a:lstStyle>
          <a:p>
            <a:r>
              <a:rPr lang="de-DE" sz="1200">
                <a:solidFill>
                  <a:srgbClr val="898989"/>
                </a:solidFill>
                <a:latin typeface="Tahoma" pitchFamily="34" charset="0"/>
              </a:rPr>
              <a:t>L. Pappalardo</a:t>
            </a:r>
            <a:endParaRPr lang="en-US" sz="1200">
              <a:solidFill>
                <a:srgbClr val="898989"/>
              </a:solidFill>
              <a:latin typeface="Tahoma" pitchFamily="34" charset="0"/>
            </a:endParaRPr>
          </a:p>
        </p:txBody>
      </p:sp>
      <p:sp>
        <p:nvSpPr>
          <p:cNvPr id="23557" name="Foliennummernplatzhalter 6"/>
          <p:cNvSpPr txBox="1">
            <a:spLocks noGrp="1"/>
          </p:cNvSpPr>
          <p:nvPr/>
        </p:nvSpPr>
        <p:spPr bwMode="auto">
          <a:xfrm>
            <a:off x="6553200" y="6486525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9pPr>
          </a:lstStyle>
          <a:p>
            <a:pPr algn="r"/>
            <a:fld id="{CE9EDE95-8B2E-4FC5-8302-0884463820AD}" type="slidenum">
              <a:rPr lang="en-US" sz="1200">
                <a:solidFill>
                  <a:srgbClr val="898989"/>
                </a:solidFill>
                <a:latin typeface="Tahoma" pitchFamily="34" charset="0"/>
              </a:rPr>
              <a:pPr algn="r"/>
              <a:t>15</a:t>
            </a:fld>
            <a:endParaRPr lang="en-US" sz="1200">
              <a:solidFill>
                <a:srgbClr val="898989"/>
              </a:solidFill>
              <a:latin typeface="Tahoma" pitchFamily="34" charset="0"/>
            </a:endParaRPr>
          </a:p>
        </p:txBody>
      </p:sp>
      <p:cxnSp>
        <p:nvCxnSpPr>
          <p:cNvPr id="12" name="Straight Connector 11"/>
          <p:cNvCxnSpPr/>
          <p:nvPr/>
        </p:nvCxnSpPr>
        <p:spPr>
          <a:xfrm>
            <a:off x="152400" y="6553200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560" name="TextBox 4"/>
          <p:cNvSpPr txBox="1">
            <a:spLocks noChangeArrowheads="1"/>
          </p:cNvSpPr>
          <p:nvPr/>
        </p:nvSpPr>
        <p:spPr bwMode="auto">
          <a:xfrm>
            <a:off x="179388" y="839788"/>
            <a:ext cx="208438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9pPr>
          </a:lstStyle>
          <a:p>
            <a:r>
              <a:rPr lang="en-US" sz="1800">
                <a:latin typeface="Arial" charset="0"/>
              </a:rPr>
              <a:t>200 trials per point</a:t>
            </a:r>
          </a:p>
        </p:txBody>
      </p:sp>
      <p:sp>
        <p:nvSpPr>
          <p:cNvPr id="23561" name="TextBox 1"/>
          <p:cNvSpPr txBox="1">
            <a:spLocks noChangeArrowheads="1"/>
          </p:cNvSpPr>
          <p:nvPr/>
        </p:nvSpPr>
        <p:spPr bwMode="auto">
          <a:xfrm>
            <a:off x="182563" y="1146175"/>
            <a:ext cx="2235200" cy="1477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9pPr>
          </a:lstStyle>
          <a:p>
            <a:r>
              <a:rPr lang="en-US" sz="1800">
                <a:latin typeface="Arial" charset="0"/>
              </a:rPr>
              <a:t>Aerogel:  </a:t>
            </a:r>
          </a:p>
          <a:p>
            <a:r>
              <a:rPr lang="en-US" sz="1800">
                <a:latin typeface="Arial" charset="0"/>
              </a:rPr>
              <a:t> -   n=1.06</a:t>
            </a:r>
          </a:p>
          <a:p>
            <a:r>
              <a:rPr lang="en-US" sz="1800">
                <a:latin typeface="Arial" charset="0"/>
              </a:rPr>
              <a:t> -   thick. increasing </a:t>
            </a:r>
          </a:p>
          <a:p>
            <a:r>
              <a:rPr lang="en-US" sz="1800">
                <a:latin typeface="Arial" charset="0"/>
              </a:rPr>
              <a:t>     with radius:</a:t>
            </a:r>
          </a:p>
          <a:p>
            <a:r>
              <a:rPr lang="en-US" sz="1800">
                <a:latin typeface="Arial" charset="0"/>
              </a:rPr>
              <a:t>     2-4-6-8-10 cm</a:t>
            </a:r>
          </a:p>
        </p:txBody>
      </p:sp>
      <p:pic>
        <p:nvPicPr>
          <p:cNvPr id="23562" name="Picture 3" descr="aerogel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2420938"/>
            <a:ext cx="3059113" cy="305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8" name="Straight Connector 17"/>
          <p:cNvCxnSpPr>
            <a:cxnSpLocks noChangeShapeType="1"/>
          </p:cNvCxnSpPr>
          <p:nvPr/>
        </p:nvCxnSpPr>
        <p:spPr bwMode="auto">
          <a:xfrm>
            <a:off x="874713" y="3014663"/>
            <a:ext cx="0" cy="1709737"/>
          </a:xfrm>
          <a:prstGeom prst="line">
            <a:avLst/>
          </a:prstGeom>
          <a:noFill/>
          <a:ln w="38100">
            <a:solidFill>
              <a:srgbClr val="2D2D8A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3564" name="Rectangle 13"/>
          <p:cNvSpPr>
            <a:spLocks noChangeArrowheads="1"/>
          </p:cNvSpPr>
          <p:nvPr/>
        </p:nvSpPr>
        <p:spPr bwMode="auto">
          <a:xfrm>
            <a:off x="4975225" y="5013325"/>
            <a:ext cx="1208088" cy="465138"/>
          </a:xfrm>
          <a:prstGeom prst="rect">
            <a:avLst/>
          </a:prstGeom>
          <a:noFill/>
          <a:ln w="38100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it-IT" sz="2400">
              <a:latin typeface="Tahoma" pitchFamily="34" charset="0"/>
            </a:endParaRPr>
          </a:p>
        </p:txBody>
      </p: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277813" y="5721350"/>
            <a:ext cx="3046412" cy="338138"/>
          </a:xfrm>
          <a:prstGeom prst="rect">
            <a:avLst/>
          </a:prstGeom>
          <a:solidFill>
            <a:srgbClr val="FFFF00"/>
          </a:solidFill>
          <a:ln w="9525">
            <a:solidFill>
              <a:srgbClr val="2F2F98"/>
            </a:solidFill>
            <a:miter lim="800000"/>
            <a:headEnd/>
            <a:tailEnd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600" dirty="0">
                <a:solidFill>
                  <a:schemeClr val="dk1"/>
                </a:solidFill>
                <a:latin typeface="+mn-lt"/>
                <a:ea typeface="+mn-ea"/>
              </a:rPr>
              <a:t>At least SBA  PMTs are needed</a:t>
            </a:r>
          </a:p>
        </p:txBody>
      </p:sp>
      <p:sp>
        <p:nvSpPr>
          <p:cNvPr id="23566" name="TextBox 8"/>
          <p:cNvSpPr txBox="1">
            <a:spLocks noChangeArrowheads="1"/>
          </p:cNvSpPr>
          <p:nvPr/>
        </p:nvSpPr>
        <p:spPr bwMode="auto">
          <a:xfrm>
            <a:off x="179388" y="115888"/>
            <a:ext cx="5513387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9pPr>
          </a:lstStyle>
          <a:p>
            <a:r>
              <a:rPr lang="en-US">
                <a:solidFill>
                  <a:srgbClr val="596BFF"/>
                </a:solidFill>
                <a:latin typeface="Arial" charset="0"/>
              </a:rPr>
              <a:t>Average N p.e. </a:t>
            </a:r>
            <a:r>
              <a:rPr lang="en-US" sz="3200">
                <a:solidFill>
                  <a:srgbClr val="596BFF"/>
                </a:solidFill>
                <a:latin typeface="Arial" charset="0"/>
              </a:rPr>
              <a:t>:  Mirror 14-25</a:t>
            </a:r>
            <a:r>
              <a:rPr lang="en-US" sz="3200" baseline="30000">
                <a:solidFill>
                  <a:srgbClr val="596BFF"/>
                </a:solidFill>
                <a:latin typeface="Arial" charset="0"/>
              </a:rPr>
              <a:t>o</a:t>
            </a:r>
            <a:endParaRPr lang="en-US" sz="3200" baseline="-25000">
              <a:solidFill>
                <a:srgbClr val="596BFF"/>
              </a:solidFill>
              <a:latin typeface="Arial" charset="0"/>
            </a:endParaRPr>
          </a:p>
        </p:txBody>
      </p:sp>
      <p:sp>
        <p:nvSpPr>
          <p:cNvPr id="16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199" y="6575425"/>
            <a:ext cx="3500945" cy="457200"/>
          </a:xfrm>
        </p:spPr>
        <p:txBody>
          <a:bodyPr/>
          <a:lstStyle/>
          <a:p>
            <a:pPr>
              <a:defRPr/>
            </a:pPr>
            <a:r>
              <a:rPr lang="en-US" sz="1200" dirty="0" smtClean="0">
                <a:solidFill>
                  <a:schemeClr val="bg2">
                    <a:lumMod val="75000"/>
                  </a:schemeClr>
                </a:solidFill>
              </a:rPr>
              <a:t>CLAS12 RICH Meeting – </a:t>
            </a:r>
            <a:r>
              <a:rPr lang="en-US" sz="1200" dirty="0" err="1" smtClean="0">
                <a:solidFill>
                  <a:schemeClr val="bg2">
                    <a:lumMod val="75000"/>
                  </a:schemeClr>
                </a:solidFill>
              </a:rPr>
              <a:t>JLab</a:t>
            </a:r>
            <a:r>
              <a:rPr lang="en-US" sz="1200" dirty="0" smtClean="0">
                <a:solidFill>
                  <a:schemeClr val="bg2">
                    <a:lumMod val="75000"/>
                  </a:schemeClr>
                </a:solidFill>
              </a:rPr>
              <a:t> 21/6/2011</a:t>
            </a:r>
            <a:endParaRPr lang="en-US" sz="1200" dirty="0">
              <a:solidFill>
                <a:schemeClr val="bg2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npeana1.eps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0002" y="137696"/>
            <a:ext cx="6858000" cy="6858000"/>
          </a:xfrm>
          <a:prstGeom prst="rect">
            <a:avLst/>
          </a:prstGeom>
        </p:spPr>
      </p:pic>
      <p:sp>
        <p:nvSpPr>
          <p:cNvPr id="24579" name="TextBox 8"/>
          <p:cNvSpPr txBox="1">
            <a:spLocks noChangeArrowheads="1"/>
          </p:cNvSpPr>
          <p:nvPr/>
        </p:nvSpPr>
        <p:spPr bwMode="auto">
          <a:xfrm>
            <a:off x="179388" y="54692"/>
            <a:ext cx="5090231" cy="5847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9pPr>
          </a:lstStyle>
          <a:p>
            <a:r>
              <a:rPr lang="en-US" dirty="0">
                <a:solidFill>
                  <a:srgbClr val="596BFF"/>
                </a:solidFill>
                <a:latin typeface="Arial" charset="0"/>
              </a:rPr>
              <a:t>Average N </a:t>
            </a:r>
            <a:r>
              <a:rPr lang="en-US" dirty="0" err="1">
                <a:solidFill>
                  <a:srgbClr val="596BFF"/>
                </a:solidFill>
                <a:latin typeface="Arial" charset="0"/>
              </a:rPr>
              <a:t>p.e.</a:t>
            </a:r>
            <a:r>
              <a:rPr lang="en-US" dirty="0">
                <a:solidFill>
                  <a:srgbClr val="596BFF"/>
                </a:solidFill>
                <a:latin typeface="Arial" charset="0"/>
              </a:rPr>
              <a:t> </a:t>
            </a:r>
            <a:r>
              <a:rPr lang="en-US" sz="3200" dirty="0">
                <a:solidFill>
                  <a:srgbClr val="596BFF"/>
                </a:solidFill>
                <a:latin typeface="Arial" charset="0"/>
              </a:rPr>
              <a:t>:  PMTs: </a:t>
            </a:r>
            <a:r>
              <a:rPr lang="en-US" sz="3200" dirty="0" smtClean="0">
                <a:solidFill>
                  <a:srgbClr val="596BFF"/>
                </a:solidFill>
                <a:latin typeface="Arial" charset="0"/>
              </a:rPr>
              <a:t>SBA</a:t>
            </a:r>
            <a:endParaRPr lang="en-US" sz="3200" baseline="-25000" dirty="0">
              <a:solidFill>
                <a:srgbClr val="596BFF"/>
              </a:solidFill>
              <a:latin typeface="Arial" charset="0"/>
            </a:endParaRP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323850" y="5553075"/>
            <a:ext cx="2659063" cy="831850"/>
          </a:xfrm>
          <a:prstGeom prst="rect">
            <a:avLst/>
          </a:prstGeom>
          <a:solidFill>
            <a:srgbClr val="FFFF00"/>
          </a:solidFill>
          <a:ln w="9525">
            <a:solidFill>
              <a:srgbClr val="2F2F98"/>
            </a:solidFill>
            <a:miter lim="800000"/>
            <a:headEnd/>
            <a:tailEnd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600" dirty="0">
                <a:solidFill>
                  <a:schemeClr val="dk1"/>
                </a:solidFill>
                <a:latin typeface="+mn-lt"/>
                <a:ea typeface="+mn-ea"/>
              </a:rPr>
              <a:t>Mirror up to 35</a:t>
            </a:r>
            <a:r>
              <a:rPr lang="en-US" sz="1600" baseline="30000" dirty="0">
                <a:solidFill>
                  <a:schemeClr val="dk1"/>
                </a:solidFill>
                <a:latin typeface="+mn-lt"/>
                <a:ea typeface="+mn-ea"/>
              </a:rPr>
              <a:t>o</a:t>
            </a:r>
            <a:r>
              <a:rPr lang="en-US" sz="1600" dirty="0">
                <a:solidFill>
                  <a:schemeClr val="dk1"/>
                </a:solidFill>
                <a:latin typeface="+mn-lt"/>
                <a:ea typeface="+mn-ea"/>
              </a:rPr>
              <a:t>:</a:t>
            </a:r>
          </a:p>
          <a:p>
            <a:pPr>
              <a:defRPr/>
            </a:pPr>
            <a:r>
              <a:rPr lang="en-US" sz="1600" dirty="0">
                <a:solidFill>
                  <a:schemeClr val="dk1"/>
                </a:solidFill>
                <a:latin typeface="+mn-lt"/>
                <a:ea typeface="+mn-ea"/>
              </a:rPr>
              <a:t>Worse for positive hadrons</a:t>
            </a:r>
          </a:p>
          <a:p>
            <a:pPr>
              <a:defRPr/>
            </a:pPr>
            <a:r>
              <a:rPr lang="en-US" sz="1600" dirty="0">
                <a:solidFill>
                  <a:schemeClr val="dk1"/>
                </a:solidFill>
                <a:latin typeface="+mn-lt"/>
                <a:ea typeface="+mn-ea"/>
              </a:rPr>
              <a:t>Better for negative hadrons</a:t>
            </a:r>
          </a:p>
        </p:txBody>
      </p:sp>
      <p:sp>
        <p:nvSpPr>
          <p:cNvPr id="24582" name="Datumsplatzhalter 5"/>
          <p:cNvSpPr txBox="1">
            <a:spLocks noGrp="1"/>
          </p:cNvSpPr>
          <p:nvPr/>
        </p:nvSpPr>
        <p:spPr bwMode="auto">
          <a:xfrm>
            <a:off x="114300" y="6486525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9pPr>
          </a:lstStyle>
          <a:p>
            <a:r>
              <a:rPr lang="de-DE" sz="1200">
                <a:solidFill>
                  <a:srgbClr val="898989"/>
                </a:solidFill>
                <a:latin typeface="Tahoma" pitchFamily="34" charset="0"/>
              </a:rPr>
              <a:t>L. Pappalardo</a:t>
            </a:r>
            <a:endParaRPr lang="en-US" sz="1200">
              <a:solidFill>
                <a:srgbClr val="898989"/>
              </a:solidFill>
              <a:latin typeface="Tahoma" pitchFamily="34" charset="0"/>
            </a:endParaRPr>
          </a:p>
        </p:txBody>
      </p:sp>
      <p:sp>
        <p:nvSpPr>
          <p:cNvPr id="24583" name="Foliennummernplatzhalter 6"/>
          <p:cNvSpPr txBox="1">
            <a:spLocks noGrp="1"/>
          </p:cNvSpPr>
          <p:nvPr/>
        </p:nvSpPr>
        <p:spPr bwMode="auto">
          <a:xfrm>
            <a:off x="6553200" y="6486525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9pPr>
          </a:lstStyle>
          <a:p>
            <a:pPr algn="r"/>
            <a:fld id="{E394F87F-6ADE-4C4D-B0B2-A0793B628B00}" type="slidenum">
              <a:rPr lang="en-US" sz="1200">
                <a:solidFill>
                  <a:srgbClr val="898989"/>
                </a:solidFill>
                <a:latin typeface="Tahoma" pitchFamily="34" charset="0"/>
              </a:rPr>
              <a:pPr algn="r"/>
              <a:t>16</a:t>
            </a:fld>
            <a:endParaRPr lang="en-US" sz="1200">
              <a:solidFill>
                <a:srgbClr val="898989"/>
              </a:solidFill>
              <a:latin typeface="Tahoma" pitchFamily="34" charset="0"/>
            </a:endParaRPr>
          </a:p>
        </p:txBody>
      </p:sp>
      <p:cxnSp>
        <p:nvCxnSpPr>
          <p:cNvPr id="12" name="Straight Connector 11"/>
          <p:cNvCxnSpPr/>
          <p:nvPr/>
        </p:nvCxnSpPr>
        <p:spPr>
          <a:xfrm>
            <a:off x="152400" y="6553200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586" name="TextBox 4"/>
          <p:cNvSpPr txBox="1">
            <a:spLocks noChangeArrowheads="1"/>
          </p:cNvSpPr>
          <p:nvPr/>
        </p:nvSpPr>
        <p:spPr bwMode="auto">
          <a:xfrm>
            <a:off x="179388" y="839788"/>
            <a:ext cx="208438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9pPr>
          </a:lstStyle>
          <a:p>
            <a:r>
              <a:rPr lang="en-US" sz="1800">
                <a:latin typeface="Arial" charset="0"/>
              </a:rPr>
              <a:t>200 trials per point</a:t>
            </a:r>
          </a:p>
        </p:txBody>
      </p:sp>
      <p:sp>
        <p:nvSpPr>
          <p:cNvPr id="24587" name="TextBox 1"/>
          <p:cNvSpPr txBox="1">
            <a:spLocks noChangeArrowheads="1"/>
          </p:cNvSpPr>
          <p:nvPr/>
        </p:nvSpPr>
        <p:spPr bwMode="auto">
          <a:xfrm>
            <a:off x="182563" y="1146175"/>
            <a:ext cx="2235200" cy="1477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9pPr>
          </a:lstStyle>
          <a:p>
            <a:r>
              <a:rPr lang="en-US" sz="1800">
                <a:latin typeface="Arial" charset="0"/>
              </a:rPr>
              <a:t>Aerogel:  </a:t>
            </a:r>
          </a:p>
          <a:p>
            <a:r>
              <a:rPr lang="en-US" sz="1800">
                <a:latin typeface="Arial" charset="0"/>
              </a:rPr>
              <a:t> -   n=1.06</a:t>
            </a:r>
          </a:p>
          <a:p>
            <a:r>
              <a:rPr lang="en-US" sz="1800">
                <a:latin typeface="Arial" charset="0"/>
              </a:rPr>
              <a:t> -   thick. increasing </a:t>
            </a:r>
          </a:p>
          <a:p>
            <a:r>
              <a:rPr lang="en-US" sz="1800">
                <a:latin typeface="Arial" charset="0"/>
              </a:rPr>
              <a:t>     with radius:</a:t>
            </a:r>
          </a:p>
          <a:p>
            <a:r>
              <a:rPr lang="en-US" sz="1800">
                <a:latin typeface="Arial" charset="0"/>
              </a:rPr>
              <a:t>     2-4-6-8-10 cm</a:t>
            </a:r>
          </a:p>
        </p:txBody>
      </p:sp>
      <p:pic>
        <p:nvPicPr>
          <p:cNvPr id="24588" name="Picture 3" descr="aerogel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2420938"/>
            <a:ext cx="3059113" cy="305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7" name="Straight Connector 16"/>
          <p:cNvCxnSpPr>
            <a:cxnSpLocks noChangeShapeType="1"/>
          </p:cNvCxnSpPr>
          <p:nvPr/>
        </p:nvCxnSpPr>
        <p:spPr bwMode="auto">
          <a:xfrm>
            <a:off x="874713" y="3014663"/>
            <a:ext cx="0" cy="1709737"/>
          </a:xfrm>
          <a:prstGeom prst="line">
            <a:avLst/>
          </a:prstGeom>
          <a:noFill/>
          <a:ln w="38100">
            <a:solidFill>
              <a:srgbClr val="2D2D8A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4590" name="Rectangle 17"/>
          <p:cNvSpPr>
            <a:spLocks noChangeArrowheads="1"/>
          </p:cNvSpPr>
          <p:nvPr/>
        </p:nvSpPr>
        <p:spPr bwMode="auto">
          <a:xfrm>
            <a:off x="4712574" y="5058927"/>
            <a:ext cx="1621859" cy="418294"/>
          </a:xfrm>
          <a:prstGeom prst="rect">
            <a:avLst/>
          </a:prstGeom>
          <a:noFill/>
          <a:ln w="38100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it-IT" sz="2400">
              <a:latin typeface="Tahoma" pitchFamily="34" charset="0"/>
            </a:endParaRPr>
          </a:p>
        </p:txBody>
      </p:sp>
      <p:sp>
        <p:nvSpPr>
          <p:cNvPr id="15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199" y="6575425"/>
            <a:ext cx="3500945" cy="457200"/>
          </a:xfrm>
        </p:spPr>
        <p:txBody>
          <a:bodyPr/>
          <a:lstStyle/>
          <a:p>
            <a:pPr>
              <a:defRPr/>
            </a:pPr>
            <a:r>
              <a:rPr lang="en-US" sz="1200" dirty="0" smtClean="0">
                <a:solidFill>
                  <a:schemeClr val="bg2">
                    <a:lumMod val="75000"/>
                  </a:schemeClr>
                </a:solidFill>
              </a:rPr>
              <a:t>CLAS12 RICH Meeting – </a:t>
            </a:r>
            <a:r>
              <a:rPr lang="en-US" sz="1200" dirty="0" err="1" smtClean="0">
                <a:solidFill>
                  <a:schemeClr val="bg2">
                    <a:lumMod val="75000"/>
                  </a:schemeClr>
                </a:solidFill>
              </a:rPr>
              <a:t>JLab</a:t>
            </a:r>
            <a:r>
              <a:rPr lang="en-US" sz="1200" dirty="0" smtClean="0">
                <a:solidFill>
                  <a:schemeClr val="bg2">
                    <a:lumMod val="75000"/>
                  </a:schemeClr>
                </a:solidFill>
              </a:rPr>
              <a:t> 21/6/2011</a:t>
            </a:r>
            <a:endParaRPr lang="en-US" sz="1200" dirty="0">
              <a:solidFill>
                <a:schemeClr val="bg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305180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Box 4"/>
          <p:cNvSpPr txBox="1">
            <a:spLocks noChangeArrowheads="1"/>
          </p:cNvSpPr>
          <p:nvPr/>
        </p:nvSpPr>
        <p:spPr bwMode="auto">
          <a:xfrm>
            <a:off x="303078" y="639327"/>
            <a:ext cx="1661720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9pPr>
          </a:lstStyle>
          <a:p>
            <a:r>
              <a:rPr lang="en-US" sz="1400" b="1" dirty="0">
                <a:latin typeface="Arial" charset="0"/>
              </a:rPr>
              <a:t>Mirror 14-35</a:t>
            </a:r>
          </a:p>
          <a:p>
            <a:r>
              <a:rPr lang="en-US" sz="1400" dirty="0">
                <a:latin typeface="Arial" charset="0"/>
              </a:rPr>
              <a:t>PMT: </a:t>
            </a:r>
            <a:r>
              <a:rPr lang="en-US" sz="1400" dirty="0" smtClean="0">
                <a:latin typeface="Arial" charset="0"/>
              </a:rPr>
              <a:t>SBA</a:t>
            </a:r>
            <a:endParaRPr lang="en-US" sz="1400" dirty="0">
              <a:latin typeface="Arial" charset="0"/>
            </a:endParaRPr>
          </a:p>
          <a:p>
            <a:r>
              <a:rPr lang="en-US" sz="1400" dirty="0">
                <a:latin typeface="Arial" charset="0"/>
              </a:rPr>
              <a:t>2</a:t>
            </a:r>
            <a:r>
              <a:rPr lang="en-US" sz="1400" dirty="0" smtClean="0">
                <a:latin typeface="Arial" charset="0"/>
              </a:rPr>
              <a:t>00 </a:t>
            </a:r>
            <a:r>
              <a:rPr lang="en-US" sz="1400" dirty="0">
                <a:latin typeface="Arial" charset="0"/>
              </a:rPr>
              <a:t>trials per point</a:t>
            </a:r>
          </a:p>
        </p:txBody>
      </p:sp>
      <p:sp>
        <p:nvSpPr>
          <p:cNvPr id="25603" name="TextBox 1"/>
          <p:cNvSpPr txBox="1">
            <a:spLocks noChangeArrowheads="1"/>
          </p:cNvSpPr>
          <p:nvPr/>
        </p:nvSpPr>
        <p:spPr bwMode="auto">
          <a:xfrm>
            <a:off x="279840" y="1369001"/>
            <a:ext cx="2738437" cy="1815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9pPr>
          </a:lstStyle>
          <a:p>
            <a:r>
              <a:rPr lang="en-US" sz="1400" dirty="0">
                <a:latin typeface="Arial" charset="0"/>
              </a:rPr>
              <a:t>Aerogel:  </a:t>
            </a:r>
          </a:p>
          <a:p>
            <a:r>
              <a:rPr lang="en-US" sz="1400" dirty="0">
                <a:latin typeface="Arial" charset="0"/>
              </a:rPr>
              <a:t> -   n=</a:t>
            </a:r>
            <a:r>
              <a:rPr lang="en-US" sz="1400" dirty="0" smtClean="0">
                <a:latin typeface="Arial" charset="0"/>
              </a:rPr>
              <a:t>1.06</a:t>
            </a:r>
          </a:p>
          <a:p>
            <a:endParaRPr lang="en-US" sz="1400" dirty="0">
              <a:latin typeface="Arial" charset="0"/>
            </a:endParaRPr>
          </a:p>
          <a:p>
            <a:r>
              <a:rPr lang="en-US" sz="1400" dirty="0">
                <a:latin typeface="Arial" charset="0"/>
              </a:rPr>
              <a:t> -   thick. increasing  with radius:</a:t>
            </a:r>
          </a:p>
          <a:p>
            <a:r>
              <a:rPr lang="en-US" sz="1400" dirty="0">
                <a:latin typeface="Arial" charset="0"/>
              </a:rPr>
              <a:t>     2-4-6-8-10 cm</a:t>
            </a:r>
          </a:p>
          <a:p>
            <a:r>
              <a:rPr lang="en-US" sz="1400" dirty="0">
                <a:latin typeface="Arial" charset="0"/>
              </a:rPr>
              <a:t>     2-2-10-10-10 cm</a:t>
            </a:r>
          </a:p>
          <a:p>
            <a:r>
              <a:rPr lang="en-US" sz="1400" dirty="0">
                <a:latin typeface="Arial" charset="0"/>
              </a:rPr>
              <a:t>     3-5-5-10-10 </a:t>
            </a:r>
            <a:r>
              <a:rPr lang="en-US" sz="1400" dirty="0" smtClean="0">
                <a:latin typeface="Arial" charset="0"/>
              </a:rPr>
              <a:t>cm</a:t>
            </a:r>
          </a:p>
          <a:p>
            <a:r>
              <a:rPr lang="en-US" sz="1400" dirty="0">
                <a:latin typeface="Arial" charset="0"/>
              </a:rPr>
              <a:t> </a:t>
            </a:r>
            <a:r>
              <a:rPr lang="en-US" sz="1400" dirty="0" smtClean="0">
                <a:latin typeface="Arial" charset="0"/>
              </a:rPr>
              <a:t>    2-4-6-6-6 cm</a:t>
            </a:r>
            <a:endParaRPr lang="en-US" sz="1400" dirty="0">
              <a:latin typeface="Arial" charset="0"/>
            </a:endParaRPr>
          </a:p>
        </p:txBody>
      </p:sp>
      <p:sp>
        <p:nvSpPr>
          <p:cNvPr id="25604" name="Rectangle 2"/>
          <p:cNvSpPr>
            <a:spLocks noChangeArrowheads="1"/>
          </p:cNvSpPr>
          <p:nvPr/>
        </p:nvSpPr>
        <p:spPr bwMode="auto">
          <a:xfrm>
            <a:off x="3059113" y="4005263"/>
            <a:ext cx="360362" cy="576262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222250" y="5967286"/>
            <a:ext cx="3067050" cy="522288"/>
          </a:xfrm>
          <a:prstGeom prst="rect">
            <a:avLst/>
          </a:prstGeom>
          <a:solidFill>
            <a:srgbClr val="FFFF00"/>
          </a:solidFill>
          <a:ln w="9525">
            <a:solidFill>
              <a:srgbClr val="2F2F98"/>
            </a:solidFill>
            <a:miter lim="800000"/>
            <a:headEnd/>
            <a:tailEnd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400" dirty="0">
                <a:solidFill>
                  <a:schemeClr val="dk1"/>
                </a:solidFill>
                <a:latin typeface="+mn-lt"/>
                <a:ea typeface="+mn-ea"/>
              </a:rPr>
              <a:t>With 2-10 middle-angles improve</a:t>
            </a:r>
          </a:p>
          <a:p>
            <a:pPr>
              <a:defRPr/>
            </a:pPr>
            <a:r>
              <a:rPr lang="en-US" sz="1400" dirty="0">
                <a:solidFill>
                  <a:schemeClr val="dk1"/>
                </a:solidFill>
                <a:latin typeface="+mn-lt"/>
                <a:ea typeface="+mn-ea"/>
              </a:rPr>
              <a:t>With 3-10 only small angles improve</a:t>
            </a:r>
          </a:p>
        </p:txBody>
      </p:sp>
      <p:pic>
        <p:nvPicPr>
          <p:cNvPr id="25606" name="Picture 3" descr="aerogel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6" y="2853187"/>
            <a:ext cx="3213100" cy="3213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7" name="TextBox 8"/>
          <p:cNvSpPr txBox="1">
            <a:spLocks noChangeArrowheads="1"/>
          </p:cNvSpPr>
          <p:nvPr/>
        </p:nvSpPr>
        <p:spPr bwMode="auto">
          <a:xfrm>
            <a:off x="323850" y="36513"/>
            <a:ext cx="7440032" cy="5847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9pPr>
          </a:lstStyle>
          <a:p>
            <a:r>
              <a:rPr lang="en-US" dirty="0">
                <a:solidFill>
                  <a:srgbClr val="596BFF"/>
                </a:solidFill>
                <a:latin typeface="Arial" charset="0"/>
              </a:rPr>
              <a:t>Average N </a:t>
            </a:r>
            <a:r>
              <a:rPr lang="en-US" dirty="0" err="1">
                <a:solidFill>
                  <a:srgbClr val="596BFF"/>
                </a:solidFill>
                <a:latin typeface="Arial" charset="0"/>
              </a:rPr>
              <a:t>p.e.</a:t>
            </a:r>
            <a:r>
              <a:rPr lang="en-US" dirty="0">
                <a:solidFill>
                  <a:srgbClr val="596BFF"/>
                </a:solidFill>
                <a:latin typeface="Arial" charset="0"/>
              </a:rPr>
              <a:t> </a:t>
            </a:r>
            <a:r>
              <a:rPr lang="en-US" sz="3200" dirty="0">
                <a:solidFill>
                  <a:srgbClr val="596BFF"/>
                </a:solidFill>
                <a:latin typeface="Arial" charset="0"/>
              </a:rPr>
              <a:t>:  Aerogel thickness </a:t>
            </a:r>
            <a:r>
              <a:rPr lang="en-US" sz="3200" dirty="0" smtClean="0">
                <a:solidFill>
                  <a:srgbClr val="596BFF"/>
                </a:solidFill>
                <a:latin typeface="Arial" charset="0"/>
              </a:rPr>
              <a:t>(SBA</a:t>
            </a:r>
            <a:r>
              <a:rPr lang="en-US" sz="3200" dirty="0">
                <a:solidFill>
                  <a:srgbClr val="596BFF"/>
                </a:solidFill>
                <a:latin typeface="Arial" charset="0"/>
              </a:rPr>
              <a:t>)</a:t>
            </a:r>
            <a:endParaRPr lang="en-US" sz="3200" baseline="-25000" dirty="0">
              <a:solidFill>
                <a:srgbClr val="596BFF"/>
              </a:solidFill>
              <a:latin typeface="Arial" charset="0"/>
            </a:endParaRPr>
          </a:p>
        </p:txBody>
      </p:sp>
      <p:cxnSp>
        <p:nvCxnSpPr>
          <p:cNvPr id="12" name="Straight Connector 11"/>
          <p:cNvCxnSpPr>
            <a:cxnSpLocks noChangeShapeType="1"/>
          </p:cNvCxnSpPr>
          <p:nvPr/>
        </p:nvCxnSpPr>
        <p:spPr bwMode="auto">
          <a:xfrm>
            <a:off x="755650" y="3458601"/>
            <a:ext cx="0" cy="1800225"/>
          </a:xfrm>
          <a:prstGeom prst="line">
            <a:avLst/>
          </a:prstGeom>
          <a:noFill/>
          <a:ln w="38100">
            <a:solidFill>
              <a:srgbClr val="2D2D8A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5610" name="Datumsplatzhalter 5"/>
          <p:cNvSpPr txBox="1">
            <a:spLocks noGrp="1"/>
          </p:cNvSpPr>
          <p:nvPr/>
        </p:nvSpPr>
        <p:spPr bwMode="auto">
          <a:xfrm>
            <a:off x="114300" y="6486525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9pPr>
          </a:lstStyle>
          <a:p>
            <a:r>
              <a:rPr lang="de-DE" sz="1200">
                <a:solidFill>
                  <a:srgbClr val="898989"/>
                </a:solidFill>
                <a:latin typeface="Tahoma" pitchFamily="34" charset="0"/>
              </a:rPr>
              <a:t>L. Pappalardo</a:t>
            </a:r>
            <a:endParaRPr lang="en-US" sz="1200">
              <a:solidFill>
                <a:srgbClr val="898989"/>
              </a:solidFill>
              <a:latin typeface="Tahoma" pitchFamily="34" charset="0"/>
            </a:endParaRPr>
          </a:p>
        </p:txBody>
      </p:sp>
      <p:sp>
        <p:nvSpPr>
          <p:cNvPr id="25611" name="Foliennummernplatzhalter 6"/>
          <p:cNvSpPr txBox="1">
            <a:spLocks noGrp="1"/>
          </p:cNvSpPr>
          <p:nvPr/>
        </p:nvSpPr>
        <p:spPr bwMode="auto">
          <a:xfrm>
            <a:off x="6553200" y="6486525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9pPr>
          </a:lstStyle>
          <a:p>
            <a:pPr algn="r"/>
            <a:fld id="{33B6244D-3CE8-4737-8D54-349ADCC54374}" type="slidenum">
              <a:rPr lang="en-US" sz="1200">
                <a:solidFill>
                  <a:srgbClr val="898989"/>
                </a:solidFill>
                <a:latin typeface="Tahoma" pitchFamily="34" charset="0"/>
              </a:rPr>
              <a:pPr algn="r"/>
              <a:t>17</a:t>
            </a:fld>
            <a:endParaRPr lang="en-US" sz="1200">
              <a:solidFill>
                <a:srgbClr val="898989"/>
              </a:solidFill>
              <a:latin typeface="Tahoma" pitchFamily="34" charset="0"/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152400" y="6553200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199" y="6575425"/>
            <a:ext cx="3500945" cy="457200"/>
          </a:xfrm>
        </p:spPr>
        <p:txBody>
          <a:bodyPr/>
          <a:lstStyle/>
          <a:p>
            <a:pPr>
              <a:defRPr/>
            </a:pPr>
            <a:r>
              <a:rPr lang="en-US" sz="1200" dirty="0" smtClean="0">
                <a:solidFill>
                  <a:schemeClr val="bg2">
                    <a:lumMod val="75000"/>
                  </a:schemeClr>
                </a:solidFill>
              </a:rPr>
              <a:t>CLAS12 RICH Meeting – </a:t>
            </a:r>
            <a:r>
              <a:rPr lang="en-US" sz="1200" dirty="0" err="1" smtClean="0">
                <a:solidFill>
                  <a:schemeClr val="bg2">
                    <a:lumMod val="75000"/>
                  </a:schemeClr>
                </a:solidFill>
              </a:rPr>
              <a:t>JLab</a:t>
            </a:r>
            <a:r>
              <a:rPr lang="en-US" sz="1200" dirty="0" smtClean="0">
                <a:solidFill>
                  <a:schemeClr val="bg2">
                    <a:lumMod val="75000"/>
                  </a:schemeClr>
                </a:solidFill>
              </a:rPr>
              <a:t> 21/6/2011</a:t>
            </a:r>
            <a:endParaRPr lang="en-US" sz="1200" dirty="0">
              <a:solidFill>
                <a:schemeClr val="bg2">
                  <a:lumMod val="75000"/>
                </a:schemeClr>
              </a:solidFill>
            </a:endParaRPr>
          </a:p>
        </p:txBody>
      </p:sp>
      <p:pic>
        <p:nvPicPr>
          <p:cNvPr id="3" name="Picture 2" descr="npeana2a.eps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7127" y="122392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2395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Box 4"/>
          <p:cNvSpPr txBox="1">
            <a:spLocks noChangeArrowheads="1"/>
          </p:cNvSpPr>
          <p:nvPr/>
        </p:nvSpPr>
        <p:spPr bwMode="auto">
          <a:xfrm>
            <a:off x="303078" y="639327"/>
            <a:ext cx="1661720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9pPr>
          </a:lstStyle>
          <a:p>
            <a:r>
              <a:rPr lang="en-US" sz="1400" b="1" dirty="0">
                <a:latin typeface="Arial" charset="0"/>
              </a:rPr>
              <a:t>Mirror 14-35</a:t>
            </a:r>
          </a:p>
          <a:p>
            <a:r>
              <a:rPr lang="en-US" sz="1400" dirty="0">
                <a:latin typeface="Arial" charset="0"/>
              </a:rPr>
              <a:t>PMT: </a:t>
            </a:r>
            <a:r>
              <a:rPr lang="en-US" sz="1400" dirty="0" smtClean="0">
                <a:latin typeface="Arial" charset="0"/>
              </a:rPr>
              <a:t>SBA</a:t>
            </a:r>
            <a:endParaRPr lang="en-US" sz="1400" dirty="0">
              <a:latin typeface="Arial" charset="0"/>
            </a:endParaRPr>
          </a:p>
          <a:p>
            <a:r>
              <a:rPr lang="en-US" sz="1400" dirty="0">
                <a:latin typeface="Arial" charset="0"/>
              </a:rPr>
              <a:t>2</a:t>
            </a:r>
            <a:r>
              <a:rPr lang="en-US" sz="1400" dirty="0" smtClean="0">
                <a:latin typeface="Arial" charset="0"/>
              </a:rPr>
              <a:t>00 </a:t>
            </a:r>
            <a:r>
              <a:rPr lang="en-US" sz="1400" dirty="0">
                <a:latin typeface="Arial" charset="0"/>
              </a:rPr>
              <a:t>trials per point</a:t>
            </a:r>
          </a:p>
        </p:txBody>
      </p:sp>
      <p:sp>
        <p:nvSpPr>
          <p:cNvPr id="25603" name="TextBox 1"/>
          <p:cNvSpPr txBox="1">
            <a:spLocks noChangeArrowheads="1"/>
          </p:cNvSpPr>
          <p:nvPr/>
        </p:nvSpPr>
        <p:spPr bwMode="auto">
          <a:xfrm>
            <a:off x="279840" y="1369001"/>
            <a:ext cx="2738437" cy="1815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9pPr>
          </a:lstStyle>
          <a:p>
            <a:r>
              <a:rPr lang="en-US" sz="1400" dirty="0">
                <a:latin typeface="Arial" charset="0"/>
              </a:rPr>
              <a:t>Aerogel:  </a:t>
            </a:r>
          </a:p>
          <a:p>
            <a:r>
              <a:rPr lang="en-US" sz="1400" dirty="0">
                <a:latin typeface="Arial" charset="0"/>
              </a:rPr>
              <a:t> -   n=</a:t>
            </a:r>
            <a:r>
              <a:rPr lang="en-US" sz="1400" dirty="0" smtClean="0">
                <a:latin typeface="Arial" charset="0"/>
              </a:rPr>
              <a:t>1.06</a:t>
            </a:r>
          </a:p>
          <a:p>
            <a:endParaRPr lang="en-US" sz="1400" dirty="0">
              <a:latin typeface="Arial" charset="0"/>
            </a:endParaRPr>
          </a:p>
          <a:p>
            <a:r>
              <a:rPr lang="en-US" sz="1400" dirty="0">
                <a:latin typeface="Arial" charset="0"/>
              </a:rPr>
              <a:t> -   thick. increasing  with radius:</a:t>
            </a:r>
          </a:p>
          <a:p>
            <a:r>
              <a:rPr lang="en-US" sz="1400" dirty="0">
                <a:latin typeface="Arial" charset="0"/>
              </a:rPr>
              <a:t>     2-4-6-8-10 cm</a:t>
            </a:r>
          </a:p>
          <a:p>
            <a:r>
              <a:rPr lang="en-US" sz="1400" dirty="0">
                <a:latin typeface="Arial" charset="0"/>
              </a:rPr>
              <a:t>     2-2-10-10-10 cm</a:t>
            </a:r>
          </a:p>
          <a:p>
            <a:r>
              <a:rPr lang="en-US" sz="1400" dirty="0">
                <a:latin typeface="Arial" charset="0"/>
              </a:rPr>
              <a:t>     3-5-5-10-10 </a:t>
            </a:r>
            <a:r>
              <a:rPr lang="en-US" sz="1400" dirty="0" smtClean="0">
                <a:latin typeface="Arial" charset="0"/>
              </a:rPr>
              <a:t>cm</a:t>
            </a:r>
          </a:p>
          <a:p>
            <a:r>
              <a:rPr lang="en-US" sz="1400" dirty="0">
                <a:latin typeface="Arial" charset="0"/>
              </a:rPr>
              <a:t> </a:t>
            </a:r>
            <a:r>
              <a:rPr lang="en-US" sz="1400" dirty="0" smtClean="0">
                <a:latin typeface="Arial" charset="0"/>
              </a:rPr>
              <a:t>    2-4-6-6-6 cm</a:t>
            </a:r>
            <a:endParaRPr lang="en-US" sz="1400" dirty="0">
              <a:latin typeface="Arial" charset="0"/>
            </a:endParaRPr>
          </a:p>
        </p:txBody>
      </p:sp>
      <p:sp>
        <p:nvSpPr>
          <p:cNvPr id="25604" name="Rectangle 2"/>
          <p:cNvSpPr>
            <a:spLocks noChangeArrowheads="1"/>
          </p:cNvSpPr>
          <p:nvPr/>
        </p:nvSpPr>
        <p:spPr bwMode="auto">
          <a:xfrm>
            <a:off x="3059113" y="4005263"/>
            <a:ext cx="360362" cy="576262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222250" y="5967286"/>
            <a:ext cx="3067050" cy="522288"/>
          </a:xfrm>
          <a:prstGeom prst="rect">
            <a:avLst/>
          </a:prstGeom>
          <a:solidFill>
            <a:srgbClr val="FFFF00"/>
          </a:solidFill>
          <a:ln w="9525">
            <a:solidFill>
              <a:srgbClr val="2F2F98"/>
            </a:solidFill>
            <a:miter lim="800000"/>
            <a:headEnd/>
            <a:tailEnd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400" dirty="0">
                <a:solidFill>
                  <a:schemeClr val="dk1"/>
                </a:solidFill>
                <a:latin typeface="+mn-lt"/>
                <a:ea typeface="+mn-ea"/>
              </a:rPr>
              <a:t>With 2-10 middle-angles improve</a:t>
            </a:r>
          </a:p>
          <a:p>
            <a:pPr>
              <a:defRPr/>
            </a:pPr>
            <a:r>
              <a:rPr lang="en-US" sz="1400" dirty="0">
                <a:solidFill>
                  <a:schemeClr val="dk1"/>
                </a:solidFill>
                <a:latin typeface="+mn-lt"/>
                <a:ea typeface="+mn-ea"/>
              </a:rPr>
              <a:t>With 3-10 only small angles improve</a:t>
            </a:r>
          </a:p>
        </p:txBody>
      </p:sp>
      <p:pic>
        <p:nvPicPr>
          <p:cNvPr id="25606" name="Picture 3" descr="aerogel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6" y="2853187"/>
            <a:ext cx="3213100" cy="3213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7" name="TextBox 8"/>
          <p:cNvSpPr txBox="1">
            <a:spLocks noChangeArrowheads="1"/>
          </p:cNvSpPr>
          <p:nvPr/>
        </p:nvSpPr>
        <p:spPr bwMode="auto">
          <a:xfrm>
            <a:off x="323850" y="36513"/>
            <a:ext cx="7440032" cy="5847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9pPr>
          </a:lstStyle>
          <a:p>
            <a:r>
              <a:rPr lang="en-US" dirty="0">
                <a:solidFill>
                  <a:srgbClr val="596BFF"/>
                </a:solidFill>
                <a:latin typeface="Arial" charset="0"/>
              </a:rPr>
              <a:t>Average N </a:t>
            </a:r>
            <a:r>
              <a:rPr lang="en-US" dirty="0" err="1">
                <a:solidFill>
                  <a:srgbClr val="596BFF"/>
                </a:solidFill>
                <a:latin typeface="Arial" charset="0"/>
              </a:rPr>
              <a:t>p.e.</a:t>
            </a:r>
            <a:r>
              <a:rPr lang="en-US" dirty="0">
                <a:solidFill>
                  <a:srgbClr val="596BFF"/>
                </a:solidFill>
                <a:latin typeface="Arial" charset="0"/>
              </a:rPr>
              <a:t> </a:t>
            </a:r>
            <a:r>
              <a:rPr lang="en-US" sz="3200" dirty="0">
                <a:solidFill>
                  <a:srgbClr val="596BFF"/>
                </a:solidFill>
                <a:latin typeface="Arial" charset="0"/>
              </a:rPr>
              <a:t>:  Aerogel thickness </a:t>
            </a:r>
            <a:r>
              <a:rPr lang="en-US" sz="3200" dirty="0" smtClean="0">
                <a:solidFill>
                  <a:srgbClr val="596BFF"/>
                </a:solidFill>
                <a:latin typeface="Arial" charset="0"/>
              </a:rPr>
              <a:t>(SBA</a:t>
            </a:r>
            <a:r>
              <a:rPr lang="en-US" sz="3200" dirty="0">
                <a:solidFill>
                  <a:srgbClr val="596BFF"/>
                </a:solidFill>
                <a:latin typeface="Arial" charset="0"/>
              </a:rPr>
              <a:t>)</a:t>
            </a:r>
            <a:endParaRPr lang="en-US" sz="3200" baseline="-25000" dirty="0">
              <a:solidFill>
                <a:srgbClr val="596BFF"/>
              </a:solidFill>
              <a:latin typeface="Arial" charset="0"/>
            </a:endParaRPr>
          </a:p>
        </p:txBody>
      </p:sp>
      <p:cxnSp>
        <p:nvCxnSpPr>
          <p:cNvPr id="12" name="Straight Connector 11"/>
          <p:cNvCxnSpPr>
            <a:cxnSpLocks noChangeShapeType="1"/>
          </p:cNvCxnSpPr>
          <p:nvPr/>
        </p:nvCxnSpPr>
        <p:spPr bwMode="auto">
          <a:xfrm>
            <a:off x="755650" y="3458601"/>
            <a:ext cx="0" cy="1800225"/>
          </a:xfrm>
          <a:prstGeom prst="line">
            <a:avLst/>
          </a:prstGeom>
          <a:noFill/>
          <a:ln w="38100">
            <a:solidFill>
              <a:srgbClr val="2D2D8A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5610" name="Datumsplatzhalter 5"/>
          <p:cNvSpPr txBox="1">
            <a:spLocks noGrp="1"/>
          </p:cNvSpPr>
          <p:nvPr/>
        </p:nvSpPr>
        <p:spPr bwMode="auto">
          <a:xfrm>
            <a:off x="114300" y="6486525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9pPr>
          </a:lstStyle>
          <a:p>
            <a:r>
              <a:rPr lang="de-DE" sz="1200">
                <a:solidFill>
                  <a:srgbClr val="898989"/>
                </a:solidFill>
                <a:latin typeface="Tahoma" pitchFamily="34" charset="0"/>
              </a:rPr>
              <a:t>L. Pappalardo</a:t>
            </a:r>
            <a:endParaRPr lang="en-US" sz="1200">
              <a:solidFill>
                <a:srgbClr val="898989"/>
              </a:solidFill>
              <a:latin typeface="Tahoma" pitchFamily="34" charset="0"/>
            </a:endParaRPr>
          </a:p>
        </p:txBody>
      </p:sp>
      <p:sp>
        <p:nvSpPr>
          <p:cNvPr id="25611" name="Foliennummernplatzhalter 6"/>
          <p:cNvSpPr txBox="1">
            <a:spLocks noGrp="1"/>
          </p:cNvSpPr>
          <p:nvPr/>
        </p:nvSpPr>
        <p:spPr bwMode="auto">
          <a:xfrm>
            <a:off x="6553200" y="6486525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9pPr>
          </a:lstStyle>
          <a:p>
            <a:pPr algn="r"/>
            <a:fld id="{33B6244D-3CE8-4737-8D54-349ADCC54374}" type="slidenum">
              <a:rPr lang="en-US" sz="1200">
                <a:solidFill>
                  <a:srgbClr val="898989"/>
                </a:solidFill>
                <a:latin typeface="Tahoma" pitchFamily="34" charset="0"/>
              </a:rPr>
              <a:pPr algn="r"/>
              <a:t>18</a:t>
            </a:fld>
            <a:endParaRPr lang="en-US" sz="1200">
              <a:solidFill>
                <a:srgbClr val="898989"/>
              </a:solidFill>
              <a:latin typeface="Tahoma" pitchFamily="34" charset="0"/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152400" y="6553200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199" y="6575425"/>
            <a:ext cx="3500945" cy="457200"/>
          </a:xfrm>
        </p:spPr>
        <p:txBody>
          <a:bodyPr/>
          <a:lstStyle/>
          <a:p>
            <a:pPr>
              <a:defRPr/>
            </a:pPr>
            <a:r>
              <a:rPr lang="en-US" sz="1200" dirty="0" smtClean="0">
                <a:solidFill>
                  <a:schemeClr val="bg2">
                    <a:lumMod val="75000"/>
                  </a:schemeClr>
                </a:solidFill>
              </a:rPr>
              <a:t>CLAS12 RICH Meeting – </a:t>
            </a:r>
            <a:r>
              <a:rPr lang="en-US" sz="1200" dirty="0" err="1" smtClean="0">
                <a:solidFill>
                  <a:schemeClr val="bg2">
                    <a:lumMod val="75000"/>
                  </a:schemeClr>
                </a:solidFill>
              </a:rPr>
              <a:t>JLab</a:t>
            </a:r>
            <a:r>
              <a:rPr lang="en-US" sz="1200" dirty="0" smtClean="0">
                <a:solidFill>
                  <a:schemeClr val="bg2">
                    <a:lumMod val="75000"/>
                  </a:schemeClr>
                </a:solidFill>
              </a:rPr>
              <a:t> 21/6/2011</a:t>
            </a:r>
            <a:endParaRPr lang="en-US" sz="1200" dirty="0">
              <a:solidFill>
                <a:schemeClr val="bg2">
                  <a:lumMod val="75000"/>
                </a:schemeClr>
              </a:solidFill>
            </a:endParaRPr>
          </a:p>
        </p:txBody>
      </p:sp>
      <p:pic>
        <p:nvPicPr>
          <p:cNvPr id="2" name="Picture 1" descr="npeana2b.eps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7729" y="152995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192131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Box 4"/>
          <p:cNvSpPr txBox="1">
            <a:spLocks noChangeArrowheads="1"/>
          </p:cNvSpPr>
          <p:nvPr/>
        </p:nvSpPr>
        <p:spPr bwMode="auto">
          <a:xfrm>
            <a:off x="303078" y="639327"/>
            <a:ext cx="1661720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9pPr>
          </a:lstStyle>
          <a:p>
            <a:r>
              <a:rPr lang="en-US" sz="1400" b="1" dirty="0">
                <a:latin typeface="Arial" charset="0"/>
              </a:rPr>
              <a:t>Mirror 14-35</a:t>
            </a:r>
          </a:p>
          <a:p>
            <a:r>
              <a:rPr lang="en-US" sz="1400" dirty="0">
                <a:latin typeface="Arial" charset="0"/>
              </a:rPr>
              <a:t>PMT: </a:t>
            </a:r>
            <a:r>
              <a:rPr lang="en-US" sz="1400" dirty="0" smtClean="0">
                <a:latin typeface="Arial" charset="0"/>
              </a:rPr>
              <a:t>SBA</a:t>
            </a:r>
            <a:endParaRPr lang="en-US" sz="1400" dirty="0">
              <a:latin typeface="Arial" charset="0"/>
            </a:endParaRPr>
          </a:p>
          <a:p>
            <a:r>
              <a:rPr lang="en-US" sz="1400" dirty="0">
                <a:latin typeface="Arial" charset="0"/>
              </a:rPr>
              <a:t>2</a:t>
            </a:r>
            <a:r>
              <a:rPr lang="en-US" sz="1400" dirty="0" smtClean="0">
                <a:latin typeface="Arial" charset="0"/>
              </a:rPr>
              <a:t>00 </a:t>
            </a:r>
            <a:r>
              <a:rPr lang="en-US" sz="1400" dirty="0">
                <a:latin typeface="Arial" charset="0"/>
              </a:rPr>
              <a:t>trials per point</a:t>
            </a:r>
          </a:p>
        </p:txBody>
      </p:sp>
      <p:sp>
        <p:nvSpPr>
          <p:cNvPr id="25603" name="TextBox 1"/>
          <p:cNvSpPr txBox="1">
            <a:spLocks noChangeArrowheads="1"/>
          </p:cNvSpPr>
          <p:nvPr/>
        </p:nvSpPr>
        <p:spPr bwMode="auto">
          <a:xfrm>
            <a:off x="279840" y="1369001"/>
            <a:ext cx="2738437" cy="1815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9pPr>
          </a:lstStyle>
          <a:p>
            <a:r>
              <a:rPr lang="en-US" sz="1400" dirty="0">
                <a:latin typeface="Arial" charset="0"/>
              </a:rPr>
              <a:t>Aerogel:  </a:t>
            </a:r>
          </a:p>
          <a:p>
            <a:r>
              <a:rPr lang="en-US" sz="1400" dirty="0">
                <a:latin typeface="Arial" charset="0"/>
              </a:rPr>
              <a:t> -   n=</a:t>
            </a:r>
            <a:r>
              <a:rPr lang="en-US" sz="1400" dirty="0" smtClean="0">
                <a:latin typeface="Arial" charset="0"/>
              </a:rPr>
              <a:t>1.06</a:t>
            </a:r>
          </a:p>
          <a:p>
            <a:endParaRPr lang="en-US" sz="1400" dirty="0">
              <a:latin typeface="Arial" charset="0"/>
            </a:endParaRPr>
          </a:p>
          <a:p>
            <a:r>
              <a:rPr lang="en-US" sz="1400" dirty="0">
                <a:latin typeface="Arial" charset="0"/>
              </a:rPr>
              <a:t> -   thick. increasing  with radius:</a:t>
            </a:r>
          </a:p>
          <a:p>
            <a:r>
              <a:rPr lang="en-US" sz="1400" dirty="0">
                <a:latin typeface="Arial" charset="0"/>
              </a:rPr>
              <a:t>     2-4-6-8-10 cm</a:t>
            </a:r>
          </a:p>
          <a:p>
            <a:r>
              <a:rPr lang="en-US" sz="1400" dirty="0">
                <a:latin typeface="Arial" charset="0"/>
              </a:rPr>
              <a:t>     2-2-10-10-10 cm</a:t>
            </a:r>
          </a:p>
          <a:p>
            <a:r>
              <a:rPr lang="en-US" sz="1400" dirty="0">
                <a:latin typeface="Arial" charset="0"/>
              </a:rPr>
              <a:t>     3-5-5-10-10 </a:t>
            </a:r>
            <a:r>
              <a:rPr lang="en-US" sz="1400" dirty="0" smtClean="0">
                <a:latin typeface="Arial" charset="0"/>
              </a:rPr>
              <a:t>cm</a:t>
            </a:r>
          </a:p>
          <a:p>
            <a:r>
              <a:rPr lang="en-US" sz="1400" dirty="0">
                <a:latin typeface="Arial" charset="0"/>
              </a:rPr>
              <a:t> </a:t>
            </a:r>
            <a:r>
              <a:rPr lang="en-US" sz="1400" dirty="0" smtClean="0">
                <a:latin typeface="Arial" charset="0"/>
              </a:rPr>
              <a:t>    2-4-6-6-6 cm</a:t>
            </a:r>
            <a:endParaRPr lang="en-US" sz="1400" dirty="0">
              <a:latin typeface="Arial" charset="0"/>
            </a:endParaRPr>
          </a:p>
        </p:txBody>
      </p:sp>
      <p:sp>
        <p:nvSpPr>
          <p:cNvPr id="25604" name="Rectangle 2"/>
          <p:cNvSpPr>
            <a:spLocks noChangeArrowheads="1"/>
          </p:cNvSpPr>
          <p:nvPr/>
        </p:nvSpPr>
        <p:spPr bwMode="auto">
          <a:xfrm>
            <a:off x="3059113" y="4005263"/>
            <a:ext cx="360362" cy="576262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222250" y="5967286"/>
            <a:ext cx="3067050" cy="522288"/>
          </a:xfrm>
          <a:prstGeom prst="rect">
            <a:avLst/>
          </a:prstGeom>
          <a:solidFill>
            <a:srgbClr val="FFFF00"/>
          </a:solidFill>
          <a:ln w="9525">
            <a:solidFill>
              <a:srgbClr val="2F2F98"/>
            </a:solidFill>
            <a:miter lim="800000"/>
            <a:headEnd/>
            <a:tailEnd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400" dirty="0">
                <a:solidFill>
                  <a:schemeClr val="dk1"/>
                </a:solidFill>
                <a:latin typeface="+mn-lt"/>
                <a:ea typeface="+mn-ea"/>
              </a:rPr>
              <a:t>With 2-10 middle-angles improve</a:t>
            </a:r>
          </a:p>
          <a:p>
            <a:pPr>
              <a:defRPr/>
            </a:pPr>
            <a:r>
              <a:rPr lang="en-US" sz="1400" dirty="0">
                <a:solidFill>
                  <a:schemeClr val="dk1"/>
                </a:solidFill>
                <a:latin typeface="+mn-lt"/>
                <a:ea typeface="+mn-ea"/>
              </a:rPr>
              <a:t>With 3-10 only small angles improve</a:t>
            </a:r>
          </a:p>
        </p:txBody>
      </p:sp>
      <p:pic>
        <p:nvPicPr>
          <p:cNvPr id="25606" name="Picture 3" descr="aerogel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6" y="2853187"/>
            <a:ext cx="3213100" cy="3213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7" name="TextBox 8"/>
          <p:cNvSpPr txBox="1">
            <a:spLocks noChangeArrowheads="1"/>
          </p:cNvSpPr>
          <p:nvPr/>
        </p:nvSpPr>
        <p:spPr bwMode="auto">
          <a:xfrm>
            <a:off x="323850" y="36513"/>
            <a:ext cx="7440032" cy="5847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9pPr>
          </a:lstStyle>
          <a:p>
            <a:r>
              <a:rPr lang="en-US" dirty="0">
                <a:solidFill>
                  <a:srgbClr val="596BFF"/>
                </a:solidFill>
                <a:latin typeface="Arial" charset="0"/>
              </a:rPr>
              <a:t>Average N </a:t>
            </a:r>
            <a:r>
              <a:rPr lang="en-US" dirty="0" err="1">
                <a:solidFill>
                  <a:srgbClr val="596BFF"/>
                </a:solidFill>
                <a:latin typeface="Arial" charset="0"/>
              </a:rPr>
              <a:t>p.e.</a:t>
            </a:r>
            <a:r>
              <a:rPr lang="en-US" dirty="0">
                <a:solidFill>
                  <a:srgbClr val="596BFF"/>
                </a:solidFill>
                <a:latin typeface="Arial" charset="0"/>
              </a:rPr>
              <a:t> </a:t>
            </a:r>
            <a:r>
              <a:rPr lang="en-US" sz="3200" dirty="0">
                <a:solidFill>
                  <a:srgbClr val="596BFF"/>
                </a:solidFill>
                <a:latin typeface="Arial" charset="0"/>
              </a:rPr>
              <a:t>:  Aerogel thickness </a:t>
            </a:r>
            <a:r>
              <a:rPr lang="en-US" sz="3200" dirty="0" smtClean="0">
                <a:solidFill>
                  <a:srgbClr val="596BFF"/>
                </a:solidFill>
                <a:latin typeface="Arial" charset="0"/>
              </a:rPr>
              <a:t>(SBA</a:t>
            </a:r>
            <a:r>
              <a:rPr lang="en-US" sz="3200" dirty="0">
                <a:solidFill>
                  <a:srgbClr val="596BFF"/>
                </a:solidFill>
                <a:latin typeface="Arial" charset="0"/>
              </a:rPr>
              <a:t>)</a:t>
            </a:r>
            <a:endParaRPr lang="en-US" sz="3200" baseline="-25000" dirty="0">
              <a:solidFill>
                <a:srgbClr val="596BFF"/>
              </a:solidFill>
              <a:latin typeface="Arial" charset="0"/>
            </a:endParaRPr>
          </a:p>
        </p:txBody>
      </p:sp>
      <p:cxnSp>
        <p:nvCxnSpPr>
          <p:cNvPr id="12" name="Straight Connector 11"/>
          <p:cNvCxnSpPr>
            <a:cxnSpLocks noChangeShapeType="1"/>
          </p:cNvCxnSpPr>
          <p:nvPr/>
        </p:nvCxnSpPr>
        <p:spPr bwMode="auto">
          <a:xfrm>
            <a:off x="755650" y="3458601"/>
            <a:ext cx="0" cy="1800225"/>
          </a:xfrm>
          <a:prstGeom prst="line">
            <a:avLst/>
          </a:prstGeom>
          <a:noFill/>
          <a:ln w="38100">
            <a:solidFill>
              <a:srgbClr val="2D2D8A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5610" name="Datumsplatzhalter 5"/>
          <p:cNvSpPr txBox="1">
            <a:spLocks noGrp="1"/>
          </p:cNvSpPr>
          <p:nvPr/>
        </p:nvSpPr>
        <p:spPr bwMode="auto">
          <a:xfrm>
            <a:off x="114300" y="6486525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9pPr>
          </a:lstStyle>
          <a:p>
            <a:r>
              <a:rPr lang="de-DE" sz="1200">
                <a:solidFill>
                  <a:srgbClr val="898989"/>
                </a:solidFill>
                <a:latin typeface="Tahoma" pitchFamily="34" charset="0"/>
              </a:rPr>
              <a:t>L. Pappalardo</a:t>
            </a:r>
            <a:endParaRPr lang="en-US" sz="1200">
              <a:solidFill>
                <a:srgbClr val="898989"/>
              </a:solidFill>
              <a:latin typeface="Tahoma" pitchFamily="34" charset="0"/>
            </a:endParaRPr>
          </a:p>
        </p:txBody>
      </p:sp>
      <p:sp>
        <p:nvSpPr>
          <p:cNvPr id="25611" name="Foliennummernplatzhalter 6"/>
          <p:cNvSpPr txBox="1">
            <a:spLocks noGrp="1"/>
          </p:cNvSpPr>
          <p:nvPr/>
        </p:nvSpPr>
        <p:spPr bwMode="auto">
          <a:xfrm>
            <a:off x="6553200" y="6486525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9pPr>
          </a:lstStyle>
          <a:p>
            <a:pPr algn="r"/>
            <a:fld id="{33B6244D-3CE8-4737-8D54-349ADCC54374}" type="slidenum">
              <a:rPr lang="en-US" sz="1200">
                <a:solidFill>
                  <a:srgbClr val="898989"/>
                </a:solidFill>
                <a:latin typeface="Tahoma" pitchFamily="34" charset="0"/>
              </a:rPr>
              <a:pPr algn="r"/>
              <a:t>19</a:t>
            </a:fld>
            <a:endParaRPr lang="en-US" sz="1200">
              <a:solidFill>
                <a:srgbClr val="898989"/>
              </a:solidFill>
              <a:latin typeface="Tahoma" pitchFamily="34" charset="0"/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152400" y="6553200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" name="Picture 1" descr="npeana2.eps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8801" y="152990"/>
            <a:ext cx="6858000" cy="6858000"/>
          </a:xfrm>
          <a:prstGeom prst="rect">
            <a:avLst/>
          </a:prstGeom>
        </p:spPr>
      </p:pic>
      <p:sp>
        <p:nvSpPr>
          <p:cNvPr id="16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199" y="6575425"/>
            <a:ext cx="3500945" cy="457200"/>
          </a:xfrm>
        </p:spPr>
        <p:txBody>
          <a:bodyPr/>
          <a:lstStyle/>
          <a:p>
            <a:pPr>
              <a:defRPr/>
            </a:pPr>
            <a:r>
              <a:rPr lang="en-US" sz="1200" dirty="0" smtClean="0">
                <a:solidFill>
                  <a:schemeClr val="bg2">
                    <a:lumMod val="75000"/>
                  </a:schemeClr>
                </a:solidFill>
              </a:rPr>
              <a:t>CLAS12 RICH Meeting – </a:t>
            </a:r>
            <a:r>
              <a:rPr lang="en-US" sz="1200" dirty="0" err="1" smtClean="0">
                <a:solidFill>
                  <a:schemeClr val="bg2">
                    <a:lumMod val="75000"/>
                  </a:schemeClr>
                </a:solidFill>
              </a:rPr>
              <a:t>JLab</a:t>
            </a:r>
            <a:r>
              <a:rPr lang="en-US" sz="1200" dirty="0" smtClean="0">
                <a:solidFill>
                  <a:schemeClr val="bg2">
                    <a:lumMod val="75000"/>
                  </a:schemeClr>
                </a:solidFill>
              </a:rPr>
              <a:t> 21/6/2011</a:t>
            </a:r>
            <a:endParaRPr lang="en-US" sz="1200" dirty="0">
              <a:solidFill>
                <a:schemeClr val="bg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38543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Box 45"/>
          <p:cNvSpPr txBox="1">
            <a:spLocks noChangeArrowheads="1"/>
          </p:cNvSpPr>
          <p:nvPr/>
        </p:nvSpPr>
        <p:spPr bwMode="auto">
          <a:xfrm>
            <a:off x="352425" y="854075"/>
            <a:ext cx="84772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4572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1pPr>
            <a:lvl2pPr marL="742950" indent="-285750" defTabSz="4572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2pPr>
            <a:lvl3pPr marL="1143000" indent="-228600" defTabSz="4572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3pPr>
            <a:lvl4pPr marL="1600200" indent="-228600" defTabSz="4572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4pPr>
            <a:lvl5pPr marL="2057400" indent="-228600" defTabSz="4572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n-US" sz="1800">
                <a:latin typeface="Arial" charset="0"/>
              </a:rPr>
              <a:t> General framework:</a:t>
            </a:r>
            <a:r>
              <a:rPr lang="en-US" sz="1800">
                <a:latin typeface="Arial" charset="0"/>
                <a:sym typeface="Wingdings" pitchFamily="2" charset="2"/>
              </a:rPr>
              <a:t> GEMC (Maurizio, JLab) + RICH impl. (Ahmed, Argonne)</a:t>
            </a:r>
          </a:p>
        </p:txBody>
      </p:sp>
      <p:sp>
        <p:nvSpPr>
          <p:cNvPr id="6147" name="Text Box 10"/>
          <p:cNvSpPr txBox="1">
            <a:spLocks noChangeArrowheads="1"/>
          </p:cNvSpPr>
          <p:nvPr/>
        </p:nvSpPr>
        <p:spPr bwMode="auto">
          <a:xfrm>
            <a:off x="174625" y="215900"/>
            <a:ext cx="88074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>
                <a:solidFill>
                  <a:srgbClr val="6600FF"/>
                </a:solidFill>
              </a:rPr>
              <a:t>Moving to gemc</a:t>
            </a:r>
          </a:p>
        </p:txBody>
      </p:sp>
      <p:pic>
        <p:nvPicPr>
          <p:cNvPr id="6148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4725" y="1550988"/>
            <a:ext cx="5068888" cy="3143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9" name="Picture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5263" y="1330325"/>
            <a:ext cx="2082800" cy="2214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50" name="TextBox 10"/>
          <p:cNvSpPr txBox="1">
            <a:spLocks noChangeArrowheads="1"/>
          </p:cNvSpPr>
          <p:nvPr/>
        </p:nvSpPr>
        <p:spPr bwMode="auto">
          <a:xfrm>
            <a:off x="1042988" y="4967288"/>
            <a:ext cx="5153025" cy="138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4572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1pPr>
            <a:lvl2pPr marL="742950" indent="-285750" defTabSz="4572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2pPr>
            <a:lvl3pPr marL="1143000" indent="-228600" defTabSz="4572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3pPr>
            <a:lvl4pPr marL="1600200" indent="-228600" defTabSz="4572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4pPr>
            <a:lvl5pPr marL="2057400" indent="-228600" defTabSz="4572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n-US" sz="1800" b="1">
                <a:latin typeface="Arial" charset="0"/>
              </a:rPr>
              <a:t>GEANT4 toolkit for a complete simulation</a:t>
            </a:r>
            <a:r>
              <a:rPr lang="en-US" sz="1800">
                <a:latin typeface="Arial" charset="0"/>
              </a:rPr>
              <a:t>:</a:t>
            </a:r>
          </a:p>
          <a:p>
            <a:pPr eaLnBrk="1" hangingPunct="1">
              <a:buFontTx/>
              <a:buChar char="•"/>
            </a:pPr>
            <a:r>
              <a:rPr lang="en-US" sz="1800">
                <a:latin typeface="Arial" charset="0"/>
              </a:rPr>
              <a:t>  realistic geometry / detailed optic effects</a:t>
            </a:r>
          </a:p>
          <a:p>
            <a:pPr eaLnBrk="1" hangingPunct="1">
              <a:buFontTx/>
              <a:buChar char="•"/>
            </a:pPr>
            <a:r>
              <a:rPr lang="en-US" sz="1800">
                <a:latin typeface="Arial" charset="0"/>
              </a:rPr>
              <a:t>  full Cherenkov ring simulation chain</a:t>
            </a:r>
            <a:r>
              <a:rPr lang="en-US"/>
              <a:t> </a:t>
            </a:r>
          </a:p>
          <a:p>
            <a:pPr eaLnBrk="1" hangingPunct="1">
              <a:buFontTx/>
              <a:buChar char="•"/>
            </a:pPr>
            <a:r>
              <a:rPr lang="en-US" sz="2000"/>
              <a:t> </a:t>
            </a:r>
            <a:r>
              <a:rPr lang="en-US" sz="1800">
                <a:latin typeface="Arial" charset="0"/>
              </a:rPr>
              <a:t>track multiplicity / background</a:t>
            </a:r>
          </a:p>
        </p:txBody>
      </p:sp>
      <p:pic>
        <p:nvPicPr>
          <p:cNvPr id="6151" name="Picture 16" descr="cono_laterale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7650" y="3681413"/>
            <a:ext cx="1995488" cy="2378075"/>
          </a:xfrm>
          <a:prstGeom prst="rect">
            <a:avLst/>
          </a:prstGeom>
          <a:noFill/>
          <a:ln w="476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152" name="Datumsplatzhalter 5"/>
          <p:cNvSpPr txBox="1">
            <a:spLocks noGrp="1"/>
          </p:cNvSpPr>
          <p:nvPr/>
        </p:nvSpPr>
        <p:spPr bwMode="auto">
          <a:xfrm>
            <a:off x="114300" y="6486525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9pPr>
          </a:lstStyle>
          <a:p>
            <a:r>
              <a:rPr lang="de-DE" sz="1200">
                <a:solidFill>
                  <a:srgbClr val="898989"/>
                </a:solidFill>
                <a:latin typeface="Tahoma" pitchFamily="34" charset="0"/>
              </a:rPr>
              <a:t>L. Pappalardo</a:t>
            </a:r>
            <a:endParaRPr lang="en-US" sz="1200">
              <a:solidFill>
                <a:srgbClr val="898989"/>
              </a:solidFill>
              <a:latin typeface="Tahoma" pitchFamily="34" charset="0"/>
            </a:endParaRPr>
          </a:p>
        </p:txBody>
      </p:sp>
      <p:sp>
        <p:nvSpPr>
          <p:cNvPr id="6153" name="Foliennummernplatzhalter 6"/>
          <p:cNvSpPr txBox="1">
            <a:spLocks noGrp="1"/>
          </p:cNvSpPr>
          <p:nvPr/>
        </p:nvSpPr>
        <p:spPr bwMode="auto">
          <a:xfrm>
            <a:off x="6553200" y="6486525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9pPr>
          </a:lstStyle>
          <a:p>
            <a:pPr algn="r"/>
            <a:fld id="{28A7E4F3-5947-4C4B-9384-74D9D25EE547}" type="slidenum">
              <a:rPr lang="en-US" sz="1200">
                <a:solidFill>
                  <a:srgbClr val="898989"/>
                </a:solidFill>
                <a:latin typeface="Tahoma" pitchFamily="34" charset="0"/>
              </a:rPr>
              <a:pPr algn="r"/>
              <a:t>2</a:t>
            </a:fld>
            <a:endParaRPr lang="en-US" sz="1200">
              <a:solidFill>
                <a:srgbClr val="898989"/>
              </a:solidFill>
              <a:latin typeface="Tahoma" pitchFamily="34" charset="0"/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52400" y="6553200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199" y="6575425"/>
            <a:ext cx="3500945" cy="457200"/>
          </a:xfrm>
        </p:spPr>
        <p:txBody>
          <a:bodyPr/>
          <a:lstStyle/>
          <a:p>
            <a:pPr>
              <a:defRPr/>
            </a:pPr>
            <a:r>
              <a:rPr lang="en-US" sz="1200" dirty="0" smtClean="0">
                <a:solidFill>
                  <a:schemeClr val="bg2">
                    <a:lumMod val="75000"/>
                  </a:schemeClr>
                </a:solidFill>
              </a:rPr>
              <a:t>CLAS12 RICH Meeting – </a:t>
            </a:r>
            <a:r>
              <a:rPr lang="en-US" sz="1200" dirty="0" err="1" smtClean="0">
                <a:solidFill>
                  <a:schemeClr val="bg2">
                    <a:lumMod val="75000"/>
                  </a:schemeClr>
                </a:solidFill>
              </a:rPr>
              <a:t>JLab</a:t>
            </a:r>
            <a:r>
              <a:rPr lang="en-US" sz="1200" dirty="0" smtClean="0">
                <a:solidFill>
                  <a:schemeClr val="bg2">
                    <a:lumMod val="75000"/>
                  </a:schemeClr>
                </a:solidFill>
              </a:rPr>
              <a:t> 21/6/2011</a:t>
            </a:r>
            <a:endParaRPr lang="en-US" sz="1200" dirty="0">
              <a:solidFill>
                <a:schemeClr val="bg2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TextBox 1"/>
          <p:cNvSpPr txBox="1">
            <a:spLocks noChangeArrowheads="1"/>
          </p:cNvSpPr>
          <p:nvPr/>
        </p:nvSpPr>
        <p:spPr bwMode="auto">
          <a:xfrm>
            <a:off x="249238" y="1341438"/>
            <a:ext cx="2738437" cy="2246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9pPr>
          </a:lstStyle>
          <a:p>
            <a:r>
              <a:rPr lang="en-US" sz="1400" dirty="0">
                <a:latin typeface="Arial" charset="0"/>
              </a:rPr>
              <a:t>Aerogel:  </a:t>
            </a:r>
          </a:p>
          <a:p>
            <a:r>
              <a:rPr lang="en-US" sz="1400" dirty="0">
                <a:latin typeface="Arial" charset="0"/>
              </a:rPr>
              <a:t> -   n=1.06</a:t>
            </a:r>
          </a:p>
          <a:p>
            <a:endParaRPr lang="en-US" sz="1400" dirty="0">
              <a:latin typeface="Arial" charset="0"/>
            </a:endParaRPr>
          </a:p>
          <a:p>
            <a:r>
              <a:rPr lang="en-US" sz="1400" dirty="0">
                <a:latin typeface="Arial" charset="0"/>
              </a:rPr>
              <a:t> -   thick. increasing  with radius:</a:t>
            </a:r>
          </a:p>
          <a:p>
            <a:r>
              <a:rPr lang="en-US" sz="1400" dirty="0">
                <a:latin typeface="Arial" charset="0"/>
              </a:rPr>
              <a:t>     6-6-6-10-10 </a:t>
            </a:r>
            <a:r>
              <a:rPr lang="en-US" sz="1400" dirty="0" smtClean="0">
                <a:latin typeface="Arial" charset="0"/>
              </a:rPr>
              <a:t>cm</a:t>
            </a:r>
          </a:p>
          <a:p>
            <a:endParaRPr lang="en-US" sz="1400" dirty="0">
              <a:latin typeface="Arial" charset="0"/>
            </a:endParaRPr>
          </a:p>
          <a:p>
            <a:r>
              <a:rPr lang="en-US" sz="1400" dirty="0">
                <a:latin typeface="Arial" charset="0"/>
              </a:rPr>
              <a:t> </a:t>
            </a:r>
            <a:r>
              <a:rPr lang="en-US" sz="1400" dirty="0" smtClean="0">
                <a:latin typeface="Arial" charset="0"/>
              </a:rPr>
              <a:t>-  varied </a:t>
            </a:r>
            <a:r>
              <a:rPr lang="en-US" sz="1400" dirty="0" err="1" smtClean="0">
                <a:latin typeface="Arial" charset="0"/>
              </a:rPr>
              <a:t>semiaxes</a:t>
            </a:r>
            <a:r>
              <a:rPr lang="en-US" sz="1400" dirty="0" smtClean="0">
                <a:latin typeface="Arial" charset="0"/>
              </a:rPr>
              <a:t>:</a:t>
            </a:r>
          </a:p>
          <a:p>
            <a:r>
              <a:rPr lang="en-US" sz="1400" dirty="0">
                <a:latin typeface="Arial" charset="0"/>
              </a:rPr>
              <a:t> </a:t>
            </a:r>
            <a:r>
              <a:rPr lang="en-US" sz="1400" dirty="0" smtClean="0">
                <a:latin typeface="Arial" charset="0"/>
              </a:rPr>
              <a:t>   370 </a:t>
            </a:r>
            <a:r>
              <a:rPr lang="en-US" sz="1400" dirty="0" err="1" smtClean="0">
                <a:latin typeface="Arial" charset="0"/>
              </a:rPr>
              <a:t>vs</a:t>
            </a:r>
            <a:r>
              <a:rPr lang="en-US" sz="1400" dirty="0" smtClean="0">
                <a:latin typeface="Arial" charset="0"/>
              </a:rPr>
              <a:t> 370 cm (standard)</a:t>
            </a:r>
          </a:p>
          <a:p>
            <a:r>
              <a:rPr lang="en-US" sz="1400" dirty="0">
                <a:latin typeface="Arial" charset="0"/>
              </a:rPr>
              <a:t> </a:t>
            </a:r>
            <a:r>
              <a:rPr lang="en-US" sz="1400" dirty="0" smtClean="0">
                <a:latin typeface="Arial" charset="0"/>
              </a:rPr>
              <a:t>   340 </a:t>
            </a:r>
            <a:r>
              <a:rPr lang="en-US" sz="1400" dirty="0" err="1" smtClean="0">
                <a:latin typeface="Arial" charset="0"/>
              </a:rPr>
              <a:t>vs</a:t>
            </a:r>
            <a:r>
              <a:rPr lang="en-US" sz="1400" dirty="0" smtClean="0">
                <a:latin typeface="Arial" charset="0"/>
              </a:rPr>
              <a:t> 340 cm</a:t>
            </a:r>
          </a:p>
          <a:p>
            <a:r>
              <a:rPr lang="en-US" sz="1400" dirty="0" smtClean="0">
                <a:latin typeface="Arial" charset="0"/>
              </a:rPr>
              <a:t>    340 </a:t>
            </a:r>
            <a:r>
              <a:rPr lang="en-US" sz="1400" dirty="0" err="1" smtClean="0">
                <a:latin typeface="Arial" charset="0"/>
              </a:rPr>
              <a:t>vs</a:t>
            </a:r>
            <a:r>
              <a:rPr lang="en-US" sz="1400" dirty="0" smtClean="0">
                <a:latin typeface="Arial" charset="0"/>
              </a:rPr>
              <a:t> 370 cm </a:t>
            </a:r>
          </a:p>
        </p:txBody>
      </p:sp>
      <p:sp>
        <p:nvSpPr>
          <p:cNvPr id="26628" name="Rectangle 2"/>
          <p:cNvSpPr>
            <a:spLocks noChangeArrowheads="1"/>
          </p:cNvSpPr>
          <p:nvPr/>
        </p:nvSpPr>
        <p:spPr bwMode="auto">
          <a:xfrm>
            <a:off x="3059113" y="4005263"/>
            <a:ext cx="360362" cy="576262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355297" y="4552833"/>
            <a:ext cx="2579565" cy="307777"/>
          </a:xfrm>
          <a:prstGeom prst="rect">
            <a:avLst/>
          </a:prstGeom>
          <a:solidFill>
            <a:srgbClr val="FFFF00"/>
          </a:solidFill>
          <a:ln w="9525">
            <a:solidFill>
              <a:srgbClr val="2F2F98"/>
            </a:solidFill>
            <a:miter lim="800000"/>
            <a:headEnd/>
            <a:tailEnd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400" dirty="0" smtClean="0">
                <a:solidFill>
                  <a:schemeClr val="dk1"/>
                </a:solidFill>
                <a:latin typeface="+mn-lt"/>
                <a:ea typeface="+mn-ea"/>
              </a:rPr>
              <a:t>No big sensitivity on curvature</a:t>
            </a:r>
            <a:endParaRPr lang="en-US" sz="1400" dirty="0">
              <a:solidFill>
                <a:schemeClr val="dk1"/>
              </a:solidFill>
              <a:latin typeface="+mn-lt"/>
              <a:ea typeface="+mn-ea"/>
            </a:endParaRPr>
          </a:p>
        </p:txBody>
      </p:sp>
      <p:sp>
        <p:nvSpPr>
          <p:cNvPr id="26630" name="TextBox 8"/>
          <p:cNvSpPr txBox="1">
            <a:spLocks noChangeArrowheads="1"/>
          </p:cNvSpPr>
          <p:nvPr/>
        </p:nvSpPr>
        <p:spPr bwMode="auto">
          <a:xfrm>
            <a:off x="323850" y="36513"/>
            <a:ext cx="7324416" cy="5847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9pPr>
          </a:lstStyle>
          <a:p>
            <a:r>
              <a:rPr lang="en-US" dirty="0">
                <a:solidFill>
                  <a:srgbClr val="596BFF"/>
                </a:solidFill>
                <a:latin typeface="Arial" charset="0"/>
              </a:rPr>
              <a:t>Average N </a:t>
            </a:r>
            <a:r>
              <a:rPr lang="en-US" dirty="0" err="1">
                <a:solidFill>
                  <a:srgbClr val="596BFF"/>
                </a:solidFill>
                <a:latin typeface="Arial" charset="0"/>
              </a:rPr>
              <a:t>p.e.</a:t>
            </a:r>
            <a:r>
              <a:rPr lang="en-US" dirty="0">
                <a:solidFill>
                  <a:srgbClr val="596BFF"/>
                </a:solidFill>
                <a:latin typeface="Arial" charset="0"/>
              </a:rPr>
              <a:t> </a:t>
            </a:r>
            <a:r>
              <a:rPr lang="en-US" sz="3200" dirty="0">
                <a:solidFill>
                  <a:srgbClr val="596BFF"/>
                </a:solidFill>
                <a:latin typeface="Arial" charset="0"/>
              </a:rPr>
              <a:t>:  </a:t>
            </a:r>
            <a:r>
              <a:rPr lang="en-US" sz="3200" dirty="0" smtClean="0">
                <a:solidFill>
                  <a:srgbClr val="596BFF"/>
                </a:solidFill>
                <a:latin typeface="Arial" charset="0"/>
              </a:rPr>
              <a:t>Mirror Geometry  (SBA</a:t>
            </a:r>
            <a:r>
              <a:rPr lang="en-US" sz="3200" dirty="0">
                <a:solidFill>
                  <a:srgbClr val="596BFF"/>
                </a:solidFill>
                <a:latin typeface="Arial" charset="0"/>
              </a:rPr>
              <a:t>)</a:t>
            </a:r>
            <a:endParaRPr lang="en-US" sz="3200" baseline="-25000" dirty="0">
              <a:solidFill>
                <a:srgbClr val="596BFF"/>
              </a:solidFill>
              <a:latin typeface="Arial" charset="0"/>
            </a:endParaRPr>
          </a:p>
        </p:txBody>
      </p:sp>
      <p:sp>
        <p:nvSpPr>
          <p:cNvPr id="26633" name="Datumsplatzhalter 5"/>
          <p:cNvSpPr txBox="1">
            <a:spLocks noGrp="1"/>
          </p:cNvSpPr>
          <p:nvPr/>
        </p:nvSpPr>
        <p:spPr bwMode="auto">
          <a:xfrm>
            <a:off x="114300" y="6486525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9pPr>
          </a:lstStyle>
          <a:p>
            <a:r>
              <a:rPr lang="de-DE" sz="1200">
                <a:solidFill>
                  <a:srgbClr val="898989"/>
                </a:solidFill>
                <a:latin typeface="Tahoma" pitchFamily="34" charset="0"/>
              </a:rPr>
              <a:t>L. Pappalardo</a:t>
            </a:r>
            <a:endParaRPr lang="en-US" sz="1200">
              <a:solidFill>
                <a:srgbClr val="898989"/>
              </a:solidFill>
              <a:latin typeface="Tahoma" pitchFamily="34" charset="0"/>
            </a:endParaRPr>
          </a:p>
        </p:txBody>
      </p:sp>
      <p:sp>
        <p:nvSpPr>
          <p:cNvPr id="26634" name="Foliennummernplatzhalter 6"/>
          <p:cNvSpPr txBox="1">
            <a:spLocks noGrp="1"/>
          </p:cNvSpPr>
          <p:nvPr/>
        </p:nvSpPr>
        <p:spPr bwMode="auto">
          <a:xfrm>
            <a:off x="6553200" y="6486525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9pPr>
          </a:lstStyle>
          <a:p>
            <a:pPr algn="r"/>
            <a:fld id="{F447577F-DF6B-4450-8DBB-6747A72671F8}" type="slidenum">
              <a:rPr lang="en-US" sz="1200">
                <a:solidFill>
                  <a:srgbClr val="898989"/>
                </a:solidFill>
                <a:latin typeface="Tahoma" pitchFamily="34" charset="0"/>
              </a:rPr>
              <a:pPr algn="r"/>
              <a:t>20</a:t>
            </a:fld>
            <a:endParaRPr lang="en-US" sz="1200">
              <a:solidFill>
                <a:srgbClr val="898989"/>
              </a:solidFill>
              <a:latin typeface="Tahoma" pitchFamily="34" charset="0"/>
            </a:endParaRPr>
          </a:p>
        </p:txBody>
      </p:sp>
      <p:cxnSp>
        <p:nvCxnSpPr>
          <p:cNvPr id="13" name="Straight Connector 12"/>
          <p:cNvCxnSpPr/>
          <p:nvPr/>
        </p:nvCxnSpPr>
        <p:spPr>
          <a:xfrm>
            <a:off x="152400" y="6553200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637" name="TextBox 4"/>
          <p:cNvSpPr txBox="1">
            <a:spLocks noChangeArrowheads="1"/>
          </p:cNvSpPr>
          <p:nvPr/>
        </p:nvSpPr>
        <p:spPr bwMode="auto">
          <a:xfrm>
            <a:off x="239713" y="669925"/>
            <a:ext cx="1661720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9pPr>
          </a:lstStyle>
          <a:p>
            <a:r>
              <a:rPr lang="en-US" sz="1400" b="1" dirty="0">
                <a:latin typeface="Arial" charset="0"/>
              </a:rPr>
              <a:t>Mirror 14-35</a:t>
            </a:r>
          </a:p>
          <a:p>
            <a:r>
              <a:rPr lang="en-US" sz="1400" dirty="0">
                <a:latin typeface="Arial" charset="0"/>
              </a:rPr>
              <a:t>PMT: </a:t>
            </a:r>
            <a:r>
              <a:rPr lang="en-US" sz="1400" dirty="0" smtClean="0">
                <a:latin typeface="Arial" charset="0"/>
              </a:rPr>
              <a:t>SBA</a:t>
            </a:r>
            <a:endParaRPr lang="en-US" sz="1400" dirty="0">
              <a:latin typeface="Arial" charset="0"/>
            </a:endParaRPr>
          </a:p>
          <a:p>
            <a:r>
              <a:rPr lang="en-US" sz="1400" dirty="0">
                <a:latin typeface="Arial" charset="0"/>
              </a:rPr>
              <a:t>2</a:t>
            </a:r>
            <a:r>
              <a:rPr lang="en-US" sz="1400" dirty="0" smtClean="0">
                <a:latin typeface="Arial" charset="0"/>
              </a:rPr>
              <a:t>00 </a:t>
            </a:r>
            <a:r>
              <a:rPr lang="en-US" sz="1400" dirty="0">
                <a:latin typeface="Arial" charset="0"/>
              </a:rPr>
              <a:t>trials per point</a:t>
            </a:r>
          </a:p>
        </p:txBody>
      </p:sp>
      <p:sp>
        <p:nvSpPr>
          <p:cNvPr id="12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199" y="6575425"/>
            <a:ext cx="3500945" cy="457200"/>
          </a:xfrm>
        </p:spPr>
        <p:txBody>
          <a:bodyPr/>
          <a:lstStyle/>
          <a:p>
            <a:pPr>
              <a:defRPr/>
            </a:pPr>
            <a:r>
              <a:rPr lang="en-US" sz="1200" dirty="0" smtClean="0">
                <a:solidFill>
                  <a:schemeClr val="bg2">
                    <a:lumMod val="75000"/>
                  </a:schemeClr>
                </a:solidFill>
              </a:rPr>
              <a:t>CLAS12 RICH Meeting – </a:t>
            </a:r>
            <a:r>
              <a:rPr lang="en-US" sz="1200" dirty="0" err="1" smtClean="0">
                <a:solidFill>
                  <a:schemeClr val="bg2">
                    <a:lumMod val="75000"/>
                  </a:schemeClr>
                </a:solidFill>
              </a:rPr>
              <a:t>JLab</a:t>
            </a:r>
            <a:r>
              <a:rPr lang="en-US" sz="1200" dirty="0" smtClean="0">
                <a:solidFill>
                  <a:schemeClr val="bg2">
                    <a:lumMod val="75000"/>
                  </a:schemeClr>
                </a:solidFill>
              </a:rPr>
              <a:t> 21/6/2011</a:t>
            </a:r>
            <a:endParaRPr lang="en-US" sz="1200" dirty="0">
              <a:solidFill>
                <a:schemeClr val="bg2">
                  <a:lumMod val="75000"/>
                </a:schemeClr>
              </a:solidFill>
            </a:endParaRPr>
          </a:p>
        </p:txBody>
      </p:sp>
      <p:pic>
        <p:nvPicPr>
          <p:cNvPr id="3" name="Picture 2" descr="npeana3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0625" y="122392"/>
            <a:ext cx="6858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6" descr="aerogel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5" y="2276475"/>
            <a:ext cx="3357563" cy="3357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27" name="TextBox 1"/>
          <p:cNvSpPr txBox="1">
            <a:spLocks noChangeArrowheads="1"/>
          </p:cNvSpPr>
          <p:nvPr/>
        </p:nvSpPr>
        <p:spPr bwMode="auto">
          <a:xfrm>
            <a:off x="249238" y="1341438"/>
            <a:ext cx="2738437" cy="116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9pPr>
          </a:lstStyle>
          <a:p>
            <a:r>
              <a:rPr lang="en-US" sz="1400">
                <a:latin typeface="Arial" charset="0"/>
              </a:rPr>
              <a:t>Aerogel:  </a:t>
            </a:r>
          </a:p>
          <a:p>
            <a:r>
              <a:rPr lang="en-US" sz="1400">
                <a:latin typeface="Arial" charset="0"/>
              </a:rPr>
              <a:t> -   n=1.06</a:t>
            </a:r>
          </a:p>
          <a:p>
            <a:endParaRPr lang="en-US" sz="1400">
              <a:latin typeface="Arial" charset="0"/>
            </a:endParaRPr>
          </a:p>
          <a:p>
            <a:r>
              <a:rPr lang="en-US" sz="1400">
                <a:latin typeface="Arial" charset="0"/>
              </a:rPr>
              <a:t> -   thick. increasing  with radius:</a:t>
            </a:r>
          </a:p>
          <a:p>
            <a:r>
              <a:rPr lang="en-US" sz="1400">
                <a:latin typeface="Arial" charset="0"/>
              </a:rPr>
              <a:t>     6-6-6-10-10 cm</a:t>
            </a:r>
          </a:p>
        </p:txBody>
      </p:sp>
      <p:sp>
        <p:nvSpPr>
          <p:cNvPr id="26628" name="Rectangle 2"/>
          <p:cNvSpPr>
            <a:spLocks noChangeArrowheads="1"/>
          </p:cNvSpPr>
          <p:nvPr/>
        </p:nvSpPr>
        <p:spPr bwMode="auto">
          <a:xfrm>
            <a:off x="3059113" y="4005263"/>
            <a:ext cx="360362" cy="576262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431800" y="5562600"/>
            <a:ext cx="2557110" cy="954107"/>
          </a:xfrm>
          <a:prstGeom prst="rect">
            <a:avLst/>
          </a:prstGeom>
          <a:solidFill>
            <a:srgbClr val="FFFF00"/>
          </a:solidFill>
          <a:ln w="9525">
            <a:solidFill>
              <a:srgbClr val="2F2F98"/>
            </a:solidFill>
            <a:miter lim="800000"/>
            <a:headEnd/>
            <a:tailEnd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400" dirty="0">
                <a:solidFill>
                  <a:schemeClr val="dk1"/>
                </a:solidFill>
                <a:latin typeface="+mn-lt"/>
                <a:ea typeface="+mn-ea"/>
              </a:rPr>
              <a:t>Same </a:t>
            </a:r>
            <a:r>
              <a:rPr lang="en-US" sz="1400" dirty="0" err="1" smtClean="0">
                <a:solidFill>
                  <a:schemeClr val="dk1"/>
                </a:solidFill>
                <a:latin typeface="+mn-lt"/>
                <a:ea typeface="+mn-ea"/>
              </a:rPr>
              <a:t>Np.e</a:t>
            </a:r>
            <a:r>
              <a:rPr lang="en-US" sz="1400" dirty="0" smtClean="0">
                <a:solidFill>
                  <a:schemeClr val="dk1"/>
                </a:solidFill>
                <a:latin typeface="+mn-lt"/>
                <a:ea typeface="+mn-ea"/>
              </a:rPr>
              <a:t>. with increased </a:t>
            </a:r>
          </a:p>
          <a:p>
            <a:pPr>
              <a:defRPr/>
            </a:pPr>
            <a:r>
              <a:rPr lang="en-US" sz="1400" dirty="0" smtClean="0">
                <a:solidFill>
                  <a:schemeClr val="dk1"/>
                </a:solidFill>
                <a:latin typeface="+mn-lt"/>
                <a:ea typeface="+mn-ea"/>
              </a:rPr>
              <a:t>aerogel thickness (reduced </a:t>
            </a:r>
            <a:endParaRPr lang="en-US" sz="1400" dirty="0">
              <a:solidFill>
                <a:schemeClr val="dk1"/>
              </a:solidFill>
              <a:latin typeface="+mn-lt"/>
              <a:ea typeface="+mn-ea"/>
            </a:endParaRPr>
          </a:p>
          <a:p>
            <a:pPr>
              <a:defRPr/>
            </a:pPr>
            <a:r>
              <a:rPr lang="en-US" sz="1400" dirty="0" err="1" smtClean="0">
                <a:solidFill>
                  <a:schemeClr val="dk1"/>
                </a:solidFill>
                <a:latin typeface="+mn-lt"/>
                <a:ea typeface="+mn-ea"/>
              </a:rPr>
              <a:t>Cereknov</a:t>
            </a:r>
            <a:r>
              <a:rPr lang="en-US" sz="1400" dirty="0" smtClean="0">
                <a:solidFill>
                  <a:schemeClr val="dk1"/>
                </a:solidFill>
                <a:latin typeface="+mn-lt"/>
                <a:ea typeface="+mn-ea"/>
              </a:rPr>
              <a:t> angle resolution)</a:t>
            </a:r>
            <a:endParaRPr lang="en-US" sz="1400" dirty="0">
              <a:solidFill>
                <a:schemeClr val="dk1"/>
              </a:solidFill>
              <a:latin typeface="+mn-lt"/>
              <a:ea typeface="+mn-ea"/>
            </a:endParaRPr>
          </a:p>
          <a:p>
            <a:pPr>
              <a:defRPr/>
            </a:pPr>
            <a:r>
              <a:rPr lang="en-US" sz="1400" dirty="0">
                <a:solidFill>
                  <a:schemeClr val="dk1"/>
                </a:solidFill>
                <a:latin typeface="+mn-lt"/>
                <a:ea typeface="+mn-ea"/>
              </a:rPr>
              <a:t>Can improve high angles only</a:t>
            </a:r>
          </a:p>
        </p:txBody>
      </p:sp>
      <p:sp>
        <p:nvSpPr>
          <p:cNvPr id="26630" name="TextBox 8"/>
          <p:cNvSpPr txBox="1">
            <a:spLocks noChangeArrowheads="1"/>
          </p:cNvSpPr>
          <p:nvPr/>
        </p:nvSpPr>
        <p:spPr bwMode="auto">
          <a:xfrm>
            <a:off x="323850" y="36513"/>
            <a:ext cx="82581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9pPr>
          </a:lstStyle>
          <a:p>
            <a:r>
              <a:rPr lang="en-US" dirty="0">
                <a:solidFill>
                  <a:srgbClr val="596BFF"/>
                </a:solidFill>
                <a:latin typeface="Arial" charset="0"/>
              </a:rPr>
              <a:t>Average N </a:t>
            </a:r>
            <a:r>
              <a:rPr lang="en-US" dirty="0" err="1">
                <a:solidFill>
                  <a:srgbClr val="596BFF"/>
                </a:solidFill>
                <a:latin typeface="Arial" charset="0"/>
              </a:rPr>
              <a:t>p.e.</a:t>
            </a:r>
            <a:r>
              <a:rPr lang="en-US" dirty="0">
                <a:solidFill>
                  <a:srgbClr val="596BFF"/>
                </a:solidFill>
                <a:latin typeface="Arial" charset="0"/>
              </a:rPr>
              <a:t> </a:t>
            </a:r>
            <a:r>
              <a:rPr lang="en-US" sz="3200" dirty="0">
                <a:solidFill>
                  <a:srgbClr val="596BFF"/>
                </a:solidFill>
                <a:latin typeface="Arial" charset="0"/>
              </a:rPr>
              <a:t>:  Semi-reflective Mirror  </a:t>
            </a:r>
            <a:r>
              <a:rPr lang="en-US" sz="3200" dirty="0" smtClean="0">
                <a:solidFill>
                  <a:srgbClr val="596BFF"/>
                </a:solidFill>
                <a:latin typeface="Arial" charset="0"/>
              </a:rPr>
              <a:t>(SBA</a:t>
            </a:r>
            <a:r>
              <a:rPr lang="en-US" sz="3200" dirty="0">
                <a:solidFill>
                  <a:srgbClr val="596BFF"/>
                </a:solidFill>
                <a:latin typeface="Arial" charset="0"/>
              </a:rPr>
              <a:t>)</a:t>
            </a:r>
            <a:endParaRPr lang="en-US" sz="3200" baseline="-25000" dirty="0">
              <a:solidFill>
                <a:srgbClr val="596BFF"/>
              </a:solidFill>
              <a:latin typeface="Arial" charset="0"/>
            </a:endParaRPr>
          </a:p>
        </p:txBody>
      </p:sp>
      <p:cxnSp>
        <p:nvCxnSpPr>
          <p:cNvPr id="6" name="Straight Connector 5"/>
          <p:cNvCxnSpPr>
            <a:cxnSpLocks noChangeShapeType="1"/>
          </p:cNvCxnSpPr>
          <p:nvPr/>
        </p:nvCxnSpPr>
        <p:spPr bwMode="auto">
          <a:xfrm>
            <a:off x="2339975" y="3933825"/>
            <a:ext cx="0" cy="863600"/>
          </a:xfrm>
          <a:prstGeom prst="line">
            <a:avLst/>
          </a:prstGeom>
          <a:noFill/>
          <a:ln w="38100">
            <a:solidFill>
              <a:srgbClr val="2D2D8A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6633" name="Datumsplatzhalter 5"/>
          <p:cNvSpPr txBox="1">
            <a:spLocks noGrp="1"/>
          </p:cNvSpPr>
          <p:nvPr/>
        </p:nvSpPr>
        <p:spPr bwMode="auto">
          <a:xfrm>
            <a:off x="114300" y="6486525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9pPr>
          </a:lstStyle>
          <a:p>
            <a:r>
              <a:rPr lang="de-DE" sz="1200">
                <a:solidFill>
                  <a:srgbClr val="898989"/>
                </a:solidFill>
                <a:latin typeface="Tahoma" pitchFamily="34" charset="0"/>
              </a:rPr>
              <a:t>L. Pappalardo</a:t>
            </a:r>
            <a:endParaRPr lang="en-US" sz="1200">
              <a:solidFill>
                <a:srgbClr val="898989"/>
              </a:solidFill>
              <a:latin typeface="Tahoma" pitchFamily="34" charset="0"/>
            </a:endParaRPr>
          </a:p>
        </p:txBody>
      </p:sp>
      <p:sp>
        <p:nvSpPr>
          <p:cNvPr id="26634" name="Foliennummernplatzhalter 6"/>
          <p:cNvSpPr txBox="1">
            <a:spLocks noGrp="1"/>
          </p:cNvSpPr>
          <p:nvPr/>
        </p:nvSpPr>
        <p:spPr bwMode="auto">
          <a:xfrm>
            <a:off x="6553200" y="6486525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9pPr>
          </a:lstStyle>
          <a:p>
            <a:pPr algn="r"/>
            <a:fld id="{F447577F-DF6B-4450-8DBB-6747A72671F8}" type="slidenum">
              <a:rPr lang="en-US" sz="1200">
                <a:solidFill>
                  <a:srgbClr val="898989"/>
                </a:solidFill>
                <a:latin typeface="Tahoma" pitchFamily="34" charset="0"/>
              </a:rPr>
              <a:pPr algn="r"/>
              <a:t>21</a:t>
            </a:fld>
            <a:endParaRPr lang="en-US" sz="1200">
              <a:solidFill>
                <a:srgbClr val="898989"/>
              </a:solidFill>
              <a:latin typeface="Tahoma" pitchFamily="34" charset="0"/>
            </a:endParaRPr>
          </a:p>
        </p:txBody>
      </p:sp>
      <p:cxnSp>
        <p:nvCxnSpPr>
          <p:cNvPr id="13" name="Straight Connector 12"/>
          <p:cNvCxnSpPr/>
          <p:nvPr/>
        </p:nvCxnSpPr>
        <p:spPr>
          <a:xfrm>
            <a:off x="152400" y="6553200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637" name="TextBox 4"/>
          <p:cNvSpPr txBox="1">
            <a:spLocks noChangeArrowheads="1"/>
          </p:cNvSpPr>
          <p:nvPr/>
        </p:nvSpPr>
        <p:spPr bwMode="auto">
          <a:xfrm>
            <a:off x="239713" y="669925"/>
            <a:ext cx="1661720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9pPr>
          </a:lstStyle>
          <a:p>
            <a:r>
              <a:rPr lang="en-US" sz="1400" b="1" dirty="0">
                <a:latin typeface="Arial" charset="0"/>
              </a:rPr>
              <a:t>Mirror 14-35</a:t>
            </a:r>
          </a:p>
          <a:p>
            <a:r>
              <a:rPr lang="en-US" sz="1400" dirty="0">
                <a:latin typeface="Arial" charset="0"/>
              </a:rPr>
              <a:t>PMT: </a:t>
            </a:r>
            <a:r>
              <a:rPr lang="en-US" sz="1400" dirty="0" smtClean="0">
                <a:latin typeface="Arial" charset="0"/>
              </a:rPr>
              <a:t>SBA</a:t>
            </a:r>
            <a:endParaRPr lang="en-US" sz="1400" dirty="0">
              <a:latin typeface="Arial" charset="0"/>
            </a:endParaRPr>
          </a:p>
          <a:p>
            <a:r>
              <a:rPr lang="en-US" sz="1400" dirty="0">
                <a:latin typeface="Arial" charset="0"/>
              </a:rPr>
              <a:t>2</a:t>
            </a:r>
            <a:r>
              <a:rPr lang="en-US" sz="1400" dirty="0" smtClean="0">
                <a:latin typeface="Arial" charset="0"/>
              </a:rPr>
              <a:t>00 </a:t>
            </a:r>
            <a:r>
              <a:rPr lang="en-US" sz="1400" dirty="0">
                <a:latin typeface="Arial" charset="0"/>
              </a:rPr>
              <a:t>trials per point</a:t>
            </a:r>
          </a:p>
        </p:txBody>
      </p:sp>
      <p:sp>
        <p:nvSpPr>
          <p:cNvPr id="15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199" y="6575425"/>
            <a:ext cx="3500945" cy="457200"/>
          </a:xfrm>
        </p:spPr>
        <p:txBody>
          <a:bodyPr/>
          <a:lstStyle/>
          <a:p>
            <a:pPr>
              <a:defRPr/>
            </a:pPr>
            <a:r>
              <a:rPr lang="en-US" sz="1200" dirty="0" smtClean="0">
                <a:solidFill>
                  <a:schemeClr val="bg2">
                    <a:lumMod val="75000"/>
                  </a:schemeClr>
                </a:solidFill>
              </a:rPr>
              <a:t>CLAS12 RICH Meeting – </a:t>
            </a:r>
            <a:r>
              <a:rPr lang="en-US" sz="1200" dirty="0" err="1" smtClean="0">
                <a:solidFill>
                  <a:schemeClr val="bg2">
                    <a:lumMod val="75000"/>
                  </a:schemeClr>
                </a:solidFill>
              </a:rPr>
              <a:t>JLab</a:t>
            </a:r>
            <a:r>
              <a:rPr lang="en-US" sz="1200" dirty="0" smtClean="0">
                <a:solidFill>
                  <a:schemeClr val="bg2">
                    <a:lumMod val="75000"/>
                  </a:schemeClr>
                </a:solidFill>
              </a:rPr>
              <a:t> 21/6/2011</a:t>
            </a:r>
            <a:endParaRPr lang="en-US" sz="1200" dirty="0">
              <a:solidFill>
                <a:schemeClr val="bg2">
                  <a:lumMod val="75000"/>
                </a:schemeClr>
              </a:solidFill>
            </a:endParaRPr>
          </a:p>
        </p:txBody>
      </p:sp>
      <p:pic>
        <p:nvPicPr>
          <p:cNvPr id="3" name="Picture 2" descr="npeana4a.eps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1225" y="122396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610972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6" descr="aerogel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5" y="2276475"/>
            <a:ext cx="3357563" cy="3357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27" name="TextBox 1"/>
          <p:cNvSpPr txBox="1">
            <a:spLocks noChangeArrowheads="1"/>
          </p:cNvSpPr>
          <p:nvPr/>
        </p:nvSpPr>
        <p:spPr bwMode="auto">
          <a:xfrm>
            <a:off x="249238" y="1341438"/>
            <a:ext cx="2738437" cy="116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9pPr>
          </a:lstStyle>
          <a:p>
            <a:r>
              <a:rPr lang="en-US" sz="1400">
                <a:latin typeface="Arial" charset="0"/>
              </a:rPr>
              <a:t>Aerogel:  </a:t>
            </a:r>
          </a:p>
          <a:p>
            <a:r>
              <a:rPr lang="en-US" sz="1400">
                <a:latin typeface="Arial" charset="0"/>
              </a:rPr>
              <a:t> -   n=1.06</a:t>
            </a:r>
          </a:p>
          <a:p>
            <a:endParaRPr lang="en-US" sz="1400">
              <a:latin typeface="Arial" charset="0"/>
            </a:endParaRPr>
          </a:p>
          <a:p>
            <a:r>
              <a:rPr lang="en-US" sz="1400">
                <a:latin typeface="Arial" charset="0"/>
              </a:rPr>
              <a:t> -   thick. increasing  with radius:</a:t>
            </a:r>
          </a:p>
          <a:p>
            <a:r>
              <a:rPr lang="en-US" sz="1400">
                <a:latin typeface="Arial" charset="0"/>
              </a:rPr>
              <a:t>     6-6-6-10-10 cm</a:t>
            </a:r>
          </a:p>
        </p:txBody>
      </p:sp>
      <p:sp>
        <p:nvSpPr>
          <p:cNvPr id="26628" name="Rectangle 2"/>
          <p:cNvSpPr>
            <a:spLocks noChangeArrowheads="1"/>
          </p:cNvSpPr>
          <p:nvPr/>
        </p:nvSpPr>
        <p:spPr bwMode="auto">
          <a:xfrm>
            <a:off x="3059113" y="4005263"/>
            <a:ext cx="360362" cy="576262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431800" y="5562600"/>
            <a:ext cx="2557110" cy="954107"/>
          </a:xfrm>
          <a:prstGeom prst="rect">
            <a:avLst/>
          </a:prstGeom>
          <a:solidFill>
            <a:srgbClr val="FFFF00"/>
          </a:solidFill>
          <a:ln w="9525">
            <a:solidFill>
              <a:srgbClr val="2F2F98"/>
            </a:solidFill>
            <a:miter lim="800000"/>
            <a:headEnd/>
            <a:tailEnd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400" dirty="0">
                <a:solidFill>
                  <a:schemeClr val="dk1"/>
                </a:solidFill>
                <a:latin typeface="+mn-lt"/>
                <a:ea typeface="+mn-ea"/>
              </a:rPr>
              <a:t>Same </a:t>
            </a:r>
            <a:r>
              <a:rPr lang="en-US" sz="1400" dirty="0" err="1" smtClean="0">
                <a:solidFill>
                  <a:schemeClr val="dk1"/>
                </a:solidFill>
                <a:latin typeface="+mn-lt"/>
                <a:ea typeface="+mn-ea"/>
              </a:rPr>
              <a:t>Np.e</a:t>
            </a:r>
            <a:r>
              <a:rPr lang="en-US" sz="1400" dirty="0" smtClean="0">
                <a:solidFill>
                  <a:schemeClr val="dk1"/>
                </a:solidFill>
                <a:latin typeface="+mn-lt"/>
                <a:ea typeface="+mn-ea"/>
              </a:rPr>
              <a:t>. with increased </a:t>
            </a:r>
          </a:p>
          <a:p>
            <a:pPr>
              <a:defRPr/>
            </a:pPr>
            <a:r>
              <a:rPr lang="en-US" sz="1400" dirty="0" smtClean="0">
                <a:solidFill>
                  <a:schemeClr val="dk1"/>
                </a:solidFill>
                <a:latin typeface="+mn-lt"/>
                <a:ea typeface="+mn-ea"/>
              </a:rPr>
              <a:t>aerogel thickness (reduced </a:t>
            </a:r>
            <a:endParaRPr lang="en-US" sz="1400" dirty="0">
              <a:solidFill>
                <a:schemeClr val="dk1"/>
              </a:solidFill>
              <a:latin typeface="+mn-lt"/>
              <a:ea typeface="+mn-ea"/>
            </a:endParaRPr>
          </a:p>
          <a:p>
            <a:pPr>
              <a:defRPr/>
            </a:pPr>
            <a:r>
              <a:rPr lang="en-US" sz="1400" dirty="0" err="1" smtClean="0">
                <a:solidFill>
                  <a:schemeClr val="dk1"/>
                </a:solidFill>
                <a:latin typeface="+mn-lt"/>
                <a:ea typeface="+mn-ea"/>
              </a:rPr>
              <a:t>Cereknov</a:t>
            </a:r>
            <a:r>
              <a:rPr lang="en-US" sz="1400" dirty="0" smtClean="0">
                <a:solidFill>
                  <a:schemeClr val="dk1"/>
                </a:solidFill>
                <a:latin typeface="+mn-lt"/>
                <a:ea typeface="+mn-ea"/>
              </a:rPr>
              <a:t> angle resolution)</a:t>
            </a:r>
            <a:endParaRPr lang="en-US" sz="1400" dirty="0">
              <a:solidFill>
                <a:schemeClr val="dk1"/>
              </a:solidFill>
              <a:latin typeface="+mn-lt"/>
              <a:ea typeface="+mn-ea"/>
            </a:endParaRPr>
          </a:p>
          <a:p>
            <a:pPr>
              <a:defRPr/>
            </a:pPr>
            <a:r>
              <a:rPr lang="en-US" sz="1400" dirty="0">
                <a:solidFill>
                  <a:schemeClr val="dk1"/>
                </a:solidFill>
                <a:latin typeface="+mn-lt"/>
                <a:ea typeface="+mn-ea"/>
              </a:rPr>
              <a:t>Can improve high angles only</a:t>
            </a:r>
          </a:p>
        </p:txBody>
      </p:sp>
      <p:sp>
        <p:nvSpPr>
          <p:cNvPr id="26630" name="TextBox 8"/>
          <p:cNvSpPr txBox="1">
            <a:spLocks noChangeArrowheads="1"/>
          </p:cNvSpPr>
          <p:nvPr/>
        </p:nvSpPr>
        <p:spPr bwMode="auto">
          <a:xfrm>
            <a:off x="323850" y="36513"/>
            <a:ext cx="82581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9pPr>
          </a:lstStyle>
          <a:p>
            <a:r>
              <a:rPr lang="en-US" dirty="0">
                <a:solidFill>
                  <a:srgbClr val="596BFF"/>
                </a:solidFill>
                <a:latin typeface="Arial" charset="0"/>
              </a:rPr>
              <a:t>Average N </a:t>
            </a:r>
            <a:r>
              <a:rPr lang="en-US" dirty="0" err="1">
                <a:solidFill>
                  <a:srgbClr val="596BFF"/>
                </a:solidFill>
                <a:latin typeface="Arial" charset="0"/>
              </a:rPr>
              <a:t>p.e.</a:t>
            </a:r>
            <a:r>
              <a:rPr lang="en-US" dirty="0">
                <a:solidFill>
                  <a:srgbClr val="596BFF"/>
                </a:solidFill>
                <a:latin typeface="Arial" charset="0"/>
              </a:rPr>
              <a:t> </a:t>
            </a:r>
            <a:r>
              <a:rPr lang="en-US" sz="3200" dirty="0">
                <a:solidFill>
                  <a:srgbClr val="596BFF"/>
                </a:solidFill>
                <a:latin typeface="Arial" charset="0"/>
              </a:rPr>
              <a:t>:  Semi-reflective Mirror  </a:t>
            </a:r>
            <a:r>
              <a:rPr lang="en-US" sz="3200" dirty="0" smtClean="0">
                <a:solidFill>
                  <a:srgbClr val="596BFF"/>
                </a:solidFill>
                <a:latin typeface="Arial" charset="0"/>
              </a:rPr>
              <a:t>(SBA</a:t>
            </a:r>
            <a:r>
              <a:rPr lang="en-US" sz="3200" dirty="0">
                <a:solidFill>
                  <a:srgbClr val="596BFF"/>
                </a:solidFill>
                <a:latin typeface="Arial" charset="0"/>
              </a:rPr>
              <a:t>)</a:t>
            </a:r>
            <a:endParaRPr lang="en-US" sz="3200" baseline="-25000" dirty="0">
              <a:solidFill>
                <a:srgbClr val="596BFF"/>
              </a:solidFill>
              <a:latin typeface="Arial" charset="0"/>
            </a:endParaRPr>
          </a:p>
        </p:txBody>
      </p:sp>
      <p:cxnSp>
        <p:nvCxnSpPr>
          <p:cNvPr id="6" name="Straight Connector 5"/>
          <p:cNvCxnSpPr>
            <a:cxnSpLocks noChangeShapeType="1"/>
          </p:cNvCxnSpPr>
          <p:nvPr/>
        </p:nvCxnSpPr>
        <p:spPr bwMode="auto">
          <a:xfrm>
            <a:off x="2339975" y="3933825"/>
            <a:ext cx="0" cy="863600"/>
          </a:xfrm>
          <a:prstGeom prst="line">
            <a:avLst/>
          </a:prstGeom>
          <a:noFill/>
          <a:ln w="38100">
            <a:solidFill>
              <a:srgbClr val="2D2D8A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6633" name="Datumsplatzhalter 5"/>
          <p:cNvSpPr txBox="1">
            <a:spLocks noGrp="1"/>
          </p:cNvSpPr>
          <p:nvPr/>
        </p:nvSpPr>
        <p:spPr bwMode="auto">
          <a:xfrm>
            <a:off x="114300" y="6486525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9pPr>
          </a:lstStyle>
          <a:p>
            <a:r>
              <a:rPr lang="de-DE" sz="1200">
                <a:solidFill>
                  <a:srgbClr val="898989"/>
                </a:solidFill>
                <a:latin typeface="Tahoma" pitchFamily="34" charset="0"/>
              </a:rPr>
              <a:t>L. Pappalardo</a:t>
            </a:r>
            <a:endParaRPr lang="en-US" sz="1200">
              <a:solidFill>
                <a:srgbClr val="898989"/>
              </a:solidFill>
              <a:latin typeface="Tahoma" pitchFamily="34" charset="0"/>
            </a:endParaRPr>
          </a:p>
        </p:txBody>
      </p:sp>
      <p:sp>
        <p:nvSpPr>
          <p:cNvPr id="26634" name="Foliennummernplatzhalter 6"/>
          <p:cNvSpPr txBox="1">
            <a:spLocks noGrp="1"/>
          </p:cNvSpPr>
          <p:nvPr/>
        </p:nvSpPr>
        <p:spPr bwMode="auto">
          <a:xfrm>
            <a:off x="6553200" y="6486525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9pPr>
          </a:lstStyle>
          <a:p>
            <a:pPr algn="r"/>
            <a:fld id="{F447577F-DF6B-4450-8DBB-6747A72671F8}" type="slidenum">
              <a:rPr lang="en-US" sz="1200">
                <a:solidFill>
                  <a:srgbClr val="898989"/>
                </a:solidFill>
                <a:latin typeface="Tahoma" pitchFamily="34" charset="0"/>
              </a:rPr>
              <a:pPr algn="r"/>
              <a:t>22</a:t>
            </a:fld>
            <a:endParaRPr lang="en-US" sz="1200">
              <a:solidFill>
                <a:srgbClr val="898989"/>
              </a:solidFill>
              <a:latin typeface="Tahoma" pitchFamily="34" charset="0"/>
            </a:endParaRPr>
          </a:p>
        </p:txBody>
      </p:sp>
      <p:cxnSp>
        <p:nvCxnSpPr>
          <p:cNvPr id="13" name="Straight Connector 12"/>
          <p:cNvCxnSpPr/>
          <p:nvPr/>
        </p:nvCxnSpPr>
        <p:spPr>
          <a:xfrm>
            <a:off x="152400" y="6553200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637" name="TextBox 4"/>
          <p:cNvSpPr txBox="1">
            <a:spLocks noChangeArrowheads="1"/>
          </p:cNvSpPr>
          <p:nvPr/>
        </p:nvSpPr>
        <p:spPr bwMode="auto">
          <a:xfrm>
            <a:off x="239713" y="669925"/>
            <a:ext cx="1661720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9pPr>
          </a:lstStyle>
          <a:p>
            <a:r>
              <a:rPr lang="en-US" sz="1400" b="1" dirty="0">
                <a:latin typeface="Arial" charset="0"/>
              </a:rPr>
              <a:t>Mirror 14-35</a:t>
            </a:r>
          </a:p>
          <a:p>
            <a:r>
              <a:rPr lang="en-US" sz="1400" dirty="0">
                <a:latin typeface="Arial" charset="0"/>
              </a:rPr>
              <a:t>PMT: </a:t>
            </a:r>
            <a:r>
              <a:rPr lang="en-US" sz="1400" dirty="0" smtClean="0">
                <a:latin typeface="Arial" charset="0"/>
              </a:rPr>
              <a:t>SBA</a:t>
            </a:r>
            <a:endParaRPr lang="en-US" sz="1400" dirty="0">
              <a:latin typeface="Arial" charset="0"/>
            </a:endParaRPr>
          </a:p>
          <a:p>
            <a:r>
              <a:rPr lang="en-US" sz="1400" dirty="0">
                <a:latin typeface="Arial" charset="0"/>
              </a:rPr>
              <a:t>2</a:t>
            </a:r>
            <a:r>
              <a:rPr lang="en-US" sz="1400" dirty="0" smtClean="0">
                <a:latin typeface="Arial" charset="0"/>
              </a:rPr>
              <a:t>00 </a:t>
            </a:r>
            <a:r>
              <a:rPr lang="en-US" sz="1400" dirty="0">
                <a:latin typeface="Arial" charset="0"/>
              </a:rPr>
              <a:t>trials per point</a:t>
            </a:r>
          </a:p>
        </p:txBody>
      </p:sp>
      <p:sp>
        <p:nvSpPr>
          <p:cNvPr id="15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199" y="6575425"/>
            <a:ext cx="3500945" cy="457200"/>
          </a:xfrm>
        </p:spPr>
        <p:txBody>
          <a:bodyPr/>
          <a:lstStyle/>
          <a:p>
            <a:pPr>
              <a:defRPr/>
            </a:pPr>
            <a:r>
              <a:rPr lang="en-US" sz="1200" dirty="0" smtClean="0">
                <a:solidFill>
                  <a:schemeClr val="bg2">
                    <a:lumMod val="75000"/>
                  </a:schemeClr>
                </a:solidFill>
              </a:rPr>
              <a:t>CLAS12 RICH Meeting – </a:t>
            </a:r>
            <a:r>
              <a:rPr lang="en-US" sz="1200" dirty="0" err="1" smtClean="0">
                <a:solidFill>
                  <a:schemeClr val="bg2">
                    <a:lumMod val="75000"/>
                  </a:schemeClr>
                </a:solidFill>
              </a:rPr>
              <a:t>JLab</a:t>
            </a:r>
            <a:r>
              <a:rPr lang="en-US" sz="1200" dirty="0" smtClean="0">
                <a:solidFill>
                  <a:schemeClr val="bg2">
                    <a:lumMod val="75000"/>
                  </a:schemeClr>
                </a:solidFill>
              </a:rPr>
              <a:t> 21/6/2011</a:t>
            </a:r>
            <a:endParaRPr lang="en-US" sz="1200" dirty="0">
              <a:solidFill>
                <a:schemeClr val="bg2">
                  <a:lumMod val="75000"/>
                </a:schemeClr>
              </a:solidFill>
            </a:endParaRPr>
          </a:p>
        </p:txBody>
      </p:sp>
      <p:pic>
        <p:nvPicPr>
          <p:cNvPr id="3" name="Picture 2" descr="npeana4b.eps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6526" y="152995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939793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6" descr="aerogel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5" y="2276475"/>
            <a:ext cx="3357563" cy="3357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27" name="TextBox 1"/>
          <p:cNvSpPr txBox="1">
            <a:spLocks noChangeArrowheads="1"/>
          </p:cNvSpPr>
          <p:nvPr/>
        </p:nvSpPr>
        <p:spPr bwMode="auto">
          <a:xfrm>
            <a:off x="249238" y="1341438"/>
            <a:ext cx="2738437" cy="116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9pPr>
          </a:lstStyle>
          <a:p>
            <a:r>
              <a:rPr lang="en-US" sz="1400">
                <a:latin typeface="Arial" charset="0"/>
              </a:rPr>
              <a:t>Aerogel:  </a:t>
            </a:r>
          </a:p>
          <a:p>
            <a:r>
              <a:rPr lang="en-US" sz="1400">
                <a:latin typeface="Arial" charset="0"/>
              </a:rPr>
              <a:t> -   n=1.06</a:t>
            </a:r>
          </a:p>
          <a:p>
            <a:endParaRPr lang="en-US" sz="1400">
              <a:latin typeface="Arial" charset="0"/>
            </a:endParaRPr>
          </a:p>
          <a:p>
            <a:r>
              <a:rPr lang="en-US" sz="1400">
                <a:latin typeface="Arial" charset="0"/>
              </a:rPr>
              <a:t> -   thick. increasing  with radius:</a:t>
            </a:r>
          </a:p>
          <a:p>
            <a:r>
              <a:rPr lang="en-US" sz="1400">
                <a:latin typeface="Arial" charset="0"/>
              </a:rPr>
              <a:t>     6-6-6-10-10 cm</a:t>
            </a:r>
          </a:p>
        </p:txBody>
      </p:sp>
      <p:sp>
        <p:nvSpPr>
          <p:cNvPr id="26628" name="Rectangle 2"/>
          <p:cNvSpPr>
            <a:spLocks noChangeArrowheads="1"/>
          </p:cNvSpPr>
          <p:nvPr/>
        </p:nvSpPr>
        <p:spPr bwMode="auto">
          <a:xfrm>
            <a:off x="3059113" y="4005263"/>
            <a:ext cx="360362" cy="576262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431800" y="5562600"/>
            <a:ext cx="2557110" cy="954107"/>
          </a:xfrm>
          <a:prstGeom prst="rect">
            <a:avLst/>
          </a:prstGeom>
          <a:solidFill>
            <a:srgbClr val="FFFF00"/>
          </a:solidFill>
          <a:ln w="9525">
            <a:solidFill>
              <a:srgbClr val="2F2F98"/>
            </a:solidFill>
            <a:miter lim="800000"/>
            <a:headEnd/>
            <a:tailEnd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400" dirty="0">
                <a:solidFill>
                  <a:schemeClr val="dk1"/>
                </a:solidFill>
                <a:latin typeface="+mn-lt"/>
                <a:ea typeface="+mn-ea"/>
              </a:rPr>
              <a:t>Same </a:t>
            </a:r>
            <a:r>
              <a:rPr lang="en-US" sz="1400" dirty="0" err="1" smtClean="0">
                <a:solidFill>
                  <a:schemeClr val="dk1"/>
                </a:solidFill>
                <a:latin typeface="+mn-lt"/>
                <a:ea typeface="+mn-ea"/>
              </a:rPr>
              <a:t>Np.e</a:t>
            </a:r>
            <a:r>
              <a:rPr lang="en-US" sz="1400" dirty="0" smtClean="0">
                <a:solidFill>
                  <a:schemeClr val="dk1"/>
                </a:solidFill>
                <a:latin typeface="+mn-lt"/>
                <a:ea typeface="+mn-ea"/>
              </a:rPr>
              <a:t>. with increased </a:t>
            </a:r>
          </a:p>
          <a:p>
            <a:pPr>
              <a:defRPr/>
            </a:pPr>
            <a:r>
              <a:rPr lang="en-US" sz="1400" dirty="0" smtClean="0">
                <a:solidFill>
                  <a:schemeClr val="dk1"/>
                </a:solidFill>
                <a:latin typeface="+mn-lt"/>
                <a:ea typeface="+mn-ea"/>
              </a:rPr>
              <a:t>aerogel thickness (reduced </a:t>
            </a:r>
            <a:endParaRPr lang="en-US" sz="1400" dirty="0">
              <a:solidFill>
                <a:schemeClr val="dk1"/>
              </a:solidFill>
              <a:latin typeface="+mn-lt"/>
              <a:ea typeface="+mn-ea"/>
            </a:endParaRPr>
          </a:p>
          <a:p>
            <a:pPr>
              <a:defRPr/>
            </a:pPr>
            <a:r>
              <a:rPr lang="en-US" sz="1400" dirty="0" err="1" smtClean="0">
                <a:solidFill>
                  <a:schemeClr val="dk1"/>
                </a:solidFill>
                <a:latin typeface="+mn-lt"/>
                <a:ea typeface="+mn-ea"/>
              </a:rPr>
              <a:t>Cereknov</a:t>
            </a:r>
            <a:r>
              <a:rPr lang="en-US" sz="1400" dirty="0" smtClean="0">
                <a:solidFill>
                  <a:schemeClr val="dk1"/>
                </a:solidFill>
                <a:latin typeface="+mn-lt"/>
                <a:ea typeface="+mn-ea"/>
              </a:rPr>
              <a:t> angle resolution)</a:t>
            </a:r>
            <a:endParaRPr lang="en-US" sz="1400" dirty="0">
              <a:solidFill>
                <a:schemeClr val="dk1"/>
              </a:solidFill>
              <a:latin typeface="+mn-lt"/>
              <a:ea typeface="+mn-ea"/>
            </a:endParaRPr>
          </a:p>
          <a:p>
            <a:pPr>
              <a:defRPr/>
            </a:pPr>
            <a:r>
              <a:rPr lang="en-US" sz="1400" dirty="0">
                <a:solidFill>
                  <a:schemeClr val="dk1"/>
                </a:solidFill>
                <a:latin typeface="+mn-lt"/>
                <a:ea typeface="+mn-ea"/>
              </a:rPr>
              <a:t>Can improve high angles only</a:t>
            </a:r>
          </a:p>
        </p:txBody>
      </p:sp>
      <p:sp>
        <p:nvSpPr>
          <p:cNvPr id="26630" name="TextBox 8"/>
          <p:cNvSpPr txBox="1">
            <a:spLocks noChangeArrowheads="1"/>
          </p:cNvSpPr>
          <p:nvPr/>
        </p:nvSpPr>
        <p:spPr bwMode="auto">
          <a:xfrm>
            <a:off x="323850" y="36513"/>
            <a:ext cx="82581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9pPr>
          </a:lstStyle>
          <a:p>
            <a:r>
              <a:rPr lang="en-US" dirty="0">
                <a:solidFill>
                  <a:srgbClr val="596BFF"/>
                </a:solidFill>
                <a:latin typeface="Arial" charset="0"/>
              </a:rPr>
              <a:t>Average N </a:t>
            </a:r>
            <a:r>
              <a:rPr lang="en-US" dirty="0" err="1">
                <a:solidFill>
                  <a:srgbClr val="596BFF"/>
                </a:solidFill>
                <a:latin typeface="Arial" charset="0"/>
              </a:rPr>
              <a:t>p.e.</a:t>
            </a:r>
            <a:r>
              <a:rPr lang="en-US" dirty="0">
                <a:solidFill>
                  <a:srgbClr val="596BFF"/>
                </a:solidFill>
                <a:latin typeface="Arial" charset="0"/>
              </a:rPr>
              <a:t> </a:t>
            </a:r>
            <a:r>
              <a:rPr lang="en-US" sz="3200" dirty="0">
                <a:solidFill>
                  <a:srgbClr val="596BFF"/>
                </a:solidFill>
                <a:latin typeface="Arial" charset="0"/>
              </a:rPr>
              <a:t>:  Semi-reflective Mirror  </a:t>
            </a:r>
            <a:r>
              <a:rPr lang="en-US" sz="3200" dirty="0" smtClean="0">
                <a:solidFill>
                  <a:srgbClr val="596BFF"/>
                </a:solidFill>
                <a:latin typeface="Arial" charset="0"/>
              </a:rPr>
              <a:t>(SBA</a:t>
            </a:r>
            <a:r>
              <a:rPr lang="en-US" sz="3200" dirty="0">
                <a:solidFill>
                  <a:srgbClr val="596BFF"/>
                </a:solidFill>
                <a:latin typeface="Arial" charset="0"/>
              </a:rPr>
              <a:t>)</a:t>
            </a:r>
            <a:endParaRPr lang="en-US" sz="3200" baseline="-25000" dirty="0">
              <a:solidFill>
                <a:srgbClr val="596BFF"/>
              </a:solidFill>
              <a:latin typeface="Arial" charset="0"/>
            </a:endParaRPr>
          </a:p>
        </p:txBody>
      </p:sp>
      <p:cxnSp>
        <p:nvCxnSpPr>
          <p:cNvPr id="6" name="Straight Connector 5"/>
          <p:cNvCxnSpPr>
            <a:cxnSpLocks noChangeShapeType="1"/>
          </p:cNvCxnSpPr>
          <p:nvPr/>
        </p:nvCxnSpPr>
        <p:spPr bwMode="auto">
          <a:xfrm>
            <a:off x="2339975" y="3933825"/>
            <a:ext cx="0" cy="863600"/>
          </a:xfrm>
          <a:prstGeom prst="line">
            <a:avLst/>
          </a:prstGeom>
          <a:noFill/>
          <a:ln w="38100">
            <a:solidFill>
              <a:srgbClr val="2D2D8A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6633" name="Datumsplatzhalter 5"/>
          <p:cNvSpPr txBox="1">
            <a:spLocks noGrp="1"/>
          </p:cNvSpPr>
          <p:nvPr/>
        </p:nvSpPr>
        <p:spPr bwMode="auto">
          <a:xfrm>
            <a:off x="114300" y="6486525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9pPr>
          </a:lstStyle>
          <a:p>
            <a:r>
              <a:rPr lang="de-DE" sz="1200">
                <a:solidFill>
                  <a:srgbClr val="898989"/>
                </a:solidFill>
                <a:latin typeface="Tahoma" pitchFamily="34" charset="0"/>
              </a:rPr>
              <a:t>L. Pappalardo</a:t>
            </a:r>
            <a:endParaRPr lang="en-US" sz="1200">
              <a:solidFill>
                <a:srgbClr val="898989"/>
              </a:solidFill>
              <a:latin typeface="Tahoma" pitchFamily="34" charset="0"/>
            </a:endParaRPr>
          </a:p>
        </p:txBody>
      </p:sp>
      <p:sp>
        <p:nvSpPr>
          <p:cNvPr id="26634" name="Foliennummernplatzhalter 6"/>
          <p:cNvSpPr txBox="1">
            <a:spLocks noGrp="1"/>
          </p:cNvSpPr>
          <p:nvPr/>
        </p:nvSpPr>
        <p:spPr bwMode="auto">
          <a:xfrm>
            <a:off x="6553200" y="6486525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9pPr>
          </a:lstStyle>
          <a:p>
            <a:pPr algn="r"/>
            <a:fld id="{F447577F-DF6B-4450-8DBB-6747A72671F8}" type="slidenum">
              <a:rPr lang="en-US" sz="1200">
                <a:solidFill>
                  <a:srgbClr val="898989"/>
                </a:solidFill>
                <a:latin typeface="Tahoma" pitchFamily="34" charset="0"/>
              </a:rPr>
              <a:pPr algn="r"/>
              <a:t>23</a:t>
            </a:fld>
            <a:endParaRPr lang="en-US" sz="1200">
              <a:solidFill>
                <a:srgbClr val="898989"/>
              </a:solidFill>
              <a:latin typeface="Tahoma" pitchFamily="34" charset="0"/>
            </a:endParaRPr>
          </a:p>
        </p:txBody>
      </p:sp>
      <p:cxnSp>
        <p:nvCxnSpPr>
          <p:cNvPr id="13" name="Straight Connector 12"/>
          <p:cNvCxnSpPr/>
          <p:nvPr/>
        </p:nvCxnSpPr>
        <p:spPr>
          <a:xfrm>
            <a:off x="152400" y="6553200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637" name="TextBox 4"/>
          <p:cNvSpPr txBox="1">
            <a:spLocks noChangeArrowheads="1"/>
          </p:cNvSpPr>
          <p:nvPr/>
        </p:nvSpPr>
        <p:spPr bwMode="auto">
          <a:xfrm>
            <a:off x="239713" y="669925"/>
            <a:ext cx="1661720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9pPr>
          </a:lstStyle>
          <a:p>
            <a:r>
              <a:rPr lang="en-US" sz="1400" b="1" dirty="0">
                <a:latin typeface="Arial" charset="0"/>
              </a:rPr>
              <a:t>Mirror 14-35</a:t>
            </a:r>
          </a:p>
          <a:p>
            <a:r>
              <a:rPr lang="en-US" sz="1400" dirty="0">
                <a:latin typeface="Arial" charset="0"/>
              </a:rPr>
              <a:t>PMT: </a:t>
            </a:r>
            <a:r>
              <a:rPr lang="en-US" sz="1400" dirty="0" smtClean="0">
                <a:latin typeface="Arial" charset="0"/>
              </a:rPr>
              <a:t>SBA</a:t>
            </a:r>
            <a:endParaRPr lang="en-US" sz="1400" dirty="0">
              <a:latin typeface="Arial" charset="0"/>
            </a:endParaRPr>
          </a:p>
          <a:p>
            <a:r>
              <a:rPr lang="en-US" sz="1400" dirty="0">
                <a:latin typeface="Arial" charset="0"/>
              </a:rPr>
              <a:t>2</a:t>
            </a:r>
            <a:r>
              <a:rPr lang="en-US" sz="1400" dirty="0" smtClean="0">
                <a:latin typeface="Arial" charset="0"/>
              </a:rPr>
              <a:t>00 </a:t>
            </a:r>
            <a:r>
              <a:rPr lang="en-US" sz="1400" dirty="0">
                <a:latin typeface="Arial" charset="0"/>
              </a:rPr>
              <a:t>trials per point</a:t>
            </a:r>
          </a:p>
        </p:txBody>
      </p:sp>
      <p:pic>
        <p:nvPicPr>
          <p:cNvPr id="2" name="Picture 1" descr="npeana4.eps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3631" y="137696"/>
            <a:ext cx="6858000" cy="6858000"/>
          </a:xfrm>
          <a:prstGeom prst="rect">
            <a:avLst/>
          </a:prstGeom>
        </p:spPr>
      </p:pic>
      <p:sp>
        <p:nvSpPr>
          <p:cNvPr id="15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199" y="6575425"/>
            <a:ext cx="3500945" cy="457200"/>
          </a:xfrm>
        </p:spPr>
        <p:txBody>
          <a:bodyPr/>
          <a:lstStyle/>
          <a:p>
            <a:pPr>
              <a:defRPr/>
            </a:pPr>
            <a:r>
              <a:rPr lang="en-US" sz="1200" dirty="0" smtClean="0">
                <a:solidFill>
                  <a:schemeClr val="bg2">
                    <a:lumMod val="75000"/>
                  </a:schemeClr>
                </a:solidFill>
              </a:rPr>
              <a:t>CLAS12 RICH Meeting – </a:t>
            </a:r>
            <a:r>
              <a:rPr lang="en-US" sz="1200" dirty="0" err="1" smtClean="0">
                <a:solidFill>
                  <a:schemeClr val="bg2">
                    <a:lumMod val="75000"/>
                  </a:schemeClr>
                </a:solidFill>
              </a:rPr>
              <a:t>JLab</a:t>
            </a:r>
            <a:r>
              <a:rPr lang="en-US" sz="1200" dirty="0" smtClean="0">
                <a:solidFill>
                  <a:schemeClr val="bg2">
                    <a:lumMod val="75000"/>
                  </a:schemeClr>
                </a:solidFill>
              </a:rPr>
              <a:t> 21/6/2011</a:t>
            </a:r>
            <a:endParaRPr lang="en-US" sz="1200" dirty="0">
              <a:solidFill>
                <a:schemeClr val="bg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93979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TextBox 1"/>
          <p:cNvSpPr txBox="1">
            <a:spLocks noChangeArrowheads="1"/>
          </p:cNvSpPr>
          <p:nvPr/>
        </p:nvSpPr>
        <p:spPr bwMode="auto">
          <a:xfrm>
            <a:off x="249238" y="1341438"/>
            <a:ext cx="2738437" cy="116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9pPr>
          </a:lstStyle>
          <a:p>
            <a:r>
              <a:rPr lang="en-US" sz="1400">
                <a:latin typeface="Arial" charset="0"/>
              </a:rPr>
              <a:t>Aerogel:  </a:t>
            </a:r>
          </a:p>
          <a:p>
            <a:r>
              <a:rPr lang="en-US" sz="1400">
                <a:latin typeface="Arial" charset="0"/>
              </a:rPr>
              <a:t> -   n=1.06</a:t>
            </a:r>
          </a:p>
          <a:p>
            <a:endParaRPr lang="en-US" sz="1400">
              <a:latin typeface="Arial" charset="0"/>
            </a:endParaRPr>
          </a:p>
          <a:p>
            <a:r>
              <a:rPr lang="en-US" sz="1400">
                <a:latin typeface="Arial" charset="0"/>
              </a:rPr>
              <a:t> -   thick. increasing  with radius:</a:t>
            </a:r>
          </a:p>
          <a:p>
            <a:r>
              <a:rPr lang="en-US" sz="1400">
                <a:latin typeface="Arial" charset="0"/>
              </a:rPr>
              <a:t>     6-6-6-10-10 cm</a:t>
            </a:r>
          </a:p>
        </p:txBody>
      </p:sp>
      <p:sp>
        <p:nvSpPr>
          <p:cNvPr id="26628" name="Rectangle 2"/>
          <p:cNvSpPr>
            <a:spLocks noChangeArrowheads="1"/>
          </p:cNvSpPr>
          <p:nvPr/>
        </p:nvSpPr>
        <p:spPr bwMode="auto">
          <a:xfrm>
            <a:off x="3059113" y="4005263"/>
            <a:ext cx="360362" cy="576262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431800" y="5837991"/>
            <a:ext cx="2429922" cy="523220"/>
          </a:xfrm>
          <a:prstGeom prst="rect">
            <a:avLst/>
          </a:prstGeom>
          <a:solidFill>
            <a:srgbClr val="FFFF00"/>
          </a:solidFill>
          <a:ln w="9525">
            <a:solidFill>
              <a:srgbClr val="2F2F98"/>
            </a:solidFill>
            <a:miter lim="800000"/>
            <a:headEnd/>
            <a:tailEnd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400" dirty="0" smtClean="0">
                <a:solidFill>
                  <a:schemeClr val="dk1"/>
                </a:solidFill>
                <a:latin typeface="+mn-lt"/>
                <a:ea typeface="+mn-ea"/>
              </a:rPr>
              <a:t>Improve a little for negatives </a:t>
            </a:r>
          </a:p>
          <a:p>
            <a:pPr>
              <a:defRPr/>
            </a:pPr>
            <a:r>
              <a:rPr lang="en-US" sz="1400" dirty="0">
                <a:solidFill>
                  <a:schemeClr val="dk1"/>
                </a:solidFill>
                <a:latin typeface="+mn-lt"/>
                <a:ea typeface="+mn-ea"/>
              </a:rPr>
              <a:t>a</a:t>
            </a:r>
            <a:r>
              <a:rPr lang="en-US" sz="1400" dirty="0" smtClean="0">
                <a:solidFill>
                  <a:schemeClr val="dk1"/>
                </a:solidFill>
                <a:latin typeface="+mn-lt"/>
                <a:ea typeface="+mn-ea"/>
              </a:rPr>
              <a:t>t </a:t>
            </a:r>
            <a:r>
              <a:rPr lang="en-US" sz="1400" dirty="0">
                <a:solidFill>
                  <a:schemeClr val="dk1"/>
                </a:solidFill>
                <a:latin typeface="+mn-lt"/>
                <a:ea typeface="+mn-ea"/>
              </a:rPr>
              <a:t>l</a:t>
            </a:r>
            <a:r>
              <a:rPr lang="en-US" sz="1400" dirty="0" smtClean="0">
                <a:solidFill>
                  <a:schemeClr val="dk1"/>
                </a:solidFill>
                <a:latin typeface="+mn-lt"/>
                <a:ea typeface="+mn-ea"/>
              </a:rPr>
              <a:t>ow angles</a:t>
            </a:r>
            <a:endParaRPr lang="en-US" sz="1400" dirty="0">
              <a:solidFill>
                <a:schemeClr val="dk1"/>
              </a:solidFill>
              <a:latin typeface="+mn-lt"/>
              <a:ea typeface="+mn-ea"/>
            </a:endParaRPr>
          </a:p>
        </p:txBody>
      </p:sp>
      <p:sp>
        <p:nvSpPr>
          <p:cNvPr id="26630" name="TextBox 8"/>
          <p:cNvSpPr txBox="1">
            <a:spLocks noChangeArrowheads="1"/>
          </p:cNvSpPr>
          <p:nvPr/>
        </p:nvSpPr>
        <p:spPr bwMode="auto">
          <a:xfrm>
            <a:off x="323850" y="36513"/>
            <a:ext cx="7941171" cy="5847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9pPr>
          </a:lstStyle>
          <a:p>
            <a:r>
              <a:rPr lang="en-US" dirty="0">
                <a:solidFill>
                  <a:srgbClr val="596BFF"/>
                </a:solidFill>
                <a:latin typeface="Arial" charset="0"/>
              </a:rPr>
              <a:t>Average N </a:t>
            </a:r>
            <a:r>
              <a:rPr lang="en-US" dirty="0" err="1">
                <a:solidFill>
                  <a:srgbClr val="596BFF"/>
                </a:solidFill>
                <a:latin typeface="Arial" charset="0"/>
              </a:rPr>
              <a:t>p.e.</a:t>
            </a:r>
            <a:r>
              <a:rPr lang="en-US" dirty="0">
                <a:solidFill>
                  <a:srgbClr val="596BFF"/>
                </a:solidFill>
                <a:latin typeface="Arial" charset="0"/>
              </a:rPr>
              <a:t> </a:t>
            </a:r>
            <a:r>
              <a:rPr lang="en-US" sz="3200" dirty="0">
                <a:solidFill>
                  <a:srgbClr val="596BFF"/>
                </a:solidFill>
                <a:latin typeface="Arial" charset="0"/>
              </a:rPr>
              <a:t>: </a:t>
            </a:r>
            <a:r>
              <a:rPr lang="en-US" sz="3200" dirty="0" smtClean="0">
                <a:solidFill>
                  <a:srgbClr val="596BFF"/>
                </a:solidFill>
                <a:latin typeface="Arial" charset="0"/>
              </a:rPr>
              <a:t> Mirrors around Pipe  </a:t>
            </a:r>
            <a:r>
              <a:rPr lang="en-US" sz="3200" dirty="0" smtClean="0">
                <a:solidFill>
                  <a:srgbClr val="596BFF"/>
                </a:solidFill>
                <a:latin typeface="Arial" charset="0"/>
              </a:rPr>
              <a:t>(SBA</a:t>
            </a:r>
            <a:r>
              <a:rPr lang="en-US" sz="3200" dirty="0">
                <a:solidFill>
                  <a:srgbClr val="596BFF"/>
                </a:solidFill>
                <a:latin typeface="Arial" charset="0"/>
              </a:rPr>
              <a:t>)</a:t>
            </a:r>
            <a:endParaRPr lang="en-US" sz="3200" baseline="-25000" dirty="0">
              <a:solidFill>
                <a:srgbClr val="596BFF"/>
              </a:solidFill>
              <a:latin typeface="Arial" charset="0"/>
            </a:endParaRPr>
          </a:p>
        </p:txBody>
      </p:sp>
      <p:sp>
        <p:nvSpPr>
          <p:cNvPr id="26633" name="Datumsplatzhalter 5"/>
          <p:cNvSpPr txBox="1">
            <a:spLocks noGrp="1"/>
          </p:cNvSpPr>
          <p:nvPr/>
        </p:nvSpPr>
        <p:spPr bwMode="auto">
          <a:xfrm>
            <a:off x="114300" y="6486525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9pPr>
          </a:lstStyle>
          <a:p>
            <a:r>
              <a:rPr lang="de-DE" sz="1200">
                <a:solidFill>
                  <a:srgbClr val="898989"/>
                </a:solidFill>
                <a:latin typeface="Tahoma" pitchFamily="34" charset="0"/>
              </a:rPr>
              <a:t>L. Pappalardo</a:t>
            </a:r>
            <a:endParaRPr lang="en-US" sz="1200">
              <a:solidFill>
                <a:srgbClr val="898989"/>
              </a:solidFill>
              <a:latin typeface="Tahoma" pitchFamily="34" charset="0"/>
            </a:endParaRPr>
          </a:p>
        </p:txBody>
      </p:sp>
      <p:sp>
        <p:nvSpPr>
          <p:cNvPr id="26634" name="Foliennummernplatzhalter 6"/>
          <p:cNvSpPr txBox="1">
            <a:spLocks noGrp="1"/>
          </p:cNvSpPr>
          <p:nvPr/>
        </p:nvSpPr>
        <p:spPr bwMode="auto">
          <a:xfrm>
            <a:off x="6553200" y="6486525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9pPr>
          </a:lstStyle>
          <a:p>
            <a:pPr algn="r"/>
            <a:fld id="{F447577F-DF6B-4450-8DBB-6747A72671F8}" type="slidenum">
              <a:rPr lang="en-US" sz="1200">
                <a:solidFill>
                  <a:srgbClr val="898989"/>
                </a:solidFill>
                <a:latin typeface="Tahoma" pitchFamily="34" charset="0"/>
              </a:rPr>
              <a:pPr algn="r"/>
              <a:t>24</a:t>
            </a:fld>
            <a:endParaRPr lang="en-US" sz="1200">
              <a:solidFill>
                <a:srgbClr val="898989"/>
              </a:solidFill>
              <a:latin typeface="Tahoma" pitchFamily="34" charset="0"/>
            </a:endParaRPr>
          </a:p>
        </p:txBody>
      </p:sp>
      <p:cxnSp>
        <p:nvCxnSpPr>
          <p:cNvPr id="13" name="Straight Connector 12"/>
          <p:cNvCxnSpPr/>
          <p:nvPr/>
        </p:nvCxnSpPr>
        <p:spPr>
          <a:xfrm>
            <a:off x="152400" y="6553200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637" name="TextBox 4"/>
          <p:cNvSpPr txBox="1">
            <a:spLocks noChangeArrowheads="1"/>
          </p:cNvSpPr>
          <p:nvPr/>
        </p:nvSpPr>
        <p:spPr bwMode="auto">
          <a:xfrm>
            <a:off x="239713" y="669925"/>
            <a:ext cx="1661720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9pPr>
          </a:lstStyle>
          <a:p>
            <a:r>
              <a:rPr lang="en-US" sz="1400" b="1" dirty="0">
                <a:latin typeface="Arial" charset="0"/>
              </a:rPr>
              <a:t>Mirror 14-35</a:t>
            </a:r>
          </a:p>
          <a:p>
            <a:r>
              <a:rPr lang="en-US" sz="1400" dirty="0">
                <a:latin typeface="Arial" charset="0"/>
              </a:rPr>
              <a:t>PMT: </a:t>
            </a:r>
            <a:r>
              <a:rPr lang="en-US" sz="1400" dirty="0" smtClean="0">
                <a:latin typeface="Arial" charset="0"/>
              </a:rPr>
              <a:t>SBA</a:t>
            </a:r>
            <a:endParaRPr lang="en-US" sz="1400" dirty="0">
              <a:latin typeface="Arial" charset="0"/>
            </a:endParaRPr>
          </a:p>
          <a:p>
            <a:r>
              <a:rPr lang="en-US" sz="1400" dirty="0">
                <a:latin typeface="Arial" charset="0"/>
              </a:rPr>
              <a:t>2</a:t>
            </a:r>
            <a:r>
              <a:rPr lang="en-US" sz="1400" dirty="0" smtClean="0">
                <a:latin typeface="Arial" charset="0"/>
              </a:rPr>
              <a:t>00 </a:t>
            </a:r>
            <a:r>
              <a:rPr lang="en-US" sz="1400" dirty="0">
                <a:latin typeface="Arial" charset="0"/>
              </a:rPr>
              <a:t>trials per point</a:t>
            </a:r>
          </a:p>
        </p:txBody>
      </p:sp>
      <p:sp>
        <p:nvSpPr>
          <p:cNvPr id="15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199" y="6575425"/>
            <a:ext cx="3500945" cy="457200"/>
          </a:xfrm>
        </p:spPr>
        <p:txBody>
          <a:bodyPr/>
          <a:lstStyle/>
          <a:p>
            <a:pPr>
              <a:defRPr/>
            </a:pPr>
            <a:r>
              <a:rPr lang="en-US" sz="1200" dirty="0" smtClean="0">
                <a:solidFill>
                  <a:schemeClr val="bg2">
                    <a:lumMod val="75000"/>
                  </a:schemeClr>
                </a:solidFill>
              </a:rPr>
              <a:t>CLAS12 RICH Meeting – </a:t>
            </a:r>
            <a:r>
              <a:rPr lang="en-US" sz="1200" dirty="0" err="1" smtClean="0">
                <a:solidFill>
                  <a:schemeClr val="bg2">
                    <a:lumMod val="75000"/>
                  </a:schemeClr>
                </a:solidFill>
              </a:rPr>
              <a:t>JLab</a:t>
            </a:r>
            <a:r>
              <a:rPr lang="en-US" sz="1200" dirty="0" smtClean="0">
                <a:solidFill>
                  <a:schemeClr val="bg2">
                    <a:lumMod val="75000"/>
                  </a:schemeClr>
                </a:solidFill>
              </a:rPr>
              <a:t> 21/6/2011</a:t>
            </a:r>
            <a:endParaRPr lang="en-US" sz="1200" dirty="0">
              <a:solidFill>
                <a:schemeClr val="bg2">
                  <a:lumMod val="75000"/>
                </a:schemeClr>
              </a:solidFill>
            </a:endParaRPr>
          </a:p>
        </p:txBody>
      </p:sp>
      <p:pic>
        <p:nvPicPr>
          <p:cNvPr id="16" name="Picture 3" descr="aerogel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6" y="2577805"/>
            <a:ext cx="3213100" cy="3213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7" name="Straight Connector 16"/>
          <p:cNvCxnSpPr>
            <a:cxnSpLocks noChangeShapeType="1"/>
          </p:cNvCxnSpPr>
          <p:nvPr/>
        </p:nvCxnSpPr>
        <p:spPr bwMode="auto">
          <a:xfrm>
            <a:off x="755650" y="3183219"/>
            <a:ext cx="0" cy="1800225"/>
          </a:xfrm>
          <a:prstGeom prst="line">
            <a:avLst/>
          </a:prstGeom>
          <a:noFill/>
          <a:ln w="38100">
            <a:solidFill>
              <a:srgbClr val="2D2D8A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4" name="Picture 3" descr="npeana6.eps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4122" y="137696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422851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492" name="Text Box 4"/>
          <p:cNvSpPr txBox="1">
            <a:spLocks noChangeArrowheads="1"/>
          </p:cNvSpPr>
          <p:nvPr/>
        </p:nvSpPr>
        <p:spPr bwMode="auto">
          <a:xfrm>
            <a:off x="721257" y="710978"/>
            <a:ext cx="7433943" cy="9833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ct val="50000"/>
              </a:spcBef>
              <a:defRPr/>
            </a:pPr>
            <a:endParaRPr lang="en-US" sz="800" dirty="0"/>
          </a:p>
          <a:p>
            <a:pPr marL="285750" indent="-285750">
              <a:lnSpc>
                <a:spcPct val="90000"/>
              </a:lnSpc>
              <a:spcBef>
                <a:spcPct val="50000"/>
              </a:spcBef>
              <a:buFont typeface="Wingdings" pitchFamily="2" charset="2"/>
              <a:buChar char="ü"/>
              <a:defRPr/>
            </a:pPr>
            <a:r>
              <a:rPr lang="en-US" sz="1800" dirty="0" smtClean="0"/>
              <a:t>At low momentum the likelihood fails in events</a:t>
            </a:r>
            <a:r>
              <a:rPr lang="en-US" sz="1800" dirty="0" smtClean="0"/>
              <a:t> with few </a:t>
            </a:r>
            <a:r>
              <a:rPr lang="en-US" sz="1800" dirty="0" err="1" smtClean="0"/>
              <a:t>p.e.</a:t>
            </a:r>
            <a:endParaRPr lang="en-US" sz="1800" dirty="0" smtClean="0"/>
          </a:p>
          <a:p>
            <a:pPr>
              <a:lnSpc>
                <a:spcPct val="90000"/>
              </a:lnSpc>
              <a:spcBef>
                <a:spcPct val="50000"/>
              </a:spcBef>
              <a:defRPr/>
            </a:pPr>
            <a:r>
              <a:rPr lang="en-US" sz="1800" dirty="0"/>
              <a:t> </a:t>
            </a:r>
            <a:r>
              <a:rPr lang="en-US" sz="1800" dirty="0" smtClean="0"/>
              <a:t>   (</a:t>
            </a:r>
            <a:r>
              <a:rPr lang="en-US" sz="1800" dirty="0" err="1" smtClean="0"/>
              <a:t>mimicing</a:t>
            </a:r>
            <a:r>
              <a:rPr lang="en-US" sz="1800" dirty="0" smtClean="0"/>
              <a:t> a proton close to Cerenkov threshold) </a:t>
            </a:r>
            <a:endParaRPr lang="en-US" sz="1800" dirty="0"/>
          </a:p>
        </p:txBody>
      </p:sp>
      <p:sp>
        <p:nvSpPr>
          <p:cNvPr id="12" name="TextBox 8"/>
          <p:cNvSpPr txBox="1">
            <a:spLocks noChangeArrowheads="1"/>
          </p:cNvSpPr>
          <p:nvPr/>
        </p:nvSpPr>
        <p:spPr bwMode="auto">
          <a:xfrm>
            <a:off x="323850" y="36513"/>
            <a:ext cx="8365491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9pPr>
          </a:lstStyle>
          <a:p>
            <a:r>
              <a:rPr lang="en-US" dirty="0" smtClean="0">
                <a:solidFill>
                  <a:srgbClr val="596BFF"/>
                </a:solidFill>
                <a:latin typeface="Arial" charset="0"/>
              </a:rPr>
              <a:t>RICH performances:  Mirror 14-35    SBA MA-PMTs</a:t>
            </a:r>
            <a:endParaRPr lang="en-US" sz="3200" baseline="-25000" dirty="0">
              <a:solidFill>
                <a:srgbClr val="596BFF"/>
              </a:solidFill>
              <a:latin typeface="Arial" charset="0"/>
            </a:endParaRPr>
          </a:p>
        </p:txBody>
      </p:sp>
      <p:sp>
        <p:nvSpPr>
          <p:cNvPr id="13317" name="Datumsplatzhalter 5"/>
          <p:cNvSpPr txBox="1">
            <a:spLocks noGrp="1"/>
          </p:cNvSpPr>
          <p:nvPr/>
        </p:nvSpPr>
        <p:spPr bwMode="auto">
          <a:xfrm>
            <a:off x="114300" y="6486525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9pPr>
          </a:lstStyle>
          <a:p>
            <a:r>
              <a:rPr lang="de-DE" sz="1200">
                <a:solidFill>
                  <a:srgbClr val="898989"/>
                </a:solidFill>
                <a:latin typeface="Tahoma" pitchFamily="34" charset="0"/>
              </a:rPr>
              <a:t>L. Pappalardo</a:t>
            </a:r>
            <a:endParaRPr lang="en-US" sz="1200">
              <a:solidFill>
                <a:srgbClr val="898989"/>
              </a:solidFill>
              <a:latin typeface="Tahoma" pitchFamily="34" charset="0"/>
            </a:endParaRPr>
          </a:p>
        </p:txBody>
      </p:sp>
      <p:sp>
        <p:nvSpPr>
          <p:cNvPr id="13318" name="Foliennummernplatzhalter 6"/>
          <p:cNvSpPr txBox="1">
            <a:spLocks noGrp="1"/>
          </p:cNvSpPr>
          <p:nvPr/>
        </p:nvSpPr>
        <p:spPr bwMode="auto">
          <a:xfrm>
            <a:off x="6553200" y="6486525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9pPr>
          </a:lstStyle>
          <a:p>
            <a:pPr algn="r"/>
            <a:fld id="{FA7D7C09-DAFF-4FFA-9A79-9E0D03154F71}" type="slidenum">
              <a:rPr lang="en-US" sz="1200">
                <a:solidFill>
                  <a:srgbClr val="898989"/>
                </a:solidFill>
                <a:latin typeface="Tahoma" pitchFamily="34" charset="0"/>
              </a:rPr>
              <a:pPr algn="r"/>
              <a:t>25</a:t>
            </a:fld>
            <a:endParaRPr lang="en-US" sz="1200">
              <a:solidFill>
                <a:srgbClr val="898989"/>
              </a:solidFill>
              <a:latin typeface="Tahoma" pitchFamily="34" charset="0"/>
            </a:endParaRPr>
          </a:p>
        </p:txBody>
      </p:sp>
      <p:cxnSp>
        <p:nvCxnSpPr>
          <p:cNvPr id="41" name="Straight Connector 40"/>
          <p:cNvCxnSpPr/>
          <p:nvPr/>
        </p:nvCxnSpPr>
        <p:spPr>
          <a:xfrm>
            <a:off x="152400" y="6553200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" name="Picture 1" descr="kine5.eps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932" y="1960155"/>
            <a:ext cx="4729549" cy="4729549"/>
          </a:xfrm>
          <a:prstGeom prst="rect">
            <a:avLst/>
          </a:prstGeom>
        </p:spPr>
      </p:pic>
      <p:pic>
        <p:nvPicPr>
          <p:cNvPr id="3" name="Picture 2" descr="pmat_1-3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2082" y="2417317"/>
            <a:ext cx="4171316" cy="4171316"/>
          </a:xfrm>
          <a:prstGeom prst="rect">
            <a:avLst/>
          </a:prstGeom>
        </p:spPr>
      </p:pic>
      <p:sp>
        <p:nvSpPr>
          <p:cNvPr id="4" name="8-Point Star 3"/>
          <p:cNvSpPr/>
          <p:nvPr/>
        </p:nvSpPr>
        <p:spPr bwMode="auto">
          <a:xfrm>
            <a:off x="1698363" y="4130865"/>
            <a:ext cx="260109" cy="229493"/>
          </a:xfrm>
          <a:prstGeom prst="star8">
            <a:avLst/>
          </a:prstGeom>
          <a:solidFill>
            <a:srgbClr val="FF66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ahoma" pitchFamily="-65" charset="0"/>
              <a:ea typeface="ＭＳ Ｐゴシック" pitchFamily="-65" charset="-128"/>
              <a:cs typeface="ＭＳ Ｐゴシック" pitchFamily="-65" charset="-128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003286" y="2187825"/>
            <a:ext cx="4012825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/>
              <a:t>Negative  3-3.5 </a:t>
            </a:r>
            <a:r>
              <a:rPr lang="en-US" sz="2200" dirty="0" err="1" smtClean="0"/>
              <a:t>GeV</a:t>
            </a:r>
            <a:r>
              <a:rPr lang="en-US" sz="2200" dirty="0" smtClean="0"/>
              <a:t>/c @ 23</a:t>
            </a:r>
            <a:r>
              <a:rPr lang="en-US" sz="2200" baseline="30000" dirty="0" smtClean="0"/>
              <a:t>o</a:t>
            </a:r>
            <a:endParaRPr lang="en-US" sz="2200" baseline="30000" dirty="0"/>
          </a:p>
        </p:txBody>
      </p:sp>
      <p:sp>
        <p:nvSpPr>
          <p:cNvPr id="11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199" y="6575425"/>
            <a:ext cx="3500945" cy="457200"/>
          </a:xfrm>
        </p:spPr>
        <p:txBody>
          <a:bodyPr/>
          <a:lstStyle/>
          <a:p>
            <a:pPr>
              <a:defRPr/>
            </a:pPr>
            <a:r>
              <a:rPr lang="en-US" sz="1200" dirty="0" smtClean="0">
                <a:solidFill>
                  <a:schemeClr val="bg2">
                    <a:lumMod val="75000"/>
                  </a:schemeClr>
                </a:solidFill>
              </a:rPr>
              <a:t>CLAS12 RICH Meeting – </a:t>
            </a:r>
            <a:r>
              <a:rPr lang="en-US" sz="1200" dirty="0" err="1" smtClean="0">
                <a:solidFill>
                  <a:schemeClr val="bg2">
                    <a:lumMod val="75000"/>
                  </a:schemeClr>
                </a:solidFill>
              </a:rPr>
              <a:t>JLab</a:t>
            </a:r>
            <a:r>
              <a:rPr lang="en-US" sz="1200" dirty="0" smtClean="0">
                <a:solidFill>
                  <a:schemeClr val="bg2">
                    <a:lumMod val="75000"/>
                  </a:schemeClr>
                </a:solidFill>
              </a:rPr>
              <a:t> 21/6/2011</a:t>
            </a:r>
            <a:endParaRPr lang="en-US" sz="1200" dirty="0">
              <a:solidFill>
                <a:schemeClr val="bg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764887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7" name="Datumsplatzhalter 5"/>
          <p:cNvSpPr txBox="1">
            <a:spLocks noGrp="1"/>
          </p:cNvSpPr>
          <p:nvPr/>
        </p:nvSpPr>
        <p:spPr bwMode="auto">
          <a:xfrm>
            <a:off x="114300" y="6486525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9pPr>
          </a:lstStyle>
          <a:p>
            <a:r>
              <a:rPr lang="de-DE" sz="1200">
                <a:solidFill>
                  <a:srgbClr val="898989"/>
                </a:solidFill>
                <a:latin typeface="Tahoma" pitchFamily="34" charset="0"/>
              </a:rPr>
              <a:t>L. Pappalardo</a:t>
            </a:r>
            <a:endParaRPr lang="en-US" sz="1200">
              <a:solidFill>
                <a:srgbClr val="898989"/>
              </a:solidFill>
              <a:latin typeface="Tahoma" pitchFamily="34" charset="0"/>
            </a:endParaRPr>
          </a:p>
        </p:txBody>
      </p:sp>
      <p:sp>
        <p:nvSpPr>
          <p:cNvPr id="13318" name="Foliennummernplatzhalter 6"/>
          <p:cNvSpPr txBox="1">
            <a:spLocks noGrp="1"/>
          </p:cNvSpPr>
          <p:nvPr/>
        </p:nvSpPr>
        <p:spPr bwMode="auto">
          <a:xfrm>
            <a:off x="6553200" y="6486525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9pPr>
          </a:lstStyle>
          <a:p>
            <a:pPr algn="r"/>
            <a:fld id="{FA7D7C09-DAFF-4FFA-9A79-9E0D03154F71}" type="slidenum">
              <a:rPr lang="en-US" sz="1200">
                <a:solidFill>
                  <a:srgbClr val="898989"/>
                </a:solidFill>
                <a:latin typeface="Tahoma" pitchFamily="34" charset="0"/>
              </a:rPr>
              <a:pPr algn="r"/>
              <a:t>26</a:t>
            </a:fld>
            <a:endParaRPr lang="en-US" sz="1200">
              <a:solidFill>
                <a:srgbClr val="898989"/>
              </a:solidFill>
              <a:latin typeface="Tahoma" pitchFamily="34" charset="0"/>
            </a:endParaRPr>
          </a:p>
        </p:txBody>
      </p:sp>
      <p:cxnSp>
        <p:nvCxnSpPr>
          <p:cNvPr id="41" name="Straight Connector 40"/>
          <p:cNvCxnSpPr/>
          <p:nvPr/>
        </p:nvCxnSpPr>
        <p:spPr>
          <a:xfrm>
            <a:off x="152400" y="6553200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" name="Picture 1" descr="kine5.eps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932" y="1960155"/>
            <a:ext cx="4729549" cy="4729549"/>
          </a:xfrm>
          <a:prstGeom prst="rect">
            <a:avLst/>
          </a:prstGeom>
        </p:spPr>
      </p:pic>
      <p:sp>
        <p:nvSpPr>
          <p:cNvPr id="4" name="8-Point Star 3"/>
          <p:cNvSpPr/>
          <p:nvPr/>
        </p:nvSpPr>
        <p:spPr bwMode="auto">
          <a:xfrm>
            <a:off x="1927871" y="4345058"/>
            <a:ext cx="260109" cy="229493"/>
          </a:xfrm>
          <a:prstGeom prst="star8">
            <a:avLst/>
          </a:prstGeom>
          <a:solidFill>
            <a:srgbClr val="FF66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ahoma" pitchFamily="-65" charset="0"/>
              <a:ea typeface="ＭＳ Ｐゴシック" pitchFamily="-65" charset="-128"/>
              <a:cs typeface="ＭＳ Ｐゴシック" pitchFamily="-65" charset="-128"/>
            </a:endParaRPr>
          </a:p>
        </p:txBody>
      </p:sp>
      <p:pic>
        <p:nvPicPr>
          <p:cNvPr id="5" name="Picture 4" descr="pmat_7-9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2560" y="2381169"/>
            <a:ext cx="4170838" cy="4170838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5171592" y="2172526"/>
            <a:ext cx="3766651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/>
              <a:t>Positive 3.5-4 </a:t>
            </a:r>
            <a:r>
              <a:rPr lang="en-US" sz="2200" dirty="0" err="1" smtClean="0"/>
              <a:t>GeV</a:t>
            </a:r>
            <a:r>
              <a:rPr lang="en-US" sz="2200" dirty="0" smtClean="0"/>
              <a:t>/c @ 20</a:t>
            </a:r>
            <a:r>
              <a:rPr lang="en-US" sz="2200" baseline="30000" dirty="0" smtClean="0"/>
              <a:t>o</a:t>
            </a:r>
            <a:endParaRPr lang="en-US" sz="2200" baseline="30000" dirty="0"/>
          </a:p>
        </p:txBody>
      </p:sp>
      <p:sp>
        <p:nvSpPr>
          <p:cNvPr id="12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199" y="6575425"/>
            <a:ext cx="3500945" cy="457200"/>
          </a:xfrm>
        </p:spPr>
        <p:txBody>
          <a:bodyPr/>
          <a:lstStyle/>
          <a:p>
            <a:pPr>
              <a:defRPr/>
            </a:pPr>
            <a:r>
              <a:rPr lang="en-US" sz="1200" dirty="0" smtClean="0">
                <a:solidFill>
                  <a:schemeClr val="bg2">
                    <a:lumMod val="75000"/>
                  </a:schemeClr>
                </a:solidFill>
              </a:rPr>
              <a:t>CLAS12 RICH Meeting – </a:t>
            </a:r>
            <a:r>
              <a:rPr lang="en-US" sz="1200" dirty="0" err="1" smtClean="0">
                <a:solidFill>
                  <a:schemeClr val="bg2">
                    <a:lumMod val="75000"/>
                  </a:schemeClr>
                </a:solidFill>
              </a:rPr>
              <a:t>JLab</a:t>
            </a:r>
            <a:r>
              <a:rPr lang="en-US" sz="1200" dirty="0" smtClean="0">
                <a:solidFill>
                  <a:schemeClr val="bg2">
                    <a:lumMod val="75000"/>
                  </a:schemeClr>
                </a:solidFill>
              </a:rPr>
              <a:t> 21/6/2011</a:t>
            </a:r>
            <a:endParaRPr lang="en-US" sz="1200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13" name="Text Box 4"/>
          <p:cNvSpPr txBox="1">
            <a:spLocks noChangeArrowheads="1"/>
          </p:cNvSpPr>
          <p:nvPr/>
        </p:nvSpPr>
        <p:spPr bwMode="auto">
          <a:xfrm>
            <a:off x="721257" y="649780"/>
            <a:ext cx="7433943" cy="9956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endParaRPr lang="en-US" sz="800" b="1" dirty="0">
              <a:solidFill>
                <a:srgbClr val="0000FF"/>
              </a:solidFill>
            </a:endParaRPr>
          </a:p>
          <a:p>
            <a:pPr marL="285750" indent="-285750">
              <a:lnSpc>
                <a:spcPct val="90000"/>
              </a:lnSpc>
              <a:spcBef>
                <a:spcPct val="50000"/>
              </a:spcBef>
              <a:buFont typeface="Wingdings" pitchFamily="2" charset="2"/>
              <a:buChar char="ü"/>
              <a:defRPr/>
            </a:pPr>
            <a:r>
              <a:rPr lang="en-US" sz="1800" dirty="0" smtClean="0"/>
              <a:t>At large angles, positive particles got smaller number of </a:t>
            </a:r>
            <a:r>
              <a:rPr lang="en-US" sz="1800" dirty="0" err="1" smtClean="0"/>
              <a:t>p.e.</a:t>
            </a:r>
            <a:r>
              <a:rPr lang="en-US" sz="1800" dirty="0" smtClean="0"/>
              <a:t> </a:t>
            </a:r>
          </a:p>
          <a:p>
            <a:pPr>
              <a:lnSpc>
                <a:spcPct val="90000"/>
              </a:lnSpc>
              <a:spcBef>
                <a:spcPct val="50000"/>
              </a:spcBef>
              <a:defRPr/>
            </a:pPr>
            <a:r>
              <a:rPr lang="en-US" sz="1800" dirty="0" smtClean="0"/>
              <a:t>    (larger cross talk with protons)</a:t>
            </a:r>
            <a:endParaRPr lang="en-US" sz="1800" dirty="0"/>
          </a:p>
        </p:txBody>
      </p:sp>
      <p:sp>
        <p:nvSpPr>
          <p:cNvPr id="14" name="TextBox 8"/>
          <p:cNvSpPr txBox="1">
            <a:spLocks noChangeArrowheads="1"/>
          </p:cNvSpPr>
          <p:nvPr/>
        </p:nvSpPr>
        <p:spPr bwMode="auto">
          <a:xfrm>
            <a:off x="323850" y="36513"/>
            <a:ext cx="8365491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9pPr>
          </a:lstStyle>
          <a:p>
            <a:r>
              <a:rPr lang="en-US" dirty="0" smtClean="0">
                <a:solidFill>
                  <a:srgbClr val="596BFF"/>
                </a:solidFill>
                <a:latin typeface="Arial" charset="0"/>
              </a:rPr>
              <a:t>RICH performances:  Mirror 14-35    SBA MA-PMTs</a:t>
            </a:r>
            <a:endParaRPr lang="en-US" sz="3200" baseline="-25000" dirty="0">
              <a:solidFill>
                <a:srgbClr val="596BFF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296841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7" name="Datumsplatzhalter 5"/>
          <p:cNvSpPr txBox="1">
            <a:spLocks noGrp="1"/>
          </p:cNvSpPr>
          <p:nvPr/>
        </p:nvSpPr>
        <p:spPr bwMode="auto">
          <a:xfrm>
            <a:off x="114300" y="6486525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9pPr>
          </a:lstStyle>
          <a:p>
            <a:r>
              <a:rPr lang="de-DE" sz="1200">
                <a:solidFill>
                  <a:srgbClr val="898989"/>
                </a:solidFill>
                <a:latin typeface="Tahoma" pitchFamily="34" charset="0"/>
              </a:rPr>
              <a:t>L. Pappalardo</a:t>
            </a:r>
            <a:endParaRPr lang="en-US" sz="1200">
              <a:solidFill>
                <a:srgbClr val="898989"/>
              </a:solidFill>
              <a:latin typeface="Tahoma" pitchFamily="34" charset="0"/>
            </a:endParaRPr>
          </a:p>
        </p:txBody>
      </p:sp>
      <p:sp>
        <p:nvSpPr>
          <p:cNvPr id="13318" name="Foliennummernplatzhalter 6"/>
          <p:cNvSpPr txBox="1">
            <a:spLocks noGrp="1"/>
          </p:cNvSpPr>
          <p:nvPr/>
        </p:nvSpPr>
        <p:spPr bwMode="auto">
          <a:xfrm>
            <a:off x="6553200" y="6486525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9pPr>
          </a:lstStyle>
          <a:p>
            <a:pPr algn="r"/>
            <a:fld id="{FA7D7C09-DAFF-4FFA-9A79-9E0D03154F71}" type="slidenum">
              <a:rPr lang="en-US" sz="1200">
                <a:solidFill>
                  <a:srgbClr val="898989"/>
                </a:solidFill>
                <a:latin typeface="Tahoma" pitchFamily="34" charset="0"/>
              </a:rPr>
              <a:pPr algn="r"/>
              <a:t>27</a:t>
            </a:fld>
            <a:endParaRPr lang="en-US" sz="1200">
              <a:solidFill>
                <a:srgbClr val="898989"/>
              </a:solidFill>
              <a:latin typeface="Tahoma" pitchFamily="34" charset="0"/>
            </a:endParaRPr>
          </a:p>
        </p:txBody>
      </p:sp>
      <p:cxnSp>
        <p:nvCxnSpPr>
          <p:cNvPr id="41" name="Straight Connector 40"/>
          <p:cNvCxnSpPr/>
          <p:nvPr/>
        </p:nvCxnSpPr>
        <p:spPr>
          <a:xfrm>
            <a:off x="152400" y="6553200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" name="Picture 1" descr="kine5.eps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932" y="1960155"/>
            <a:ext cx="4729549" cy="4729549"/>
          </a:xfrm>
          <a:prstGeom prst="rect">
            <a:avLst/>
          </a:prstGeom>
        </p:spPr>
      </p:pic>
      <p:sp>
        <p:nvSpPr>
          <p:cNvPr id="4" name="8-Point Star 3"/>
          <p:cNvSpPr/>
          <p:nvPr/>
        </p:nvSpPr>
        <p:spPr bwMode="auto">
          <a:xfrm>
            <a:off x="3060113" y="5232429"/>
            <a:ext cx="260109" cy="229493"/>
          </a:xfrm>
          <a:prstGeom prst="star8">
            <a:avLst/>
          </a:prstGeom>
          <a:solidFill>
            <a:srgbClr val="FF66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ahoma" pitchFamily="-65" charset="0"/>
              <a:ea typeface="ＭＳ Ｐゴシック" pitchFamily="-65" charset="-128"/>
              <a:cs typeface="ＭＳ Ｐゴシック" pitchFamily="-65" charset="-128"/>
            </a:endParaRPr>
          </a:p>
        </p:txBody>
      </p:sp>
      <p:pic>
        <p:nvPicPr>
          <p:cNvPr id="5" name="Picture 4" descr="pmat_19-21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4980" y="2371428"/>
            <a:ext cx="4207656" cy="4207656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5171592" y="2172526"/>
            <a:ext cx="343382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/>
              <a:t>Positive 6-7 </a:t>
            </a:r>
            <a:r>
              <a:rPr lang="en-US" sz="2200" dirty="0" err="1" smtClean="0"/>
              <a:t>GeV</a:t>
            </a:r>
            <a:r>
              <a:rPr lang="en-US" sz="2200" dirty="0" smtClean="0"/>
              <a:t>/c @ 11</a:t>
            </a:r>
            <a:r>
              <a:rPr lang="en-US" sz="2200" baseline="30000" dirty="0" smtClean="0"/>
              <a:t>o</a:t>
            </a:r>
            <a:endParaRPr lang="en-US" sz="2200" baseline="30000" dirty="0"/>
          </a:p>
        </p:txBody>
      </p:sp>
      <p:sp>
        <p:nvSpPr>
          <p:cNvPr id="11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199" y="6575425"/>
            <a:ext cx="3500945" cy="457200"/>
          </a:xfrm>
        </p:spPr>
        <p:txBody>
          <a:bodyPr/>
          <a:lstStyle/>
          <a:p>
            <a:pPr>
              <a:defRPr/>
            </a:pPr>
            <a:r>
              <a:rPr lang="en-US" sz="1200" dirty="0" smtClean="0">
                <a:solidFill>
                  <a:schemeClr val="bg2">
                    <a:lumMod val="75000"/>
                  </a:schemeClr>
                </a:solidFill>
              </a:rPr>
              <a:t>CLAS12 RICH Meeting – </a:t>
            </a:r>
            <a:r>
              <a:rPr lang="en-US" sz="1200" dirty="0" err="1" smtClean="0">
                <a:solidFill>
                  <a:schemeClr val="bg2">
                    <a:lumMod val="75000"/>
                  </a:schemeClr>
                </a:solidFill>
              </a:rPr>
              <a:t>JLab</a:t>
            </a:r>
            <a:r>
              <a:rPr lang="en-US" sz="1200" dirty="0" smtClean="0">
                <a:solidFill>
                  <a:schemeClr val="bg2">
                    <a:lumMod val="75000"/>
                  </a:schemeClr>
                </a:solidFill>
              </a:rPr>
              <a:t> 21/6/2011</a:t>
            </a:r>
            <a:endParaRPr lang="en-US" sz="1200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13" name="Text Box 4"/>
          <p:cNvSpPr txBox="1">
            <a:spLocks noChangeArrowheads="1"/>
          </p:cNvSpPr>
          <p:nvPr/>
        </p:nvSpPr>
        <p:spPr bwMode="auto">
          <a:xfrm>
            <a:off x="721257" y="649780"/>
            <a:ext cx="7433943" cy="9956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endParaRPr lang="en-US" sz="800" b="1" dirty="0">
              <a:solidFill>
                <a:srgbClr val="0000FF"/>
              </a:solidFill>
            </a:endParaRPr>
          </a:p>
          <a:p>
            <a:pPr marL="285750" indent="-285750">
              <a:lnSpc>
                <a:spcPct val="90000"/>
              </a:lnSpc>
              <a:spcBef>
                <a:spcPct val="50000"/>
              </a:spcBef>
              <a:buFont typeface="Wingdings" pitchFamily="2" charset="2"/>
              <a:buChar char="ü"/>
              <a:defRPr/>
            </a:pPr>
            <a:r>
              <a:rPr lang="en-US" sz="1800" dirty="0" smtClean="0"/>
              <a:t>At large momentum a small pion-</a:t>
            </a:r>
            <a:r>
              <a:rPr lang="en-US" sz="1800" dirty="0" err="1" smtClean="0"/>
              <a:t>kaon</a:t>
            </a:r>
            <a:r>
              <a:rPr lang="en-US" sz="1800" dirty="0" smtClean="0"/>
              <a:t> contamination emerges</a:t>
            </a:r>
          </a:p>
          <a:p>
            <a:pPr>
              <a:lnSpc>
                <a:spcPct val="90000"/>
              </a:lnSpc>
              <a:spcBef>
                <a:spcPct val="50000"/>
              </a:spcBef>
              <a:defRPr/>
            </a:pPr>
            <a:r>
              <a:rPr lang="en-US" sz="1800" dirty="0"/>
              <a:t> </a:t>
            </a:r>
            <a:r>
              <a:rPr lang="en-US" sz="1800" dirty="0" smtClean="0"/>
              <a:t>   (pion and </a:t>
            </a:r>
            <a:r>
              <a:rPr lang="en-US" sz="1800" dirty="0" err="1" smtClean="0"/>
              <a:t>kaon</a:t>
            </a:r>
            <a:r>
              <a:rPr lang="en-US" sz="1800" dirty="0" smtClean="0"/>
              <a:t> rings start to touch each other)</a:t>
            </a:r>
            <a:endParaRPr lang="en-US" sz="1800" dirty="0"/>
          </a:p>
        </p:txBody>
      </p:sp>
      <p:sp>
        <p:nvSpPr>
          <p:cNvPr id="14" name="TextBox 8"/>
          <p:cNvSpPr txBox="1">
            <a:spLocks noChangeArrowheads="1"/>
          </p:cNvSpPr>
          <p:nvPr/>
        </p:nvSpPr>
        <p:spPr bwMode="auto">
          <a:xfrm>
            <a:off x="323850" y="36513"/>
            <a:ext cx="8365491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9pPr>
          </a:lstStyle>
          <a:p>
            <a:r>
              <a:rPr lang="en-US" dirty="0" smtClean="0">
                <a:solidFill>
                  <a:srgbClr val="596BFF"/>
                </a:solidFill>
                <a:latin typeface="Arial" charset="0"/>
              </a:rPr>
              <a:t>RICH performances:  Mirror 14-35    SBA MA-PMTs</a:t>
            </a:r>
            <a:endParaRPr lang="en-US" sz="3200" baseline="-25000" dirty="0">
              <a:solidFill>
                <a:srgbClr val="596BFF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296841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7" name="Datumsplatzhalter 5"/>
          <p:cNvSpPr txBox="1">
            <a:spLocks noGrp="1"/>
          </p:cNvSpPr>
          <p:nvPr/>
        </p:nvSpPr>
        <p:spPr bwMode="auto">
          <a:xfrm>
            <a:off x="114300" y="6486525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9pPr>
          </a:lstStyle>
          <a:p>
            <a:r>
              <a:rPr lang="de-DE" sz="1200">
                <a:solidFill>
                  <a:srgbClr val="898989"/>
                </a:solidFill>
                <a:latin typeface="Tahoma" pitchFamily="34" charset="0"/>
              </a:rPr>
              <a:t>L. Pappalardo</a:t>
            </a:r>
            <a:endParaRPr lang="en-US" sz="1200">
              <a:solidFill>
                <a:srgbClr val="898989"/>
              </a:solidFill>
              <a:latin typeface="Tahoma" pitchFamily="34" charset="0"/>
            </a:endParaRPr>
          </a:p>
        </p:txBody>
      </p:sp>
      <p:sp>
        <p:nvSpPr>
          <p:cNvPr id="13318" name="Foliennummernplatzhalter 6"/>
          <p:cNvSpPr txBox="1">
            <a:spLocks noGrp="1"/>
          </p:cNvSpPr>
          <p:nvPr/>
        </p:nvSpPr>
        <p:spPr bwMode="auto">
          <a:xfrm>
            <a:off x="6553200" y="6486525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9pPr>
          </a:lstStyle>
          <a:p>
            <a:pPr algn="r"/>
            <a:fld id="{FA7D7C09-DAFF-4FFA-9A79-9E0D03154F71}" type="slidenum">
              <a:rPr lang="en-US" sz="1200">
                <a:solidFill>
                  <a:srgbClr val="898989"/>
                </a:solidFill>
                <a:latin typeface="Tahoma" pitchFamily="34" charset="0"/>
              </a:rPr>
              <a:pPr algn="r"/>
              <a:t>28</a:t>
            </a:fld>
            <a:endParaRPr lang="en-US" sz="1200">
              <a:solidFill>
                <a:srgbClr val="898989"/>
              </a:solidFill>
              <a:latin typeface="Tahoma" pitchFamily="34" charset="0"/>
            </a:endParaRPr>
          </a:p>
        </p:txBody>
      </p:sp>
      <p:cxnSp>
        <p:nvCxnSpPr>
          <p:cNvPr id="41" name="Straight Connector 40"/>
          <p:cNvCxnSpPr/>
          <p:nvPr/>
        </p:nvCxnSpPr>
        <p:spPr>
          <a:xfrm>
            <a:off x="152400" y="6553200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" name="Picture 1" descr="kine5.eps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932" y="1960155"/>
            <a:ext cx="4729549" cy="4729549"/>
          </a:xfrm>
          <a:prstGeom prst="rect">
            <a:avLst/>
          </a:prstGeom>
        </p:spPr>
      </p:pic>
      <p:sp>
        <p:nvSpPr>
          <p:cNvPr id="4" name="8-Point Star 3"/>
          <p:cNvSpPr/>
          <p:nvPr/>
        </p:nvSpPr>
        <p:spPr bwMode="auto">
          <a:xfrm>
            <a:off x="3748638" y="5767912"/>
            <a:ext cx="260109" cy="229493"/>
          </a:xfrm>
          <a:prstGeom prst="star8">
            <a:avLst/>
          </a:prstGeom>
          <a:solidFill>
            <a:srgbClr val="FF66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ahoma" pitchFamily="-65" charset="0"/>
              <a:ea typeface="ＭＳ Ｐゴシック" pitchFamily="-65" charset="-128"/>
              <a:cs typeface="ＭＳ Ｐゴシック" pitchFamily="-65" charset="-128"/>
            </a:endParaRPr>
          </a:p>
        </p:txBody>
      </p:sp>
      <p:pic>
        <p:nvPicPr>
          <p:cNvPr id="3" name="Picture 2" descr="pmat_25-27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0998" y="2417321"/>
            <a:ext cx="4195895" cy="4195895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5171592" y="2172526"/>
            <a:ext cx="347901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/>
              <a:t>Positive 7-10 </a:t>
            </a:r>
            <a:r>
              <a:rPr lang="en-US" sz="2200" dirty="0" err="1" smtClean="0"/>
              <a:t>GeV</a:t>
            </a:r>
            <a:r>
              <a:rPr lang="en-US" sz="2200" dirty="0" smtClean="0"/>
              <a:t>/c @ 5</a:t>
            </a:r>
            <a:r>
              <a:rPr lang="en-US" sz="2200" baseline="30000" dirty="0" smtClean="0"/>
              <a:t>o</a:t>
            </a:r>
            <a:endParaRPr lang="en-US" sz="2200" baseline="30000" dirty="0"/>
          </a:p>
        </p:txBody>
      </p:sp>
      <p:sp>
        <p:nvSpPr>
          <p:cNvPr id="11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199" y="6575425"/>
            <a:ext cx="3500945" cy="457200"/>
          </a:xfrm>
        </p:spPr>
        <p:txBody>
          <a:bodyPr/>
          <a:lstStyle/>
          <a:p>
            <a:pPr>
              <a:defRPr/>
            </a:pPr>
            <a:r>
              <a:rPr lang="en-US" sz="1200" dirty="0" smtClean="0">
                <a:solidFill>
                  <a:schemeClr val="bg2">
                    <a:lumMod val="75000"/>
                  </a:schemeClr>
                </a:solidFill>
              </a:rPr>
              <a:t>CLAS12 RICH Meeting – </a:t>
            </a:r>
            <a:r>
              <a:rPr lang="en-US" sz="1200" dirty="0" err="1" smtClean="0">
                <a:solidFill>
                  <a:schemeClr val="bg2">
                    <a:lumMod val="75000"/>
                  </a:schemeClr>
                </a:solidFill>
              </a:rPr>
              <a:t>JLab</a:t>
            </a:r>
            <a:r>
              <a:rPr lang="en-US" sz="1200" dirty="0" smtClean="0">
                <a:solidFill>
                  <a:schemeClr val="bg2">
                    <a:lumMod val="75000"/>
                  </a:schemeClr>
                </a:solidFill>
              </a:rPr>
              <a:t> 21/6/2011</a:t>
            </a:r>
            <a:endParaRPr lang="en-US" sz="1200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13" name="Text Box 4"/>
          <p:cNvSpPr txBox="1">
            <a:spLocks noChangeArrowheads="1"/>
          </p:cNvSpPr>
          <p:nvPr/>
        </p:nvSpPr>
        <p:spPr bwMode="auto">
          <a:xfrm>
            <a:off x="721257" y="649780"/>
            <a:ext cx="7433943" cy="6078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endParaRPr lang="en-US" sz="800" b="1" dirty="0">
              <a:solidFill>
                <a:srgbClr val="0000FF"/>
              </a:solidFill>
            </a:endParaRPr>
          </a:p>
          <a:p>
            <a:pPr marL="285750" indent="-285750">
              <a:lnSpc>
                <a:spcPct val="90000"/>
              </a:lnSpc>
              <a:spcBef>
                <a:spcPct val="50000"/>
              </a:spcBef>
              <a:buFont typeface="Wingdings" pitchFamily="2" charset="2"/>
              <a:buChar char="ü"/>
              <a:defRPr/>
            </a:pPr>
            <a:r>
              <a:rPr lang="en-US" sz="1800" dirty="0" smtClean="0"/>
              <a:t>The pion </a:t>
            </a:r>
            <a:r>
              <a:rPr lang="en-US" sz="1800" dirty="0" err="1" smtClean="0"/>
              <a:t>mis</a:t>
            </a:r>
            <a:r>
              <a:rPr lang="en-US" sz="1800" dirty="0" smtClean="0"/>
              <a:t>-identification stays below 1 % at highest momenta</a:t>
            </a:r>
          </a:p>
        </p:txBody>
      </p:sp>
      <p:sp>
        <p:nvSpPr>
          <p:cNvPr id="14" name="TextBox 8"/>
          <p:cNvSpPr txBox="1">
            <a:spLocks noChangeArrowheads="1"/>
          </p:cNvSpPr>
          <p:nvPr/>
        </p:nvSpPr>
        <p:spPr bwMode="auto">
          <a:xfrm>
            <a:off x="323850" y="36513"/>
            <a:ext cx="8365491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9pPr>
          </a:lstStyle>
          <a:p>
            <a:r>
              <a:rPr lang="en-US" dirty="0" smtClean="0">
                <a:solidFill>
                  <a:srgbClr val="596BFF"/>
                </a:solidFill>
                <a:latin typeface="Arial" charset="0"/>
              </a:rPr>
              <a:t>RICH performances:  Mirror 14-35    SBA MA-PMTs</a:t>
            </a:r>
            <a:endParaRPr lang="en-US" sz="3200" baseline="-25000" dirty="0">
              <a:solidFill>
                <a:srgbClr val="596BFF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437580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ext Box 2"/>
          <p:cNvSpPr txBox="1">
            <a:spLocks noChangeArrowheads="1"/>
          </p:cNvSpPr>
          <p:nvPr/>
        </p:nvSpPr>
        <p:spPr bwMode="auto">
          <a:xfrm>
            <a:off x="98425" y="707014"/>
            <a:ext cx="8969375" cy="58062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9pPr>
          </a:lstStyle>
          <a:p>
            <a:pPr>
              <a:spcBef>
                <a:spcPct val="50000"/>
              </a:spcBef>
              <a:defRPr/>
            </a:pPr>
            <a:r>
              <a:rPr lang="en-US" sz="1800" b="1" dirty="0" smtClean="0">
                <a:solidFill>
                  <a:srgbClr val="FF3300"/>
                </a:solidFill>
              </a:rPr>
              <a:t>Aerogel provides </a:t>
            </a:r>
            <a:r>
              <a:rPr lang="en-US" sz="1800" b="1" dirty="0" smtClean="0">
                <a:solidFill>
                  <a:srgbClr val="FF3300"/>
                </a:solidFill>
              </a:rPr>
              <a:t>a </a:t>
            </a:r>
            <a:r>
              <a:rPr lang="en-US" sz="1800" b="1" dirty="0" smtClean="0">
                <a:solidFill>
                  <a:srgbClr val="FF3300"/>
                </a:solidFill>
              </a:rPr>
              <a:t>good pion/</a:t>
            </a:r>
            <a:r>
              <a:rPr lang="en-US" sz="1800" b="1" dirty="0" err="1" smtClean="0">
                <a:solidFill>
                  <a:srgbClr val="FF3300"/>
                </a:solidFill>
              </a:rPr>
              <a:t>kaon</a:t>
            </a:r>
            <a:r>
              <a:rPr lang="en-US" sz="1800" b="1" dirty="0" smtClean="0">
                <a:solidFill>
                  <a:srgbClr val="FF3300"/>
                </a:solidFill>
              </a:rPr>
              <a:t> separation up to 8 </a:t>
            </a:r>
            <a:r>
              <a:rPr lang="en-US" sz="1800" b="1" dirty="0" err="1" smtClean="0">
                <a:solidFill>
                  <a:srgbClr val="FF3300"/>
                </a:solidFill>
              </a:rPr>
              <a:t>GeV</a:t>
            </a:r>
            <a:r>
              <a:rPr lang="en-US" sz="1800" b="1" dirty="0" smtClean="0">
                <a:solidFill>
                  <a:srgbClr val="FF3300"/>
                </a:solidFill>
              </a:rPr>
              <a:t>/c</a:t>
            </a:r>
            <a:r>
              <a:rPr lang="en-US" sz="2000" dirty="0" smtClean="0">
                <a:solidFill>
                  <a:srgbClr val="FF3300"/>
                </a:solidFill>
              </a:rPr>
              <a:t> </a:t>
            </a:r>
          </a:p>
          <a:p>
            <a:pPr>
              <a:spcBef>
                <a:spcPct val="50000"/>
              </a:spcBef>
              <a:buFontTx/>
              <a:buChar char="•"/>
              <a:defRPr/>
            </a:pPr>
            <a:r>
              <a:rPr lang="en-US" sz="2400" dirty="0" smtClean="0"/>
              <a:t> </a:t>
            </a:r>
            <a:r>
              <a:rPr lang="en-US" sz="1800" b="1" dirty="0" smtClean="0"/>
              <a:t>Systematic studies performed with a GEANT3-based simulation provided an optimal configuration for the RICH in terms of </a:t>
            </a:r>
            <a:r>
              <a:rPr lang="en-US" sz="1800" b="1" dirty="0" err="1" smtClean="0"/>
              <a:t>pions</a:t>
            </a:r>
            <a:r>
              <a:rPr lang="en-US" sz="1800" b="1" dirty="0" smtClean="0"/>
              <a:t>/</a:t>
            </a:r>
            <a:r>
              <a:rPr lang="en-US" sz="1800" b="1" dirty="0" err="1" smtClean="0"/>
              <a:t>kaons</a:t>
            </a:r>
            <a:r>
              <a:rPr lang="en-US" sz="1800" b="1" dirty="0" smtClean="0"/>
              <a:t> separation </a:t>
            </a:r>
          </a:p>
          <a:p>
            <a:pPr>
              <a:lnSpc>
                <a:spcPct val="65000"/>
              </a:lnSpc>
              <a:spcBef>
                <a:spcPct val="50000"/>
              </a:spcBef>
              <a:defRPr/>
            </a:pPr>
            <a:endParaRPr lang="en-US" sz="1800" dirty="0" smtClean="0">
              <a:latin typeface="Tahoma" pitchFamily="34" charset="0"/>
            </a:endParaRPr>
          </a:p>
          <a:p>
            <a:pPr>
              <a:buFontTx/>
              <a:buChar char="•"/>
              <a:defRPr/>
            </a:pPr>
            <a:r>
              <a:rPr lang="en-US" sz="1800" dirty="0" smtClean="0">
                <a:latin typeface="Tahoma" pitchFamily="34" charset="0"/>
              </a:rPr>
              <a:t> </a:t>
            </a:r>
            <a:r>
              <a:rPr lang="en-US" sz="1800" b="1" dirty="0" smtClean="0"/>
              <a:t>RICH simulation is now being performed with GEMC (GEANT4-based)</a:t>
            </a:r>
          </a:p>
          <a:p>
            <a:pPr>
              <a:lnSpc>
                <a:spcPct val="120000"/>
              </a:lnSpc>
              <a:defRPr/>
            </a:pPr>
            <a:r>
              <a:rPr lang="en-US" sz="1800" dirty="0" smtClean="0"/>
              <a:t>  - realistic </a:t>
            </a:r>
            <a:r>
              <a:rPr lang="en-US" sz="1800" dirty="0" smtClean="0"/>
              <a:t>geometry &amp; optic effects </a:t>
            </a:r>
            <a:endParaRPr lang="en-US" sz="1800" dirty="0" smtClean="0"/>
          </a:p>
          <a:p>
            <a:pPr>
              <a:lnSpc>
                <a:spcPct val="120000"/>
              </a:lnSpc>
              <a:defRPr/>
            </a:pPr>
            <a:r>
              <a:rPr lang="en-US" sz="1800" dirty="0" smtClean="0"/>
              <a:t>  - mirror system (different geometries tested)</a:t>
            </a:r>
          </a:p>
          <a:p>
            <a:pPr>
              <a:lnSpc>
                <a:spcPct val="120000"/>
              </a:lnSpc>
              <a:defRPr/>
            </a:pPr>
            <a:r>
              <a:rPr lang="en-US" sz="1800" dirty="0" smtClean="0"/>
              <a:t>  - joint sectors</a:t>
            </a:r>
          </a:p>
          <a:p>
            <a:pPr>
              <a:lnSpc>
                <a:spcPct val="120000"/>
              </a:lnSpc>
              <a:defRPr/>
            </a:pPr>
            <a:r>
              <a:rPr lang="en-US" sz="1800" dirty="0" smtClean="0"/>
              <a:t>  -  multi-aerogel thickness</a:t>
            </a:r>
          </a:p>
          <a:p>
            <a:pPr>
              <a:lnSpc>
                <a:spcPct val="120000"/>
              </a:lnSpc>
              <a:defRPr/>
            </a:pPr>
            <a:r>
              <a:rPr lang="en-US" sz="1800" dirty="0" smtClean="0"/>
              <a:t>  - semi-reflective plane </a:t>
            </a:r>
            <a:r>
              <a:rPr lang="en-US" sz="1800" dirty="0" smtClean="0"/>
              <a:t>mirror</a:t>
            </a:r>
          </a:p>
          <a:p>
            <a:pPr>
              <a:lnSpc>
                <a:spcPct val="120000"/>
              </a:lnSpc>
              <a:defRPr/>
            </a:pPr>
            <a:endParaRPr lang="en-US" sz="1800" dirty="0" smtClean="0"/>
          </a:p>
          <a:p>
            <a:pPr marL="285750" indent="-285750">
              <a:lnSpc>
                <a:spcPct val="120000"/>
              </a:lnSpc>
              <a:buFont typeface="Arial" pitchFamily="34" charset="0"/>
              <a:buChar char="•"/>
              <a:defRPr/>
            </a:pPr>
            <a:r>
              <a:rPr lang="en-US" sz="1800" b="1" dirty="0" smtClean="0"/>
              <a:t>A new reconstruction algorithm allows for quantitative </a:t>
            </a:r>
            <a:r>
              <a:rPr lang="en-US" sz="1800" b="1" dirty="0" smtClean="0"/>
              <a:t>studies (ongoing):</a:t>
            </a:r>
            <a:endParaRPr lang="en-US" sz="1800" b="1" dirty="0" smtClean="0"/>
          </a:p>
          <a:p>
            <a:pPr>
              <a:lnSpc>
                <a:spcPct val="120000"/>
              </a:lnSpc>
              <a:defRPr/>
            </a:pPr>
            <a:r>
              <a:rPr lang="en-US" sz="1800" dirty="0" smtClean="0"/>
              <a:t>     n of </a:t>
            </a:r>
            <a:r>
              <a:rPr lang="en-US" sz="1800" dirty="0" err="1" smtClean="0"/>
              <a:t>p.e.</a:t>
            </a:r>
            <a:r>
              <a:rPr lang="en-US" sz="1800" dirty="0" smtClean="0"/>
              <a:t> for different configurations </a:t>
            </a:r>
            <a:endParaRPr lang="en-US" sz="1800" dirty="0" smtClean="0"/>
          </a:p>
          <a:p>
            <a:pPr>
              <a:lnSpc>
                <a:spcPct val="120000"/>
              </a:lnSpc>
              <a:defRPr/>
            </a:pPr>
            <a:r>
              <a:rPr lang="en-US" sz="1800" dirty="0" smtClean="0">
                <a:sym typeface="Symbol"/>
              </a:rPr>
              <a:t>     </a:t>
            </a:r>
            <a:r>
              <a:rPr lang="en-US" sz="1800" dirty="0" smtClean="0">
                <a:sym typeface="Symbol"/>
              </a:rPr>
              <a:t>/</a:t>
            </a:r>
            <a:r>
              <a:rPr lang="en-US" sz="1800" dirty="0" smtClean="0">
                <a:sym typeface="Symbol"/>
              </a:rPr>
              <a:t>K/p separation</a:t>
            </a:r>
          </a:p>
          <a:p>
            <a:pPr>
              <a:lnSpc>
                <a:spcPct val="120000"/>
              </a:lnSpc>
              <a:defRPr/>
            </a:pPr>
            <a:endParaRPr lang="en-US" sz="1800" dirty="0">
              <a:sym typeface="Symbol"/>
            </a:endParaRPr>
          </a:p>
          <a:p>
            <a:pPr>
              <a:lnSpc>
                <a:spcPct val="120000"/>
              </a:lnSpc>
              <a:defRPr/>
            </a:pPr>
            <a:r>
              <a:rPr lang="en-US" sz="1800" dirty="0" smtClean="0">
                <a:sym typeface="Symbol"/>
              </a:rPr>
              <a:t>Given the complex geometry, large surface to cover and torus bending, some</a:t>
            </a:r>
          </a:p>
          <a:p>
            <a:pPr>
              <a:lnSpc>
                <a:spcPct val="120000"/>
              </a:lnSpc>
              <a:defRPr/>
            </a:pPr>
            <a:r>
              <a:rPr lang="en-US" sz="1800" dirty="0">
                <a:sym typeface="Symbol"/>
              </a:rPr>
              <a:t>c</a:t>
            </a:r>
            <a:r>
              <a:rPr lang="en-US" sz="1800" dirty="0" smtClean="0">
                <a:sym typeface="Symbol"/>
              </a:rPr>
              <a:t>ompromise has to be found. It would depend on a realistic background estimate.</a:t>
            </a:r>
            <a:endParaRPr lang="en-US" sz="1800" dirty="0" smtClean="0">
              <a:sym typeface="Symbol"/>
            </a:endParaRPr>
          </a:p>
        </p:txBody>
      </p:sp>
      <p:sp>
        <p:nvSpPr>
          <p:cNvPr id="27651" name="Text Box 5"/>
          <p:cNvSpPr txBox="1">
            <a:spLocks noChangeArrowheads="1"/>
          </p:cNvSpPr>
          <p:nvPr/>
        </p:nvSpPr>
        <p:spPr bwMode="auto">
          <a:xfrm>
            <a:off x="347663" y="117756"/>
            <a:ext cx="8551862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sz="3200" b="1" dirty="0">
                <a:solidFill>
                  <a:srgbClr val="0000FF"/>
                </a:solidFill>
              </a:rPr>
              <a:t>Conclusions</a:t>
            </a:r>
          </a:p>
        </p:txBody>
      </p:sp>
      <p:sp>
        <p:nvSpPr>
          <p:cNvPr id="27652" name="Datumsplatzhalter 5"/>
          <p:cNvSpPr txBox="1">
            <a:spLocks noGrp="1"/>
          </p:cNvSpPr>
          <p:nvPr/>
        </p:nvSpPr>
        <p:spPr bwMode="auto">
          <a:xfrm>
            <a:off x="114300" y="6486525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9pPr>
          </a:lstStyle>
          <a:p>
            <a:r>
              <a:rPr lang="de-DE" sz="1200">
                <a:solidFill>
                  <a:srgbClr val="898989"/>
                </a:solidFill>
                <a:latin typeface="Tahoma" pitchFamily="34" charset="0"/>
              </a:rPr>
              <a:t>L. Pappalardo</a:t>
            </a:r>
            <a:endParaRPr lang="en-US" sz="1200">
              <a:solidFill>
                <a:srgbClr val="898989"/>
              </a:solidFill>
              <a:latin typeface="Tahoma" pitchFamily="34" charset="0"/>
            </a:endParaRPr>
          </a:p>
        </p:txBody>
      </p:sp>
      <p:sp>
        <p:nvSpPr>
          <p:cNvPr id="27653" name="Foliennummernplatzhalter 6"/>
          <p:cNvSpPr txBox="1">
            <a:spLocks noGrp="1"/>
          </p:cNvSpPr>
          <p:nvPr/>
        </p:nvSpPr>
        <p:spPr bwMode="auto">
          <a:xfrm>
            <a:off x="6553200" y="6486525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9pPr>
          </a:lstStyle>
          <a:p>
            <a:pPr algn="r"/>
            <a:fld id="{43CD523E-AF74-45B3-AB12-46F1113B068F}" type="slidenum">
              <a:rPr lang="en-US" sz="1200">
                <a:solidFill>
                  <a:srgbClr val="898989"/>
                </a:solidFill>
                <a:latin typeface="Tahoma" pitchFamily="34" charset="0"/>
              </a:rPr>
              <a:pPr algn="r"/>
              <a:t>29</a:t>
            </a:fld>
            <a:endParaRPr lang="en-US" sz="1200">
              <a:solidFill>
                <a:srgbClr val="898989"/>
              </a:solidFill>
              <a:latin typeface="Tahoma" pitchFamily="34" charset="0"/>
            </a:endParaRPr>
          </a:p>
        </p:txBody>
      </p:sp>
      <p:cxnSp>
        <p:nvCxnSpPr>
          <p:cNvPr id="18" name="Straight Connector 17"/>
          <p:cNvCxnSpPr/>
          <p:nvPr/>
        </p:nvCxnSpPr>
        <p:spPr>
          <a:xfrm>
            <a:off x="152400" y="6553200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199" y="6575425"/>
            <a:ext cx="3500945" cy="457200"/>
          </a:xfrm>
        </p:spPr>
        <p:txBody>
          <a:bodyPr/>
          <a:lstStyle/>
          <a:p>
            <a:pPr>
              <a:defRPr/>
            </a:pPr>
            <a:r>
              <a:rPr lang="en-US" sz="1200" dirty="0" smtClean="0">
                <a:solidFill>
                  <a:schemeClr val="bg2">
                    <a:lumMod val="75000"/>
                  </a:schemeClr>
                </a:solidFill>
              </a:rPr>
              <a:t>CLAS12 RICH Meeting – </a:t>
            </a:r>
            <a:r>
              <a:rPr lang="en-US" sz="1200" dirty="0" err="1" smtClean="0">
                <a:solidFill>
                  <a:schemeClr val="bg2">
                    <a:lumMod val="75000"/>
                  </a:schemeClr>
                </a:solidFill>
              </a:rPr>
              <a:t>JLab</a:t>
            </a:r>
            <a:r>
              <a:rPr lang="en-US" sz="1200" dirty="0" smtClean="0">
                <a:solidFill>
                  <a:schemeClr val="bg2">
                    <a:lumMod val="75000"/>
                  </a:schemeClr>
                </a:solidFill>
              </a:rPr>
              <a:t> 21/6/2011</a:t>
            </a:r>
            <a:endParaRPr lang="en-US" sz="1200" dirty="0">
              <a:solidFill>
                <a:schemeClr val="bg2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14" descr="Gamma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0388" y="796925"/>
            <a:ext cx="4487862" cy="439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1" name="TextBox 15"/>
          <p:cNvSpPr txBox="1">
            <a:spLocks noChangeArrowheads="1"/>
          </p:cNvSpPr>
          <p:nvPr/>
        </p:nvSpPr>
        <p:spPr bwMode="auto">
          <a:xfrm>
            <a:off x="4338638" y="5194300"/>
            <a:ext cx="4805362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4572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1pPr>
            <a:lvl2pPr marL="742950" indent="-285750" defTabSz="4572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2pPr>
            <a:lvl3pPr marL="1143000" indent="-228600" defTabSz="4572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3pPr>
            <a:lvl4pPr marL="1600200" indent="-228600" defTabSz="4572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4pPr>
            <a:lvl5pPr marL="2057400" indent="-228600" defTabSz="4572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n-US" sz="1800" b="1">
                <a:latin typeface="Arial" charset="0"/>
              </a:rPr>
              <a:t>Goals:</a:t>
            </a:r>
            <a:r>
              <a:rPr lang="en-US" sz="1800">
                <a:latin typeface="Arial" charset="0"/>
              </a:rPr>
              <a:t> </a:t>
            </a:r>
          </a:p>
          <a:p>
            <a:pPr eaLnBrk="1" hangingPunct="1">
              <a:buFontTx/>
              <a:buChar char="•"/>
            </a:pPr>
            <a:r>
              <a:rPr lang="en-US" sz="1800">
                <a:latin typeface="Arial" charset="0"/>
              </a:rPr>
              <a:t> instrument only forward region  </a:t>
            </a:r>
          </a:p>
          <a:p>
            <a:pPr eaLnBrk="1" hangingPunct="1">
              <a:buFontTx/>
              <a:buChar char="•"/>
            </a:pPr>
            <a:r>
              <a:rPr lang="en-US" sz="1800">
                <a:latin typeface="Arial" charset="0"/>
              </a:rPr>
              <a:t> reduce active area  (~1 m</a:t>
            </a:r>
            <a:r>
              <a:rPr lang="en-US" sz="1800" baseline="30000">
                <a:latin typeface="Arial" charset="0"/>
              </a:rPr>
              <a:t>2</a:t>
            </a:r>
            <a:r>
              <a:rPr lang="en-US" sz="1800">
                <a:latin typeface="Arial" charset="0"/>
              </a:rPr>
              <a:t>/sect)</a:t>
            </a:r>
          </a:p>
          <a:p>
            <a:pPr eaLnBrk="1" hangingPunct="1">
              <a:buFontTx/>
              <a:buChar char="•"/>
            </a:pPr>
            <a:r>
              <a:rPr lang="en-US" sz="1800">
                <a:latin typeface="Arial" charset="0"/>
              </a:rPr>
              <a:t> minimize interference with TOF system</a:t>
            </a:r>
          </a:p>
        </p:txBody>
      </p:sp>
      <p:pic>
        <p:nvPicPr>
          <p:cNvPr id="7172" name="Picture 16" descr="Kine_plane.pd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038" y="757238"/>
            <a:ext cx="3838575" cy="3402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173" name="Group 21"/>
          <p:cNvGrpSpPr>
            <a:grpSpLocks/>
          </p:cNvGrpSpPr>
          <p:nvPr/>
        </p:nvGrpSpPr>
        <p:grpSpPr bwMode="auto">
          <a:xfrm>
            <a:off x="198438" y="4394200"/>
            <a:ext cx="4035425" cy="1952625"/>
            <a:chOff x="109" y="2776"/>
            <a:chExt cx="2542" cy="1230"/>
          </a:xfrm>
        </p:grpSpPr>
        <p:pic>
          <p:nvPicPr>
            <p:cNvPr id="7180" name="Picture 32" descr="Specchio_giu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30" r="17093" b="54803"/>
            <a:stretch>
              <a:fillRect/>
            </a:stretch>
          </p:blipFill>
          <p:spPr bwMode="auto">
            <a:xfrm>
              <a:off x="109" y="2776"/>
              <a:ext cx="2279" cy="1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181" name="AutoShape 14"/>
            <p:cNvSpPr>
              <a:spLocks/>
            </p:cNvSpPr>
            <p:nvPr/>
          </p:nvSpPr>
          <p:spPr bwMode="auto">
            <a:xfrm rot="-1602303">
              <a:off x="1818" y="3001"/>
              <a:ext cx="127" cy="500"/>
            </a:xfrm>
            <a:prstGeom prst="rightBrace">
              <a:avLst>
                <a:gd name="adj1" fmla="val 32808"/>
                <a:gd name="adj2" fmla="val 50000"/>
              </a:avLst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7182" name="Text Box 15"/>
            <p:cNvSpPr txBox="1">
              <a:spLocks noChangeArrowheads="1"/>
            </p:cNvSpPr>
            <p:nvPr/>
          </p:nvSpPr>
          <p:spPr bwMode="auto">
            <a:xfrm>
              <a:off x="1976" y="2959"/>
              <a:ext cx="653" cy="46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1pPr>
              <a:lvl2pPr marL="742950" indent="-285750"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2pPr>
              <a:lvl3pPr marL="1143000" indent="-228600"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3pPr>
              <a:lvl4pPr marL="1600200" indent="-228600"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4pPr>
              <a:lvl5pPr marL="2057400" indent="-228600"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sz="1400">
                  <a:latin typeface="Tahoma" pitchFamily="34" charset="0"/>
                </a:rPr>
                <a:t>Low material budget</a:t>
              </a:r>
            </a:p>
          </p:txBody>
        </p:sp>
        <p:sp>
          <p:nvSpPr>
            <p:cNvPr id="7183" name="Text Box 16"/>
            <p:cNvSpPr txBox="1">
              <a:spLocks noChangeArrowheads="1"/>
            </p:cNvSpPr>
            <p:nvPr/>
          </p:nvSpPr>
          <p:spPr bwMode="auto">
            <a:xfrm>
              <a:off x="2095" y="3539"/>
              <a:ext cx="556" cy="46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1pPr>
              <a:lvl2pPr marL="742950" indent="-285750"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2pPr>
              <a:lvl3pPr marL="1143000" indent="-228600"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3pPr>
              <a:lvl4pPr marL="1600200" indent="-228600"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4pPr>
              <a:lvl5pPr marL="2057400" indent="-228600"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9pPr>
            </a:lstStyle>
            <a:p>
              <a:r>
                <a:rPr lang="en-US" sz="1400">
                  <a:latin typeface="Tahoma" pitchFamily="34" charset="0"/>
                </a:rPr>
                <a:t>Direct &amp; reflected photons</a:t>
              </a:r>
            </a:p>
          </p:txBody>
        </p:sp>
      </p:grpSp>
      <p:sp>
        <p:nvSpPr>
          <p:cNvPr id="7174" name="Text Box 17"/>
          <p:cNvSpPr txBox="1">
            <a:spLocks noChangeArrowheads="1"/>
          </p:cNvSpPr>
          <p:nvPr/>
        </p:nvSpPr>
        <p:spPr bwMode="auto">
          <a:xfrm>
            <a:off x="174625" y="215900"/>
            <a:ext cx="863282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9pPr>
          </a:lstStyle>
          <a:p>
            <a:pPr algn="ctr">
              <a:spcBef>
                <a:spcPct val="50000"/>
              </a:spcBef>
            </a:pPr>
            <a:endParaRPr lang="it-IT">
              <a:solidFill>
                <a:srgbClr val="6600FF"/>
              </a:solidFill>
            </a:endParaRPr>
          </a:p>
        </p:txBody>
      </p:sp>
      <p:sp>
        <p:nvSpPr>
          <p:cNvPr id="7175" name="Text Box 18"/>
          <p:cNvSpPr txBox="1">
            <a:spLocks noChangeArrowheads="1"/>
          </p:cNvSpPr>
          <p:nvPr/>
        </p:nvSpPr>
        <p:spPr bwMode="auto">
          <a:xfrm>
            <a:off x="239713" y="165100"/>
            <a:ext cx="863282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>
                <a:solidFill>
                  <a:srgbClr val="6600FF"/>
                </a:solidFill>
              </a:rPr>
              <a:t>The focusing mirror system</a:t>
            </a:r>
          </a:p>
        </p:txBody>
      </p:sp>
      <p:sp>
        <p:nvSpPr>
          <p:cNvPr id="7176" name="Datumsplatzhalter 5"/>
          <p:cNvSpPr txBox="1">
            <a:spLocks noGrp="1"/>
          </p:cNvSpPr>
          <p:nvPr/>
        </p:nvSpPr>
        <p:spPr bwMode="auto">
          <a:xfrm>
            <a:off x="114300" y="6486525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9pPr>
          </a:lstStyle>
          <a:p>
            <a:r>
              <a:rPr lang="de-DE" sz="1200">
                <a:solidFill>
                  <a:srgbClr val="898989"/>
                </a:solidFill>
                <a:latin typeface="Tahoma" pitchFamily="34" charset="0"/>
              </a:rPr>
              <a:t>L. Pappalardo</a:t>
            </a:r>
            <a:endParaRPr lang="en-US" sz="1200">
              <a:solidFill>
                <a:srgbClr val="898989"/>
              </a:solidFill>
              <a:latin typeface="Tahoma" pitchFamily="34" charset="0"/>
            </a:endParaRPr>
          </a:p>
        </p:txBody>
      </p:sp>
      <p:sp>
        <p:nvSpPr>
          <p:cNvPr id="7177" name="Foliennummernplatzhalter 6"/>
          <p:cNvSpPr txBox="1">
            <a:spLocks noGrp="1"/>
          </p:cNvSpPr>
          <p:nvPr/>
        </p:nvSpPr>
        <p:spPr bwMode="auto">
          <a:xfrm>
            <a:off x="6553200" y="6486525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9pPr>
          </a:lstStyle>
          <a:p>
            <a:pPr algn="r"/>
            <a:fld id="{5F614175-9E2E-4B87-BA31-5CB9102A1F8F}" type="slidenum">
              <a:rPr lang="en-US" sz="1200">
                <a:solidFill>
                  <a:srgbClr val="898989"/>
                </a:solidFill>
                <a:latin typeface="Tahoma" pitchFamily="34" charset="0"/>
              </a:rPr>
              <a:pPr algn="r"/>
              <a:t>3</a:t>
            </a:fld>
            <a:endParaRPr lang="en-US" sz="1200">
              <a:solidFill>
                <a:srgbClr val="898989"/>
              </a:solidFill>
              <a:latin typeface="Tahoma" pitchFamily="34" charset="0"/>
            </a:endParaRPr>
          </a:p>
        </p:txBody>
      </p:sp>
      <p:cxnSp>
        <p:nvCxnSpPr>
          <p:cNvPr id="19" name="Straight Connector 18"/>
          <p:cNvCxnSpPr/>
          <p:nvPr/>
        </p:nvCxnSpPr>
        <p:spPr>
          <a:xfrm>
            <a:off x="152400" y="6553200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199" y="6575425"/>
            <a:ext cx="3500945" cy="457200"/>
          </a:xfrm>
        </p:spPr>
        <p:txBody>
          <a:bodyPr/>
          <a:lstStyle/>
          <a:p>
            <a:pPr>
              <a:defRPr/>
            </a:pPr>
            <a:r>
              <a:rPr lang="en-US" sz="1200" dirty="0" smtClean="0">
                <a:solidFill>
                  <a:schemeClr val="bg2">
                    <a:lumMod val="75000"/>
                  </a:schemeClr>
                </a:solidFill>
              </a:rPr>
              <a:t>CLAS12 RICH Meeting – </a:t>
            </a:r>
            <a:r>
              <a:rPr lang="en-US" sz="1200" dirty="0" err="1" smtClean="0">
                <a:solidFill>
                  <a:schemeClr val="bg2">
                    <a:lumMod val="75000"/>
                  </a:schemeClr>
                </a:solidFill>
              </a:rPr>
              <a:t>JLab</a:t>
            </a:r>
            <a:r>
              <a:rPr lang="en-US" sz="1200" dirty="0" smtClean="0">
                <a:solidFill>
                  <a:schemeClr val="bg2">
                    <a:lumMod val="75000"/>
                  </a:schemeClr>
                </a:solidFill>
              </a:rPr>
              <a:t> 21/6/2011</a:t>
            </a:r>
            <a:endParaRPr lang="en-US" sz="1200" dirty="0">
              <a:solidFill>
                <a:schemeClr val="bg2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4"/>
          <p:cNvSpPr>
            <a:spLocks noGrp="1" noChangeArrowheads="1"/>
          </p:cNvSpPr>
          <p:nvPr>
            <p:ph type="ctrTitle"/>
          </p:nvPr>
        </p:nvSpPr>
        <p:spPr>
          <a:xfrm>
            <a:off x="685800" y="2536825"/>
            <a:ext cx="7772400" cy="1470025"/>
          </a:xfrm>
        </p:spPr>
        <p:txBody>
          <a:bodyPr/>
          <a:lstStyle/>
          <a:p>
            <a:r>
              <a:rPr lang="en-US" smtClean="0"/>
              <a:t>Back up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6" descr="plot_cas1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063" y="628650"/>
            <a:ext cx="5900737" cy="590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6083" name="Datumsplatzhalter 5"/>
          <p:cNvSpPr txBox="1">
            <a:spLocks noGrp="1"/>
          </p:cNvSpPr>
          <p:nvPr/>
        </p:nvSpPr>
        <p:spPr bwMode="auto">
          <a:xfrm>
            <a:off x="63500" y="6486525"/>
            <a:ext cx="2797175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defTabSz="4572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1pPr>
            <a:lvl2pPr marL="742950" indent="-285750" defTabSz="4572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2pPr>
            <a:lvl3pPr marL="1143000" indent="-228600" defTabSz="4572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3pPr>
            <a:lvl4pPr marL="1600200" indent="-228600" defTabSz="4572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4pPr>
            <a:lvl5pPr marL="2057400" indent="-228600" defTabSz="4572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de-DE" sz="1200">
                <a:solidFill>
                  <a:srgbClr val="898989"/>
                </a:solidFill>
                <a:latin typeface="Arial" charset="0"/>
              </a:rPr>
              <a:t>L. Pappalardo</a:t>
            </a:r>
            <a:endParaRPr lang="en-US" sz="1200">
              <a:solidFill>
                <a:srgbClr val="898989"/>
              </a:solidFill>
              <a:latin typeface="Arial" charset="0"/>
            </a:endParaRPr>
          </a:p>
        </p:txBody>
      </p:sp>
      <p:sp>
        <p:nvSpPr>
          <p:cNvPr id="46084" name="Foliennummernplatzhalter 6"/>
          <p:cNvSpPr txBox="1">
            <a:spLocks noGrp="1"/>
          </p:cNvSpPr>
          <p:nvPr/>
        </p:nvSpPr>
        <p:spPr bwMode="auto">
          <a:xfrm>
            <a:off x="6553200" y="6486525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defTabSz="4572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1pPr>
            <a:lvl2pPr marL="742950" indent="-285750" defTabSz="4572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2pPr>
            <a:lvl3pPr marL="1143000" indent="-228600" defTabSz="4572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3pPr>
            <a:lvl4pPr marL="1600200" indent="-228600" defTabSz="4572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4pPr>
            <a:lvl5pPr marL="2057400" indent="-228600" defTabSz="4572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9pPr>
          </a:lstStyle>
          <a:p>
            <a:pPr algn="r" eaLnBrk="1" hangingPunct="1"/>
            <a:fld id="{0CA67D89-CC72-4557-9FC4-96E831DB453D}" type="slidenum">
              <a:rPr lang="en-US" sz="1200">
                <a:solidFill>
                  <a:srgbClr val="898989"/>
                </a:solidFill>
                <a:latin typeface="Arial" charset="0"/>
              </a:rPr>
              <a:pPr algn="r" eaLnBrk="1" hangingPunct="1"/>
              <a:t>31</a:t>
            </a:fld>
            <a:endParaRPr lang="en-US" sz="1200">
              <a:solidFill>
                <a:srgbClr val="898989"/>
              </a:solidFill>
              <a:latin typeface="Arial" charset="0"/>
            </a:endParaRPr>
          </a:p>
        </p:txBody>
      </p:sp>
      <p:cxnSp>
        <p:nvCxnSpPr>
          <p:cNvPr id="39" name="Straight Connector 38"/>
          <p:cNvCxnSpPr/>
          <p:nvPr/>
        </p:nvCxnSpPr>
        <p:spPr>
          <a:xfrm>
            <a:off x="152400" y="6553200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6086" name="Fußzeilenplatzhalter 7"/>
          <p:cNvSpPr txBox="1">
            <a:spLocks noGrp="1"/>
          </p:cNvSpPr>
          <p:nvPr/>
        </p:nvSpPr>
        <p:spPr bwMode="auto">
          <a:xfrm>
            <a:off x="3124200" y="6492875"/>
            <a:ext cx="2895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defTabSz="4572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1pPr>
            <a:lvl2pPr marL="742950" indent="-285750" defTabSz="4572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2pPr>
            <a:lvl3pPr marL="1143000" indent="-228600" defTabSz="4572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3pPr>
            <a:lvl4pPr marL="1600200" indent="-228600" defTabSz="4572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4pPr>
            <a:lvl5pPr marL="2057400" indent="-228600" defTabSz="4572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9pPr>
          </a:lstStyle>
          <a:p>
            <a:pPr algn="ctr" eaLnBrk="1" hangingPunct="1"/>
            <a:r>
              <a:rPr lang="en-US" sz="1200">
                <a:solidFill>
                  <a:srgbClr val="898989"/>
                </a:solidFill>
                <a:latin typeface="Arial" charset="0"/>
              </a:rPr>
              <a:t>JLAB12 Coll. Meeting Nov. 2010</a:t>
            </a:r>
          </a:p>
        </p:txBody>
      </p:sp>
      <p:sp>
        <p:nvSpPr>
          <p:cNvPr id="46087" name="TextBox 14"/>
          <p:cNvSpPr txBox="1">
            <a:spLocks noChangeArrowheads="1"/>
          </p:cNvSpPr>
          <p:nvPr/>
        </p:nvSpPr>
        <p:spPr bwMode="auto">
          <a:xfrm>
            <a:off x="685800" y="4989513"/>
            <a:ext cx="982663" cy="51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defTabSz="4572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1pPr>
            <a:lvl2pPr marL="742950" indent="-285750" defTabSz="4572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2pPr>
            <a:lvl3pPr marL="1143000" indent="-228600" defTabSz="4572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3pPr>
            <a:lvl4pPr marL="1600200" indent="-228600" defTabSz="4572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4pPr>
            <a:lvl5pPr marL="2057400" indent="-228600" defTabSz="4572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9pPr>
          </a:lstStyle>
          <a:p>
            <a:pPr algn="ctr" eaLnBrk="1" hangingPunct="1"/>
            <a:r>
              <a:rPr lang="en-US" sz="1400" b="1">
                <a:latin typeface="Arial" charset="0"/>
              </a:rPr>
              <a:t>Optimal </a:t>
            </a:r>
          </a:p>
          <a:p>
            <a:pPr algn="ctr" eaLnBrk="1" hangingPunct="1"/>
            <a:r>
              <a:rPr lang="en-US" sz="1400" b="1">
                <a:latin typeface="Arial" charset="0"/>
              </a:rPr>
              <a:t>geometry</a:t>
            </a:r>
          </a:p>
        </p:txBody>
      </p:sp>
      <p:pic>
        <p:nvPicPr>
          <p:cNvPr id="46088" name="Picture 7" descr="plot_cas3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4563" y="769938"/>
            <a:ext cx="2968625" cy="2967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Oval 16"/>
          <p:cNvSpPr>
            <a:spLocks noChangeArrowheads="1"/>
          </p:cNvSpPr>
          <p:nvPr/>
        </p:nvSpPr>
        <p:spPr bwMode="auto">
          <a:xfrm>
            <a:off x="2408238" y="5956300"/>
            <a:ext cx="904875" cy="598488"/>
          </a:xfrm>
          <a:prstGeom prst="ellipse">
            <a:avLst/>
          </a:prstGeom>
          <a:noFill/>
          <a:ln w="25400">
            <a:solidFill>
              <a:srgbClr val="4A7EBB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pPr algn="ctr" defTabSz="457200" eaLnBrk="1" hangingPunct="1">
              <a:defRPr/>
            </a:pPr>
            <a:endParaRPr lang="en-US" sz="180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8" name="Oval 17"/>
          <p:cNvSpPr>
            <a:spLocks noChangeArrowheads="1"/>
          </p:cNvSpPr>
          <p:nvPr/>
        </p:nvSpPr>
        <p:spPr bwMode="auto">
          <a:xfrm>
            <a:off x="4071938" y="5932488"/>
            <a:ext cx="904875" cy="598487"/>
          </a:xfrm>
          <a:prstGeom prst="ellipse">
            <a:avLst/>
          </a:prstGeom>
          <a:noFill/>
          <a:ln w="25400">
            <a:solidFill>
              <a:srgbClr val="4A7EBB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pPr algn="ctr" defTabSz="457200" eaLnBrk="1" hangingPunct="1">
              <a:defRPr/>
            </a:pPr>
            <a:endParaRPr lang="en-US" sz="180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9" name="Oval 18"/>
          <p:cNvSpPr>
            <a:spLocks noChangeArrowheads="1"/>
          </p:cNvSpPr>
          <p:nvPr/>
        </p:nvSpPr>
        <p:spPr bwMode="auto">
          <a:xfrm>
            <a:off x="4932363" y="5932488"/>
            <a:ext cx="906462" cy="598487"/>
          </a:xfrm>
          <a:prstGeom prst="ellipse">
            <a:avLst/>
          </a:prstGeom>
          <a:noFill/>
          <a:ln w="25400">
            <a:solidFill>
              <a:srgbClr val="4A7EBB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pPr algn="ctr" defTabSz="457200" eaLnBrk="1" hangingPunct="1">
              <a:defRPr/>
            </a:pPr>
            <a:endParaRPr lang="en-US" sz="180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20" name="Oval 19"/>
          <p:cNvSpPr>
            <a:spLocks noChangeArrowheads="1"/>
          </p:cNvSpPr>
          <p:nvPr/>
        </p:nvSpPr>
        <p:spPr bwMode="auto">
          <a:xfrm>
            <a:off x="7170738" y="3395663"/>
            <a:ext cx="434975" cy="355600"/>
          </a:xfrm>
          <a:prstGeom prst="ellipse">
            <a:avLst/>
          </a:prstGeom>
          <a:noFill/>
          <a:ln w="25400">
            <a:solidFill>
              <a:srgbClr val="4A7EBB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pPr algn="ctr" defTabSz="457200" eaLnBrk="1" hangingPunct="1">
              <a:defRPr/>
            </a:pPr>
            <a:endParaRPr lang="en-US" sz="180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21" name="Oval 20"/>
          <p:cNvSpPr>
            <a:spLocks noChangeArrowheads="1"/>
          </p:cNvSpPr>
          <p:nvPr/>
        </p:nvSpPr>
        <p:spPr bwMode="auto">
          <a:xfrm>
            <a:off x="8469313" y="3400425"/>
            <a:ext cx="434975" cy="355600"/>
          </a:xfrm>
          <a:prstGeom prst="ellipse">
            <a:avLst/>
          </a:prstGeom>
          <a:noFill/>
          <a:ln w="25400">
            <a:solidFill>
              <a:srgbClr val="4A7EBB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pPr algn="ctr" defTabSz="457200" eaLnBrk="1" hangingPunct="1">
              <a:defRPr/>
            </a:pPr>
            <a:endParaRPr lang="en-US" sz="180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22" name="Oval 21"/>
          <p:cNvSpPr>
            <a:spLocks noChangeArrowheads="1"/>
          </p:cNvSpPr>
          <p:nvPr/>
        </p:nvSpPr>
        <p:spPr bwMode="auto">
          <a:xfrm>
            <a:off x="8034338" y="3395663"/>
            <a:ext cx="434975" cy="355600"/>
          </a:xfrm>
          <a:prstGeom prst="ellipse">
            <a:avLst/>
          </a:prstGeom>
          <a:noFill/>
          <a:ln w="25400">
            <a:solidFill>
              <a:srgbClr val="4A7EBB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pPr algn="ctr" defTabSz="457200" eaLnBrk="1" hangingPunct="1">
              <a:defRPr/>
            </a:pPr>
            <a:endParaRPr lang="en-US" sz="180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46095" name="TextBox 22"/>
          <p:cNvSpPr txBox="1">
            <a:spLocks noChangeArrowheads="1"/>
          </p:cNvSpPr>
          <p:nvPr/>
        </p:nvSpPr>
        <p:spPr bwMode="auto">
          <a:xfrm>
            <a:off x="652463" y="5711825"/>
            <a:ext cx="5351462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defTabSz="4572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1pPr>
            <a:lvl2pPr marL="742950" indent="-285750" defTabSz="4572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2pPr>
            <a:lvl3pPr marL="1143000" indent="-228600" defTabSz="4572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3pPr>
            <a:lvl4pPr marL="1600200" indent="-228600" defTabSz="4572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4pPr>
            <a:lvl5pPr marL="2057400" indent="-228600" defTabSz="4572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n-US" sz="1200">
                <a:latin typeface="Arial" charset="0"/>
              </a:rPr>
              <a:t>5              8  5               8  5               8 5               8 5                8 5               8</a:t>
            </a:r>
          </a:p>
        </p:txBody>
      </p:sp>
      <p:sp>
        <p:nvSpPr>
          <p:cNvPr id="46096" name="TextBox 23"/>
          <p:cNvSpPr txBox="1">
            <a:spLocks noChangeArrowheads="1"/>
          </p:cNvSpPr>
          <p:nvPr/>
        </p:nvSpPr>
        <p:spPr bwMode="auto">
          <a:xfrm>
            <a:off x="6019800" y="6049963"/>
            <a:ext cx="11874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defTabSz="4572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1pPr>
            <a:lvl2pPr marL="742950" indent="-285750" defTabSz="4572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2pPr>
            <a:lvl3pPr marL="1143000" indent="-228600" defTabSz="4572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3pPr>
            <a:lvl4pPr marL="1600200" indent="-228600" defTabSz="4572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4pPr>
            <a:lvl5pPr marL="2057400" indent="-228600" defTabSz="4572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n-US" sz="1800">
                <a:latin typeface="Arial" charset="0"/>
              </a:rPr>
              <a:t>P (GeV/c)</a:t>
            </a:r>
          </a:p>
        </p:txBody>
      </p:sp>
      <p:sp>
        <p:nvSpPr>
          <p:cNvPr id="26" name="Oval 25"/>
          <p:cNvSpPr>
            <a:spLocks noChangeArrowheads="1"/>
          </p:cNvSpPr>
          <p:nvPr/>
        </p:nvSpPr>
        <p:spPr bwMode="auto">
          <a:xfrm>
            <a:off x="3152775" y="3333750"/>
            <a:ext cx="190500" cy="203200"/>
          </a:xfrm>
          <a:prstGeom prst="ellipse">
            <a:avLst/>
          </a:prstGeom>
          <a:gradFill rotWithShape="1">
            <a:gsLst>
              <a:gs pos="0">
                <a:srgbClr val="9BC1FF"/>
              </a:gs>
              <a:gs pos="100000">
                <a:srgbClr val="3F80CD"/>
              </a:gs>
            </a:gsLst>
            <a:lin ang="5400000"/>
          </a:gradFill>
          <a:ln w="9525">
            <a:solidFill>
              <a:srgbClr val="4A7EBB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 defTabSz="457200" eaLnBrk="1" hangingPunct="1">
              <a:defRPr/>
            </a:pPr>
            <a:endParaRPr lang="en-US" sz="180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27" name="Oval 26"/>
          <p:cNvSpPr>
            <a:spLocks noChangeArrowheads="1"/>
          </p:cNvSpPr>
          <p:nvPr/>
        </p:nvSpPr>
        <p:spPr bwMode="auto">
          <a:xfrm>
            <a:off x="4881563" y="3886200"/>
            <a:ext cx="190500" cy="203200"/>
          </a:xfrm>
          <a:prstGeom prst="ellipse">
            <a:avLst/>
          </a:prstGeom>
          <a:gradFill rotWithShape="1">
            <a:gsLst>
              <a:gs pos="0">
                <a:srgbClr val="9BC1FF"/>
              </a:gs>
              <a:gs pos="100000">
                <a:srgbClr val="3F80CD"/>
              </a:gs>
            </a:gsLst>
            <a:lin ang="5400000"/>
          </a:gradFill>
          <a:ln w="9525">
            <a:solidFill>
              <a:srgbClr val="4A7EBB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 defTabSz="457200" eaLnBrk="1" hangingPunct="1">
              <a:defRPr/>
            </a:pPr>
            <a:endParaRPr lang="en-US" sz="180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28" name="Oval 27"/>
          <p:cNvSpPr>
            <a:spLocks noChangeArrowheads="1"/>
          </p:cNvSpPr>
          <p:nvPr/>
        </p:nvSpPr>
        <p:spPr bwMode="auto">
          <a:xfrm>
            <a:off x="5743575" y="4565650"/>
            <a:ext cx="188913" cy="204788"/>
          </a:xfrm>
          <a:prstGeom prst="ellipse">
            <a:avLst/>
          </a:prstGeom>
          <a:gradFill rotWithShape="1">
            <a:gsLst>
              <a:gs pos="0">
                <a:srgbClr val="9BC1FF"/>
              </a:gs>
              <a:gs pos="100000">
                <a:srgbClr val="3F80CD"/>
              </a:gs>
            </a:gsLst>
            <a:lin ang="5400000"/>
          </a:gradFill>
          <a:ln w="9525">
            <a:solidFill>
              <a:srgbClr val="4A7EBB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 defTabSz="457200" eaLnBrk="1" hangingPunct="1">
              <a:defRPr/>
            </a:pPr>
            <a:endParaRPr lang="en-US" sz="180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46100" name="Rectangle 20"/>
          <p:cNvSpPr>
            <a:spLocks noChangeArrowheads="1"/>
          </p:cNvSpPr>
          <p:nvPr/>
        </p:nvSpPr>
        <p:spPr bwMode="auto">
          <a:xfrm>
            <a:off x="1808163" y="184150"/>
            <a:ext cx="5691187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en-US">
                <a:solidFill>
                  <a:srgbClr val="6600FF"/>
                </a:solidFill>
              </a:rPr>
              <a:t>Mean p/K separation (5-8 GeV/c)</a:t>
            </a:r>
          </a:p>
        </p:txBody>
      </p:sp>
      <p:sp>
        <p:nvSpPr>
          <p:cNvPr id="46101" name="Rectangle 22"/>
          <p:cNvSpPr>
            <a:spLocks noChangeArrowheads="1"/>
          </p:cNvSpPr>
          <p:nvPr/>
        </p:nvSpPr>
        <p:spPr bwMode="auto">
          <a:xfrm>
            <a:off x="6172200" y="4098925"/>
            <a:ext cx="2895600" cy="181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/>
              <a:t> - small photo-detector pads (</a:t>
            </a:r>
            <a:r>
              <a:rPr lang="en-US" sz="1600">
                <a:sym typeface="Symbol" pitchFamily="18" charset="2"/>
              </a:rPr>
              <a:t> 0.3 cm</a:t>
            </a:r>
            <a:r>
              <a:rPr lang="en-US" sz="1600"/>
              <a:t>)</a:t>
            </a:r>
          </a:p>
          <a:p>
            <a:pPr>
              <a:spcBef>
                <a:spcPct val="50000"/>
              </a:spcBef>
            </a:pPr>
            <a:r>
              <a:rPr lang="en-US" sz="1600"/>
              <a:t>   - small radiator thickness (</a:t>
            </a:r>
            <a:r>
              <a:rPr lang="en-US" sz="1600">
                <a:sym typeface="Symbol" pitchFamily="18" charset="2"/>
              </a:rPr>
              <a:t> 3 cm</a:t>
            </a:r>
            <a:r>
              <a:rPr lang="en-US" sz="1600"/>
              <a:t>)</a:t>
            </a:r>
          </a:p>
          <a:p>
            <a:pPr>
              <a:spcBef>
                <a:spcPct val="50000"/>
              </a:spcBef>
            </a:pPr>
            <a:r>
              <a:rPr lang="en-US" sz="1600"/>
              <a:t>   - relatively small refraction index (</a:t>
            </a:r>
            <a:r>
              <a:rPr lang="en-US" sz="1600">
                <a:sym typeface="Symbol" pitchFamily="18" charset="2"/>
              </a:rPr>
              <a:t> 1.03</a:t>
            </a:r>
            <a:r>
              <a:rPr lang="en-US" sz="1600"/>
              <a:t>) </a:t>
            </a:r>
            <a:endParaRPr lang="it-IT" sz="160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Picture 6" descr="plot_cas1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063" y="628650"/>
            <a:ext cx="5900737" cy="590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7107" name="Datumsplatzhalter 5"/>
          <p:cNvSpPr txBox="1">
            <a:spLocks noGrp="1"/>
          </p:cNvSpPr>
          <p:nvPr/>
        </p:nvSpPr>
        <p:spPr bwMode="auto">
          <a:xfrm>
            <a:off x="63500" y="6486525"/>
            <a:ext cx="2797175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defTabSz="4572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1pPr>
            <a:lvl2pPr marL="742950" indent="-285750" defTabSz="4572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2pPr>
            <a:lvl3pPr marL="1143000" indent="-228600" defTabSz="4572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3pPr>
            <a:lvl4pPr marL="1600200" indent="-228600" defTabSz="4572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4pPr>
            <a:lvl5pPr marL="2057400" indent="-228600" defTabSz="4572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de-DE" sz="1200">
                <a:solidFill>
                  <a:srgbClr val="898989"/>
                </a:solidFill>
                <a:latin typeface="Arial" charset="0"/>
              </a:rPr>
              <a:t>L. Pappalardo</a:t>
            </a:r>
            <a:endParaRPr lang="en-US" sz="1200">
              <a:solidFill>
                <a:srgbClr val="898989"/>
              </a:solidFill>
              <a:latin typeface="Arial" charset="0"/>
            </a:endParaRPr>
          </a:p>
        </p:txBody>
      </p:sp>
      <p:sp>
        <p:nvSpPr>
          <p:cNvPr id="47108" name="Foliennummernplatzhalter 6"/>
          <p:cNvSpPr txBox="1">
            <a:spLocks noGrp="1"/>
          </p:cNvSpPr>
          <p:nvPr/>
        </p:nvSpPr>
        <p:spPr bwMode="auto">
          <a:xfrm>
            <a:off x="6553200" y="6486525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defTabSz="4572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1pPr>
            <a:lvl2pPr marL="742950" indent="-285750" defTabSz="4572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2pPr>
            <a:lvl3pPr marL="1143000" indent="-228600" defTabSz="4572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3pPr>
            <a:lvl4pPr marL="1600200" indent="-228600" defTabSz="4572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4pPr>
            <a:lvl5pPr marL="2057400" indent="-228600" defTabSz="4572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9pPr>
          </a:lstStyle>
          <a:p>
            <a:pPr algn="r" eaLnBrk="1" hangingPunct="1"/>
            <a:fld id="{CDB8ABA8-1317-4DB4-A0DC-06FADBF325C7}" type="slidenum">
              <a:rPr lang="en-US" sz="1200">
                <a:solidFill>
                  <a:srgbClr val="898989"/>
                </a:solidFill>
                <a:latin typeface="Arial" charset="0"/>
              </a:rPr>
              <a:pPr algn="r" eaLnBrk="1" hangingPunct="1"/>
              <a:t>32</a:t>
            </a:fld>
            <a:endParaRPr lang="en-US" sz="1200">
              <a:solidFill>
                <a:srgbClr val="898989"/>
              </a:solidFill>
              <a:latin typeface="Arial" charset="0"/>
            </a:endParaRPr>
          </a:p>
        </p:txBody>
      </p:sp>
      <p:cxnSp>
        <p:nvCxnSpPr>
          <p:cNvPr id="39" name="Straight Connector 38"/>
          <p:cNvCxnSpPr/>
          <p:nvPr/>
        </p:nvCxnSpPr>
        <p:spPr>
          <a:xfrm>
            <a:off x="152400" y="6553200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7110" name="Fußzeilenplatzhalter 7"/>
          <p:cNvSpPr txBox="1">
            <a:spLocks noGrp="1"/>
          </p:cNvSpPr>
          <p:nvPr/>
        </p:nvSpPr>
        <p:spPr bwMode="auto">
          <a:xfrm>
            <a:off x="3124200" y="6492875"/>
            <a:ext cx="2895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defTabSz="4572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1pPr>
            <a:lvl2pPr marL="742950" indent="-285750" defTabSz="4572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2pPr>
            <a:lvl3pPr marL="1143000" indent="-228600" defTabSz="4572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3pPr>
            <a:lvl4pPr marL="1600200" indent="-228600" defTabSz="4572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4pPr>
            <a:lvl5pPr marL="2057400" indent="-228600" defTabSz="4572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9pPr>
          </a:lstStyle>
          <a:p>
            <a:pPr algn="ctr" eaLnBrk="1" hangingPunct="1"/>
            <a:r>
              <a:rPr lang="en-US" sz="1200">
                <a:solidFill>
                  <a:srgbClr val="898989"/>
                </a:solidFill>
                <a:latin typeface="Arial" charset="0"/>
              </a:rPr>
              <a:t>JLAB12 Coll. Meeting Nov. 2010</a:t>
            </a:r>
          </a:p>
        </p:txBody>
      </p:sp>
      <p:sp>
        <p:nvSpPr>
          <p:cNvPr id="47111" name="TextBox 14"/>
          <p:cNvSpPr txBox="1">
            <a:spLocks noChangeArrowheads="1"/>
          </p:cNvSpPr>
          <p:nvPr/>
        </p:nvSpPr>
        <p:spPr bwMode="auto">
          <a:xfrm>
            <a:off x="685800" y="4989513"/>
            <a:ext cx="982663" cy="51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defTabSz="4572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1pPr>
            <a:lvl2pPr marL="742950" indent="-285750" defTabSz="4572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2pPr>
            <a:lvl3pPr marL="1143000" indent="-228600" defTabSz="4572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3pPr>
            <a:lvl4pPr marL="1600200" indent="-228600" defTabSz="4572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4pPr>
            <a:lvl5pPr marL="2057400" indent="-228600" defTabSz="4572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9pPr>
          </a:lstStyle>
          <a:p>
            <a:pPr algn="ctr" eaLnBrk="1" hangingPunct="1"/>
            <a:r>
              <a:rPr lang="en-US" sz="1400" b="1">
                <a:latin typeface="Arial" charset="0"/>
              </a:rPr>
              <a:t>Optimal </a:t>
            </a:r>
          </a:p>
          <a:p>
            <a:pPr algn="ctr" eaLnBrk="1" hangingPunct="1"/>
            <a:r>
              <a:rPr lang="en-US" sz="1400" b="1">
                <a:latin typeface="Arial" charset="0"/>
              </a:rPr>
              <a:t>geometry</a:t>
            </a:r>
          </a:p>
        </p:txBody>
      </p:sp>
      <p:pic>
        <p:nvPicPr>
          <p:cNvPr id="47112" name="Picture 7" descr="plot_cas3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4563" y="769938"/>
            <a:ext cx="2968625" cy="2967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Oval 16"/>
          <p:cNvSpPr>
            <a:spLocks noChangeArrowheads="1"/>
          </p:cNvSpPr>
          <p:nvPr/>
        </p:nvSpPr>
        <p:spPr bwMode="auto">
          <a:xfrm>
            <a:off x="1589088" y="5956300"/>
            <a:ext cx="906462" cy="598488"/>
          </a:xfrm>
          <a:prstGeom prst="ellipse">
            <a:avLst/>
          </a:prstGeom>
          <a:noFill/>
          <a:ln w="25400">
            <a:solidFill>
              <a:srgbClr val="4A7EBB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pPr algn="ctr" defTabSz="457200" eaLnBrk="1" hangingPunct="1">
              <a:defRPr/>
            </a:pPr>
            <a:endParaRPr lang="en-US" sz="180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8" name="Oval 17"/>
          <p:cNvSpPr>
            <a:spLocks noChangeArrowheads="1"/>
          </p:cNvSpPr>
          <p:nvPr/>
        </p:nvSpPr>
        <p:spPr bwMode="auto">
          <a:xfrm>
            <a:off x="2454275" y="5932488"/>
            <a:ext cx="904875" cy="598487"/>
          </a:xfrm>
          <a:prstGeom prst="ellipse">
            <a:avLst/>
          </a:prstGeom>
          <a:noFill/>
          <a:ln w="25400">
            <a:solidFill>
              <a:srgbClr val="4A7EBB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pPr algn="ctr" defTabSz="457200" eaLnBrk="1" hangingPunct="1">
              <a:defRPr/>
            </a:pPr>
            <a:endParaRPr lang="en-US" sz="180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9" name="Oval 18"/>
          <p:cNvSpPr>
            <a:spLocks noChangeArrowheads="1"/>
          </p:cNvSpPr>
          <p:nvPr/>
        </p:nvSpPr>
        <p:spPr bwMode="auto">
          <a:xfrm>
            <a:off x="3313113" y="5956300"/>
            <a:ext cx="904875" cy="598488"/>
          </a:xfrm>
          <a:prstGeom prst="ellipse">
            <a:avLst/>
          </a:prstGeom>
          <a:noFill/>
          <a:ln w="25400">
            <a:solidFill>
              <a:srgbClr val="4A7EBB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pPr algn="ctr" defTabSz="457200" eaLnBrk="1" hangingPunct="1">
              <a:defRPr/>
            </a:pPr>
            <a:endParaRPr lang="en-US" sz="180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20" name="Oval 19"/>
          <p:cNvSpPr>
            <a:spLocks noChangeArrowheads="1"/>
          </p:cNvSpPr>
          <p:nvPr/>
        </p:nvSpPr>
        <p:spPr bwMode="auto">
          <a:xfrm>
            <a:off x="7216775" y="3395663"/>
            <a:ext cx="434975" cy="355600"/>
          </a:xfrm>
          <a:prstGeom prst="ellipse">
            <a:avLst/>
          </a:prstGeom>
          <a:noFill/>
          <a:ln w="25400">
            <a:solidFill>
              <a:srgbClr val="4A7EBB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pPr algn="ctr" defTabSz="457200" eaLnBrk="1" hangingPunct="1">
              <a:defRPr/>
            </a:pPr>
            <a:endParaRPr lang="en-US" sz="180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21" name="Oval 20"/>
          <p:cNvSpPr>
            <a:spLocks noChangeArrowheads="1"/>
          </p:cNvSpPr>
          <p:nvPr/>
        </p:nvSpPr>
        <p:spPr bwMode="auto">
          <a:xfrm>
            <a:off x="7651750" y="3381375"/>
            <a:ext cx="433388" cy="355600"/>
          </a:xfrm>
          <a:prstGeom prst="ellipse">
            <a:avLst/>
          </a:prstGeom>
          <a:noFill/>
          <a:ln w="25400">
            <a:solidFill>
              <a:srgbClr val="4A7EBB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pPr algn="ctr" defTabSz="457200" eaLnBrk="1" hangingPunct="1">
              <a:defRPr/>
            </a:pPr>
            <a:endParaRPr lang="en-US" sz="180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22" name="Oval 21"/>
          <p:cNvSpPr>
            <a:spLocks noChangeArrowheads="1"/>
          </p:cNvSpPr>
          <p:nvPr/>
        </p:nvSpPr>
        <p:spPr bwMode="auto">
          <a:xfrm>
            <a:off x="6781800" y="3400425"/>
            <a:ext cx="434975" cy="355600"/>
          </a:xfrm>
          <a:prstGeom prst="ellipse">
            <a:avLst/>
          </a:prstGeom>
          <a:noFill/>
          <a:ln w="25400">
            <a:solidFill>
              <a:srgbClr val="4A7EBB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pPr algn="ctr" defTabSz="457200" eaLnBrk="1" hangingPunct="1">
              <a:defRPr/>
            </a:pPr>
            <a:endParaRPr lang="en-US" sz="180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47119" name="TextBox 15"/>
          <p:cNvSpPr txBox="1">
            <a:spLocks noChangeArrowheads="1"/>
          </p:cNvSpPr>
          <p:nvPr/>
        </p:nvSpPr>
        <p:spPr bwMode="auto">
          <a:xfrm>
            <a:off x="652463" y="5711825"/>
            <a:ext cx="5351462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defTabSz="4572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1pPr>
            <a:lvl2pPr marL="742950" indent="-285750" defTabSz="4572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2pPr>
            <a:lvl3pPr marL="1143000" indent="-228600" defTabSz="4572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3pPr>
            <a:lvl4pPr marL="1600200" indent="-228600" defTabSz="4572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4pPr>
            <a:lvl5pPr marL="2057400" indent="-228600" defTabSz="4572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n-US" sz="1200">
                <a:latin typeface="Arial" charset="0"/>
              </a:rPr>
              <a:t>5              8  5               8  5               8 5               8 5                8 5               8</a:t>
            </a:r>
          </a:p>
        </p:txBody>
      </p:sp>
      <p:sp>
        <p:nvSpPr>
          <p:cNvPr id="47120" name="TextBox 22"/>
          <p:cNvSpPr txBox="1">
            <a:spLocks noChangeArrowheads="1"/>
          </p:cNvSpPr>
          <p:nvPr/>
        </p:nvSpPr>
        <p:spPr bwMode="auto">
          <a:xfrm>
            <a:off x="6019800" y="6049963"/>
            <a:ext cx="11874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defTabSz="4572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1pPr>
            <a:lvl2pPr marL="742950" indent="-285750" defTabSz="4572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2pPr>
            <a:lvl3pPr marL="1143000" indent="-228600" defTabSz="4572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3pPr>
            <a:lvl4pPr marL="1600200" indent="-228600" defTabSz="4572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4pPr>
            <a:lvl5pPr marL="2057400" indent="-228600" defTabSz="4572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n-US" sz="1800">
                <a:latin typeface="Arial" charset="0"/>
              </a:rPr>
              <a:t>P (GeV/c)</a:t>
            </a:r>
          </a:p>
        </p:txBody>
      </p:sp>
      <p:sp>
        <p:nvSpPr>
          <p:cNvPr id="24" name="Oval 23"/>
          <p:cNvSpPr>
            <a:spLocks noChangeArrowheads="1"/>
          </p:cNvSpPr>
          <p:nvPr/>
        </p:nvSpPr>
        <p:spPr bwMode="auto">
          <a:xfrm>
            <a:off x="3152775" y="3333750"/>
            <a:ext cx="190500" cy="203200"/>
          </a:xfrm>
          <a:prstGeom prst="ellipse">
            <a:avLst/>
          </a:prstGeom>
          <a:gradFill rotWithShape="1">
            <a:gsLst>
              <a:gs pos="0">
                <a:srgbClr val="9BC1FF"/>
              </a:gs>
              <a:gs pos="100000">
                <a:srgbClr val="3F80CD"/>
              </a:gs>
            </a:gsLst>
            <a:lin ang="5400000"/>
          </a:gradFill>
          <a:ln w="9525">
            <a:solidFill>
              <a:srgbClr val="4A7EBB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 defTabSz="457200" eaLnBrk="1" hangingPunct="1">
              <a:defRPr/>
            </a:pPr>
            <a:endParaRPr lang="en-US" sz="180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25" name="Oval 24"/>
          <p:cNvSpPr>
            <a:spLocks noChangeArrowheads="1"/>
          </p:cNvSpPr>
          <p:nvPr/>
        </p:nvSpPr>
        <p:spPr bwMode="auto">
          <a:xfrm>
            <a:off x="4029075" y="3784600"/>
            <a:ext cx="188913" cy="203200"/>
          </a:xfrm>
          <a:prstGeom prst="ellipse">
            <a:avLst/>
          </a:prstGeom>
          <a:gradFill rotWithShape="1">
            <a:gsLst>
              <a:gs pos="0">
                <a:srgbClr val="9BC1FF"/>
              </a:gs>
              <a:gs pos="100000">
                <a:srgbClr val="3F80CD"/>
              </a:gs>
            </a:gsLst>
            <a:lin ang="5400000"/>
          </a:gradFill>
          <a:ln w="9525">
            <a:solidFill>
              <a:srgbClr val="4A7EBB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 defTabSz="457200" eaLnBrk="1" hangingPunct="1">
              <a:defRPr/>
            </a:pPr>
            <a:endParaRPr lang="en-US" sz="180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26" name="Oval 25"/>
          <p:cNvSpPr>
            <a:spLocks noChangeArrowheads="1"/>
          </p:cNvSpPr>
          <p:nvPr/>
        </p:nvSpPr>
        <p:spPr bwMode="auto">
          <a:xfrm>
            <a:off x="2305050" y="2846388"/>
            <a:ext cx="190500" cy="203200"/>
          </a:xfrm>
          <a:prstGeom prst="ellipse">
            <a:avLst/>
          </a:prstGeom>
          <a:gradFill rotWithShape="1">
            <a:gsLst>
              <a:gs pos="0">
                <a:srgbClr val="9BC1FF"/>
              </a:gs>
              <a:gs pos="100000">
                <a:srgbClr val="3F80CD"/>
              </a:gs>
            </a:gsLst>
            <a:lin ang="5400000"/>
          </a:gradFill>
          <a:ln w="9525">
            <a:solidFill>
              <a:srgbClr val="4A7EBB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 defTabSz="457200" eaLnBrk="1" hangingPunct="1">
              <a:defRPr/>
            </a:pPr>
            <a:endParaRPr lang="en-US" sz="180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47124" name="Rectangle 20"/>
          <p:cNvSpPr>
            <a:spLocks noChangeArrowheads="1"/>
          </p:cNvSpPr>
          <p:nvPr/>
        </p:nvSpPr>
        <p:spPr bwMode="auto">
          <a:xfrm>
            <a:off x="1808163" y="184150"/>
            <a:ext cx="5691187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en-US">
                <a:solidFill>
                  <a:srgbClr val="6600FF"/>
                </a:solidFill>
              </a:rPr>
              <a:t>Mean p/K separation (5-8 GeV/c)</a:t>
            </a:r>
          </a:p>
        </p:txBody>
      </p:sp>
      <p:sp>
        <p:nvSpPr>
          <p:cNvPr id="47125" name="Rectangle 1"/>
          <p:cNvSpPr>
            <a:spLocks noChangeArrowheads="1"/>
          </p:cNvSpPr>
          <p:nvPr/>
        </p:nvSpPr>
        <p:spPr bwMode="auto">
          <a:xfrm>
            <a:off x="6172200" y="4098925"/>
            <a:ext cx="2895600" cy="181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/>
              <a:t> - small photo-detector pads (</a:t>
            </a:r>
            <a:r>
              <a:rPr lang="en-US" sz="1600">
                <a:sym typeface="Symbol" pitchFamily="18" charset="2"/>
              </a:rPr>
              <a:t> 0.3 cm</a:t>
            </a:r>
            <a:r>
              <a:rPr lang="en-US" sz="1600"/>
              <a:t>)</a:t>
            </a:r>
          </a:p>
          <a:p>
            <a:pPr>
              <a:spcBef>
                <a:spcPct val="50000"/>
              </a:spcBef>
            </a:pPr>
            <a:r>
              <a:rPr lang="en-US" sz="1600"/>
              <a:t>   - small radiator thickness (</a:t>
            </a:r>
            <a:r>
              <a:rPr lang="en-US" sz="1600">
                <a:sym typeface="Symbol" pitchFamily="18" charset="2"/>
              </a:rPr>
              <a:t> 3 cm</a:t>
            </a:r>
            <a:r>
              <a:rPr lang="en-US" sz="1600"/>
              <a:t>)</a:t>
            </a:r>
          </a:p>
          <a:p>
            <a:pPr>
              <a:spcBef>
                <a:spcPct val="50000"/>
              </a:spcBef>
            </a:pPr>
            <a:r>
              <a:rPr lang="en-US" sz="1600"/>
              <a:t>   - relatively small refraction index (</a:t>
            </a:r>
            <a:r>
              <a:rPr lang="en-US" sz="1600">
                <a:sym typeface="Symbol" pitchFamily="18" charset="2"/>
              </a:rPr>
              <a:t> 1.03</a:t>
            </a:r>
            <a:r>
              <a:rPr lang="en-US" sz="1600"/>
              <a:t>) </a:t>
            </a:r>
            <a:endParaRPr lang="it-IT" sz="160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Picture 7" descr="ana_2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975" y="1150938"/>
            <a:ext cx="5113338" cy="5113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8131" name="TextBox 8"/>
          <p:cNvSpPr txBox="1">
            <a:spLocks noChangeArrowheads="1"/>
          </p:cNvSpPr>
          <p:nvPr/>
        </p:nvSpPr>
        <p:spPr bwMode="auto">
          <a:xfrm>
            <a:off x="179388" y="115888"/>
            <a:ext cx="5468937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9pPr>
          </a:lstStyle>
          <a:p>
            <a:r>
              <a:rPr lang="en-US" sz="3200">
                <a:solidFill>
                  <a:srgbClr val="596BFF"/>
                </a:solidFill>
                <a:latin typeface="Arial" charset="0"/>
              </a:rPr>
              <a:t>Average N p.e. :  PMTs: UBA</a:t>
            </a:r>
            <a:endParaRPr lang="en-US" sz="3200" baseline="-25000">
              <a:solidFill>
                <a:srgbClr val="596BFF"/>
              </a:solidFill>
              <a:latin typeface="Arial" charset="0"/>
            </a:endParaRPr>
          </a:p>
        </p:txBody>
      </p:sp>
      <p:sp>
        <p:nvSpPr>
          <p:cNvPr id="48132" name="Rectangle 1"/>
          <p:cNvSpPr>
            <a:spLocks noChangeArrowheads="1"/>
          </p:cNvSpPr>
          <p:nvPr/>
        </p:nvSpPr>
        <p:spPr bwMode="auto">
          <a:xfrm>
            <a:off x="1331913" y="981075"/>
            <a:ext cx="19748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>
                <a:solidFill>
                  <a:srgbClr val="596BFF"/>
                </a:solidFill>
              </a:rPr>
              <a:t>Mirror 14-25</a:t>
            </a:r>
            <a:r>
              <a:rPr lang="en-US" baseline="30000">
                <a:solidFill>
                  <a:srgbClr val="596BFF"/>
                </a:solidFill>
              </a:rPr>
              <a:t>o</a:t>
            </a:r>
            <a:r>
              <a:rPr lang="en-US">
                <a:solidFill>
                  <a:srgbClr val="596BFF"/>
                </a:solidFill>
              </a:rPr>
              <a:t> </a:t>
            </a:r>
            <a:endParaRPr lang="en-US"/>
          </a:p>
        </p:txBody>
      </p:sp>
      <p:pic>
        <p:nvPicPr>
          <p:cNvPr id="48133" name="Picture 2" descr="ana_2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8488" y="1125538"/>
            <a:ext cx="5132387" cy="5132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8134" name="Rectangle 9"/>
          <p:cNvSpPr>
            <a:spLocks noChangeArrowheads="1"/>
          </p:cNvSpPr>
          <p:nvPr/>
        </p:nvSpPr>
        <p:spPr bwMode="auto">
          <a:xfrm>
            <a:off x="6011863" y="981075"/>
            <a:ext cx="19748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>
                <a:solidFill>
                  <a:srgbClr val="596BFF"/>
                </a:solidFill>
              </a:rPr>
              <a:t>Mirror 14-35</a:t>
            </a:r>
            <a:r>
              <a:rPr lang="en-US" baseline="30000">
                <a:solidFill>
                  <a:srgbClr val="596BFF"/>
                </a:solidFill>
              </a:rPr>
              <a:t>o</a:t>
            </a:r>
            <a:r>
              <a:rPr lang="en-US">
                <a:solidFill>
                  <a:srgbClr val="596BFF"/>
                </a:solidFill>
              </a:rPr>
              <a:t> </a:t>
            </a:r>
            <a:endParaRPr lang="en-US"/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2987675" y="6092825"/>
            <a:ext cx="2660650" cy="585788"/>
          </a:xfrm>
          <a:prstGeom prst="rect">
            <a:avLst/>
          </a:prstGeom>
          <a:gradFill rotWithShape="1">
            <a:gsLst>
              <a:gs pos="0">
                <a:srgbClr val="E8E8FA"/>
              </a:gs>
              <a:gs pos="64999">
                <a:srgbClr val="C3C3EF"/>
              </a:gs>
              <a:gs pos="100000">
                <a:srgbClr val="A8A8EA"/>
              </a:gs>
            </a:gsLst>
            <a:lin ang="5400000" scaled="1"/>
          </a:gradFill>
          <a:ln w="9525">
            <a:solidFill>
              <a:srgbClr val="2F2F98"/>
            </a:solidFill>
            <a:miter lim="800000"/>
            <a:headEnd/>
            <a:tailEnd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600" dirty="0">
                <a:solidFill>
                  <a:schemeClr val="dk1"/>
                </a:solidFill>
                <a:latin typeface="+mn-lt"/>
                <a:ea typeface="+mn-ea"/>
              </a:rPr>
              <a:t>Worse for positive hadrons</a:t>
            </a:r>
          </a:p>
          <a:p>
            <a:pPr>
              <a:defRPr/>
            </a:pPr>
            <a:r>
              <a:rPr lang="en-US" sz="1600" dirty="0">
                <a:solidFill>
                  <a:schemeClr val="dk1"/>
                </a:solidFill>
                <a:latin typeface="+mn-lt"/>
                <a:ea typeface="+mn-ea"/>
              </a:rPr>
              <a:t>Better for negative hadrons</a:t>
            </a:r>
          </a:p>
        </p:txBody>
      </p:sp>
      <p:sp>
        <p:nvSpPr>
          <p:cNvPr id="48136" name="Datumsplatzhalter 5"/>
          <p:cNvSpPr txBox="1">
            <a:spLocks noGrp="1"/>
          </p:cNvSpPr>
          <p:nvPr/>
        </p:nvSpPr>
        <p:spPr bwMode="auto">
          <a:xfrm>
            <a:off x="114300" y="6486525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9pPr>
          </a:lstStyle>
          <a:p>
            <a:r>
              <a:rPr lang="de-DE" sz="1200">
                <a:solidFill>
                  <a:srgbClr val="898989"/>
                </a:solidFill>
                <a:latin typeface="Tahoma" pitchFamily="34" charset="0"/>
              </a:rPr>
              <a:t>L. Pappalardo</a:t>
            </a:r>
            <a:endParaRPr lang="en-US" sz="1200">
              <a:solidFill>
                <a:srgbClr val="898989"/>
              </a:solidFill>
              <a:latin typeface="Tahoma" pitchFamily="34" charset="0"/>
            </a:endParaRPr>
          </a:p>
        </p:txBody>
      </p:sp>
      <p:sp>
        <p:nvSpPr>
          <p:cNvPr id="48137" name="Foliennummernplatzhalter 6"/>
          <p:cNvSpPr txBox="1">
            <a:spLocks noGrp="1"/>
          </p:cNvSpPr>
          <p:nvPr/>
        </p:nvSpPr>
        <p:spPr bwMode="auto">
          <a:xfrm>
            <a:off x="6553200" y="6486525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9pPr>
          </a:lstStyle>
          <a:p>
            <a:pPr algn="r"/>
            <a:fld id="{73207E04-9142-40A6-AED0-9777618CED0B}" type="slidenum">
              <a:rPr lang="en-US" sz="1200">
                <a:solidFill>
                  <a:srgbClr val="898989"/>
                </a:solidFill>
                <a:latin typeface="Tahoma" pitchFamily="34" charset="0"/>
              </a:rPr>
              <a:pPr algn="r"/>
              <a:t>33</a:t>
            </a:fld>
            <a:endParaRPr lang="en-US" sz="1200">
              <a:solidFill>
                <a:srgbClr val="898989"/>
              </a:solidFill>
              <a:latin typeface="Tahoma" pitchFamily="34" charset="0"/>
            </a:endParaRPr>
          </a:p>
        </p:txBody>
      </p:sp>
      <p:cxnSp>
        <p:nvCxnSpPr>
          <p:cNvPr id="11" name="Straight Connector 10"/>
          <p:cNvCxnSpPr/>
          <p:nvPr/>
        </p:nvCxnSpPr>
        <p:spPr>
          <a:xfrm>
            <a:off x="152400" y="6553200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575425"/>
            <a:ext cx="2895600" cy="457200"/>
          </a:xfrm>
        </p:spPr>
        <p:txBody>
          <a:bodyPr/>
          <a:lstStyle/>
          <a:p>
            <a:pPr>
              <a:defRPr/>
            </a:pPr>
            <a:r>
              <a:rPr lang="en-US" sz="1200" dirty="0" smtClean="0">
                <a:solidFill>
                  <a:schemeClr val="bg2">
                    <a:lumMod val="75000"/>
                  </a:schemeClr>
                </a:solidFill>
              </a:rPr>
              <a:t>JLAB12 Meeting - Roma 9/6/2011</a:t>
            </a:r>
            <a:endParaRPr lang="en-US" sz="1200" dirty="0">
              <a:solidFill>
                <a:schemeClr val="bg2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TextBox 8"/>
          <p:cNvSpPr txBox="1">
            <a:spLocks noChangeArrowheads="1"/>
          </p:cNvSpPr>
          <p:nvPr/>
        </p:nvSpPr>
        <p:spPr bwMode="auto">
          <a:xfrm>
            <a:off x="179388" y="115888"/>
            <a:ext cx="4589462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9pPr>
          </a:lstStyle>
          <a:p>
            <a:r>
              <a:rPr lang="en-US" sz="3200">
                <a:solidFill>
                  <a:srgbClr val="596BFF"/>
                </a:solidFill>
                <a:latin typeface="Arial" charset="0"/>
              </a:rPr>
              <a:t>LH</a:t>
            </a:r>
            <a:r>
              <a:rPr lang="en-US" sz="3600" baseline="-25000">
                <a:solidFill>
                  <a:srgbClr val="596BFF"/>
                </a:solidFill>
                <a:latin typeface="Symbol" pitchFamily="18" charset="2"/>
              </a:rPr>
              <a:t>p</a:t>
            </a:r>
            <a:r>
              <a:rPr lang="en-US" sz="3200">
                <a:solidFill>
                  <a:srgbClr val="596BFF"/>
                </a:solidFill>
                <a:latin typeface="Arial" charset="0"/>
              </a:rPr>
              <a:t>-LH</a:t>
            </a:r>
            <a:r>
              <a:rPr lang="en-US" sz="3600" baseline="-25000">
                <a:solidFill>
                  <a:srgbClr val="596BFF"/>
                </a:solidFill>
                <a:latin typeface="Arial" charset="0"/>
              </a:rPr>
              <a:t>k,p </a:t>
            </a:r>
            <a:r>
              <a:rPr lang="en-US" sz="3200">
                <a:solidFill>
                  <a:srgbClr val="596BFF"/>
                </a:solidFill>
                <a:latin typeface="Arial" charset="0"/>
              </a:rPr>
              <a:t> :  PMTs: UBA</a:t>
            </a:r>
            <a:endParaRPr lang="en-US" sz="3200" baseline="-25000">
              <a:solidFill>
                <a:srgbClr val="596BFF"/>
              </a:solidFill>
              <a:latin typeface="Arial" charset="0"/>
            </a:endParaRPr>
          </a:p>
        </p:txBody>
      </p:sp>
      <p:sp>
        <p:nvSpPr>
          <p:cNvPr id="49155" name="Rectangle 1"/>
          <p:cNvSpPr>
            <a:spLocks noChangeArrowheads="1"/>
          </p:cNvSpPr>
          <p:nvPr/>
        </p:nvSpPr>
        <p:spPr bwMode="auto">
          <a:xfrm>
            <a:off x="1331913" y="981075"/>
            <a:ext cx="19748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>
                <a:solidFill>
                  <a:srgbClr val="596BFF"/>
                </a:solidFill>
              </a:rPr>
              <a:t>Mirror 14-25</a:t>
            </a:r>
            <a:r>
              <a:rPr lang="en-US" baseline="30000">
                <a:solidFill>
                  <a:srgbClr val="596BFF"/>
                </a:solidFill>
              </a:rPr>
              <a:t>o</a:t>
            </a:r>
            <a:r>
              <a:rPr lang="en-US">
                <a:solidFill>
                  <a:srgbClr val="596BFF"/>
                </a:solidFill>
              </a:rPr>
              <a:t> </a:t>
            </a:r>
            <a:endParaRPr lang="en-US"/>
          </a:p>
        </p:txBody>
      </p:sp>
      <p:sp>
        <p:nvSpPr>
          <p:cNvPr id="49156" name="Rectangle 9"/>
          <p:cNvSpPr>
            <a:spLocks noChangeArrowheads="1"/>
          </p:cNvSpPr>
          <p:nvPr/>
        </p:nvSpPr>
        <p:spPr bwMode="auto">
          <a:xfrm>
            <a:off x="6011863" y="981075"/>
            <a:ext cx="19748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>
                <a:solidFill>
                  <a:srgbClr val="596BFF"/>
                </a:solidFill>
              </a:rPr>
              <a:t>Mirror 14-35</a:t>
            </a:r>
            <a:r>
              <a:rPr lang="en-US" baseline="30000">
                <a:solidFill>
                  <a:srgbClr val="596BFF"/>
                </a:solidFill>
              </a:rPr>
              <a:t>o</a:t>
            </a:r>
            <a:r>
              <a:rPr lang="en-US">
                <a:solidFill>
                  <a:srgbClr val="596BFF"/>
                </a:solidFill>
              </a:rPr>
              <a:t> </a:t>
            </a:r>
            <a:endParaRPr lang="en-US"/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3063875" y="5949950"/>
            <a:ext cx="2660650" cy="584200"/>
          </a:xfrm>
          <a:prstGeom prst="rect">
            <a:avLst/>
          </a:prstGeom>
          <a:gradFill rotWithShape="1">
            <a:gsLst>
              <a:gs pos="0">
                <a:srgbClr val="E8E8FA"/>
              </a:gs>
              <a:gs pos="64999">
                <a:srgbClr val="C3C3EF"/>
              </a:gs>
              <a:gs pos="100000">
                <a:srgbClr val="A8A8EA"/>
              </a:gs>
            </a:gsLst>
            <a:lin ang="5400000" scaled="1"/>
          </a:gradFill>
          <a:ln w="9525">
            <a:solidFill>
              <a:srgbClr val="2F2F98"/>
            </a:solidFill>
            <a:miter lim="800000"/>
            <a:headEnd/>
            <a:tailEnd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600" dirty="0">
                <a:solidFill>
                  <a:schemeClr val="dk1"/>
                </a:solidFill>
                <a:latin typeface="+mn-lt"/>
                <a:ea typeface="+mn-ea"/>
              </a:rPr>
              <a:t>Worse for positive hadrons</a:t>
            </a:r>
          </a:p>
          <a:p>
            <a:pPr>
              <a:defRPr/>
            </a:pPr>
            <a:r>
              <a:rPr lang="en-US" sz="1600" dirty="0">
                <a:solidFill>
                  <a:schemeClr val="dk1"/>
                </a:solidFill>
                <a:latin typeface="+mn-lt"/>
                <a:ea typeface="+mn-ea"/>
              </a:rPr>
              <a:t>Better for negative hadrons</a:t>
            </a:r>
          </a:p>
        </p:txBody>
      </p:sp>
      <p:pic>
        <p:nvPicPr>
          <p:cNvPr id="49158" name="Picture 10" descr="ana_1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975" y="1052513"/>
            <a:ext cx="5130800" cy="513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159" name="Picture 3" descr="ana_1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9588" y="1016000"/>
            <a:ext cx="5148262" cy="5149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9160" name="Datumsplatzhalter 5"/>
          <p:cNvSpPr txBox="1">
            <a:spLocks noGrp="1"/>
          </p:cNvSpPr>
          <p:nvPr/>
        </p:nvSpPr>
        <p:spPr bwMode="auto">
          <a:xfrm>
            <a:off x="114300" y="6486525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9pPr>
          </a:lstStyle>
          <a:p>
            <a:r>
              <a:rPr lang="de-DE" sz="1200">
                <a:solidFill>
                  <a:srgbClr val="898989"/>
                </a:solidFill>
                <a:latin typeface="Tahoma" pitchFamily="34" charset="0"/>
              </a:rPr>
              <a:t>L. Pappalardo</a:t>
            </a:r>
            <a:endParaRPr lang="en-US" sz="1200">
              <a:solidFill>
                <a:srgbClr val="898989"/>
              </a:solidFill>
              <a:latin typeface="Tahoma" pitchFamily="34" charset="0"/>
            </a:endParaRPr>
          </a:p>
        </p:txBody>
      </p:sp>
      <p:sp>
        <p:nvSpPr>
          <p:cNvPr id="49161" name="Foliennummernplatzhalter 6"/>
          <p:cNvSpPr txBox="1">
            <a:spLocks noGrp="1"/>
          </p:cNvSpPr>
          <p:nvPr/>
        </p:nvSpPr>
        <p:spPr bwMode="auto">
          <a:xfrm>
            <a:off x="6553200" y="6486525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9pPr>
          </a:lstStyle>
          <a:p>
            <a:pPr algn="r"/>
            <a:fld id="{8E5F3D15-E2E4-4AE2-B521-B24C41C43226}" type="slidenum">
              <a:rPr lang="en-US" sz="1200">
                <a:solidFill>
                  <a:srgbClr val="898989"/>
                </a:solidFill>
                <a:latin typeface="Tahoma" pitchFamily="34" charset="0"/>
              </a:rPr>
              <a:pPr algn="r"/>
              <a:t>34</a:t>
            </a:fld>
            <a:endParaRPr lang="en-US" sz="1200">
              <a:solidFill>
                <a:srgbClr val="898989"/>
              </a:solidFill>
              <a:latin typeface="Tahoma" pitchFamily="34" charset="0"/>
            </a:endParaRPr>
          </a:p>
        </p:txBody>
      </p:sp>
      <p:cxnSp>
        <p:nvCxnSpPr>
          <p:cNvPr id="11" name="Straight Connector 10"/>
          <p:cNvCxnSpPr/>
          <p:nvPr/>
        </p:nvCxnSpPr>
        <p:spPr>
          <a:xfrm>
            <a:off x="152400" y="6553200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575425"/>
            <a:ext cx="2895600" cy="457200"/>
          </a:xfrm>
        </p:spPr>
        <p:txBody>
          <a:bodyPr/>
          <a:lstStyle/>
          <a:p>
            <a:pPr>
              <a:defRPr/>
            </a:pPr>
            <a:r>
              <a:rPr lang="en-US" sz="1200" dirty="0" smtClean="0">
                <a:solidFill>
                  <a:schemeClr val="bg2">
                    <a:lumMod val="75000"/>
                  </a:schemeClr>
                </a:solidFill>
              </a:rPr>
              <a:t>JLAB12 Meeting - Roma 9/6/2011</a:t>
            </a:r>
            <a:endParaRPr lang="en-US" sz="1200" dirty="0">
              <a:solidFill>
                <a:schemeClr val="bg2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TextBox 4"/>
          <p:cNvSpPr txBox="1">
            <a:spLocks noChangeArrowheads="1"/>
          </p:cNvSpPr>
          <p:nvPr/>
        </p:nvSpPr>
        <p:spPr bwMode="auto">
          <a:xfrm>
            <a:off x="250825" y="908050"/>
            <a:ext cx="1662113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9pPr>
          </a:lstStyle>
          <a:p>
            <a:r>
              <a:rPr lang="en-US" sz="1400">
                <a:latin typeface="Arial" charset="0"/>
              </a:rPr>
              <a:t>100 trials per point</a:t>
            </a:r>
          </a:p>
        </p:txBody>
      </p:sp>
      <p:sp>
        <p:nvSpPr>
          <p:cNvPr id="50179" name="TextBox 1"/>
          <p:cNvSpPr txBox="1">
            <a:spLocks noChangeArrowheads="1"/>
          </p:cNvSpPr>
          <p:nvPr/>
        </p:nvSpPr>
        <p:spPr bwMode="auto">
          <a:xfrm>
            <a:off x="249238" y="1341438"/>
            <a:ext cx="2738437" cy="116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9pPr>
          </a:lstStyle>
          <a:p>
            <a:r>
              <a:rPr lang="en-US" sz="1400">
                <a:latin typeface="Arial" charset="0"/>
              </a:rPr>
              <a:t>Aerogel:  </a:t>
            </a:r>
          </a:p>
          <a:p>
            <a:r>
              <a:rPr lang="en-US" sz="1400">
                <a:latin typeface="Arial" charset="0"/>
              </a:rPr>
              <a:t> -   n=1.06</a:t>
            </a:r>
          </a:p>
          <a:p>
            <a:endParaRPr lang="en-US" sz="1400">
              <a:latin typeface="Arial" charset="0"/>
            </a:endParaRPr>
          </a:p>
          <a:p>
            <a:r>
              <a:rPr lang="en-US" sz="1400">
                <a:latin typeface="Arial" charset="0"/>
              </a:rPr>
              <a:t> -   thick. increasing  with radius:</a:t>
            </a:r>
          </a:p>
          <a:p>
            <a:r>
              <a:rPr lang="en-US" sz="1400">
                <a:latin typeface="Arial" charset="0"/>
              </a:rPr>
              <a:t>     2-4-6-8-10 cm</a:t>
            </a:r>
          </a:p>
        </p:txBody>
      </p:sp>
      <p:sp>
        <p:nvSpPr>
          <p:cNvPr id="50180" name="Rectangle 2"/>
          <p:cNvSpPr>
            <a:spLocks noChangeArrowheads="1"/>
          </p:cNvSpPr>
          <p:nvPr/>
        </p:nvSpPr>
        <p:spPr bwMode="auto">
          <a:xfrm>
            <a:off x="3059113" y="4005263"/>
            <a:ext cx="360362" cy="576262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431800" y="5661025"/>
            <a:ext cx="2646363" cy="738188"/>
          </a:xfrm>
          <a:prstGeom prst="rect">
            <a:avLst/>
          </a:prstGeom>
          <a:gradFill rotWithShape="1">
            <a:gsLst>
              <a:gs pos="0">
                <a:srgbClr val="E8E8FA"/>
              </a:gs>
              <a:gs pos="64999">
                <a:srgbClr val="C3C3EF"/>
              </a:gs>
              <a:gs pos="100000">
                <a:srgbClr val="A8A8EA"/>
              </a:gs>
            </a:gsLst>
            <a:lin ang="5400000" scaled="1"/>
          </a:gradFill>
          <a:ln w="9525">
            <a:solidFill>
              <a:srgbClr val="2F2F98"/>
            </a:solidFill>
            <a:miter lim="800000"/>
            <a:headEnd/>
            <a:tailEnd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400" dirty="0">
                <a:solidFill>
                  <a:schemeClr val="dk1"/>
                </a:solidFill>
                <a:latin typeface="+mn-lt"/>
                <a:ea typeface="+mn-ea"/>
              </a:rPr>
              <a:t>M35 is </a:t>
            </a:r>
            <a:r>
              <a:rPr lang="en-US" sz="1400" dirty="0" err="1">
                <a:solidFill>
                  <a:schemeClr val="dk1"/>
                </a:solidFill>
                <a:latin typeface="+mn-lt"/>
                <a:ea typeface="+mn-ea"/>
              </a:rPr>
              <a:t>acceptanble</a:t>
            </a:r>
            <a:r>
              <a:rPr lang="en-US" sz="1400" dirty="0">
                <a:solidFill>
                  <a:schemeClr val="dk1"/>
                </a:solidFill>
                <a:latin typeface="+mn-lt"/>
                <a:ea typeface="+mn-ea"/>
              </a:rPr>
              <a:t> but slightly</a:t>
            </a:r>
          </a:p>
          <a:p>
            <a:pPr>
              <a:defRPr/>
            </a:pPr>
            <a:r>
              <a:rPr lang="en-US" sz="1400" dirty="0">
                <a:solidFill>
                  <a:schemeClr val="dk1"/>
                </a:solidFill>
                <a:latin typeface="+mn-lt"/>
                <a:ea typeface="+mn-ea"/>
              </a:rPr>
              <a:t>worse for positive and does </a:t>
            </a:r>
          </a:p>
          <a:p>
            <a:pPr>
              <a:defRPr/>
            </a:pPr>
            <a:r>
              <a:rPr lang="en-US" sz="1400" dirty="0">
                <a:solidFill>
                  <a:schemeClr val="dk1"/>
                </a:solidFill>
                <a:latin typeface="+mn-lt"/>
                <a:ea typeface="+mn-ea"/>
              </a:rPr>
              <a:t>not improve at large angles ?!</a:t>
            </a:r>
          </a:p>
        </p:txBody>
      </p:sp>
      <p:pic>
        <p:nvPicPr>
          <p:cNvPr id="50182" name="Picture 3" descr="aerogel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525" y="2303463"/>
            <a:ext cx="3213100" cy="3213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0183" name="TextBox 8"/>
          <p:cNvSpPr txBox="1">
            <a:spLocks noChangeArrowheads="1"/>
          </p:cNvSpPr>
          <p:nvPr/>
        </p:nvSpPr>
        <p:spPr bwMode="auto">
          <a:xfrm>
            <a:off x="323850" y="36513"/>
            <a:ext cx="8351838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9pPr>
          </a:lstStyle>
          <a:p>
            <a:r>
              <a:rPr lang="en-US">
                <a:solidFill>
                  <a:srgbClr val="596BFF"/>
                </a:solidFill>
                <a:latin typeface="Arial" charset="0"/>
              </a:rPr>
              <a:t>Average N p.e. </a:t>
            </a:r>
            <a:r>
              <a:rPr lang="en-US" sz="3200">
                <a:solidFill>
                  <a:srgbClr val="596BFF"/>
                </a:solidFill>
                <a:latin typeface="Arial" charset="0"/>
              </a:rPr>
              <a:t>:  Mirror Angle Coverage (UBA)</a:t>
            </a:r>
            <a:endParaRPr lang="en-US" sz="3200" baseline="-25000">
              <a:solidFill>
                <a:srgbClr val="596BFF"/>
              </a:solidFill>
              <a:latin typeface="Arial" charset="0"/>
            </a:endParaRPr>
          </a:p>
        </p:txBody>
      </p:sp>
      <p:pic>
        <p:nvPicPr>
          <p:cNvPr id="50184" name="Picture 5" descr="npeana1.eps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775" y="242888"/>
            <a:ext cx="6858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4" name="Straight Connector 13"/>
          <p:cNvCxnSpPr>
            <a:cxnSpLocks noChangeShapeType="1"/>
          </p:cNvCxnSpPr>
          <p:nvPr/>
        </p:nvCxnSpPr>
        <p:spPr bwMode="auto">
          <a:xfrm>
            <a:off x="755650" y="2924175"/>
            <a:ext cx="0" cy="1800225"/>
          </a:xfrm>
          <a:prstGeom prst="line">
            <a:avLst/>
          </a:prstGeom>
          <a:noFill/>
          <a:ln w="38100">
            <a:solidFill>
              <a:srgbClr val="2D2D8A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50186" name="Datumsplatzhalter 5"/>
          <p:cNvSpPr txBox="1">
            <a:spLocks noGrp="1"/>
          </p:cNvSpPr>
          <p:nvPr/>
        </p:nvSpPr>
        <p:spPr bwMode="auto">
          <a:xfrm>
            <a:off x="114300" y="6486525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9pPr>
          </a:lstStyle>
          <a:p>
            <a:r>
              <a:rPr lang="de-DE" sz="1200">
                <a:solidFill>
                  <a:srgbClr val="898989"/>
                </a:solidFill>
                <a:latin typeface="Tahoma" pitchFamily="34" charset="0"/>
              </a:rPr>
              <a:t>L. Pappalardo</a:t>
            </a:r>
            <a:endParaRPr lang="en-US" sz="1200">
              <a:solidFill>
                <a:srgbClr val="898989"/>
              </a:solidFill>
              <a:latin typeface="Tahoma" pitchFamily="34" charset="0"/>
            </a:endParaRPr>
          </a:p>
        </p:txBody>
      </p:sp>
      <p:sp>
        <p:nvSpPr>
          <p:cNvPr id="50187" name="Foliennummernplatzhalter 6"/>
          <p:cNvSpPr txBox="1">
            <a:spLocks noGrp="1"/>
          </p:cNvSpPr>
          <p:nvPr/>
        </p:nvSpPr>
        <p:spPr bwMode="auto">
          <a:xfrm>
            <a:off x="6553200" y="6486525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9pPr>
          </a:lstStyle>
          <a:p>
            <a:pPr algn="r"/>
            <a:fld id="{F7B94084-461D-471B-834B-A8A8C7327035}" type="slidenum">
              <a:rPr lang="en-US" sz="1200">
                <a:solidFill>
                  <a:srgbClr val="898989"/>
                </a:solidFill>
                <a:latin typeface="Tahoma" pitchFamily="34" charset="0"/>
              </a:rPr>
              <a:pPr algn="r"/>
              <a:t>35</a:t>
            </a:fld>
            <a:endParaRPr lang="en-US" sz="1200">
              <a:solidFill>
                <a:srgbClr val="898989"/>
              </a:solidFill>
              <a:latin typeface="Tahoma" pitchFamily="34" charset="0"/>
            </a:endParaRPr>
          </a:p>
        </p:txBody>
      </p:sp>
      <p:cxnSp>
        <p:nvCxnSpPr>
          <p:cNvPr id="13" name="Straight Connector 12"/>
          <p:cNvCxnSpPr/>
          <p:nvPr/>
        </p:nvCxnSpPr>
        <p:spPr>
          <a:xfrm>
            <a:off x="152400" y="6553200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575425"/>
            <a:ext cx="2895600" cy="457200"/>
          </a:xfrm>
        </p:spPr>
        <p:txBody>
          <a:bodyPr/>
          <a:lstStyle/>
          <a:p>
            <a:pPr>
              <a:defRPr/>
            </a:pPr>
            <a:r>
              <a:rPr lang="en-US" sz="1200" dirty="0" smtClean="0">
                <a:solidFill>
                  <a:schemeClr val="bg2">
                    <a:lumMod val="75000"/>
                  </a:schemeClr>
                </a:solidFill>
              </a:rPr>
              <a:t>JLAB12 Meeting - Roma 9/6/2011</a:t>
            </a:r>
            <a:endParaRPr lang="en-US" sz="1200" dirty="0">
              <a:solidFill>
                <a:schemeClr val="bg2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TextBox 4"/>
          <p:cNvSpPr txBox="1">
            <a:spLocks noChangeArrowheads="1"/>
          </p:cNvSpPr>
          <p:nvPr/>
        </p:nvSpPr>
        <p:spPr bwMode="auto">
          <a:xfrm>
            <a:off x="250825" y="908050"/>
            <a:ext cx="1662113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9pPr>
          </a:lstStyle>
          <a:p>
            <a:r>
              <a:rPr lang="en-US" sz="1400">
                <a:latin typeface="Arial" charset="0"/>
              </a:rPr>
              <a:t>100 trials per point</a:t>
            </a:r>
          </a:p>
        </p:txBody>
      </p:sp>
      <p:sp>
        <p:nvSpPr>
          <p:cNvPr id="51203" name="TextBox 1"/>
          <p:cNvSpPr txBox="1">
            <a:spLocks noChangeArrowheads="1"/>
          </p:cNvSpPr>
          <p:nvPr/>
        </p:nvSpPr>
        <p:spPr bwMode="auto">
          <a:xfrm>
            <a:off x="249238" y="1341438"/>
            <a:ext cx="2738437" cy="116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9pPr>
          </a:lstStyle>
          <a:p>
            <a:r>
              <a:rPr lang="en-US" sz="1400">
                <a:latin typeface="Arial" charset="0"/>
              </a:rPr>
              <a:t>Aerogel:  </a:t>
            </a:r>
          </a:p>
          <a:p>
            <a:r>
              <a:rPr lang="en-US" sz="1400">
                <a:latin typeface="Arial" charset="0"/>
              </a:rPr>
              <a:t> -   n=1.06</a:t>
            </a:r>
          </a:p>
          <a:p>
            <a:endParaRPr lang="en-US" sz="1400">
              <a:latin typeface="Arial" charset="0"/>
            </a:endParaRPr>
          </a:p>
          <a:p>
            <a:r>
              <a:rPr lang="en-US" sz="1400">
                <a:latin typeface="Arial" charset="0"/>
              </a:rPr>
              <a:t> -   thick. increasing  with radius:</a:t>
            </a:r>
          </a:p>
          <a:p>
            <a:r>
              <a:rPr lang="en-US" sz="1400">
                <a:latin typeface="Arial" charset="0"/>
              </a:rPr>
              <a:t>     2-4-6-8-10 cm</a:t>
            </a:r>
          </a:p>
        </p:txBody>
      </p:sp>
      <p:sp>
        <p:nvSpPr>
          <p:cNvPr id="51204" name="Rectangle 2"/>
          <p:cNvSpPr>
            <a:spLocks noChangeArrowheads="1"/>
          </p:cNvSpPr>
          <p:nvPr/>
        </p:nvSpPr>
        <p:spPr bwMode="auto">
          <a:xfrm>
            <a:off x="3059113" y="4005263"/>
            <a:ext cx="360362" cy="576262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431800" y="5661025"/>
            <a:ext cx="2549525" cy="738188"/>
          </a:xfrm>
          <a:prstGeom prst="rect">
            <a:avLst/>
          </a:prstGeom>
          <a:gradFill rotWithShape="1">
            <a:gsLst>
              <a:gs pos="0">
                <a:srgbClr val="E8E8FA"/>
              </a:gs>
              <a:gs pos="64999">
                <a:srgbClr val="C3C3EF"/>
              </a:gs>
              <a:gs pos="100000">
                <a:srgbClr val="A8A8EA"/>
              </a:gs>
            </a:gsLst>
            <a:lin ang="5400000" scaled="1"/>
          </a:gradFill>
          <a:ln w="9525">
            <a:solidFill>
              <a:srgbClr val="2F2F98"/>
            </a:solidFill>
            <a:miter lim="800000"/>
            <a:headEnd/>
            <a:tailEnd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400" dirty="0">
                <a:solidFill>
                  <a:schemeClr val="dk1"/>
                </a:solidFill>
                <a:latin typeface="+mn-lt"/>
                <a:ea typeface="+mn-ea"/>
              </a:rPr>
              <a:t>Symmetric </a:t>
            </a:r>
            <a:r>
              <a:rPr lang="en-US" sz="1400" dirty="0" err="1">
                <a:solidFill>
                  <a:schemeClr val="dk1"/>
                </a:solidFill>
                <a:latin typeface="+mn-lt"/>
                <a:ea typeface="+mn-ea"/>
              </a:rPr>
              <a:t>Ellipsoide</a:t>
            </a:r>
            <a:endParaRPr lang="en-US" sz="1400" dirty="0">
              <a:solidFill>
                <a:schemeClr val="dk1"/>
              </a:solidFill>
              <a:latin typeface="+mn-lt"/>
              <a:ea typeface="+mn-ea"/>
            </a:endParaRPr>
          </a:p>
          <a:p>
            <a:pPr>
              <a:defRPr/>
            </a:pPr>
            <a:r>
              <a:rPr lang="en-US" sz="1400" dirty="0">
                <a:solidFill>
                  <a:schemeClr val="dk1"/>
                </a:solidFill>
                <a:latin typeface="+mn-lt"/>
                <a:ea typeface="+mn-ea"/>
              </a:rPr>
              <a:t>Semi-Axes focalizing onto the </a:t>
            </a:r>
          </a:p>
          <a:p>
            <a:pPr>
              <a:defRPr/>
            </a:pPr>
            <a:r>
              <a:rPr lang="en-US" sz="1400" dirty="0">
                <a:solidFill>
                  <a:schemeClr val="dk1"/>
                </a:solidFill>
                <a:latin typeface="+mn-lt"/>
                <a:ea typeface="+mn-ea"/>
              </a:rPr>
              <a:t>photon detector best in </a:t>
            </a:r>
            <a:r>
              <a:rPr lang="en-US" sz="1400" dirty="0" err="1">
                <a:solidFill>
                  <a:schemeClr val="dk1"/>
                </a:solidFill>
                <a:latin typeface="+mn-lt"/>
                <a:ea typeface="+mn-ea"/>
              </a:rPr>
              <a:t>Npe</a:t>
            </a:r>
            <a:endParaRPr lang="en-US" sz="1400" dirty="0">
              <a:solidFill>
                <a:schemeClr val="dk1"/>
              </a:solidFill>
              <a:latin typeface="+mn-lt"/>
              <a:ea typeface="+mn-ea"/>
            </a:endParaRPr>
          </a:p>
        </p:txBody>
      </p:sp>
      <p:pic>
        <p:nvPicPr>
          <p:cNvPr id="51206" name="Picture 3" descr="aerogel.eps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525" y="2303463"/>
            <a:ext cx="3213100" cy="3213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07" name="TextBox 8"/>
          <p:cNvSpPr txBox="1">
            <a:spLocks noChangeArrowheads="1"/>
          </p:cNvSpPr>
          <p:nvPr/>
        </p:nvSpPr>
        <p:spPr bwMode="auto">
          <a:xfrm>
            <a:off x="323850" y="36513"/>
            <a:ext cx="73691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9pPr>
          </a:lstStyle>
          <a:p>
            <a:r>
              <a:rPr lang="en-US">
                <a:solidFill>
                  <a:srgbClr val="596BFF"/>
                </a:solidFill>
                <a:latin typeface="Arial" charset="0"/>
              </a:rPr>
              <a:t>Average N p.e. </a:t>
            </a:r>
            <a:r>
              <a:rPr lang="en-US" sz="3200">
                <a:solidFill>
                  <a:srgbClr val="596BFF"/>
                </a:solidFill>
                <a:latin typeface="Arial" charset="0"/>
              </a:rPr>
              <a:t>:  Mirror Semi-axes (UBA)</a:t>
            </a:r>
            <a:endParaRPr lang="en-US" sz="3200" baseline="-25000">
              <a:solidFill>
                <a:srgbClr val="596BFF"/>
              </a:solidFill>
              <a:latin typeface="Arial" charset="0"/>
            </a:endParaRPr>
          </a:p>
        </p:txBody>
      </p:sp>
      <p:pic>
        <p:nvPicPr>
          <p:cNvPr id="51208" name="Picture 1" descr="npeana3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4313" y="242888"/>
            <a:ext cx="6858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1" name="Straight Connector 10"/>
          <p:cNvCxnSpPr>
            <a:cxnSpLocks noChangeShapeType="1"/>
          </p:cNvCxnSpPr>
          <p:nvPr/>
        </p:nvCxnSpPr>
        <p:spPr bwMode="auto">
          <a:xfrm>
            <a:off x="755650" y="2924175"/>
            <a:ext cx="0" cy="1800225"/>
          </a:xfrm>
          <a:prstGeom prst="line">
            <a:avLst/>
          </a:prstGeom>
          <a:noFill/>
          <a:ln w="38100">
            <a:solidFill>
              <a:srgbClr val="2D2D8A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51210" name="Datumsplatzhalter 5"/>
          <p:cNvSpPr txBox="1">
            <a:spLocks noGrp="1"/>
          </p:cNvSpPr>
          <p:nvPr/>
        </p:nvSpPr>
        <p:spPr bwMode="auto">
          <a:xfrm>
            <a:off x="114300" y="6486525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9pPr>
          </a:lstStyle>
          <a:p>
            <a:r>
              <a:rPr lang="de-DE" sz="1200">
                <a:solidFill>
                  <a:srgbClr val="898989"/>
                </a:solidFill>
                <a:latin typeface="Tahoma" pitchFamily="34" charset="0"/>
              </a:rPr>
              <a:t>L. Pappalardo</a:t>
            </a:r>
            <a:endParaRPr lang="en-US" sz="1200">
              <a:solidFill>
                <a:srgbClr val="898989"/>
              </a:solidFill>
              <a:latin typeface="Tahoma" pitchFamily="34" charset="0"/>
            </a:endParaRPr>
          </a:p>
        </p:txBody>
      </p:sp>
      <p:sp>
        <p:nvSpPr>
          <p:cNvPr id="51211" name="Foliennummernplatzhalter 6"/>
          <p:cNvSpPr txBox="1">
            <a:spLocks noGrp="1"/>
          </p:cNvSpPr>
          <p:nvPr/>
        </p:nvSpPr>
        <p:spPr bwMode="auto">
          <a:xfrm>
            <a:off x="6553200" y="6486525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9pPr>
          </a:lstStyle>
          <a:p>
            <a:pPr algn="r"/>
            <a:fld id="{3E51EC7D-D042-4360-8C22-F9B4C0C54957}" type="slidenum">
              <a:rPr lang="en-US" sz="1200">
                <a:solidFill>
                  <a:srgbClr val="898989"/>
                </a:solidFill>
                <a:latin typeface="Tahoma" pitchFamily="34" charset="0"/>
              </a:rPr>
              <a:pPr algn="r"/>
              <a:t>36</a:t>
            </a:fld>
            <a:endParaRPr lang="en-US" sz="1200">
              <a:solidFill>
                <a:srgbClr val="898989"/>
              </a:solidFill>
              <a:latin typeface="Tahoma" pitchFamily="34" charset="0"/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152400" y="6553200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575425"/>
            <a:ext cx="2895600" cy="457200"/>
          </a:xfrm>
        </p:spPr>
        <p:txBody>
          <a:bodyPr/>
          <a:lstStyle/>
          <a:p>
            <a:pPr>
              <a:defRPr/>
            </a:pPr>
            <a:r>
              <a:rPr lang="en-US" sz="1200" dirty="0" smtClean="0">
                <a:solidFill>
                  <a:schemeClr val="bg2">
                    <a:lumMod val="75000"/>
                  </a:schemeClr>
                </a:solidFill>
              </a:rPr>
              <a:t>JLAB12 Meeting - Roma 9/6/2011</a:t>
            </a:r>
            <a:endParaRPr lang="en-US" sz="1200" dirty="0">
              <a:solidFill>
                <a:schemeClr val="bg2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Box 23"/>
          <p:cNvSpPr txBox="1">
            <a:spLocks noChangeArrowheads="1"/>
          </p:cNvSpPr>
          <p:nvPr/>
        </p:nvSpPr>
        <p:spPr bwMode="auto">
          <a:xfrm>
            <a:off x="101600" y="5018088"/>
            <a:ext cx="8915400" cy="1235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4572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1pPr>
            <a:lvl2pPr marL="742950" indent="-285750" defTabSz="4572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2pPr>
            <a:lvl3pPr marL="1143000" indent="-228600" defTabSz="4572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3pPr>
            <a:lvl4pPr marL="1600200" indent="-228600" defTabSz="4572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4pPr>
            <a:lvl5pPr marL="2057400" indent="-228600" defTabSz="4572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9pPr>
          </a:lstStyle>
          <a:p>
            <a:pPr eaLnBrk="1" hangingPunct="1">
              <a:lnSpc>
                <a:spcPct val="125000"/>
              </a:lnSpc>
              <a:buFontTx/>
              <a:buChar char="•"/>
            </a:pPr>
            <a:r>
              <a:rPr lang="en-US" sz="2000">
                <a:latin typeface="Arial" charset="0"/>
              </a:rPr>
              <a:t> elliptical mirror within gap volume for backward reflections </a:t>
            </a:r>
          </a:p>
          <a:p>
            <a:pPr eaLnBrk="1" hangingPunct="1">
              <a:lnSpc>
                <a:spcPct val="125000"/>
              </a:lnSpc>
              <a:buFontTx/>
              <a:buChar char="•"/>
            </a:pPr>
            <a:r>
              <a:rPr lang="en-US" sz="2000">
                <a:latin typeface="Arial" charset="0"/>
              </a:rPr>
              <a:t> plane mirror just beyond radiator for forward reflections </a:t>
            </a:r>
          </a:p>
          <a:p>
            <a:pPr eaLnBrk="1" hangingPunct="1">
              <a:lnSpc>
                <a:spcPct val="125000"/>
              </a:lnSpc>
              <a:buFontTx/>
              <a:buChar char="•"/>
            </a:pPr>
            <a:r>
              <a:rPr lang="en-US" sz="2000">
                <a:latin typeface="Arial" charset="0"/>
              </a:rPr>
              <a:t> combined reflections focalize Cerenkov photons onto photon-detector plane</a:t>
            </a:r>
          </a:p>
        </p:txBody>
      </p:sp>
      <p:pic>
        <p:nvPicPr>
          <p:cNvPr id="8195" name="Picture 50" descr="rich_2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402"/>
          <a:stretch>
            <a:fillRect/>
          </a:stretch>
        </p:blipFill>
        <p:spPr bwMode="auto">
          <a:xfrm>
            <a:off x="5691188" y="730250"/>
            <a:ext cx="3327400" cy="433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2" name="Rectangle 51"/>
          <p:cNvSpPr/>
          <p:nvPr/>
        </p:nvSpPr>
        <p:spPr>
          <a:xfrm>
            <a:off x="4749800" y="4762500"/>
            <a:ext cx="4302125" cy="32385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eaLnBrk="1" hangingPunct="1">
              <a:defRPr/>
            </a:pPr>
            <a:endParaRPr lang="en-US" sz="1800"/>
          </a:p>
        </p:txBody>
      </p:sp>
      <p:sp>
        <p:nvSpPr>
          <p:cNvPr id="8197" name="Text Box 28"/>
          <p:cNvSpPr txBox="1">
            <a:spLocks noChangeArrowheads="1"/>
          </p:cNvSpPr>
          <p:nvPr/>
        </p:nvSpPr>
        <p:spPr bwMode="auto">
          <a:xfrm>
            <a:off x="239713" y="165100"/>
            <a:ext cx="863282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>
                <a:solidFill>
                  <a:srgbClr val="6600FF"/>
                </a:solidFill>
              </a:rPr>
              <a:t>The focusing mirror system</a:t>
            </a:r>
          </a:p>
        </p:txBody>
      </p:sp>
      <p:pic>
        <p:nvPicPr>
          <p:cNvPr id="8198" name="Picture 29" descr="mirrors_obliqu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74"/>
          <a:stretch>
            <a:fillRect/>
          </a:stretch>
        </p:blipFill>
        <p:spPr bwMode="auto">
          <a:xfrm>
            <a:off x="238125" y="744538"/>
            <a:ext cx="3049588" cy="402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9" name="Picture 30" descr="mirrors_laterale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3288" y="719138"/>
            <a:ext cx="2092325" cy="4049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200" name="Datumsplatzhalter 5"/>
          <p:cNvSpPr txBox="1">
            <a:spLocks noGrp="1"/>
          </p:cNvSpPr>
          <p:nvPr/>
        </p:nvSpPr>
        <p:spPr bwMode="auto">
          <a:xfrm>
            <a:off x="114300" y="6486525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9pPr>
          </a:lstStyle>
          <a:p>
            <a:r>
              <a:rPr lang="de-DE" sz="1200">
                <a:solidFill>
                  <a:srgbClr val="898989"/>
                </a:solidFill>
                <a:latin typeface="Tahoma" pitchFamily="34" charset="0"/>
              </a:rPr>
              <a:t>L. Pappalardo</a:t>
            </a:r>
            <a:endParaRPr lang="en-US" sz="1200">
              <a:solidFill>
                <a:srgbClr val="898989"/>
              </a:solidFill>
              <a:latin typeface="Tahoma" pitchFamily="34" charset="0"/>
            </a:endParaRPr>
          </a:p>
        </p:txBody>
      </p:sp>
      <p:sp>
        <p:nvSpPr>
          <p:cNvPr id="8201" name="Foliennummernplatzhalter 6"/>
          <p:cNvSpPr txBox="1">
            <a:spLocks noGrp="1"/>
          </p:cNvSpPr>
          <p:nvPr/>
        </p:nvSpPr>
        <p:spPr bwMode="auto">
          <a:xfrm>
            <a:off x="6553200" y="6486525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9pPr>
          </a:lstStyle>
          <a:p>
            <a:pPr algn="r"/>
            <a:fld id="{5C0883DF-48F7-43F6-A0B5-79FB59CDC37F}" type="slidenum">
              <a:rPr lang="en-US" sz="1200">
                <a:solidFill>
                  <a:srgbClr val="898989"/>
                </a:solidFill>
                <a:latin typeface="Tahoma" pitchFamily="34" charset="0"/>
              </a:rPr>
              <a:pPr algn="r"/>
              <a:t>4</a:t>
            </a:fld>
            <a:endParaRPr lang="en-US" sz="1200">
              <a:solidFill>
                <a:srgbClr val="898989"/>
              </a:solidFill>
              <a:latin typeface="Tahoma" pitchFamily="34" charset="0"/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52400" y="6553200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199" y="6575425"/>
            <a:ext cx="3500945" cy="457200"/>
          </a:xfrm>
        </p:spPr>
        <p:txBody>
          <a:bodyPr/>
          <a:lstStyle/>
          <a:p>
            <a:pPr>
              <a:defRPr/>
            </a:pPr>
            <a:r>
              <a:rPr lang="en-US" sz="1200" dirty="0" smtClean="0">
                <a:solidFill>
                  <a:schemeClr val="bg2">
                    <a:lumMod val="75000"/>
                  </a:schemeClr>
                </a:solidFill>
              </a:rPr>
              <a:t>CLAS12 RICH Meeting – </a:t>
            </a:r>
            <a:r>
              <a:rPr lang="en-US" sz="1200" dirty="0" err="1" smtClean="0">
                <a:solidFill>
                  <a:schemeClr val="bg2">
                    <a:lumMod val="75000"/>
                  </a:schemeClr>
                </a:solidFill>
              </a:rPr>
              <a:t>JLab</a:t>
            </a:r>
            <a:r>
              <a:rPr lang="en-US" sz="1200" dirty="0" smtClean="0">
                <a:solidFill>
                  <a:schemeClr val="bg2">
                    <a:lumMod val="75000"/>
                  </a:schemeClr>
                </a:solidFill>
              </a:rPr>
              <a:t> 21/6/2011</a:t>
            </a:r>
            <a:endParaRPr lang="en-US" sz="1200" dirty="0">
              <a:solidFill>
                <a:schemeClr val="bg2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492" name="Text Box 4"/>
          <p:cNvSpPr txBox="1">
            <a:spLocks noChangeArrowheads="1"/>
          </p:cNvSpPr>
          <p:nvPr/>
        </p:nvSpPr>
        <p:spPr bwMode="auto">
          <a:xfrm>
            <a:off x="185738" y="114300"/>
            <a:ext cx="8794750" cy="71788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sz="3200" b="1" dirty="0">
                <a:solidFill>
                  <a:srgbClr val="0000FF"/>
                </a:solidFill>
              </a:rPr>
              <a:t>Progresses done (1)</a:t>
            </a:r>
          </a:p>
          <a:p>
            <a:pPr algn="ctr">
              <a:spcBef>
                <a:spcPct val="50000"/>
              </a:spcBef>
              <a:defRPr/>
            </a:pPr>
            <a:endParaRPr lang="en-US" sz="800" b="1" dirty="0" smtClean="0">
              <a:solidFill>
                <a:srgbClr val="0000FF"/>
              </a:solidFill>
            </a:endParaRPr>
          </a:p>
          <a:p>
            <a:pPr algn="ctr">
              <a:spcBef>
                <a:spcPct val="50000"/>
              </a:spcBef>
              <a:defRPr/>
            </a:pPr>
            <a:endParaRPr lang="en-US" sz="800" b="1" dirty="0">
              <a:solidFill>
                <a:srgbClr val="0000FF"/>
              </a:solidFill>
            </a:endParaRPr>
          </a:p>
          <a:p>
            <a:pPr algn="ctr">
              <a:spcBef>
                <a:spcPct val="50000"/>
              </a:spcBef>
              <a:defRPr/>
            </a:pPr>
            <a:endParaRPr lang="en-US" sz="800" b="1" dirty="0">
              <a:solidFill>
                <a:srgbClr val="0000FF"/>
              </a:solidFill>
            </a:endParaRPr>
          </a:p>
          <a:p>
            <a:pPr marL="285750" indent="-285750">
              <a:lnSpc>
                <a:spcPct val="90000"/>
              </a:lnSpc>
              <a:spcBef>
                <a:spcPct val="50000"/>
              </a:spcBef>
              <a:buFont typeface="Wingdings" pitchFamily="2" charset="2"/>
              <a:buChar char="ü"/>
              <a:defRPr/>
            </a:pPr>
            <a:r>
              <a:rPr lang="en-US" sz="1800" dirty="0"/>
              <a:t>Optimization of mirror geometry to minimize the “dead region” (reflected photons were not focalized on detector at certain intermediate angles)</a:t>
            </a:r>
          </a:p>
          <a:p>
            <a:pPr marL="285750" indent="-285750">
              <a:lnSpc>
                <a:spcPct val="90000"/>
              </a:lnSpc>
              <a:spcBef>
                <a:spcPct val="50000"/>
              </a:spcBef>
              <a:buFont typeface="Wingdings" pitchFamily="2" charset="2"/>
              <a:buChar char="ü"/>
              <a:defRPr/>
            </a:pPr>
            <a:endParaRPr lang="en-US" sz="800" dirty="0"/>
          </a:p>
          <a:p>
            <a:pPr marL="285750" indent="-285750">
              <a:lnSpc>
                <a:spcPct val="90000"/>
              </a:lnSpc>
              <a:spcBef>
                <a:spcPct val="50000"/>
              </a:spcBef>
              <a:buFont typeface="Wingdings" pitchFamily="2" charset="2"/>
              <a:buChar char="ü"/>
              <a:defRPr/>
            </a:pPr>
            <a:r>
              <a:rPr lang="en-US" sz="1800" dirty="0"/>
              <a:t>Optimization of RICH geometry -&gt; joint sectors </a:t>
            </a:r>
          </a:p>
          <a:p>
            <a:pPr marL="285750" indent="-285750">
              <a:lnSpc>
                <a:spcPct val="90000"/>
              </a:lnSpc>
              <a:spcBef>
                <a:spcPct val="50000"/>
              </a:spcBef>
              <a:buFont typeface="Wingdings" pitchFamily="2" charset="2"/>
              <a:buChar char="ü"/>
              <a:defRPr/>
            </a:pPr>
            <a:endParaRPr lang="en-US" sz="1800" dirty="0"/>
          </a:p>
          <a:p>
            <a:pPr marL="285750" indent="-285750">
              <a:lnSpc>
                <a:spcPct val="90000"/>
              </a:lnSpc>
              <a:spcBef>
                <a:spcPct val="50000"/>
              </a:spcBef>
              <a:buFont typeface="Wingdings" pitchFamily="2" charset="2"/>
              <a:buChar char="ü"/>
              <a:defRPr/>
            </a:pPr>
            <a:endParaRPr lang="en-US" sz="1800" dirty="0"/>
          </a:p>
          <a:p>
            <a:pPr marL="285750" indent="-285750">
              <a:lnSpc>
                <a:spcPct val="90000"/>
              </a:lnSpc>
              <a:spcBef>
                <a:spcPct val="50000"/>
              </a:spcBef>
              <a:buFont typeface="Wingdings" pitchFamily="2" charset="2"/>
              <a:buChar char="ü"/>
              <a:defRPr/>
            </a:pPr>
            <a:endParaRPr lang="en-US" sz="1800" dirty="0"/>
          </a:p>
          <a:p>
            <a:pPr marL="285750" indent="-285750">
              <a:lnSpc>
                <a:spcPct val="90000"/>
              </a:lnSpc>
              <a:spcBef>
                <a:spcPct val="50000"/>
              </a:spcBef>
              <a:buFont typeface="Wingdings" pitchFamily="2" charset="2"/>
              <a:buChar char="ü"/>
              <a:defRPr/>
            </a:pPr>
            <a:endParaRPr lang="en-US" sz="1800" dirty="0"/>
          </a:p>
          <a:p>
            <a:pPr marL="285750" indent="-285750">
              <a:lnSpc>
                <a:spcPct val="90000"/>
              </a:lnSpc>
              <a:spcBef>
                <a:spcPct val="50000"/>
              </a:spcBef>
              <a:buFont typeface="Wingdings" pitchFamily="2" charset="2"/>
              <a:buChar char="ü"/>
              <a:defRPr/>
            </a:pPr>
            <a:endParaRPr lang="en-US" sz="1800" dirty="0"/>
          </a:p>
          <a:p>
            <a:pPr marL="285750" indent="-285750">
              <a:lnSpc>
                <a:spcPct val="90000"/>
              </a:lnSpc>
              <a:spcBef>
                <a:spcPct val="50000"/>
              </a:spcBef>
              <a:buFont typeface="Wingdings" pitchFamily="2" charset="2"/>
              <a:buChar char="ü"/>
              <a:defRPr/>
            </a:pPr>
            <a:endParaRPr lang="en-US" sz="1800" dirty="0"/>
          </a:p>
          <a:p>
            <a:pPr marL="285750" indent="-285750">
              <a:lnSpc>
                <a:spcPct val="90000"/>
              </a:lnSpc>
              <a:spcBef>
                <a:spcPct val="50000"/>
              </a:spcBef>
              <a:buFont typeface="Wingdings" pitchFamily="2" charset="2"/>
              <a:buChar char="ü"/>
              <a:defRPr/>
            </a:pPr>
            <a:endParaRPr lang="en-US" sz="1800" dirty="0"/>
          </a:p>
          <a:p>
            <a:pPr marL="285750" indent="-285750">
              <a:lnSpc>
                <a:spcPct val="90000"/>
              </a:lnSpc>
              <a:spcBef>
                <a:spcPct val="50000"/>
              </a:spcBef>
              <a:buFont typeface="Wingdings" pitchFamily="2" charset="2"/>
              <a:buChar char="ü"/>
              <a:defRPr/>
            </a:pPr>
            <a:endParaRPr lang="en-US" sz="1800" dirty="0"/>
          </a:p>
          <a:p>
            <a:pPr marL="285750" indent="-285750">
              <a:lnSpc>
                <a:spcPct val="90000"/>
              </a:lnSpc>
              <a:spcBef>
                <a:spcPct val="50000"/>
              </a:spcBef>
              <a:buFont typeface="Wingdings" pitchFamily="2" charset="2"/>
              <a:buChar char="ü"/>
              <a:defRPr/>
            </a:pPr>
            <a:endParaRPr lang="en-US" sz="1800" dirty="0"/>
          </a:p>
          <a:p>
            <a:pPr marL="285750" indent="-285750">
              <a:lnSpc>
                <a:spcPct val="90000"/>
              </a:lnSpc>
              <a:spcBef>
                <a:spcPct val="50000"/>
              </a:spcBef>
              <a:buFont typeface="Wingdings" pitchFamily="2" charset="2"/>
              <a:buChar char="ü"/>
              <a:defRPr/>
            </a:pPr>
            <a:endParaRPr lang="en-US" sz="1800" dirty="0"/>
          </a:p>
          <a:p>
            <a:pPr marL="285750" indent="-285750">
              <a:lnSpc>
                <a:spcPct val="90000"/>
              </a:lnSpc>
              <a:spcBef>
                <a:spcPct val="50000"/>
              </a:spcBef>
              <a:buFont typeface="Wingdings" pitchFamily="2" charset="2"/>
              <a:buChar char="ü"/>
              <a:defRPr/>
            </a:pPr>
            <a:endParaRPr lang="en-US" sz="1800" dirty="0"/>
          </a:p>
          <a:p>
            <a:pPr>
              <a:lnSpc>
                <a:spcPct val="90000"/>
              </a:lnSpc>
              <a:spcBef>
                <a:spcPct val="50000"/>
              </a:spcBef>
              <a:defRPr/>
            </a:pPr>
            <a:endParaRPr lang="en-US" sz="1800" dirty="0"/>
          </a:p>
        </p:txBody>
      </p:sp>
      <p:pic>
        <p:nvPicPr>
          <p:cNvPr id="13315" name="Picture 3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863" y="2973275"/>
            <a:ext cx="3222625" cy="306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6" name="Picture 24" descr="prova1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16" r="12834"/>
          <a:stretch>
            <a:fillRect/>
          </a:stretch>
        </p:blipFill>
        <p:spPr bwMode="auto">
          <a:xfrm>
            <a:off x="4648200" y="2695463"/>
            <a:ext cx="3690938" cy="361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7" name="Datumsplatzhalter 5"/>
          <p:cNvSpPr txBox="1">
            <a:spLocks noGrp="1"/>
          </p:cNvSpPr>
          <p:nvPr/>
        </p:nvSpPr>
        <p:spPr bwMode="auto">
          <a:xfrm>
            <a:off x="114300" y="6486525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9pPr>
          </a:lstStyle>
          <a:p>
            <a:r>
              <a:rPr lang="de-DE" sz="1200">
                <a:solidFill>
                  <a:srgbClr val="898989"/>
                </a:solidFill>
                <a:latin typeface="Tahoma" pitchFamily="34" charset="0"/>
              </a:rPr>
              <a:t>L. Pappalardo</a:t>
            </a:r>
            <a:endParaRPr lang="en-US" sz="1200">
              <a:solidFill>
                <a:srgbClr val="898989"/>
              </a:solidFill>
              <a:latin typeface="Tahoma" pitchFamily="34" charset="0"/>
            </a:endParaRPr>
          </a:p>
        </p:txBody>
      </p:sp>
      <p:sp>
        <p:nvSpPr>
          <p:cNvPr id="13318" name="Foliennummernplatzhalter 6"/>
          <p:cNvSpPr txBox="1">
            <a:spLocks noGrp="1"/>
          </p:cNvSpPr>
          <p:nvPr/>
        </p:nvSpPr>
        <p:spPr bwMode="auto">
          <a:xfrm>
            <a:off x="6553200" y="6486525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9pPr>
          </a:lstStyle>
          <a:p>
            <a:pPr algn="r"/>
            <a:fld id="{FA7D7C09-DAFF-4FFA-9A79-9E0D03154F71}" type="slidenum">
              <a:rPr lang="en-US" sz="1200">
                <a:solidFill>
                  <a:srgbClr val="898989"/>
                </a:solidFill>
                <a:latin typeface="Tahoma" pitchFamily="34" charset="0"/>
              </a:rPr>
              <a:pPr algn="r"/>
              <a:t>5</a:t>
            </a:fld>
            <a:endParaRPr lang="en-US" sz="1200">
              <a:solidFill>
                <a:srgbClr val="898989"/>
              </a:solidFill>
              <a:latin typeface="Tahoma" pitchFamily="34" charset="0"/>
            </a:endParaRPr>
          </a:p>
        </p:txBody>
      </p:sp>
      <p:cxnSp>
        <p:nvCxnSpPr>
          <p:cNvPr id="41" name="Straight Connector 40"/>
          <p:cNvCxnSpPr/>
          <p:nvPr/>
        </p:nvCxnSpPr>
        <p:spPr>
          <a:xfrm>
            <a:off x="152400" y="6553200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199" y="6575425"/>
            <a:ext cx="3500945" cy="457200"/>
          </a:xfrm>
        </p:spPr>
        <p:txBody>
          <a:bodyPr/>
          <a:lstStyle/>
          <a:p>
            <a:pPr>
              <a:defRPr/>
            </a:pPr>
            <a:r>
              <a:rPr lang="en-US" sz="1200" dirty="0" smtClean="0">
                <a:solidFill>
                  <a:schemeClr val="bg2">
                    <a:lumMod val="75000"/>
                  </a:schemeClr>
                </a:solidFill>
              </a:rPr>
              <a:t>CLAS12 RICH Meeting – </a:t>
            </a:r>
            <a:r>
              <a:rPr lang="en-US" sz="1200" dirty="0" err="1" smtClean="0">
                <a:solidFill>
                  <a:schemeClr val="bg2">
                    <a:lumMod val="75000"/>
                  </a:schemeClr>
                </a:solidFill>
              </a:rPr>
              <a:t>JLab</a:t>
            </a:r>
            <a:r>
              <a:rPr lang="en-US" sz="1200" dirty="0" smtClean="0">
                <a:solidFill>
                  <a:schemeClr val="bg2">
                    <a:lumMod val="75000"/>
                  </a:schemeClr>
                </a:solidFill>
              </a:rPr>
              <a:t> 21/6/2011</a:t>
            </a:r>
            <a:endParaRPr lang="en-US" sz="1200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178144" y="780274"/>
            <a:ext cx="631425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>
                <a:solidFill>
                  <a:srgbClr val="DC09F3"/>
                </a:solidFill>
              </a:rPr>
              <a:t>In all studies ~1m</a:t>
            </a:r>
            <a:r>
              <a:rPr lang="en-US" sz="2200" baseline="30000" dirty="0" smtClean="0">
                <a:solidFill>
                  <a:srgbClr val="DC09F3"/>
                </a:solidFill>
              </a:rPr>
              <a:t>2</a:t>
            </a:r>
            <a:r>
              <a:rPr lang="en-US" sz="2200" dirty="0" smtClean="0">
                <a:solidFill>
                  <a:srgbClr val="DC09F3"/>
                </a:solidFill>
              </a:rPr>
              <a:t> photon detector per sector</a:t>
            </a:r>
            <a:endParaRPr lang="en-US" sz="2200" dirty="0">
              <a:solidFill>
                <a:srgbClr val="DC09F3"/>
              </a:solidFill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492" name="Text Box 4"/>
          <p:cNvSpPr txBox="1">
            <a:spLocks noChangeArrowheads="1"/>
          </p:cNvSpPr>
          <p:nvPr/>
        </p:nvSpPr>
        <p:spPr bwMode="auto">
          <a:xfrm>
            <a:off x="185738" y="114300"/>
            <a:ext cx="8794750" cy="5072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sz="3200" b="1" dirty="0">
                <a:solidFill>
                  <a:srgbClr val="0000FF"/>
                </a:solidFill>
              </a:rPr>
              <a:t>Progresses done (2)</a:t>
            </a:r>
          </a:p>
          <a:p>
            <a:pPr algn="ctr">
              <a:spcBef>
                <a:spcPct val="50000"/>
              </a:spcBef>
              <a:defRPr/>
            </a:pPr>
            <a:endParaRPr lang="en-US" sz="1050" b="1" dirty="0">
              <a:solidFill>
                <a:srgbClr val="0000FF"/>
              </a:solidFill>
            </a:endParaRPr>
          </a:p>
          <a:p>
            <a:pPr marL="285750" indent="-285750">
              <a:spcBef>
                <a:spcPct val="50000"/>
              </a:spcBef>
              <a:buFont typeface="Wingdings" pitchFamily="2" charset="2"/>
              <a:buChar char="ü"/>
              <a:defRPr/>
            </a:pPr>
            <a:r>
              <a:rPr lang="en-US" sz="1800" dirty="0"/>
              <a:t>Investigate multi-layer (2 or more) aerogel options: e.g. thicker radiator at larger angles (more photons produced in case of reflection) to compensate for absorption in multiple crossing of radiator material</a:t>
            </a:r>
          </a:p>
          <a:p>
            <a:pPr>
              <a:lnSpc>
                <a:spcPct val="90000"/>
              </a:lnSpc>
              <a:spcBef>
                <a:spcPct val="50000"/>
              </a:spcBef>
              <a:buFontTx/>
              <a:buChar char="-"/>
              <a:defRPr/>
            </a:pPr>
            <a:endParaRPr lang="en-US" sz="1800" dirty="0"/>
          </a:p>
          <a:p>
            <a:pPr>
              <a:lnSpc>
                <a:spcPct val="90000"/>
              </a:lnSpc>
              <a:spcBef>
                <a:spcPct val="50000"/>
              </a:spcBef>
              <a:buFontTx/>
              <a:buChar char="-"/>
              <a:defRPr/>
            </a:pPr>
            <a:endParaRPr lang="en-US" sz="1800" dirty="0"/>
          </a:p>
          <a:p>
            <a:pPr>
              <a:lnSpc>
                <a:spcPct val="90000"/>
              </a:lnSpc>
              <a:spcBef>
                <a:spcPct val="50000"/>
              </a:spcBef>
              <a:buFontTx/>
              <a:buChar char="-"/>
              <a:defRPr/>
            </a:pPr>
            <a:endParaRPr lang="en-US" sz="1800" dirty="0"/>
          </a:p>
          <a:p>
            <a:pPr>
              <a:lnSpc>
                <a:spcPct val="90000"/>
              </a:lnSpc>
              <a:spcBef>
                <a:spcPct val="50000"/>
              </a:spcBef>
              <a:buFontTx/>
              <a:buChar char="-"/>
              <a:defRPr/>
            </a:pPr>
            <a:endParaRPr lang="en-US" sz="1800" dirty="0"/>
          </a:p>
          <a:p>
            <a:pPr>
              <a:lnSpc>
                <a:spcPct val="90000"/>
              </a:lnSpc>
              <a:spcBef>
                <a:spcPct val="50000"/>
              </a:spcBef>
              <a:buFontTx/>
              <a:buChar char="-"/>
              <a:defRPr/>
            </a:pPr>
            <a:endParaRPr lang="en-US" sz="1800" dirty="0"/>
          </a:p>
          <a:p>
            <a:pPr>
              <a:lnSpc>
                <a:spcPct val="90000"/>
              </a:lnSpc>
              <a:spcBef>
                <a:spcPct val="50000"/>
              </a:spcBef>
              <a:buFontTx/>
              <a:buChar char="-"/>
              <a:defRPr/>
            </a:pPr>
            <a:endParaRPr lang="en-US" sz="1800" dirty="0"/>
          </a:p>
          <a:p>
            <a:pPr>
              <a:lnSpc>
                <a:spcPct val="90000"/>
              </a:lnSpc>
              <a:spcBef>
                <a:spcPct val="50000"/>
              </a:spcBef>
              <a:buFontTx/>
              <a:buChar char="-"/>
              <a:defRPr/>
            </a:pPr>
            <a:endParaRPr lang="en-US" sz="800" dirty="0"/>
          </a:p>
          <a:p>
            <a:pPr>
              <a:lnSpc>
                <a:spcPct val="90000"/>
              </a:lnSpc>
              <a:spcBef>
                <a:spcPct val="50000"/>
              </a:spcBef>
              <a:buFontTx/>
              <a:buChar char="-"/>
              <a:defRPr/>
            </a:pPr>
            <a:endParaRPr lang="en-US" sz="1800" dirty="0"/>
          </a:p>
          <a:p>
            <a:pPr>
              <a:lnSpc>
                <a:spcPct val="90000"/>
              </a:lnSpc>
              <a:spcBef>
                <a:spcPct val="50000"/>
              </a:spcBef>
              <a:buFontTx/>
              <a:buChar char="-"/>
              <a:defRPr/>
            </a:pPr>
            <a:endParaRPr lang="en-US" sz="1800" dirty="0"/>
          </a:p>
        </p:txBody>
      </p:sp>
      <p:grpSp>
        <p:nvGrpSpPr>
          <p:cNvPr id="14339" name="Group 70"/>
          <p:cNvGrpSpPr>
            <a:grpSpLocks/>
          </p:cNvGrpSpPr>
          <p:nvPr/>
        </p:nvGrpSpPr>
        <p:grpSpPr bwMode="auto">
          <a:xfrm>
            <a:off x="11113" y="2370138"/>
            <a:ext cx="4460875" cy="2586037"/>
            <a:chOff x="113" y="1532"/>
            <a:chExt cx="2810" cy="1629"/>
          </a:xfrm>
        </p:grpSpPr>
        <p:sp>
          <p:nvSpPr>
            <p:cNvPr id="14346" name="Rectangle 5"/>
            <p:cNvSpPr>
              <a:spLocks noChangeArrowheads="1"/>
            </p:cNvSpPr>
            <p:nvPr/>
          </p:nvSpPr>
          <p:spPr bwMode="auto">
            <a:xfrm>
              <a:off x="697" y="1532"/>
              <a:ext cx="56" cy="1414"/>
            </a:xfrm>
            <a:prstGeom prst="rect">
              <a:avLst/>
            </a:prstGeom>
            <a:solidFill>
              <a:schemeClr val="bg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4347" name="Rectangle 6"/>
            <p:cNvSpPr>
              <a:spLocks noChangeArrowheads="1"/>
            </p:cNvSpPr>
            <p:nvPr/>
          </p:nvSpPr>
          <p:spPr bwMode="auto">
            <a:xfrm>
              <a:off x="748" y="1540"/>
              <a:ext cx="407" cy="695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4348" name="Rectangle 8"/>
            <p:cNvSpPr>
              <a:spLocks noChangeArrowheads="1"/>
            </p:cNvSpPr>
            <p:nvPr/>
          </p:nvSpPr>
          <p:spPr bwMode="auto">
            <a:xfrm>
              <a:off x="1011" y="2238"/>
              <a:ext cx="144" cy="703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4349" name="Rectangle 9"/>
            <p:cNvSpPr>
              <a:spLocks noChangeArrowheads="1"/>
            </p:cNvSpPr>
            <p:nvPr/>
          </p:nvSpPr>
          <p:spPr bwMode="auto">
            <a:xfrm>
              <a:off x="2340" y="2438"/>
              <a:ext cx="59" cy="517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4350" name="AutoShape 10"/>
            <p:cNvSpPr>
              <a:spLocks noChangeArrowheads="1"/>
            </p:cNvSpPr>
            <p:nvPr/>
          </p:nvSpPr>
          <p:spPr bwMode="auto">
            <a:xfrm rot="2576239">
              <a:off x="913" y="1805"/>
              <a:ext cx="1711" cy="729"/>
            </a:xfrm>
            <a:custGeom>
              <a:avLst/>
              <a:gdLst>
                <a:gd name="T0" fmla="*/ 5 w 21600"/>
                <a:gd name="T1" fmla="*/ 0 h 21600"/>
                <a:gd name="T2" fmla="*/ 2 w 21600"/>
                <a:gd name="T3" fmla="*/ 0 h 21600"/>
                <a:gd name="T4" fmla="*/ 5 w 21600"/>
                <a:gd name="T5" fmla="*/ 0 h 21600"/>
                <a:gd name="T6" fmla="*/ 9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1528 w 21600"/>
                <a:gd name="T13" fmla="*/ 0 h 21600"/>
                <a:gd name="T14" fmla="*/ 20072 w 21600"/>
                <a:gd name="T15" fmla="*/ 5956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3941" y="4296"/>
                  </a:moveTo>
                  <a:cubicBezTo>
                    <a:pt x="5726" y="2414"/>
                    <a:pt x="8206" y="1347"/>
                    <a:pt x="10800" y="1348"/>
                  </a:cubicBezTo>
                  <a:cubicBezTo>
                    <a:pt x="13393" y="1348"/>
                    <a:pt x="15873" y="2414"/>
                    <a:pt x="17658" y="4296"/>
                  </a:cubicBezTo>
                  <a:lnTo>
                    <a:pt x="18636" y="3368"/>
                  </a:lnTo>
                  <a:cubicBezTo>
                    <a:pt x="16597" y="1218"/>
                    <a:pt x="13763" y="-1"/>
                    <a:pt x="10799" y="0"/>
                  </a:cubicBezTo>
                  <a:cubicBezTo>
                    <a:pt x="7836" y="0"/>
                    <a:pt x="5002" y="1218"/>
                    <a:pt x="2963" y="3368"/>
                  </a:cubicBezTo>
                  <a:lnTo>
                    <a:pt x="3941" y="4296"/>
                  </a:lnTo>
                  <a:close/>
                </a:path>
              </a:pathLst>
            </a:custGeom>
            <a:solidFill>
              <a:schemeClr val="bg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4351" name="Line 11"/>
            <p:cNvSpPr>
              <a:spLocks noChangeShapeType="1"/>
            </p:cNvSpPr>
            <p:nvPr/>
          </p:nvSpPr>
          <p:spPr bwMode="auto">
            <a:xfrm flipH="1" flipV="1">
              <a:off x="418" y="2312"/>
              <a:ext cx="219" cy="12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4352" name="Text Box 12"/>
            <p:cNvSpPr txBox="1">
              <a:spLocks noChangeArrowheads="1"/>
            </p:cNvSpPr>
            <p:nvPr/>
          </p:nvSpPr>
          <p:spPr bwMode="auto">
            <a:xfrm>
              <a:off x="113" y="1982"/>
              <a:ext cx="455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1pPr>
              <a:lvl2pPr marL="742950" indent="-285750"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2pPr>
              <a:lvl3pPr marL="1143000" indent="-228600"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3pPr>
              <a:lvl4pPr marL="1600200" indent="-228600"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4pPr>
              <a:lvl5pPr marL="2057400" indent="-228600"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9pPr>
            </a:lstStyle>
            <a:p>
              <a:r>
                <a:rPr lang="en-US" sz="1400"/>
                <a:t>plane </a:t>
              </a:r>
            </a:p>
            <a:p>
              <a:r>
                <a:rPr lang="en-US" sz="1400"/>
                <a:t>mirror</a:t>
              </a:r>
            </a:p>
          </p:txBody>
        </p:sp>
        <p:sp>
          <p:nvSpPr>
            <p:cNvPr id="14353" name="Line 13"/>
            <p:cNvSpPr>
              <a:spLocks noChangeShapeType="1"/>
            </p:cNvSpPr>
            <p:nvPr/>
          </p:nvSpPr>
          <p:spPr bwMode="auto">
            <a:xfrm flipV="1">
              <a:off x="2077" y="1811"/>
              <a:ext cx="237" cy="4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4354" name="Text Box 14"/>
            <p:cNvSpPr txBox="1">
              <a:spLocks noChangeArrowheads="1"/>
            </p:cNvSpPr>
            <p:nvPr/>
          </p:nvSpPr>
          <p:spPr bwMode="auto">
            <a:xfrm>
              <a:off x="2295" y="1623"/>
              <a:ext cx="621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1pPr>
              <a:lvl2pPr marL="742950" indent="-285750"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2pPr>
              <a:lvl3pPr marL="1143000" indent="-228600"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3pPr>
              <a:lvl4pPr marL="1600200" indent="-228600"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4pPr>
              <a:lvl5pPr marL="2057400" indent="-228600"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9pPr>
            </a:lstStyle>
            <a:p>
              <a:r>
                <a:rPr lang="en-US" sz="1400"/>
                <a:t>spherical </a:t>
              </a:r>
            </a:p>
            <a:p>
              <a:r>
                <a:rPr lang="en-US" sz="1400"/>
                <a:t> mirror</a:t>
              </a:r>
            </a:p>
          </p:txBody>
        </p:sp>
        <p:sp>
          <p:nvSpPr>
            <p:cNvPr id="14355" name="Text Box 16"/>
            <p:cNvSpPr txBox="1">
              <a:spLocks noChangeArrowheads="1"/>
            </p:cNvSpPr>
            <p:nvPr/>
          </p:nvSpPr>
          <p:spPr bwMode="auto">
            <a:xfrm>
              <a:off x="1928" y="2969"/>
              <a:ext cx="995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1pPr>
              <a:lvl2pPr marL="742950" indent="-285750"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2pPr>
              <a:lvl3pPr marL="1143000" indent="-228600"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3pPr>
              <a:lvl4pPr marL="1600200" indent="-228600"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4pPr>
              <a:lvl5pPr marL="2057400" indent="-228600"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9pPr>
            </a:lstStyle>
            <a:p>
              <a:r>
                <a:rPr lang="en-US" sz="1400"/>
                <a:t>photon detector</a:t>
              </a:r>
            </a:p>
          </p:txBody>
        </p:sp>
        <p:sp>
          <p:nvSpPr>
            <p:cNvPr id="14356" name="Text Box 18"/>
            <p:cNvSpPr txBox="1">
              <a:spLocks noChangeArrowheads="1"/>
            </p:cNvSpPr>
            <p:nvPr/>
          </p:nvSpPr>
          <p:spPr bwMode="auto">
            <a:xfrm>
              <a:off x="848" y="2918"/>
              <a:ext cx="498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1pPr>
              <a:lvl2pPr marL="742950" indent="-285750"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2pPr>
              <a:lvl3pPr marL="1143000" indent="-228600"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3pPr>
              <a:lvl4pPr marL="1600200" indent="-228600"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4pPr>
              <a:lvl5pPr marL="2057400" indent="-228600"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9pPr>
            </a:lstStyle>
            <a:p>
              <a:r>
                <a:rPr lang="en-US" sz="1400"/>
                <a:t>aerogel</a:t>
              </a:r>
            </a:p>
          </p:txBody>
        </p:sp>
        <p:sp>
          <p:nvSpPr>
            <p:cNvPr id="14357" name="Text Box 19"/>
            <p:cNvSpPr txBox="1">
              <a:spLocks noChangeArrowheads="1"/>
            </p:cNvSpPr>
            <p:nvPr/>
          </p:nvSpPr>
          <p:spPr bwMode="auto">
            <a:xfrm rot="-5400000">
              <a:off x="830" y="2486"/>
              <a:ext cx="492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1pPr>
              <a:lvl2pPr marL="742950" indent="-285750"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2pPr>
              <a:lvl3pPr marL="1143000" indent="-228600"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3pPr>
              <a:lvl4pPr marL="1600200" indent="-228600"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4pPr>
              <a:lvl5pPr marL="2057400" indent="-228600"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sz="1400" b="1"/>
                <a:t>1 cm</a:t>
              </a:r>
            </a:p>
          </p:txBody>
        </p:sp>
        <p:sp>
          <p:nvSpPr>
            <p:cNvPr id="14358" name="Text Box 21"/>
            <p:cNvSpPr txBox="1">
              <a:spLocks noChangeArrowheads="1"/>
            </p:cNvSpPr>
            <p:nvPr/>
          </p:nvSpPr>
          <p:spPr bwMode="auto">
            <a:xfrm rot="-5400000">
              <a:off x="698" y="1758"/>
              <a:ext cx="492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1pPr>
              <a:lvl2pPr marL="742950" indent="-285750"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2pPr>
              <a:lvl3pPr marL="1143000" indent="-228600"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3pPr>
              <a:lvl4pPr marL="1600200" indent="-228600"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4pPr>
              <a:lvl5pPr marL="2057400" indent="-228600"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sz="1400" b="1"/>
                <a:t>3 cm</a:t>
              </a:r>
            </a:p>
          </p:txBody>
        </p:sp>
        <p:sp>
          <p:nvSpPr>
            <p:cNvPr id="14359" name="Line 22"/>
            <p:cNvSpPr>
              <a:spLocks noChangeShapeType="1"/>
            </p:cNvSpPr>
            <p:nvPr/>
          </p:nvSpPr>
          <p:spPr bwMode="auto">
            <a:xfrm>
              <a:off x="1162" y="1862"/>
              <a:ext cx="1051" cy="28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4360" name="Line 23"/>
            <p:cNvSpPr>
              <a:spLocks noChangeShapeType="1"/>
            </p:cNvSpPr>
            <p:nvPr/>
          </p:nvSpPr>
          <p:spPr bwMode="auto">
            <a:xfrm flipH="1">
              <a:off x="748" y="2125"/>
              <a:ext cx="1456" cy="41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4361" name="Line 24"/>
            <p:cNvSpPr>
              <a:spLocks noChangeShapeType="1"/>
            </p:cNvSpPr>
            <p:nvPr/>
          </p:nvSpPr>
          <p:spPr bwMode="auto">
            <a:xfrm>
              <a:off x="764" y="2540"/>
              <a:ext cx="1576" cy="12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4362" name="Text Box 27"/>
            <p:cNvSpPr txBox="1">
              <a:spLocks noChangeArrowheads="1"/>
            </p:cNvSpPr>
            <p:nvPr/>
          </p:nvSpPr>
          <p:spPr bwMode="auto">
            <a:xfrm>
              <a:off x="1361" y="2077"/>
              <a:ext cx="635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1pPr>
              <a:lvl2pPr marL="742950" indent="-285750"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2pPr>
              <a:lvl3pPr marL="1143000" indent="-228600"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3pPr>
              <a:lvl4pPr marL="1600200" indent="-228600"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4pPr>
              <a:lvl5pPr marL="2057400" indent="-228600"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sz="2000"/>
                <a:t>gap</a:t>
              </a:r>
            </a:p>
          </p:txBody>
        </p:sp>
      </p:grpSp>
      <p:pic>
        <p:nvPicPr>
          <p:cNvPr id="14340" name="Picture 3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3113" y="1851025"/>
            <a:ext cx="4541837" cy="3951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1" name="Rectangle 1"/>
          <p:cNvSpPr>
            <a:spLocks noChangeArrowheads="1"/>
          </p:cNvSpPr>
          <p:nvPr/>
        </p:nvSpPr>
        <p:spPr bwMode="auto">
          <a:xfrm>
            <a:off x="842963" y="5830888"/>
            <a:ext cx="3821112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sz="2000">
                <a:sym typeface="Symbol" pitchFamily="18" charset="2"/>
              </a:rPr>
              <a:t> </a:t>
            </a:r>
            <a:r>
              <a:rPr lang="en-US" sz="2000"/>
              <a:t>Thickness 2-4-6-8-10 cm</a:t>
            </a:r>
          </a:p>
        </p:txBody>
      </p:sp>
      <p:sp>
        <p:nvSpPr>
          <p:cNvPr id="14342" name="Datumsplatzhalter 5"/>
          <p:cNvSpPr txBox="1">
            <a:spLocks noGrp="1"/>
          </p:cNvSpPr>
          <p:nvPr/>
        </p:nvSpPr>
        <p:spPr bwMode="auto">
          <a:xfrm>
            <a:off x="114300" y="6486525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9pPr>
          </a:lstStyle>
          <a:p>
            <a:r>
              <a:rPr lang="de-DE" sz="1200">
                <a:solidFill>
                  <a:srgbClr val="898989"/>
                </a:solidFill>
                <a:latin typeface="Tahoma" pitchFamily="34" charset="0"/>
              </a:rPr>
              <a:t>L. Pappalardo</a:t>
            </a:r>
            <a:endParaRPr lang="en-US" sz="1200">
              <a:solidFill>
                <a:srgbClr val="898989"/>
              </a:solidFill>
              <a:latin typeface="Tahoma" pitchFamily="34" charset="0"/>
            </a:endParaRPr>
          </a:p>
        </p:txBody>
      </p:sp>
      <p:sp>
        <p:nvSpPr>
          <p:cNvPr id="14343" name="Foliennummernplatzhalter 6"/>
          <p:cNvSpPr txBox="1">
            <a:spLocks noGrp="1"/>
          </p:cNvSpPr>
          <p:nvPr/>
        </p:nvSpPr>
        <p:spPr bwMode="auto">
          <a:xfrm>
            <a:off x="6553200" y="6486525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9pPr>
          </a:lstStyle>
          <a:p>
            <a:pPr algn="r"/>
            <a:fld id="{B2AA2999-1483-4905-BF32-AA4D26DB4E87}" type="slidenum">
              <a:rPr lang="en-US" sz="1200">
                <a:solidFill>
                  <a:srgbClr val="898989"/>
                </a:solidFill>
                <a:latin typeface="Tahoma" pitchFamily="34" charset="0"/>
              </a:rPr>
              <a:pPr algn="r"/>
              <a:t>6</a:t>
            </a:fld>
            <a:endParaRPr lang="en-US" sz="1200">
              <a:solidFill>
                <a:srgbClr val="898989"/>
              </a:solidFill>
              <a:latin typeface="Tahoma" pitchFamily="34" charset="0"/>
            </a:endParaRPr>
          </a:p>
        </p:txBody>
      </p:sp>
      <p:cxnSp>
        <p:nvCxnSpPr>
          <p:cNvPr id="26" name="Straight Connector 25"/>
          <p:cNvCxnSpPr/>
          <p:nvPr/>
        </p:nvCxnSpPr>
        <p:spPr>
          <a:xfrm>
            <a:off x="152400" y="6553200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199" y="6575425"/>
            <a:ext cx="3500945" cy="457200"/>
          </a:xfrm>
        </p:spPr>
        <p:txBody>
          <a:bodyPr/>
          <a:lstStyle/>
          <a:p>
            <a:pPr>
              <a:defRPr/>
            </a:pPr>
            <a:r>
              <a:rPr lang="en-US" sz="1200" dirty="0" smtClean="0">
                <a:solidFill>
                  <a:schemeClr val="bg2">
                    <a:lumMod val="75000"/>
                  </a:schemeClr>
                </a:solidFill>
              </a:rPr>
              <a:t>CLAS12 RICH Meeting – </a:t>
            </a:r>
            <a:r>
              <a:rPr lang="en-US" sz="1200" dirty="0" err="1" smtClean="0">
                <a:solidFill>
                  <a:schemeClr val="bg2">
                    <a:lumMod val="75000"/>
                  </a:schemeClr>
                </a:solidFill>
              </a:rPr>
              <a:t>JLab</a:t>
            </a:r>
            <a:r>
              <a:rPr lang="en-US" sz="1200" dirty="0" smtClean="0">
                <a:solidFill>
                  <a:schemeClr val="bg2">
                    <a:lumMod val="75000"/>
                  </a:schemeClr>
                </a:solidFill>
              </a:rPr>
              <a:t> 21/6/2011</a:t>
            </a:r>
            <a:endParaRPr lang="en-US" sz="1200" dirty="0">
              <a:solidFill>
                <a:schemeClr val="bg2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492" name="Text Box 4"/>
          <p:cNvSpPr txBox="1">
            <a:spLocks noChangeArrowheads="1"/>
          </p:cNvSpPr>
          <p:nvPr/>
        </p:nvSpPr>
        <p:spPr bwMode="auto">
          <a:xfrm>
            <a:off x="185738" y="114300"/>
            <a:ext cx="8794750" cy="6213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sz="3200" b="1" dirty="0">
                <a:solidFill>
                  <a:srgbClr val="0000FF"/>
                </a:solidFill>
              </a:rPr>
              <a:t>Progresses done (3)</a:t>
            </a:r>
          </a:p>
          <a:p>
            <a:pPr algn="ctr">
              <a:spcBef>
                <a:spcPct val="50000"/>
              </a:spcBef>
              <a:defRPr/>
            </a:pPr>
            <a:endParaRPr lang="en-US" sz="1800" dirty="0"/>
          </a:p>
          <a:p>
            <a:pPr marL="285750" indent="-285750">
              <a:lnSpc>
                <a:spcPct val="90000"/>
              </a:lnSpc>
              <a:spcBef>
                <a:spcPct val="50000"/>
              </a:spcBef>
              <a:buFont typeface="Wingdings" pitchFamily="2" charset="2"/>
              <a:buChar char="ü"/>
              <a:defRPr/>
            </a:pPr>
            <a:r>
              <a:rPr lang="en-US" sz="1800" dirty="0"/>
              <a:t> Investigate different configurations </a:t>
            </a:r>
            <a:r>
              <a:rPr lang="en-US" sz="1600" dirty="0"/>
              <a:t>(semi-reflective mirror in front of aerogel)</a:t>
            </a:r>
          </a:p>
          <a:p>
            <a:pPr>
              <a:lnSpc>
                <a:spcPct val="90000"/>
              </a:lnSpc>
              <a:spcBef>
                <a:spcPct val="50000"/>
              </a:spcBef>
              <a:buFontTx/>
              <a:buChar char="-"/>
              <a:defRPr/>
            </a:pPr>
            <a:endParaRPr lang="en-US" sz="1600" dirty="0"/>
          </a:p>
          <a:p>
            <a:pPr>
              <a:lnSpc>
                <a:spcPct val="90000"/>
              </a:lnSpc>
              <a:spcBef>
                <a:spcPct val="50000"/>
              </a:spcBef>
              <a:buFontTx/>
              <a:buChar char="-"/>
              <a:defRPr/>
            </a:pPr>
            <a:endParaRPr lang="en-US" sz="1600" dirty="0"/>
          </a:p>
          <a:p>
            <a:pPr>
              <a:lnSpc>
                <a:spcPct val="90000"/>
              </a:lnSpc>
              <a:spcBef>
                <a:spcPct val="50000"/>
              </a:spcBef>
              <a:buFontTx/>
              <a:buChar char="-"/>
              <a:defRPr/>
            </a:pPr>
            <a:endParaRPr lang="en-US" sz="1600" dirty="0"/>
          </a:p>
          <a:p>
            <a:pPr>
              <a:lnSpc>
                <a:spcPct val="90000"/>
              </a:lnSpc>
              <a:spcBef>
                <a:spcPct val="50000"/>
              </a:spcBef>
              <a:buFontTx/>
              <a:buChar char="-"/>
              <a:defRPr/>
            </a:pPr>
            <a:endParaRPr lang="en-US" sz="1600" dirty="0"/>
          </a:p>
          <a:p>
            <a:pPr>
              <a:lnSpc>
                <a:spcPct val="90000"/>
              </a:lnSpc>
              <a:spcBef>
                <a:spcPct val="50000"/>
              </a:spcBef>
              <a:buFontTx/>
              <a:buChar char="-"/>
              <a:defRPr/>
            </a:pPr>
            <a:endParaRPr lang="en-US" sz="1600" dirty="0"/>
          </a:p>
          <a:p>
            <a:pPr>
              <a:lnSpc>
                <a:spcPct val="90000"/>
              </a:lnSpc>
              <a:spcBef>
                <a:spcPct val="50000"/>
              </a:spcBef>
              <a:buFontTx/>
              <a:buChar char="-"/>
              <a:defRPr/>
            </a:pPr>
            <a:endParaRPr lang="en-US" sz="1600" dirty="0"/>
          </a:p>
          <a:p>
            <a:pPr>
              <a:lnSpc>
                <a:spcPct val="90000"/>
              </a:lnSpc>
              <a:spcBef>
                <a:spcPct val="50000"/>
              </a:spcBef>
              <a:buFontTx/>
              <a:buChar char="-"/>
              <a:defRPr/>
            </a:pPr>
            <a:endParaRPr lang="en-US" sz="1600" dirty="0"/>
          </a:p>
          <a:p>
            <a:pPr>
              <a:lnSpc>
                <a:spcPct val="90000"/>
              </a:lnSpc>
              <a:spcBef>
                <a:spcPct val="50000"/>
              </a:spcBef>
              <a:buFontTx/>
              <a:buChar char="-"/>
              <a:defRPr/>
            </a:pPr>
            <a:endParaRPr lang="en-US" sz="1600" dirty="0"/>
          </a:p>
          <a:p>
            <a:pPr>
              <a:lnSpc>
                <a:spcPct val="90000"/>
              </a:lnSpc>
              <a:spcBef>
                <a:spcPct val="50000"/>
              </a:spcBef>
              <a:buFontTx/>
              <a:buChar char="-"/>
              <a:defRPr/>
            </a:pPr>
            <a:endParaRPr lang="en-US" sz="1600" dirty="0"/>
          </a:p>
          <a:p>
            <a:pPr>
              <a:lnSpc>
                <a:spcPct val="90000"/>
              </a:lnSpc>
              <a:spcBef>
                <a:spcPct val="50000"/>
              </a:spcBef>
              <a:buFontTx/>
              <a:buChar char="-"/>
              <a:defRPr/>
            </a:pPr>
            <a:endParaRPr lang="en-US" sz="1600" dirty="0"/>
          </a:p>
          <a:p>
            <a:pPr>
              <a:lnSpc>
                <a:spcPct val="90000"/>
              </a:lnSpc>
              <a:spcBef>
                <a:spcPct val="50000"/>
              </a:spcBef>
              <a:defRPr/>
            </a:pPr>
            <a:endParaRPr lang="en-US" sz="1600" dirty="0"/>
          </a:p>
          <a:p>
            <a:pPr>
              <a:lnSpc>
                <a:spcPct val="90000"/>
              </a:lnSpc>
              <a:spcBef>
                <a:spcPct val="50000"/>
              </a:spcBef>
              <a:defRPr/>
            </a:pPr>
            <a:endParaRPr lang="en-US" sz="1600" dirty="0"/>
          </a:p>
          <a:p>
            <a:pPr>
              <a:lnSpc>
                <a:spcPct val="90000"/>
              </a:lnSpc>
              <a:spcBef>
                <a:spcPct val="50000"/>
              </a:spcBef>
              <a:defRPr/>
            </a:pPr>
            <a:endParaRPr lang="en-US" sz="800" dirty="0"/>
          </a:p>
          <a:p>
            <a:pPr marL="285750" indent="-285750">
              <a:lnSpc>
                <a:spcPct val="90000"/>
              </a:lnSpc>
              <a:spcBef>
                <a:spcPct val="50000"/>
              </a:spcBef>
              <a:buFont typeface="Wingdings" pitchFamily="2" charset="2"/>
              <a:buChar char="Ø"/>
              <a:defRPr/>
            </a:pPr>
            <a:r>
              <a:rPr lang="en-US" sz="1600" dirty="0"/>
              <a:t> </a:t>
            </a:r>
            <a:r>
              <a:rPr lang="en-US" sz="1600" b="1" dirty="0"/>
              <a:t>Reconstruction algorithm </a:t>
            </a:r>
            <a:r>
              <a:rPr lang="en-US" sz="1600" dirty="0"/>
              <a:t>(so far only used for systematic studies on  number of </a:t>
            </a:r>
            <a:r>
              <a:rPr lang="en-US" sz="1600" dirty="0" err="1"/>
              <a:t>p.e.</a:t>
            </a:r>
            <a:r>
              <a:rPr lang="en-US" sz="1600" dirty="0"/>
              <a:t>)</a:t>
            </a:r>
          </a:p>
        </p:txBody>
      </p:sp>
      <p:grpSp>
        <p:nvGrpSpPr>
          <p:cNvPr id="15363" name="Group 1"/>
          <p:cNvGrpSpPr>
            <a:grpSpLocks/>
          </p:cNvGrpSpPr>
          <p:nvPr/>
        </p:nvGrpSpPr>
        <p:grpSpPr bwMode="auto">
          <a:xfrm>
            <a:off x="2906713" y="1784350"/>
            <a:ext cx="3468687" cy="3057525"/>
            <a:chOff x="2699693" y="1436688"/>
            <a:chExt cx="3468688" cy="3057534"/>
          </a:xfrm>
        </p:grpSpPr>
        <p:grpSp>
          <p:nvGrpSpPr>
            <p:cNvPr id="15369" name="Group 70"/>
            <p:cNvGrpSpPr>
              <a:grpSpLocks/>
            </p:cNvGrpSpPr>
            <p:nvPr/>
          </p:nvGrpSpPr>
          <p:grpSpPr bwMode="auto">
            <a:xfrm>
              <a:off x="2699693" y="1436688"/>
              <a:ext cx="3468688" cy="3057534"/>
              <a:chOff x="738" y="1532"/>
              <a:chExt cx="2185" cy="1926"/>
            </a:xfrm>
          </p:grpSpPr>
          <p:sp>
            <p:nvSpPr>
              <p:cNvPr id="191493" name="Rectangle 5"/>
              <p:cNvSpPr>
                <a:spLocks noChangeArrowheads="1"/>
              </p:cNvSpPr>
              <p:nvPr/>
            </p:nvSpPr>
            <p:spPr bwMode="auto">
              <a:xfrm>
                <a:off x="1152" y="1532"/>
                <a:ext cx="56" cy="1414"/>
              </a:xfrm>
              <a:prstGeom prst="rect">
                <a:avLst/>
              </a:prstGeom>
              <a:solidFill>
                <a:schemeClr val="bg2">
                  <a:lumMod val="40000"/>
                  <a:lumOff val="60000"/>
                </a:schemeClr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it-IT"/>
              </a:p>
            </p:txBody>
          </p:sp>
          <p:sp>
            <p:nvSpPr>
              <p:cNvPr id="15372" name="Rectangle 6"/>
              <p:cNvSpPr>
                <a:spLocks noChangeArrowheads="1"/>
              </p:cNvSpPr>
              <p:nvPr/>
            </p:nvSpPr>
            <p:spPr bwMode="auto">
              <a:xfrm>
                <a:off x="748" y="1540"/>
                <a:ext cx="407" cy="695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15373" name="Rectangle 8"/>
              <p:cNvSpPr>
                <a:spLocks noChangeArrowheads="1"/>
              </p:cNvSpPr>
              <p:nvPr/>
            </p:nvSpPr>
            <p:spPr bwMode="auto">
              <a:xfrm>
                <a:off x="1011" y="2238"/>
                <a:ext cx="144" cy="703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15374" name="Rectangle 9"/>
              <p:cNvSpPr>
                <a:spLocks noChangeArrowheads="1"/>
              </p:cNvSpPr>
              <p:nvPr/>
            </p:nvSpPr>
            <p:spPr bwMode="auto">
              <a:xfrm>
                <a:off x="2340" y="2438"/>
                <a:ext cx="59" cy="517"/>
              </a:xfrm>
              <a:prstGeom prst="rect">
                <a:avLst/>
              </a:prstGeom>
              <a:solidFill>
                <a:srgbClr val="FFFF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15375" name="AutoShape 10"/>
              <p:cNvSpPr>
                <a:spLocks noChangeArrowheads="1"/>
              </p:cNvSpPr>
              <p:nvPr/>
            </p:nvSpPr>
            <p:spPr bwMode="auto">
              <a:xfrm rot="2576239">
                <a:off x="913" y="1805"/>
                <a:ext cx="1711" cy="729"/>
              </a:xfrm>
              <a:custGeom>
                <a:avLst/>
                <a:gdLst>
                  <a:gd name="T0" fmla="*/ 5 w 21600"/>
                  <a:gd name="T1" fmla="*/ 0 h 21600"/>
                  <a:gd name="T2" fmla="*/ 2 w 21600"/>
                  <a:gd name="T3" fmla="*/ 0 h 21600"/>
                  <a:gd name="T4" fmla="*/ 5 w 21600"/>
                  <a:gd name="T5" fmla="*/ 0 h 21600"/>
                  <a:gd name="T6" fmla="*/ 9 w 21600"/>
                  <a:gd name="T7" fmla="*/ 0 h 2160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1528 w 21600"/>
                  <a:gd name="T13" fmla="*/ 0 h 21600"/>
                  <a:gd name="T14" fmla="*/ 20072 w 21600"/>
                  <a:gd name="T15" fmla="*/ 5956 h 2160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600" h="21600">
                    <a:moveTo>
                      <a:pt x="3941" y="4296"/>
                    </a:moveTo>
                    <a:cubicBezTo>
                      <a:pt x="5726" y="2414"/>
                      <a:pt x="8206" y="1347"/>
                      <a:pt x="10800" y="1348"/>
                    </a:cubicBezTo>
                    <a:cubicBezTo>
                      <a:pt x="13393" y="1348"/>
                      <a:pt x="15873" y="2414"/>
                      <a:pt x="17658" y="4296"/>
                    </a:cubicBezTo>
                    <a:lnTo>
                      <a:pt x="18636" y="3368"/>
                    </a:lnTo>
                    <a:cubicBezTo>
                      <a:pt x="16597" y="1218"/>
                      <a:pt x="13763" y="-1"/>
                      <a:pt x="10799" y="0"/>
                    </a:cubicBezTo>
                    <a:cubicBezTo>
                      <a:pt x="7836" y="0"/>
                      <a:pt x="5002" y="1218"/>
                      <a:pt x="2963" y="3368"/>
                    </a:cubicBezTo>
                    <a:lnTo>
                      <a:pt x="3941" y="4296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15376" name="Line 11"/>
              <p:cNvSpPr>
                <a:spLocks noChangeShapeType="1"/>
              </p:cNvSpPr>
              <p:nvPr/>
            </p:nvSpPr>
            <p:spPr bwMode="auto">
              <a:xfrm flipH="1">
                <a:off x="1152" y="2987"/>
                <a:ext cx="34" cy="15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5377" name="Text Box 12"/>
              <p:cNvSpPr txBox="1">
                <a:spLocks noChangeArrowheads="1"/>
              </p:cNvSpPr>
              <p:nvPr/>
            </p:nvSpPr>
            <p:spPr bwMode="auto">
              <a:xfrm>
                <a:off x="738" y="3128"/>
                <a:ext cx="1041" cy="33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1pPr>
                <a:lvl2pPr marL="742950" indent="-28575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2pPr>
                <a:lvl3pPr marL="11430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3pPr>
                <a:lvl4pPr marL="16002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4pPr>
                <a:lvl5pPr marL="20574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9pPr>
              </a:lstStyle>
              <a:p>
                <a:r>
                  <a:rPr lang="en-US" sz="1400"/>
                  <a:t>Semi-reflective plane mirror</a:t>
                </a:r>
              </a:p>
            </p:txBody>
          </p:sp>
          <p:sp>
            <p:nvSpPr>
              <p:cNvPr id="15378" name="Line 13"/>
              <p:cNvSpPr>
                <a:spLocks noChangeShapeType="1"/>
              </p:cNvSpPr>
              <p:nvPr/>
            </p:nvSpPr>
            <p:spPr bwMode="auto">
              <a:xfrm flipV="1">
                <a:off x="2077" y="1811"/>
                <a:ext cx="237" cy="4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5379" name="Text Box 14"/>
              <p:cNvSpPr txBox="1">
                <a:spLocks noChangeArrowheads="1"/>
              </p:cNvSpPr>
              <p:nvPr/>
            </p:nvSpPr>
            <p:spPr bwMode="auto">
              <a:xfrm>
                <a:off x="2295" y="1623"/>
                <a:ext cx="621" cy="32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1pPr>
                <a:lvl2pPr marL="742950" indent="-28575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2pPr>
                <a:lvl3pPr marL="11430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3pPr>
                <a:lvl4pPr marL="16002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4pPr>
                <a:lvl5pPr marL="20574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9pPr>
              </a:lstStyle>
              <a:p>
                <a:r>
                  <a:rPr lang="en-US" sz="1400"/>
                  <a:t>spherical </a:t>
                </a:r>
              </a:p>
              <a:p>
                <a:r>
                  <a:rPr lang="en-US" sz="1400"/>
                  <a:t> mirror</a:t>
                </a:r>
              </a:p>
            </p:txBody>
          </p:sp>
          <p:sp>
            <p:nvSpPr>
              <p:cNvPr id="15380" name="Text Box 16"/>
              <p:cNvSpPr txBox="1">
                <a:spLocks noChangeArrowheads="1"/>
              </p:cNvSpPr>
              <p:nvPr/>
            </p:nvSpPr>
            <p:spPr bwMode="auto">
              <a:xfrm>
                <a:off x="1928" y="2969"/>
                <a:ext cx="995" cy="19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1pPr>
                <a:lvl2pPr marL="742950" indent="-28575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2pPr>
                <a:lvl3pPr marL="11430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3pPr>
                <a:lvl4pPr marL="16002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4pPr>
                <a:lvl5pPr marL="20574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9pPr>
              </a:lstStyle>
              <a:p>
                <a:r>
                  <a:rPr lang="en-US" sz="1400"/>
                  <a:t>photon detector</a:t>
                </a:r>
              </a:p>
            </p:txBody>
          </p:sp>
          <p:sp>
            <p:nvSpPr>
              <p:cNvPr id="15381" name="Text Box 18"/>
              <p:cNvSpPr txBox="1">
                <a:spLocks noChangeArrowheads="1"/>
              </p:cNvSpPr>
              <p:nvPr/>
            </p:nvSpPr>
            <p:spPr bwMode="auto">
              <a:xfrm rot="-5400000">
                <a:off x="606" y="1794"/>
                <a:ext cx="498" cy="19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1pPr>
                <a:lvl2pPr marL="742950" indent="-28575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2pPr>
                <a:lvl3pPr marL="11430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3pPr>
                <a:lvl4pPr marL="16002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4pPr>
                <a:lvl5pPr marL="20574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9pPr>
              </a:lstStyle>
              <a:p>
                <a:r>
                  <a:rPr lang="en-US" sz="1400"/>
                  <a:t>aerogel</a:t>
                </a:r>
              </a:p>
            </p:txBody>
          </p:sp>
          <p:sp>
            <p:nvSpPr>
              <p:cNvPr id="15382" name="Text Box 19"/>
              <p:cNvSpPr txBox="1">
                <a:spLocks noChangeArrowheads="1"/>
              </p:cNvSpPr>
              <p:nvPr/>
            </p:nvSpPr>
            <p:spPr bwMode="auto">
              <a:xfrm rot="-5400000">
                <a:off x="830" y="2486"/>
                <a:ext cx="492" cy="19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1pPr>
                <a:lvl2pPr marL="742950" indent="-28575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2pPr>
                <a:lvl3pPr marL="11430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3pPr>
                <a:lvl4pPr marL="16002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4pPr>
                <a:lvl5pPr marL="20574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sz="1400" b="1"/>
                  <a:t>1 cm</a:t>
                </a:r>
              </a:p>
            </p:txBody>
          </p:sp>
          <p:sp>
            <p:nvSpPr>
              <p:cNvPr id="15383" name="Text Box 21"/>
              <p:cNvSpPr txBox="1">
                <a:spLocks noChangeArrowheads="1"/>
              </p:cNvSpPr>
              <p:nvPr/>
            </p:nvSpPr>
            <p:spPr bwMode="auto">
              <a:xfrm rot="-5400000">
                <a:off x="754" y="1765"/>
                <a:ext cx="492" cy="19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1pPr>
                <a:lvl2pPr marL="742950" indent="-28575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2pPr>
                <a:lvl3pPr marL="11430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3pPr>
                <a:lvl4pPr marL="16002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4pPr>
                <a:lvl5pPr marL="20574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sz="1400" b="1"/>
                  <a:t>3 cm</a:t>
                </a:r>
              </a:p>
            </p:txBody>
          </p:sp>
          <p:sp>
            <p:nvSpPr>
              <p:cNvPr id="15384" name="Line 22"/>
              <p:cNvSpPr>
                <a:spLocks noChangeShapeType="1"/>
              </p:cNvSpPr>
              <p:nvPr/>
            </p:nvSpPr>
            <p:spPr bwMode="auto">
              <a:xfrm>
                <a:off x="1208" y="1862"/>
                <a:ext cx="1005" cy="28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5385" name="Line 23"/>
              <p:cNvSpPr>
                <a:spLocks noChangeShapeType="1"/>
              </p:cNvSpPr>
              <p:nvPr/>
            </p:nvSpPr>
            <p:spPr bwMode="auto">
              <a:xfrm flipH="1">
                <a:off x="1208" y="2125"/>
                <a:ext cx="996" cy="31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5386" name="Line 24"/>
              <p:cNvSpPr>
                <a:spLocks noChangeShapeType="1"/>
              </p:cNvSpPr>
              <p:nvPr/>
            </p:nvSpPr>
            <p:spPr bwMode="auto">
              <a:xfrm>
                <a:off x="1208" y="2438"/>
                <a:ext cx="1132" cy="229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5387" name="Text Box 27"/>
              <p:cNvSpPr txBox="1">
                <a:spLocks noChangeArrowheads="1"/>
              </p:cNvSpPr>
              <p:nvPr/>
            </p:nvSpPr>
            <p:spPr bwMode="auto">
              <a:xfrm>
                <a:off x="1361" y="2077"/>
                <a:ext cx="635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1pPr>
                <a:lvl2pPr marL="742950" indent="-28575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2pPr>
                <a:lvl3pPr marL="11430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3pPr>
                <a:lvl4pPr marL="16002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4pPr>
                <a:lvl5pPr marL="20574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sz="2000"/>
                  <a:t>gap</a:t>
                </a:r>
              </a:p>
            </p:txBody>
          </p:sp>
        </p:grpSp>
        <p:sp>
          <p:nvSpPr>
            <p:cNvPr id="15370" name="Line 24"/>
            <p:cNvSpPr>
              <a:spLocks noChangeShapeType="1"/>
            </p:cNvSpPr>
            <p:nvPr/>
          </p:nvSpPr>
          <p:spPr bwMode="auto">
            <a:xfrm flipV="1">
              <a:off x="2896087" y="2872159"/>
              <a:ext cx="572297" cy="16632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</p:grpSp>
      <p:sp>
        <p:nvSpPr>
          <p:cNvPr id="15364" name="Rectangle 23"/>
          <p:cNvSpPr>
            <a:spLocks noChangeArrowheads="1"/>
          </p:cNvSpPr>
          <p:nvPr/>
        </p:nvSpPr>
        <p:spPr bwMode="auto">
          <a:xfrm>
            <a:off x="757238" y="5019675"/>
            <a:ext cx="7494587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sz="2000">
                <a:sym typeface="Symbol" pitchFamily="18" charset="2"/>
              </a:rPr>
              <a:t> …but no real improvements in number of p.e.</a:t>
            </a:r>
            <a:endParaRPr lang="en-US" sz="2000"/>
          </a:p>
        </p:txBody>
      </p:sp>
      <p:sp>
        <p:nvSpPr>
          <p:cNvPr id="15365" name="Datumsplatzhalter 5"/>
          <p:cNvSpPr txBox="1">
            <a:spLocks noGrp="1"/>
          </p:cNvSpPr>
          <p:nvPr/>
        </p:nvSpPr>
        <p:spPr bwMode="auto">
          <a:xfrm>
            <a:off x="114300" y="6486525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9pPr>
          </a:lstStyle>
          <a:p>
            <a:r>
              <a:rPr lang="de-DE" sz="1200">
                <a:solidFill>
                  <a:srgbClr val="898989"/>
                </a:solidFill>
                <a:latin typeface="Tahoma" pitchFamily="34" charset="0"/>
              </a:rPr>
              <a:t>L. Pappalardo</a:t>
            </a:r>
            <a:endParaRPr lang="en-US" sz="1200">
              <a:solidFill>
                <a:srgbClr val="898989"/>
              </a:solidFill>
              <a:latin typeface="Tahoma" pitchFamily="34" charset="0"/>
            </a:endParaRPr>
          </a:p>
        </p:txBody>
      </p:sp>
      <p:sp>
        <p:nvSpPr>
          <p:cNvPr id="15366" name="Foliennummernplatzhalter 6"/>
          <p:cNvSpPr txBox="1">
            <a:spLocks noGrp="1"/>
          </p:cNvSpPr>
          <p:nvPr/>
        </p:nvSpPr>
        <p:spPr bwMode="auto">
          <a:xfrm>
            <a:off x="6553200" y="6486525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9pPr>
          </a:lstStyle>
          <a:p>
            <a:pPr algn="r"/>
            <a:fld id="{F757D370-4EAD-43AE-9042-FB86C0E78509}" type="slidenum">
              <a:rPr lang="en-US" sz="1200">
                <a:solidFill>
                  <a:srgbClr val="898989"/>
                </a:solidFill>
                <a:latin typeface="Tahoma" pitchFamily="34" charset="0"/>
              </a:rPr>
              <a:pPr algn="r"/>
              <a:t>7</a:t>
            </a:fld>
            <a:endParaRPr lang="en-US" sz="1200">
              <a:solidFill>
                <a:srgbClr val="898989"/>
              </a:solidFill>
              <a:latin typeface="Tahoma" pitchFamily="34" charset="0"/>
            </a:endParaRPr>
          </a:p>
        </p:txBody>
      </p:sp>
      <p:cxnSp>
        <p:nvCxnSpPr>
          <p:cNvPr id="28" name="Straight Connector 27"/>
          <p:cNvCxnSpPr/>
          <p:nvPr/>
        </p:nvCxnSpPr>
        <p:spPr>
          <a:xfrm>
            <a:off x="152400" y="6553200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199" y="6575425"/>
            <a:ext cx="3500945" cy="457200"/>
          </a:xfrm>
        </p:spPr>
        <p:txBody>
          <a:bodyPr/>
          <a:lstStyle/>
          <a:p>
            <a:pPr>
              <a:defRPr/>
            </a:pPr>
            <a:r>
              <a:rPr lang="en-US" sz="1200" dirty="0" smtClean="0">
                <a:solidFill>
                  <a:schemeClr val="bg2">
                    <a:lumMod val="75000"/>
                  </a:schemeClr>
                </a:solidFill>
              </a:rPr>
              <a:t>CLAS12 RICH Meeting – </a:t>
            </a:r>
            <a:r>
              <a:rPr lang="en-US" sz="1200" dirty="0" err="1" smtClean="0">
                <a:solidFill>
                  <a:schemeClr val="bg2">
                    <a:lumMod val="75000"/>
                  </a:schemeClr>
                </a:solidFill>
              </a:rPr>
              <a:t>JLab</a:t>
            </a:r>
            <a:r>
              <a:rPr lang="en-US" sz="1200" dirty="0" smtClean="0">
                <a:solidFill>
                  <a:schemeClr val="bg2">
                    <a:lumMod val="75000"/>
                  </a:schemeClr>
                </a:solidFill>
              </a:rPr>
              <a:t> 21/6/2011</a:t>
            </a:r>
            <a:endParaRPr lang="en-US" sz="1200" dirty="0">
              <a:solidFill>
                <a:schemeClr val="bg2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ChangeArrowheads="1"/>
          </p:cNvSpPr>
          <p:nvPr/>
        </p:nvSpPr>
        <p:spPr bwMode="auto">
          <a:xfrm>
            <a:off x="2195513" y="1196975"/>
            <a:ext cx="1512887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it-IT">
              <a:latin typeface="Calibri" pitchFamily="34" charset="0"/>
            </a:endParaRPr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0" y="566738"/>
            <a:ext cx="91440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US" sz="400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endParaRPr lang="en-GB" sz="400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16388" name="Rectangle 4"/>
          <p:cNvSpPr>
            <a:spLocks noChangeArrowheads="1"/>
          </p:cNvSpPr>
          <p:nvPr/>
        </p:nvSpPr>
        <p:spPr bwMode="auto">
          <a:xfrm>
            <a:off x="4140200" y="1773238"/>
            <a:ext cx="1152525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it-IT">
              <a:latin typeface="Calibri" pitchFamily="34" charset="0"/>
            </a:endParaRPr>
          </a:p>
        </p:txBody>
      </p:sp>
      <p:sp>
        <p:nvSpPr>
          <p:cNvPr id="16389" name="Rectangle 4"/>
          <p:cNvSpPr>
            <a:spLocks noChangeArrowheads="1"/>
          </p:cNvSpPr>
          <p:nvPr/>
        </p:nvSpPr>
        <p:spPr bwMode="auto">
          <a:xfrm>
            <a:off x="4140200" y="1773238"/>
            <a:ext cx="1152525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it-IT">
              <a:latin typeface="Calibri" pitchFamily="34" charset="0"/>
            </a:endParaRPr>
          </a:p>
        </p:txBody>
      </p:sp>
      <p:sp>
        <p:nvSpPr>
          <p:cNvPr id="16390" name="Rectangle 2"/>
          <p:cNvSpPr>
            <a:spLocks noChangeArrowheads="1"/>
          </p:cNvSpPr>
          <p:nvPr/>
        </p:nvSpPr>
        <p:spPr bwMode="auto">
          <a:xfrm>
            <a:off x="7391400" y="4124325"/>
            <a:ext cx="1219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it-IT"/>
          </a:p>
        </p:txBody>
      </p:sp>
      <p:cxnSp>
        <p:nvCxnSpPr>
          <p:cNvPr id="16391" name="直線矢印コネクタ 10"/>
          <p:cNvCxnSpPr>
            <a:cxnSpLocks noChangeShapeType="1"/>
          </p:cNvCxnSpPr>
          <p:nvPr/>
        </p:nvCxnSpPr>
        <p:spPr bwMode="auto">
          <a:xfrm rot="10800000" flipV="1">
            <a:off x="2344738" y="4897438"/>
            <a:ext cx="161925" cy="53975"/>
          </a:xfrm>
          <a:prstGeom prst="straightConnector1">
            <a:avLst/>
          </a:prstGeom>
          <a:noFill/>
          <a:ln w="9525">
            <a:solidFill>
              <a:schemeClr val="bg1"/>
            </a:solidFill>
            <a:round/>
            <a:headEnd/>
            <a:tailEnd type="arrow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6392" name="Rectangle 2"/>
          <p:cNvSpPr>
            <a:spLocks noChangeArrowheads="1"/>
          </p:cNvSpPr>
          <p:nvPr/>
        </p:nvSpPr>
        <p:spPr bwMode="auto">
          <a:xfrm>
            <a:off x="2195513" y="1196975"/>
            <a:ext cx="1512887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it-IT">
              <a:latin typeface="Calibri" pitchFamily="34" charset="0"/>
            </a:endParaRPr>
          </a:p>
        </p:txBody>
      </p:sp>
      <p:sp>
        <p:nvSpPr>
          <p:cNvPr id="13" name="Rectangle 3"/>
          <p:cNvSpPr>
            <a:spLocks noChangeArrowheads="1"/>
          </p:cNvSpPr>
          <p:nvPr/>
        </p:nvSpPr>
        <p:spPr bwMode="auto">
          <a:xfrm>
            <a:off x="0" y="566738"/>
            <a:ext cx="91440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US" sz="400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endParaRPr lang="en-GB" sz="400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16394" name="Rectangle 4"/>
          <p:cNvSpPr>
            <a:spLocks noChangeArrowheads="1"/>
          </p:cNvSpPr>
          <p:nvPr/>
        </p:nvSpPr>
        <p:spPr bwMode="auto">
          <a:xfrm>
            <a:off x="4140200" y="1773238"/>
            <a:ext cx="1152525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it-IT">
              <a:latin typeface="Calibri" pitchFamily="34" charset="0"/>
            </a:endParaRPr>
          </a:p>
        </p:txBody>
      </p:sp>
      <p:sp>
        <p:nvSpPr>
          <p:cNvPr id="16395" name="Rectangle 4"/>
          <p:cNvSpPr>
            <a:spLocks noChangeArrowheads="1"/>
          </p:cNvSpPr>
          <p:nvPr/>
        </p:nvSpPr>
        <p:spPr bwMode="auto">
          <a:xfrm>
            <a:off x="4140200" y="1773238"/>
            <a:ext cx="1152525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it-IT">
              <a:latin typeface="Calibri" pitchFamily="34" charset="0"/>
            </a:endParaRPr>
          </a:p>
        </p:txBody>
      </p:sp>
      <p:cxnSp>
        <p:nvCxnSpPr>
          <p:cNvPr id="16396" name="直線矢印コネクタ 10"/>
          <p:cNvCxnSpPr>
            <a:cxnSpLocks noChangeShapeType="1"/>
          </p:cNvCxnSpPr>
          <p:nvPr/>
        </p:nvCxnSpPr>
        <p:spPr bwMode="auto">
          <a:xfrm rot="10800000" flipV="1">
            <a:off x="2344738" y="4897438"/>
            <a:ext cx="161925" cy="53975"/>
          </a:xfrm>
          <a:prstGeom prst="straightConnector1">
            <a:avLst/>
          </a:prstGeom>
          <a:noFill/>
          <a:ln w="9525">
            <a:solidFill>
              <a:schemeClr val="bg1"/>
            </a:solidFill>
            <a:round/>
            <a:headEnd/>
            <a:tailEnd type="arrow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30737" name="TextBox 13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 bwMode="auto">
          <a:xfrm>
            <a:off x="195943" y="718152"/>
            <a:ext cx="8795657" cy="1341393"/>
          </a:xfrm>
          <a:prstGeom prst="rect">
            <a:avLst/>
          </a:prstGeom>
          <a:blipFill rotWithShape="1">
            <a:blip r:embed="rId2"/>
            <a:stretch>
              <a:fillRect l="-554" t="-2273" r="-485" b="-6364"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defRPr/>
            </a:pPr>
            <a:r>
              <a:rPr lang="it-IT">
                <a:noFill/>
              </a:rPr>
              <a:t> </a:t>
            </a:r>
          </a:p>
        </p:txBody>
      </p:sp>
      <p:grpSp>
        <p:nvGrpSpPr>
          <p:cNvPr id="16398" name="Group 21"/>
          <p:cNvGrpSpPr>
            <a:grpSpLocks/>
          </p:cNvGrpSpPr>
          <p:nvPr/>
        </p:nvGrpSpPr>
        <p:grpSpPr bwMode="auto">
          <a:xfrm>
            <a:off x="831850" y="2783310"/>
            <a:ext cx="7908925" cy="400050"/>
            <a:chOff x="2383121" y="6167841"/>
            <a:chExt cx="6705600" cy="400110"/>
          </a:xfrm>
        </p:grpSpPr>
        <p:sp>
          <p:nvSpPr>
            <p:cNvPr id="16421" name="TextBox 14"/>
            <p:cNvSpPr txBox="1">
              <a:spLocks noChangeArrowheads="1"/>
            </p:cNvSpPr>
            <p:nvPr/>
          </p:nvSpPr>
          <p:spPr bwMode="auto">
            <a:xfrm>
              <a:off x="2383121" y="6167841"/>
              <a:ext cx="6705600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1pPr>
              <a:lvl2pPr marL="742950" indent="-285750"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2pPr>
              <a:lvl3pPr marL="1143000" indent="-228600"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3pPr>
              <a:lvl4pPr marL="1600200" indent="-228600"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4pPr>
              <a:lvl5pPr marL="2057400" indent="-228600"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9pPr>
            </a:lstStyle>
            <a:p>
              <a:r>
                <a:rPr lang="en-US" sz="2000" dirty="0">
                  <a:solidFill>
                    <a:srgbClr val="DC09F3"/>
                  </a:solidFill>
                  <a:latin typeface="Tahoma" pitchFamily="34" charset="0"/>
                  <a:cs typeface="Tahoma" pitchFamily="34" charset="0"/>
                </a:rPr>
                <a:t>(the hypothesis that maximizes             is assumed to be true)</a:t>
              </a:r>
            </a:p>
          </p:txBody>
        </p:sp>
        <p:pic>
          <p:nvPicPr>
            <p:cNvPr id="16422" name="Picture 23" descr="latex-image-1.pdf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19702" y="6217997"/>
              <a:ext cx="704850" cy="2972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6399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6663" y="4605021"/>
            <a:ext cx="4451350" cy="555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6400" name="Group 42"/>
          <p:cNvGrpSpPr>
            <a:grpSpLocks/>
          </p:cNvGrpSpPr>
          <p:nvPr/>
        </p:nvGrpSpPr>
        <p:grpSpPr bwMode="auto">
          <a:xfrm>
            <a:off x="320675" y="4061799"/>
            <a:ext cx="8664575" cy="403225"/>
            <a:chOff x="560388" y="4192588"/>
            <a:chExt cx="8664575" cy="403225"/>
          </a:xfrm>
        </p:grpSpPr>
        <p:sp>
          <p:nvSpPr>
            <p:cNvPr id="16419" name="TextBox 20"/>
            <p:cNvSpPr txBox="1">
              <a:spLocks noChangeArrowheads="1"/>
            </p:cNvSpPr>
            <p:nvPr/>
          </p:nvSpPr>
          <p:spPr bwMode="auto">
            <a:xfrm>
              <a:off x="1490663" y="4195763"/>
              <a:ext cx="7734300" cy="4000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1pPr>
              <a:lvl2pPr marL="742950" indent="-285750"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2pPr>
              <a:lvl3pPr marL="1143000" indent="-228600"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3pPr>
              <a:lvl4pPr marL="1600200" indent="-228600"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4pPr>
              <a:lvl5pPr marL="2057400" indent="-228600"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9pPr>
            </a:lstStyle>
            <a:p>
              <a:r>
                <a:rPr lang="en-US" sz="2000">
                  <a:latin typeface="Calibri" pitchFamily="34" charset="0"/>
                  <a:cs typeface="Calibri" pitchFamily="34" charset="0"/>
                </a:rPr>
                <a:t>is the probability of a hit given the kinematics of track t and hypothesis h </a:t>
              </a:r>
            </a:p>
          </p:txBody>
        </p:sp>
        <p:pic>
          <p:nvPicPr>
            <p:cNvPr id="16420" name="Picture 5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0388" y="4192588"/>
              <a:ext cx="965200" cy="3524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6401" name="Group 41"/>
          <p:cNvGrpSpPr>
            <a:grpSpLocks/>
          </p:cNvGrpSpPr>
          <p:nvPr/>
        </p:nvGrpSpPr>
        <p:grpSpPr bwMode="auto">
          <a:xfrm>
            <a:off x="933335" y="3243494"/>
            <a:ext cx="6991466" cy="781514"/>
            <a:chOff x="533400" y="3355975"/>
            <a:chExt cx="6922861" cy="708025"/>
          </a:xfrm>
        </p:grpSpPr>
        <p:grpSp>
          <p:nvGrpSpPr>
            <p:cNvPr id="16413" name="Group 27"/>
            <p:cNvGrpSpPr>
              <a:grpSpLocks/>
            </p:cNvGrpSpPr>
            <p:nvPr/>
          </p:nvGrpSpPr>
          <p:grpSpPr bwMode="auto">
            <a:xfrm>
              <a:off x="1489075" y="3355975"/>
              <a:ext cx="5967186" cy="708025"/>
              <a:chOff x="1272403" y="3838018"/>
              <a:chExt cx="5967728" cy="707886"/>
            </a:xfrm>
          </p:grpSpPr>
          <p:grpSp>
            <p:nvGrpSpPr>
              <p:cNvPr id="16415" name="Group 25"/>
              <p:cNvGrpSpPr>
                <a:grpSpLocks/>
              </p:cNvGrpSpPr>
              <p:nvPr/>
            </p:nvGrpSpPr>
            <p:grpSpPr bwMode="auto">
              <a:xfrm>
                <a:off x="1272403" y="3838018"/>
                <a:ext cx="5967728" cy="707886"/>
                <a:chOff x="1272403" y="3860582"/>
                <a:chExt cx="5967728" cy="707886"/>
              </a:xfrm>
            </p:grpSpPr>
            <p:sp>
              <p:nvSpPr>
                <p:cNvPr id="16417" name="TextBox 30"/>
                <p:cNvSpPr txBox="1">
                  <a:spLocks noChangeArrowheads="1"/>
                </p:cNvSpPr>
                <p:nvPr/>
              </p:nvSpPr>
              <p:spPr bwMode="auto">
                <a:xfrm>
                  <a:off x="1272403" y="3929699"/>
                  <a:ext cx="3263562" cy="46157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800">
                      <a:solidFill>
                        <a:schemeClr val="tx1"/>
                      </a:solidFill>
                      <a:latin typeface="Comic Sans MS" pitchFamily="66" charset="0"/>
                      <a:ea typeface="ＭＳ Ｐゴシック" pitchFamily="34" charset="-128"/>
                    </a:defRPr>
                  </a:lvl1pPr>
                  <a:lvl2pPr marL="742950" indent="-285750">
                    <a:defRPr sz="2800">
                      <a:solidFill>
                        <a:schemeClr val="tx1"/>
                      </a:solidFill>
                      <a:latin typeface="Comic Sans MS" pitchFamily="66" charset="0"/>
                      <a:ea typeface="ＭＳ Ｐゴシック" pitchFamily="34" charset="-128"/>
                    </a:defRPr>
                  </a:lvl2pPr>
                  <a:lvl3pPr marL="1143000" indent="-228600">
                    <a:defRPr sz="2800">
                      <a:solidFill>
                        <a:schemeClr val="tx1"/>
                      </a:solidFill>
                      <a:latin typeface="Comic Sans MS" pitchFamily="66" charset="0"/>
                      <a:ea typeface="ＭＳ Ｐゴシック" pitchFamily="34" charset="-128"/>
                    </a:defRPr>
                  </a:lvl3pPr>
                  <a:lvl4pPr marL="1600200" indent="-228600">
                    <a:defRPr sz="2800">
                      <a:solidFill>
                        <a:schemeClr val="tx1"/>
                      </a:solidFill>
                      <a:latin typeface="Comic Sans MS" pitchFamily="66" charset="0"/>
                      <a:ea typeface="ＭＳ Ｐゴシック" pitchFamily="34" charset="-128"/>
                    </a:defRPr>
                  </a:lvl4pPr>
                  <a:lvl5pPr marL="2057400" indent="-228600">
                    <a:defRPr sz="2800">
                      <a:solidFill>
                        <a:schemeClr val="tx1"/>
                      </a:solidFill>
                      <a:latin typeface="Comic Sans MS" pitchFamily="66" charset="0"/>
                      <a:ea typeface="ＭＳ Ｐゴシック" pitchFamily="34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itchFamily="66" charset="0"/>
                      <a:ea typeface="ＭＳ Ｐゴシック" pitchFamily="34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itchFamily="66" charset="0"/>
                      <a:ea typeface="ＭＳ Ｐゴシック" pitchFamily="34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itchFamily="66" charset="0"/>
                      <a:ea typeface="ＭＳ Ｐゴシック" pitchFamily="34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itchFamily="66" charset="0"/>
                      <a:ea typeface="ＭＳ Ｐゴシック" pitchFamily="34" charset="-128"/>
                    </a:defRPr>
                  </a:lvl9pPr>
                </a:lstStyle>
                <a:p>
                  <a:r>
                    <a:rPr lang="en-US" sz="2400">
                      <a:latin typeface="Arial" charset="0"/>
                    </a:rPr>
                    <a:t> </a:t>
                  </a:r>
                  <a:r>
                    <a:rPr lang="en-US" sz="2000">
                      <a:latin typeface="Calibri" pitchFamily="34" charset="0"/>
                      <a:cs typeface="Calibri" pitchFamily="34" charset="0"/>
                    </a:rPr>
                    <a:t>is the hit pattern from data   </a:t>
                  </a:r>
                </a:p>
              </p:txBody>
            </p:sp>
            <p:sp>
              <p:nvSpPr>
                <p:cNvPr id="16418" name="TextBox 18"/>
                <p:cNvSpPr txBox="1">
                  <a:spLocks noChangeArrowheads="1"/>
                </p:cNvSpPr>
                <p:nvPr/>
              </p:nvSpPr>
              <p:spPr bwMode="auto">
                <a:xfrm>
                  <a:off x="4297549" y="3860582"/>
                  <a:ext cx="2942582" cy="70788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800">
                      <a:solidFill>
                        <a:schemeClr val="tx1"/>
                      </a:solidFill>
                      <a:latin typeface="Comic Sans MS" pitchFamily="66" charset="0"/>
                      <a:ea typeface="ＭＳ Ｐゴシック" pitchFamily="34" charset="-128"/>
                    </a:defRPr>
                  </a:lvl1pPr>
                  <a:lvl2pPr marL="742950" indent="-285750">
                    <a:defRPr sz="2800">
                      <a:solidFill>
                        <a:schemeClr val="tx1"/>
                      </a:solidFill>
                      <a:latin typeface="Comic Sans MS" pitchFamily="66" charset="0"/>
                      <a:ea typeface="ＭＳ Ｐゴシック" pitchFamily="34" charset="-128"/>
                    </a:defRPr>
                  </a:lvl2pPr>
                  <a:lvl3pPr marL="1143000" indent="-228600">
                    <a:defRPr sz="2800">
                      <a:solidFill>
                        <a:schemeClr val="tx1"/>
                      </a:solidFill>
                      <a:latin typeface="Comic Sans MS" pitchFamily="66" charset="0"/>
                      <a:ea typeface="ＭＳ Ｐゴシック" pitchFamily="34" charset="-128"/>
                    </a:defRPr>
                  </a:lvl3pPr>
                  <a:lvl4pPr marL="1600200" indent="-228600">
                    <a:defRPr sz="2800">
                      <a:solidFill>
                        <a:schemeClr val="tx1"/>
                      </a:solidFill>
                      <a:latin typeface="Comic Sans MS" pitchFamily="66" charset="0"/>
                      <a:ea typeface="ＭＳ Ｐゴシック" pitchFamily="34" charset="-128"/>
                    </a:defRPr>
                  </a:lvl4pPr>
                  <a:lvl5pPr marL="2057400" indent="-228600">
                    <a:defRPr sz="2800">
                      <a:solidFill>
                        <a:schemeClr val="tx1"/>
                      </a:solidFill>
                      <a:latin typeface="Comic Sans MS" pitchFamily="66" charset="0"/>
                      <a:ea typeface="ＭＳ Ｐゴシック" pitchFamily="34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itchFamily="66" charset="0"/>
                      <a:ea typeface="ＭＳ Ｐゴシック" pitchFamily="34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itchFamily="66" charset="0"/>
                      <a:ea typeface="ＭＳ Ｐゴシック" pitchFamily="34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itchFamily="66" charset="0"/>
                      <a:ea typeface="ＭＳ Ｐゴシック" pitchFamily="34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itchFamily="66" charset="0"/>
                      <a:ea typeface="ＭＳ Ｐゴシック" pitchFamily="34" charset="-128"/>
                    </a:defRPr>
                  </a:lvl9pPr>
                </a:lstStyle>
                <a:p>
                  <a:r>
                    <a:rPr lang="en-US" sz="2000">
                      <a:latin typeface="Calibri" pitchFamily="34" charset="0"/>
                      <a:cs typeface="Calibri" pitchFamily="34" charset="0"/>
                    </a:rPr>
                    <a:t>= 1 if the ith PMT is hit</a:t>
                  </a:r>
                </a:p>
                <a:p>
                  <a:r>
                    <a:rPr lang="en-US" sz="2000">
                      <a:latin typeface="Calibri" pitchFamily="34" charset="0"/>
                      <a:cs typeface="Calibri" pitchFamily="34" charset="0"/>
                    </a:rPr>
                    <a:t>= 0 if the ith PMT is not hit</a:t>
                  </a:r>
                </a:p>
              </p:txBody>
            </p:sp>
          </p:grpSp>
          <p:sp>
            <p:nvSpPr>
              <p:cNvPr id="30" name="Left Brace 29"/>
              <p:cNvSpPr>
                <a:spLocks/>
              </p:cNvSpPr>
              <p:nvPr/>
            </p:nvSpPr>
            <p:spPr bwMode="auto">
              <a:xfrm>
                <a:off x="4314199" y="3945947"/>
                <a:ext cx="77792" cy="506314"/>
              </a:xfrm>
              <a:prstGeom prst="leftBrace">
                <a:avLst>
                  <a:gd name="adj1" fmla="val 8346"/>
                  <a:gd name="adj2" fmla="val 50000"/>
                </a:avLst>
              </a:prstGeom>
              <a:noFill/>
              <a:ln w="25400">
                <a:solidFill>
                  <a:schemeClr val="tx1"/>
                </a:solidFill>
                <a:round/>
                <a:headEnd/>
                <a:tailEnd/>
              </a:ln>
              <a:effectLst>
                <a:outerShdw blurRad="40000" dist="20000" dir="5400000" rotWithShape="0">
                  <a:srgbClr val="808080">
                    <a:alpha val="37999"/>
                  </a:srgb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anchor="ctr"/>
              <a:lstStyle/>
              <a:p>
                <a:pPr algn="ctr"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</p:grpSp>
        <p:pic>
          <p:nvPicPr>
            <p:cNvPr id="16414" name="Picture 6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3400" y="3557588"/>
              <a:ext cx="1046163" cy="2841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6402" name="Group 43"/>
          <p:cNvGrpSpPr>
            <a:grpSpLocks/>
          </p:cNvGrpSpPr>
          <p:nvPr/>
        </p:nvGrpSpPr>
        <p:grpSpPr bwMode="auto">
          <a:xfrm>
            <a:off x="579438" y="5200482"/>
            <a:ext cx="5487987" cy="446087"/>
            <a:chOff x="579438" y="5256213"/>
            <a:chExt cx="5487987" cy="446087"/>
          </a:xfrm>
        </p:grpSpPr>
        <p:sp>
          <p:nvSpPr>
            <p:cNvPr id="16411" name="TextBox 24"/>
            <p:cNvSpPr txBox="1">
              <a:spLocks noChangeArrowheads="1"/>
            </p:cNvSpPr>
            <p:nvPr/>
          </p:nvSpPr>
          <p:spPr bwMode="auto">
            <a:xfrm>
              <a:off x="3195638" y="5272088"/>
              <a:ext cx="2871787" cy="4000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1pPr>
              <a:lvl2pPr marL="742950" indent="-285750"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2pPr>
              <a:lvl3pPr marL="1143000" indent="-228600"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3pPr>
              <a:lvl4pPr marL="1600200" indent="-228600"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4pPr>
              <a:lvl5pPr marL="2057400" indent="-228600"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9pPr>
            </a:lstStyle>
            <a:p>
              <a:r>
                <a:rPr lang="en-US" sz="2000">
                  <a:latin typeface="Calibri" pitchFamily="34" charset="0"/>
                  <a:cs typeface="Calibri" pitchFamily="34" charset="0"/>
                </a:rPr>
                <a:t>is the probability of no hit </a:t>
              </a:r>
            </a:p>
          </p:txBody>
        </p:sp>
        <p:pic>
          <p:nvPicPr>
            <p:cNvPr id="16412" name="Picture 7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9438" y="5256213"/>
              <a:ext cx="2655887" cy="4460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6403" name="Group 44"/>
          <p:cNvGrpSpPr>
            <a:grpSpLocks/>
          </p:cNvGrpSpPr>
          <p:nvPr/>
        </p:nvGrpSpPr>
        <p:grpSpPr bwMode="auto">
          <a:xfrm>
            <a:off x="579438" y="5684669"/>
            <a:ext cx="5168900" cy="404813"/>
            <a:chOff x="579438" y="5740400"/>
            <a:chExt cx="5168900" cy="404813"/>
          </a:xfrm>
        </p:grpSpPr>
        <p:sp>
          <p:nvSpPr>
            <p:cNvPr id="16409" name="TextBox 25"/>
            <p:cNvSpPr txBox="1">
              <a:spLocks noChangeArrowheads="1"/>
            </p:cNvSpPr>
            <p:nvPr/>
          </p:nvSpPr>
          <p:spPr bwMode="auto">
            <a:xfrm>
              <a:off x="1319213" y="5745163"/>
              <a:ext cx="4429125" cy="4000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1pPr>
              <a:lvl2pPr marL="742950" indent="-285750"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2pPr>
              <a:lvl3pPr marL="1143000" indent="-228600"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3pPr>
              <a:lvl4pPr marL="1600200" indent="-228600"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4pPr>
              <a:lvl5pPr marL="2057400" indent="-228600"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9pPr>
            </a:lstStyle>
            <a:p>
              <a:r>
                <a:rPr lang="en-US" sz="2000">
                  <a:latin typeface="Calibri" pitchFamily="34" charset="0"/>
                  <a:cs typeface="Calibri" pitchFamily="34" charset="0"/>
                </a:rPr>
                <a:t>is the total number of expected PMT hits </a:t>
              </a:r>
            </a:p>
          </p:txBody>
        </p:sp>
        <p:pic>
          <p:nvPicPr>
            <p:cNvPr id="16410" name="Picture 8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9438" y="5740400"/>
              <a:ext cx="665162" cy="298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6404" name="Group 45"/>
          <p:cNvGrpSpPr>
            <a:grpSpLocks/>
          </p:cNvGrpSpPr>
          <p:nvPr/>
        </p:nvGrpSpPr>
        <p:grpSpPr bwMode="auto">
          <a:xfrm>
            <a:off x="560388" y="6059319"/>
            <a:ext cx="2944812" cy="400050"/>
            <a:chOff x="560388" y="6115050"/>
            <a:chExt cx="2944812" cy="400050"/>
          </a:xfrm>
        </p:grpSpPr>
        <p:sp>
          <p:nvSpPr>
            <p:cNvPr id="16407" name="TextBox 26"/>
            <p:cNvSpPr txBox="1">
              <a:spLocks noChangeArrowheads="1"/>
            </p:cNvSpPr>
            <p:nvPr/>
          </p:nvSpPr>
          <p:spPr bwMode="auto">
            <a:xfrm>
              <a:off x="1131888" y="6115050"/>
              <a:ext cx="2373312" cy="4000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1pPr>
              <a:lvl2pPr marL="742950" indent="-285750"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2pPr>
              <a:lvl3pPr marL="1143000" indent="-228600"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3pPr>
              <a:lvl4pPr marL="1600200" indent="-228600"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4pPr>
              <a:lvl5pPr marL="2057400" indent="-228600"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9pPr>
            </a:lstStyle>
            <a:p>
              <a:r>
                <a:rPr lang="en-US" sz="2000" dirty="0">
                  <a:latin typeface="Calibri" pitchFamily="34" charset="0"/>
                  <a:cs typeface="Calibri" pitchFamily="34" charset="0"/>
                </a:rPr>
                <a:t>is a background term</a:t>
              </a:r>
            </a:p>
          </p:txBody>
        </p:sp>
        <p:pic>
          <p:nvPicPr>
            <p:cNvPr id="16408" name="Picture 9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0388" y="6162675"/>
              <a:ext cx="565150" cy="3222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6405" name="Picture 40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263" y="2114831"/>
            <a:ext cx="8077200" cy="46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406" name="TextBox 8"/>
          <p:cNvSpPr txBox="1">
            <a:spLocks noChangeArrowheads="1"/>
          </p:cNvSpPr>
          <p:nvPr/>
        </p:nvSpPr>
        <p:spPr bwMode="auto">
          <a:xfrm>
            <a:off x="2168525" y="115888"/>
            <a:ext cx="51054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9pPr>
          </a:lstStyle>
          <a:p>
            <a:r>
              <a:rPr lang="en-US">
                <a:solidFill>
                  <a:srgbClr val="596BFF"/>
                </a:solidFill>
              </a:rPr>
              <a:t>The reconstruction algorithm</a:t>
            </a:r>
            <a:endParaRPr lang="en-US" sz="3200" baseline="-25000">
              <a:solidFill>
                <a:srgbClr val="596BFF"/>
              </a:solidFill>
            </a:endParaRPr>
          </a:p>
        </p:txBody>
      </p:sp>
      <p:sp>
        <p:nvSpPr>
          <p:cNvPr id="39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199" y="6575425"/>
            <a:ext cx="3500945" cy="457200"/>
          </a:xfrm>
        </p:spPr>
        <p:txBody>
          <a:bodyPr/>
          <a:lstStyle/>
          <a:p>
            <a:pPr>
              <a:defRPr/>
            </a:pPr>
            <a:r>
              <a:rPr lang="en-US" sz="1200" dirty="0" smtClean="0">
                <a:solidFill>
                  <a:schemeClr val="bg2">
                    <a:lumMod val="75000"/>
                  </a:schemeClr>
                </a:solidFill>
              </a:rPr>
              <a:t>CLAS12 RICH Meeting – </a:t>
            </a:r>
            <a:r>
              <a:rPr lang="en-US" sz="1200" dirty="0" err="1" smtClean="0">
                <a:solidFill>
                  <a:schemeClr val="bg2">
                    <a:lumMod val="75000"/>
                  </a:schemeClr>
                </a:solidFill>
              </a:rPr>
              <a:t>JLab</a:t>
            </a:r>
            <a:r>
              <a:rPr lang="en-US" sz="1200" dirty="0" smtClean="0">
                <a:solidFill>
                  <a:schemeClr val="bg2">
                    <a:lumMod val="75000"/>
                  </a:schemeClr>
                </a:solidFill>
              </a:rPr>
              <a:t> 21/6/2011</a:t>
            </a:r>
            <a:endParaRPr lang="en-US" sz="1200" dirty="0">
              <a:solidFill>
                <a:schemeClr val="bg2">
                  <a:lumMod val="75000"/>
                </a:schemeClr>
              </a:solidFill>
            </a:endParaRPr>
          </a:p>
        </p:txBody>
      </p:sp>
      <p:cxnSp>
        <p:nvCxnSpPr>
          <p:cNvPr id="40" name="Straight Connector 39"/>
          <p:cNvCxnSpPr/>
          <p:nvPr/>
        </p:nvCxnSpPr>
        <p:spPr>
          <a:xfrm>
            <a:off x="152400" y="6553200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extBox 4"/>
          <p:cNvSpPr txBox="1">
            <a:spLocks noChangeArrowheads="1"/>
          </p:cNvSpPr>
          <p:nvPr/>
        </p:nvSpPr>
        <p:spPr bwMode="auto">
          <a:xfrm>
            <a:off x="179388" y="1560513"/>
            <a:ext cx="2084387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9pPr>
          </a:lstStyle>
          <a:p>
            <a:r>
              <a:rPr lang="en-US" sz="1800">
                <a:latin typeface="Arial" charset="0"/>
              </a:rPr>
              <a:t>200 trials per point</a:t>
            </a:r>
          </a:p>
        </p:txBody>
      </p:sp>
      <p:sp>
        <p:nvSpPr>
          <p:cNvPr id="17411" name="TextBox 1"/>
          <p:cNvSpPr txBox="1">
            <a:spLocks noChangeArrowheads="1"/>
          </p:cNvSpPr>
          <p:nvPr/>
        </p:nvSpPr>
        <p:spPr bwMode="auto">
          <a:xfrm>
            <a:off x="179388" y="1920875"/>
            <a:ext cx="2236787" cy="452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9pPr>
          </a:lstStyle>
          <a:p>
            <a:r>
              <a:rPr lang="en-US" sz="1800">
                <a:latin typeface="Arial" charset="0"/>
              </a:rPr>
              <a:t>Aerogel:  </a:t>
            </a:r>
          </a:p>
          <a:p>
            <a:r>
              <a:rPr lang="en-US" sz="1800">
                <a:latin typeface="Arial" charset="0"/>
              </a:rPr>
              <a:t> -   n=1.06</a:t>
            </a:r>
          </a:p>
          <a:p>
            <a:r>
              <a:rPr lang="en-US" sz="1800">
                <a:latin typeface="Arial" charset="0"/>
              </a:rPr>
              <a:t> -   thick. increasing </a:t>
            </a:r>
          </a:p>
          <a:p>
            <a:r>
              <a:rPr lang="en-US" sz="1800">
                <a:latin typeface="Arial" charset="0"/>
              </a:rPr>
              <a:t>     with radius:</a:t>
            </a:r>
          </a:p>
          <a:p>
            <a:r>
              <a:rPr lang="en-US" sz="1800">
                <a:latin typeface="Arial" charset="0"/>
              </a:rPr>
              <a:t>     2-4-6-8-10 cm</a:t>
            </a:r>
          </a:p>
          <a:p>
            <a:endParaRPr lang="en-US" sz="1800">
              <a:latin typeface="Arial" charset="0"/>
            </a:endParaRPr>
          </a:p>
          <a:p>
            <a:endParaRPr lang="en-US" sz="1800">
              <a:latin typeface="Arial" charset="0"/>
            </a:endParaRPr>
          </a:p>
          <a:p>
            <a:endParaRPr lang="en-US" sz="1800">
              <a:latin typeface="Arial" charset="0"/>
            </a:endParaRPr>
          </a:p>
          <a:p>
            <a:endParaRPr lang="en-US" sz="1800">
              <a:latin typeface="Arial" charset="0"/>
            </a:endParaRPr>
          </a:p>
          <a:p>
            <a:endParaRPr lang="en-US" sz="1800">
              <a:latin typeface="Arial" charset="0"/>
            </a:endParaRPr>
          </a:p>
          <a:p>
            <a:endParaRPr lang="en-US" sz="1800">
              <a:latin typeface="Arial" charset="0"/>
            </a:endParaRPr>
          </a:p>
          <a:p>
            <a:endParaRPr lang="en-US" sz="1800">
              <a:latin typeface="Arial" charset="0"/>
            </a:endParaRPr>
          </a:p>
          <a:p>
            <a:endParaRPr lang="en-US" sz="1800">
              <a:latin typeface="Arial" charset="0"/>
            </a:endParaRPr>
          </a:p>
          <a:p>
            <a:endParaRPr lang="en-US" sz="1800">
              <a:latin typeface="Arial" charset="0"/>
            </a:endParaRPr>
          </a:p>
          <a:p>
            <a:endParaRPr lang="en-US" sz="1800">
              <a:latin typeface="Arial" charset="0"/>
            </a:endParaRPr>
          </a:p>
          <a:p>
            <a:endParaRPr lang="en-US" sz="1800">
              <a:latin typeface="Arial" charset="0"/>
            </a:endParaRPr>
          </a:p>
        </p:txBody>
      </p:sp>
      <p:sp>
        <p:nvSpPr>
          <p:cNvPr id="17412" name="Datumsplatzhalter 5"/>
          <p:cNvSpPr txBox="1">
            <a:spLocks noGrp="1"/>
          </p:cNvSpPr>
          <p:nvPr/>
        </p:nvSpPr>
        <p:spPr bwMode="auto">
          <a:xfrm>
            <a:off x="114300" y="6486525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9pPr>
          </a:lstStyle>
          <a:p>
            <a:r>
              <a:rPr lang="de-DE" sz="1200">
                <a:solidFill>
                  <a:srgbClr val="898989"/>
                </a:solidFill>
                <a:latin typeface="Tahoma" pitchFamily="34" charset="0"/>
              </a:rPr>
              <a:t>L. Pappalardo</a:t>
            </a:r>
            <a:endParaRPr lang="en-US" sz="1200">
              <a:solidFill>
                <a:srgbClr val="898989"/>
              </a:solidFill>
              <a:latin typeface="Tahoma" pitchFamily="34" charset="0"/>
            </a:endParaRPr>
          </a:p>
        </p:txBody>
      </p:sp>
      <p:sp>
        <p:nvSpPr>
          <p:cNvPr id="17413" name="Foliennummernplatzhalter 6"/>
          <p:cNvSpPr txBox="1">
            <a:spLocks noGrp="1"/>
          </p:cNvSpPr>
          <p:nvPr/>
        </p:nvSpPr>
        <p:spPr bwMode="auto">
          <a:xfrm>
            <a:off x="6553200" y="6486525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9pPr>
          </a:lstStyle>
          <a:p>
            <a:pPr algn="r"/>
            <a:fld id="{288D5C01-BF02-4C4D-A21E-919B1B85249C}" type="slidenum">
              <a:rPr lang="en-US" sz="1200">
                <a:solidFill>
                  <a:srgbClr val="898989"/>
                </a:solidFill>
                <a:latin typeface="Tahoma" pitchFamily="34" charset="0"/>
              </a:rPr>
              <a:pPr algn="r"/>
              <a:t>9</a:t>
            </a:fld>
            <a:endParaRPr lang="en-US" sz="1200">
              <a:solidFill>
                <a:srgbClr val="898989"/>
              </a:solidFill>
              <a:latin typeface="Tahoma" pitchFamily="34" charset="0"/>
            </a:endParaRPr>
          </a:p>
        </p:txBody>
      </p:sp>
      <p:cxnSp>
        <p:nvCxnSpPr>
          <p:cNvPr id="12" name="Straight Connector 11"/>
          <p:cNvCxnSpPr/>
          <p:nvPr/>
        </p:nvCxnSpPr>
        <p:spPr>
          <a:xfrm>
            <a:off x="152400" y="6553200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7416" name="Picture 3" descr="aerogel.eps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25" y="3302000"/>
            <a:ext cx="3059113" cy="305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5" name="Straight Connector 14"/>
          <p:cNvCxnSpPr>
            <a:cxnSpLocks noChangeShapeType="1"/>
          </p:cNvCxnSpPr>
          <p:nvPr/>
        </p:nvCxnSpPr>
        <p:spPr bwMode="auto">
          <a:xfrm>
            <a:off x="766763" y="3884613"/>
            <a:ext cx="0" cy="1720850"/>
          </a:xfrm>
          <a:prstGeom prst="line">
            <a:avLst/>
          </a:prstGeom>
          <a:noFill/>
          <a:ln w="38100">
            <a:solidFill>
              <a:srgbClr val="2D2D8A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7418" name="Rectangle 1"/>
          <p:cNvSpPr>
            <a:spLocks noChangeArrowheads="1"/>
          </p:cNvSpPr>
          <p:nvPr/>
        </p:nvSpPr>
        <p:spPr bwMode="auto">
          <a:xfrm>
            <a:off x="217488" y="555625"/>
            <a:ext cx="1839912" cy="922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sz="1800">
                <a:latin typeface="Arial" charset="0"/>
              </a:rPr>
              <a:t>Mirror: 14-25</a:t>
            </a:r>
            <a:r>
              <a:rPr lang="en-US" sz="1800" baseline="30000">
                <a:latin typeface="Arial" charset="0"/>
              </a:rPr>
              <a:t>o</a:t>
            </a:r>
          </a:p>
          <a:p>
            <a:endParaRPr lang="en-US" sz="1800">
              <a:latin typeface="Arial" charset="0"/>
            </a:endParaRPr>
          </a:p>
          <a:p>
            <a:r>
              <a:rPr lang="en-US" sz="1800">
                <a:latin typeface="Arial" charset="0"/>
              </a:rPr>
              <a:t>PMTs: UBA</a:t>
            </a:r>
          </a:p>
        </p:txBody>
      </p:sp>
      <p:sp>
        <p:nvSpPr>
          <p:cNvPr id="17419" name="TextBox 8"/>
          <p:cNvSpPr txBox="1">
            <a:spLocks noChangeArrowheads="1"/>
          </p:cNvSpPr>
          <p:nvPr/>
        </p:nvSpPr>
        <p:spPr bwMode="auto">
          <a:xfrm>
            <a:off x="252413" y="39688"/>
            <a:ext cx="51054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9pPr>
          </a:lstStyle>
          <a:p>
            <a:r>
              <a:rPr lang="en-US">
                <a:solidFill>
                  <a:srgbClr val="596BFF"/>
                </a:solidFill>
              </a:rPr>
              <a:t>The reconstruction algorithm</a:t>
            </a:r>
            <a:endParaRPr lang="en-US" sz="3200" baseline="-25000">
              <a:solidFill>
                <a:srgbClr val="596BFF"/>
              </a:solidFill>
            </a:endParaRPr>
          </a:p>
        </p:txBody>
      </p:sp>
      <p:sp>
        <p:nvSpPr>
          <p:cNvPr id="14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199" y="6575425"/>
            <a:ext cx="3500945" cy="457200"/>
          </a:xfrm>
        </p:spPr>
        <p:txBody>
          <a:bodyPr/>
          <a:lstStyle/>
          <a:p>
            <a:pPr>
              <a:defRPr/>
            </a:pPr>
            <a:r>
              <a:rPr lang="en-US" sz="1200" dirty="0" smtClean="0">
                <a:solidFill>
                  <a:schemeClr val="bg2">
                    <a:lumMod val="75000"/>
                  </a:schemeClr>
                </a:solidFill>
              </a:rPr>
              <a:t>CLAS12 RICH Meeting – </a:t>
            </a:r>
            <a:r>
              <a:rPr lang="en-US" sz="1200" dirty="0" err="1" smtClean="0">
                <a:solidFill>
                  <a:schemeClr val="bg2">
                    <a:lumMod val="75000"/>
                  </a:schemeClr>
                </a:solidFill>
              </a:rPr>
              <a:t>JLab</a:t>
            </a:r>
            <a:r>
              <a:rPr lang="en-US" sz="1200" dirty="0" smtClean="0">
                <a:solidFill>
                  <a:schemeClr val="bg2">
                    <a:lumMod val="75000"/>
                  </a:schemeClr>
                </a:solidFill>
              </a:rPr>
              <a:t> 21/6/2011</a:t>
            </a:r>
            <a:endParaRPr lang="en-US" sz="1200" dirty="0">
              <a:solidFill>
                <a:schemeClr val="bg2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 Presentation">
      <a:majorFont>
        <a:latin typeface="Arial"/>
        <a:ea typeface="ＭＳ Ｐゴシック"/>
        <a:cs typeface="ＭＳ Ｐゴシック"/>
      </a:majorFont>
      <a:minorFont>
        <a:latin typeface="Arial"/>
        <a:ea typeface="ＭＳ Ｐゴシック"/>
        <a:cs typeface="ＭＳ Ｐ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ahoma" pitchFamily="-65" charset="0"/>
            <a:ea typeface="ＭＳ Ｐゴシック" pitchFamily="-65" charset="-128"/>
            <a:cs typeface="ＭＳ Ｐゴシック" pitchFamily="-65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ahoma" pitchFamily="-65" charset="0"/>
            <a:ea typeface="ＭＳ Ｐゴシック" pitchFamily="-65" charset="-128"/>
            <a:cs typeface="ＭＳ Ｐゴシック" pitchFamily="-65" charset="-128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16956</TotalTime>
  <Words>2663</Words>
  <Application>Microsoft Macintosh PowerPoint</Application>
  <PresentationFormat>On-screen Show (4:3)</PresentationFormat>
  <Paragraphs>525</Paragraphs>
  <Slides>36</Slides>
  <Notes>15</Notes>
  <HiddenSlides>3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37" baseType="lpstr">
      <vt:lpstr>Blank Presentation</vt:lpstr>
      <vt:lpstr>RICH studies for CLAS12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Back up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patrizia rossi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Kaon Spin-Orbit Correlations</dc:title>
  <dc:creator>patrizia rossi</dc:creator>
  <cp:lastModifiedBy>Marco Contalbrigo</cp:lastModifiedBy>
  <cp:revision>619</cp:revision>
  <cp:lastPrinted>2010-02-10T16:29:13Z</cp:lastPrinted>
  <dcterms:created xsi:type="dcterms:W3CDTF">2010-06-16T17:25:54Z</dcterms:created>
  <dcterms:modified xsi:type="dcterms:W3CDTF">2011-06-21T11:23:46Z</dcterms:modified>
</cp:coreProperties>
</file>