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handoutMasterIdLst>
    <p:handoutMasterId r:id="rId11"/>
  </p:handoutMasterIdLst>
  <p:sldIdLst>
    <p:sldId id="657" r:id="rId2"/>
    <p:sldId id="658" r:id="rId3"/>
    <p:sldId id="660" r:id="rId4"/>
    <p:sldId id="663" r:id="rId5"/>
    <p:sldId id="664" r:id="rId6"/>
    <p:sldId id="666" r:id="rId7"/>
    <p:sldId id="661" r:id="rId8"/>
    <p:sldId id="665" r:id="rId9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varisto Cisbani" initials="EC" lastIdx="2" clrIdx="0"/>
  <p:cmAuthor id="1" name="Cвой" initials="C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E03DDA"/>
    <a:srgbClr val="FF48F7"/>
    <a:srgbClr val="DFD2E7"/>
    <a:srgbClr val="E3CBE7"/>
    <a:srgbClr val="D9B8D6"/>
    <a:srgbClr val="C4A5BF"/>
    <a:srgbClr val="E4C535"/>
    <a:srgbClr val="357616"/>
    <a:srgbClr val="DC7FFC"/>
    <a:srgbClr val="F6F4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943" autoAdjust="0"/>
    <p:restoredTop sz="94234" autoAdjust="0"/>
  </p:normalViewPr>
  <p:slideViewPr>
    <p:cSldViewPr snapToGrid="0" snapToObjects="1">
      <p:cViewPr>
        <p:scale>
          <a:sx n="80" d="100"/>
          <a:sy n="80" d="100"/>
        </p:scale>
        <p:origin x="-624" y="-4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4" Type="http://schemas.openxmlformats.org/officeDocument/2006/relationships/presProps" Target="presProps.xml"/><Relationship Id="rId4" Type="http://schemas.openxmlformats.org/officeDocument/2006/relationships/slide" Target="slides/slide3.xml"/><Relationship Id="rId7" Type="http://schemas.openxmlformats.org/officeDocument/2006/relationships/slide" Target="slides/slide6.xml"/><Relationship Id="rId11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6" Type="http://schemas.openxmlformats.org/officeDocument/2006/relationships/theme" Target="theme/theme1.xml"/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1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2" Type="http://schemas.openxmlformats.org/officeDocument/2006/relationships/printerSettings" Target="printerSettings/printerSettings1.bin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9" Type="http://schemas.openxmlformats.org/officeDocument/2006/relationships/slide" Target="slides/slide8.xml"/><Relationship Id="rId3" Type="http://schemas.openxmlformats.org/officeDocument/2006/relationships/slide" Target="slides/slide2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18728B-32A3-944B-A7BD-DD912AC76995}" type="datetimeFigureOut">
              <a:rPr lang="en-US" smtClean="0"/>
              <a:pPr/>
              <a:t>16/12/11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1D5413-665A-8C4B-B85F-5C603DCC17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8945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EFB9905-6D89-A143-8EF2-FB1A254D5AAB}" type="datetime1">
              <a:rPr lang="en-US"/>
              <a:pPr>
                <a:defRPr/>
              </a:pPr>
              <a:t>16/12/11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3649E0E-4C44-FB4C-A473-DE36212A84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05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2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3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4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5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6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7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974E311-5AE1-D54E-97D5-B94F128FB259}" type="slidenum">
              <a:rPr lang="en-US"/>
              <a:pPr/>
              <a:t>8</a:t>
            </a:fld>
            <a:endParaRPr lang="en-US"/>
          </a:p>
        </p:txBody>
      </p:sp>
      <p:sp>
        <p:nvSpPr>
          <p:cNvPr id="15800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6175" y="687388"/>
            <a:ext cx="4567238" cy="3425825"/>
          </a:xfrm>
          <a:ln/>
        </p:spPr>
      </p:sp>
      <p:sp>
        <p:nvSpPr>
          <p:cNvPr id="1580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1"/>
            <a:ext cx="5486400" cy="4113286"/>
          </a:xfrm>
        </p:spPr>
        <p:txBody>
          <a:bodyPr/>
          <a:lstStyle/>
          <a:p>
            <a:endParaRPr lang="it-IT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it-IT"/>
              <a:t>PAX Polarized Antiproton Experiments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7F8002C5-0EFB-8844-B890-D8670C0AE744}" type="slidenum">
              <a:rPr lang="it-IT"/>
              <a:pPr/>
              <a:t>‹#›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07591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4.xml"/><Relationship Id="rId7" Type="http://schemas.openxmlformats.org/officeDocument/2006/relationships/slideLayout" Target="../slideLayouts/slideLayout7.xml"/><Relationship Id="rId11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5" Type="http://schemas.openxmlformats.org/officeDocument/2006/relationships/slideLayout" Target="../slideLayouts/slideLayout5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9" Type="http://schemas.openxmlformats.org/officeDocument/2006/relationships/slideLayout" Target="../slideLayouts/slideLayout9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6" Type="http://schemas.openxmlformats.org/officeDocument/2006/relationships/image" Target="../media/image4.png"/><Relationship Id="rId4" Type="http://schemas.openxmlformats.org/officeDocument/2006/relationships/image" Target="../media/image2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Relationship Id="rId5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4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339460" y="1143000"/>
            <a:ext cx="6558206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 </a:t>
            </a:r>
            <a:r>
              <a:rPr lang="en-US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RICH </a:t>
            </a:r>
            <a:r>
              <a:rPr lang="en-US" sz="5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GEMC </a:t>
            </a:r>
            <a:r>
              <a:rPr lang="en-US" sz="5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G</a:t>
            </a:r>
            <a:r>
              <a:rPr lang="en-US" sz="4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+mn-lt"/>
                <a:ea typeface="+mn-ea"/>
                <a:cs typeface="+mn-cs"/>
              </a:rPr>
              <a:t>eometry</a:t>
            </a:r>
            <a:endParaRPr lang="en-US" sz="44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+mn-lt"/>
              <a:ea typeface="+mn-ea"/>
              <a:cs typeface="+mn-cs"/>
            </a:endParaRPr>
          </a:p>
        </p:txBody>
      </p:sp>
      <p:sp>
        <p:nvSpPr>
          <p:cNvPr id="15362" name="TextBox 2"/>
          <p:cNvSpPr txBox="1">
            <a:spLocks noChangeArrowheads="1"/>
          </p:cNvSpPr>
          <p:nvPr/>
        </p:nvSpPr>
        <p:spPr bwMode="auto">
          <a:xfrm>
            <a:off x="1952783" y="3429000"/>
            <a:ext cx="487545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2000" dirty="0"/>
              <a:t>Contalbrigo </a:t>
            </a:r>
            <a:r>
              <a:rPr lang="en-US" sz="2000" dirty="0" smtClean="0"/>
              <a:t>Marco &amp; Luciano </a:t>
            </a:r>
            <a:r>
              <a:rPr lang="en-US" sz="2000" dirty="0" err="1" smtClean="0"/>
              <a:t>Pappalardo</a:t>
            </a:r>
            <a:endParaRPr lang="en-US" sz="2000" dirty="0"/>
          </a:p>
          <a:p>
            <a:pPr algn="ctr" eaLnBrk="1" hangingPunct="1"/>
            <a:r>
              <a:rPr lang="en-US" sz="2000" dirty="0"/>
              <a:t>    INFN Ferrara</a:t>
            </a:r>
          </a:p>
        </p:txBody>
      </p:sp>
      <p:sp>
        <p:nvSpPr>
          <p:cNvPr id="15363" name="TextBox 4"/>
          <p:cNvSpPr txBox="1">
            <a:spLocks noChangeArrowheads="1"/>
          </p:cNvSpPr>
          <p:nvPr/>
        </p:nvSpPr>
        <p:spPr bwMode="auto">
          <a:xfrm>
            <a:off x="2820474" y="5384800"/>
            <a:ext cx="3606238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sz="1800" dirty="0" smtClean="0"/>
              <a:t>Rich </a:t>
            </a:r>
            <a:r>
              <a:rPr lang="en-US" sz="1800" dirty="0" smtClean="0"/>
              <a:t>Meeting, December 16 2011</a:t>
            </a:r>
            <a:endParaRPr lang="en-US" sz="1800" dirty="0"/>
          </a:p>
        </p:txBody>
      </p:sp>
      <p:cxnSp>
        <p:nvCxnSpPr>
          <p:cNvPr id="6" name="Straight Connector 5"/>
          <p:cNvCxnSpPr/>
          <p:nvPr/>
        </p:nvCxnSpPr>
        <p:spPr>
          <a:xfrm>
            <a:off x="152400" y="5180013"/>
            <a:ext cx="8763000" cy="1587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152400" y="6019800"/>
            <a:ext cx="8763000" cy="1588"/>
          </a:xfrm>
          <a:prstGeom prst="line">
            <a:avLst/>
          </a:prstGeom>
          <a:ln>
            <a:solidFill>
              <a:schemeClr val="bg1">
                <a:lumMod val="65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2016769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509577" y="-76200"/>
            <a:ext cx="191636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RICH 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grpSp>
        <p:nvGrpSpPr>
          <p:cNvPr id="65" name="Group 64"/>
          <p:cNvGrpSpPr/>
          <p:nvPr/>
        </p:nvGrpSpPr>
        <p:grpSpPr>
          <a:xfrm>
            <a:off x="97946" y="753546"/>
            <a:ext cx="6153986" cy="6016979"/>
            <a:chOff x="2861818" y="699187"/>
            <a:chExt cx="6153986" cy="6016979"/>
          </a:xfrm>
        </p:grpSpPr>
        <p:pic>
          <p:nvPicPr>
            <p:cNvPr id="9" name="Picture 50" descr="rich_2.jp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402"/>
            <a:stretch>
              <a:fillRect/>
            </a:stretch>
          </p:blipFill>
          <p:spPr bwMode="auto">
            <a:xfrm>
              <a:off x="2861818" y="708301"/>
              <a:ext cx="2451822" cy="31911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7" name="Group 70"/>
            <p:cNvGrpSpPr>
              <a:grpSpLocks/>
            </p:cNvGrpSpPr>
            <p:nvPr/>
          </p:nvGrpSpPr>
          <p:grpSpPr bwMode="auto">
            <a:xfrm>
              <a:off x="5217026" y="4212851"/>
              <a:ext cx="3798778" cy="2143125"/>
              <a:chOff x="113" y="1532"/>
              <a:chExt cx="2810" cy="1629"/>
            </a:xfrm>
          </p:grpSpPr>
          <p:sp>
            <p:nvSpPr>
              <p:cNvPr id="18" name="Rectangle 5"/>
              <p:cNvSpPr>
                <a:spLocks noChangeArrowheads="1"/>
              </p:cNvSpPr>
              <p:nvPr/>
            </p:nvSpPr>
            <p:spPr bwMode="auto">
              <a:xfrm>
                <a:off x="697" y="1532"/>
                <a:ext cx="56" cy="1414"/>
              </a:xfrm>
              <a:prstGeom prst="rect">
                <a:avLst/>
              </a:pr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19" name="Rectangle 6"/>
              <p:cNvSpPr>
                <a:spLocks noChangeArrowheads="1"/>
              </p:cNvSpPr>
              <p:nvPr/>
            </p:nvSpPr>
            <p:spPr bwMode="auto">
              <a:xfrm>
                <a:off x="748" y="1540"/>
                <a:ext cx="407" cy="695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0" name="Rectangle 8"/>
              <p:cNvSpPr>
                <a:spLocks noChangeArrowheads="1"/>
              </p:cNvSpPr>
              <p:nvPr/>
            </p:nvSpPr>
            <p:spPr bwMode="auto">
              <a:xfrm>
                <a:off x="1011" y="2238"/>
                <a:ext cx="144" cy="703"/>
              </a:xfrm>
              <a:prstGeom prst="rect">
                <a:avLst/>
              </a:prstGeom>
              <a:solidFill>
                <a:schemeClr val="accent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1" name="Rectangle 9"/>
              <p:cNvSpPr>
                <a:spLocks noChangeArrowheads="1"/>
              </p:cNvSpPr>
              <p:nvPr/>
            </p:nvSpPr>
            <p:spPr bwMode="auto">
              <a:xfrm>
                <a:off x="2340" y="2438"/>
                <a:ext cx="59" cy="517"/>
              </a:xfrm>
              <a:prstGeom prst="rect">
                <a:avLst/>
              </a:pr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4" name="AutoShape 10"/>
              <p:cNvSpPr>
                <a:spLocks noChangeArrowheads="1"/>
              </p:cNvSpPr>
              <p:nvPr/>
            </p:nvSpPr>
            <p:spPr bwMode="auto">
              <a:xfrm rot="2576239">
                <a:off x="913" y="1805"/>
                <a:ext cx="1711" cy="729"/>
              </a:xfrm>
              <a:custGeom>
                <a:avLst/>
                <a:gdLst>
                  <a:gd name="T0" fmla="*/ 5 w 21600"/>
                  <a:gd name="T1" fmla="*/ 0 h 21600"/>
                  <a:gd name="T2" fmla="*/ 2 w 21600"/>
                  <a:gd name="T3" fmla="*/ 0 h 21600"/>
                  <a:gd name="T4" fmla="*/ 5 w 21600"/>
                  <a:gd name="T5" fmla="*/ 0 h 21600"/>
                  <a:gd name="T6" fmla="*/ 9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1528 w 21600"/>
                  <a:gd name="T13" fmla="*/ 0 h 21600"/>
                  <a:gd name="T14" fmla="*/ 20072 w 21600"/>
                  <a:gd name="T15" fmla="*/ 5956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3941" y="4296"/>
                    </a:moveTo>
                    <a:cubicBezTo>
                      <a:pt x="5726" y="2414"/>
                      <a:pt x="8206" y="1347"/>
                      <a:pt x="10800" y="1348"/>
                    </a:cubicBezTo>
                    <a:cubicBezTo>
                      <a:pt x="13393" y="1348"/>
                      <a:pt x="15873" y="2414"/>
                      <a:pt x="17658" y="4296"/>
                    </a:cubicBezTo>
                    <a:lnTo>
                      <a:pt x="18636" y="3368"/>
                    </a:lnTo>
                    <a:cubicBezTo>
                      <a:pt x="16597" y="1218"/>
                      <a:pt x="13763" y="-1"/>
                      <a:pt x="10799" y="0"/>
                    </a:cubicBezTo>
                    <a:cubicBezTo>
                      <a:pt x="7836" y="0"/>
                      <a:pt x="5002" y="1218"/>
                      <a:pt x="2963" y="3368"/>
                    </a:cubicBezTo>
                    <a:lnTo>
                      <a:pt x="3941" y="4296"/>
                    </a:lnTo>
                    <a:close/>
                  </a:path>
                </a:pathLst>
              </a:custGeom>
              <a:solidFill>
                <a:schemeClr val="bg2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it-IT"/>
              </a:p>
            </p:txBody>
          </p:sp>
          <p:sp>
            <p:nvSpPr>
              <p:cNvPr id="27" name="Line 11"/>
              <p:cNvSpPr>
                <a:spLocks noChangeShapeType="1"/>
              </p:cNvSpPr>
              <p:nvPr/>
            </p:nvSpPr>
            <p:spPr bwMode="auto">
              <a:xfrm flipH="1" flipV="1">
                <a:off x="418" y="2312"/>
                <a:ext cx="219" cy="12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28" name="Text Box 12"/>
              <p:cNvSpPr txBox="1">
                <a:spLocks noChangeArrowheads="1"/>
              </p:cNvSpPr>
              <p:nvPr/>
            </p:nvSpPr>
            <p:spPr bwMode="auto">
              <a:xfrm>
                <a:off x="113" y="1982"/>
                <a:ext cx="455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 dirty="0"/>
                  <a:t>plane </a:t>
                </a:r>
              </a:p>
              <a:p>
                <a:r>
                  <a:rPr lang="en-US" sz="1400" dirty="0"/>
                  <a:t>mirror</a:t>
                </a:r>
              </a:p>
            </p:txBody>
          </p:sp>
          <p:sp>
            <p:nvSpPr>
              <p:cNvPr id="29" name="Line 13"/>
              <p:cNvSpPr>
                <a:spLocks noChangeShapeType="1"/>
              </p:cNvSpPr>
              <p:nvPr/>
            </p:nvSpPr>
            <p:spPr bwMode="auto">
              <a:xfrm flipV="1">
                <a:off x="2077" y="1811"/>
                <a:ext cx="237" cy="4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0" name="Text Box 14"/>
              <p:cNvSpPr txBox="1">
                <a:spLocks noChangeArrowheads="1"/>
              </p:cNvSpPr>
              <p:nvPr/>
            </p:nvSpPr>
            <p:spPr bwMode="auto">
              <a:xfrm>
                <a:off x="2295" y="1623"/>
                <a:ext cx="621" cy="32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/>
                  <a:t>spherical </a:t>
                </a:r>
              </a:p>
              <a:p>
                <a:r>
                  <a:rPr lang="en-US" sz="1400"/>
                  <a:t> mirror</a:t>
                </a:r>
              </a:p>
            </p:txBody>
          </p:sp>
          <p:sp>
            <p:nvSpPr>
              <p:cNvPr id="31" name="Text Box 16"/>
              <p:cNvSpPr txBox="1">
                <a:spLocks noChangeArrowheads="1"/>
              </p:cNvSpPr>
              <p:nvPr/>
            </p:nvSpPr>
            <p:spPr bwMode="auto">
              <a:xfrm>
                <a:off x="1928" y="2969"/>
                <a:ext cx="995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/>
                  <a:t>photon detector</a:t>
                </a:r>
              </a:p>
            </p:txBody>
          </p:sp>
          <p:sp>
            <p:nvSpPr>
              <p:cNvPr id="32" name="Text Box 18"/>
              <p:cNvSpPr txBox="1">
                <a:spLocks noChangeArrowheads="1"/>
              </p:cNvSpPr>
              <p:nvPr/>
            </p:nvSpPr>
            <p:spPr bwMode="auto">
              <a:xfrm>
                <a:off x="848" y="2918"/>
                <a:ext cx="49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r>
                  <a:rPr lang="en-US" sz="1400"/>
                  <a:t>aerogel</a:t>
                </a:r>
              </a:p>
            </p:txBody>
          </p:sp>
          <p:sp>
            <p:nvSpPr>
              <p:cNvPr id="33" name="Text Box 19"/>
              <p:cNvSpPr txBox="1">
                <a:spLocks noChangeArrowheads="1"/>
              </p:cNvSpPr>
              <p:nvPr/>
            </p:nvSpPr>
            <p:spPr bwMode="auto">
              <a:xfrm rot="-5400000">
                <a:off x="830" y="2486"/>
                <a:ext cx="492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400" b="1"/>
                  <a:t>1 cm</a:t>
                </a:r>
              </a:p>
            </p:txBody>
          </p:sp>
          <p:sp>
            <p:nvSpPr>
              <p:cNvPr id="34" name="Text Box 21"/>
              <p:cNvSpPr txBox="1">
                <a:spLocks noChangeArrowheads="1"/>
              </p:cNvSpPr>
              <p:nvPr/>
            </p:nvSpPr>
            <p:spPr bwMode="auto">
              <a:xfrm rot="-5400000">
                <a:off x="698" y="1758"/>
                <a:ext cx="492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1400" b="1"/>
                  <a:t>3 cm</a:t>
                </a:r>
              </a:p>
            </p:txBody>
          </p:sp>
          <p:sp>
            <p:nvSpPr>
              <p:cNvPr id="35" name="Line 22"/>
              <p:cNvSpPr>
                <a:spLocks noChangeShapeType="1"/>
              </p:cNvSpPr>
              <p:nvPr/>
            </p:nvSpPr>
            <p:spPr bwMode="auto">
              <a:xfrm>
                <a:off x="1162" y="1862"/>
                <a:ext cx="1051" cy="281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6" name="Line 23"/>
              <p:cNvSpPr>
                <a:spLocks noChangeShapeType="1"/>
              </p:cNvSpPr>
              <p:nvPr/>
            </p:nvSpPr>
            <p:spPr bwMode="auto">
              <a:xfrm flipH="1">
                <a:off x="748" y="2125"/>
                <a:ext cx="1456" cy="415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7" name="Line 24"/>
              <p:cNvSpPr>
                <a:spLocks noChangeShapeType="1"/>
              </p:cNvSpPr>
              <p:nvPr/>
            </p:nvSpPr>
            <p:spPr bwMode="auto">
              <a:xfrm>
                <a:off x="764" y="2540"/>
                <a:ext cx="1576" cy="127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it-IT"/>
              </a:p>
            </p:txBody>
          </p:sp>
          <p:sp>
            <p:nvSpPr>
              <p:cNvPr id="38" name="Text Box 27"/>
              <p:cNvSpPr txBox="1">
                <a:spLocks noChangeArrowheads="1"/>
              </p:cNvSpPr>
              <p:nvPr/>
            </p:nvSpPr>
            <p:spPr bwMode="auto">
              <a:xfrm>
                <a:off x="1361" y="2077"/>
                <a:ext cx="635" cy="2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1pPr>
                <a:lvl2pPr marL="742950" indent="-28575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2pPr>
                <a:lvl3pPr marL="11430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3pPr>
                <a:lvl4pPr marL="16002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4pPr>
                <a:lvl5pPr marL="2057400" indent="-228600"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800">
                    <a:solidFill>
                      <a:schemeClr val="tx1"/>
                    </a:solidFill>
                    <a:latin typeface="Comic Sans MS" pitchFamily="66" charset="0"/>
                    <a:ea typeface="ＭＳ Ｐゴシック" pitchFamily="34" charset="-128"/>
                  </a:defRPr>
                </a:lvl9pPr>
              </a:lstStyle>
              <a:p>
                <a:pPr>
                  <a:spcBef>
                    <a:spcPct val="50000"/>
                  </a:spcBef>
                </a:pPr>
                <a:r>
                  <a:rPr lang="en-US" sz="2000"/>
                  <a:t>gap</a:t>
                </a:r>
              </a:p>
            </p:txBody>
          </p:sp>
        </p:grpSp>
        <p:pic>
          <p:nvPicPr>
            <p:cNvPr id="2" name="Picture 1" descr="old_sector.bmp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09829" y="699187"/>
              <a:ext cx="3188681" cy="3188681"/>
            </a:xfrm>
            <a:prstGeom prst="rect">
              <a:avLst/>
            </a:prstGeom>
          </p:spPr>
        </p:pic>
        <p:cxnSp>
          <p:nvCxnSpPr>
            <p:cNvPr id="4" name="Straight Arrow Connector 3"/>
            <p:cNvCxnSpPr/>
            <p:nvPr/>
          </p:nvCxnSpPr>
          <p:spPr>
            <a:xfrm flipV="1">
              <a:off x="5832131" y="3186547"/>
              <a:ext cx="264968" cy="161832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0" name="Straight Arrow Connector 39"/>
            <p:cNvCxnSpPr/>
            <p:nvPr/>
          </p:nvCxnSpPr>
          <p:spPr>
            <a:xfrm flipH="1" flipV="1">
              <a:off x="7423711" y="2646934"/>
              <a:ext cx="1051359" cy="1685638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41" name="Straight Arrow Connector 40"/>
            <p:cNvCxnSpPr/>
            <p:nvPr/>
          </p:nvCxnSpPr>
          <p:spPr>
            <a:xfrm flipH="1" flipV="1">
              <a:off x="6639351" y="3367261"/>
              <a:ext cx="1404453" cy="2772927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sp>
          <p:nvSpPr>
            <p:cNvPr id="53" name="TextBox 52"/>
            <p:cNvSpPr txBox="1"/>
            <p:nvPr/>
          </p:nvSpPr>
          <p:spPr>
            <a:xfrm>
              <a:off x="3094506" y="5208061"/>
              <a:ext cx="1497651" cy="150810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>
                  <a:solidFill>
                    <a:srgbClr val="0000FF"/>
                  </a:solidFill>
                </a:rPr>
                <a:t>Design:          50% </a:t>
              </a:r>
            </a:p>
            <a:p>
              <a:endParaRPr lang="en-US" sz="400" dirty="0" smtClean="0">
                <a:solidFill>
                  <a:srgbClr val="0000FF"/>
                </a:solidFill>
              </a:endParaRPr>
            </a:p>
            <a:p>
              <a:r>
                <a:rPr lang="en-US" sz="1200" dirty="0" smtClean="0">
                  <a:solidFill>
                    <a:srgbClr val="0000FF"/>
                  </a:solidFill>
                </a:rPr>
                <a:t>Material          80%</a:t>
              </a:r>
            </a:p>
            <a:p>
              <a:endParaRPr lang="en-US" sz="400" dirty="0">
                <a:solidFill>
                  <a:srgbClr val="0000FF"/>
                </a:solidFill>
              </a:endParaRPr>
            </a:p>
            <a:p>
              <a:r>
                <a:rPr lang="en-US" sz="1200" dirty="0" smtClean="0">
                  <a:solidFill>
                    <a:srgbClr val="0000FF"/>
                  </a:solidFill>
                </a:rPr>
                <a:t>Geometry:      50%</a:t>
              </a:r>
            </a:p>
            <a:p>
              <a:endParaRPr lang="en-US" sz="400" dirty="0">
                <a:solidFill>
                  <a:srgbClr val="0000FF"/>
                </a:solidFill>
              </a:endParaRPr>
            </a:p>
            <a:p>
              <a:r>
                <a:rPr lang="en-US" sz="1200" dirty="0" err="1" smtClean="0">
                  <a:solidFill>
                    <a:srgbClr val="0000FF"/>
                  </a:solidFill>
                </a:rPr>
                <a:t>Pixalization</a:t>
              </a:r>
              <a:r>
                <a:rPr lang="en-US" sz="1200" dirty="0" smtClean="0">
                  <a:solidFill>
                    <a:srgbClr val="0000FF"/>
                  </a:solidFill>
                </a:rPr>
                <a:t>:    50%</a:t>
              </a:r>
            </a:p>
            <a:p>
              <a:endParaRPr lang="en-US" sz="400" dirty="0">
                <a:solidFill>
                  <a:srgbClr val="0000FF"/>
                </a:solidFill>
              </a:endParaRPr>
            </a:p>
            <a:p>
              <a:r>
                <a:rPr lang="en-US" sz="1200" dirty="0" smtClean="0">
                  <a:solidFill>
                    <a:srgbClr val="0000FF"/>
                  </a:solidFill>
                </a:rPr>
                <a:t>V(t):                0% </a:t>
              </a:r>
            </a:p>
            <a:p>
              <a:endParaRPr lang="en-US" sz="400" dirty="0">
                <a:solidFill>
                  <a:srgbClr val="0000FF"/>
                </a:solidFill>
              </a:endParaRPr>
            </a:p>
            <a:p>
              <a:r>
                <a:rPr lang="en-US" sz="1200" dirty="0" smtClean="0">
                  <a:solidFill>
                    <a:srgbClr val="0000FF"/>
                  </a:solidFill>
                </a:rPr>
                <a:t>Inefficiency:    0%</a:t>
              </a:r>
            </a:p>
          </p:txBody>
        </p:sp>
      </p:grpSp>
      <p:grpSp>
        <p:nvGrpSpPr>
          <p:cNvPr id="64" name="Group 63"/>
          <p:cNvGrpSpPr/>
          <p:nvPr/>
        </p:nvGrpSpPr>
        <p:grpSpPr>
          <a:xfrm>
            <a:off x="6474717" y="778158"/>
            <a:ext cx="2575791" cy="5811920"/>
            <a:chOff x="125845" y="699187"/>
            <a:chExt cx="2575791" cy="5811920"/>
          </a:xfrm>
        </p:grpSpPr>
        <p:pic>
          <p:nvPicPr>
            <p:cNvPr id="51" name="Picture 50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25845" y="3263901"/>
              <a:ext cx="2575791" cy="3247206"/>
            </a:xfrm>
            <a:prstGeom prst="rect">
              <a:avLst/>
            </a:prstGeom>
          </p:spPr>
        </p:pic>
        <p:pic>
          <p:nvPicPr>
            <p:cNvPr id="52" name="Picture 5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5845" y="1161295"/>
              <a:ext cx="2304473" cy="1912995"/>
            </a:xfrm>
            <a:prstGeom prst="rect">
              <a:avLst/>
            </a:prstGeom>
          </p:spPr>
        </p:pic>
        <p:sp>
          <p:nvSpPr>
            <p:cNvPr id="54" name="TextBox 53"/>
            <p:cNvSpPr txBox="1"/>
            <p:nvPr/>
          </p:nvSpPr>
          <p:spPr>
            <a:xfrm>
              <a:off x="412947" y="699187"/>
              <a:ext cx="207708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err="1" smtClean="0">
                  <a:solidFill>
                    <a:srgbClr val="FF0000"/>
                  </a:solidFill>
                </a:rPr>
                <a:t>Pixalization</a:t>
              </a:r>
              <a:r>
                <a:rPr lang="en-US" dirty="0" smtClean="0">
                  <a:solidFill>
                    <a:srgbClr val="FF0000"/>
                  </a:solidFill>
                </a:rPr>
                <a:t> + Q.E.</a:t>
              </a: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55" name="Rectangle 54"/>
            <p:cNvSpPr/>
            <p:nvPr/>
          </p:nvSpPr>
          <p:spPr>
            <a:xfrm>
              <a:off x="2193636" y="3912653"/>
              <a:ext cx="92364" cy="82074"/>
            </a:xfrm>
            <a:prstGeom prst="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9" name="Straight Connector 58"/>
            <p:cNvCxnSpPr/>
            <p:nvPr/>
          </p:nvCxnSpPr>
          <p:spPr>
            <a:xfrm flipV="1">
              <a:off x="2286000" y="3029324"/>
              <a:ext cx="104588" cy="883330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0" name="Straight Connector 59"/>
            <p:cNvCxnSpPr/>
            <p:nvPr/>
          </p:nvCxnSpPr>
          <p:spPr>
            <a:xfrm flipH="1" flipV="1">
              <a:off x="556559" y="3029324"/>
              <a:ext cx="1637078" cy="894487"/>
            </a:xfrm>
            <a:prstGeom prst="line">
              <a:avLst/>
            </a:prstGeom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Oval 2"/>
          <p:cNvSpPr/>
          <p:nvPr/>
        </p:nvSpPr>
        <p:spPr>
          <a:xfrm>
            <a:off x="1886646" y="1920105"/>
            <a:ext cx="332608" cy="740878"/>
          </a:xfrm>
          <a:prstGeom prst="ellipse">
            <a:avLst/>
          </a:prstGeom>
          <a:solidFill>
            <a:srgbClr val="FFFF00">
              <a:alpha val="15000"/>
            </a:srgbClr>
          </a:solidFill>
          <a:ln w="25400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322263" y="2066679"/>
            <a:ext cx="8643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Detector</a:t>
            </a:r>
            <a:endParaRPr lang="en-US" sz="1400" dirty="0">
              <a:solidFill>
                <a:srgbClr val="FF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7946" y="4267210"/>
            <a:ext cx="231863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Pool: INFN Fe (M. Contalbrigo,</a:t>
            </a:r>
          </a:p>
          <a:p>
            <a:r>
              <a:rPr lang="en-US" sz="1200" dirty="0"/>
              <a:t> </a:t>
            </a:r>
            <a:r>
              <a:rPr lang="en-US" sz="1200" dirty="0" smtClean="0"/>
              <a:t>                         L. </a:t>
            </a:r>
            <a:r>
              <a:rPr lang="en-US" sz="1200" dirty="0" err="1" smtClean="0"/>
              <a:t>Pappalardo</a:t>
            </a:r>
            <a:r>
              <a:rPr lang="en-US" sz="1200" dirty="0" smtClean="0"/>
              <a:t>)</a:t>
            </a:r>
          </a:p>
          <a:p>
            <a:r>
              <a:rPr lang="en-US" sz="1200" dirty="0" smtClean="0"/>
              <a:t>Argonne           (N. </a:t>
            </a:r>
            <a:r>
              <a:rPr lang="en-US" sz="1200" dirty="0" err="1" smtClean="0"/>
              <a:t>Baltzell</a:t>
            </a:r>
            <a:r>
              <a:rPr lang="en-US" sz="1200" dirty="0" smtClean="0"/>
              <a:t>,</a:t>
            </a:r>
          </a:p>
          <a:p>
            <a:r>
              <a:rPr lang="en-US" sz="1200" dirty="0"/>
              <a:t> </a:t>
            </a:r>
            <a:r>
              <a:rPr lang="en-US" sz="1200" dirty="0" smtClean="0"/>
              <a:t>                         A. El </a:t>
            </a:r>
            <a:r>
              <a:rPr lang="en-US" sz="1200" dirty="0" err="1" smtClean="0"/>
              <a:t>Alaoui</a:t>
            </a:r>
            <a:r>
              <a:rPr lang="en-US" sz="1200" dirty="0" smtClean="0"/>
              <a:t>)</a:t>
            </a:r>
            <a:endParaRPr lang="en-US" sz="1200" dirty="0"/>
          </a:p>
        </p:txBody>
      </p:sp>
      <p:cxnSp>
        <p:nvCxnSpPr>
          <p:cNvPr id="43" name="Straight Arrow Connector 42"/>
          <p:cNvCxnSpPr/>
          <p:nvPr/>
        </p:nvCxnSpPr>
        <p:spPr>
          <a:xfrm>
            <a:off x="2078182" y="6410335"/>
            <a:ext cx="2320636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2416584" y="6035462"/>
            <a:ext cx="65367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Beam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72017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022697" y="-76200"/>
            <a:ext cx="489013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RICH </a:t>
            </a:r>
            <a:r>
              <a:rPr lang="en-US" sz="3600" b="1" dirty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B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asic Structure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pic>
        <p:nvPicPr>
          <p:cNvPr id="2" name="Picture 1" descr="prova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302" y="802105"/>
            <a:ext cx="4846211" cy="6858000"/>
          </a:xfrm>
          <a:prstGeom prst="rect">
            <a:avLst/>
          </a:prstGeom>
        </p:spPr>
      </p:pic>
      <p:pic>
        <p:nvPicPr>
          <p:cNvPr id="6" name="Picture 5" descr="prova1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2105"/>
            <a:ext cx="4846211" cy="685800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>
            <a:off x="5347367" y="4610099"/>
            <a:ext cx="347579" cy="460376"/>
          </a:xfrm>
          <a:prstGeom prst="ellipse">
            <a:avLst/>
          </a:prstGeom>
          <a:noFill/>
          <a:ln w="31750"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/>
          <p:cNvSpPr txBox="1"/>
          <p:nvPr/>
        </p:nvSpPr>
        <p:spPr>
          <a:xfrm>
            <a:off x="3110387" y="3548411"/>
            <a:ext cx="10127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RICH Gap</a:t>
            </a:r>
          </a:p>
          <a:p>
            <a:pPr algn="ctr"/>
            <a:r>
              <a:rPr lang="en-US" sz="1400" dirty="0" smtClean="0"/>
              <a:t>(</a:t>
            </a:r>
            <a:r>
              <a:rPr lang="en-US" sz="1400" dirty="0" err="1" smtClean="0"/>
              <a:t>opt_air</a:t>
            </a:r>
            <a:r>
              <a:rPr lang="en-US" sz="1400" dirty="0" smtClean="0"/>
              <a:t>)</a:t>
            </a:r>
            <a:endParaRPr lang="en-US" sz="1400" dirty="0"/>
          </a:p>
        </p:txBody>
      </p:sp>
      <p:sp>
        <p:nvSpPr>
          <p:cNvPr id="24" name="TextBox 23"/>
          <p:cNvSpPr txBox="1"/>
          <p:nvPr/>
        </p:nvSpPr>
        <p:spPr>
          <a:xfrm>
            <a:off x="203685" y="1173011"/>
            <a:ext cx="9827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RICH Box</a:t>
            </a:r>
          </a:p>
          <a:p>
            <a:pPr algn="ctr"/>
            <a:r>
              <a:rPr lang="en-US" sz="1400" dirty="0" smtClean="0"/>
              <a:t>(</a:t>
            </a:r>
            <a:r>
              <a:rPr lang="en-US" sz="1400" dirty="0" err="1" smtClean="0"/>
              <a:t>opt_air</a:t>
            </a:r>
            <a:r>
              <a:rPr lang="en-US" sz="1400" dirty="0" smtClean="0"/>
              <a:t>)</a:t>
            </a:r>
            <a:endParaRPr lang="en-US" sz="1400" dirty="0"/>
          </a:p>
        </p:txBody>
      </p:sp>
      <p:sp>
        <p:nvSpPr>
          <p:cNvPr id="27" name="TextBox 26"/>
          <p:cNvSpPr txBox="1"/>
          <p:nvPr/>
        </p:nvSpPr>
        <p:spPr>
          <a:xfrm>
            <a:off x="1940808" y="1559418"/>
            <a:ext cx="80348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 smtClean="0"/>
              <a:t>Aerogel</a:t>
            </a:r>
          </a:p>
        </p:txBody>
      </p:sp>
      <p:sp>
        <p:nvSpPr>
          <p:cNvPr id="19" name="Rectangle 18"/>
          <p:cNvSpPr/>
          <p:nvPr/>
        </p:nvSpPr>
        <p:spPr>
          <a:xfrm>
            <a:off x="4846211" y="802105"/>
            <a:ext cx="122664" cy="523039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" name="Straight Connector 4"/>
          <p:cNvCxnSpPr>
            <a:endCxn id="11" idx="0"/>
          </p:cNvCxnSpPr>
          <p:nvPr/>
        </p:nvCxnSpPr>
        <p:spPr>
          <a:xfrm>
            <a:off x="4846211" y="984250"/>
            <a:ext cx="674946" cy="3625849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endCxn id="11" idx="3"/>
          </p:cNvCxnSpPr>
          <p:nvPr/>
        </p:nvCxnSpPr>
        <p:spPr>
          <a:xfrm flipV="1">
            <a:off x="4846211" y="5003054"/>
            <a:ext cx="552058" cy="886571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/>
          <p:nvPr/>
        </p:nvSpPr>
        <p:spPr>
          <a:xfrm>
            <a:off x="1506378" y="6199894"/>
            <a:ext cx="692499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RICH structure: can be upgraded to a mirror and used to isolate the sector </a:t>
            </a:r>
            <a:endParaRPr lang="en-US" sz="1600" dirty="0"/>
          </a:p>
        </p:txBody>
      </p:sp>
      <p:cxnSp>
        <p:nvCxnSpPr>
          <p:cNvPr id="29" name="Straight Arrow Connector 28"/>
          <p:cNvCxnSpPr/>
          <p:nvPr/>
        </p:nvCxnSpPr>
        <p:spPr>
          <a:xfrm flipH="1" flipV="1">
            <a:off x="1707469" y="5959521"/>
            <a:ext cx="617006" cy="240373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 flipV="1">
            <a:off x="2324475" y="5792128"/>
            <a:ext cx="1240666" cy="40776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993196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709586" y="-76200"/>
            <a:ext cx="5516354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Open or Isolated Sector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pic>
        <p:nvPicPr>
          <p:cNvPr id="2" name="Picture 1" descr="prova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28" y="1016000"/>
            <a:ext cx="4846211" cy="6858000"/>
          </a:xfrm>
          <a:prstGeom prst="rect">
            <a:avLst/>
          </a:prstGeom>
        </p:spPr>
      </p:pic>
      <p:pic>
        <p:nvPicPr>
          <p:cNvPr id="3" name="Picture 2" descr="prova.pdf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10302" y="1016000"/>
            <a:ext cx="4846211" cy="6858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4846211" y="929105"/>
            <a:ext cx="122664" cy="523039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44249" y="1375946"/>
            <a:ext cx="157547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Open Sector</a:t>
            </a:r>
          </a:p>
          <a:p>
            <a:pPr algn="ctr"/>
            <a:r>
              <a:rPr lang="en-US" sz="1600" dirty="0" smtClean="0"/>
              <a:t>Pre Mirror Only</a:t>
            </a:r>
            <a:endParaRPr lang="en-US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4984171" y="1296571"/>
            <a:ext cx="190679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Isolated Sector</a:t>
            </a:r>
          </a:p>
          <a:p>
            <a:pPr algn="ctr"/>
            <a:r>
              <a:rPr lang="en-US" sz="1600" dirty="0" smtClean="0"/>
              <a:t>Internally reflecting</a:t>
            </a:r>
          </a:p>
          <a:p>
            <a:pPr algn="ctr"/>
            <a:r>
              <a:rPr lang="en-US" sz="1600" dirty="0" smtClean="0"/>
              <a:t>structure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3288182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rova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6088" y="633413"/>
            <a:ext cx="5550412" cy="7854533"/>
          </a:xfrm>
          <a:prstGeom prst="rect">
            <a:avLst/>
          </a:prstGeom>
        </p:spPr>
      </p:pic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5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323584" y="-76200"/>
            <a:ext cx="428835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Mirror Geometry 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442194" y="1960722"/>
            <a:ext cx="192933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Mirror Basic Shape</a:t>
            </a:r>
            <a:endParaRPr lang="en-US" sz="1600" dirty="0"/>
          </a:p>
        </p:txBody>
      </p:sp>
      <p:sp>
        <p:nvSpPr>
          <p:cNvPr id="11" name="TextBox 10"/>
          <p:cNvSpPr txBox="1"/>
          <p:nvPr/>
        </p:nvSpPr>
        <p:spPr>
          <a:xfrm>
            <a:off x="6201319" y="2926348"/>
            <a:ext cx="130195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dirty="0" smtClean="0"/>
              <a:t>Dummy Box </a:t>
            </a:r>
          </a:p>
          <a:p>
            <a:pPr algn="ctr"/>
            <a:r>
              <a:rPr lang="en-US" sz="1600" dirty="0"/>
              <a:t>j</a:t>
            </a:r>
            <a:r>
              <a:rPr lang="en-US" sz="1600" dirty="0" smtClean="0"/>
              <a:t>ust to cut</a:t>
            </a:r>
          </a:p>
          <a:p>
            <a:pPr algn="ctr"/>
            <a:r>
              <a:rPr lang="en-US" sz="1600" dirty="0"/>
              <a:t>t</a:t>
            </a:r>
            <a:r>
              <a:rPr lang="en-US" sz="1600" dirty="0" smtClean="0"/>
              <a:t>he mirror  </a:t>
            </a:r>
            <a:endParaRPr lang="en-US" sz="1600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6461125" y="1412875"/>
            <a:ext cx="172283" cy="1513473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V="1">
            <a:off x="5772150" y="3757345"/>
            <a:ext cx="861258" cy="903555"/>
          </a:xfrm>
          <a:prstGeom prst="line">
            <a:avLst/>
          </a:prstGeom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80148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6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359814" y="-76200"/>
            <a:ext cx="421589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H8500 MA-PMTs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1038" y="1943096"/>
            <a:ext cx="6244936" cy="466561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30634" y="738910"/>
            <a:ext cx="4582079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Number of anode pixels:       64 (8x8 matrix) </a:t>
            </a:r>
          </a:p>
          <a:p>
            <a:r>
              <a:rPr lang="en-US" sz="1400" dirty="0" smtClean="0"/>
              <a:t>Pixel size / Pitch at center:    5.8 x 5.8 / 6.08 mm</a:t>
            </a:r>
          </a:p>
          <a:p>
            <a:r>
              <a:rPr lang="en-US" sz="1400" dirty="0" smtClean="0"/>
              <a:t>Effective area:                        49 x 49 mm</a:t>
            </a:r>
          </a:p>
          <a:p>
            <a:r>
              <a:rPr lang="en-US" sz="1400" dirty="0" smtClean="0"/>
              <a:t>Dimensional Outline:              52 x 52 x 28 mm</a:t>
            </a:r>
          </a:p>
          <a:p>
            <a:r>
              <a:rPr lang="en-US" sz="1400" dirty="0" smtClean="0"/>
              <a:t>Packing density (Effective Area / </a:t>
            </a:r>
            <a:r>
              <a:rPr lang="en-US" sz="1400" dirty="0" err="1" smtClean="0"/>
              <a:t>Esternal</a:t>
            </a:r>
            <a:r>
              <a:rPr lang="en-US" sz="1400" dirty="0" smtClean="0"/>
              <a:t> Size) :   89 %</a:t>
            </a:r>
            <a:endParaRPr lang="en-US" sz="1400" dirty="0"/>
          </a:p>
        </p:txBody>
      </p:sp>
      <p:sp>
        <p:nvSpPr>
          <p:cNvPr id="4" name="Line Callout 1 (Accent Bar) 3"/>
          <p:cNvSpPr/>
          <p:nvPr/>
        </p:nvSpPr>
        <p:spPr>
          <a:xfrm>
            <a:off x="749734" y="5039590"/>
            <a:ext cx="1651000" cy="519546"/>
          </a:xfrm>
          <a:prstGeom prst="accentCallout1">
            <a:avLst>
              <a:gd name="adj1" fmla="val 24013"/>
              <a:gd name="adj2" fmla="val 101503"/>
              <a:gd name="adj3" fmla="val -101184"/>
              <a:gd name="adj4" fmla="val 169554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48.36 mm</a:t>
            </a:r>
          </a:p>
          <a:p>
            <a:pPr algn="ctr"/>
            <a:r>
              <a:rPr lang="en-US" dirty="0" smtClean="0"/>
              <a:t>(6.08 x 7 + 5.8)</a:t>
            </a:r>
            <a:endParaRPr lang="en-US" dirty="0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4387272" y="5559136"/>
            <a:ext cx="0" cy="50222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4548909" y="5461014"/>
            <a:ext cx="10826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chemeClr val="bg1"/>
                </a:solidFill>
              </a:rPr>
              <a:t>6.08 mm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7" name="Line Callout 1 (Accent Bar) 16"/>
          <p:cNvSpPr/>
          <p:nvPr/>
        </p:nvSpPr>
        <p:spPr>
          <a:xfrm>
            <a:off x="708814" y="3509240"/>
            <a:ext cx="1651000" cy="380135"/>
          </a:xfrm>
          <a:prstGeom prst="accentCallout1">
            <a:avLst>
              <a:gd name="adj1" fmla="val 24013"/>
              <a:gd name="adj2" fmla="val 101503"/>
              <a:gd name="adj3" fmla="val 119226"/>
              <a:gd name="adj4" fmla="val 136862"/>
            </a:avLst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52 mm</a:t>
            </a:r>
          </a:p>
        </p:txBody>
      </p:sp>
    </p:spTree>
    <p:extLst>
      <p:ext uri="{BB962C8B-B14F-4D97-AF65-F5344CB8AC3E}">
        <p14:creationId xmlns:p14="http://schemas.microsoft.com/office/powerpoint/2010/main" val="425405890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/>
          <p:cNvSpPr/>
          <p:nvPr/>
        </p:nvSpPr>
        <p:spPr>
          <a:xfrm>
            <a:off x="2599988" y="4512152"/>
            <a:ext cx="6263275" cy="222521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7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025598" y="-76200"/>
            <a:ext cx="288432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The </a:t>
            </a: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MA-PMTs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913582" y="598689"/>
            <a:ext cx="7767716" cy="5095503"/>
            <a:chOff x="272812" y="1501354"/>
            <a:chExt cx="7767716" cy="5095503"/>
          </a:xfrm>
        </p:grpSpPr>
        <p:pic>
          <p:nvPicPr>
            <p:cNvPr id="4" name="Picture 3" descr="prova.pdf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54077" y="1501354"/>
              <a:ext cx="3600741" cy="5095503"/>
            </a:xfrm>
            <a:prstGeom prst="rect">
              <a:avLst/>
            </a:prstGeom>
          </p:spPr>
        </p:pic>
        <p:grpSp>
          <p:nvGrpSpPr>
            <p:cNvPr id="33" name="Group 32"/>
            <p:cNvGrpSpPr/>
            <p:nvPr/>
          </p:nvGrpSpPr>
          <p:grpSpPr>
            <a:xfrm>
              <a:off x="272812" y="1634865"/>
              <a:ext cx="7767716" cy="3779952"/>
              <a:chOff x="272812" y="1634865"/>
              <a:chExt cx="7767716" cy="3779952"/>
            </a:xfrm>
          </p:grpSpPr>
          <p:pic>
            <p:nvPicPr>
              <p:cNvPr id="5" name="Picture 4" descr="symm.pdf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rot="16200000">
                <a:off x="1057391" y="850286"/>
                <a:ext cx="3779952" cy="5349109"/>
              </a:xfrm>
              <a:prstGeom prst="rect">
                <a:avLst/>
              </a:prstGeom>
            </p:spPr>
          </p:pic>
          <p:sp>
            <p:nvSpPr>
              <p:cNvPr id="6" name="TextBox 5"/>
              <p:cNvSpPr txBox="1"/>
              <p:nvPr/>
            </p:nvSpPr>
            <p:spPr>
              <a:xfrm>
                <a:off x="1368123" y="4756789"/>
                <a:ext cx="1841344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dirty="0" smtClean="0"/>
                  <a:t>PMT arrays are </a:t>
                </a:r>
              </a:p>
              <a:p>
                <a:pPr algn="ctr"/>
                <a:r>
                  <a:rPr lang="en-US" sz="1400" dirty="0" smtClean="0"/>
                  <a:t>horizontally centered</a:t>
                </a:r>
                <a:endParaRPr lang="en-US" sz="1400" dirty="0"/>
              </a:p>
            </p:txBody>
          </p:sp>
          <p:sp>
            <p:nvSpPr>
              <p:cNvPr id="12" name="TextBox 11"/>
              <p:cNvSpPr txBox="1"/>
              <p:nvPr/>
            </p:nvSpPr>
            <p:spPr>
              <a:xfrm>
                <a:off x="1959218" y="1895825"/>
                <a:ext cx="659155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dirty="0" smtClean="0"/>
                  <a:t>Mirror</a:t>
                </a:r>
                <a:endParaRPr lang="en-US" sz="1400" dirty="0"/>
              </a:p>
            </p:txBody>
          </p:sp>
          <p:sp>
            <p:nvSpPr>
              <p:cNvPr id="14" name="TextBox 13"/>
              <p:cNvSpPr txBox="1"/>
              <p:nvPr/>
            </p:nvSpPr>
            <p:spPr>
              <a:xfrm>
                <a:off x="1876769" y="3006497"/>
                <a:ext cx="962598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dirty="0" smtClean="0">
                    <a:solidFill>
                      <a:schemeClr val="bg1"/>
                    </a:solidFill>
                  </a:rPr>
                  <a:t>MA-PMTs</a:t>
                </a:r>
                <a:endParaRPr lang="en-US" sz="1400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6" name="TextBox 15"/>
              <p:cNvSpPr txBox="1"/>
              <p:nvPr/>
            </p:nvSpPr>
            <p:spPr>
              <a:xfrm>
                <a:off x="5069191" y="3686998"/>
                <a:ext cx="104281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dirty="0" err="1" smtClean="0"/>
                  <a:t>PhWindow</a:t>
                </a:r>
                <a:endParaRPr lang="en-US" sz="1400" dirty="0" smtClean="0"/>
              </a:p>
              <a:p>
                <a:pPr algn="ctr"/>
                <a:r>
                  <a:rPr lang="en-US" sz="1400" dirty="0" smtClean="0"/>
                  <a:t>(glass)</a:t>
                </a:r>
                <a:endParaRPr lang="en-US" sz="1400" dirty="0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6062678" y="4629987"/>
                <a:ext cx="853193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dirty="0" err="1" smtClean="0"/>
                  <a:t>PhCath</a:t>
                </a:r>
                <a:endParaRPr lang="en-US" sz="1400" dirty="0" smtClean="0"/>
              </a:p>
              <a:p>
                <a:pPr algn="ctr"/>
                <a:r>
                  <a:rPr lang="en-US" sz="1400" dirty="0" smtClean="0"/>
                  <a:t>(</a:t>
                </a:r>
                <a:r>
                  <a:rPr lang="en-US" sz="1400" dirty="0" err="1" smtClean="0"/>
                  <a:t>air_opt</a:t>
                </a:r>
                <a:r>
                  <a:rPr lang="en-US" sz="1400" dirty="0" smtClean="0"/>
                  <a:t>)</a:t>
                </a:r>
                <a:endParaRPr lang="en-US" sz="1400" dirty="0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6881236" y="4368377"/>
                <a:ext cx="115929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dirty="0" smtClean="0"/>
                  <a:t>PMT Socket</a:t>
                </a:r>
              </a:p>
              <a:p>
                <a:pPr algn="ctr"/>
                <a:r>
                  <a:rPr lang="en-US" sz="1400" dirty="0" smtClean="0"/>
                  <a:t>(copper)</a:t>
                </a:r>
                <a:endParaRPr lang="en-US" sz="1400" dirty="0"/>
              </a:p>
            </p:txBody>
          </p:sp>
          <p:cxnSp>
            <p:nvCxnSpPr>
              <p:cNvPr id="8" name="Straight Arrow Connector 7"/>
              <p:cNvCxnSpPr/>
              <p:nvPr/>
            </p:nvCxnSpPr>
            <p:spPr>
              <a:xfrm flipH="1" flipV="1">
                <a:off x="6782025" y="4210219"/>
                <a:ext cx="461818" cy="158158"/>
              </a:xfrm>
              <a:prstGeom prst="straightConnector1">
                <a:avLst/>
              </a:prstGeom>
              <a:ln>
                <a:solidFill>
                  <a:schemeClr val="accent3">
                    <a:lumMod val="50000"/>
                  </a:schemeClr>
                </a:solidFill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Arrow Connector 20"/>
              <p:cNvCxnSpPr/>
              <p:nvPr/>
            </p:nvCxnSpPr>
            <p:spPr>
              <a:xfrm>
                <a:off x="5922818" y="4052060"/>
                <a:ext cx="381001" cy="0"/>
              </a:xfrm>
              <a:prstGeom prst="straightConnector1">
                <a:avLst/>
              </a:prstGeom>
              <a:ln>
                <a:solidFill>
                  <a:schemeClr val="accent3">
                    <a:lumMod val="50000"/>
                  </a:schemeClr>
                </a:solidFill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Arrow Connector 23"/>
              <p:cNvCxnSpPr/>
              <p:nvPr/>
            </p:nvCxnSpPr>
            <p:spPr>
              <a:xfrm flipH="1" flipV="1">
                <a:off x="6575323" y="4268839"/>
                <a:ext cx="58085" cy="426064"/>
              </a:xfrm>
              <a:prstGeom prst="straightConnector1">
                <a:avLst/>
              </a:prstGeom>
              <a:ln>
                <a:solidFill>
                  <a:schemeClr val="accent3">
                    <a:lumMod val="50000"/>
                  </a:schemeClr>
                </a:solidFill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8" name="TextBox 27"/>
              <p:cNvSpPr txBox="1"/>
              <p:nvPr/>
            </p:nvSpPr>
            <p:spPr>
              <a:xfrm>
                <a:off x="4594145" y="2579558"/>
                <a:ext cx="1012742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dirty="0" smtClean="0"/>
                  <a:t>RICH Gap</a:t>
                </a:r>
              </a:p>
              <a:p>
                <a:pPr algn="ctr"/>
                <a:r>
                  <a:rPr lang="en-US" sz="1400" dirty="0" smtClean="0"/>
                  <a:t>(</a:t>
                </a:r>
                <a:r>
                  <a:rPr lang="en-US" sz="1400" dirty="0" err="1" smtClean="0"/>
                  <a:t>opt_air</a:t>
                </a:r>
                <a:r>
                  <a:rPr lang="en-US" sz="1400" dirty="0" smtClean="0"/>
                  <a:t>)</a:t>
                </a:r>
                <a:endParaRPr lang="en-US" sz="1400" dirty="0"/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6638814" y="1941992"/>
                <a:ext cx="982761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400" dirty="0" smtClean="0"/>
                  <a:t>RICH Box</a:t>
                </a:r>
              </a:p>
              <a:p>
                <a:pPr algn="ctr"/>
                <a:r>
                  <a:rPr lang="en-US" sz="1400" dirty="0" smtClean="0"/>
                  <a:t>(</a:t>
                </a:r>
                <a:r>
                  <a:rPr lang="en-US" sz="1400" dirty="0" err="1" smtClean="0"/>
                  <a:t>opt_air</a:t>
                </a:r>
                <a:r>
                  <a:rPr lang="en-US" sz="1400" dirty="0" smtClean="0"/>
                  <a:t>)</a:t>
                </a:r>
                <a:endParaRPr lang="en-US" sz="1400" dirty="0"/>
              </a:p>
            </p:txBody>
          </p:sp>
          <p:cxnSp>
            <p:nvCxnSpPr>
              <p:cNvPr id="30" name="Straight Arrow Connector 29"/>
              <p:cNvCxnSpPr/>
              <p:nvPr/>
            </p:nvCxnSpPr>
            <p:spPr>
              <a:xfrm flipH="1">
                <a:off x="6852300" y="2465212"/>
                <a:ext cx="391543" cy="541285"/>
              </a:xfrm>
              <a:prstGeom prst="straightConnector1">
                <a:avLst/>
              </a:prstGeom>
              <a:ln>
                <a:solidFill>
                  <a:schemeClr val="accent3">
                    <a:lumMod val="50000"/>
                  </a:schemeClr>
                </a:solidFill>
                <a:tailEnd type="arrow"/>
              </a:ln>
              <a:effectLst/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5" name="TextBox 34"/>
          <p:cNvSpPr txBox="1"/>
          <p:nvPr/>
        </p:nvSpPr>
        <p:spPr>
          <a:xfrm>
            <a:off x="2788160" y="4490599"/>
            <a:ext cx="5695590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my $type=0;</a:t>
            </a:r>
            <a:endParaRPr lang="tr-TR" sz="1400" dirty="0" smtClean="0"/>
          </a:p>
          <a:p>
            <a:r>
              <a:rPr lang="tr-TR" sz="1400" dirty="0" err="1" smtClean="0"/>
              <a:t>my</a:t>
            </a:r>
            <a:r>
              <a:rPr lang="tr-TR" sz="1400" dirty="0" smtClean="0"/>
              <a:t> </a:t>
            </a:r>
            <a:r>
              <a:rPr lang="tr-TR" sz="1400" dirty="0"/>
              <a:t>$</a:t>
            </a:r>
            <a:r>
              <a:rPr lang="tr-TR" sz="1400" dirty="0" err="1"/>
              <a:t>MAPMT_TYPEs</a:t>
            </a:r>
            <a:r>
              <a:rPr lang="tr-TR" sz="1400" dirty="0"/>
              <a:t> = 4 ;</a:t>
            </a:r>
          </a:p>
          <a:p>
            <a:r>
              <a:rPr lang="tr-TR" sz="1400" dirty="0" err="1"/>
              <a:t>my</a:t>
            </a:r>
            <a:r>
              <a:rPr lang="tr-TR" sz="1400" dirty="0"/>
              <a:t> @</a:t>
            </a:r>
            <a:r>
              <a:rPr lang="tr-TR" sz="1400" dirty="0" err="1"/>
              <a:t>MAPMT_name</a:t>
            </a:r>
            <a:r>
              <a:rPr lang="tr-TR" sz="1400" dirty="0"/>
              <a:t>      = ('H8500', 'H8500_03', 'R8900', 'R8900_C');</a:t>
            </a:r>
          </a:p>
          <a:p>
            <a:r>
              <a:rPr lang="tr-TR" sz="1400" dirty="0" err="1" smtClean="0"/>
              <a:t>my</a:t>
            </a:r>
            <a:r>
              <a:rPr lang="tr-TR" sz="1400" dirty="0" smtClean="0"/>
              <a:t> </a:t>
            </a:r>
            <a:r>
              <a:rPr lang="tr-TR" sz="1400" dirty="0"/>
              <a:t>@</a:t>
            </a:r>
            <a:r>
              <a:rPr lang="tr-TR" sz="1400" dirty="0" err="1"/>
              <a:t>MAPMT_color</a:t>
            </a:r>
            <a:r>
              <a:rPr lang="tr-TR" sz="1400" dirty="0"/>
              <a:t>     = ('0000ee', '0000ee', 'ff44ff', 'ee99ff');</a:t>
            </a:r>
          </a:p>
          <a:p>
            <a:endParaRPr lang="tr-TR" sz="1400" dirty="0"/>
          </a:p>
          <a:p>
            <a:r>
              <a:rPr lang="tr-TR" sz="1400" dirty="0" smtClean="0"/>
              <a:t>2my </a:t>
            </a:r>
            <a:r>
              <a:rPr lang="tr-TR" sz="1400" dirty="0"/>
              <a:t>@MAPMT_DX        = (52./2., 52./2., 25./2., 25./2.);</a:t>
            </a:r>
          </a:p>
          <a:p>
            <a:r>
              <a:rPr lang="tr-TR" sz="1400" dirty="0" err="1"/>
              <a:t>my</a:t>
            </a:r>
            <a:r>
              <a:rPr lang="tr-TR" sz="1400" dirty="0"/>
              <a:t> @MAPMT_DY        = (52./2., 52./2., 25./2., 25./2.);</a:t>
            </a:r>
          </a:p>
          <a:p>
            <a:r>
              <a:rPr lang="tr-TR" sz="1400" dirty="0" err="1"/>
              <a:t>my</a:t>
            </a:r>
            <a:r>
              <a:rPr lang="tr-TR" sz="1400" dirty="0"/>
              <a:t> @MAPMT_DZ        = (28./2., 28./2., 25./2., 25./2.);</a:t>
            </a:r>
          </a:p>
          <a:p>
            <a:r>
              <a:rPr lang="tr-TR" sz="1400" dirty="0" err="1"/>
              <a:t>my</a:t>
            </a:r>
            <a:r>
              <a:rPr lang="tr-TR" sz="1400" dirty="0"/>
              <a:t> @MAPMT_DXSPACE    = (1.0/2., 0.0/2., 0.0/2., 0.0/2.);</a:t>
            </a:r>
          </a:p>
          <a:p>
            <a:r>
              <a:rPr lang="tr-TR" sz="1400" dirty="0" err="1"/>
              <a:t>my</a:t>
            </a:r>
            <a:r>
              <a:rPr lang="tr-TR" sz="1400" dirty="0"/>
              <a:t> @MAPMT_DYSPACE    = (1.0/2., 0.0/2., 0.0/2., 0.0/2.);</a:t>
            </a:r>
            <a:endParaRPr lang="en-US" sz="1400" dirty="0"/>
          </a:p>
        </p:txBody>
      </p:sp>
      <p:sp>
        <p:nvSpPr>
          <p:cNvPr id="36" name="TextBox 35"/>
          <p:cNvSpPr txBox="1"/>
          <p:nvPr/>
        </p:nvSpPr>
        <p:spPr>
          <a:xfrm>
            <a:off x="165100" y="4605730"/>
            <a:ext cx="2352439" cy="14157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Different types of </a:t>
            </a:r>
          </a:p>
          <a:p>
            <a:pPr algn="ctr"/>
            <a:r>
              <a:rPr lang="en-US" dirty="0" smtClean="0"/>
              <a:t>MA-PMTs in principle</a:t>
            </a:r>
          </a:p>
          <a:p>
            <a:pPr algn="ctr"/>
            <a:r>
              <a:rPr lang="en-US" dirty="0" smtClean="0"/>
              <a:t>Supported</a:t>
            </a:r>
          </a:p>
          <a:p>
            <a:pPr algn="ctr"/>
            <a:endParaRPr lang="en-US" dirty="0"/>
          </a:p>
          <a:p>
            <a:pPr algn="ctr"/>
            <a:r>
              <a:rPr lang="en-US" sz="1400" dirty="0" smtClean="0"/>
              <a:t>(only H8500 completed)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129931965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8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599575" y="-76200"/>
            <a:ext cx="1736373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Outlook</a:t>
            </a:r>
            <a:endParaRPr lang="en-US" sz="3600" b="1" dirty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5384" y="1940211"/>
            <a:ext cx="3969844" cy="258532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Clean text and uniform nomenclature</a:t>
            </a:r>
          </a:p>
          <a:p>
            <a:endParaRPr lang="en-US" dirty="0"/>
          </a:p>
          <a:p>
            <a:r>
              <a:rPr lang="en-US" dirty="0" smtClean="0"/>
              <a:t>Put comments</a:t>
            </a:r>
          </a:p>
          <a:p>
            <a:endParaRPr lang="en-US" dirty="0"/>
          </a:p>
          <a:p>
            <a:r>
              <a:rPr lang="en-US" dirty="0" smtClean="0"/>
              <a:t>Group relevant parameters</a:t>
            </a:r>
          </a:p>
          <a:p>
            <a:r>
              <a:rPr lang="en-US" dirty="0"/>
              <a:t> </a:t>
            </a:r>
            <a:r>
              <a:rPr lang="en-US" dirty="0" smtClean="0"/>
              <a:t>    -  Isolated Sector Flag</a:t>
            </a:r>
          </a:p>
          <a:p>
            <a:r>
              <a:rPr lang="en-US" dirty="0"/>
              <a:t> </a:t>
            </a:r>
            <a:r>
              <a:rPr lang="en-US" dirty="0" smtClean="0"/>
              <a:t>    -  MA-PMT type</a:t>
            </a:r>
          </a:p>
          <a:p>
            <a:endParaRPr lang="en-US" dirty="0"/>
          </a:p>
          <a:p>
            <a:r>
              <a:rPr lang="en-US" dirty="0" smtClean="0"/>
              <a:t>Put on the repository</a:t>
            </a:r>
          </a:p>
        </p:txBody>
      </p:sp>
      <p:pic>
        <p:nvPicPr>
          <p:cNvPr id="5" name="Picture 4" descr="prova.pdf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5750" y="1158875"/>
            <a:ext cx="48462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10545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57676</TotalTime>
  <Words>529</Words>
  <Application>Microsoft Macintosh PowerPoint</Application>
  <PresentationFormat>On-screen Show (4:3)</PresentationFormat>
  <Paragraphs>121</Paragraphs>
  <Slides>8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Marco Contalbrigo</dc:creator>
  <cp:lastModifiedBy>Marco Contalbrigo</cp:lastModifiedBy>
  <cp:revision>959</cp:revision>
  <cp:lastPrinted>2010-12-08T08:29:55Z</cp:lastPrinted>
  <dcterms:created xsi:type="dcterms:W3CDTF">2010-04-14T08:22:41Z</dcterms:created>
  <dcterms:modified xsi:type="dcterms:W3CDTF">2011-12-16T14:17:07Z</dcterms:modified>
</cp:coreProperties>
</file>