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6" r:id="rId1"/>
    <p:sldMasterId id="2147483750" r:id="rId2"/>
  </p:sldMasterIdLst>
  <p:notesMasterIdLst>
    <p:notesMasterId r:id="rId17"/>
  </p:notesMasterIdLst>
  <p:sldIdLst>
    <p:sldId id="378" r:id="rId3"/>
    <p:sldId id="447" r:id="rId4"/>
    <p:sldId id="444" r:id="rId5"/>
    <p:sldId id="445" r:id="rId6"/>
    <p:sldId id="446" r:id="rId7"/>
    <p:sldId id="443" r:id="rId8"/>
    <p:sldId id="439" r:id="rId9"/>
    <p:sldId id="442" r:id="rId10"/>
    <p:sldId id="449" r:id="rId11"/>
    <p:sldId id="437" r:id="rId12"/>
    <p:sldId id="438" r:id="rId13"/>
    <p:sldId id="448" r:id="rId14"/>
    <p:sldId id="441" r:id="rId15"/>
    <p:sldId id="450" r:id="rId16"/>
  </p:sldIdLst>
  <p:sldSz cx="9144000" cy="6858000" type="screen4x3"/>
  <p:notesSz cx="6946900" cy="9220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990099"/>
    <a:srgbClr val="FFFF66"/>
    <a:srgbClr val="FF66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8818" autoAdjust="0"/>
  </p:normalViewPr>
  <p:slideViewPr>
    <p:cSldViewPr snapToGrid="0" snapToObjects="1">
      <p:cViewPr varScale="1">
        <p:scale>
          <a:sx n="78" d="100"/>
          <a:sy n="78" d="100"/>
        </p:scale>
        <p:origin x="-9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0323" cy="461010"/>
          </a:xfrm>
          <a:prstGeom prst="rect">
            <a:avLst/>
          </a:prstGeom>
        </p:spPr>
        <p:txBody>
          <a:bodyPr vert="horz" lIns="92382" tIns="46191" rIns="92382" bIns="4619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4969" y="0"/>
            <a:ext cx="3010323" cy="461010"/>
          </a:xfrm>
          <a:prstGeom prst="rect">
            <a:avLst/>
          </a:prstGeom>
        </p:spPr>
        <p:txBody>
          <a:bodyPr vert="horz" lIns="92382" tIns="46191" rIns="92382" bIns="46191" rtlCol="0"/>
          <a:lstStyle>
            <a:lvl1pPr algn="r">
              <a:defRPr sz="1200"/>
            </a:lvl1pPr>
          </a:lstStyle>
          <a:p>
            <a:fld id="{EB0DE91F-2BF0-4C4D-9FCE-E7E531C321AA}" type="datetimeFigureOut">
              <a:rPr lang="en-US" smtClean="0"/>
              <a:pPr/>
              <a:t>9/3/2013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692150"/>
            <a:ext cx="4610100" cy="3457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82" tIns="46191" rIns="92382" bIns="4619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4690" y="4379595"/>
            <a:ext cx="5557520" cy="4149090"/>
          </a:xfrm>
          <a:prstGeom prst="rect">
            <a:avLst/>
          </a:prstGeom>
        </p:spPr>
        <p:txBody>
          <a:bodyPr vert="horz" lIns="92382" tIns="46191" rIns="92382" bIns="4619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57590"/>
            <a:ext cx="3010323" cy="461010"/>
          </a:xfrm>
          <a:prstGeom prst="rect">
            <a:avLst/>
          </a:prstGeom>
        </p:spPr>
        <p:txBody>
          <a:bodyPr vert="horz" lIns="92382" tIns="46191" rIns="92382" bIns="4619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4969" y="8757590"/>
            <a:ext cx="3010323" cy="461010"/>
          </a:xfrm>
          <a:prstGeom prst="rect">
            <a:avLst/>
          </a:prstGeom>
        </p:spPr>
        <p:txBody>
          <a:bodyPr vert="horz" lIns="92382" tIns="46191" rIns="92382" bIns="46191" rtlCol="0" anchor="b"/>
          <a:lstStyle>
            <a:lvl1pPr algn="r">
              <a:defRPr sz="1200"/>
            </a:lvl1pPr>
          </a:lstStyle>
          <a:p>
            <a:fld id="{27C8661E-A719-45A4-96A6-17EAF87C59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65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4CF154-6C52-4FB6-9C16-246F477173A9}" type="slidenum">
              <a:rPr lang="en-US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401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728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2250" y="0"/>
            <a:ext cx="1962150" cy="6248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0"/>
            <a:ext cx="5734050" cy="6248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8860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0813" cy="1141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7770813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13213"/>
            <a:ext cx="7770813" cy="1981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539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397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838200"/>
            <a:ext cx="4038600" cy="5287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38200"/>
            <a:ext cx="4038600" cy="5287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6765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defRPr>
                <a:latin typeface="Arial" pitchFamily="34" charset="0"/>
                <a:cs typeface="Arial" pitchFamily="34" charset="0"/>
              </a:defRPr>
            </a:lvl1pPr>
            <a:lvl2pPr marL="914400" indent="-457200">
              <a:defRPr>
                <a:latin typeface="Arial" pitchFamily="34" charset="0"/>
                <a:cs typeface="Arial" pitchFamily="34" charset="0"/>
              </a:defRPr>
            </a:lvl2pPr>
            <a:lvl3pPr marL="1257300" indent="-342900">
              <a:tabLst/>
              <a:defRPr>
                <a:latin typeface="Arial" pitchFamily="34" charset="0"/>
                <a:cs typeface="Arial" pitchFamily="34" charset="0"/>
              </a:defRPr>
            </a:lvl3pPr>
            <a:lvl4pPr marL="1714500" indent="-342900"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565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82534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914400"/>
            <a:ext cx="38100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914400"/>
            <a:ext cx="38100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122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779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498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9240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89767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733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0"/>
            <a:ext cx="7772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914400"/>
            <a:ext cx="77724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3810000" y="6519446"/>
            <a:ext cx="1143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defRPr/>
            </a:pPr>
            <a:fld id="{95C3ACB1-9D5B-4C50-8733-64C120A39E65}" type="slidenum">
              <a:rPr lang="en-US" sz="1600" i="0" smtClean="0">
                <a:solidFill>
                  <a:schemeClr val="bg1"/>
                </a:solidFill>
                <a:latin typeface="Arial" charset="0"/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600" i="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091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 userDrawn="1"/>
        </p:nvSpPr>
        <p:spPr>
          <a:xfrm>
            <a:off x="0" y="-1"/>
            <a:ext cx="9144000" cy="6400800"/>
          </a:xfrm>
          <a:prstGeom prst="rect">
            <a:avLst/>
          </a:prstGeom>
          <a:gradFill>
            <a:gsLst>
              <a:gs pos="0">
                <a:schemeClr val="bg2">
                  <a:tint val="40000"/>
                  <a:satMod val="350000"/>
                </a:schemeClr>
              </a:gs>
              <a:gs pos="40000">
                <a:schemeClr val="bg2">
                  <a:tint val="45000"/>
                  <a:shade val="99000"/>
                  <a:satMod val="350000"/>
                </a:schemeClr>
              </a:gs>
              <a:gs pos="100000">
                <a:schemeClr val="bg2">
                  <a:shade val="20000"/>
                  <a:satMod val="255000"/>
                </a:schemeClr>
              </a:gs>
            </a:gsLst>
            <a:path path="circle">
              <a:fillToRect l="50000" t="-80000" r="50000" b="180000"/>
            </a:path>
          </a:gradFill>
        </p:spPr>
        <p:txBody>
          <a:bodyPr wrap="square" rtlCol="0">
            <a:spAutoFit/>
          </a:bodyPr>
          <a:lstStyle/>
          <a:p>
            <a:pPr algn="ctr" defTabSz="914400"/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240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Box 9"/>
          <p:cNvSpPr txBox="1">
            <a:spLocks noChangeArrowheads="1"/>
          </p:cNvSpPr>
          <p:nvPr userDrawn="1"/>
        </p:nvSpPr>
        <p:spPr bwMode="auto">
          <a:xfrm>
            <a:off x="3048000" y="6477000"/>
            <a:ext cx="29829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solidFill>
                  <a:srgbClr val="000000"/>
                </a:solidFill>
                <a:latin typeface="Arial Narrow" pitchFamily="34" charset="0"/>
              </a:rPr>
              <a:t>Thomas Jefferson National Accelerator Facility</a:t>
            </a:r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0" y="914400"/>
            <a:ext cx="9144000" cy="0"/>
          </a:xfrm>
          <a:prstGeom prst="line">
            <a:avLst/>
          </a:prstGeom>
          <a:noFill/>
          <a:ln w="63500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0" y="6400800"/>
            <a:ext cx="9144000" cy="0"/>
          </a:xfrm>
          <a:prstGeom prst="line">
            <a:avLst/>
          </a:prstGeom>
          <a:noFill/>
          <a:ln w="63500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pic>
        <p:nvPicPr>
          <p:cNvPr id="10" name="Picture 12" descr="JSA logo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382000" y="6516688"/>
            <a:ext cx="506413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3" descr="New JLab Logo wo words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52400" y="6475413"/>
            <a:ext cx="1524000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14"/>
          <p:cNvSpPr txBox="1">
            <a:spLocks noChangeArrowheads="1"/>
          </p:cNvSpPr>
          <p:nvPr userDrawn="1"/>
        </p:nvSpPr>
        <p:spPr bwMode="auto">
          <a:xfrm>
            <a:off x="2813050" y="6643688"/>
            <a:ext cx="343535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800" i="1" dirty="0">
                <a:solidFill>
                  <a:srgbClr val="000000"/>
                </a:solidFill>
                <a:latin typeface="Times New Roman" pitchFamily="18" charset="0"/>
              </a:rPr>
              <a:t> R.. </a:t>
            </a:r>
            <a:r>
              <a:rPr lang="en-US" sz="800" i="1" dirty="0" err="1">
                <a:solidFill>
                  <a:srgbClr val="000000"/>
                </a:solidFill>
                <a:latin typeface="Times New Roman" pitchFamily="18" charset="0"/>
              </a:rPr>
              <a:t>McKeown</a:t>
            </a:r>
            <a:r>
              <a:rPr lang="en-US" sz="800" i="1" dirty="0">
                <a:solidFill>
                  <a:srgbClr val="000000"/>
                </a:solidFill>
                <a:latin typeface="Times New Roman" pitchFamily="18" charset="0"/>
              </a:rPr>
              <a:t>                          </a:t>
            </a:r>
            <a:r>
              <a:rPr lang="en-US" sz="1000" i="1" dirty="0">
                <a:solidFill>
                  <a:srgbClr val="000000"/>
                </a:solidFill>
                <a:latin typeface="Times New Roman" pitchFamily="18" charset="0"/>
              </a:rPr>
              <a:t>Page </a:t>
            </a:r>
            <a:fld id="{3BF0C78C-53C2-4EC5-B0B1-6F46FDE5308E}" type="slidenum">
              <a:rPr lang="en-US" sz="1000" i="1">
                <a:solidFill>
                  <a:srgbClr val="000000"/>
                </a:solidFill>
                <a:latin typeface="Times New Roman" pitchFamily="18" charset="0"/>
              </a:rPr>
              <a:pPr algn="ctr" defTabSz="914400" fontAlgn="base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3" name="Picture 15" descr="final_doe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924800" y="6465888"/>
            <a:ext cx="392113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lab.org/user_resources/PFX/NP-PFX/text.html" TargetMode="External"/><Relationship Id="rId2" Type="http://schemas.openxmlformats.org/officeDocument/2006/relationships/hyperlink" Target="http://www.jlab.org/user_resources/PFX/NP-PFX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" name="Picture 7" descr="pn12posterpicture"/>
          <p:cNvPicPr>
            <a:picLocks noChangeAspect="1" noChangeArrowheads="1"/>
          </p:cNvPicPr>
          <p:nvPr/>
        </p:nvPicPr>
        <p:blipFill>
          <a:blip r:embed="rId4">
            <a:lum bright="80000" contrast="-80000"/>
          </a:blip>
          <a:srcRect l="3783" t="24808" b="13891"/>
          <a:stretch>
            <a:fillRect/>
          </a:stretch>
        </p:blipFill>
        <p:spPr bwMode="auto">
          <a:xfrm>
            <a:off x="0" y="651331"/>
            <a:ext cx="9144000" cy="5444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60020" y="6141720"/>
            <a:ext cx="49988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Hall B RICH Review</a:t>
            </a:r>
          </a:p>
          <a:p>
            <a:pPr defTabSz="914400"/>
            <a:r>
              <a:rPr lang="en-US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September 05+06, 2013</a:t>
            </a:r>
          </a:p>
          <a:p>
            <a:pPr defTabSz="914400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733044" y="929971"/>
            <a:ext cx="763869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sz="36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Readiness Review Process</a:t>
            </a:r>
          </a:p>
        </p:txBody>
      </p:sp>
      <p:sp>
        <p:nvSpPr>
          <p:cNvPr id="309" name="Rectangle 308"/>
          <p:cNvSpPr/>
          <p:nvPr/>
        </p:nvSpPr>
        <p:spPr>
          <a:xfrm>
            <a:off x="160020" y="5471518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Rolf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Ent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17" name="Group 316"/>
          <p:cNvGrpSpPr/>
          <p:nvPr/>
        </p:nvGrpSpPr>
        <p:grpSpPr>
          <a:xfrm>
            <a:off x="5380721" y="2603261"/>
            <a:ext cx="3530633" cy="3188898"/>
            <a:chOff x="4852927" y="2543885"/>
            <a:chExt cx="3749678" cy="3386741"/>
          </a:xfrm>
        </p:grpSpPr>
        <p:grpSp>
          <p:nvGrpSpPr>
            <p:cNvPr id="11" name="Group 10"/>
            <p:cNvGrpSpPr/>
            <p:nvPr/>
          </p:nvGrpSpPr>
          <p:grpSpPr>
            <a:xfrm>
              <a:off x="4852927" y="2543885"/>
              <a:ext cx="3749678" cy="3386741"/>
              <a:chOff x="-45530" y="1960258"/>
              <a:chExt cx="4075248" cy="3680799"/>
            </a:xfrm>
          </p:grpSpPr>
          <p:grpSp>
            <p:nvGrpSpPr>
              <p:cNvPr id="12" name="Group 327"/>
              <p:cNvGrpSpPr>
                <a:grpSpLocks/>
              </p:cNvGrpSpPr>
              <p:nvPr/>
            </p:nvGrpSpPr>
            <p:grpSpPr bwMode="auto">
              <a:xfrm>
                <a:off x="-45530" y="1960258"/>
                <a:ext cx="4075248" cy="3680799"/>
                <a:chOff x="873129" y="1524000"/>
                <a:chExt cx="4886321" cy="4592644"/>
              </a:xfrm>
            </p:grpSpPr>
            <p:grpSp>
              <p:nvGrpSpPr>
                <p:cNvPr id="26" name="Group 408"/>
                <p:cNvGrpSpPr>
                  <a:grpSpLocks/>
                </p:cNvGrpSpPr>
                <p:nvPr/>
              </p:nvGrpSpPr>
              <p:grpSpPr bwMode="auto">
                <a:xfrm>
                  <a:off x="3810000" y="1524000"/>
                  <a:ext cx="1949450" cy="1509713"/>
                  <a:chOff x="2400" y="960"/>
                  <a:chExt cx="1228" cy="951"/>
                </a:xfrm>
              </p:grpSpPr>
              <p:grpSp>
                <p:nvGrpSpPr>
                  <p:cNvPr id="291" name="Group 407"/>
                  <p:cNvGrpSpPr>
                    <a:grpSpLocks/>
                  </p:cNvGrpSpPr>
                  <p:nvPr/>
                </p:nvGrpSpPr>
                <p:grpSpPr bwMode="auto">
                  <a:xfrm>
                    <a:off x="2477" y="960"/>
                    <a:ext cx="1151" cy="912"/>
                    <a:chOff x="2477" y="960"/>
                    <a:chExt cx="1151" cy="912"/>
                  </a:xfrm>
                </p:grpSpPr>
                <p:sp>
                  <p:nvSpPr>
                    <p:cNvPr id="293" name="Line 70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2477" y="1870"/>
                      <a:ext cx="0" cy="2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94" name="Freeform 318"/>
                    <p:cNvSpPr>
                      <a:spLocks/>
                    </p:cNvSpPr>
                    <p:nvPr/>
                  </p:nvSpPr>
                  <p:spPr bwMode="auto">
                    <a:xfrm>
                      <a:off x="3303" y="1036"/>
                      <a:ext cx="89" cy="128"/>
                    </a:xfrm>
                    <a:custGeom>
                      <a:avLst/>
                      <a:gdLst>
                        <a:gd name="T0" fmla="*/ 89 w 89"/>
                        <a:gd name="T1" fmla="*/ 110 h 130"/>
                        <a:gd name="T2" fmla="*/ 89 w 89"/>
                        <a:gd name="T3" fmla="*/ 32 h 130"/>
                        <a:gd name="T4" fmla="*/ 0 w 89"/>
                        <a:gd name="T5" fmla="*/ 0 h 130"/>
                        <a:gd name="T6" fmla="*/ 0 w 89"/>
                        <a:gd name="T7" fmla="*/ 79 h 130"/>
                        <a:gd name="T8" fmla="*/ 89 w 89"/>
                        <a:gd name="T9" fmla="*/ 110 h 130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89"/>
                        <a:gd name="T16" fmla="*/ 0 h 130"/>
                        <a:gd name="T17" fmla="*/ 89 w 89"/>
                        <a:gd name="T18" fmla="*/ 130 h 130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89" h="130">
                          <a:moveTo>
                            <a:pt x="89" y="130"/>
                          </a:moveTo>
                          <a:lnTo>
                            <a:pt x="89" y="41"/>
                          </a:lnTo>
                          <a:lnTo>
                            <a:pt x="0" y="0"/>
                          </a:lnTo>
                          <a:lnTo>
                            <a:pt x="0" y="89"/>
                          </a:lnTo>
                          <a:lnTo>
                            <a:pt x="89" y="13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95" name="Freeform 319"/>
                    <p:cNvSpPr>
                      <a:spLocks/>
                    </p:cNvSpPr>
                    <p:nvPr/>
                  </p:nvSpPr>
                  <p:spPr bwMode="auto">
                    <a:xfrm>
                      <a:off x="3303" y="1036"/>
                      <a:ext cx="89" cy="128"/>
                    </a:xfrm>
                    <a:custGeom>
                      <a:avLst/>
                      <a:gdLst>
                        <a:gd name="T0" fmla="*/ 89 w 89"/>
                        <a:gd name="T1" fmla="*/ 110 h 130"/>
                        <a:gd name="T2" fmla="*/ 89 w 89"/>
                        <a:gd name="T3" fmla="*/ 32 h 130"/>
                        <a:gd name="T4" fmla="*/ 0 w 89"/>
                        <a:gd name="T5" fmla="*/ 0 h 130"/>
                        <a:gd name="T6" fmla="*/ 0 w 89"/>
                        <a:gd name="T7" fmla="*/ 79 h 130"/>
                        <a:gd name="T8" fmla="*/ 89 w 89"/>
                        <a:gd name="T9" fmla="*/ 110 h 130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89"/>
                        <a:gd name="T16" fmla="*/ 0 h 130"/>
                        <a:gd name="T17" fmla="*/ 89 w 89"/>
                        <a:gd name="T18" fmla="*/ 130 h 130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89" h="130">
                          <a:moveTo>
                            <a:pt x="89" y="130"/>
                          </a:moveTo>
                          <a:lnTo>
                            <a:pt x="89" y="41"/>
                          </a:lnTo>
                          <a:lnTo>
                            <a:pt x="0" y="0"/>
                          </a:lnTo>
                          <a:lnTo>
                            <a:pt x="0" y="89"/>
                          </a:lnTo>
                          <a:lnTo>
                            <a:pt x="89" y="130"/>
                          </a:lnTo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96" name="Freeform 320"/>
                    <p:cNvSpPr>
                      <a:spLocks/>
                    </p:cNvSpPr>
                    <p:nvPr/>
                  </p:nvSpPr>
                  <p:spPr bwMode="auto">
                    <a:xfrm>
                      <a:off x="3303" y="960"/>
                      <a:ext cx="323" cy="115"/>
                    </a:xfrm>
                    <a:custGeom>
                      <a:avLst/>
                      <a:gdLst>
                        <a:gd name="T0" fmla="*/ 239 w 323"/>
                        <a:gd name="T1" fmla="*/ 0 h 117"/>
                        <a:gd name="T2" fmla="*/ 0 w 323"/>
                        <a:gd name="T3" fmla="*/ 66 h 117"/>
                        <a:gd name="T4" fmla="*/ 89 w 323"/>
                        <a:gd name="T5" fmla="*/ 97 h 117"/>
                        <a:gd name="T6" fmla="*/ 323 w 323"/>
                        <a:gd name="T7" fmla="*/ 24 h 117"/>
                        <a:gd name="T8" fmla="*/ 239 w 323"/>
                        <a:gd name="T9" fmla="*/ 0 h 117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323"/>
                        <a:gd name="T16" fmla="*/ 0 h 117"/>
                        <a:gd name="T17" fmla="*/ 323 w 323"/>
                        <a:gd name="T18" fmla="*/ 117 h 117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323" h="117">
                          <a:moveTo>
                            <a:pt x="239" y="0"/>
                          </a:moveTo>
                          <a:lnTo>
                            <a:pt x="0" y="76"/>
                          </a:lnTo>
                          <a:lnTo>
                            <a:pt x="89" y="117"/>
                          </a:lnTo>
                          <a:lnTo>
                            <a:pt x="323" y="24"/>
                          </a:lnTo>
                          <a:lnTo>
                            <a:pt x="239" y="0"/>
                          </a:lnTo>
                          <a:close/>
                        </a:path>
                      </a:pathLst>
                    </a:custGeom>
                    <a:solidFill>
                      <a:srgbClr val="6666FF"/>
                    </a:solidFill>
                    <a:ln w="0">
                      <a:solidFill>
                        <a:srgbClr val="6666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97" name="Freeform 321"/>
                    <p:cNvSpPr>
                      <a:spLocks/>
                    </p:cNvSpPr>
                    <p:nvPr/>
                  </p:nvSpPr>
                  <p:spPr bwMode="auto">
                    <a:xfrm>
                      <a:off x="3303" y="960"/>
                      <a:ext cx="323" cy="115"/>
                    </a:xfrm>
                    <a:custGeom>
                      <a:avLst/>
                      <a:gdLst>
                        <a:gd name="T0" fmla="*/ 239 w 323"/>
                        <a:gd name="T1" fmla="*/ 0 h 117"/>
                        <a:gd name="T2" fmla="*/ 0 w 323"/>
                        <a:gd name="T3" fmla="*/ 66 h 117"/>
                        <a:gd name="T4" fmla="*/ 89 w 323"/>
                        <a:gd name="T5" fmla="*/ 97 h 117"/>
                        <a:gd name="T6" fmla="*/ 323 w 323"/>
                        <a:gd name="T7" fmla="*/ 24 h 117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323"/>
                        <a:gd name="T13" fmla="*/ 0 h 117"/>
                        <a:gd name="T14" fmla="*/ 323 w 323"/>
                        <a:gd name="T15" fmla="*/ 117 h 117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323" h="117">
                          <a:moveTo>
                            <a:pt x="239" y="0"/>
                          </a:moveTo>
                          <a:lnTo>
                            <a:pt x="0" y="76"/>
                          </a:lnTo>
                          <a:lnTo>
                            <a:pt x="89" y="117"/>
                          </a:lnTo>
                          <a:lnTo>
                            <a:pt x="323" y="24"/>
                          </a:lnTo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98" name="Freeform 322"/>
                    <p:cNvSpPr>
                      <a:spLocks/>
                    </p:cNvSpPr>
                    <p:nvPr/>
                  </p:nvSpPr>
                  <p:spPr bwMode="auto">
                    <a:xfrm>
                      <a:off x="3392" y="986"/>
                      <a:ext cx="236" cy="177"/>
                    </a:xfrm>
                    <a:custGeom>
                      <a:avLst/>
                      <a:gdLst>
                        <a:gd name="T0" fmla="*/ 0 w 236"/>
                        <a:gd name="T1" fmla="*/ 150 h 180"/>
                        <a:gd name="T2" fmla="*/ 0 w 236"/>
                        <a:gd name="T3" fmla="*/ 80 h 180"/>
                        <a:gd name="T4" fmla="*/ 236 w 236"/>
                        <a:gd name="T5" fmla="*/ 0 h 180"/>
                        <a:gd name="T6" fmla="*/ 234 w 236"/>
                        <a:gd name="T7" fmla="*/ 77 h 180"/>
                        <a:gd name="T8" fmla="*/ 0 w 236"/>
                        <a:gd name="T9" fmla="*/ 150 h 180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36"/>
                        <a:gd name="T16" fmla="*/ 0 h 180"/>
                        <a:gd name="T17" fmla="*/ 236 w 236"/>
                        <a:gd name="T18" fmla="*/ 180 h 180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36" h="180">
                          <a:moveTo>
                            <a:pt x="0" y="180"/>
                          </a:moveTo>
                          <a:lnTo>
                            <a:pt x="0" y="91"/>
                          </a:lnTo>
                          <a:lnTo>
                            <a:pt x="236" y="0"/>
                          </a:lnTo>
                          <a:lnTo>
                            <a:pt x="234" y="87"/>
                          </a:lnTo>
                          <a:lnTo>
                            <a:pt x="0" y="180"/>
                          </a:lnTo>
                          <a:close/>
                        </a:path>
                      </a:pathLst>
                    </a:custGeom>
                    <a:solidFill>
                      <a:srgbClr val="6666FF"/>
                    </a:solidFill>
                    <a:ln w="0">
                      <a:solidFill>
                        <a:srgbClr val="6666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99" name="Freeform 323"/>
                    <p:cNvSpPr>
                      <a:spLocks/>
                    </p:cNvSpPr>
                    <p:nvPr/>
                  </p:nvSpPr>
                  <p:spPr bwMode="auto">
                    <a:xfrm>
                      <a:off x="3392" y="986"/>
                      <a:ext cx="236" cy="177"/>
                    </a:xfrm>
                    <a:custGeom>
                      <a:avLst/>
                      <a:gdLst>
                        <a:gd name="T0" fmla="*/ 0 w 236"/>
                        <a:gd name="T1" fmla="*/ 150 h 180"/>
                        <a:gd name="T2" fmla="*/ 0 w 236"/>
                        <a:gd name="T3" fmla="*/ 80 h 180"/>
                        <a:gd name="T4" fmla="*/ 236 w 236"/>
                        <a:gd name="T5" fmla="*/ 0 h 180"/>
                        <a:gd name="T6" fmla="*/ 234 w 236"/>
                        <a:gd name="T7" fmla="*/ 77 h 180"/>
                        <a:gd name="T8" fmla="*/ 0 w 236"/>
                        <a:gd name="T9" fmla="*/ 150 h 180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36"/>
                        <a:gd name="T16" fmla="*/ 0 h 180"/>
                        <a:gd name="T17" fmla="*/ 236 w 236"/>
                        <a:gd name="T18" fmla="*/ 180 h 180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36" h="180">
                          <a:moveTo>
                            <a:pt x="0" y="180"/>
                          </a:moveTo>
                          <a:lnTo>
                            <a:pt x="0" y="91"/>
                          </a:lnTo>
                          <a:lnTo>
                            <a:pt x="236" y="0"/>
                          </a:lnTo>
                          <a:lnTo>
                            <a:pt x="234" y="87"/>
                          </a:lnTo>
                          <a:lnTo>
                            <a:pt x="0" y="180"/>
                          </a:lnTo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300" name="Freeform 324"/>
                    <p:cNvSpPr>
                      <a:spLocks noEditPoints="1"/>
                    </p:cNvSpPr>
                    <p:nvPr/>
                  </p:nvSpPr>
                  <p:spPr bwMode="auto">
                    <a:xfrm>
                      <a:off x="3452" y="1006"/>
                      <a:ext cx="90" cy="106"/>
                    </a:xfrm>
                    <a:custGeom>
                      <a:avLst/>
                      <a:gdLst>
                        <a:gd name="T0" fmla="*/ 42 w 90"/>
                        <a:gd name="T1" fmla="*/ 19 h 108"/>
                        <a:gd name="T2" fmla="*/ 48 w 90"/>
                        <a:gd name="T3" fmla="*/ 19 h 108"/>
                        <a:gd name="T4" fmla="*/ 53 w 90"/>
                        <a:gd name="T5" fmla="*/ 21 h 108"/>
                        <a:gd name="T6" fmla="*/ 59 w 90"/>
                        <a:gd name="T7" fmla="*/ 22 h 108"/>
                        <a:gd name="T8" fmla="*/ 63 w 90"/>
                        <a:gd name="T9" fmla="*/ 27 h 108"/>
                        <a:gd name="T10" fmla="*/ 64 w 90"/>
                        <a:gd name="T11" fmla="*/ 27 h 108"/>
                        <a:gd name="T12" fmla="*/ 66 w 90"/>
                        <a:gd name="T13" fmla="*/ 33 h 108"/>
                        <a:gd name="T14" fmla="*/ 66 w 90"/>
                        <a:gd name="T15" fmla="*/ 42 h 108"/>
                        <a:gd name="T16" fmla="*/ 66 w 90"/>
                        <a:gd name="T17" fmla="*/ 53 h 108"/>
                        <a:gd name="T18" fmla="*/ 64 w 90"/>
                        <a:gd name="T19" fmla="*/ 63 h 108"/>
                        <a:gd name="T20" fmla="*/ 61 w 90"/>
                        <a:gd name="T21" fmla="*/ 70 h 108"/>
                        <a:gd name="T22" fmla="*/ 55 w 90"/>
                        <a:gd name="T23" fmla="*/ 73 h 108"/>
                        <a:gd name="T24" fmla="*/ 50 w 90"/>
                        <a:gd name="T25" fmla="*/ 74 h 108"/>
                        <a:gd name="T26" fmla="*/ 42 w 90"/>
                        <a:gd name="T27" fmla="*/ 75 h 108"/>
                        <a:gd name="T28" fmla="*/ 20 w 90"/>
                        <a:gd name="T29" fmla="*/ 75 h 108"/>
                        <a:gd name="T30" fmla="*/ 20 w 90"/>
                        <a:gd name="T31" fmla="*/ 19 h 108"/>
                        <a:gd name="T32" fmla="*/ 42 w 90"/>
                        <a:gd name="T33" fmla="*/ 19 h 108"/>
                        <a:gd name="T34" fmla="*/ 46 w 90"/>
                        <a:gd name="T35" fmla="*/ 0 h 108"/>
                        <a:gd name="T36" fmla="*/ 0 w 90"/>
                        <a:gd name="T37" fmla="*/ 0 h 108"/>
                        <a:gd name="T38" fmla="*/ 0 w 90"/>
                        <a:gd name="T39" fmla="*/ 88 h 108"/>
                        <a:gd name="T40" fmla="*/ 46 w 90"/>
                        <a:gd name="T41" fmla="*/ 88 h 108"/>
                        <a:gd name="T42" fmla="*/ 61 w 90"/>
                        <a:gd name="T43" fmla="*/ 84 h 108"/>
                        <a:gd name="T44" fmla="*/ 72 w 90"/>
                        <a:gd name="T45" fmla="*/ 79 h 108"/>
                        <a:gd name="T46" fmla="*/ 81 w 90"/>
                        <a:gd name="T47" fmla="*/ 74 h 108"/>
                        <a:gd name="T48" fmla="*/ 89 w 90"/>
                        <a:gd name="T49" fmla="*/ 61 h 108"/>
                        <a:gd name="T50" fmla="*/ 90 w 90"/>
                        <a:gd name="T51" fmla="*/ 40 h 108"/>
                        <a:gd name="T52" fmla="*/ 89 w 90"/>
                        <a:gd name="T53" fmla="*/ 33 h 108"/>
                        <a:gd name="T54" fmla="*/ 89 w 90"/>
                        <a:gd name="T55" fmla="*/ 27 h 108"/>
                        <a:gd name="T56" fmla="*/ 85 w 90"/>
                        <a:gd name="T57" fmla="*/ 24 h 108"/>
                        <a:gd name="T58" fmla="*/ 81 w 90"/>
                        <a:gd name="T59" fmla="*/ 15 h 108"/>
                        <a:gd name="T60" fmla="*/ 76 w 90"/>
                        <a:gd name="T61" fmla="*/ 9 h 108"/>
                        <a:gd name="T62" fmla="*/ 68 w 90"/>
                        <a:gd name="T63" fmla="*/ 6 h 108"/>
                        <a:gd name="T64" fmla="*/ 63 w 90"/>
                        <a:gd name="T65" fmla="*/ 2 h 108"/>
                        <a:gd name="T66" fmla="*/ 55 w 90"/>
                        <a:gd name="T67" fmla="*/ 0 h 108"/>
                        <a:gd name="T68" fmla="*/ 46 w 90"/>
                        <a:gd name="T69" fmla="*/ 0 h 108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w 90"/>
                        <a:gd name="T106" fmla="*/ 0 h 108"/>
                        <a:gd name="T107" fmla="*/ 90 w 90"/>
                        <a:gd name="T108" fmla="*/ 108 h 108"/>
                      </a:gdLst>
                      <a:ahLst/>
                      <a:cxnLst>
                        <a:cxn ang="T70">
                          <a:pos x="T0" y="T1"/>
                        </a:cxn>
                        <a:cxn ang="T71">
                          <a:pos x="T2" y="T3"/>
                        </a:cxn>
                        <a:cxn ang="T72">
                          <a:pos x="T4" y="T5"/>
                        </a:cxn>
                        <a:cxn ang="T73">
                          <a:pos x="T6" y="T7"/>
                        </a:cxn>
                        <a:cxn ang="T74">
                          <a:pos x="T8" y="T9"/>
                        </a:cxn>
                        <a:cxn ang="T75">
                          <a:pos x="T10" y="T11"/>
                        </a:cxn>
                        <a:cxn ang="T76">
                          <a:pos x="T12" y="T13"/>
                        </a:cxn>
                        <a:cxn ang="T77">
                          <a:pos x="T14" y="T15"/>
                        </a:cxn>
                        <a:cxn ang="T78">
                          <a:pos x="T16" y="T17"/>
                        </a:cxn>
                        <a:cxn ang="T79">
                          <a:pos x="T18" y="T19"/>
                        </a:cxn>
                        <a:cxn ang="T80">
                          <a:pos x="T20" y="T21"/>
                        </a:cxn>
                        <a:cxn ang="T81">
                          <a:pos x="T22" y="T23"/>
                        </a:cxn>
                        <a:cxn ang="T82">
                          <a:pos x="T24" y="T25"/>
                        </a:cxn>
                        <a:cxn ang="T83">
                          <a:pos x="T26" y="T27"/>
                        </a:cxn>
                        <a:cxn ang="T84">
                          <a:pos x="T28" y="T29"/>
                        </a:cxn>
                        <a:cxn ang="T85">
                          <a:pos x="T30" y="T31"/>
                        </a:cxn>
                        <a:cxn ang="T86">
                          <a:pos x="T32" y="T33"/>
                        </a:cxn>
                        <a:cxn ang="T87">
                          <a:pos x="T34" y="T35"/>
                        </a:cxn>
                        <a:cxn ang="T88">
                          <a:pos x="T36" y="T37"/>
                        </a:cxn>
                        <a:cxn ang="T89">
                          <a:pos x="T38" y="T39"/>
                        </a:cxn>
                        <a:cxn ang="T90">
                          <a:pos x="T40" y="T41"/>
                        </a:cxn>
                        <a:cxn ang="T91">
                          <a:pos x="T42" y="T43"/>
                        </a:cxn>
                        <a:cxn ang="T92">
                          <a:pos x="T44" y="T45"/>
                        </a:cxn>
                        <a:cxn ang="T93">
                          <a:pos x="T46" y="T47"/>
                        </a:cxn>
                        <a:cxn ang="T94">
                          <a:pos x="T48" y="T49"/>
                        </a:cxn>
                        <a:cxn ang="T95">
                          <a:pos x="T50" y="T51"/>
                        </a:cxn>
                        <a:cxn ang="T96">
                          <a:pos x="T52" y="T53"/>
                        </a:cxn>
                        <a:cxn ang="T97">
                          <a:pos x="T54" y="T55"/>
                        </a:cxn>
                        <a:cxn ang="T98">
                          <a:pos x="T56" y="T57"/>
                        </a:cxn>
                        <a:cxn ang="T99">
                          <a:pos x="T58" y="T59"/>
                        </a:cxn>
                        <a:cxn ang="T100">
                          <a:pos x="T60" y="T61"/>
                        </a:cxn>
                        <a:cxn ang="T101">
                          <a:pos x="T62" y="T63"/>
                        </a:cxn>
                        <a:cxn ang="T102">
                          <a:pos x="T64" y="T65"/>
                        </a:cxn>
                        <a:cxn ang="T103">
                          <a:pos x="T66" y="T67"/>
                        </a:cxn>
                        <a:cxn ang="T104">
                          <a:pos x="T68" y="T69"/>
                        </a:cxn>
                      </a:cxnLst>
                      <a:rect l="T105" t="T106" r="T107" b="T108"/>
                      <a:pathLst>
                        <a:path w="90" h="108">
                          <a:moveTo>
                            <a:pt x="42" y="19"/>
                          </a:moveTo>
                          <a:lnTo>
                            <a:pt x="48" y="19"/>
                          </a:lnTo>
                          <a:lnTo>
                            <a:pt x="53" y="21"/>
                          </a:lnTo>
                          <a:lnTo>
                            <a:pt x="59" y="22"/>
                          </a:lnTo>
                          <a:lnTo>
                            <a:pt x="63" y="28"/>
                          </a:lnTo>
                          <a:lnTo>
                            <a:pt x="64" y="34"/>
                          </a:lnTo>
                          <a:lnTo>
                            <a:pt x="66" y="43"/>
                          </a:lnTo>
                          <a:lnTo>
                            <a:pt x="66" y="52"/>
                          </a:lnTo>
                          <a:lnTo>
                            <a:pt x="66" y="63"/>
                          </a:lnTo>
                          <a:lnTo>
                            <a:pt x="64" y="73"/>
                          </a:lnTo>
                          <a:lnTo>
                            <a:pt x="61" y="80"/>
                          </a:lnTo>
                          <a:lnTo>
                            <a:pt x="55" y="86"/>
                          </a:lnTo>
                          <a:lnTo>
                            <a:pt x="50" y="87"/>
                          </a:lnTo>
                          <a:lnTo>
                            <a:pt x="42" y="89"/>
                          </a:lnTo>
                          <a:lnTo>
                            <a:pt x="20" y="89"/>
                          </a:lnTo>
                          <a:lnTo>
                            <a:pt x="20" y="19"/>
                          </a:lnTo>
                          <a:lnTo>
                            <a:pt x="42" y="19"/>
                          </a:lnTo>
                          <a:close/>
                          <a:moveTo>
                            <a:pt x="46" y="0"/>
                          </a:moveTo>
                          <a:lnTo>
                            <a:pt x="0" y="0"/>
                          </a:lnTo>
                          <a:lnTo>
                            <a:pt x="0" y="108"/>
                          </a:lnTo>
                          <a:lnTo>
                            <a:pt x="46" y="108"/>
                          </a:lnTo>
                          <a:lnTo>
                            <a:pt x="61" y="104"/>
                          </a:lnTo>
                          <a:lnTo>
                            <a:pt x="72" y="98"/>
                          </a:lnTo>
                          <a:lnTo>
                            <a:pt x="81" y="87"/>
                          </a:lnTo>
                          <a:lnTo>
                            <a:pt x="89" y="71"/>
                          </a:lnTo>
                          <a:lnTo>
                            <a:pt x="90" y="50"/>
                          </a:lnTo>
                          <a:lnTo>
                            <a:pt x="89" y="43"/>
                          </a:lnTo>
                          <a:lnTo>
                            <a:pt x="89" y="34"/>
                          </a:lnTo>
                          <a:lnTo>
                            <a:pt x="85" y="24"/>
                          </a:lnTo>
                          <a:lnTo>
                            <a:pt x="81" y="15"/>
                          </a:lnTo>
                          <a:lnTo>
                            <a:pt x="76" y="9"/>
                          </a:lnTo>
                          <a:lnTo>
                            <a:pt x="68" y="6"/>
                          </a:lnTo>
                          <a:lnTo>
                            <a:pt x="63" y="2"/>
                          </a:lnTo>
                          <a:lnTo>
                            <a:pt x="55" y="0"/>
                          </a:lnTo>
                          <a:lnTo>
                            <a:pt x="46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301" name="Freeform 325"/>
                    <p:cNvSpPr>
                      <a:spLocks/>
                    </p:cNvSpPr>
                    <p:nvPr/>
                  </p:nvSpPr>
                  <p:spPr bwMode="auto">
                    <a:xfrm>
                      <a:off x="3472" y="1025"/>
                      <a:ext cx="46" cy="69"/>
                    </a:xfrm>
                    <a:custGeom>
                      <a:avLst/>
                      <a:gdLst>
                        <a:gd name="T0" fmla="*/ 22 w 46"/>
                        <a:gd name="T1" fmla="*/ 0 h 70"/>
                        <a:gd name="T2" fmla="*/ 28 w 46"/>
                        <a:gd name="T3" fmla="*/ 0 h 70"/>
                        <a:gd name="T4" fmla="*/ 33 w 46"/>
                        <a:gd name="T5" fmla="*/ 2 h 70"/>
                        <a:gd name="T6" fmla="*/ 39 w 46"/>
                        <a:gd name="T7" fmla="*/ 3 h 70"/>
                        <a:gd name="T8" fmla="*/ 43 w 46"/>
                        <a:gd name="T9" fmla="*/ 9 h 70"/>
                        <a:gd name="T10" fmla="*/ 44 w 46"/>
                        <a:gd name="T11" fmla="*/ 15 h 70"/>
                        <a:gd name="T12" fmla="*/ 46 w 46"/>
                        <a:gd name="T13" fmla="*/ 24 h 70"/>
                        <a:gd name="T14" fmla="*/ 46 w 46"/>
                        <a:gd name="T15" fmla="*/ 33 h 70"/>
                        <a:gd name="T16" fmla="*/ 46 w 46"/>
                        <a:gd name="T17" fmla="*/ 35 h 70"/>
                        <a:gd name="T18" fmla="*/ 44 w 46"/>
                        <a:gd name="T19" fmla="*/ 44 h 70"/>
                        <a:gd name="T20" fmla="*/ 41 w 46"/>
                        <a:gd name="T21" fmla="*/ 51 h 70"/>
                        <a:gd name="T22" fmla="*/ 35 w 46"/>
                        <a:gd name="T23" fmla="*/ 57 h 70"/>
                        <a:gd name="T24" fmla="*/ 30 w 46"/>
                        <a:gd name="T25" fmla="*/ 58 h 70"/>
                        <a:gd name="T26" fmla="*/ 22 w 46"/>
                        <a:gd name="T27" fmla="*/ 60 h 70"/>
                        <a:gd name="T28" fmla="*/ 0 w 46"/>
                        <a:gd name="T29" fmla="*/ 60 h 70"/>
                        <a:gd name="T30" fmla="*/ 0 w 46"/>
                        <a:gd name="T31" fmla="*/ 0 h 70"/>
                        <a:gd name="T32" fmla="*/ 22 w 46"/>
                        <a:gd name="T33" fmla="*/ 0 h 70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w 46"/>
                        <a:gd name="T52" fmla="*/ 0 h 70"/>
                        <a:gd name="T53" fmla="*/ 46 w 46"/>
                        <a:gd name="T54" fmla="*/ 70 h 70"/>
                      </a:gdLst>
                      <a:ahLst/>
                      <a:cxnLst>
                        <a:cxn ang="T34">
                          <a:pos x="T0" y="T1"/>
                        </a:cxn>
                        <a:cxn ang="T35">
                          <a:pos x="T2" y="T3"/>
                        </a:cxn>
                        <a:cxn ang="T36">
                          <a:pos x="T4" y="T5"/>
                        </a:cxn>
                        <a:cxn ang="T37">
                          <a:pos x="T6" y="T7"/>
                        </a:cxn>
                        <a:cxn ang="T38">
                          <a:pos x="T8" y="T9"/>
                        </a:cxn>
                        <a:cxn ang="T39">
                          <a:pos x="T10" y="T11"/>
                        </a:cxn>
                        <a:cxn ang="T40">
                          <a:pos x="T12" y="T13"/>
                        </a:cxn>
                        <a:cxn ang="T41">
                          <a:pos x="T14" y="T15"/>
                        </a:cxn>
                        <a:cxn ang="T42">
                          <a:pos x="T16" y="T17"/>
                        </a:cxn>
                        <a:cxn ang="T43">
                          <a:pos x="T18" y="T19"/>
                        </a:cxn>
                        <a:cxn ang="T44">
                          <a:pos x="T20" y="T21"/>
                        </a:cxn>
                        <a:cxn ang="T45">
                          <a:pos x="T22" y="T23"/>
                        </a:cxn>
                        <a:cxn ang="T46">
                          <a:pos x="T24" y="T25"/>
                        </a:cxn>
                        <a:cxn ang="T47">
                          <a:pos x="T26" y="T27"/>
                        </a:cxn>
                        <a:cxn ang="T48">
                          <a:pos x="T28" y="T29"/>
                        </a:cxn>
                        <a:cxn ang="T49">
                          <a:pos x="T30" y="T31"/>
                        </a:cxn>
                        <a:cxn ang="T50">
                          <a:pos x="T32" y="T33"/>
                        </a:cxn>
                      </a:cxnLst>
                      <a:rect l="T51" t="T52" r="T53" b="T54"/>
                      <a:pathLst>
                        <a:path w="46" h="70">
                          <a:moveTo>
                            <a:pt x="22" y="0"/>
                          </a:moveTo>
                          <a:lnTo>
                            <a:pt x="28" y="0"/>
                          </a:lnTo>
                          <a:lnTo>
                            <a:pt x="33" y="2"/>
                          </a:lnTo>
                          <a:lnTo>
                            <a:pt x="39" y="3"/>
                          </a:lnTo>
                          <a:lnTo>
                            <a:pt x="43" y="9"/>
                          </a:lnTo>
                          <a:lnTo>
                            <a:pt x="44" y="15"/>
                          </a:lnTo>
                          <a:lnTo>
                            <a:pt x="46" y="24"/>
                          </a:lnTo>
                          <a:lnTo>
                            <a:pt x="46" y="33"/>
                          </a:lnTo>
                          <a:lnTo>
                            <a:pt x="46" y="44"/>
                          </a:lnTo>
                          <a:lnTo>
                            <a:pt x="44" y="54"/>
                          </a:lnTo>
                          <a:lnTo>
                            <a:pt x="41" y="61"/>
                          </a:lnTo>
                          <a:lnTo>
                            <a:pt x="35" y="67"/>
                          </a:lnTo>
                          <a:lnTo>
                            <a:pt x="30" y="68"/>
                          </a:lnTo>
                          <a:lnTo>
                            <a:pt x="22" y="70"/>
                          </a:lnTo>
                          <a:lnTo>
                            <a:pt x="0" y="70"/>
                          </a:lnTo>
                          <a:lnTo>
                            <a:pt x="0" y="0"/>
                          </a:lnTo>
                          <a:lnTo>
                            <a:pt x="22" y="0"/>
                          </a:lnTo>
                        </a:path>
                      </a:pathLst>
                    </a:custGeom>
                    <a:noFill/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302" name="Freeform 326"/>
                    <p:cNvSpPr>
                      <a:spLocks/>
                    </p:cNvSpPr>
                    <p:nvPr/>
                  </p:nvSpPr>
                  <p:spPr bwMode="auto">
                    <a:xfrm>
                      <a:off x="3452" y="1006"/>
                      <a:ext cx="90" cy="106"/>
                    </a:xfrm>
                    <a:custGeom>
                      <a:avLst/>
                      <a:gdLst>
                        <a:gd name="T0" fmla="*/ 46 w 90"/>
                        <a:gd name="T1" fmla="*/ 0 h 108"/>
                        <a:gd name="T2" fmla="*/ 0 w 90"/>
                        <a:gd name="T3" fmla="*/ 0 h 108"/>
                        <a:gd name="T4" fmla="*/ 0 w 90"/>
                        <a:gd name="T5" fmla="*/ 88 h 108"/>
                        <a:gd name="T6" fmla="*/ 46 w 90"/>
                        <a:gd name="T7" fmla="*/ 88 h 108"/>
                        <a:gd name="T8" fmla="*/ 61 w 90"/>
                        <a:gd name="T9" fmla="*/ 84 h 108"/>
                        <a:gd name="T10" fmla="*/ 72 w 90"/>
                        <a:gd name="T11" fmla="*/ 79 h 108"/>
                        <a:gd name="T12" fmla="*/ 81 w 90"/>
                        <a:gd name="T13" fmla="*/ 74 h 108"/>
                        <a:gd name="T14" fmla="*/ 89 w 90"/>
                        <a:gd name="T15" fmla="*/ 61 h 108"/>
                        <a:gd name="T16" fmla="*/ 90 w 90"/>
                        <a:gd name="T17" fmla="*/ 40 h 108"/>
                        <a:gd name="T18" fmla="*/ 89 w 90"/>
                        <a:gd name="T19" fmla="*/ 33 h 108"/>
                        <a:gd name="T20" fmla="*/ 89 w 90"/>
                        <a:gd name="T21" fmla="*/ 27 h 108"/>
                        <a:gd name="T22" fmla="*/ 85 w 90"/>
                        <a:gd name="T23" fmla="*/ 24 h 108"/>
                        <a:gd name="T24" fmla="*/ 81 w 90"/>
                        <a:gd name="T25" fmla="*/ 15 h 108"/>
                        <a:gd name="T26" fmla="*/ 76 w 90"/>
                        <a:gd name="T27" fmla="*/ 9 h 108"/>
                        <a:gd name="T28" fmla="*/ 68 w 90"/>
                        <a:gd name="T29" fmla="*/ 6 h 108"/>
                        <a:gd name="T30" fmla="*/ 63 w 90"/>
                        <a:gd name="T31" fmla="*/ 2 h 108"/>
                        <a:gd name="T32" fmla="*/ 55 w 90"/>
                        <a:gd name="T33" fmla="*/ 0 h 108"/>
                        <a:gd name="T34" fmla="*/ 46 w 90"/>
                        <a:gd name="T35" fmla="*/ 0 h 108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w 90"/>
                        <a:gd name="T55" fmla="*/ 0 h 108"/>
                        <a:gd name="T56" fmla="*/ 90 w 90"/>
                        <a:gd name="T57" fmla="*/ 108 h 108"/>
                      </a:gdLst>
                      <a:ahLst/>
                      <a:cxnLst>
                        <a:cxn ang="T36">
                          <a:pos x="T0" y="T1"/>
                        </a:cxn>
                        <a:cxn ang="T37">
                          <a:pos x="T2" y="T3"/>
                        </a:cxn>
                        <a:cxn ang="T38">
                          <a:pos x="T4" y="T5"/>
                        </a:cxn>
                        <a:cxn ang="T39">
                          <a:pos x="T6" y="T7"/>
                        </a:cxn>
                        <a:cxn ang="T40">
                          <a:pos x="T8" y="T9"/>
                        </a:cxn>
                        <a:cxn ang="T41">
                          <a:pos x="T10" y="T11"/>
                        </a:cxn>
                        <a:cxn ang="T42">
                          <a:pos x="T12" y="T13"/>
                        </a:cxn>
                        <a:cxn ang="T43">
                          <a:pos x="T14" y="T15"/>
                        </a:cxn>
                        <a:cxn ang="T44">
                          <a:pos x="T16" y="T17"/>
                        </a:cxn>
                        <a:cxn ang="T45">
                          <a:pos x="T18" y="T19"/>
                        </a:cxn>
                        <a:cxn ang="T46">
                          <a:pos x="T20" y="T21"/>
                        </a:cxn>
                        <a:cxn ang="T47">
                          <a:pos x="T22" y="T23"/>
                        </a:cxn>
                        <a:cxn ang="T48">
                          <a:pos x="T24" y="T25"/>
                        </a:cxn>
                        <a:cxn ang="T49">
                          <a:pos x="T26" y="T27"/>
                        </a:cxn>
                        <a:cxn ang="T50">
                          <a:pos x="T28" y="T29"/>
                        </a:cxn>
                        <a:cxn ang="T51">
                          <a:pos x="T30" y="T31"/>
                        </a:cxn>
                        <a:cxn ang="T52">
                          <a:pos x="T32" y="T33"/>
                        </a:cxn>
                        <a:cxn ang="T53">
                          <a:pos x="T34" y="T35"/>
                        </a:cxn>
                      </a:cxnLst>
                      <a:rect l="T54" t="T55" r="T56" b="T57"/>
                      <a:pathLst>
                        <a:path w="90" h="108">
                          <a:moveTo>
                            <a:pt x="46" y="0"/>
                          </a:moveTo>
                          <a:lnTo>
                            <a:pt x="0" y="0"/>
                          </a:lnTo>
                          <a:lnTo>
                            <a:pt x="0" y="108"/>
                          </a:lnTo>
                          <a:lnTo>
                            <a:pt x="46" y="108"/>
                          </a:lnTo>
                          <a:lnTo>
                            <a:pt x="61" y="104"/>
                          </a:lnTo>
                          <a:lnTo>
                            <a:pt x="72" y="98"/>
                          </a:lnTo>
                          <a:lnTo>
                            <a:pt x="81" y="87"/>
                          </a:lnTo>
                          <a:lnTo>
                            <a:pt x="89" y="71"/>
                          </a:lnTo>
                          <a:lnTo>
                            <a:pt x="90" y="50"/>
                          </a:lnTo>
                          <a:lnTo>
                            <a:pt x="89" y="43"/>
                          </a:lnTo>
                          <a:lnTo>
                            <a:pt x="89" y="34"/>
                          </a:lnTo>
                          <a:lnTo>
                            <a:pt x="85" y="24"/>
                          </a:lnTo>
                          <a:lnTo>
                            <a:pt x="81" y="15"/>
                          </a:lnTo>
                          <a:lnTo>
                            <a:pt x="76" y="9"/>
                          </a:lnTo>
                          <a:lnTo>
                            <a:pt x="68" y="6"/>
                          </a:lnTo>
                          <a:lnTo>
                            <a:pt x="63" y="2"/>
                          </a:lnTo>
                          <a:lnTo>
                            <a:pt x="55" y="0"/>
                          </a:lnTo>
                          <a:lnTo>
                            <a:pt x="46" y="0"/>
                          </a:lnTo>
                        </a:path>
                      </a:pathLst>
                    </a:custGeom>
                    <a:noFill/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303" name="Freeform 327"/>
                    <p:cNvSpPr>
                      <a:spLocks/>
                    </p:cNvSpPr>
                    <p:nvPr/>
                  </p:nvSpPr>
                  <p:spPr bwMode="auto">
                    <a:xfrm>
                      <a:off x="2925" y="1160"/>
                      <a:ext cx="89" cy="128"/>
                    </a:xfrm>
                    <a:custGeom>
                      <a:avLst/>
                      <a:gdLst>
                        <a:gd name="T0" fmla="*/ 89 w 89"/>
                        <a:gd name="T1" fmla="*/ 110 h 130"/>
                        <a:gd name="T2" fmla="*/ 89 w 89"/>
                        <a:gd name="T3" fmla="*/ 32 h 130"/>
                        <a:gd name="T4" fmla="*/ 0 w 89"/>
                        <a:gd name="T5" fmla="*/ 0 h 130"/>
                        <a:gd name="T6" fmla="*/ 0 w 89"/>
                        <a:gd name="T7" fmla="*/ 79 h 130"/>
                        <a:gd name="T8" fmla="*/ 89 w 89"/>
                        <a:gd name="T9" fmla="*/ 110 h 130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89"/>
                        <a:gd name="T16" fmla="*/ 0 h 130"/>
                        <a:gd name="T17" fmla="*/ 89 w 89"/>
                        <a:gd name="T18" fmla="*/ 130 h 130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89" h="130">
                          <a:moveTo>
                            <a:pt x="89" y="130"/>
                          </a:moveTo>
                          <a:lnTo>
                            <a:pt x="89" y="41"/>
                          </a:lnTo>
                          <a:lnTo>
                            <a:pt x="0" y="0"/>
                          </a:lnTo>
                          <a:lnTo>
                            <a:pt x="0" y="89"/>
                          </a:lnTo>
                          <a:lnTo>
                            <a:pt x="89" y="13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304" name="Freeform 328"/>
                    <p:cNvSpPr>
                      <a:spLocks/>
                    </p:cNvSpPr>
                    <p:nvPr/>
                  </p:nvSpPr>
                  <p:spPr bwMode="auto">
                    <a:xfrm>
                      <a:off x="2925" y="1160"/>
                      <a:ext cx="89" cy="128"/>
                    </a:xfrm>
                    <a:custGeom>
                      <a:avLst/>
                      <a:gdLst>
                        <a:gd name="T0" fmla="*/ 89 w 89"/>
                        <a:gd name="T1" fmla="*/ 110 h 130"/>
                        <a:gd name="T2" fmla="*/ 89 w 89"/>
                        <a:gd name="T3" fmla="*/ 32 h 130"/>
                        <a:gd name="T4" fmla="*/ 0 w 89"/>
                        <a:gd name="T5" fmla="*/ 0 h 130"/>
                        <a:gd name="T6" fmla="*/ 0 w 89"/>
                        <a:gd name="T7" fmla="*/ 79 h 130"/>
                        <a:gd name="T8" fmla="*/ 89 w 89"/>
                        <a:gd name="T9" fmla="*/ 110 h 130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89"/>
                        <a:gd name="T16" fmla="*/ 0 h 130"/>
                        <a:gd name="T17" fmla="*/ 89 w 89"/>
                        <a:gd name="T18" fmla="*/ 130 h 130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89" h="130">
                          <a:moveTo>
                            <a:pt x="89" y="130"/>
                          </a:moveTo>
                          <a:lnTo>
                            <a:pt x="89" y="41"/>
                          </a:lnTo>
                          <a:lnTo>
                            <a:pt x="0" y="0"/>
                          </a:lnTo>
                          <a:lnTo>
                            <a:pt x="0" y="89"/>
                          </a:lnTo>
                          <a:lnTo>
                            <a:pt x="89" y="130"/>
                          </a:lnTo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305" name="Freeform 329"/>
                    <p:cNvSpPr>
                      <a:spLocks/>
                    </p:cNvSpPr>
                    <p:nvPr/>
                  </p:nvSpPr>
                  <p:spPr bwMode="auto">
                    <a:xfrm>
                      <a:off x="2925" y="1130"/>
                      <a:ext cx="176" cy="70"/>
                    </a:xfrm>
                    <a:custGeom>
                      <a:avLst/>
                      <a:gdLst>
                        <a:gd name="T0" fmla="*/ 176 w 176"/>
                        <a:gd name="T1" fmla="*/ 35 h 71"/>
                        <a:gd name="T2" fmla="*/ 89 w 176"/>
                        <a:gd name="T3" fmla="*/ 61 h 71"/>
                        <a:gd name="T4" fmla="*/ 0 w 176"/>
                        <a:gd name="T5" fmla="*/ 30 h 71"/>
                        <a:gd name="T6" fmla="*/ 87 w 176"/>
                        <a:gd name="T7" fmla="*/ 0 h 71"/>
                        <a:gd name="T8" fmla="*/ 176 w 176"/>
                        <a:gd name="T9" fmla="*/ 35 h 7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76"/>
                        <a:gd name="T16" fmla="*/ 0 h 71"/>
                        <a:gd name="T17" fmla="*/ 176 w 176"/>
                        <a:gd name="T18" fmla="*/ 71 h 71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76" h="71">
                          <a:moveTo>
                            <a:pt x="176" y="39"/>
                          </a:moveTo>
                          <a:lnTo>
                            <a:pt x="89" y="71"/>
                          </a:lnTo>
                          <a:lnTo>
                            <a:pt x="0" y="30"/>
                          </a:lnTo>
                          <a:lnTo>
                            <a:pt x="87" y="0"/>
                          </a:lnTo>
                          <a:lnTo>
                            <a:pt x="176" y="39"/>
                          </a:lnTo>
                          <a:close/>
                        </a:path>
                      </a:pathLst>
                    </a:custGeom>
                    <a:solidFill>
                      <a:srgbClr val="6666FF"/>
                    </a:solidFill>
                    <a:ln w="0">
                      <a:solidFill>
                        <a:srgbClr val="6666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306" name="Freeform 330"/>
                    <p:cNvSpPr>
                      <a:spLocks/>
                    </p:cNvSpPr>
                    <p:nvPr/>
                  </p:nvSpPr>
                  <p:spPr bwMode="auto">
                    <a:xfrm>
                      <a:off x="3014" y="1169"/>
                      <a:ext cx="87" cy="119"/>
                    </a:xfrm>
                    <a:custGeom>
                      <a:avLst/>
                      <a:gdLst>
                        <a:gd name="T0" fmla="*/ 0 w 87"/>
                        <a:gd name="T1" fmla="*/ 101 h 121"/>
                        <a:gd name="T2" fmla="*/ 0 w 87"/>
                        <a:gd name="T3" fmla="*/ 30 h 121"/>
                        <a:gd name="T4" fmla="*/ 87 w 87"/>
                        <a:gd name="T5" fmla="*/ 0 h 121"/>
                        <a:gd name="T6" fmla="*/ 87 w 87"/>
                        <a:gd name="T7" fmla="*/ 76 h 121"/>
                        <a:gd name="T8" fmla="*/ 0 w 87"/>
                        <a:gd name="T9" fmla="*/ 101 h 12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87"/>
                        <a:gd name="T16" fmla="*/ 0 h 121"/>
                        <a:gd name="T17" fmla="*/ 87 w 87"/>
                        <a:gd name="T18" fmla="*/ 121 h 121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87" h="121">
                          <a:moveTo>
                            <a:pt x="0" y="121"/>
                          </a:moveTo>
                          <a:lnTo>
                            <a:pt x="0" y="32"/>
                          </a:lnTo>
                          <a:lnTo>
                            <a:pt x="87" y="0"/>
                          </a:lnTo>
                          <a:lnTo>
                            <a:pt x="87" y="86"/>
                          </a:lnTo>
                          <a:lnTo>
                            <a:pt x="0" y="121"/>
                          </a:lnTo>
                          <a:close/>
                        </a:path>
                      </a:pathLst>
                    </a:custGeom>
                    <a:solidFill>
                      <a:srgbClr val="6666FF"/>
                    </a:solidFill>
                    <a:ln w="0">
                      <a:solidFill>
                        <a:srgbClr val="6666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307" name="Freeform 332"/>
                    <p:cNvSpPr>
                      <a:spLocks/>
                    </p:cNvSpPr>
                    <p:nvPr/>
                  </p:nvSpPr>
                  <p:spPr bwMode="auto">
                    <a:xfrm>
                      <a:off x="3099" y="1110"/>
                      <a:ext cx="238" cy="105"/>
                    </a:xfrm>
                    <a:custGeom>
                      <a:avLst/>
                      <a:gdLst>
                        <a:gd name="T0" fmla="*/ 238 w 238"/>
                        <a:gd name="T1" fmla="*/ 0 h 106"/>
                        <a:gd name="T2" fmla="*/ 206 w 238"/>
                        <a:gd name="T3" fmla="*/ 30 h 106"/>
                        <a:gd name="T4" fmla="*/ 184 w 238"/>
                        <a:gd name="T5" fmla="*/ 15 h 106"/>
                        <a:gd name="T6" fmla="*/ 165 w 238"/>
                        <a:gd name="T7" fmla="*/ 41 h 106"/>
                        <a:gd name="T8" fmla="*/ 145 w 238"/>
                        <a:gd name="T9" fmla="*/ 26 h 106"/>
                        <a:gd name="T10" fmla="*/ 132 w 238"/>
                        <a:gd name="T11" fmla="*/ 53 h 106"/>
                        <a:gd name="T12" fmla="*/ 112 w 238"/>
                        <a:gd name="T13" fmla="*/ 43 h 106"/>
                        <a:gd name="T14" fmla="*/ 100 w 238"/>
                        <a:gd name="T15" fmla="*/ 61 h 106"/>
                        <a:gd name="T16" fmla="*/ 78 w 238"/>
                        <a:gd name="T17" fmla="*/ 53 h 106"/>
                        <a:gd name="T18" fmla="*/ 67 w 238"/>
                        <a:gd name="T19" fmla="*/ 73 h 106"/>
                        <a:gd name="T20" fmla="*/ 45 w 238"/>
                        <a:gd name="T21" fmla="*/ 59 h 106"/>
                        <a:gd name="T22" fmla="*/ 32 w 238"/>
                        <a:gd name="T23" fmla="*/ 86 h 106"/>
                        <a:gd name="T24" fmla="*/ 15 w 238"/>
                        <a:gd name="T25" fmla="*/ 68 h 106"/>
                        <a:gd name="T26" fmla="*/ 0 w 238"/>
                        <a:gd name="T27" fmla="*/ 96 h 10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238"/>
                        <a:gd name="T43" fmla="*/ 0 h 106"/>
                        <a:gd name="T44" fmla="*/ 238 w 238"/>
                        <a:gd name="T45" fmla="*/ 106 h 106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238" h="106">
                          <a:moveTo>
                            <a:pt x="238" y="0"/>
                          </a:moveTo>
                          <a:lnTo>
                            <a:pt x="206" y="30"/>
                          </a:lnTo>
                          <a:lnTo>
                            <a:pt x="184" y="15"/>
                          </a:lnTo>
                          <a:lnTo>
                            <a:pt x="165" y="41"/>
                          </a:lnTo>
                          <a:lnTo>
                            <a:pt x="145" y="26"/>
                          </a:lnTo>
                          <a:lnTo>
                            <a:pt x="132" y="54"/>
                          </a:lnTo>
                          <a:lnTo>
                            <a:pt x="112" y="43"/>
                          </a:lnTo>
                          <a:lnTo>
                            <a:pt x="100" y="71"/>
                          </a:lnTo>
                          <a:lnTo>
                            <a:pt x="78" y="56"/>
                          </a:lnTo>
                          <a:lnTo>
                            <a:pt x="67" y="83"/>
                          </a:lnTo>
                          <a:lnTo>
                            <a:pt x="45" y="69"/>
                          </a:lnTo>
                          <a:lnTo>
                            <a:pt x="32" y="96"/>
                          </a:lnTo>
                          <a:lnTo>
                            <a:pt x="15" y="78"/>
                          </a:lnTo>
                          <a:lnTo>
                            <a:pt x="0" y="106"/>
                          </a:lnTo>
                        </a:path>
                      </a:pathLst>
                    </a:custGeom>
                    <a:noFill/>
                    <a:ln w="11113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308" name="Line 33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877" y="1234"/>
                      <a:ext cx="92" cy="40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  <p:sp>
                <p:nvSpPr>
                  <p:cNvPr id="292" name="Freeform 331"/>
                  <p:cNvSpPr>
                    <a:spLocks/>
                  </p:cNvSpPr>
                  <p:nvPr/>
                </p:nvSpPr>
                <p:spPr bwMode="auto">
                  <a:xfrm>
                    <a:off x="2400" y="1275"/>
                    <a:ext cx="477" cy="636"/>
                  </a:xfrm>
                  <a:custGeom>
                    <a:avLst/>
                    <a:gdLst>
                      <a:gd name="T0" fmla="*/ 0 w 477"/>
                      <a:gd name="T1" fmla="*/ 636 h 636"/>
                      <a:gd name="T2" fmla="*/ 247 w 477"/>
                      <a:gd name="T3" fmla="*/ 493 h 636"/>
                      <a:gd name="T4" fmla="*/ 477 w 477"/>
                      <a:gd name="T5" fmla="*/ 0 h 636"/>
                      <a:gd name="T6" fmla="*/ 0 60000 65536"/>
                      <a:gd name="T7" fmla="*/ 0 60000 65536"/>
                      <a:gd name="T8" fmla="*/ 0 60000 65536"/>
                      <a:gd name="T9" fmla="*/ 0 w 477"/>
                      <a:gd name="T10" fmla="*/ 0 h 636"/>
                      <a:gd name="T11" fmla="*/ 477 w 477"/>
                      <a:gd name="T12" fmla="*/ 636 h 6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77" h="636">
                        <a:moveTo>
                          <a:pt x="0" y="636"/>
                        </a:moveTo>
                        <a:lnTo>
                          <a:pt x="247" y="493"/>
                        </a:lnTo>
                        <a:lnTo>
                          <a:pt x="477" y="0"/>
                        </a:lnTo>
                      </a:path>
                    </a:pathLst>
                  </a:custGeom>
                  <a:noFill/>
                  <a:ln w="11113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27" name="Group 429"/>
                <p:cNvGrpSpPr>
                  <a:grpSpLocks/>
                </p:cNvGrpSpPr>
                <p:nvPr/>
              </p:nvGrpSpPr>
              <p:grpSpPr bwMode="auto">
                <a:xfrm>
                  <a:off x="1143000" y="2286001"/>
                  <a:ext cx="4473576" cy="2576513"/>
                  <a:chOff x="672" y="1440"/>
                  <a:chExt cx="2818" cy="1623"/>
                </a:xfrm>
              </p:grpSpPr>
              <p:sp>
                <p:nvSpPr>
                  <p:cNvPr id="107" name="Freeform 135"/>
                  <p:cNvSpPr>
                    <a:spLocks/>
                  </p:cNvSpPr>
                  <p:nvPr/>
                </p:nvSpPr>
                <p:spPr bwMode="auto">
                  <a:xfrm>
                    <a:off x="672" y="2375"/>
                    <a:ext cx="1687" cy="688"/>
                  </a:xfrm>
                  <a:custGeom>
                    <a:avLst/>
                    <a:gdLst>
                      <a:gd name="T0" fmla="*/ 934 w 1687"/>
                      <a:gd name="T1" fmla="*/ 0 h 688"/>
                      <a:gd name="T2" fmla="*/ 794 w 1687"/>
                      <a:gd name="T3" fmla="*/ 17 h 688"/>
                      <a:gd name="T4" fmla="*/ 756 w 1687"/>
                      <a:gd name="T5" fmla="*/ 39 h 688"/>
                      <a:gd name="T6" fmla="*/ 727 w 1687"/>
                      <a:gd name="T7" fmla="*/ 60 h 688"/>
                      <a:gd name="T8" fmla="*/ 705 w 1687"/>
                      <a:gd name="T9" fmla="*/ 76 h 688"/>
                      <a:gd name="T10" fmla="*/ 692 w 1687"/>
                      <a:gd name="T11" fmla="*/ 89 h 688"/>
                      <a:gd name="T12" fmla="*/ 682 w 1687"/>
                      <a:gd name="T13" fmla="*/ 99 h 688"/>
                      <a:gd name="T14" fmla="*/ 680 w 1687"/>
                      <a:gd name="T15" fmla="*/ 101 h 688"/>
                      <a:gd name="T16" fmla="*/ 649 w 1687"/>
                      <a:gd name="T17" fmla="*/ 136 h 688"/>
                      <a:gd name="T18" fmla="*/ 628 w 1687"/>
                      <a:gd name="T19" fmla="*/ 169 h 688"/>
                      <a:gd name="T20" fmla="*/ 616 w 1687"/>
                      <a:gd name="T21" fmla="*/ 202 h 688"/>
                      <a:gd name="T22" fmla="*/ 612 w 1687"/>
                      <a:gd name="T23" fmla="*/ 232 h 688"/>
                      <a:gd name="T24" fmla="*/ 614 w 1687"/>
                      <a:gd name="T25" fmla="*/ 260 h 688"/>
                      <a:gd name="T26" fmla="*/ 617 w 1687"/>
                      <a:gd name="T27" fmla="*/ 286 h 688"/>
                      <a:gd name="T28" fmla="*/ 627 w 1687"/>
                      <a:gd name="T29" fmla="*/ 308 h 688"/>
                      <a:gd name="T30" fmla="*/ 634 w 1687"/>
                      <a:gd name="T31" fmla="*/ 325 h 688"/>
                      <a:gd name="T32" fmla="*/ 643 w 1687"/>
                      <a:gd name="T33" fmla="*/ 338 h 688"/>
                      <a:gd name="T34" fmla="*/ 649 w 1687"/>
                      <a:gd name="T35" fmla="*/ 347 h 688"/>
                      <a:gd name="T36" fmla="*/ 651 w 1687"/>
                      <a:gd name="T37" fmla="*/ 349 h 688"/>
                      <a:gd name="T38" fmla="*/ 682 w 1687"/>
                      <a:gd name="T39" fmla="*/ 384 h 688"/>
                      <a:gd name="T40" fmla="*/ 719 w 1687"/>
                      <a:gd name="T41" fmla="*/ 412 h 688"/>
                      <a:gd name="T42" fmla="*/ 758 w 1687"/>
                      <a:gd name="T43" fmla="*/ 434 h 688"/>
                      <a:gd name="T44" fmla="*/ 797 w 1687"/>
                      <a:gd name="T45" fmla="*/ 451 h 688"/>
                      <a:gd name="T46" fmla="*/ 834 w 1687"/>
                      <a:gd name="T47" fmla="*/ 462 h 688"/>
                      <a:gd name="T48" fmla="*/ 866 w 1687"/>
                      <a:gd name="T49" fmla="*/ 471 h 688"/>
                      <a:gd name="T50" fmla="*/ 892 w 1687"/>
                      <a:gd name="T51" fmla="*/ 477 h 688"/>
                      <a:gd name="T52" fmla="*/ 910 w 1687"/>
                      <a:gd name="T53" fmla="*/ 479 h 688"/>
                      <a:gd name="T54" fmla="*/ 916 w 1687"/>
                      <a:gd name="T55" fmla="*/ 481 h 688"/>
                      <a:gd name="T56" fmla="*/ 992 w 1687"/>
                      <a:gd name="T57" fmla="*/ 486 h 688"/>
                      <a:gd name="T58" fmla="*/ 1059 w 1687"/>
                      <a:gd name="T59" fmla="*/ 488 h 688"/>
                      <a:gd name="T60" fmla="*/ 1114 w 1687"/>
                      <a:gd name="T61" fmla="*/ 488 h 688"/>
                      <a:gd name="T62" fmla="*/ 1161 w 1687"/>
                      <a:gd name="T63" fmla="*/ 486 h 688"/>
                      <a:gd name="T64" fmla="*/ 1198 w 1687"/>
                      <a:gd name="T65" fmla="*/ 482 h 688"/>
                      <a:gd name="T66" fmla="*/ 1227 w 1687"/>
                      <a:gd name="T67" fmla="*/ 479 h 688"/>
                      <a:gd name="T68" fmla="*/ 1250 w 1687"/>
                      <a:gd name="T69" fmla="*/ 473 h 688"/>
                      <a:gd name="T70" fmla="*/ 1265 w 1687"/>
                      <a:gd name="T71" fmla="*/ 470 h 688"/>
                      <a:gd name="T72" fmla="*/ 1274 w 1687"/>
                      <a:gd name="T73" fmla="*/ 468 h 688"/>
                      <a:gd name="T74" fmla="*/ 1277 w 1687"/>
                      <a:gd name="T75" fmla="*/ 466 h 688"/>
                      <a:gd name="T76" fmla="*/ 1320 w 1687"/>
                      <a:gd name="T77" fmla="*/ 453 h 688"/>
                      <a:gd name="T78" fmla="*/ 1361 w 1687"/>
                      <a:gd name="T79" fmla="*/ 436 h 688"/>
                      <a:gd name="T80" fmla="*/ 1402 w 1687"/>
                      <a:gd name="T81" fmla="*/ 419 h 688"/>
                      <a:gd name="T82" fmla="*/ 1441 w 1687"/>
                      <a:gd name="T83" fmla="*/ 401 h 688"/>
                      <a:gd name="T84" fmla="*/ 1478 w 1687"/>
                      <a:gd name="T85" fmla="*/ 382 h 688"/>
                      <a:gd name="T86" fmla="*/ 1509 w 1687"/>
                      <a:gd name="T87" fmla="*/ 364 h 688"/>
                      <a:gd name="T88" fmla="*/ 1537 w 1687"/>
                      <a:gd name="T89" fmla="*/ 347 h 688"/>
                      <a:gd name="T90" fmla="*/ 1561 w 1687"/>
                      <a:gd name="T91" fmla="*/ 332 h 688"/>
                      <a:gd name="T92" fmla="*/ 1578 w 1687"/>
                      <a:gd name="T93" fmla="*/ 321 h 688"/>
                      <a:gd name="T94" fmla="*/ 1589 w 1687"/>
                      <a:gd name="T95" fmla="*/ 314 h 688"/>
                      <a:gd name="T96" fmla="*/ 1593 w 1687"/>
                      <a:gd name="T97" fmla="*/ 312 h 688"/>
                      <a:gd name="T98" fmla="*/ 1687 w 1687"/>
                      <a:gd name="T99" fmla="*/ 317 h 688"/>
                      <a:gd name="T100" fmla="*/ 1096 w 1687"/>
                      <a:gd name="T101" fmla="*/ 651 h 688"/>
                      <a:gd name="T102" fmla="*/ 1092 w 1687"/>
                      <a:gd name="T103" fmla="*/ 653 h 688"/>
                      <a:gd name="T104" fmla="*/ 1079 w 1687"/>
                      <a:gd name="T105" fmla="*/ 657 h 688"/>
                      <a:gd name="T106" fmla="*/ 1059 w 1687"/>
                      <a:gd name="T107" fmla="*/ 664 h 688"/>
                      <a:gd name="T108" fmla="*/ 1033 w 1687"/>
                      <a:gd name="T109" fmla="*/ 672 h 688"/>
                      <a:gd name="T110" fmla="*/ 999 w 1687"/>
                      <a:gd name="T111" fmla="*/ 679 h 688"/>
                      <a:gd name="T112" fmla="*/ 960 w 1687"/>
                      <a:gd name="T113" fmla="*/ 685 h 688"/>
                      <a:gd name="T114" fmla="*/ 916 w 1687"/>
                      <a:gd name="T115" fmla="*/ 688 h 688"/>
                      <a:gd name="T116" fmla="*/ 868 w 1687"/>
                      <a:gd name="T117" fmla="*/ 688 h 688"/>
                      <a:gd name="T118" fmla="*/ 0 w 1687"/>
                      <a:gd name="T119" fmla="*/ 668 h 688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w 1687"/>
                      <a:gd name="T181" fmla="*/ 0 h 688"/>
                      <a:gd name="T182" fmla="*/ 1687 w 1687"/>
                      <a:gd name="T183" fmla="*/ 688 h 688"/>
                    </a:gdLst>
                    <a:ahLst/>
                    <a:cxnLst>
                      <a:cxn ang="T120">
                        <a:pos x="T0" y="T1"/>
                      </a:cxn>
                      <a:cxn ang="T121">
                        <a:pos x="T2" y="T3"/>
                      </a:cxn>
                      <a:cxn ang="T122">
                        <a:pos x="T4" y="T5"/>
                      </a:cxn>
                      <a:cxn ang="T123">
                        <a:pos x="T6" y="T7"/>
                      </a:cxn>
                      <a:cxn ang="T124">
                        <a:pos x="T8" y="T9"/>
                      </a:cxn>
                      <a:cxn ang="T125">
                        <a:pos x="T10" y="T11"/>
                      </a:cxn>
                      <a:cxn ang="T126">
                        <a:pos x="T12" y="T13"/>
                      </a:cxn>
                      <a:cxn ang="T127">
                        <a:pos x="T14" y="T15"/>
                      </a:cxn>
                      <a:cxn ang="T128">
                        <a:pos x="T16" y="T17"/>
                      </a:cxn>
                      <a:cxn ang="T129">
                        <a:pos x="T18" y="T19"/>
                      </a:cxn>
                      <a:cxn ang="T130">
                        <a:pos x="T20" y="T21"/>
                      </a:cxn>
                      <a:cxn ang="T131">
                        <a:pos x="T22" y="T23"/>
                      </a:cxn>
                      <a:cxn ang="T132">
                        <a:pos x="T24" y="T25"/>
                      </a:cxn>
                      <a:cxn ang="T133">
                        <a:pos x="T26" y="T27"/>
                      </a:cxn>
                      <a:cxn ang="T134">
                        <a:pos x="T28" y="T29"/>
                      </a:cxn>
                      <a:cxn ang="T135">
                        <a:pos x="T30" y="T31"/>
                      </a:cxn>
                      <a:cxn ang="T136">
                        <a:pos x="T32" y="T33"/>
                      </a:cxn>
                      <a:cxn ang="T137">
                        <a:pos x="T34" y="T35"/>
                      </a:cxn>
                      <a:cxn ang="T138">
                        <a:pos x="T36" y="T37"/>
                      </a:cxn>
                      <a:cxn ang="T139">
                        <a:pos x="T38" y="T39"/>
                      </a:cxn>
                      <a:cxn ang="T140">
                        <a:pos x="T40" y="T41"/>
                      </a:cxn>
                      <a:cxn ang="T141">
                        <a:pos x="T42" y="T43"/>
                      </a:cxn>
                      <a:cxn ang="T142">
                        <a:pos x="T44" y="T45"/>
                      </a:cxn>
                      <a:cxn ang="T143">
                        <a:pos x="T46" y="T47"/>
                      </a:cxn>
                      <a:cxn ang="T144">
                        <a:pos x="T48" y="T49"/>
                      </a:cxn>
                      <a:cxn ang="T145">
                        <a:pos x="T50" y="T51"/>
                      </a:cxn>
                      <a:cxn ang="T146">
                        <a:pos x="T52" y="T53"/>
                      </a:cxn>
                      <a:cxn ang="T147">
                        <a:pos x="T54" y="T55"/>
                      </a:cxn>
                      <a:cxn ang="T148">
                        <a:pos x="T56" y="T57"/>
                      </a:cxn>
                      <a:cxn ang="T149">
                        <a:pos x="T58" y="T59"/>
                      </a:cxn>
                      <a:cxn ang="T150">
                        <a:pos x="T60" y="T61"/>
                      </a:cxn>
                      <a:cxn ang="T151">
                        <a:pos x="T62" y="T63"/>
                      </a:cxn>
                      <a:cxn ang="T152">
                        <a:pos x="T64" y="T65"/>
                      </a:cxn>
                      <a:cxn ang="T153">
                        <a:pos x="T66" y="T67"/>
                      </a:cxn>
                      <a:cxn ang="T154">
                        <a:pos x="T68" y="T69"/>
                      </a:cxn>
                      <a:cxn ang="T155">
                        <a:pos x="T70" y="T71"/>
                      </a:cxn>
                      <a:cxn ang="T156">
                        <a:pos x="T72" y="T73"/>
                      </a:cxn>
                      <a:cxn ang="T157">
                        <a:pos x="T74" y="T75"/>
                      </a:cxn>
                      <a:cxn ang="T158">
                        <a:pos x="T76" y="T77"/>
                      </a:cxn>
                      <a:cxn ang="T159">
                        <a:pos x="T78" y="T79"/>
                      </a:cxn>
                      <a:cxn ang="T160">
                        <a:pos x="T80" y="T81"/>
                      </a:cxn>
                      <a:cxn ang="T161">
                        <a:pos x="T82" y="T83"/>
                      </a:cxn>
                      <a:cxn ang="T162">
                        <a:pos x="T84" y="T85"/>
                      </a:cxn>
                      <a:cxn ang="T163">
                        <a:pos x="T86" y="T87"/>
                      </a:cxn>
                      <a:cxn ang="T164">
                        <a:pos x="T88" y="T89"/>
                      </a:cxn>
                      <a:cxn ang="T165">
                        <a:pos x="T90" y="T91"/>
                      </a:cxn>
                      <a:cxn ang="T166">
                        <a:pos x="T92" y="T93"/>
                      </a:cxn>
                      <a:cxn ang="T167">
                        <a:pos x="T94" y="T95"/>
                      </a:cxn>
                      <a:cxn ang="T168">
                        <a:pos x="T96" y="T97"/>
                      </a:cxn>
                      <a:cxn ang="T169">
                        <a:pos x="T98" y="T99"/>
                      </a:cxn>
                      <a:cxn ang="T170">
                        <a:pos x="T100" y="T101"/>
                      </a:cxn>
                      <a:cxn ang="T171">
                        <a:pos x="T102" y="T103"/>
                      </a:cxn>
                      <a:cxn ang="T172">
                        <a:pos x="T104" y="T105"/>
                      </a:cxn>
                      <a:cxn ang="T173">
                        <a:pos x="T106" y="T107"/>
                      </a:cxn>
                      <a:cxn ang="T174">
                        <a:pos x="T108" y="T109"/>
                      </a:cxn>
                      <a:cxn ang="T175">
                        <a:pos x="T110" y="T111"/>
                      </a:cxn>
                      <a:cxn ang="T176">
                        <a:pos x="T112" y="T113"/>
                      </a:cxn>
                      <a:cxn ang="T177">
                        <a:pos x="T114" y="T115"/>
                      </a:cxn>
                      <a:cxn ang="T178">
                        <a:pos x="T116" y="T117"/>
                      </a:cxn>
                      <a:cxn ang="T179">
                        <a:pos x="T118" y="T119"/>
                      </a:cxn>
                    </a:cxnLst>
                    <a:rect l="T180" t="T181" r="T182" b="T183"/>
                    <a:pathLst>
                      <a:path w="1687" h="688">
                        <a:moveTo>
                          <a:pt x="934" y="0"/>
                        </a:moveTo>
                        <a:lnTo>
                          <a:pt x="794" y="17"/>
                        </a:lnTo>
                        <a:lnTo>
                          <a:pt x="756" y="39"/>
                        </a:lnTo>
                        <a:lnTo>
                          <a:pt x="727" y="60"/>
                        </a:lnTo>
                        <a:lnTo>
                          <a:pt x="705" y="76"/>
                        </a:lnTo>
                        <a:lnTo>
                          <a:pt x="692" y="89"/>
                        </a:lnTo>
                        <a:lnTo>
                          <a:pt x="682" y="99"/>
                        </a:lnTo>
                        <a:lnTo>
                          <a:pt x="680" y="101"/>
                        </a:lnTo>
                        <a:lnTo>
                          <a:pt x="649" y="136"/>
                        </a:lnTo>
                        <a:lnTo>
                          <a:pt x="628" y="169"/>
                        </a:lnTo>
                        <a:lnTo>
                          <a:pt x="616" y="202"/>
                        </a:lnTo>
                        <a:lnTo>
                          <a:pt x="612" y="232"/>
                        </a:lnTo>
                        <a:lnTo>
                          <a:pt x="614" y="260"/>
                        </a:lnTo>
                        <a:lnTo>
                          <a:pt x="617" y="286"/>
                        </a:lnTo>
                        <a:lnTo>
                          <a:pt x="627" y="308"/>
                        </a:lnTo>
                        <a:lnTo>
                          <a:pt x="634" y="325"/>
                        </a:lnTo>
                        <a:lnTo>
                          <a:pt x="643" y="338"/>
                        </a:lnTo>
                        <a:lnTo>
                          <a:pt x="649" y="347"/>
                        </a:lnTo>
                        <a:lnTo>
                          <a:pt x="651" y="349"/>
                        </a:lnTo>
                        <a:lnTo>
                          <a:pt x="682" y="384"/>
                        </a:lnTo>
                        <a:lnTo>
                          <a:pt x="719" y="412"/>
                        </a:lnTo>
                        <a:lnTo>
                          <a:pt x="758" y="434"/>
                        </a:lnTo>
                        <a:lnTo>
                          <a:pt x="797" y="451"/>
                        </a:lnTo>
                        <a:lnTo>
                          <a:pt x="834" y="462"/>
                        </a:lnTo>
                        <a:lnTo>
                          <a:pt x="866" y="471"/>
                        </a:lnTo>
                        <a:lnTo>
                          <a:pt x="892" y="477"/>
                        </a:lnTo>
                        <a:lnTo>
                          <a:pt x="910" y="479"/>
                        </a:lnTo>
                        <a:lnTo>
                          <a:pt x="916" y="481"/>
                        </a:lnTo>
                        <a:lnTo>
                          <a:pt x="992" y="486"/>
                        </a:lnTo>
                        <a:lnTo>
                          <a:pt x="1059" y="488"/>
                        </a:lnTo>
                        <a:lnTo>
                          <a:pt x="1114" y="488"/>
                        </a:lnTo>
                        <a:lnTo>
                          <a:pt x="1161" y="486"/>
                        </a:lnTo>
                        <a:lnTo>
                          <a:pt x="1198" y="482"/>
                        </a:lnTo>
                        <a:lnTo>
                          <a:pt x="1227" y="479"/>
                        </a:lnTo>
                        <a:lnTo>
                          <a:pt x="1250" y="473"/>
                        </a:lnTo>
                        <a:lnTo>
                          <a:pt x="1265" y="470"/>
                        </a:lnTo>
                        <a:lnTo>
                          <a:pt x="1274" y="468"/>
                        </a:lnTo>
                        <a:lnTo>
                          <a:pt x="1277" y="466"/>
                        </a:lnTo>
                        <a:lnTo>
                          <a:pt x="1320" y="453"/>
                        </a:lnTo>
                        <a:lnTo>
                          <a:pt x="1361" y="436"/>
                        </a:lnTo>
                        <a:lnTo>
                          <a:pt x="1402" y="419"/>
                        </a:lnTo>
                        <a:lnTo>
                          <a:pt x="1441" y="401"/>
                        </a:lnTo>
                        <a:lnTo>
                          <a:pt x="1478" y="382"/>
                        </a:lnTo>
                        <a:lnTo>
                          <a:pt x="1509" y="364"/>
                        </a:lnTo>
                        <a:lnTo>
                          <a:pt x="1537" y="347"/>
                        </a:lnTo>
                        <a:lnTo>
                          <a:pt x="1561" y="332"/>
                        </a:lnTo>
                        <a:lnTo>
                          <a:pt x="1578" y="321"/>
                        </a:lnTo>
                        <a:lnTo>
                          <a:pt x="1589" y="314"/>
                        </a:lnTo>
                        <a:lnTo>
                          <a:pt x="1593" y="312"/>
                        </a:lnTo>
                        <a:lnTo>
                          <a:pt x="1687" y="317"/>
                        </a:lnTo>
                        <a:lnTo>
                          <a:pt x="1096" y="651"/>
                        </a:lnTo>
                        <a:lnTo>
                          <a:pt x="1092" y="653"/>
                        </a:lnTo>
                        <a:lnTo>
                          <a:pt x="1079" y="657"/>
                        </a:lnTo>
                        <a:lnTo>
                          <a:pt x="1059" y="664"/>
                        </a:lnTo>
                        <a:lnTo>
                          <a:pt x="1033" y="672"/>
                        </a:lnTo>
                        <a:lnTo>
                          <a:pt x="999" y="679"/>
                        </a:lnTo>
                        <a:lnTo>
                          <a:pt x="960" y="685"/>
                        </a:lnTo>
                        <a:lnTo>
                          <a:pt x="916" y="688"/>
                        </a:lnTo>
                        <a:lnTo>
                          <a:pt x="868" y="688"/>
                        </a:lnTo>
                        <a:lnTo>
                          <a:pt x="0" y="668"/>
                        </a:lnTo>
                      </a:path>
                    </a:pathLst>
                  </a:custGeom>
                  <a:noFill/>
                  <a:ln w="11113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grpSp>
                <p:nvGrpSpPr>
                  <p:cNvPr id="108" name="Group 425"/>
                  <p:cNvGrpSpPr>
                    <a:grpSpLocks/>
                  </p:cNvGrpSpPr>
                  <p:nvPr/>
                </p:nvGrpSpPr>
                <p:grpSpPr bwMode="auto">
                  <a:xfrm>
                    <a:off x="1108" y="1440"/>
                    <a:ext cx="2382" cy="1464"/>
                    <a:chOff x="1108" y="1440"/>
                    <a:chExt cx="2382" cy="1464"/>
                  </a:xfrm>
                </p:grpSpPr>
                <p:sp>
                  <p:nvSpPr>
                    <p:cNvPr id="109" name="Freeform 118"/>
                    <p:cNvSpPr>
                      <a:spLocks/>
                    </p:cNvSpPr>
                    <p:nvPr/>
                  </p:nvSpPr>
                  <p:spPr bwMode="auto">
                    <a:xfrm>
                      <a:off x="1603" y="1964"/>
                      <a:ext cx="665" cy="401"/>
                    </a:xfrm>
                    <a:custGeom>
                      <a:avLst/>
                      <a:gdLst>
                        <a:gd name="T0" fmla="*/ 647 w 665"/>
                        <a:gd name="T1" fmla="*/ 0 h 401"/>
                        <a:gd name="T2" fmla="*/ 647 w 665"/>
                        <a:gd name="T3" fmla="*/ 2 h 401"/>
                        <a:gd name="T4" fmla="*/ 651 w 665"/>
                        <a:gd name="T5" fmla="*/ 4 h 401"/>
                        <a:gd name="T6" fmla="*/ 654 w 665"/>
                        <a:gd name="T7" fmla="*/ 6 h 401"/>
                        <a:gd name="T8" fmla="*/ 658 w 665"/>
                        <a:gd name="T9" fmla="*/ 10 h 401"/>
                        <a:gd name="T10" fmla="*/ 662 w 665"/>
                        <a:gd name="T11" fmla="*/ 13 h 401"/>
                        <a:gd name="T12" fmla="*/ 664 w 665"/>
                        <a:gd name="T13" fmla="*/ 19 h 401"/>
                        <a:gd name="T14" fmla="*/ 665 w 665"/>
                        <a:gd name="T15" fmla="*/ 23 h 401"/>
                        <a:gd name="T16" fmla="*/ 15 w 665"/>
                        <a:gd name="T17" fmla="*/ 401 h 401"/>
                        <a:gd name="T18" fmla="*/ 0 w 665"/>
                        <a:gd name="T19" fmla="*/ 379 h 401"/>
                        <a:gd name="T20" fmla="*/ 647 w 665"/>
                        <a:gd name="T21" fmla="*/ 0 h 401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665"/>
                        <a:gd name="T34" fmla="*/ 0 h 401"/>
                        <a:gd name="T35" fmla="*/ 665 w 665"/>
                        <a:gd name="T36" fmla="*/ 401 h 401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665" h="401">
                          <a:moveTo>
                            <a:pt x="647" y="0"/>
                          </a:moveTo>
                          <a:lnTo>
                            <a:pt x="647" y="2"/>
                          </a:lnTo>
                          <a:lnTo>
                            <a:pt x="651" y="4"/>
                          </a:lnTo>
                          <a:lnTo>
                            <a:pt x="654" y="6"/>
                          </a:lnTo>
                          <a:lnTo>
                            <a:pt x="658" y="10"/>
                          </a:lnTo>
                          <a:lnTo>
                            <a:pt x="662" y="13"/>
                          </a:lnTo>
                          <a:lnTo>
                            <a:pt x="664" y="19"/>
                          </a:lnTo>
                          <a:lnTo>
                            <a:pt x="665" y="23"/>
                          </a:lnTo>
                          <a:lnTo>
                            <a:pt x="15" y="401"/>
                          </a:lnTo>
                          <a:lnTo>
                            <a:pt x="0" y="379"/>
                          </a:lnTo>
                          <a:lnTo>
                            <a:pt x="647" y="0"/>
                          </a:lnTo>
                          <a:close/>
                        </a:path>
                      </a:pathLst>
                    </a:custGeom>
                    <a:solidFill>
                      <a:srgbClr val="FFD5D5"/>
                    </a:solidFill>
                    <a:ln w="0">
                      <a:solidFill>
                        <a:srgbClr val="FFD5D5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10" name="Freeform 171"/>
                    <p:cNvSpPr>
                      <a:spLocks/>
                    </p:cNvSpPr>
                    <p:nvPr/>
                  </p:nvSpPr>
                  <p:spPr bwMode="auto">
                    <a:xfrm>
                      <a:off x="2022" y="2808"/>
                      <a:ext cx="68" cy="89"/>
                    </a:xfrm>
                    <a:custGeom>
                      <a:avLst/>
                      <a:gdLst>
                        <a:gd name="T0" fmla="*/ 68 w 68"/>
                        <a:gd name="T1" fmla="*/ 0 h 89"/>
                        <a:gd name="T2" fmla="*/ 0 w 68"/>
                        <a:gd name="T3" fmla="*/ 39 h 89"/>
                        <a:gd name="T4" fmla="*/ 0 w 68"/>
                        <a:gd name="T5" fmla="*/ 89 h 89"/>
                        <a:gd name="T6" fmla="*/ 68 w 68"/>
                        <a:gd name="T7" fmla="*/ 52 h 89"/>
                        <a:gd name="T8" fmla="*/ 68 w 68"/>
                        <a:gd name="T9" fmla="*/ 0 h 89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68"/>
                        <a:gd name="T16" fmla="*/ 0 h 89"/>
                        <a:gd name="T17" fmla="*/ 68 w 68"/>
                        <a:gd name="T18" fmla="*/ 89 h 89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68" h="89">
                          <a:moveTo>
                            <a:pt x="68" y="0"/>
                          </a:moveTo>
                          <a:lnTo>
                            <a:pt x="0" y="39"/>
                          </a:lnTo>
                          <a:lnTo>
                            <a:pt x="0" y="89"/>
                          </a:lnTo>
                          <a:lnTo>
                            <a:pt x="68" y="52"/>
                          </a:lnTo>
                          <a:lnTo>
                            <a:pt x="68" y="0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11" name="Freeform 172"/>
                    <p:cNvSpPr>
                      <a:spLocks/>
                    </p:cNvSpPr>
                    <p:nvPr/>
                  </p:nvSpPr>
                  <p:spPr bwMode="auto">
                    <a:xfrm>
                      <a:off x="2022" y="2808"/>
                      <a:ext cx="68" cy="89"/>
                    </a:xfrm>
                    <a:custGeom>
                      <a:avLst/>
                      <a:gdLst>
                        <a:gd name="T0" fmla="*/ 68 w 68"/>
                        <a:gd name="T1" fmla="*/ 0 h 89"/>
                        <a:gd name="T2" fmla="*/ 0 w 68"/>
                        <a:gd name="T3" fmla="*/ 39 h 89"/>
                        <a:gd name="T4" fmla="*/ 0 w 68"/>
                        <a:gd name="T5" fmla="*/ 89 h 89"/>
                        <a:gd name="T6" fmla="*/ 68 w 68"/>
                        <a:gd name="T7" fmla="*/ 52 h 89"/>
                        <a:gd name="T8" fmla="*/ 68 w 68"/>
                        <a:gd name="T9" fmla="*/ 0 h 89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68"/>
                        <a:gd name="T16" fmla="*/ 0 h 89"/>
                        <a:gd name="T17" fmla="*/ 68 w 68"/>
                        <a:gd name="T18" fmla="*/ 89 h 89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68" h="89">
                          <a:moveTo>
                            <a:pt x="68" y="0"/>
                          </a:moveTo>
                          <a:lnTo>
                            <a:pt x="0" y="39"/>
                          </a:lnTo>
                          <a:lnTo>
                            <a:pt x="0" y="89"/>
                          </a:lnTo>
                          <a:lnTo>
                            <a:pt x="68" y="52"/>
                          </a:lnTo>
                          <a:lnTo>
                            <a:pt x="68" y="0"/>
                          </a:lnTo>
                        </a:path>
                      </a:pathLst>
                    </a:custGeom>
                    <a:noFill/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12" name="Freeform 173"/>
                    <p:cNvSpPr>
                      <a:spLocks/>
                    </p:cNvSpPr>
                    <p:nvPr/>
                  </p:nvSpPr>
                  <p:spPr bwMode="auto">
                    <a:xfrm>
                      <a:off x="2027" y="2797"/>
                      <a:ext cx="69" cy="91"/>
                    </a:xfrm>
                    <a:custGeom>
                      <a:avLst/>
                      <a:gdLst>
                        <a:gd name="T0" fmla="*/ 69 w 69"/>
                        <a:gd name="T1" fmla="*/ 0 h 91"/>
                        <a:gd name="T2" fmla="*/ 0 w 69"/>
                        <a:gd name="T3" fmla="*/ 39 h 91"/>
                        <a:gd name="T4" fmla="*/ 0 w 69"/>
                        <a:gd name="T5" fmla="*/ 91 h 91"/>
                        <a:gd name="T6" fmla="*/ 69 w 69"/>
                        <a:gd name="T7" fmla="*/ 52 h 91"/>
                        <a:gd name="T8" fmla="*/ 69 w 69"/>
                        <a:gd name="T9" fmla="*/ 0 h 9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69"/>
                        <a:gd name="T16" fmla="*/ 0 h 91"/>
                        <a:gd name="T17" fmla="*/ 69 w 69"/>
                        <a:gd name="T18" fmla="*/ 91 h 91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69" h="91">
                          <a:moveTo>
                            <a:pt x="69" y="0"/>
                          </a:moveTo>
                          <a:lnTo>
                            <a:pt x="0" y="39"/>
                          </a:lnTo>
                          <a:lnTo>
                            <a:pt x="0" y="91"/>
                          </a:lnTo>
                          <a:lnTo>
                            <a:pt x="69" y="52"/>
                          </a:lnTo>
                          <a:lnTo>
                            <a:pt x="69" y="0"/>
                          </a:lnTo>
                          <a:close/>
                        </a:path>
                      </a:pathLst>
                    </a:custGeom>
                    <a:solidFill>
                      <a:srgbClr val="FFFF00"/>
                    </a:solidFill>
                    <a:ln w="0">
                      <a:solidFill>
                        <a:srgbClr val="FFFF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14" name="Freeform 334"/>
                    <p:cNvSpPr>
                      <a:spLocks/>
                    </p:cNvSpPr>
                    <p:nvPr/>
                  </p:nvSpPr>
                  <p:spPr bwMode="auto">
                    <a:xfrm>
                      <a:off x="1269" y="2394"/>
                      <a:ext cx="1075" cy="510"/>
                    </a:xfrm>
                    <a:custGeom>
                      <a:avLst/>
                      <a:gdLst>
                        <a:gd name="T0" fmla="*/ 323 w 1075"/>
                        <a:gd name="T1" fmla="*/ 0 h 510"/>
                        <a:gd name="T2" fmla="*/ 184 w 1075"/>
                        <a:gd name="T3" fmla="*/ 39 h 510"/>
                        <a:gd name="T4" fmla="*/ 145 w 1075"/>
                        <a:gd name="T5" fmla="*/ 61 h 510"/>
                        <a:gd name="T6" fmla="*/ 117 w 1075"/>
                        <a:gd name="T7" fmla="*/ 82 h 510"/>
                        <a:gd name="T8" fmla="*/ 95 w 1075"/>
                        <a:gd name="T9" fmla="*/ 98 h 510"/>
                        <a:gd name="T10" fmla="*/ 80 w 1075"/>
                        <a:gd name="T11" fmla="*/ 111 h 510"/>
                        <a:gd name="T12" fmla="*/ 70 w 1075"/>
                        <a:gd name="T13" fmla="*/ 120 h 510"/>
                        <a:gd name="T14" fmla="*/ 69 w 1075"/>
                        <a:gd name="T15" fmla="*/ 122 h 510"/>
                        <a:gd name="T16" fmla="*/ 37 w 1075"/>
                        <a:gd name="T17" fmla="*/ 158 h 510"/>
                        <a:gd name="T18" fmla="*/ 17 w 1075"/>
                        <a:gd name="T19" fmla="*/ 191 h 510"/>
                        <a:gd name="T20" fmla="*/ 6 w 1075"/>
                        <a:gd name="T21" fmla="*/ 224 h 510"/>
                        <a:gd name="T22" fmla="*/ 0 w 1075"/>
                        <a:gd name="T23" fmla="*/ 254 h 510"/>
                        <a:gd name="T24" fmla="*/ 2 w 1075"/>
                        <a:gd name="T25" fmla="*/ 282 h 510"/>
                        <a:gd name="T26" fmla="*/ 7 w 1075"/>
                        <a:gd name="T27" fmla="*/ 308 h 510"/>
                        <a:gd name="T28" fmla="*/ 15 w 1075"/>
                        <a:gd name="T29" fmla="*/ 328 h 510"/>
                        <a:gd name="T30" fmla="*/ 24 w 1075"/>
                        <a:gd name="T31" fmla="*/ 347 h 510"/>
                        <a:gd name="T32" fmla="*/ 31 w 1075"/>
                        <a:gd name="T33" fmla="*/ 360 h 510"/>
                        <a:gd name="T34" fmla="*/ 37 w 1075"/>
                        <a:gd name="T35" fmla="*/ 369 h 510"/>
                        <a:gd name="T36" fmla="*/ 41 w 1075"/>
                        <a:gd name="T37" fmla="*/ 371 h 510"/>
                        <a:gd name="T38" fmla="*/ 67 w 1075"/>
                        <a:gd name="T39" fmla="*/ 402 h 510"/>
                        <a:gd name="T40" fmla="*/ 98 w 1075"/>
                        <a:gd name="T41" fmla="*/ 428 h 510"/>
                        <a:gd name="T42" fmla="*/ 133 w 1075"/>
                        <a:gd name="T43" fmla="*/ 449 h 510"/>
                        <a:gd name="T44" fmla="*/ 172 w 1075"/>
                        <a:gd name="T45" fmla="*/ 467 h 510"/>
                        <a:gd name="T46" fmla="*/ 213 w 1075"/>
                        <a:gd name="T47" fmla="*/ 480 h 510"/>
                        <a:gd name="T48" fmla="*/ 250 w 1075"/>
                        <a:gd name="T49" fmla="*/ 489 h 510"/>
                        <a:gd name="T50" fmla="*/ 286 w 1075"/>
                        <a:gd name="T51" fmla="*/ 497 h 510"/>
                        <a:gd name="T52" fmla="*/ 317 w 1075"/>
                        <a:gd name="T53" fmla="*/ 502 h 510"/>
                        <a:gd name="T54" fmla="*/ 341 w 1075"/>
                        <a:gd name="T55" fmla="*/ 504 h 510"/>
                        <a:gd name="T56" fmla="*/ 356 w 1075"/>
                        <a:gd name="T57" fmla="*/ 506 h 510"/>
                        <a:gd name="T58" fmla="*/ 362 w 1075"/>
                        <a:gd name="T59" fmla="*/ 506 h 510"/>
                        <a:gd name="T60" fmla="*/ 395 w 1075"/>
                        <a:gd name="T61" fmla="*/ 510 h 510"/>
                        <a:gd name="T62" fmla="*/ 432 w 1075"/>
                        <a:gd name="T63" fmla="*/ 510 h 510"/>
                        <a:gd name="T64" fmla="*/ 473 w 1075"/>
                        <a:gd name="T65" fmla="*/ 508 h 510"/>
                        <a:gd name="T66" fmla="*/ 514 w 1075"/>
                        <a:gd name="T67" fmla="*/ 504 h 510"/>
                        <a:gd name="T68" fmla="*/ 553 w 1075"/>
                        <a:gd name="T69" fmla="*/ 501 h 510"/>
                        <a:gd name="T70" fmla="*/ 588 w 1075"/>
                        <a:gd name="T71" fmla="*/ 497 h 510"/>
                        <a:gd name="T72" fmla="*/ 619 w 1075"/>
                        <a:gd name="T73" fmla="*/ 493 h 510"/>
                        <a:gd name="T74" fmla="*/ 643 w 1075"/>
                        <a:gd name="T75" fmla="*/ 491 h 510"/>
                        <a:gd name="T76" fmla="*/ 660 w 1075"/>
                        <a:gd name="T77" fmla="*/ 488 h 510"/>
                        <a:gd name="T78" fmla="*/ 666 w 1075"/>
                        <a:gd name="T79" fmla="*/ 488 h 510"/>
                        <a:gd name="T80" fmla="*/ 708 w 1075"/>
                        <a:gd name="T81" fmla="*/ 475 h 510"/>
                        <a:gd name="T82" fmla="*/ 751 w 1075"/>
                        <a:gd name="T83" fmla="*/ 458 h 510"/>
                        <a:gd name="T84" fmla="*/ 792 w 1075"/>
                        <a:gd name="T85" fmla="*/ 441 h 510"/>
                        <a:gd name="T86" fmla="*/ 831 w 1075"/>
                        <a:gd name="T87" fmla="*/ 423 h 510"/>
                        <a:gd name="T88" fmla="*/ 866 w 1075"/>
                        <a:gd name="T89" fmla="*/ 404 h 510"/>
                        <a:gd name="T90" fmla="*/ 897 w 1075"/>
                        <a:gd name="T91" fmla="*/ 386 h 510"/>
                        <a:gd name="T92" fmla="*/ 927 w 1075"/>
                        <a:gd name="T93" fmla="*/ 369 h 510"/>
                        <a:gd name="T94" fmla="*/ 949 w 1075"/>
                        <a:gd name="T95" fmla="*/ 354 h 510"/>
                        <a:gd name="T96" fmla="*/ 966 w 1075"/>
                        <a:gd name="T97" fmla="*/ 343 h 510"/>
                        <a:gd name="T98" fmla="*/ 977 w 1075"/>
                        <a:gd name="T99" fmla="*/ 336 h 510"/>
                        <a:gd name="T100" fmla="*/ 981 w 1075"/>
                        <a:gd name="T101" fmla="*/ 332 h 510"/>
                        <a:gd name="T102" fmla="*/ 1075 w 1075"/>
                        <a:gd name="T103" fmla="*/ 317 h 510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w 1075"/>
                        <a:gd name="T157" fmla="*/ 0 h 510"/>
                        <a:gd name="T158" fmla="*/ 1075 w 1075"/>
                        <a:gd name="T159" fmla="*/ 510 h 510"/>
                      </a:gdLst>
                      <a:ahLst/>
                      <a:cxnLst>
                        <a:cxn ang="T104">
                          <a:pos x="T0" y="T1"/>
                        </a:cxn>
                        <a:cxn ang="T105">
                          <a:pos x="T2" y="T3"/>
                        </a:cxn>
                        <a:cxn ang="T106">
                          <a:pos x="T4" y="T5"/>
                        </a:cxn>
                        <a:cxn ang="T107">
                          <a:pos x="T6" y="T7"/>
                        </a:cxn>
                        <a:cxn ang="T108">
                          <a:pos x="T8" y="T9"/>
                        </a:cxn>
                        <a:cxn ang="T109">
                          <a:pos x="T10" y="T11"/>
                        </a:cxn>
                        <a:cxn ang="T110">
                          <a:pos x="T12" y="T13"/>
                        </a:cxn>
                        <a:cxn ang="T111">
                          <a:pos x="T14" y="T15"/>
                        </a:cxn>
                        <a:cxn ang="T112">
                          <a:pos x="T16" y="T17"/>
                        </a:cxn>
                        <a:cxn ang="T113">
                          <a:pos x="T18" y="T19"/>
                        </a:cxn>
                        <a:cxn ang="T114">
                          <a:pos x="T20" y="T21"/>
                        </a:cxn>
                        <a:cxn ang="T115">
                          <a:pos x="T22" y="T23"/>
                        </a:cxn>
                        <a:cxn ang="T116">
                          <a:pos x="T24" y="T25"/>
                        </a:cxn>
                        <a:cxn ang="T117">
                          <a:pos x="T26" y="T27"/>
                        </a:cxn>
                        <a:cxn ang="T118">
                          <a:pos x="T28" y="T29"/>
                        </a:cxn>
                        <a:cxn ang="T119">
                          <a:pos x="T30" y="T31"/>
                        </a:cxn>
                        <a:cxn ang="T120">
                          <a:pos x="T32" y="T33"/>
                        </a:cxn>
                        <a:cxn ang="T121">
                          <a:pos x="T34" y="T35"/>
                        </a:cxn>
                        <a:cxn ang="T122">
                          <a:pos x="T36" y="T37"/>
                        </a:cxn>
                        <a:cxn ang="T123">
                          <a:pos x="T38" y="T39"/>
                        </a:cxn>
                        <a:cxn ang="T124">
                          <a:pos x="T40" y="T41"/>
                        </a:cxn>
                        <a:cxn ang="T125">
                          <a:pos x="T42" y="T43"/>
                        </a:cxn>
                        <a:cxn ang="T126">
                          <a:pos x="T44" y="T45"/>
                        </a:cxn>
                        <a:cxn ang="T127">
                          <a:pos x="T46" y="T47"/>
                        </a:cxn>
                        <a:cxn ang="T128">
                          <a:pos x="T48" y="T49"/>
                        </a:cxn>
                        <a:cxn ang="T129">
                          <a:pos x="T50" y="T51"/>
                        </a:cxn>
                        <a:cxn ang="T130">
                          <a:pos x="T52" y="T53"/>
                        </a:cxn>
                        <a:cxn ang="T131">
                          <a:pos x="T54" y="T55"/>
                        </a:cxn>
                        <a:cxn ang="T132">
                          <a:pos x="T56" y="T57"/>
                        </a:cxn>
                        <a:cxn ang="T133">
                          <a:pos x="T58" y="T59"/>
                        </a:cxn>
                        <a:cxn ang="T134">
                          <a:pos x="T60" y="T61"/>
                        </a:cxn>
                        <a:cxn ang="T135">
                          <a:pos x="T62" y="T63"/>
                        </a:cxn>
                        <a:cxn ang="T136">
                          <a:pos x="T64" y="T65"/>
                        </a:cxn>
                        <a:cxn ang="T137">
                          <a:pos x="T66" y="T67"/>
                        </a:cxn>
                        <a:cxn ang="T138">
                          <a:pos x="T68" y="T69"/>
                        </a:cxn>
                        <a:cxn ang="T139">
                          <a:pos x="T70" y="T71"/>
                        </a:cxn>
                        <a:cxn ang="T140">
                          <a:pos x="T72" y="T73"/>
                        </a:cxn>
                        <a:cxn ang="T141">
                          <a:pos x="T74" y="T75"/>
                        </a:cxn>
                        <a:cxn ang="T142">
                          <a:pos x="T76" y="T77"/>
                        </a:cxn>
                        <a:cxn ang="T143">
                          <a:pos x="T78" y="T79"/>
                        </a:cxn>
                        <a:cxn ang="T144">
                          <a:pos x="T80" y="T81"/>
                        </a:cxn>
                        <a:cxn ang="T145">
                          <a:pos x="T82" y="T83"/>
                        </a:cxn>
                        <a:cxn ang="T146">
                          <a:pos x="T84" y="T85"/>
                        </a:cxn>
                        <a:cxn ang="T147">
                          <a:pos x="T86" y="T87"/>
                        </a:cxn>
                        <a:cxn ang="T148">
                          <a:pos x="T88" y="T89"/>
                        </a:cxn>
                        <a:cxn ang="T149">
                          <a:pos x="T90" y="T91"/>
                        </a:cxn>
                        <a:cxn ang="T150">
                          <a:pos x="T92" y="T93"/>
                        </a:cxn>
                        <a:cxn ang="T151">
                          <a:pos x="T94" y="T95"/>
                        </a:cxn>
                        <a:cxn ang="T152">
                          <a:pos x="T96" y="T97"/>
                        </a:cxn>
                        <a:cxn ang="T153">
                          <a:pos x="T98" y="T99"/>
                        </a:cxn>
                        <a:cxn ang="T154">
                          <a:pos x="T100" y="T101"/>
                        </a:cxn>
                        <a:cxn ang="T155">
                          <a:pos x="T102" y="T103"/>
                        </a:cxn>
                      </a:cxnLst>
                      <a:rect l="T156" t="T157" r="T158" b="T159"/>
                      <a:pathLst>
                        <a:path w="1075" h="510">
                          <a:moveTo>
                            <a:pt x="323" y="0"/>
                          </a:moveTo>
                          <a:lnTo>
                            <a:pt x="184" y="39"/>
                          </a:lnTo>
                          <a:lnTo>
                            <a:pt x="145" y="61"/>
                          </a:lnTo>
                          <a:lnTo>
                            <a:pt x="117" y="82"/>
                          </a:lnTo>
                          <a:lnTo>
                            <a:pt x="95" y="98"/>
                          </a:lnTo>
                          <a:lnTo>
                            <a:pt x="80" y="111"/>
                          </a:lnTo>
                          <a:lnTo>
                            <a:pt x="70" y="120"/>
                          </a:lnTo>
                          <a:lnTo>
                            <a:pt x="69" y="122"/>
                          </a:lnTo>
                          <a:lnTo>
                            <a:pt x="37" y="158"/>
                          </a:lnTo>
                          <a:lnTo>
                            <a:pt x="17" y="191"/>
                          </a:lnTo>
                          <a:lnTo>
                            <a:pt x="6" y="224"/>
                          </a:lnTo>
                          <a:lnTo>
                            <a:pt x="0" y="254"/>
                          </a:lnTo>
                          <a:lnTo>
                            <a:pt x="2" y="282"/>
                          </a:lnTo>
                          <a:lnTo>
                            <a:pt x="7" y="308"/>
                          </a:lnTo>
                          <a:lnTo>
                            <a:pt x="15" y="328"/>
                          </a:lnTo>
                          <a:lnTo>
                            <a:pt x="24" y="347"/>
                          </a:lnTo>
                          <a:lnTo>
                            <a:pt x="31" y="360"/>
                          </a:lnTo>
                          <a:lnTo>
                            <a:pt x="37" y="369"/>
                          </a:lnTo>
                          <a:lnTo>
                            <a:pt x="41" y="371"/>
                          </a:lnTo>
                          <a:lnTo>
                            <a:pt x="67" y="402"/>
                          </a:lnTo>
                          <a:lnTo>
                            <a:pt x="98" y="428"/>
                          </a:lnTo>
                          <a:lnTo>
                            <a:pt x="133" y="449"/>
                          </a:lnTo>
                          <a:lnTo>
                            <a:pt x="172" y="467"/>
                          </a:lnTo>
                          <a:lnTo>
                            <a:pt x="213" y="480"/>
                          </a:lnTo>
                          <a:lnTo>
                            <a:pt x="250" y="489"/>
                          </a:lnTo>
                          <a:lnTo>
                            <a:pt x="286" y="497"/>
                          </a:lnTo>
                          <a:lnTo>
                            <a:pt x="317" y="502"/>
                          </a:lnTo>
                          <a:lnTo>
                            <a:pt x="341" y="504"/>
                          </a:lnTo>
                          <a:lnTo>
                            <a:pt x="356" y="506"/>
                          </a:lnTo>
                          <a:lnTo>
                            <a:pt x="362" y="506"/>
                          </a:lnTo>
                          <a:lnTo>
                            <a:pt x="395" y="510"/>
                          </a:lnTo>
                          <a:lnTo>
                            <a:pt x="432" y="510"/>
                          </a:lnTo>
                          <a:lnTo>
                            <a:pt x="473" y="508"/>
                          </a:lnTo>
                          <a:lnTo>
                            <a:pt x="514" y="504"/>
                          </a:lnTo>
                          <a:lnTo>
                            <a:pt x="553" y="501"/>
                          </a:lnTo>
                          <a:lnTo>
                            <a:pt x="588" y="497"/>
                          </a:lnTo>
                          <a:lnTo>
                            <a:pt x="619" y="493"/>
                          </a:lnTo>
                          <a:lnTo>
                            <a:pt x="643" y="491"/>
                          </a:lnTo>
                          <a:lnTo>
                            <a:pt x="660" y="488"/>
                          </a:lnTo>
                          <a:lnTo>
                            <a:pt x="666" y="488"/>
                          </a:lnTo>
                          <a:lnTo>
                            <a:pt x="708" y="475"/>
                          </a:lnTo>
                          <a:lnTo>
                            <a:pt x="751" y="458"/>
                          </a:lnTo>
                          <a:lnTo>
                            <a:pt x="792" y="441"/>
                          </a:lnTo>
                          <a:lnTo>
                            <a:pt x="831" y="423"/>
                          </a:lnTo>
                          <a:lnTo>
                            <a:pt x="866" y="404"/>
                          </a:lnTo>
                          <a:lnTo>
                            <a:pt x="897" y="386"/>
                          </a:lnTo>
                          <a:lnTo>
                            <a:pt x="927" y="369"/>
                          </a:lnTo>
                          <a:lnTo>
                            <a:pt x="949" y="354"/>
                          </a:lnTo>
                          <a:lnTo>
                            <a:pt x="966" y="343"/>
                          </a:lnTo>
                          <a:lnTo>
                            <a:pt x="977" y="336"/>
                          </a:lnTo>
                          <a:lnTo>
                            <a:pt x="981" y="332"/>
                          </a:lnTo>
                          <a:lnTo>
                            <a:pt x="1075" y="317"/>
                          </a:lnTo>
                        </a:path>
                      </a:pathLst>
                    </a:custGeom>
                    <a:noFill/>
                    <a:ln w="11113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15" name="Freeform 13"/>
                    <p:cNvSpPr>
                      <a:spLocks/>
                    </p:cNvSpPr>
                    <p:nvPr/>
                  </p:nvSpPr>
                  <p:spPr bwMode="auto">
                    <a:xfrm>
                      <a:off x="1276" y="2469"/>
                      <a:ext cx="126" cy="103"/>
                    </a:xfrm>
                    <a:custGeom>
                      <a:avLst/>
                      <a:gdLst>
                        <a:gd name="T0" fmla="*/ 0 w 126"/>
                        <a:gd name="T1" fmla="*/ 50 h 103"/>
                        <a:gd name="T2" fmla="*/ 86 w 126"/>
                        <a:gd name="T3" fmla="*/ 0 h 103"/>
                        <a:gd name="T4" fmla="*/ 88 w 126"/>
                        <a:gd name="T5" fmla="*/ 0 h 103"/>
                        <a:gd name="T6" fmla="*/ 93 w 126"/>
                        <a:gd name="T7" fmla="*/ 0 h 103"/>
                        <a:gd name="T8" fmla="*/ 100 w 126"/>
                        <a:gd name="T9" fmla="*/ 0 h 103"/>
                        <a:gd name="T10" fmla="*/ 108 w 126"/>
                        <a:gd name="T11" fmla="*/ 3 h 103"/>
                        <a:gd name="T12" fmla="*/ 115 w 126"/>
                        <a:gd name="T13" fmla="*/ 9 h 103"/>
                        <a:gd name="T14" fmla="*/ 123 w 126"/>
                        <a:gd name="T15" fmla="*/ 18 h 103"/>
                        <a:gd name="T16" fmla="*/ 126 w 126"/>
                        <a:gd name="T17" fmla="*/ 33 h 103"/>
                        <a:gd name="T18" fmla="*/ 126 w 126"/>
                        <a:gd name="T19" fmla="*/ 53 h 103"/>
                        <a:gd name="T20" fmla="*/ 41 w 126"/>
                        <a:gd name="T21" fmla="*/ 103 h 103"/>
                        <a:gd name="T22" fmla="*/ 0 w 126"/>
                        <a:gd name="T23" fmla="*/ 50 h 103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w 126"/>
                        <a:gd name="T37" fmla="*/ 0 h 103"/>
                        <a:gd name="T38" fmla="*/ 126 w 126"/>
                        <a:gd name="T39" fmla="*/ 103 h 103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T36" t="T37" r="T38" b="T39"/>
                      <a:pathLst>
                        <a:path w="126" h="103">
                          <a:moveTo>
                            <a:pt x="0" y="50"/>
                          </a:moveTo>
                          <a:lnTo>
                            <a:pt x="86" y="0"/>
                          </a:lnTo>
                          <a:lnTo>
                            <a:pt x="88" y="0"/>
                          </a:lnTo>
                          <a:lnTo>
                            <a:pt x="93" y="0"/>
                          </a:lnTo>
                          <a:lnTo>
                            <a:pt x="100" y="0"/>
                          </a:lnTo>
                          <a:lnTo>
                            <a:pt x="108" y="3"/>
                          </a:lnTo>
                          <a:lnTo>
                            <a:pt x="115" y="9"/>
                          </a:lnTo>
                          <a:lnTo>
                            <a:pt x="123" y="18"/>
                          </a:lnTo>
                          <a:lnTo>
                            <a:pt x="126" y="33"/>
                          </a:lnTo>
                          <a:lnTo>
                            <a:pt x="126" y="53"/>
                          </a:lnTo>
                          <a:lnTo>
                            <a:pt x="41" y="103"/>
                          </a:lnTo>
                          <a:lnTo>
                            <a:pt x="0" y="5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16" name="Freeform 14"/>
                    <p:cNvSpPr>
                      <a:spLocks/>
                    </p:cNvSpPr>
                    <p:nvPr/>
                  </p:nvSpPr>
                  <p:spPr bwMode="auto">
                    <a:xfrm>
                      <a:off x="1276" y="2469"/>
                      <a:ext cx="126" cy="103"/>
                    </a:xfrm>
                    <a:custGeom>
                      <a:avLst/>
                      <a:gdLst>
                        <a:gd name="T0" fmla="*/ 0 w 126"/>
                        <a:gd name="T1" fmla="*/ 50 h 103"/>
                        <a:gd name="T2" fmla="*/ 86 w 126"/>
                        <a:gd name="T3" fmla="*/ 0 h 103"/>
                        <a:gd name="T4" fmla="*/ 88 w 126"/>
                        <a:gd name="T5" fmla="*/ 0 h 103"/>
                        <a:gd name="T6" fmla="*/ 93 w 126"/>
                        <a:gd name="T7" fmla="*/ 0 h 103"/>
                        <a:gd name="T8" fmla="*/ 100 w 126"/>
                        <a:gd name="T9" fmla="*/ 0 h 103"/>
                        <a:gd name="T10" fmla="*/ 108 w 126"/>
                        <a:gd name="T11" fmla="*/ 3 h 103"/>
                        <a:gd name="T12" fmla="*/ 115 w 126"/>
                        <a:gd name="T13" fmla="*/ 9 h 103"/>
                        <a:gd name="T14" fmla="*/ 123 w 126"/>
                        <a:gd name="T15" fmla="*/ 18 h 103"/>
                        <a:gd name="T16" fmla="*/ 126 w 126"/>
                        <a:gd name="T17" fmla="*/ 33 h 103"/>
                        <a:gd name="T18" fmla="*/ 126 w 126"/>
                        <a:gd name="T19" fmla="*/ 53 h 103"/>
                        <a:gd name="T20" fmla="*/ 41 w 126"/>
                        <a:gd name="T21" fmla="*/ 103 h 103"/>
                        <a:gd name="T22" fmla="*/ 0 w 126"/>
                        <a:gd name="T23" fmla="*/ 50 h 103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w 126"/>
                        <a:gd name="T37" fmla="*/ 0 h 103"/>
                        <a:gd name="T38" fmla="*/ 126 w 126"/>
                        <a:gd name="T39" fmla="*/ 103 h 103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T36" t="T37" r="T38" b="T39"/>
                      <a:pathLst>
                        <a:path w="126" h="103">
                          <a:moveTo>
                            <a:pt x="0" y="50"/>
                          </a:moveTo>
                          <a:lnTo>
                            <a:pt x="86" y="0"/>
                          </a:lnTo>
                          <a:lnTo>
                            <a:pt x="88" y="0"/>
                          </a:lnTo>
                          <a:lnTo>
                            <a:pt x="93" y="0"/>
                          </a:lnTo>
                          <a:lnTo>
                            <a:pt x="100" y="0"/>
                          </a:lnTo>
                          <a:lnTo>
                            <a:pt x="108" y="3"/>
                          </a:lnTo>
                          <a:lnTo>
                            <a:pt x="115" y="9"/>
                          </a:lnTo>
                          <a:lnTo>
                            <a:pt x="123" y="18"/>
                          </a:lnTo>
                          <a:lnTo>
                            <a:pt x="126" y="33"/>
                          </a:lnTo>
                          <a:lnTo>
                            <a:pt x="126" y="53"/>
                          </a:lnTo>
                          <a:lnTo>
                            <a:pt x="41" y="103"/>
                          </a:lnTo>
                          <a:lnTo>
                            <a:pt x="0" y="50"/>
                          </a:lnTo>
                        </a:path>
                      </a:pathLst>
                    </a:custGeom>
                    <a:noFill/>
                    <a:ln w="11113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17" name="Freeform 15"/>
                    <p:cNvSpPr>
                      <a:spLocks/>
                    </p:cNvSpPr>
                    <p:nvPr/>
                  </p:nvSpPr>
                  <p:spPr bwMode="auto">
                    <a:xfrm>
                      <a:off x="1282" y="2471"/>
                      <a:ext cx="120" cy="94"/>
                    </a:xfrm>
                    <a:custGeom>
                      <a:avLst/>
                      <a:gdLst>
                        <a:gd name="T0" fmla="*/ 35 w 120"/>
                        <a:gd name="T1" fmla="*/ 94 h 94"/>
                        <a:gd name="T2" fmla="*/ 0 w 120"/>
                        <a:gd name="T3" fmla="*/ 48 h 94"/>
                        <a:gd name="T4" fmla="*/ 83 w 120"/>
                        <a:gd name="T5" fmla="*/ 0 h 94"/>
                        <a:gd name="T6" fmla="*/ 85 w 120"/>
                        <a:gd name="T7" fmla="*/ 0 h 94"/>
                        <a:gd name="T8" fmla="*/ 91 w 120"/>
                        <a:gd name="T9" fmla="*/ 0 h 94"/>
                        <a:gd name="T10" fmla="*/ 98 w 120"/>
                        <a:gd name="T11" fmla="*/ 1 h 94"/>
                        <a:gd name="T12" fmla="*/ 107 w 120"/>
                        <a:gd name="T13" fmla="*/ 5 h 94"/>
                        <a:gd name="T14" fmla="*/ 115 w 120"/>
                        <a:gd name="T15" fmla="*/ 14 h 94"/>
                        <a:gd name="T16" fmla="*/ 119 w 120"/>
                        <a:gd name="T17" fmla="*/ 27 h 94"/>
                        <a:gd name="T18" fmla="*/ 120 w 120"/>
                        <a:gd name="T19" fmla="*/ 46 h 94"/>
                        <a:gd name="T20" fmla="*/ 35 w 120"/>
                        <a:gd name="T21" fmla="*/ 94 h 94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120"/>
                        <a:gd name="T34" fmla="*/ 0 h 94"/>
                        <a:gd name="T35" fmla="*/ 120 w 120"/>
                        <a:gd name="T36" fmla="*/ 94 h 94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120" h="94">
                          <a:moveTo>
                            <a:pt x="35" y="94"/>
                          </a:moveTo>
                          <a:lnTo>
                            <a:pt x="0" y="48"/>
                          </a:lnTo>
                          <a:lnTo>
                            <a:pt x="83" y="0"/>
                          </a:lnTo>
                          <a:lnTo>
                            <a:pt x="85" y="0"/>
                          </a:lnTo>
                          <a:lnTo>
                            <a:pt x="91" y="0"/>
                          </a:lnTo>
                          <a:lnTo>
                            <a:pt x="98" y="1"/>
                          </a:lnTo>
                          <a:lnTo>
                            <a:pt x="107" y="5"/>
                          </a:lnTo>
                          <a:lnTo>
                            <a:pt x="115" y="14"/>
                          </a:lnTo>
                          <a:lnTo>
                            <a:pt x="119" y="27"/>
                          </a:lnTo>
                          <a:lnTo>
                            <a:pt x="120" y="46"/>
                          </a:lnTo>
                          <a:lnTo>
                            <a:pt x="35" y="94"/>
                          </a:lnTo>
                          <a:close/>
                        </a:path>
                      </a:pathLst>
                    </a:custGeom>
                    <a:solidFill>
                      <a:srgbClr val="2B2BFF"/>
                    </a:solidFill>
                    <a:ln w="0">
                      <a:solidFill>
                        <a:srgbClr val="2B2B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18" name="Freeform 16"/>
                    <p:cNvSpPr>
                      <a:spLocks/>
                    </p:cNvSpPr>
                    <p:nvPr/>
                  </p:nvSpPr>
                  <p:spPr bwMode="auto">
                    <a:xfrm>
                      <a:off x="1287" y="2471"/>
                      <a:ext cx="114" cy="89"/>
                    </a:xfrm>
                    <a:custGeom>
                      <a:avLst/>
                      <a:gdLst>
                        <a:gd name="T0" fmla="*/ 30 w 114"/>
                        <a:gd name="T1" fmla="*/ 89 h 89"/>
                        <a:gd name="T2" fmla="*/ 0 w 114"/>
                        <a:gd name="T3" fmla="*/ 48 h 89"/>
                        <a:gd name="T4" fmla="*/ 82 w 114"/>
                        <a:gd name="T5" fmla="*/ 0 h 89"/>
                        <a:gd name="T6" fmla="*/ 84 w 114"/>
                        <a:gd name="T7" fmla="*/ 1 h 89"/>
                        <a:gd name="T8" fmla="*/ 91 w 114"/>
                        <a:gd name="T9" fmla="*/ 1 h 89"/>
                        <a:gd name="T10" fmla="*/ 99 w 114"/>
                        <a:gd name="T11" fmla="*/ 5 h 89"/>
                        <a:gd name="T12" fmla="*/ 108 w 114"/>
                        <a:gd name="T13" fmla="*/ 12 h 89"/>
                        <a:gd name="T14" fmla="*/ 114 w 114"/>
                        <a:gd name="T15" fmla="*/ 24 h 89"/>
                        <a:gd name="T16" fmla="*/ 114 w 114"/>
                        <a:gd name="T17" fmla="*/ 40 h 89"/>
                        <a:gd name="T18" fmla="*/ 30 w 114"/>
                        <a:gd name="T19" fmla="*/ 89 h 89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114"/>
                        <a:gd name="T31" fmla="*/ 0 h 89"/>
                        <a:gd name="T32" fmla="*/ 114 w 114"/>
                        <a:gd name="T33" fmla="*/ 89 h 89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114" h="89">
                          <a:moveTo>
                            <a:pt x="30" y="89"/>
                          </a:moveTo>
                          <a:lnTo>
                            <a:pt x="0" y="48"/>
                          </a:lnTo>
                          <a:lnTo>
                            <a:pt x="82" y="0"/>
                          </a:lnTo>
                          <a:lnTo>
                            <a:pt x="84" y="1"/>
                          </a:lnTo>
                          <a:lnTo>
                            <a:pt x="91" y="1"/>
                          </a:lnTo>
                          <a:lnTo>
                            <a:pt x="99" y="5"/>
                          </a:lnTo>
                          <a:lnTo>
                            <a:pt x="108" y="12"/>
                          </a:lnTo>
                          <a:lnTo>
                            <a:pt x="114" y="24"/>
                          </a:lnTo>
                          <a:lnTo>
                            <a:pt x="114" y="40"/>
                          </a:lnTo>
                          <a:lnTo>
                            <a:pt x="30" y="89"/>
                          </a:lnTo>
                          <a:close/>
                        </a:path>
                      </a:pathLst>
                    </a:custGeom>
                    <a:solidFill>
                      <a:srgbClr val="5555FF"/>
                    </a:solidFill>
                    <a:ln w="0">
                      <a:solidFill>
                        <a:srgbClr val="5555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19" name="Freeform 17"/>
                    <p:cNvSpPr>
                      <a:spLocks/>
                    </p:cNvSpPr>
                    <p:nvPr/>
                  </p:nvSpPr>
                  <p:spPr bwMode="auto">
                    <a:xfrm>
                      <a:off x="1293" y="2472"/>
                      <a:ext cx="108" cy="82"/>
                    </a:xfrm>
                    <a:custGeom>
                      <a:avLst/>
                      <a:gdLst>
                        <a:gd name="T0" fmla="*/ 24 w 108"/>
                        <a:gd name="T1" fmla="*/ 82 h 82"/>
                        <a:gd name="T2" fmla="*/ 0 w 108"/>
                        <a:gd name="T3" fmla="*/ 49 h 82"/>
                        <a:gd name="T4" fmla="*/ 80 w 108"/>
                        <a:gd name="T5" fmla="*/ 0 h 82"/>
                        <a:gd name="T6" fmla="*/ 82 w 108"/>
                        <a:gd name="T7" fmla="*/ 0 h 82"/>
                        <a:gd name="T8" fmla="*/ 87 w 108"/>
                        <a:gd name="T9" fmla="*/ 2 h 82"/>
                        <a:gd name="T10" fmla="*/ 95 w 108"/>
                        <a:gd name="T11" fmla="*/ 6 h 82"/>
                        <a:gd name="T12" fmla="*/ 102 w 108"/>
                        <a:gd name="T13" fmla="*/ 11 h 82"/>
                        <a:gd name="T14" fmla="*/ 106 w 108"/>
                        <a:gd name="T15" fmla="*/ 21 h 82"/>
                        <a:gd name="T16" fmla="*/ 108 w 108"/>
                        <a:gd name="T17" fmla="*/ 36 h 82"/>
                        <a:gd name="T18" fmla="*/ 24 w 108"/>
                        <a:gd name="T19" fmla="*/ 82 h 82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108"/>
                        <a:gd name="T31" fmla="*/ 0 h 82"/>
                        <a:gd name="T32" fmla="*/ 108 w 108"/>
                        <a:gd name="T33" fmla="*/ 82 h 82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108" h="82">
                          <a:moveTo>
                            <a:pt x="24" y="82"/>
                          </a:moveTo>
                          <a:lnTo>
                            <a:pt x="0" y="49"/>
                          </a:lnTo>
                          <a:lnTo>
                            <a:pt x="80" y="0"/>
                          </a:lnTo>
                          <a:lnTo>
                            <a:pt x="82" y="0"/>
                          </a:lnTo>
                          <a:lnTo>
                            <a:pt x="87" y="2"/>
                          </a:lnTo>
                          <a:lnTo>
                            <a:pt x="95" y="6"/>
                          </a:lnTo>
                          <a:lnTo>
                            <a:pt x="102" y="11"/>
                          </a:lnTo>
                          <a:lnTo>
                            <a:pt x="106" y="21"/>
                          </a:lnTo>
                          <a:lnTo>
                            <a:pt x="108" y="36"/>
                          </a:lnTo>
                          <a:lnTo>
                            <a:pt x="24" y="82"/>
                          </a:lnTo>
                          <a:close/>
                        </a:path>
                      </a:pathLst>
                    </a:custGeom>
                    <a:solidFill>
                      <a:srgbClr val="8080FF"/>
                    </a:solidFill>
                    <a:ln w="0">
                      <a:solidFill>
                        <a:srgbClr val="8080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20" name="Freeform 18"/>
                    <p:cNvSpPr>
                      <a:spLocks/>
                    </p:cNvSpPr>
                    <p:nvPr/>
                  </p:nvSpPr>
                  <p:spPr bwMode="auto">
                    <a:xfrm>
                      <a:off x="1299" y="2474"/>
                      <a:ext cx="100" cy="74"/>
                    </a:xfrm>
                    <a:custGeom>
                      <a:avLst/>
                      <a:gdLst>
                        <a:gd name="T0" fmla="*/ 18 w 100"/>
                        <a:gd name="T1" fmla="*/ 74 h 74"/>
                        <a:gd name="T2" fmla="*/ 0 w 100"/>
                        <a:gd name="T3" fmla="*/ 47 h 74"/>
                        <a:gd name="T4" fmla="*/ 77 w 100"/>
                        <a:gd name="T5" fmla="*/ 0 h 74"/>
                        <a:gd name="T6" fmla="*/ 79 w 100"/>
                        <a:gd name="T7" fmla="*/ 0 h 74"/>
                        <a:gd name="T8" fmla="*/ 81 w 100"/>
                        <a:gd name="T9" fmla="*/ 0 h 74"/>
                        <a:gd name="T10" fmla="*/ 85 w 100"/>
                        <a:gd name="T11" fmla="*/ 2 h 74"/>
                        <a:gd name="T12" fmla="*/ 89 w 100"/>
                        <a:gd name="T13" fmla="*/ 4 h 74"/>
                        <a:gd name="T14" fmla="*/ 92 w 100"/>
                        <a:gd name="T15" fmla="*/ 8 h 74"/>
                        <a:gd name="T16" fmla="*/ 96 w 100"/>
                        <a:gd name="T17" fmla="*/ 11 h 74"/>
                        <a:gd name="T18" fmla="*/ 98 w 100"/>
                        <a:gd name="T19" fmla="*/ 15 h 74"/>
                        <a:gd name="T20" fmla="*/ 100 w 100"/>
                        <a:gd name="T21" fmla="*/ 21 h 74"/>
                        <a:gd name="T22" fmla="*/ 100 w 100"/>
                        <a:gd name="T23" fmla="*/ 28 h 74"/>
                        <a:gd name="T24" fmla="*/ 18 w 100"/>
                        <a:gd name="T25" fmla="*/ 74 h 74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w 100"/>
                        <a:gd name="T40" fmla="*/ 0 h 74"/>
                        <a:gd name="T41" fmla="*/ 100 w 100"/>
                        <a:gd name="T42" fmla="*/ 74 h 74"/>
                      </a:gdLst>
                      <a:ahLst/>
                      <a:cxnLst>
                        <a:cxn ang="T26">
                          <a:pos x="T0" y="T1"/>
                        </a:cxn>
                        <a:cxn ang="T27">
                          <a:pos x="T2" y="T3"/>
                        </a:cxn>
                        <a:cxn ang="T28">
                          <a:pos x="T4" y="T5"/>
                        </a:cxn>
                        <a:cxn ang="T29">
                          <a:pos x="T6" y="T7"/>
                        </a:cxn>
                        <a:cxn ang="T30">
                          <a:pos x="T8" y="T9"/>
                        </a:cxn>
                        <a:cxn ang="T31">
                          <a:pos x="T10" y="T11"/>
                        </a:cxn>
                        <a:cxn ang="T32">
                          <a:pos x="T12" y="T13"/>
                        </a:cxn>
                        <a:cxn ang="T33">
                          <a:pos x="T14" y="T15"/>
                        </a:cxn>
                        <a:cxn ang="T34">
                          <a:pos x="T16" y="T17"/>
                        </a:cxn>
                        <a:cxn ang="T35">
                          <a:pos x="T18" y="T19"/>
                        </a:cxn>
                        <a:cxn ang="T36">
                          <a:pos x="T20" y="T21"/>
                        </a:cxn>
                        <a:cxn ang="T37">
                          <a:pos x="T22" y="T23"/>
                        </a:cxn>
                        <a:cxn ang="T38">
                          <a:pos x="T24" y="T25"/>
                        </a:cxn>
                      </a:cxnLst>
                      <a:rect l="T39" t="T40" r="T41" b="T42"/>
                      <a:pathLst>
                        <a:path w="100" h="74">
                          <a:moveTo>
                            <a:pt x="18" y="74"/>
                          </a:moveTo>
                          <a:lnTo>
                            <a:pt x="0" y="47"/>
                          </a:lnTo>
                          <a:lnTo>
                            <a:pt x="77" y="0"/>
                          </a:lnTo>
                          <a:lnTo>
                            <a:pt x="79" y="0"/>
                          </a:lnTo>
                          <a:lnTo>
                            <a:pt x="81" y="0"/>
                          </a:lnTo>
                          <a:lnTo>
                            <a:pt x="85" y="2"/>
                          </a:lnTo>
                          <a:lnTo>
                            <a:pt x="89" y="4"/>
                          </a:lnTo>
                          <a:lnTo>
                            <a:pt x="92" y="8"/>
                          </a:lnTo>
                          <a:lnTo>
                            <a:pt x="96" y="11"/>
                          </a:lnTo>
                          <a:lnTo>
                            <a:pt x="98" y="15"/>
                          </a:lnTo>
                          <a:lnTo>
                            <a:pt x="100" y="21"/>
                          </a:lnTo>
                          <a:lnTo>
                            <a:pt x="100" y="28"/>
                          </a:lnTo>
                          <a:lnTo>
                            <a:pt x="18" y="74"/>
                          </a:lnTo>
                          <a:close/>
                        </a:path>
                      </a:pathLst>
                    </a:custGeom>
                    <a:solidFill>
                      <a:srgbClr val="AAAAFF"/>
                    </a:solidFill>
                    <a:ln w="0">
                      <a:solidFill>
                        <a:srgbClr val="AAAA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21" name="Freeform 19"/>
                    <p:cNvSpPr>
                      <a:spLocks/>
                    </p:cNvSpPr>
                    <p:nvPr/>
                  </p:nvSpPr>
                  <p:spPr bwMode="auto">
                    <a:xfrm>
                      <a:off x="1304" y="2474"/>
                      <a:ext cx="95" cy="67"/>
                    </a:xfrm>
                    <a:custGeom>
                      <a:avLst/>
                      <a:gdLst>
                        <a:gd name="T0" fmla="*/ 13 w 95"/>
                        <a:gd name="T1" fmla="*/ 67 h 67"/>
                        <a:gd name="T2" fmla="*/ 0 w 95"/>
                        <a:gd name="T3" fmla="*/ 47 h 67"/>
                        <a:gd name="T4" fmla="*/ 76 w 95"/>
                        <a:gd name="T5" fmla="*/ 0 h 67"/>
                        <a:gd name="T6" fmla="*/ 78 w 95"/>
                        <a:gd name="T7" fmla="*/ 2 h 67"/>
                        <a:gd name="T8" fmla="*/ 80 w 95"/>
                        <a:gd name="T9" fmla="*/ 4 h 67"/>
                        <a:gd name="T10" fmla="*/ 84 w 95"/>
                        <a:gd name="T11" fmla="*/ 6 h 67"/>
                        <a:gd name="T12" fmla="*/ 87 w 95"/>
                        <a:gd name="T13" fmla="*/ 9 h 67"/>
                        <a:gd name="T14" fmla="*/ 91 w 95"/>
                        <a:gd name="T15" fmla="*/ 13 h 67"/>
                        <a:gd name="T16" fmla="*/ 95 w 95"/>
                        <a:gd name="T17" fmla="*/ 19 h 67"/>
                        <a:gd name="T18" fmla="*/ 95 w 95"/>
                        <a:gd name="T19" fmla="*/ 22 h 67"/>
                        <a:gd name="T20" fmla="*/ 13 w 95"/>
                        <a:gd name="T21" fmla="*/ 67 h 67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95"/>
                        <a:gd name="T34" fmla="*/ 0 h 67"/>
                        <a:gd name="T35" fmla="*/ 95 w 95"/>
                        <a:gd name="T36" fmla="*/ 67 h 67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95" h="67">
                          <a:moveTo>
                            <a:pt x="13" y="67"/>
                          </a:moveTo>
                          <a:lnTo>
                            <a:pt x="0" y="47"/>
                          </a:lnTo>
                          <a:lnTo>
                            <a:pt x="76" y="0"/>
                          </a:lnTo>
                          <a:lnTo>
                            <a:pt x="78" y="2"/>
                          </a:lnTo>
                          <a:lnTo>
                            <a:pt x="80" y="4"/>
                          </a:lnTo>
                          <a:lnTo>
                            <a:pt x="84" y="6"/>
                          </a:lnTo>
                          <a:lnTo>
                            <a:pt x="87" y="9"/>
                          </a:lnTo>
                          <a:lnTo>
                            <a:pt x="91" y="13"/>
                          </a:lnTo>
                          <a:lnTo>
                            <a:pt x="95" y="19"/>
                          </a:lnTo>
                          <a:lnTo>
                            <a:pt x="95" y="22"/>
                          </a:lnTo>
                          <a:lnTo>
                            <a:pt x="13" y="67"/>
                          </a:lnTo>
                          <a:close/>
                        </a:path>
                      </a:pathLst>
                    </a:custGeom>
                    <a:solidFill>
                      <a:srgbClr val="D5D5FF"/>
                    </a:solidFill>
                    <a:ln w="0">
                      <a:solidFill>
                        <a:srgbClr val="D5D5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22" name="Freeform 20"/>
                    <p:cNvSpPr>
                      <a:spLocks/>
                    </p:cNvSpPr>
                    <p:nvPr/>
                  </p:nvSpPr>
                  <p:spPr bwMode="auto">
                    <a:xfrm>
                      <a:off x="1310" y="2476"/>
                      <a:ext cx="89" cy="59"/>
                    </a:xfrm>
                    <a:custGeom>
                      <a:avLst/>
                      <a:gdLst>
                        <a:gd name="T0" fmla="*/ 89 w 89"/>
                        <a:gd name="T1" fmla="*/ 15 h 59"/>
                        <a:gd name="T2" fmla="*/ 7 w 89"/>
                        <a:gd name="T3" fmla="*/ 59 h 59"/>
                        <a:gd name="T4" fmla="*/ 0 w 89"/>
                        <a:gd name="T5" fmla="*/ 45 h 59"/>
                        <a:gd name="T6" fmla="*/ 74 w 89"/>
                        <a:gd name="T7" fmla="*/ 0 h 59"/>
                        <a:gd name="T8" fmla="*/ 89 w 89"/>
                        <a:gd name="T9" fmla="*/ 15 h 59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89"/>
                        <a:gd name="T16" fmla="*/ 0 h 59"/>
                        <a:gd name="T17" fmla="*/ 89 w 89"/>
                        <a:gd name="T18" fmla="*/ 59 h 59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89" h="59">
                          <a:moveTo>
                            <a:pt x="89" y="15"/>
                          </a:moveTo>
                          <a:lnTo>
                            <a:pt x="7" y="59"/>
                          </a:lnTo>
                          <a:lnTo>
                            <a:pt x="0" y="45"/>
                          </a:lnTo>
                          <a:lnTo>
                            <a:pt x="74" y="0"/>
                          </a:lnTo>
                          <a:lnTo>
                            <a:pt x="89" y="15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23" name="Freeform 21"/>
                    <p:cNvSpPr>
                      <a:spLocks/>
                    </p:cNvSpPr>
                    <p:nvPr/>
                  </p:nvSpPr>
                  <p:spPr bwMode="auto">
                    <a:xfrm>
                      <a:off x="1262" y="2517"/>
                      <a:ext cx="63" cy="68"/>
                    </a:xfrm>
                    <a:custGeom>
                      <a:avLst/>
                      <a:gdLst>
                        <a:gd name="T0" fmla="*/ 46 w 63"/>
                        <a:gd name="T1" fmla="*/ 67 h 68"/>
                        <a:gd name="T2" fmla="*/ 57 w 63"/>
                        <a:gd name="T3" fmla="*/ 55 h 68"/>
                        <a:gd name="T4" fmla="*/ 63 w 63"/>
                        <a:gd name="T5" fmla="*/ 39 h 68"/>
                        <a:gd name="T6" fmla="*/ 59 w 63"/>
                        <a:gd name="T7" fmla="*/ 22 h 68"/>
                        <a:gd name="T8" fmla="*/ 48 w 63"/>
                        <a:gd name="T9" fmla="*/ 7 h 68"/>
                        <a:gd name="T10" fmla="*/ 33 w 63"/>
                        <a:gd name="T11" fmla="*/ 0 h 68"/>
                        <a:gd name="T12" fmla="*/ 16 w 63"/>
                        <a:gd name="T13" fmla="*/ 4 h 68"/>
                        <a:gd name="T14" fmla="*/ 3 w 63"/>
                        <a:gd name="T15" fmla="*/ 15 h 68"/>
                        <a:gd name="T16" fmla="*/ 0 w 63"/>
                        <a:gd name="T17" fmla="*/ 30 h 68"/>
                        <a:gd name="T18" fmla="*/ 1 w 63"/>
                        <a:gd name="T19" fmla="*/ 48 h 68"/>
                        <a:gd name="T20" fmla="*/ 13 w 63"/>
                        <a:gd name="T21" fmla="*/ 61 h 68"/>
                        <a:gd name="T22" fmla="*/ 29 w 63"/>
                        <a:gd name="T23" fmla="*/ 68 h 68"/>
                        <a:gd name="T24" fmla="*/ 46 w 63"/>
                        <a:gd name="T25" fmla="*/ 67 h 68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w 63"/>
                        <a:gd name="T40" fmla="*/ 0 h 68"/>
                        <a:gd name="T41" fmla="*/ 63 w 63"/>
                        <a:gd name="T42" fmla="*/ 68 h 68"/>
                      </a:gdLst>
                      <a:ahLst/>
                      <a:cxnLst>
                        <a:cxn ang="T26">
                          <a:pos x="T0" y="T1"/>
                        </a:cxn>
                        <a:cxn ang="T27">
                          <a:pos x="T2" y="T3"/>
                        </a:cxn>
                        <a:cxn ang="T28">
                          <a:pos x="T4" y="T5"/>
                        </a:cxn>
                        <a:cxn ang="T29">
                          <a:pos x="T6" y="T7"/>
                        </a:cxn>
                        <a:cxn ang="T30">
                          <a:pos x="T8" y="T9"/>
                        </a:cxn>
                        <a:cxn ang="T31">
                          <a:pos x="T10" y="T11"/>
                        </a:cxn>
                        <a:cxn ang="T32">
                          <a:pos x="T12" y="T13"/>
                        </a:cxn>
                        <a:cxn ang="T33">
                          <a:pos x="T14" y="T15"/>
                        </a:cxn>
                        <a:cxn ang="T34">
                          <a:pos x="T16" y="T17"/>
                        </a:cxn>
                        <a:cxn ang="T35">
                          <a:pos x="T18" y="T19"/>
                        </a:cxn>
                        <a:cxn ang="T36">
                          <a:pos x="T20" y="T21"/>
                        </a:cxn>
                        <a:cxn ang="T37">
                          <a:pos x="T22" y="T23"/>
                        </a:cxn>
                        <a:cxn ang="T38">
                          <a:pos x="T24" y="T25"/>
                        </a:cxn>
                      </a:cxnLst>
                      <a:rect l="T39" t="T40" r="T41" b="T42"/>
                      <a:pathLst>
                        <a:path w="63" h="68">
                          <a:moveTo>
                            <a:pt x="46" y="67"/>
                          </a:moveTo>
                          <a:lnTo>
                            <a:pt x="57" y="55"/>
                          </a:lnTo>
                          <a:lnTo>
                            <a:pt x="63" y="39"/>
                          </a:lnTo>
                          <a:lnTo>
                            <a:pt x="59" y="22"/>
                          </a:lnTo>
                          <a:lnTo>
                            <a:pt x="48" y="7"/>
                          </a:lnTo>
                          <a:lnTo>
                            <a:pt x="33" y="0"/>
                          </a:lnTo>
                          <a:lnTo>
                            <a:pt x="16" y="4"/>
                          </a:lnTo>
                          <a:lnTo>
                            <a:pt x="3" y="15"/>
                          </a:lnTo>
                          <a:lnTo>
                            <a:pt x="0" y="30"/>
                          </a:lnTo>
                          <a:lnTo>
                            <a:pt x="1" y="48"/>
                          </a:lnTo>
                          <a:lnTo>
                            <a:pt x="13" y="61"/>
                          </a:lnTo>
                          <a:lnTo>
                            <a:pt x="29" y="68"/>
                          </a:lnTo>
                          <a:lnTo>
                            <a:pt x="46" y="67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24" name="Freeform 22"/>
                    <p:cNvSpPr>
                      <a:spLocks/>
                    </p:cNvSpPr>
                    <p:nvPr/>
                  </p:nvSpPr>
                  <p:spPr bwMode="auto">
                    <a:xfrm>
                      <a:off x="1262" y="2517"/>
                      <a:ext cx="63" cy="68"/>
                    </a:xfrm>
                    <a:custGeom>
                      <a:avLst/>
                      <a:gdLst>
                        <a:gd name="T0" fmla="*/ 46 w 63"/>
                        <a:gd name="T1" fmla="*/ 67 h 68"/>
                        <a:gd name="T2" fmla="*/ 57 w 63"/>
                        <a:gd name="T3" fmla="*/ 55 h 68"/>
                        <a:gd name="T4" fmla="*/ 63 w 63"/>
                        <a:gd name="T5" fmla="*/ 39 h 68"/>
                        <a:gd name="T6" fmla="*/ 59 w 63"/>
                        <a:gd name="T7" fmla="*/ 22 h 68"/>
                        <a:gd name="T8" fmla="*/ 48 w 63"/>
                        <a:gd name="T9" fmla="*/ 7 h 68"/>
                        <a:gd name="T10" fmla="*/ 33 w 63"/>
                        <a:gd name="T11" fmla="*/ 0 h 68"/>
                        <a:gd name="T12" fmla="*/ 16 w 63"/>
                        <a:gd name="T13" fmla="*/ 4 h 68"/>
                        <a:gd name="T14" fmla="*/ 3 w 63"/>
                        <a:gd name="T15" fmla="*/ 15 h 68"/>
                        <a:gd name="T16" fmla="*/ 0 w 63"/>
                        <a:gd name="T17" fmla="*/ 30 h 68"/>
                        <a:gd name="T18" fmla="*/ 1 w 63"/>
                        <a:gd name="T19" fmla="*/ 48 h 68"/>
                        <a:gd name="T20" fmla="*/ 13 w 63"/>
                        <a:gd name="T21" fmla="*/ 61 h 68"/>
                        <a:gd name="T22" fmla="*/ 29 w 63"/>
                        <a:gd name="T23" fmla="*/ 68 h 68"/>
                        <a:gd name="T24" fmla="*/ 46 w 63"/>
                        <a:gd name="T25" fmla="*/ 67 h 68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w 63"/>
                        <a:gd name="T40" fmla="*/ 0 h 68"/>
                        <a:gd name="T41" fmla="*/ 63 w 63"/>
                        <a:gd name="T42" fmla="*/ 68 h 68"/>
                      </a:gdLst>
                      <a:ahLst/>
                      <a:cxnLst>
                        <a:cxn ang="T26">
                          <a:pos x="T0" y="T1"/>
                        </a:cxn>
                        <a:cxn ang="T27">
                          <a:pos x="T2" y="T3"/>
                        </a:cxn>
                        <a:cxn ang="T28">
                          <a:pos x="T4" y="T5"/>
                        </a:cxn>
                        <a:cxn ang="T29">
                          <a:pos x="T6" y="T7"/>
                        </a:cxn>
                        <a:cxn ang="T30">
                          <a:pos x="T8" y="T9"/>
                        </a:cxn>
                        <a:cxn ang="T31">
                          <a:pos x="T10" y="T11"/>
                        </a:cxn>
                        <a:cxn ang="T32">
                          <a:pos x="T12" y="T13"/>
                        </a:cxn>
                        <a:cxn ang="T33">
                          <a:pos x="T14" y="T15"/>
                        </a:cxn>
                        <a:cxn ang="T34">
                          <a:pos x="T16" y="T17"/>
                        </a:cxn>
                        <a:cxn ang="T35">
                          <a:pos x="T18" y="T19"/>
                        </a:cxn>
                        <a:cxn ang="T36">
                          <a:pos x="T20" y="T21"/>
                        </a:cxn>
                        <a:cxn ang="T37">
                          <a:pos x="T22" y="T23"/>
                        </a:cxn>
                        <a:cxn ang="T38">
                          <a:pos x="T24" y="T25"/>
                        </a:cxn>
                      </a:cxnLst>
                      <a:rect l="T39" t="T40" r="T41" b="T42"/>
                      <a:pathLst>
                        <a:path w="63" h="68">
                          <a:moveTo>
                            <a:pt x="46" y="67"/>
                          </a:moveTo>
                          <a:lnTo>
                            <a:pt x="57" y="55"/>
                          </a:lnTo>
                          <a:lnTo>
                            <a:pt x="63" y="39"/>
                          </a:lnTo>
                          <a:lnTo>
                            <a:pt x="59" y="22"/>
                          </a:lnTo>
                          <a:lnTo>
                            <a:pt x="48" y="7"/>
                          </a:lnTo>
                          <a:lnTo>
                            <a:pt x="33" y="0"/>
                          </a:lnTo>
                          <a:lnTo>
                            <a:pt x="16" y="4"/>
                          </a:lnTo>
                          <a:lnTo>
                            <a:pt x="3" y="15"/>
                          </a:lnTo>
                          <a:lnTo>
                            <a:pt x="0" y="30"/>
                          </a:lnTo>
                          <a:lnTo>
                            <a:pt x="1" y="48"/>
                          </a:lnTo>
                          <a:lnTo>
                            <a:pt x="13" y="61"/>
                          </a:lnTo>
                          <a:lnTo>
                            <a:pt x="29" y="68"/>
                          </a:lnTo>
                          <a:lnTo>
                            <a:pt x="46" y="67"/>
                          </a:lnTo>
                        </a:path>
                      </a:pathLst>
                    </a:custGeom>
                    <a:noFill/>
                    <a:ln w="11113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25" name="Freeform 24"/>
                    <p:cNvSpPr>
                      <a:spLocks/>
                    </p:cNvSpPr>
                    <p:nvPr/>
                  </p:nvSpPr>
                  <p:spPr bwMode="auto">
                    <a:xfrm>
                      <a:off x="1584" y="1961"/>
                      <a:ext cx="686" cy="430"/>
                    </a:xfrm>
                    <a:custGeom>
                      <a:avLst/>
                      <a:gdLst>
                        <a:gd name="T0" fmla="*/ 0 w 686"/>
                        <a:gd name="T1" fmla="*/ 376 h 430"/>
                        <a:gd name="T2" fmla="*/ 645 w 686"/>
                        <a:gd name="T3" fmla="*/ 0 h 430"/>
                        <a:gd name="T4" fmla="*/ 647 w 686"/>
                        <a:gd name="T5" fmla="*/ 0 h 430"/>
                        <a:gd name="T6" fmla="*/ 653 w 686"/>
                        <a:gd name="T7" fmla="*/ 0 h 430"/>
                        <a:gd name="T8" fmla="*/ 660 w 686"/>
                        <a:gd name="T9" fmla="*/ 0 h 430"/>
                        <a:gd name="T10" fmla="*/ 670 w 686"/>
                        <a:gd name="T11" fmla="*/ 3 h 430"/>
                        <a:gd name="T12" fmla="*/ 677 w 686"/>
                        <a:gd name="T13" fmla="*/ 9 h 430"/>
                        <a:gd name="T14" fmla="*/ 683 w 686"/>
                        <a:gd name="T15" fmla="*/ 18 h 430"/>
                        <a:gd name="T16" fmla="*/ 686 w 686"/>
                        <a:gd name="T17" fmla="*/ 33 h 430"/>
                        <a:gd name="T18" fmla="*/ 686 w 686"/>
                        <a:gd name="T19" fmla="*/ 53 h 430"/>
                        <a:gd name="T20" fmla="*/ 41 w 686"/>
                        <a:gd name="T21" fmla="*/ 430 h 430"/>
                        <a:gd name="T22" fmla="*/ 0 w 686"/>
                        <a:gd name="T23" fmla="*/ 376 h 430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w 686"/>
                        <a:gd name="T37" fmla="*/ 0 h 430"/>
                        <a:gd name="T38" fmla="*/ 686 w 686"/>
                        <a:gd name="T39" fmla="*/ 430 h 430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T36" t="T37" r="T38" b="T39"/>
                      <a:pathLst>
                        <a:path w="686" h="430">
                          <a:moveTo>
                            <a:pt x="0" y="376"/>
                          </a:moveTo>
                          <a:lnTo>
                            <a:pt x="645" y="0"/>
                          </a:lnTo>
                          <a:lnTo>
                            <a:pt x="647" y="0"/>
                          </a:lnTo>
                          <a:lnTo>
                            <a:pt x="653" y="0"/>
                          </a:lnTo>
                          <a:lnTo>
                            <a:pt x="660" y="0"/>
                          </a:lnTo>
                          <a:lnTo>
                            <a:pt x="670" y="3"/>
                          </a:lnTo>
                          <a:lnTo>
                            <a:pt x="677" y="9"/>
                          </a:lnTo>
                          <a:lnTo>
                            <a:pt x="683" y="18"/>
                          </a:lnTo>
                          <a:lnTo>
                            <a:pt x="686" y="33"/>
                          </a:lnTo>
                          <a:lnTo>
                            <a:pt x="686" y="53"/>
                          </a:lnTo>
                          <a:lnTo>
                            <a:pt x="41" y="430"/>
                          </a:lnTo>
                          <a:lnTo>
                            <a:pt x="0" y="376"/>
                          </a:lnTo>
                          <a:close/>
                        </a:path>
                      </a:pathLst>
                    </a:custGeom>
                    <a:solidFill>
                      <a:srgbClr val="FF0000"/>
                    </a:solidFill>
                    <a:ln w="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26" name="Freeform 25"/>
                    <p:cNvSpPr>
                      <a:spLocks/>
                    </p:cNvSpPr>
                    <p:nvPr/>
                  </p:nvSpPr>
                  <p:spPr bwMode="auto">
                    <a:xfrm>
                      <a:off x="1584" y="1961"/>
                      <a:ext cx="686" cy="430"/>
                    </a:xfrm>
                    <a:custGeom>
                      <a:avLst/>
                      <a:gdLst>
                        <a:gd name="T0" fmla="*/ 0 w 686"/>
                        <a:gd name="T1" fmla="*/ 376 h 430"/>
                        <a:gd name="T2" fmla="*/ 645 w 686"/>
                        <a:gd name="T3" fmla="*/ 0 h 430"/>
                        <a:gd name="T4" fmla="*/ 647 w 686"/>
                        <a:gd name="T5" fmla="*/ 0 h 430"/>
                        <a:gd name="T6" fmla="*/ 653 w 686"/>
                        <a:gd name="T7" fmla="*/ 0 h 430"/>
                        <a:gd name="T8" fmla="*/ 660 w 686"/>
                        <a:gd name="T9" fmla="*/ 0 h 430"/>
                        <a:gd name="T10" fmla="*/ 670 w 686"/>
                        <a:gd name="T11" fmla="*/ 3 h 430"/>
                        <a:gd name="T12" fmla="*/ 677 w 686"/>
                        <a:gd name="T13" fmla="*/ 9 h 430"/>
                        <a:gd name="T14" fmla="*/ 683 w 686"/>
                        <a:gd name="T15" fmla="*/ 18 h 430"/>
                        <a:gd name="T16" fmla="*/ 686 w 686"/>
                        <a:gd name="T17" fmla="*/ 33 h 430"/>
                        <a:gd name="T18" fmla="*/ 686 w 686"/>
                        <a:gd name="T19" fmla="*/ 53 h 430"/>
                        <a:gd name="T20" fmla="*/ 41 w 686"/>
                        <a:gd name="T21" fmla="*/ 430 h 430"/>
                        <a:gd name="T22" fmla="*/ 0 w 686"/>
                        <a:gd name="T23" fmla="*/ 376 h 430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w 686"/>
                        <a:gd name="T37" fmla="*/ 0 h 430"/>
                        <a:gd name="T38" fmla="*/ 686 w 686"/>
                        <a:gd name="T39" fmla="*/ 430 h 430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T36" t="T37" r="T38" b="T39"/>
                      <a:pathLst>
                        <a:path w="686" h="430">
                          <a:moveTo>
                            <a:pt x="0" y="376"/>
                          </a:moveTo>
                          <a:lnTo>
                            <a:pt x="645" y="0"/>
                          </a:lnTo>
                          <a:lnTo>
                            <a:pt x="647" y="0"/>
                          </a:lnTo>
                          <a:lnTo>
                            <a:pt x="653" y="0"/>
                          </a:lnTo>
                          <a:lnTo>
                            <a:pt x="660" y="0"/>
                          </a:lnTo>
                          <a:lnTo>
                            <a:pt x="670" y="3"/>
                          </a:lnTo>
                          <a:lnTo>
                            <a:pt x="677" y="9"/>
                          </a:lnTo>
                          <a:lnTo>
                            <a:pt x="683" y="18"/>
                          </a:lnTo>
                          <a:lnTo>
                            <a:pt x="686" y="33"/>
                          </a:lnTo>
                          <a:lnTo>
                            <a:pt x="686" y="53"/>
                          </a:lnTo>
                          <a:lnTo>
                            <a:pt x="41" y="430"/>
                          </a:lnTo>
                          <a:lnTo>
                            <a:pt x="0" y="376"/>
                          </a:lnTo>
                        </a:path>
                      </a:pathLst>
                    </a:custGeom>
                    <a:noFill/>
                    <a:ln w="11113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27" name="Line 2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92" y="2407"/>
                      <a:ext cx="13" cy="8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28" name="Line 2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67" y="2422"/>
                      <a:ext cx="13" cy="8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29" name="Freeform 28"/>
                    <p:cNvSpPr>
                      <a:spLocks/>
                    </p:cNvSpPr>
                    <p:nvPr/>
                  </p:nvSpPr>
                  <p:spPr bwMode="auto">
                    <a:xfrm>
                      <a:off x="1551" y="2437"/>
                      <a:ext cx="5" cy="9"/>
                    </a:xfrm>
                    <a:custGeom>
                      <a:avLst/>
                      <a:gdLst>
                        <a:gd name="T0" fmla="*/ 5 w 5"/>
                        <a:gd name="T1" fmla="*/ 0 h 9"/>
                        <a:gd name="T2" fmla="*/ 0 w 5"/>
                        <a:gd name="T3" fmla="*/ 6 h 9"/>
                        <a:gd name="T4" fmla="*/ 4 w 5"/>
                        <a:gd name="T5" fmla="*/ 9 h 9"/>
                        <a:gd name="T6" fmla="*/ 0 60000 65536"/>
                        <a:gd name="T7" fmla="*/ 0 60000 65536"/>
                        <a:gd name="T8" fmla="*/ 0 60000 65536"/>
                        <a:gd name="T9" fmla="*/ 0 w 5"/>
                        <a:gd name="T10" fmla="*/ 0 h 9"/>
                        <a:gd name="T11" fmla="*/ 5 w 5"/>
                        <a:gd name="T12" fmla="*/ 9 h 9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5" h="9">
                          <a:moveTo>
                            <a:pt x="5" y="0"/>
                          </a:moveTo>
                          <a:lnTo>
                            <a:pt x="0" y="6"/>
                          </a:lnTo>
                          <a:lnTo>
                            <a:pt x="4" y="9"/>
                          </a:lnTo>
                        </a:path>
                      </a:pathLst>
                    </a:cu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30" name="Line 2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566" y="2456"/>
                      <a:ext cx="11" cy="11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31" name="Line 3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588" y="2456"/>
                      <a:ext cx="13" cy="7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32" name="Line 3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612" y="2443"/>
                      <a:ext cx="13" cy="7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33" name="Line 32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636" y="2428"/>
                      <a:ext cx="13" cy="7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34" name="Line 3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662" y="2413"/>
                      <a:ext cx="11" cy="7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35" name="Line 3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686" y="2398"/>
                      <a:ext cx="13" cy="8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36" name="Line 3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710" y="2385"/>
                      <a:ext cx="13" cy="8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37" name="Line 36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736" y="2370"/>
                      <a:ext cx="11" cy="8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38" name="Line 3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760" y="2356"/>
                      <a:ext cx="11" cy="7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39" name="Line 38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784" y="2343"/>
                      <a:ext cx="13" cy="5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40" name="Line 3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809" y="2328"/>
                      <a:ext cx="13" cy="7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41" name="Line 4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835" y="2313"/>
                      <a:ext cx="11" cy="7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42" name="Line 4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859" y="2298"/>
                      <a:ext cx="13" cy="7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43" name="Line 42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883" y="2285"/>
                      <a:ext cx="13" cy="7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44" name="Line 4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907" y="2270"/>
                      <a:ext cx="13" cy="8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45" name="Line 4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933" y="2255"/>
                      <a:ext cx="11" cy="8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46" name="Line 4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957" y="2241"/>
                      <a:ext cx="13" cy="7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47" name="Line 46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981" y="2228"/>
                      <a:ext cx="13" cy="7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48" name="Line 4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007" y="2213"/>
                      <a:ext cx="11" cy="7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49" name="Line 48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031" y="2198"/>
                      <a:ext cx="11" cy="7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50" name="Line 4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55" y="2191"/>
                      <a:ext cx="1" cy="1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51" name="Line 9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563" y="2483"/>
                      <a:ext cx="11" cy="8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52" name="Line 9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539" y="2498"/>
                      <a:ext cx="11" cy="8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53" name="Line 9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513" y="2511"/>
                      <a:ext cx="13" cy="8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54" name="Line 100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489" y="2526"/>
                      <a:ext cx="13" cy="8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55" name="Line 10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465" y="2541"/>
                      <a:ext cx="11" cy="7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56" name="Line 102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439" y="2554"/>
                      <a:ext cx="13" cy="7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57" name="Line 10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415" y="2569"/>
                      <a:ext cx="13" cy="7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58" name="Line 10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91" y="2584"/>
                      <a:ext cx="11" cy="7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59" name="Line 105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65" y="2598"/>
                      <a:ext cx="13" cy="6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60" name="Line 10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41" y="2611"/>
                      <a:ext cx="13" cy="8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61" name="Line 10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317" y="2626"/>
                      <a:ext cx="13" cy="8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62" name="Line 10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293" y="2641"/>
                      <a:ext cx="11" cy="8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63" name="Line 10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267" y="2654"/>
                      <a:ext cx="13" cy="7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64" name="Freeform 110"/>
                    <p:cNvSpPr>
                      <a:spLocks/>
                    </p:cNvSpPr>
                    <p:nvPr/>
                  </p:nvSpPr>
                  <p:spPr bwMode="auto">
                    <a:xfrm>
                      <a:off x="2242" y="2669"/>
                      <a:ext cx="13" cy="7"/>
                    </a:xfrm>
                    <a:custGeom>
                      <a:avLst/>
                      <a:gdLst>
                        <a:gd name="T0" fmla="*/ 13 w 13"/>
                        <a:gd name="T1" fmla="*/ 0 h 7"/>
                        <a:gd name="T2" fmla="*/ 0 w 13"/>
                        <a:gd name="T3" fmla="*/ 7 h 7"/>
                        <a:gd name="T4" fmla="*/ 0 w 13"/>
                        <a:gd name="T5" fmla="*/ 7 h 7"/>
                        <a:gd name="T6" fmla="*/ 0 60000 65536"/>
                        <a:gd name="T7" fmla="*/ 0 60000 65536"/>
                        <a:gd name="T8" fmla="*/ 0 60000 65536"/>
                        <a:gd name="T9" fmla="*/ 0 w 13"/>
                        <a:gd name="T10" fmla="*/ 0 h 7"/>
                        <a:gd name="T11" fmla="*/ 13 w 13"/>
                        <a:gd name="T12" fmla="*/ 7 h 7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13" h="7">
                          <a:moveTo>
                            <a:pt x="13" y="0"/>
                          </a:moveTo>
                          <a:lnTo>
                            <a:pt x="0" y="7"/>
                          </a:lnTo>
                        </a:path>
                      </a:pathLst>
                    </a:cu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65" name="Line 11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54" y="2686"/>
                      <a:ext cx="11" cy="9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66" name="Line 112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276" y="2680"/>
                      <a:ext cx="13" cy="7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67" name="Line 11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300" y="2665"/>
                      <a:ext cx="13" cy="8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68" name="Freeform 114"/>
                    <p:cNvSpPr>
                      <a:spLocks/>
                    </p:cNvSpPr>
                    <p:nvPr/>
                  </p:nvSpPr>
                  <p:spPr bwMode="auto">
                    <a:xfrm>
                      <a:off x="1579" y="1962"/>
                      <a:ext cx="691" cy="429"/>
                    </a:xfrm>
                    <a:custGeom>
                      <a:avLst/>
                      <a:gdLst>
                        <a:gd name="T0" fmla="*/ 654 w 691"/>
                        <a:gd name="T1" fmla="*/ 0 h 429"/>
                        <a:gd name="T2" fmla="*/ 658 w 691"/>
                        <a:gd name="T3" fmla="*/ 0 h 429"/>
                        <a:gd name="T4" fmla="*/ 663 w 691"/>
                        <a:gd name="T5" fmla="*/ 0 h 429"/>
                        <a:gd name="T6" fmla="*/ 671 w 691"/>
                        <a:gd name="T7" fmla="*/ 2 h 429"/>
                        <a:gd name="T8" fmla="*/ 678 w 691"/>
                        <a:gd name="T9" fmla="*/ 6 h 429"/>
                        <a:gd name="T10" fmla="*/ 686 w 691"/>
                        <a:gd name="T11" fmla="*/ 13 h 429"/>
                        <a:gd name="T12" fmla="*/ 691 w 691"/>
                        <a:gd name="T13" fmla="*/ 28 h 429"/>
                        <a:gd name="T14" fmla="*/ 691 w 691"/>
                        <a:gd name="T15" fmla="*/ 47 h 429"/>
                        <a:gd name="T16" fmla="*/ 35 w 691"/>
                        <a:gd name="T17" fmla="*/ 429 h 429"/>
                        <a:gd name="T18" fmla="*/ 0 w 691"/>
                        <a:gd name="T19" fmla="*/ 381 h 429"/>
                        <a:gd name="T20" fmla="*/ 654 w 691"/>
                        <a:gd name="T21" fmla="*/ 0 h 429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691"/>
                        <a:gd name="T34" fmla="*/ 0 h 429"/>
                        <a:gd name="T35" fmla="*/ 691 w 691"/>
                        <a:gd name="T36" fmla="*/ 429 h 429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691" h="429">
                          <a:moveTo>
                            <a:pt x="654" y="0"/>
                          </a:moveTo>
                          <a:lnTo>
                            <a:pt x="658" y="0"/>
                          </a:lnTo>
                          <a:lnTo>
                            <a:pt x="663" y="0"/>
                          </a:lnTo>
                          <a:lnTo>
                            <a:pt x="671" y="2"/>
                          </a:lnTo>
                          <a:lnTo>
                            <a:pt x="678" y="6"/>
                          </a:lnTo>
                          <a:lnTo>
                            <a:pt x="686" y="13"/>
                          </a:lnTo>
                          <a:lnTo>
                            <a:pt x="691" y="28"/>
                          </a:lnTo>
                          <a:lnTo>
                            <a:pt x="691" y="47"/>
                          </a:lnTo>
                          <a:lnTo>
                            <a:pt x="35" y="429"/>
                          </a:lnTo>
                          <a:lnTo>
                            <a:pt x="0" y="381"/>
                          </a:lnTo>
                          <a:lnTo>
                            <a:pt x="654" y="0"/>
                          </a:lnTo>
                          <a:close/>
                        </a:path>
                      </a:pathLst>
                    </a:custGeom>
                    <a:solidFill>
                      <a:srgbClr val="FF2B2B"/>
                    </a:solidFill>
                    <a:ln w="0">
                      <a:solidFill>
                        <a:srgbClr val="FF2B2B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69" name="Freeform 115"/>
                    <p:cNvSpPr>
                      <a:spLocks/>
                    </p:cNvSpPr>
                    <p:nvPr/>
                  </p:nvSpPr>
                  <p:spPr bwMode="auto">
                    <a:xfrm>
                      <a:off x="1584" y="1962"/>
                      <a:ext cx="686" cy="421"/>
                    </a:xfrm>
                    <a:custGeom>
                      <a:avLst/>
                      <a:gdLst>
                        <a:gd name="T0" fmla="*/ 653 w 686"/>
                        <a:gd name="T1" fmla="*/ 0 h 421"/>
                        <a:gd name="T2" fmla="*/ 657 w 686"/>
                        <a:gd name="T3" fmla="*/ 0 h 421"/>
                        <a:gd name="T4" fmla="*/ 662 w 686"/>
                        <a:gd name="T5" fmla="*/ 2 h 421"/>
                        <a:gd name="T6" fmla="*/ 671 w 686"/>
                        <a:gd name="T7" fmla="*/ 4 h 421"/>
                        <a:gd name="T8" fmla="*/ 679 w 686"/>
                        <a:gd name="T9" fmla="*/ 12 h 421"/>
                        <a:gd name="T10" fmla="*/ 684 w 686"/>
                        <a:gd name="T11" fmla="*/ 23 h 421"/>
                        <a:gd name="T12" fmla="*/ 686 w 686"/>
                        <a:gd name="T13" fmla="*/ 41 h 421"/>
                        <a:gd name="T14" fmla="*/ 32 w 686"/>
                        <a:gd name="T15" fmla="*/ 421 h 421"/>
                        <a:gd name="T16" fmla="*/ 0 w 686"/>
                        <a:gd name="T17" fmla="*/ 381 h 421"/>
                        <a:gd name="T18" fmla="*/ 653 w 686"/>
                        <a:gd name="T19" fmla="*/ 0 h 421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686"/>
                        <a:gd name="T31" fmla="*/ 0 h 421"/>
                        <a:gd name="T32" fmla="*/ 686 w 686"/>
                        <a:gd name="T33" fmla="*/ 421 h 421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686" h="421">
                          <a:moveTo>
                            <a:pt x="653" y="0"/>
                          </a:moveTo>
                          <a:lnTo>
                            <a:pt x="657" y="0"/>
                          </a:lnTo>
                          <a:lnTo>
                            <a:pt x="662" y="2"/>
                          </a:lnTo>
                          <a:lnTo>
                            <a:pt x="671" y="4"/>
                          </a:lnTo>
                          <a:lnTo>
                            <a:pt x="679" y="12"/>
                          </a:lnTo>
                          <a:lnTo>
                            <a:pt x="684" y="23"/>
                          </a:lnTo>
                          <a:lnTo>
                            <a:pt x="686" y="41"/>
                          </a:lnTo>
                          <a:lnTo>
                            <a:pt x="32" y="421"/>
                          </a:lnTo>
                          <a:lnTo>
                            <a:pt x="0" y="381"/>
                          </a:lnTo>
                          <a:lnTo>
                            <a:pt x="653" y="0"/>
                          </a:lnTo>
                          <a:close/>
                        </a:path>
                      </a:pathLst>
                    </a:custGeom>
                    <a:solidFill>
                      <a:srgbClr val="FF5555"/>
                    </a:solidFill>
                    <a:ln w="0">
                      <a:solidFill>
                        <a:srgbClr val="FF5555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70" name="Freeform 116"/>
                    <p:cNvSpPr>
                      <a:spLocks/>
                    </p:cNvSpPr>
                    <p:nvPr/>
                  </p:nvSpPr>
                  <p:spPr bwMode="auto">
                    <a:xfrm>
                      <a:off x="1592" y="1964"/>
                      <a:ext cx="676" cy="414"/>
                    </a:xfrm>
                    <a:custGeom>
                      <a:avLst/>
                      <a:gdLst>
                        <a:gd name="T0" fmla="*/ 650 w 676"/>
                        <a:gd name="T1" fmla="*/ 0 h 414"/>
                        <a:gd name="T2" fmla="*/ 652 w 676"/>
                        <a:gd name="T3" fmla="*/ 0 h 414"/>
                        <a:gd name="T4" fmla="*/ 658 w 676"/>
                        <a:gd name="T5" fmla="*/ 2 h 414"/>
                        <a:gd name="T6" fmla="*/ 665 w 676"/>
                        <a:gd name="T7" fmla="*/ 4 h 414"/>
                        <a:gd name="T8" fmla="*/ 671 w 676"/>
                        <a:gd name="T9" fmla="*/ 11 h 414"/>
                        <a:gd name="T10" fmla="*/ 676 w 676"/>
                        <a:gd name="T11" fmla="*/ 21 h 414"/>
                        <a:gd name="T12" fmla="*/ 676 w 676"/>
                        <a:gd name="T13" fmla="*/ 34 h 414"/>
                        <a:gd name="T14" fmla="*/ 24 w 676"/>
                        <a:gd name="T15" fmla="*/ 414 h 414"/>
                        <a:gd name="T16" fmla="*/ 0 w 676"/>
                        <a:gd name="T17" fmla="*/ 379 h 414"/>
                        <a:gd name="T18" fmla="*/ 650 w 676"/>
                        <a:gd name="T19" fmla="*/ 0 h 414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676"/>
                        <a:gd name="T31" fmla="*/ 0 h 414"/>
                        <a:gd name="T32" fmla="*/ 676 w 676"/>
                        <a:gd name="T33" fmla="*/ 414 h 414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676" h="414">
                          <a:moveTo>
                            <a:pt x="650" y="0"/>
                          </a:moveTo>
                          <a:lnTo>
                            <a:pt x="652" y="0"/>
                          </a:lnTo>
                          <a:lnTo>
                            <a:pt x="658" y="2"/>
                          </a:lnTo>
                          <a:lnTo>
                            <a:pt x="665" y="4"/>
                          </a:lnTo>
                          <a:lnTo>
                            <a:pt x="671" y="11"/>
                          </a:lnTo>
                          <a:lnTo>
                            <a:pt x="676" y="21"/>
                          </a:lnTo>
                          <a:lnTo>
                            <a:pt x="676" y="34"/>
                          </a:lnTo>
                          <a:lnTo>
                            <a:pt x="24" y="414"/>
                          </a:lnTo>
                          <a:lnTo>
                            <a:pt x="0" y="379"/>
                          </a:lnTo>
                          <a:lnTo>
                            <a:pt x="650" y="0"/>
                          </a:lnTo>
                          <a:close/>
                        </a:path>
                      </a:pathLst>
                    </a:custGeom>
                    <a:solidFill>
                      <a:srgbClr val="FF8080"/>
                    </a:solidFill>
                    <a:ln w="0">
                      <a:solidFill>
                        <a:srgbClr val="FF808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71" name="Freeform 117"/>
                    <p:cNvSpPr>
                      <a:spLocks/>
                    </p:cNvSpPr>
                    <p:nvPr/>
                  </p:nvSpPr>
                  <p:spPr bwMode="auto">
                    <a:xfrm>
                      <a:off x="1597" y="1964"/>
                      <a:ext cx="671" cy="406"/>
                    </a:xfrm>
                    <a:custGeom>
                      <a:avLst/>
                      <a:gdLst>
                        <a:gd name="T0" fmla="*/ 649 w 671"/>
                        <a:gd name="T1" fmla="*/ 0 h 406"/>
                        <a:gd name="T2" fmla="*/ 649 w 671"/>
                        <a:gd name="T3" fmla="*/ 0 h 406"/>
                        <a:gd name="T4" fmla="*/ 651 w 671"/>
                        <a:gd name="T5" fmla="*/ 2 h 406"/>
                        <a:gd name="T6" fmla="*/ 655 w 671"/>
                        <a:gd name="T7" fmla="*/ 2 h 406"/>
                        <a:gd name="T8" fmla="*/ 658 w 671"/>
                        <a:gd name="T9" fmla="*/ 6 h 406"/>
                        <a:gd name="T10" fmla="*/ 662 w 671"/>
                        <a:gd name="T11" fmla="*/ 8 h 406"/>
                        <a:gd name="T12" fmla="*/ 666 w 671"/>
                        <a:gd name="T13" fmla="*/ 11 h 406"/>
                        <a:gd name="T14" fmla="*/ 670 w 671"/>
                        <a:gd name="T15" fmla="*/ 17 h 406"/>
                        <a:gd name="T16" fmla="*/ 671 w 671"/>
                        <a:gd name="T17" fmla="*/ 23 h 406"/>
                        <a:gd name="T18" fmla="*/ 671 w 671"/>
                        <a:gd name="T19" fmla="*/ 28 h 406"/>
                        <a:gd name="T20" fmla="*/ 19 w 671"/>
                        <a:gd name="T21" fmla="*/ 406 h 406"/>
                        <a:gd name="T22" fmla="*/ 0 w 671"/>
                        <a:gd name="T23" fmla="*/ 379 h 406"/>
                        <a:gd name="T24" fmla="*/ 649 w 671"/>
                        <a:gd name="T25" fmla="*/ 0 h 40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w 671"/>
                        <a:gd name="T40" fmla="*/ 0 h 406"/>
                        <a:gd name="T41" fmla="*/ 671 w 671"/>
                        <a:gd name="T42" fmla="*/ 406 h 406"/>
                      </a:gdLst>
                      <a:ahLst/>
                      <a:cxnLst>
                        <a:cxn ang="T26">
                          <a:pos x="T0" y="T1"/>
                        </a:cxn>
                        <a:cxn ang="T27">
                          <a:pos x="T2" y="T3"/>
                        </a:cxn>
                        <a:cxn ang="T28">
                          <a:pos x="T4" y="T5"/>
                        </a:cxn>
                        <a:cxn ang="T29">
                          <a:pos x="T6" y="T7"/>
                        </a:cxn>
                        <a:cxn ang="T30">
                          <a:pos x="T8" y="T9"/>
                        </a:cxn>
                        <a:cxn ang="T31">
                          <a:pos x="T10" y="T11"/>
                        </a:cxn>
                        <a:cxn ang="T32">
                          <a:pos x="T12" y="T13"/>
                        </a:cxn>
                        <a:cxn ang="T33">
                          <a:pos x="T14" y="T15"/>
                        </a:cxn>
                        <a:cxn ang="T34">
                          <a:pos x="T16" y="T17"/>
                        </a:cxn>
                        <a:cxn ang="T35">
                          <a:pos x="T18" y="T19"/>
                        </a:cxn>
                        <a:cxn ang="T36">
                          <a:pos x="T20" y="T21"/>
                        </a:cxn>
                        <a:cxn ang="T37">
                          <a:pos x="T22" y="T23"/>
                        </a:cxn>
                        <a:cxn ang="T38">
                          <a:pos x="T24" y="T25"/>
                        </a:cxn>
                      </a:cxnLst>
                      <a:rect l="T39" t="T40" r="T41" b="T42"/>
                      <a:pathLst>
                        <a:path w="671" h="406">
                          <a:moveTo>
                            <a:pt x="649" y="0"/>
                          </a:moveTo>
                          <a:lnTo>
                            <a:pt x="649" y="0"/>
                          </a:lnTo>
                          <a:lnTo>
                            <a:pt x="651" y="2"/>
                          </a:lnTo>
                          <a:lnTo>
                            <a:pt x="655" y="2"/>
                          </a:lnTo>
                          <a:lnTo>
                            <a:pt x="658" y="6"/>
                          </a:lnTo>
                          <a:lnTo>
                            <a:pt x="662" y="8"/>
                          </a:lnTo>
                          <a:lnTo>
                            <a:pt x="666" y="11"/>
                          </a:lnTo>
                          <a:lnTo>
                            <a:pt x="670" y="17"/>
                          </a:lnTo>
                          <a:lnTo>
                            <a:pt x="671" y="23"/>
                          </a:lnTo>
                          <a:lnTo>
                            <a:pt x="671" y="28"/>
                          </a:lnTo>
                          <a:lnTo>
                            <a:pt x="19" y="406"/>
                          </a:lnTo>
                          <a:lnTo>
                            <a:pt x="0" y="379"/>
                          </a:lnTo>
                          <a:lnTo>
                            <a:pt x="649" y="0"/>
                          </a:lnTo>
                          <a:close/>
                        </a:path>
                      </a:pathLst>
                    </a:custGeom>
                    <a:solidFill>
                      <a:srgbClr val="FFAAAA"/>
                    </a:solidFill>
                    <a:ln w="0">
                      <a:solidFill>
                        <a:srgbClr val="FFAAAA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72" name="Freeform 119"/>
                    <p:cNvSpPr>
                      <a:spLocks/>
                    </p:cNvSpPr>
                    <p:nvPr/>
                  </p:nvSpPr>
                  <p:spPr bwMode="auto">
                    <a:xfrm>
                      <a:off x="1621" y="1966"/>
                      <a:ext cx="646" cy="386"/>
                    </a:xfrm>
                    <a:custGeom>
                      <a:avLst/>
                      <a:gdLst>
                        <a:gd name="T0" fmla="*/ 646 w 646"/>
                        <a:gd name="T1" fmla="*/ 15 h 386"/>
                        <a:gd name="T2" fmla="*/ 8 w 646"/>
                        <a:gd name="T3" fmla="*/ 386 h 386"/>
                        <a:gd name="T4" fmla="*/ 0 w 646"/>
                        <a:gd name="T5" fmla="*/ 371 h 386"/>
                        <a:gd name="T6" fmla="*/ 633 w 646"/>
                        <a:gd name="T7" fmla="*/ 0 h 386"/>
                        <a:gd name="T8" fmla="*/ 646 w 646"/>
                        <a:gd name="T9" fmla="*/ 15 h 38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646"/>
                        <a:gd name="T16" fmla="*/ 0 h 386"/>
                        <a:gd name="T17" fmla="*/ 646 w 646"/>
                        <a:gd name="T18" fmla="*/ 386 h 38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646" h="386">
                          <a:moveTo>
                            <a:pt x="646" y="15"/>
                          </a:moveTo>
                          <a:lnTo>
                            <a:pt x="8" y="386"/>
                          </a:lnTo>
                          <a:lnTo>
                            <a:pt x="0" y="371"/>
                          </a:lnTo>
                          <a:lnTo>
                            <a:pt x="633" y="0"/>
                          </a:lnTo>
                          <a:lnTo>
                            <a:pt x="646" y="15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73" name="Freeform 120"/>
                    <p:cNvSpPr>
                      <a:spLocks/>
                    </p:cNvSpPr>
                    <p:nvPr/>
                  </p:nvSpPr>
                  <p:spPr bwMode="auto">
                    <a:xfrm>
                      <a:off x="1573" y="2331"/>
                      <a:ext cx="65" cy="69"/>
                    </a:xfrm>
                    <a:custGeom>
                      <a:avLst/>
                      <a:gdLst>
                        <a:gd name="T0" fmla="*/ 46 w 65"/>
                        <a:gd name="T1" fmla="*/ 65 h 69"/>
                        <a:gd name="T2" fmla="*/ 59 w 65"/>
                        <a:gd name="T3" fmla="*/ 54 h 69"/>
                        <a:gd name="T4" fmla="*/ 65 w 65"/>
                        <a:gd name="T5" fmla="*/ 39 h 69"/>
                        <a:gd name="T6" fmla="*/ 61 w 65"/>
                        <a:gd name="T7" fmla="*/ 21 h 69"/>
                        <a:gd name="T8" fmla="*/ 50 w 65"/>
                        <a:gd name="T9" fmla="*/ 8 h 69"/>
                        <a:gd name="T10" fmla="*/ 35 w 65"/>
                        <a:gd name="T11" fmla="*/ 0 h 69"/>
                        <a:gd name="T12" fmla="*/ 19 w 65"/>
                        <a:gd name="T13" fmla="*/ 2 h 69"/>
                        <a:gd name="T14" fmla="*/ 6 w 65"/>
                        <a:gd name="T15" fmla="*/ 13 h 69"/>
                        <a:gd name="T16" fmla="*/ 0 w 65"/>
                        <a:gd name="T17" fmla="*/ 30 h 69"/>
                        <a:gd name="T18" fmla="*/ 4 w 65"/>
                        <a:gd name="T19" fmla="*/ 47 h 69"/>
                        <a:gd name="T20" fmla="*/ 15 w 65"/>
                        <a:gd name="T21" fmla="*/ 62 h 69"/>
                        <a:gd name="T22" fmla="*/ 30 w 65"/>
                        <a:gd name="T23" fmla="*/ 69 h 69"/>
                        <a:gd name="T24" fmla="*/ 46 w 65"/>
                        <a:gd name="T25" fmla="*/ 65 h 69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w 65"/>
                        <a:gd name="T40" fmla="*/ 0 h 69"/>
                        <a:gd name="T41" fmla="*/ 65 w 65"/>
                        <a:gd name="T42" fmla="*/ 69 h 69"/>
                      </a:gdLst>
                      <a:ahLst/>
                      <a:cxnLst>
                        <a:cxn ang="T26">
                          <a:pos x="T0" y="T1"/>
                        </a:cxn>
                        <a:cxn ang="T27">
                          <a:pos x="T2" y="T3"/>
                        </a:cxn>
                        <a:cxn ang="T28">
                          <a:pos x="T4" y="T5"/>
                        </a:cxn>
                        <a:cxn ang="T29">
                          <a:pos x="T6" y="T7"/>
                        </a:cxn>
                        <a:cxn ang="T30">
                          <a:pos x="T8" y="T9"/>
                        </a:cxn>
                        <a:cxn ang="T31">
                          <a:pos x="T10" y="T11"/>
                        </a:cxn>
                        <a:cxn ang="T32">
                          <a:pos x="T12" y="T13"/>
                        </a:cxn>
                        <a:cxn ang="T33">
                          <a:pos x="T14" y="T15"/>
                        </a:cxn>
                        <a:cxn ang="T34">
                          <a:pos x="T16" y="T17"/>
                        </a:cxn>
                        <a:cxn ang="T35">
                          <a:pos x="T18" y="T19"/>
                        </a:cxn>
                        <a:cxn ang="T36">
                          <a:pos x="T20" y="T21"/>
                        </a:cxn>
                        <a:cxn ang="T37">
                          <a:pos x="T22" y="T23"/>
                        </a:cxn>
                        <a:cxn ang="T38">
                          <a:pos x="T24" y="T25"/>
                        </a:cxn>
                      </a:cxnLst>
                      <a:rect l="T39" t="T40" r="T41" b="T42"/>
                      <a:pathLst>
                        <a:path w="65" h="69">
                          <a:moveTo>
                            <a:pt x="46" y="65"/>
                          </a:moveTo>
                          <a:lnTo>
                            <a:pt x="59" y="54"/>
                          </a:lnTo>
                          <a:lnTo>
                            <a:pt x="65" y="39"/>
                          </a:lnTo>
                          <a:lnTo>
                            <a:pt x="61" y="21"/>
                          </a:lnTo>
                          <a:lnTo>
                            <a:pt x="50" y="8"/>
                          </a:lnTo>
                          <a:lnTo>
                            <a:pt x="35" y="0"/>
                          </a:lnTo>
                          <a:lnTo>
                            <a:pt x="19" y="2"/>
                          </a:lnTo>
                          <a:lnTo>
                            <a:pt x="6" y="13"/>
                          </a:lnTo>
                          <a:lnTo>
                            <a:pt x="0" y="30"/>
                          </a:lnTo>
                          <a:lnTo>
                            <a:pt x="4" y="47"/>
                          </a:lnTo>
                          <a:lnTo>
                            <a:pt x="15" y="62"/>
                          </a:lnTo>
                          <a:lnTo>
                            <a:pt x="30" y="69"/>
                          </a:lnTo>
                          <a:lnTo>
                            <a:pt x="46" y="65"/>
                          </a:lnTo>
                          <a:close/>
                        </a:path>
                      </a:pathLst>
                    </a:custGeom>
                    <a:solidFill>
                      <a:srgbClr val="CC0000"/>
                    </a:solidFill>
                    <a:ln w="0">
                      <a:solidFill>
                        <a:srgbClr val="CC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74" name="Freeform 121"/>
                    <p:cNvSpPr>
                      <a:spLocks/>
                    </p:cNvSpPr>
                    <p:nvPr/>
                  </p:nvSpPr>
                  <p:spPr bwMode="auto">
                    <a:xfrm>
                      <a:off x="1573" y="2331"/>
                      <a:ext cx="65" cy="69"/>
                    </a:xfrm>
                    <a:custGeom>
                      <a:avLst/>
                      <a:gdLst>
                        <a:gd name="T0" fmla="*/ 46 w 65"/>
                        <a:gd name="T1" fmla="*/ 65 h 69"/>
                        <a:gd name="T2" fmla="*/ 59 w 65"/>
                        <a:gd name="T3" fmla="*/ 54 h 69"/>
                        <a:gd name="T4" fmla="*/ 65 w 65"/>
                        <a:gd name="T5" fmla="*/ 39 h 69"/>
                        <a:gd name="T6" fmla="*/ 61 w 65"/>
                        <a:gd name="T7" fmla="*/ 21 h 69"/>
                        <a:gd name="T8" fmla="*/ 50 w 65"/>
                        <a:gd name="T9" fmla="*/ 8 h 69"/>
                        <a:gd name="T10" fmla="*/ 35 w 65"/>
                        <a:gd name="T11" fmla="*/ 0 h 69"/>
                        <a:gd name="T12" fmla="*/ 19 w 65"/>
                        <a:gd name="T13" fmla="*/ 2 h 69"/>
                        <a:gd name="T14" fmla="*/ 6 w 65"/>
                        <a:gd name="T15" fmla="*/ 13 h 69"/>
                        <a:gd name="T16" fmla="*/ 0 w 65"/>
                        <a:gd name="T17" fmla="*/ 30 h 69"/>
                        <a:gd name="T18" fmla="*/ 4 w 65"/>
                        <a:gd name="T19" fmla="*/ 47 h 69"/>
                        <a:gd name="T20" fmla="*/ 15 w 65"/>
                        <a:gd name="T21" fmla="*/ 62 h 69"/>
                        <a:gd name="T22" fmla="*/ 30 w 65"/>
                        <a:gd name="T23" fmla="*/ 69 h 69"/>
                        <a:gd name="T24" fmla="*/ 46 w 65"/>
                        <a:gd name="T25" fmla="*/ 65 h 69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w 65"/>
                        <a:gd name="T40" fmla="*/ 0 h 69"/>
                        <a:gd name="T41" fmla="*/ 65 w 65"/>
                        <a:gd name="T42" fmla="*/ 69 h 69"/>
                      </a:gdLst>
                      <a:ahLst/>
                      <a:cxnLst>
                        <a:cxn ang="T26">
                          <a:pos x="T0" y="T1"/>
                        </a:cxn>
                        <a:cxn ang="T27">
                          <a:pos x="T2" y="T3"/>
                        </a:cxn>
                        <a:cxn ang="T28">
                          <a:pos x="T4" y="T5"/>
                        </a:cxn>
                        <a:cxn ang="T29">
                          <a:pos x="T6" y="T7"/>
                        </a:cxn>
                        <a:cxn ang="T30">
                          <a:pos x="T8" y="T9"/>
                        </a:cxn>
                        <a:cxn ang="T31">
                          <a:pos x="T10" y="T11"/>
                        </a:cxn>
                        <a:cxn ang="T32">
                          <a:pos x="T12" y="T13"/>
                        </a:cxn>
                        <a:cxn ang="T33">
                          <a:pos x="T14" y="T15"/>
                        </a:cxn>
                        <a:cxn ang="T34">
                          <a:pos x="T16" y="T17"/>
                        </a:cxn>
                        <a:cxn ang="T35">
                          <a:pos x="T18" y="T19"/>
                        </a:cxn>
                        <a:cxn ang="T36">
                          <a:pos x="T20" y="T21"/>
                        </a:cxn>
                        <a:cxn ang="T37">
                          <a:pos x="T22" y="T23"/>
                        </a:cxn>
                        <a:cxn ang="T38">
                          <a:pos x="T24" y="T25"/>
                        </a:cxn>
                      </a:cxnLst>
                      <a:rect l="T39" t="T40" r="T41" b="T42"/>
                      <a:pathLst>
                        <a:path w="65" h="69">
                          <a:moveTo>
                            <a:pt x="46" y="65"/>
                          </a:moveTo>
                          <a:lnTo>
                            <a:pt x="59" y="54"/>
                          </a:lnTo>
                          <a:lnTo>
                            <a:pt x="65" y="39"/>
                          </a:lnTo>
                          <a:lnTo>
                            <a:pt x="61" y="21"/>
                          </a:lnTo>
                          <a:lnTo>
                            <a:pt x="50" y="8"/>
                          </a:lnTo>
                          <a:lnTo>
                            <a:pt x="35" y="0"/>
                          </a:lnTo>
                          <a:lnTo>
                            <a:pt x="19" y="2"/>
                          </a:lnTo>
                          <a:lnTo>
                            <a:pt x="6" y="13"/>
                          </a:lnTo>
                          <a:lnTo>
                            <a:pt x="0" y="30"/>
                          </a:lnTo>
                          <a:lnTo>
                            <a:pt x="4" y="47"/>
                          </a:lnTo>
                          <a:lnTo>
                            <a:pt x="15" y="62"/>
                          </a:lnTo>
                          <a:lnTo>
                            <a:pt x="30" y="69"/>
                          </a:lnTo>
                          <a:lnTo>
                            <a:pt x="46" y="65"/>
                          </a:lnTo>
                        </a:path>
                      </a:pathLst>
                    </a:custGeom>
                    <a:noFill/>
                    <a:ln w="11113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75" name="Line 1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61" y="2192"/>
                      <a:ext cx="11" cy="8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76" name="Freeform 130"/>
                    <p:cNvSpPr>
                      <a:spLocks/>
                    </p:cNvSpPr>
                    <p:nvPr/>
                  </p:nvSpPr>
                  <p:spPr bwMode="auto">
                    <a:xfrm>
                      <a:off x="1108" y="2576"/>
                      <a:ext cx="72" cy="117"/>
                    </a:xfrm>
                    <a:custGeom>
                      <a:avLst/>
                      <a:gdLst>
                        <a:gd name="T0" fmla="*/ 72 w 72"/>
                        <a:gd name="T1" fmla="*/ 117 h 117"/>
                        <a:gd name="T2" fmla="*/ 72 w 72"/>
                        <a:gd name="T3" fmla="*/ 34 h 117"/>
                        <a:gd name="T4" fmla="*/ 0 w 72"/>
                        <a:gd name="T5" fmla="*/ 0 h 117"/>
                        <a:gd name="T6" fmla="*/ 0 w 72"/>
                        <a:gd name="T7" fmla="*/ 84 h 117"/>
                        <a:gd name="T8" fmla="*/ 72 w 72"/>
                        <a:gd name="T9" fmla="*/ 117 h 117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2"/>
                        <a:gd name="T16" fmla="*/ 0 h 117"/>
                        <a:gd name="T17" fmla="*/ 72 w 72"/>
                        <a:gd name="T18" fmla="*/ 117 h 117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2" h="117">
                          <a:moveTo>
                            <a:pt x="72" y="117"/>
                          </a:moveTo>
                          <a:lnTo>
                            <a:pt x="72" y="34"/>
                          </a:lnTo>
                          <a:lnTo>
                            <a:pt x="0" y="0"/>
                          </a:lnTo>
                          <a:lnTo>
                            <a:pt x="0" y="84"/>
                          </a:lnTo>
                          <a:lnTo>
                            <a:pt x="72" y="117"/>
                          </a:lnTo>
                          <a:close/>
                        </a:path>
                      </a:pathLst>
                    </a:custGeom>
                    <a:solidFill>
                      <a:srgbClr val="00B200"/>
                    </a:solidFill>
                    <a:ln w="0">
                      <a:solidFill>
                        <a:srgbClr val="00B2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77" name="Freeform 131"/>
                    <p:cNvSpPr>
                      <a:spLocks/>
                    </p:cNvSpPr>
                    <p:nvPr/>
                  </p:nvSpPr>
                  <p:spPr bwMode="auto">
                    <a:xfrm>
                      <a:off x="1180" y="2576"/>
                      <a:ext cx="70" cy="117"/>
                    </a:xfrm>
                    <a:custGeom>
                      <a:avLst/>
                      <a:gdLst>
                        <a:gd name="T0" fmla="*/ 0 w 70"/>
                        <a:gd name="T1" fmla="*/ 117 h 117"/>
                        <a:gd name="T2" fmla="*/ 0 w 70"/>
                        <a:gd name="T3" fmla="*/ 34 h 117"/>
                        <a:gd name="T4" fmla="*/ 70 w 70"/>
                        <a:gd name="T5" fmla="*/ 0 h 117"/>
                        <a:gd name="T6" fmla="*/ 70 w 70"/>
                        <a:gd name="T7" fmla="*/ 84 h 117"/>
                        <a:gd name="T8" fmla="*/ 0 w 70"/>
                        <a:gd name="T9" fmla="*/ 117 h 117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0"/>
                        <a:gd name="T16" fmla="*/ 0 h 117"/>
                        <a:gd name="T17" fmla="*/ 70 w 70"/>
                        <a:gd name="T18" fmla="*/ 117 h 117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0" h="117">
                          <a:moveTo>
                            <a:pt x="0" y="117"/>
                          </a:moveTo>
                          <a:lnTo>
                            <a:pt x="0" y="34"/>
                          </a:lnTo>
                          <a:lnTo>
                            <a:pt x="70" y="0"/>
                          </a:lnTo>
                          <a:lnTo>
                            <a:pt x="70" y="84"/>
                          </a:lnTo>
                          <a:lnTo>
                            <a:pt x="0" y="117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78" name="Line 132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250" y="2552"/>
                      <a:ext cx="43" cy="24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79" name="Freeform 133"/>
                    <p:cNvSpPr>
                      <a:spLocks/>
                    </p:cNvSpPr>
                    <p:nvPr/>
                  </p:nvSpPr>
                  <p:spPr bwMode="auto">
                    <a:xfrm>
                      <a:off x="1271" y="2285"/>
                      <a:ext cx="1075" cy="471"/>
                    </a:xfrm>
                    <a:custGeom>
                      <a:avLst/>
                      <a:gdLst>
                        <a:gd name="T0" fmla="*/ 1075 w 1075"/>
                        <a:gd name="T1" fmla="*/ 402 h 471"/>
                        <a:gd name="T2" fmla="*/ 981 w 1075"/>
                        <a:gd name="T3" fmla="*/ 295 h 471"/>
                        <a:gd name="T4" fmla="*/ 977 w 1075"/>
                        <a:gd name="T5" fmla="*/ 297 h 471"/>
                        <a:gd name="T6" fmla="*/ 966 w 1075"/>
                        <a:gd name="T7" fmla="*/ 304 h 471"/>
                        <a:gd name="T8" fmla="*/ 949 w 1075"/>
                        <a:gd name="T9" fmla="*/ 315 h 471"/>
                        <a:gd name="T10" fmla="*/ 925 w 1075"/>
                        <a:gd name="T11" fmla="*/ 330 h 471"/>
                        <a:gd name="T12" fmla="*/ 897 w 1075"/>
                        <a:gd name="T13" fmla="*/ 347 h 471"/>
                        <a:gd name="T14" fmla="*/ 866 w 1075"/>
                        <a:gd name="T15" fmla="*/ 365 h 471"/>
                        <a:gd name="T16" fmla="*/ 829 w 1075"/>
                        <a:gd name="T17" fmla="*/ 384 h 471"/>
                        <a:gd name="T18" fmla="*/ 790 w 1075"/>
                        <a:gd name="T19" fmla="*/ 402 h 471"/>
                        <a:gd name="T20" fmla="*/ 749 w 1075"/>
                        <a:gd name="T21" fmla="*/ 419 h 471"/>
                        <a:gd name="T22" fmla="*/ 708 w 1075"/>
                        <a:gd name="T23" fmla="*/ 436 h 471"/>
                        <a:gd name="T24" fmla="*/ 665 w 1075"/>
                        <a:gd name="T25" fmla="*/ 449 h 471"/>
                        <a:gd name="T26" fmla="*/ 662 w 1075"/>
                        <a:gd name="T27" fmla="*/ 451 h 471"/>
                        <a:gd name="T28" fmla="*/ 653 w 1075"/>
                        <a:gd name="T29" fmla="*/ 453 h 471"/>
                        <a:gd name="T30" fmla="*/ 638 w 1075"/>
                        <a:gd name="T31" fmla="*/ 456 h 471"/>
                        <a:gd name="T32" fmla="*/ 615 w 1075"/>
                        <a:gd name="T33" fmla="*/ 462 h 471"/>
                        <a:gd name="T34" fmla="*/ 586 w 1075"/>
                        <a:gd name="T35" fmla="*/ 466 h 471"/>
                        <a:gd name="T36" fmla="*/ 549 w 1075"/>
                        <a:gd name="T37" fmla="*/ 469 h 471"/>
                        <a:gd name="T38" fmla="*/ 502 w 1075"/>
                        <a:gd name="T39" fmla="*/ 471 h 471"/>
                        <a:gd name="T40" fmla="*/ 447 w 1075"/>
                        <a:gd name="T41" fmla="*/ 471 h 471"/>
                        <a:gd name="T42" fmla="*/ 380 w 1075"/>
                        <a:gd name="T43" fmla="*/ 469 h 471"/>
                        <a:gd name="T44" fmla="*/ 304 w 1075"/>
                        <a:gd name="T45" fmla="*/ 464 h 471"/>
                        <a:gd name="T46" fmla="*/ 298 w 1075"/>
                        <a:gd name="T47" fmla="*/ 462 h 471"/>
                        <a:gd name="T48" fmla="*/ 280 w 1075"/>
                        <a:gd name="T49" fmla="*/ 460 h 471"/>
                        <a:gd name="T50" fmla="*/ 254 w 1075"/>
                        <a:gd name="T51" fmla="*/ 454 h 471"/>
                        <a:gd name="T52" fmla="*/ 222 w 1075"/>
                        <a:gd name="T53" fmla="*/ 445 h 471"/>
                        <a:gd name="T54" fmla="*/ 185 w 1075"/>
                        <a:gd name="T55" fmla="*/ 434 h 471"/>
                        <a:gd name="T56" fmla="*/ 146 w 1075"/>
                        <a:gd name="T57" fmla="*/ 417 h 471"/>
                        <a:gd name="T58" fmla="*/ 107 w 1075"/>
                        <a:gd name="T59" fmla="*/ 395 h 471"/>
                        <a:gd name="T60" fmla="*/ 70 w 1075"/>
                        <a:gd name="T61" fmla="*/ 367 h 471"/>
                        <a:gd name="T62" fmla="*/ 39 w 1075"/>
                        <a:gd name="T63" fmla="*/ 332 h 471"/>
                        <a:gd name="T64" fmla="*/ 37 w 1075"/>
                        <a:gd name="T65" fmla="*/ 330 h 471"/>
                        <a:gd name="T66" fmla="*/ 31 w 1075"/>
                        <a:gd name="T67" fmla="*/ 321 h 471"/>
                        <a:gd name="T68" fmla="*/ 22 w 1075"/>
                        <a:gd name="T69" fmla="*/ 308 h 471"/>
                        <a:gd name="T70" fmla="*/ 15 w 1075"/>
                        <a:gd name="T71" fmla="*/ 291 h 471"/>
                        <a:gd name="T72" fmla="*/ 5 w 1075"/>
                        <a:gd name="T73" fmla="*/ 269 h 471"/>
                        <a:gd name="T74" fmla="*/ 2 w 1075"/>
                        <a:gd name="T75" fmla="*/ 243 h 471"/>
                        <a:gd name="T76" fmla="*/ 0 w 1075"/>
                        <a:gd name="T77" fmla="*/ 215 h 471"/>
                        <a:gd name="T78" fmla="*/ 4 w 1075"/>
                        <a:gd name="T79" fmla="*/ 186 h 471"/>
                        <a:gd name="T80" fmla="*/ 16 w 1075"/>
                        <a:gd name="T81" fmla="*/ 152 h 471"/>
                        <a:gd name="T82" fmla="*/ 37 w 1075"/>
                        <a:gd name="T83" fmla="*/ 119 h 471"/>
                        <a:gd name="T84" fmla="*/ 68 w 1075"/>
                        <a:gd name="T85" fmla="*/ 84 h 471"/>
                        <a:gd name="T86" fmla="*/ 70 w 1075"/>
                        <a:gd name="T87" fmla="*/ 82 h 471"/>
                        <a:gd name="T88" fmla="*/ 80 w 1075"/>
                        <a:gd name="T89" fmla="*/ 72 h 471"/>
                        <a:gd name="T90" fmla="*/ 93 w 1075"/>
                        <a:gd name="T91" fmla="*/ 59 h 471"/>
                        <a:gd name="T92" fmla="*/ 115 w 1075"/>
                        <a:gd name="T93" fmla="*/ 43 h 471"/>
                        <a:gd name="T94" fmla="*/ 144 w 1075"/>
                        <a:gd name="T95" fmla="*/ 22 h 471"/>
                        <a:gd name="T96" fmla="*/ 182 w 1075"/>
                        <a:gd name="T97" fmla="*/ 0 h 471"/>
                        <a:gd name="T98" fmla="*/ 322 w 1075"/>
                        <a:gd name="T99" fmla="*/ 85 h 471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w 1075"/>
                        <a:gd name="T151" fmla="*/ 0 h 471"/>
                        <a:gd name="T152" fmla="*/ 1075 w 1075"/>
                        <a:gd name="T153" fmla="*/ 471 h 471"/>
                      </a:gdLst>
                      <a:ahLst/>
                      <a:cxnLst>
                        <a:cxn ang="T100">
                          <a:pos x="T0" y="T1"/>
                        </a:cxn>
                        <a:cxn ang="T101">
                          <a:pos x="T2" y="T3"/>
                        </a:cxn>
                        <a:cxn ang="T102">
                          <a:pos x="T4" y="T5"/>
                        </a:cxn>
                        <a:cxn ang="T103">
                          <a:pos x="T6" y="T7"/>
                        </a:cxn>
                        <a:cxn ang="T104">
                          <a:pos x="T8" y="T9"/>
                        </a:cxn>
                        <a:cxn ang="T105">
                          <a:pos x="T10" y="T11"/>
                        </a:cxn>
                        <a:cxn ang="T106">
                          <a:pos x="T12" y="T13"/>
                        </a:cxn>
                        <a:cxn ang="T107">
                          <a:pos x="T14" y="T15"/>
                        </a:cxn>
                        <a:cxn ang="T108">
                          <a:pos x="T16" y="T17"/>
                        </a:cxn>
                        <a:cxn ang="T109">
                          <a:pos x="T18" y="T19"/>
                        </a:cxn>
                        <a:cxn ang="T110">
                          <a:pos x="T20" y="T21"/>
                        </a:cxn>
                        <a:cxn ang="T111">
                          <a:pos x="T22" y="T23"/>
                        </a:cxn>
                        <a:cxn ang="T112">
                          <a:pos x="T24" y="T25"/>
                        </a:cxn>
                        <a:cxn ang="T113">
                          <a:pos x="T26" y="T27"/>
                        </a:cxn>
                        <a:cxn ang="T114">
                          <a:pos x="T28" y="T29"/>
                        </a:cxn>
                        <a:cxn ang="T115">
                          <a:pos x="T30" y="T31"/>
                        </a:cxn>
                        <a:cxn ang="T116">
                          <a:pos x="T32" y="T33"/>
                        </a:cxn>
                        <a:cxn ang="T117">
                          <a:pos x="T34" y="T35"/>
                        </a:cxn>
                        <a:cxn ang="T118">
                          <a:pos x="T36" y="T37"/>
                        </a:cxn>
                        <a:cxn ang="T119">
                          <a:pos x="T38" y="T39"/>
                        </a:cxn>
                        <a:cxn ang="T120">
                          <a:pos x="T40" y="T41"/>
                        </a:cxn>
                        <a:cxn ang="T121">
                          <a:pos x="T42" y="T43"/>
                        </a:cxn>
                        <a:cxn ang="T122">
                          <a:pos x="T44" y="T45"/>
                        </a:cxn>
                        <a:cxn ang="T123">
                          <a:pos x="T46" y="T47"/>
                        </a:cxn>
                        <a:cxn ang="T124">
                          <a:pos x="T48" y="T49"/>
                        </a:cxn>
                        <a:cxn ang="T125">
                          <a:pos x="T50" y="T51"/>
                        </a:cxn>
                        <a:cxn ang="T126">
                          <a:pos x="T52" y="T53"/>
                        </a:cxn>
                        <a:cxn ang="T127">
                          <a:pos x="T54" y="T55"/>
                        </a:cxn>
                        <a:cxn ang="T128">
                          <a:pos x="T56" y="T57"/>
                        </a:cxn>
                        <a:cxn ang="T129">
                          <a:pos x="T58" y="T59"/>
                        </a:cxn>
                        <a:cxn ang="T130">
                          <a:pos x="T60" y="T61"/>
                        </a:cxn>
                        <a:cxn ang="T131">
                          <a:pos x="T62" y="T63"/>
                        </a:cxn>
                        <a:cxn ang="T132">
                          <a:pos x="T64" y="T65"/>
                        </a:cxn>
                        <a:cxn ang="T133">
                          <a:pos x="T66" y="T67"/>
                        </a:cxn>
                        <a:cxn ang="T134">
                          <a:pos x="T68" y="T69"/>
                        </a:cxn>
                        <a:cxn ang="T135">
                          <a:pos x="T70" y="T71"/>
                        </a:cxn>
                        <a:cxn ang="T136">
                          <a:pos x="T72" y="T73"/>
                        </a:cxn>
                        <a:cxn ang="T137">
                          <a:pos x="T74" y="T75"/>
                        </a:cxn>
                        <a:cxn ang="T138">
                          <a:pos x="T76" y="T77"/>
                        </a:cxn>
                        <a:cxn ang="T139">
                          <a:pos x="T78" y="T79"/>
                        </a:cxn>
                        <a:cxn ang="T140">
                          <a:pos x="T80" y="T81"/>
                        </a:cxn>
                        <a:cxn ang="T141">
                          <a:pos x="T82" y="T83"/>
                        </a:cxn>
                        <a:cxn ang="T142">
                          <a:pos x="T84" y="T85"/>
                        </a:cxn>
                        <a:cxn ang="T143">
                          <a:pos x="T86" y="T87"/>
                        </a:cxn>
                        <a:cxn ang="T144">
                          <a:pos x="T88" y="T89"/>
                        </a:cxn>
                        <a:cxn ang="T145">
                          <a:pos x="T90" y="T91"/>
                        </a:cxn>
                        <a:cxn ang="T146">
                          <a:pos x="T92" y="T93"/>
                        </a:cxn>
                        <a:cxn ang="T147">
                          <a:pos x="T94" y="T95"/>
                        </a:cxn>
                        <a:cxn ang="T148">
                          <a:pos x="T96" y="T97"/>
                        </a:cxn>
                        <a:cxn ang="T149">
                          <a:pos x="T98" y="T99"/>
                        </a:cxn>
                      </a:cxnLst>
                      <a:rect l="T150" t="T151" r="T152" b="T153"/>
                      <a:pathLst>
                        <a:path w="1075" h="471">
                          <a:moveTo>
                            <a:pt x="1075" y="402"/>
                          </a:moveTo>
                          <a:lnTo>
                            <a:pt x="981" y="295"/>
                          </a:lnTo>
                          <a:lnTo>
                            <a:pt x="977" y="297"/>
                          </a:lnTo>
                          <a:lnTo>
                            <a:pt x="966" y="304"/>
                          </a:lnTo>
                          <a:lnTo>
                            <a:pt x="949" y="315"/>
                          </a:lnTo>
                          <a:lnTo>
                            <a:pt x="925" y="330"/>
                          </a:lnTo>
                          <a:lnTo>
                            <a:pt x="897" y="347"/>
                          </a:lnTo>
                          <a:lnTo>
                            <a:pt x="866" y="365"/>
                          </a:lnTo>
                          <a:lnTo>
                            <a:pt x="829" y="384"/>
                          </a:lnTo>
                          <a:lnTo>
                            <a:pt x="790" y="402"/>
                          </a:lnTo>
                          <a:lnTo>
                            <a:pt x="749" y="419"/>
                          </a:lnTo>
                          <a:lnTo>
                            <a:pt x="708" y="436"/>
                          </a:lnTo>
                          <a:lnTo>
                            <a:pt x="665" y="449"/>
                          </a:lnTo>
                          <a:lnTo>
                            <a:pt x="662" y="451"/>
                          </a:lnTo>
                          <a:lnTo>
                            <a:pt x="653" y="453"/>
                          </a:lnTo>
                          <a:lnTo>
                            <a:pt x="638" y="456"/>
                          </a:lnTo>
                          <a:lnTo>
                            <a:pt x="615" y="462"/>
                          </a:lnTo>
                          <a:lnTo>
                            <a:pt x="586" y="466"/>
                          </a:lnTo>
                          <a:lnTo>
                            <a:pt x="549" y="469"/>
                          </a:lnTo>
                          <a:lnTo>
                            <a:pt x="502" y="471"/>
                          </a:lnTo>
                          <a:lnTo>
                            <a:pt x="447" y="471"/>
                          </a:lnTo>
                          <a:lnTo>
                            <a:pt x="380" y="469"/>
                          </a:lnTo>
                          <a:lnTo>
                            <a:pt x="304" y="464"/>
                          </a:lnTo>
                          <a:lnTo>
                            <a:pt x="298" y="462"/>
                          </a:lnTo>
                          <a:lnTo>
                            <a:pt x="280" y="460"/>
                          </a:lnTo>
                          <a:lnTo>
                            <a:pt x="254" y="454"/>
                          </a:lnTo>
                          <a:lnTo>
                            <a:pt x="222" y="445"/>
                          </a:lnTo>
                          <a:lnTo>
                            <a:pt x="185" y="434"/>
                          </a:lnTo>
                          <a:lnTo>
                            <a:pt x="146" y="417"/>
                          </a:lnTo>
                          <a:lnTo>
                            <a:pt x="107" y="395"/>
                          </a:lnTo>
                          <a:lnTo>
                            <a:pt x="70" y="367"/>
                          </a:lnTo>
                          <a:lnTo>
                            <a:pt x="39" y="332"/>
                          </a:lnTo>
                          <a:lnTo>
                            <a:pt x="37" y="330"/>
                          </a:lnTo>
                          <a:lnTo>
                            <a:pt x="31" y="321"/>
                          </a:lnTo>
                          <a:lnTo>
                            <a:pt x="22" y="308"/>
                          </a:lnTo>
                          <a:lnTo>
                            <a:pt x="15" y="291"/>
                          </a:lnTo>
                          <a:lnTo>
                            <a:pt x="5" y="269"/>
                          </a:lnTo>
                          <a:lnTo>
                            <a:pt x="2" y="243"/>
                          </a:lnTo>
                          <a:lnTo>
                            <a:pt x="0" y="215"/>
                          </a:lnTo>
                          <a:lnTo>
                            <a:pt x="4" y="186"/>
                          </a:lnTo>
                          <a:lnTo>
                            <a:pt x="16" y="152"/>
                          </a:lnTo>
                          <a:lnTo>
                            <a:pt x="37" y="119"/>
                          </a:lnTo>
                          <a:lnTo>
                            <a:pt x="68" y="84"/>
                          </a:lnTo>
                          <a:lnTo>
                            <a:pt x="70" y="82"/>
                          </a:lnTo>
                          <a:lnTo>
                            <a:pt x="80" y="72"/>
                          </a:lnTo>
                          <a:lnTo>
                            <a:pt x="93" y="59"/>
                          </a:lnTo>
                          <a:lnTo>
                            <a:pt x="115" y="43"/>
                          </a:lnTo>
                          <a:lnTo>
                            <a:pt x="144" y="22"/>
                          </a:lnTo>
                          <a:lnTo>
                            <a:pt x="182" y="0"/>
                          </a:lnTo>
                          <a:lnTo>
                            <a:pt x="322" y="85"/>
                          </a:lnTo>
                        </a:path>
                      </a:pathLst>
                    </a:cu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80" name="Freeform 134"/>
                    <p:cNvSpPr>
                      <a:spLocks/>
                    </p:cNvSpPr>
                    <p:nvPr/>
                  </p:nvSpPr>
                  <p:spPr bwMode="auto">
                    <a:xfrm>
                      <a:off x="1276" y="2349"/>
                      <a:ext cx="1075" cy="469"/>
                    </a:xfrm>
                    <a:custGeom>
                      <a:avLst/>
                      <a:gdLst>
                        <a:gd name="T0" fmla="*/ 1075 w 1075"/>
                        <a:gd name="T1" fmla="*/ 354 h 469"/>
                        <a:gd name="T2" fmla="*/ 981 w 1075"/>
                        <a:gd name="T3" fmla="*/ 293 h 469"/>
                        <a:gd name="T4" fmla="*/ 977 w 1075"/>
                        <a:gd name="T5" fmla="*/ 295 h 469"/>
                        <a:gd name="T6" fmla="*/ 966 w 1075"/>
                        <a:gd name="T7" fmla="*/ 303 h 469"/>
                        <a:gd name="T8" fmla="*/ 949 w 1075"/>
                        <a:gd name="T9" fmla="*/ 314 h 469"/>
                        <a:gd name="T10" fmla="*/ 925 w 1075"/>
                        <a:gd name="T11" fmla="*/ 328 h 469"/>
                        <a:gd name="T12" fmla="*/ 897 w 1075"/>
                        <a:gd name="T13" fmla="*/ 345 h 469"/>
                        <a:gd name="T14" fmla="*/ 866 w 1075"/>
                        <a:gd name="T15" fmla="*/ 364 h 469"/>
                        <a:gd name="T16" fmla="*/ 829 w 1075"/>
                        <a:gd name="T17" fmla="*/ 382 h 469"/>
                        <a:gd name="T18" fmla="*/ 790 w 1075"/>
                        <a:gd name="T19" fmla="*/ 401 h 469"/>
                        <a:gd name="T20" fmla="*/ 749 w 1075"/>
                        <a:gd name="T21" fmla="*/ 419 h 469"/>
                        <a:gd name="T22" fmla="*/ 708 w 1075"/>
                        <a:gd name="T23" fmla="*/ 434 h 469"/>
                        <a:gd name="T24" fmla="*/ 665 w 1075"/>
                        <a:gd name="T25" fmla="*/ 447 h 469"/>
                        <a:gd name="T26" fmla="*/ 662 w 1075"/>
                        <a:gd name="T27" fmla="*/ 449 h 469"/>
                        <a:gd name="T28" fmla="*/ 653 w 1075"/>
                        <a:gd name="T29" fmla="*/ 451 h 469"/>
                        <a:gd name="T30" fmla="*/ 638 w 1075"/>
                        <a:gd name="T31" fmla="*/ 456 h 469"/>
                        <a:gd name="T32" fmla="*/ 615 w 1075"/>
                        <a:gd name="T33" fmla="*/ 460 h 469"/>
                        <a:gd name="T34" fmla="*/ 586 w 1075"/>
                        <a:gd name="T35" fmla="*/ 464 h 469"/>
                        <a:gd name="T36" fmla="*/ 549 w 1075"/>
                        <a:gd name="T37" fmla="*/ 468 h 469"/>
                        <a:gd name="T38" fmla="*/ 502 w 1075"/>
                        <a:gd name="T39" fmla="*/ 469 h 469"/>
                        <a:gd name="T40" fmla="*/ 447 w 1075"/>
                        <a:gd name="T41" fmla="*/ 469 h 469"/>
                        <a:gd name="T42" fmla="*/ 380 w 1075"/>
                        <a:gd name="T43" fmla="*/ 468 h 469"/>
                        <a:gd name="T44" fmla="*/ 304 w 1075"/>
                        <a:gd name="T45" fmla="*/ 462 h 469"/>
                        <a:gd name="T46" fmla="*/ 298 w 1075"/>
                        <a:gd name="T47" fmla="*/ 462 h 469"/>
                        <a:gd name="T48" fmla="*/ 280 w 1075"/>
                        <a:gd name="T49" fmla="*/ 458 h 469"/>
                        <a:gd name="T50" fmla="*/ 254 w 1075"/>
                        <a:gd name="T51" fmla="*/ 453 h 469"/>
                        <a:gd name="T52" fmla="*/ 222 w 1075"/>
                        <a:gd name="T53" fmla="*/ 445 h 469"/>
                        <a:gd name="T54" fmla="*/ 185 w 1075"/>
                        <a:gd name="T55" fmla="*/ 432 h 469"/>
                        <a:gd name="T56" fmla="*/ 146 w 1075"/>
                        <a:gd name="T57" fmla="*/ 416 h 469"/>
                        <a:gd name="T58" fmla="*/ 107 w 1075"/>
                        <a:gd name="T59" fmla="*/ 393 h 469"/>
                        <a:gd name="T60" fmla="*/ 70 w 1075"/>
                        <a:gd name="T61" fmla="*/ 366 h 469"/>
                        <a:gd name="T62" fmla="*/ 39 w 1075"/>
                        <a:gd name="T63" fmla="*/ 332 h 469"/>
                        <a:gd name="T64" fmla="*/ 37 w 1075"/>
                        <a:gd name="T65" fmla="*/ 328 h 469"/>
                        <a:gd name="T66" fmla="*/ 31 w 1075"/>
                        <a:gd name="T67" fmla="*/ 321 h 469"/>
                        <a:gd name="T68" fmla="*/ 22 w 1075"/>
                        <a:gd name="T69" fmla="*/ 306 h 469"/>
                        <a:gd name="T70" fmla="*/ 15 w 1075"/>
                        <a:gd name="T71" fmla="*/ 290 h 469"/>
                        <a:gd name="T72" fmla="*/ 5 w 1075"/>
                        <a:gd name="T73" fmla="*/ 267 h 469"/>
                        <a:gd name="T74" fmla="*/ 2 w 1075"/>
                        <a:gd name="T75" fmla="*/ 243 h 469"/>
                        <a:gd name="T76" fmla="*/ 0 w 1075"/>
                        <a:gd name="T77" fmla="*/ 215 h 469"/>
                        <a:gd name="T78" fmla="*/ 4 w 1075"/>
                        <a:gd name="T79" fmla="*/ 184 h 469"/>
                        <a:gd name="T80" fmla="*/ 16 w 1075"/>
                        <a:gd name="T81" fmla="*/ 152 h 469"/>
                        <a:gd name="T82" fmla="*/ 37 w 1075"/>
                        <a:gd name="T83" fmla="*/ 117 h 469"/>
                        <a:gd name="T84" fmla="*/ 68 w 1075"/>
                        <a:gd name="T85" fmla="*/ 84 h 469"/>
                        <a:gd name="T86" fmla="*/ 70 w 1075"/>
                        <a:gd name="T87" fmla="*/ 80 h 469"/>
                        <a:gd name="T88" fmla="*/ 80 w 1075"/>
                        <a:gd name="T89" fmla="*/ 73 h 469"/>
                        <a:gd name="T90" fmla="*/ 93 w 1075"/>
                        <a:gd name="T91" fmla="*/ 60 h 469"/>
                        <a:gd name="T92" fmla="*/ 115 w 1075"/>
                        <a:gd name="T93" fmla="*/ 41 h 469"/>
                        <a:gd name="T94" fmla="*/ 144 w 1075"/>
                        <a:gd name="T95" fmla="*/ 23 h 469"/>
                        <a:gd name="T96" fmla="*/ 182 w 1075"/>
                        <a:gd name="T97" fmla="*/ 0 h 469"/>
                        <a:gd name="T98" fmla="*/ 315 w 1075"/>
                        <a:gd name="T99" fmla="*/ 37 h 469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w 1075"/>
                        <a:gd name="T151" fmla="*/ 0 h 469"/>
                        <a:gd name="T152" fmla="*/ 1075 w 1075"/>
                        <a:gd name="T153" fmla="*/ 469 h 469"/>
                      </a:gdLst>
                      <a:ahLst/>
                      <a:cxnLst>
                        <a:cxn ang="T100">
                          <a:pos x="T0" y="T1"/>
                        </a:cxn>
                        <a:cxn ang="T101">
                          <a:pos x="T2" y="T3"/>
                        </a:cxn>
                        <a:cxn ang="T102">
                          <a:pos x="T4" y="T5"/>
                        </a:cxn>
                        <a:cxn ang="T103">
                          <a:pos x="T6" y="T7"/>
                        </a:cxn>
                        <a:cxn ang="T104">
                          <a:pos x="T8" y="T9"/>
                        </a:cxn>
                        <a:cxn ang="T105">
                          <a:pos x="T10" y="T11"/>
                        </a:cxn>
                        <a:cxn ang="T106">
                          <a:pos x="T12" y="T13"/>
                        </a:cxn>
                        <a:cxn ang="T107">
                          <a:pos x="T14" y="T15"/>
                        </a:cxn>
                        <a:cxn ang="T108">
                          <a:pos x="T16" y="T17"/>
                        </a:cxn>
                        <a:cxn ang="T109">
                          <a:pos x="T18" y="T19"/>
                        </a:cxn>
                        <a:cxn ang="T110">
                          <a:pos x="T20" y="T21"/>
                        </a:cxn>
                        <a:cxn ang="T111">
                          <a:pos x="T22" y="T23"/>
                        </a:cxn>
                        <a:cxn ang="T112">
                          <a:pos x="T24" y="T25"/>
                        </a:cxn>
                        <a:cxn ang="T113">
                          <a:pos x="T26" y="T27"/>
                        </a:cxn>
                        <a:cxn ang="T114">
                          <a:pos x="T28" y="T29"/>
                        </a:cxn>
                        <a:cxn ang="T115">
                          <a:pos x="T30" y="T31"/>
                        </a:cxn>
                        <a:cxn ang="T116">
                          <a:pos x="T32" y="T33"/>
                        </a:cxn>
                        <a:cxn ang="T117">
                          <a:pos x="T34" y="T35"/>
                        </a:cxn>
                        <a:cxn ang="T118">
                          <a:pos x="T36" y="T37"/>
                        </a:cxn>
                        <a:cxn ang="T119">
                          <a:pos x="T38" y="T39"/>
                        </a:cxn>
                        <a:cxn ang="T120">
                          <a:pos x="T40" y="T41"/>
                        </a:cxn>
                        <a:cxn ang="T121">
                          <a:pos x="T42" y="T43"/>
                        </a:cxn>
                        <a:cxn ang="T122">
                          <a:pos x="T44" y="T45"/>
                        </a:cxn>
                        <a:cxn ang="T123">
                          <a:pos x="T46" y="T47"/>
                        </a:cxn>
                        <a:cxn ang="T124">
                          <a:pos x="T48" y="T49"/>
                        </a:cxn>
                        <a:cxn ang="T125">
                          <a:pos x="T50" y="T51"/>
                        </a:cxn>
                        <a:cxn ang="T126">
                          <a:pos x="T52" y="T53"/>
                        </a:cxn>
                        <a:cxn ang="T127">
                          <a:pos x="T54" y="T55"/>
                        </a:cxn>
                        <a:cxn ang="T128">
                          <a:pos x="T56" y="T57"/>
                        </a:cxn>
                        <a:cxn ang="T129">
                          <a:pos x="T58" y="T59"/>
                        </a:cxn>
                        <a:cxn ang="T130">
                          <a:pos x="T60" y="T61"/>
                        </a:cxn>
                        <a:cxn ang="T131">
                          <a:pos x="T62" y="T63"/>
                        </a:cxn>
                        <a:cxn ang="T132">
                          <a:pos x="T64" y="T65"/>
                        </a:cxn>
                        <a:cxn ang="T133">
                          <a:pos x="T66" y="T67"/>
                        </a:cxn>
                        <a:cxn ang="T134">
                          <a:pos x="T68" y="T69"/>
                        </a:cxn>
                        <a:cxn ang="T135">
                          <a:pos x="T70" y="T71"/>
                        </a:cxn>
                        <a:cxn ang="T136">
                          <a:pos x="T72" y="T73"/>
                        </a:cxn>
                        <a:cxn ang="T137">
                          <a:pos x="T74" y="T75"/>
                        </a:cxn>
                        <a:cxn ang="T138">
                          <a:pos x="T76" y="T77"/>
                        </a:cxn>
                        <a:cxn ang="T139">
                          <a:pos x="T78" y="T79"/>
                        </a:cxn>
                        <a:cxn ang="T140">
                          <a:pos x="T80" y="T81"/>
                        </a:cxn>
                        <a:cxn ang="T141">
                          <a:pos x="T82" y="T83"/>
                        </a:cxn>
                        <a:cxn ang="T142">
                          <a:pos x="T84" y="T85"/>
                        </a:cxn>
                        <a:cxn ang="T143">
                          <a:pos x="T86" y="T87"/>
                        </a:cxn>
                        <a:cxn ang="T144">
                          <a:pos x="T88" y="T89"/>
                        </a:cxn>
                        <a:cxn ang="T145">
                          <a:pos x="T90" y="T91"/>
                        </a:cxn>
                        <a:cxn ang="T146">
                          <a:pos x="T92" y="T93"/>
                        </a:cxn>
                        <a:cxn ang="T147">
                          <a:pos x="T94" y="T95"/>
                        </a:cxn>
                        <a:cxn ang="T148">
                          <a:pos x="T96" y="T97"/>
                        </a:cxn>
                        <a:cxn ang="T149">
                          <a:pos x="T98" y="T99"/>
                        </a:cxn>
                      </a:cxnLst>
                      <a:rect l="T150" t="T151" r="T152" b="T153"/>
                      <a:pathLst>
                        <a:path w="1075" h="469">
                          <a:moveTo>
                            <a:pt x="1075" y="354"/>
                          </a:moveTo>
                          <a:lnTo>
                            <a:pt x="981" y="293"/>
                          </a:lnTo>
                          <a:lnTo>
                            <a:pt x="977" y="295"/>
                          </a:lnTo>
                          <a:lnTo>
                            <a:pt x="966" y="303"/>
                          </a:lnTo>
                          <a:lnTo>
                            <a:pt x="949" y="314"/>
                          </a:lnTo>
                          <a:lnTo>
                            <a:pt x="925" y="328"/>
                          </a:lnTo>
                          <a:lnTo>
                            <a:pt x="897" y="345"/>
                          </a:lnTo>
                          <a:lnTo>
                            <a:pt x="866" y="364"/>
                          </a:lnTo>
                          <a:lnTo>
                            <a:pt x="829" y="382"/>
                          </a:lnTo>
                          <a:lnTo>
                            <a:pt x="790" y="401"/>
                          </a:lnTo>
                          <a:lnTo>
                            <a:pt x="749" y="419"/>
                          </a:lnTo>
                          <a:lnTo>
                            <a:pt x="708" y="434"/>
                          </a:lnTo>
                          <a:lnTo>
                            <a:pt x="665" y="447"/>
                          </a:lnTo>
                          <a:lnTo>
                            <a:pt x="662" y="449"/>
                          </a:lnTo>
                          <a:lnTo>
                            <a:pt x="653" y="451"/>
                          </a:lnTo>
                          <a:lnTo>
                            <a:pt x="638" y="456"/>
                          </a:lnTo>
                          <a:lnTo>
                            <a:pt x="615" y="460"/>
                          </a:lnTo>
                          <a:lnTo>
                            <a:pt x="586" y="464"/>
                          </a:lnTo>
                          <a:lnTo>
                            <a:pt x="549" y="468"/>
                          </a:lnTo>
                          <a:lnTo>
                            <a:pt x="502" y="469"/>
                          </a:lnTo>
                          <a:lnTo>
                            <a:pt x="447" y="469"/>
                          </a:lnTo>
                          <a:lnTo>
                            <a:pt x="380" y="468"/>
                          </a:lnTo>
                          <a:lnTo>
                            <a:pt x="304" y="462"/>
                          </a:lnTo>
                          <a:lnTo>
                            <a:pt x="298" y="462"/>
                          </a:lnTo>
                          <a:lnTo>
                            <a:pt x="280" y="458"/>
                          </a:lnTo>
                          <a:lnTo>
                            <a:pt x="254" y="453"/>
                          </a:lnTo>
                          <a:lnTo>
                            <a:pt x="222" y="445"/>
                          </a:lnTo>
                          <a:lnTo>
                            <a:pt x="185" y="432"/>
                          </a:lnTo>
                          <a:lnTo>
                            <a:pt x="146" y="416"/>
                          </a:lnTo>
                          <a:lnTo>
                            <a:pt x="107" y="393"/>
                          </a:lnTo>
                          <a:lnTo>
                            <a:pt x="70" y="366"/>
                          </a:lnTo>
                          <a:lnTo>
                            <a:pt x="39" y="332"/>
                          </a:lnTo>
                          <a:lnTo>
                            <a:pt x="37" y="328"/>
                          </a:lnTo>
                          <a:lnTo>
                            <a:pt x="31" y="321"/>
                          </a:lnTo>
                          <a:lnTo>
                            <a:pt x="22" y="306"/>
                          </a:lnTo>
                          <a:lnTo>
                            <a:pt x="15" y="290"/>
                          </a:lnTo>
                          <a:lnTo>
                            <a:pt x="5" y="267"/>
                          </a:lnTo>
                          <a:lnTo>
                            <a:pt x="2" y="243"/>
                          </a:lnTo>
                          <a:lnTo>
                            <a:pt x="0" y="215"/>
                          </a:lnTo>
                          <a:lnTo>
                            <a:pt x="4" y="184"/>
                          </a:lnTo>
                          <a:lnTo>
                            <a:pt x="16" y="152"/>
                          </a:lnTo>
                          <a:lnTo>
                            <a:pt x="37" y="117"/>
                          </a:lnTo>
                          <a:lnTo>
                            <a:pt x="68" y="84"/>
                          </a:lnTo>
                          <a:lnTo>
                            <a:pt x="70" y="80"/>
                          </a:lnTo>
                          <a:lnTo>
                            <a:pt x="80" y="73"/>
                          </a:lnTo>
                          <a:lnTo>
                            <a:pt x="93" y="60"/>
                          </a:lnTo>
                          <a:lnTo>
                            <a:pt x="115" y="41"/>
                          </a:lnTo>
                          <a:lnTo>
                            <a:pt x="144" y="23"/>
                          </a:lnTo>
                          <a:lnTo>
                            <a:pt x="182" y="0"/>
                          </a:lnTo>
                          <a:lnTo>
                            <a:pt x="315" y="37"/>
                          </a:lnTo>
                        </a:path>
                      </a:pathLst>
                    </a:cu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81" name="Freeform 136"/>
                    <p:cNvSpPr>
                      <a:spLocks/>
                    </p:cNvSpPr>
                    <p:nvPr/>
                  </p:nvSpPr>
                  <p:spPr bwMode="auto">
                    <a:xfrm>
                      <a:off x="2100" y="2572"/>
                      <a:ext cx="44" cy="58"/>
                    </a:xfrm>
                    <a:custGeom>
                      <a:avLst/>
                      <a:gdLst>
                        <a:gd name="T0" fmla="*/ 44 w 44"/>
                        <a:gd name="T1" fmla="*/ 0 h 58"/>
                        <a:gd name="T2" fmla="*/ 0 w 44"/>
                        <a:gd name="T3" fmla="*/ 25 h 58"/>
                        <a:gd name="T4" fmla="*/ 0 w 44"/>
                        <a:gd name="T5" fmla="*/ 58 h 58"/>
                        <a:gd name="T6" fmla="*/ 44 w 44"/>
                        <a:gd name="T7" fmla="*/ 34 h 58"/>
                        <a:gd name="T8" fmla="*/ 44 w 44"/>
                        <a:gd name="T9" fmla="*/ 0 h 5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44"/>
                        <a:gd name="T16" fmla="*/ 0 h 58"/>
                        <a:gd name="T17" fmla="*/ 44 w 44"/>
                        <a:gd name="T18" fmla="*/ 58 h 5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44" h="58">
                          <a:moveTo>
                            <a:pt x="44" y="0"/>
                          </a:moveTo>
                          <a:lnTo>
                            <a:pt x="0" y="25"/>
                          </a:lnTo>
                          <a:lnTo>
                            <a:pt x="0" y="58"/>
                          </a:lnTo>
                          <a:lnTo>
                            <a:pt x="44" y="34"/>
                          </a:lnTo>
                          <a:lnTo>
                            <a:pt x="44" y="0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82" name="Freeform 137"/>
                    <p:cNvSpPr>
                      <a:spLocks/>
                    </p:cNvSpPr>
                    <p:nvPr/>
                  </p:nvSpPr>
                  <p:spPr bwMode="auto">
                    <a:xfrm>
                      <a:off x="2100" y="2572"/>
                      <a:ext cx="44" cy="58"/>
                    </a:xfrm>
                    <a:custGeom>
                      <a:avLst/>
                      <a:gdLst>
                        <a:gd name="T0" fmla="*/ 44 w 44"/>
                        <a:gd name="T1" fmla="*/ 0 h 58"/>
                        <a:gd name="T2" fmla="*/ 0 w 44"/>
                        <a:gd name="T3" fmla="*/ 25 h 58"/>
                        <a:gd name="T4" fmla="*/ 0 w 44"/>
                        <a:gd name="T5" fmla="*/ 58 h 58"/>
                        <a:gd name="T6" fmla="*/ 44 w 44"/>
                        <a:gd name="T7" fmla="*/ 34 h 58"/>
                        <a:gd name="T8" fmla="*/ 44 w 44"/>
                        <a:gd name="T9" fmla="*/ 0 h 5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44"/>
                        <a:gd name="T16" fmla="*/ 0 h 58"/>
                        <a:gd name="T17" fmla="*/ 44 w 44"/>
                        <a:gd name="T18" fmla="*/ 58 h 5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44" h="58">
                          <a:moveTo>
                            <a:pt x="44" y="0"/>
                          </a:moveTo>
                          <a:lnTo>
                            <a:pt x="0" y="25"/>
                          </a:lnTo>
                          <a:lnTo>
                            <a:pt x="0" y="58"/>
                          </a:lnTo>
                          <a:lnTo>
                            <a:pt x="44" y="34"/>
                          </a:lnTo>
                          <a:lnTo>
                            <a:pt x="44" y="0"/>
                          </a:lnTo>
                        </a:path>
                      </a:pathLst>
                    </a:custGeom>
                    <a:noFill/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83" name="Freeform 138"/>
                    <p:cNvSpPr>
                      <a:spLocks/>
                    </p:cNvSpPr>
                    <p:nvPr/>
                  </p:nvSpPr>
                  <p:spPr bwMode="auto">
                    <a:xfrm>
                      <a:off x="2100" y="2632"/>
                      <a:ext cx="44" cy="57"/>
                    </a:xfrm>
                    <a:custGeom>
                      <a:avLst/>
                      <a:gdLst>
                        <a:gd name="T0" fmla="*/ 44 w 44"/>
                        <a:gd name="T1" fmla="*/ 0 h 57"/>
                        <a:gd name="T2" fmla="*/ 0 w 44"/>
                        <a:gd name="T3" fmla="*/ 24 h 57"/>
                        <a:gd name="T4" fmla="*/ 0 w 44"/>
                        <a:gd name="T5" fmla="*/ 57 h 57"/>
                        <a:gd name="T6" fmla="*/ 44 w 44"/>
                        <a:gd name="T7" fmla="*/ 31 h 57"/>
                        <a:gd name="T8" fmla="*/ 44 w 44"/>
                        <a:gd name="T9" fmla="*/ 0 h 57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44"/>
                        <a:gd name="T16" fmla="*/ 0 h 57"/>
                        <a:gd name="T17" fmla="*/ 44 w 44"/>
                        <a:gd name="T18" fmla="*/ 57 h 57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44" h="57">
                          <a:moveTo>
                            <a:pt x="44" y="0"/>
                          </a:moveTo>
                          <a:lnTo>
                            <a:pt x="0" y="24"/>
                          </a:lnTo>
                          <a:lnTo>
                            <a:pt x="0" y="57"/>
                          </a:lnTo>
                          <a:lnTo>
                            <a:pt x="44" y="31"/>
                          </a:lnTo>
                          <a:lnTo>
                            <a:pt x="44" y="0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84" name="Freeform 139"/>
                    <p:cNvSpPr>
                      <a:spLocks/>
                    </p:cNvSpPr>
                    <p:nvPr/>
                  </p:nvSpPr>
                  <p:spPr bwMode="auto">
                    <a:xfrm>
                      <a:off x="2100" y="2632"/>
                      <a:ext cx="44" cy="57"/>
                    </a:xfrm>
                    <a:custGeom>
                      <a:avLst/>
                      <a:gdLst>
                        <a:gd name="T0" fmla="*/ 44 w 44"/>
                        <a:gd name="T1" fmla="*/ 0 h 57"/>
                        <a:gd name="T2" fmla="*/ 0 w 44"/>
                        <a:gd name="T3" fmla="*/ 24 h 57"/>
                        <a:gd name="T4" fmla="*/ 0 w 44"/>
                        <a:gd name="T5" fmla="*/ 57 h 57"/>
                        <a:gd name="T6" fmla="*/ 44 w 44"/>
                        <a:gd name="T7" fmla="*/ 31 h 57"/>
                        <a:gd name="T8" fmla="*/ 44 w 44"/>
                        <a:gd name="T9" fmla="*/ 0 h 57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44"/>
                        <a:gd name="T16" fmla="*/ 0 h 57"/>
                        <a:gd name="T17" fmla="*/ 44 w 44"/>
                        <a:gd name="T18" fmla="*/ 57 h 57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44" h="57">
                          <a:moveTo>
                            <a:pt x="44" y="0"/>
                          </a:moveTo>
                          <a:lnTo>
                            <a:pt x="0" y="24"/>
                          </a:lnTo>
                          <a:lnTo>
                            <a:pt x="0" y="57"/>
                          </a:lnTo>
                          <a:lnTo>
                            <a:pt x="44" y="31"/>
                          </a:lnTo>
                          <a:lnTo>
                            <a:pt x="44" y="0"/>
                          </a:lnTo>
                        </a:path>
                      </a:pathLst>
                    </a:custGeom>
                    <a:noFill/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85" name="Freeform 140"/>
                    <p:cNvSpPr>
                      <a:spLocks/>
                    </p:cNvSpPr>
                    <p:nvPr/>
                  </p:nvSpPr>
                  <p:spPr bwMode="auto">
                    <a:xfrm>
                      <a:off x="2100" y="2680"/>
                      <a:ext cx="44" cy="58"/>
                    </a:xfrm>
                    <a:custGeom>
                      <a:avLst/>
                      <a:gdLst>
                        <a:gd name="T0" fmla="*/ 44 w 44"/>
                        <a:gd name="T1" fmla="*/ 0 h 58"/>
                        <a:gd name="T2" fmla="*/ 0 w 44"/>
                        <a:gd name="T3" fmla="*/ 24 h 58"/>
                        <a:gd name="T4" fmla="*/ 0 w 44"/>
                        <a:gd name="T5" fmla="*/ 58 h 58"/>
                        <a:gd name="T6" fmla="*/ 44 w 44"/>
                        <a:gd name="T7" fmla="*/ 33 h 58"/>
                        <a:gd name="T8" fmla="*/ 44 w 44"/>
                        <a:gd name="T9" fmla="*/ 0 h 5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44"/>
                        <a:gd name="T16" fmla="*/ 0 h 58"/>
                        <a:gd name="T17" fmla="*/ 44 w 44"/>
                        <a:gd name="T18" fmla="*/ 58 h 5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44" h="58">
                          <a:moveTo>
                            <a:pt x="44" y="0"/>
                          </a:moveTo>
                          <a:lnTo>
                            <a:pt x="0" y="24"/>
                          </a:lnTo>
                          <a:lnTo>
                            <a:pt x="0" y="58"/>
                          </a:lnTo>
                          <a:lnTo>
                            <a:pt x="44" y="33"/>
                          </a:lnTo>
                          <a:lnTo>
                            <a:pt x="44" y="0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86" name="Freeform 141"/>
                    <p:cNvSpPr>
                      <a:spLocks/>
                    </p:cNvSpPr>
                    <p:nvPr/>
                  </p:nvSpPr>
                  <p:spPr bwMode="auto">
                    <a:xfrm>
                      <a:off x="2100" y="2680"/>
                      <a:ext cx="44" cy="58"/>
                    </a:xfrm>
                    <a:custGeom>
                      <a:avLst/>
                      <a:gdLst>
                        <a:gd name="T0" fmla="*/ 44 w 44"/>
                        <a:gd name="T1" fmla="*/ 0 h 58"/>
                        <a:gd name="T2" fmla="*/ 0 w 44"/>
                        <a:gd name="T3" fmla="*/ 24 h 58"/>
                        <a:gd name="T4" fmla="*/ 0 w 44"/>
                        <a:gd name="T5" fmla="*/ 58 h 58"/>
                        <a:gd name="T6" fmla="*/ 44 w 44"/>
                        <a:gd name="T7" fmla="*/ 33 h 58"/>
                        <a:gd name="T8" fmla="*/ 44 w 44"/>
                        <a:gd name="T9" fmla="*/ 0 h 5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44"/>
                        <a:gd name="T16" fmla="*/ 0 h 58"/>
                        <a:gd name="T17" fmla="*/ 44 w 44"/>
                        <a:gd name="T18" fmla="*/ 58 h 5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44" h="58">
                          <a:moveTo>
                            <a:pt x="44" y="0"/>
                          </a:moveTo>
                          <a:lnTo>
                            <a:pt x="0" y="24"/>
                          </a:lnTo>
                          <a:lnTo>
                            <a:pt x="0" y="58"/>
                          </a:lnTo>
                          <a:lnTo>
                            <a:pt x="44" y="33"/>
                          </a:lnTo>
                          <a:lnTo>
                            <a:pt x="44" y="0"/>
                          </a:lnTo>
                        </a:path>
                      </a:pathLst>
                    </a:custGeom>
                    <a:noFill/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87" name="Freeform 142"/>
                    <p:cNvSpPr>
                      <a:spLocks/>
                    </p:cNvSpPr>
                    <p:nvPr/>
                  </p:nvSpPr>
                  <p:spPr bwMode="auto">
                    <a:xfrm>
                      <a:off x="2100" y="2734"/>
                      <a:ext cx="44" cy="57"/>
                    </a:xfrm>
                    <a:custGeom>
                      <a:avLst/>
                      <a:gdLst>
                        <a:gd name="T0" fmla="*/ 44 w 44"/>
                        <a:gd name="T1" fmla="*/ 0 h 57"/>
                        <a:gd name="T2" fmla="*/ 0 w 44"/>
                        <a:gd name="T3" fmla="*/ 24 h 57"/>
                        <a:gd name="T4" fmla="*/ 0 w 44"/>
                        <a:gd name="T5" fmla="*/ 57 h 57"/>
                        <a:gd name="T6" fmla="*/ 44 w 44"/>
                        <a:gd name="T7" fmla="*/ 31 h 57"/>
                        <a:gd name="T8" fmla="*/ 44 w 44"/>
                        <a:gd name="T9" fmla="*/ 0 h 57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44"/>
                        <a:gd name="T16" fmla="*/ 0 h 57"/>
                        <a:gd name="T17" fmla="*/ 44 w 44"/>
                        <a:gd name="T18" fmla="*/ 57 h 57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44" h="57">
                          <a:moveTo>
                            <a:pt x="44" y="0"/>
                          </a:moveTo>
                          <a:lnTo>
                            <a:pt x="0" y="24"/>
                          </a:lnTo>
                          <a:lnTo>
                            <a:pt x="0" y="57"/>
                          </a:lnTo>
                          <a:lnTo>
                            <a:pt x="44" y="31"/>
                          </a:lnTo>
                          <a:lnTo>
                            <a:pt x="44" y="0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88" name="Freeform 143"/>
                    <p:cNvSpPr>
                      <a:spLocks/>
                    </p:cNvSpPr>
                    <p:nvPr/>
                  </p:nvSpPr>
                  <p:spPr bwMode="auto">
                    <a:xfrm>
                      <a:off x="2100" y="2734"/>
                      <a:ext cx="44" cy="57"/>
                    </a:xfrm>
                    <a:custGeom>
                      <a:avLst/>
                      <a:gdLst>
                        <a:gd name="T0" fmla="*/ 44 w 44"/>
                        <a:gd name="T1" fmla="*/ 0 h 57"/>
                        <a:gd name="T2" fmla="*/ 0 w 44"/>
                        <a:gd name="T3" fmla="*/ 24 h 57"/>
                        <a:gd name="T4" fmla="*/ 0 w 44"/>
                        <a:gd name="T5" fmla="*/ 57 h 57"/>
                        <a:gd name="T6" fmla="*/ 44 w 44"/>
                        <a:gd name="T7" fmla="*/ 31 h 57"/>
                        <a:gd name="T8" fmla="*/ 44 w 44"/>
                        <a:gd name="T9" fmla="*/ 0 h 57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44"/>
                        <a:gd name="T16" fmla="*/ 0 h 57"/>
                        <a:gd name="T17" fmla="*/ 44 w 44"/>
                        <a:gd name="T18" fmla="*/ 57 h 57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44" h="57">
                          <a:moveTo>
                            <a:pt x="44" y="0"/>
                          </a:moveTo>
                          <a:lnTo>
                            <a:pt x="0" y="24"/>
                          </a:lnTo>
                          <a:lnTo>
                            <a:pt x="0" y="57"/>
                          </a:lnTo>
                          <a:lnTo>
                            <a:pt x="44" y="31"/>
                          </a:lnTo>
                          <a:lnTo>
                            <a:pt x="44" y="0"/>
                          </a:lnTo>
                        </a:path>
                      </a:pathLst>
                    </a:custGeom>
                    <a:noFill/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89" name="Freeform 144"/>
                    <p:cNvSpPr>
                      <a:spLocks/>
                    </p:cNvSpPr>
                    <p:nvPr/>
                  </p:nvSpPr>
                  <p:spPr bwMode="auto">
                    <a:xfrm>
                      <a:off x="2105" y="2623"/>
                      <a:ext cx="45" cy="57"/>
                    </a:xfrm>
                    <a:custGeom>
                      <a:avLst/>
                      <a:gdLst>
                        <a:gd name="T0" fmla="*/ 45 w 45"/>
                        <a:gd name="T1" fmla="*/ 0 h 57"/>
                        <a:gd name="T2" fmla="*/ 0 w 45"/>
                        <a:gd name="T3" fmla="*/ 24 h 57"/>
                        <a:gd name="T4" fmla="*/ 0 w 45"/>
                        <a:gd name="T5" fmla="*/ 57 h 57"/>
                        <a:gd name="T6" fmla="*/ 45 w 45"/>
                        <a:gd name="T7" fmla="*/ 31 h 57"/>
                        <a:gd name="T8" fmla="*/ 45 w 45"/>
                        <a:gd name="T9" fmla="*/ 0 h 57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45"/>
                        <a:gd name="T16" fmla="*/ 0 h 57"/>
                        <a:gd name="T17" fmla="*/ 45 w 45"/>
                        <a:gd name="T18" fmla="*/ 57 h 57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45" h="57">
                          <a:moveTo>
                            <a:pt x="45" y="0"/>
                          </a:moveTo>
                          <a:lnTo>
                            <a:pt x="0" y="24"/>
                          </a:lnTo>
                          <a:lnTo>
                            <a:pt x="0" y="57"/>
                          </a:lnTo>
                          <a:lnTo>
                            <a:pt x="45" y="31"/>
                          </a:lnTo>
                          <a:lnTo>
                            <a:pt x="45" y="0"/>
                          </a:lnTo>
                          <a:close/>
                        </a:path>
                      </a:pathLst>
                    </a:custGeom>
                    <a:solidFill>
                      <a:srgbClr val="FFFF00"/>
                    </a:solidFill>
                    <a:ln w="0">
                      <a:solidFill>
                        <a:srgbClr val="FFFF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90" name="Freeform 145"/>
                    <p:cNvSpPr>
                      <a:spLocks/>
                    </p:cNvSpPr>
                    <p:nvPr/>
                  </p:nvSpPr>
                  <p:spPr bwMode="auto">
                    <a:xfrm>
                      <a:off x="2105" y="2623"/>
                      <a:ext cx="45" cy="57"/>
                    </a:xfrm>
                    <a:custGeom>
                      <a:avLst/>
                      <a:gdLst>
                        <a:gd name="T0" fmla="*/ 45 w 45"/>
                        <a:gd name="T1" fmla="*/ 0 h 57"/>
                        <a:gd name="T2" fmla="*/ 0 w 45"/>
                        <a:gd name="T3" fmla="*/ 24 h 57"/>
                        <a:gd name="T4" fmla="*/ 0 w 45"/>
                        <a:gd name="T5" fmla="*/ 57 h 57"/>
                        <a:gd name="T6" fmla="*/ 45 w 45"/>
                        <a:gd name="T7" fmla="*/ 31 h 57"/>
                        <a:gd name="T8" fmla="*/ 45 w 45"/>
                        <a:gd name="T9" fmla="*/ 0 h 57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45"/>
                        <a:gd name="T16" fmla="*/ 0 h 57"/>
                        <a:gd name="T17" fmla="*/ 45 w 45"/>
                        <a:gd name="T18" fmla="*/ 57 h 57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45" h="57">
                          <a:moveTo>
                            <a:pt x="45" y="0"/>
                          </a:moveTo>
                          <a:lnTo>
                            <a:pt x="0" y="24"/>
                          </a:lnTo>
                          <a:lnTo>
                            <a:pt x="0" y="57"/>
                          </a:lnTo>
                          <a:lnTo>
                            <a:pt x="45" y="31"/>
                          </a:lnTo>
                          <a:lnTo>
                            <a:pt x="45" y="0"/>
                          </a:lnTo>
                        </a:path>
                      </a:pathLst>
                    </a:custGeom>
                    <a:noFill/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91" name="Freeform 146"/>
                    <p:cNvSpPr>
                      <a:spLocks/>
                    </p:cNvSpPr>
                    <p:nvPr/>
                  </p:nvSpPr>
                  <p:spPr bwMode="auto">
                    <a:xfrm>
                      <a:off x="2105" y="2671"/>
                      <a:ext cx="45" cy="57"/>
                    </a:xfrm>
                    <a:custGeom>
                      <a:avLst/>
                      <a:gdLst>
                        <a:gd name="T0" fmla="*/ 45 w 45"/>
                        <a:gd name="T1" fmla="*/ 0 h 57"/>
                        <a:gd name="T2" fmla="*/ 0 w 45"/>
                        <a:gd name="T3" fmla="*/ 24 h 57"/>
                        <a:gd name="T4" fmla="*/ 0 w 45"/>
                        <a:gd name="T5" fmla="*/ 57 h 57"/>
                        <a:gd name="T6" fmla="*/ 45 w 45"/>
                        <a:gd name="T7" fmla="*/ 33 h 57"/>
                        <a:gd name="T8" fmla="*/ 45 w 45"/>
                        <a:gd name="T9" fmla="*/ 0 h 57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45"/>
                        <a:gd name="T16" fmla="*/ 0 h 57"/>
                        <a:gd name="T17" fmla="*/ 45 w 45"/>
                        <a:gd name="T18" fmla="*/ 57 h 57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45" h="57">
                          <a:moveTo>
                            <a:pt x="45" y="0"/>
                          </a:moveTo>
                          <a:lnTo>
                            <a:pt x="0" y="24"/>
                          </a:lnTo>
                          <a:lnTo>
                            <a:pt x="0" y="57"/>
                          </a:lnTo>
                          <a:lnTo>
                            <a:pt x="45" y="33"/>
                          </a:lnTo>
                          <a:lnTo>
                            <a:pt x="45" y="0"/>
                          </a:lnTo>
                          <a:close/>
                        </a:path>
                      </a:pathLst>
                    </a:custGeom>
                    <a:solidFill>
                      <a:srgbClr val="FFFF00"/>
                    </a:solidFill>
                    <a:ln w="0">
                      <a:solidFill>
                        <a:srgbClr val="FFFF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92" name="Freeform 147"/>
                    <p:cNvSpPr>
                      <a:spLocks/>
                    </p:cNvSpPr>
                    <p:nvPr/>
                  </p:nvSpPr>
                  <p:spPr bwMode="auto">
                    <a:xfrm>
                      <a:off x="2105" y="2671"/>
                      <a:ext cx="45" cy="57"/>
                    </a:xfrm>
                    <a:custGeom>
                      <a:avLst/>
                      <a:gdLst>
                        <a:gd name="T0" fmla="*/ 45 w 45"/>
                        <a:gd name="T1" fmla="*/ 0 h 57"/>
                        <a:gd name="T2" fmla="*/ 0 w 45"/>
                        <a:gd name="T3" fmla="*/ 24 h 57"/>
                        <a:gd name="T4" fmla="*/ 0 w 45"/>
                        <a:gd name="T5" fmla="*/ 57 h 57"/>
                        <a:gd name="T6" fmla="*/ 45 w 45"/>
                        <a:gd name="T7" fmla="*/ 33 h 57"/>
                        <a:gd name="T8" fmla="*/ 45 w 45"/>
                        <a:gd name="T9" fmla="*/ 0 h 57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45"/>
                        <a:gd name="T16" fmla="*/ 0 h 57"/>
                        <a:gd name="T17" fmla="*/ 45 w 45"/>
                        <a:gd name="T18" fmla="*/ 57 h 57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45" h="57">
                          <a:moveTo>
                            <a:pt x="45" y="0"/>
                          </a:moveTo>
                          <a:lnTo>
                            <a:pt x="0" y="24"/>
                          </a:lnTo>
                          <a:lnTo>
                            <a:pt x="0" y="57"/>
                          </a:lnTo>
                          <a:lnTo>
                            <a:pt x="45" y="33"/>
                          </a:lnTo>
                          <a:lnTo>
                            <a:pt x="45" y="0"/>
                          </a:lnTo>
                        </a:path>
                      </a:pathLst>
                    </a:custGeom>
                    <a:noFill/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93" name="Freeform 148"/>
                    <p:cNvSpPr>
                      <a:spLocks/>
                    </p:cNvSpPr>
                    <p:nvPr/>
                  </p:nvSpPr>
                  <p:spPr bwMode="auto">
                    <a:xfrm>
                      <a:off x="2105" y="2725"/>
                      <a:ext cx="45" cy="57"/>
                    </a:xfrm>
                    <a:custGeom>
                      <a:avLst/>
                      <a:gdLst>
                        <a:gd name="T0" fmla="*/ 45 w 45"/>
                        <a:gd name="T1" fmla="*/ 0 h 57"/>
                        <a:gd name="T2" fmla="*/ 0 w 45"/>
                        <a:gd name="T3" fmla="*/ 24 h 57"/>
                        <a:gd name="T4" fmla="*/ 0 w 45"/>
                        <a:gd name="T5" fmla="*/ 57 h 57"/>
                        <a:gd name="T6" fmla="*/ 45 w 45"/>
                        <a:gd name="T7" fmla="*/ 31 h 57"/>
                        <a:gd name="T8" fmla="*/ 45 w 45"/>
                        <a:gd name="T9" fmla="*/ 0 h 57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45"/>
                        <a:gd name="T16" fmla="*/ 0 h 57"/>
                        <a:gd name="T17" fmla="*/ 45 w 45"/>
                        <a:gd name="T18" fmla="*/ 57 h 57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45" h="57">
                          <a:moveTo>
                            <a:pt x="45" y="0"/>
                          </a:moveTo>
                          <a:lnTo>
                            <a:pt x="0" y="24"/>
                          </a:lnTo>
                          <a:lnTo>
                            <a:pt x="0" y="57"/>
                          </a:lnTo>
                          <a:lnTo>
                            <a:pt x="45" y="31"/>
                          </a:lnTo>
                          <a:lnTo>
                            <a:pt x="45" y="0"/>
                          </a:lnTo>
                          <a:close/>
                        </a:path>
                      </a:pathLst>
                    </a:custGeom>
                    <a:solidFill>
                      <a:srgbClr val="FFFF00"/>
                    </a:solidFill>
                    <a:ln w="0">
                      <a:solidFill>
                        <a:srgbClr val="FFFF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94" name="Freeform 149"/>
                    <p:cNvSpPr>
                      <a:spLocks/>
                    </p:cNvSpPr>
                    <p:nvPr/>
                  </p:nvSpPr>
                  <p:spPr bwMode="auto">
                    <a:xfrm>
                      <a:off x="2105" y="2725"/>
                      <a:ext cx="45" cy="57"/>
                    </a:xfrm>
                    <a:custGeom>
                      <a:avLst/>
                      <a:gdLst>
                        <a:gd name="T0" fmla="*/ 45 w 45"/>
                        <a:gd name="T1" fmla="*/ 0 h 57"/>
                        <a:gd name="T2" fmla="*/ 0 w 45"/>
                        <a:gd name="T3" fmla="*/ 24 h 57"/>
                        <a:gd name="T4" fmla="*/ 0 w 45"/>
                        <a:gd name="T5" fmla="*/ 57 h 57"/>
                        <a:gd name="T6" fmla="*/ 45 w 45"/>
                        <a:gd name="T7" fmla="*/ 31 h 57"/>
                        <a:gd name="T8" fmla="*/ 45 w 45"/>
                        <a:gd name="T9" fmla="*/ 0 h 57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45"/>
                        <a:gd name="T16" fmla="*/ 0 h 57"/>
                        <a:gd name="T17" fmla="*/ 45 w 45"/>
                        <a:gd name="T18" fmla="*/ 57 h 57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45" h="57">
                          <a:moveTo>
                            <a:pt x="45" y="0"/>
                          </a:moveTo>
                          <a:lnTo>
                            <a:pt x="0" y="24"/>
                          </a:lnTo>
                          <a:lnTo>
                            <a:pt x="0" y="57"/>
                          </a:lnTo>
                          <a:lnTo>
                            <a:pt x="45" y="31"/>
                          </a:lnTo>
                          <a:lnTo>
                            <a:pt x="45" y="0"/>
                          </a:lnTo>
                        </a:path>
                      </a:pathLst>
                    </a:custGeom>
                    <a:noFill/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95" name="Freeform 159"/>
                    <p:cNvSpPr>
                      <a:spLocks/>
                    </p:cNvSpPr>
                    <p:nvPr/>
                  </p:nvSpPr>
                  <p:spPr bwMode="auto">
                    <a:xfrm>
                      <a:off x="2537" y="2166"/>
                      <a:ext cx="673" cy="414"/>
                    </a:xfrm>
                    <a:custGeom>
                      <a:avLst/>
                      <a:gdLst>
                        <a:gd name="T0" fmla="*/ 0 w 673"/>
                        <a:gd name="T1" fmla="*/ 362 h 414"/>
                        <a:gd name="T2" fmla="*/ 633 w 673"/>
                        <a:gd name="T3" fmla="*/ 2 h 414"/>
                        <a:gd name="T4" fmla="*/ 634 w 673"/>
                        <a:gd name="T5" fmla="*/ 0 h 414"/>
                        <a:gd name="T6" fmla="*/ 640 w 673"/>
                        <a:gd name="T7" fmla="*/ 0 h 414"/>
                        <a:gd name="T8" fmla="*/ 647 w 673"/>
                        <a:gd name="T9" fmla="*/ 2 h 414"/>
                        <a:gd name="T10" fmla="*/ 655 w 673"/>
                        <a:gd name="T11" fmla="*/ 4 h 414"/>
                        <a:gd name="T12" fmla="*/ 662 w 673"/>
                        <a:gd name="T13" fmla="*/ 10 h 414"/>
                        <a:gd name="T14" fmla="*/ 670 w 673"/>
                        <a:gd name="T15" fmla="*/ 19 h 414"/>
                        <a:gd name="T16" fmla="*/ 673 w 673"/>
                        <a:gd name="T17" fmla="*/ 34 h 414"/>
                        <a:gd name="T18" fmla="*/ 673 w 673"/>
                        <a:gd name="T19" fmla="*/ 54 h 414"/>
                        <a:gd name="T20" fmla="*/ 41 w 673"/>
                        <a:gd name="T21" fmla="*/ 414 h 414"/>
                        <a:gd name="T22" fmla="*/ 0 w 673"/>
                        <a:gd name="T23" fmla="*/ 362 h 414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w 673"/>
                        <a:gd name="T37" fmla="*/ 0 h 414"/>
                        <a:gd name="T38" fmla="*/ 673 w 673"/>
                        <a:gd name="T39" fmla="*/ 414 h 414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T36" t="T37" r="T38" b="T39"/>
                      <a:pathLst>
                        <a:path w="673" h="414">
                          <a:moveTo>
                            <a:pt x="0" y="362"/>
                          </a:moveTo>
                          <a:lnTo>
                            <a:pt x="633" y="2"/>
                          </a:lnTo>
                          <a:lnTo>
                            <a:pt x="634" y="0"/>
                          </a:lnTo>
                          <a:lnTo>
                            <a:pt x="640" y="0"/>
                          </a:lnTo>
                          <a:lnTo>
                            <a:pt x="647" y="2"/>
                          </a:lnTo>
                          <a:lnTo>
                            <a:pt x="655" y="4"/>
                          </a:lnTo>
                          <a:lnTo>
                            <a:pt x="662" y="10"/>
                          </a:lnTo>
                          <a:lnTo>
                            <a:pt x="670" y="19"/>
                          </a:lnTo>
                          <a:lnTo>
                            <a:pt x="673" y="34"/>
                          </a:lnTo>
                          <a:lnTo>
                            <a:pt x="673" y="54"/>
                          </a:lnTo>
                          <a:lnTo>
                            <a:pt x="41" y="414"/>
                          </a:lnTo>
                          <a:lnTo>
                            <a:pt x="0" y="362"/>
                          </a:lnTo>
                          <a:close/>
                        </a:path>
                      </a:pathLst>
                    </a:custGeom>
                    <a:solidFill>
                      <a:srgbClr val="FF0000"/>
                    </a:solidFill>
                    <a:ln w="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96" name="Freeform 160"/>
                    <p:cNvSpPr>
                      <a:spLocks/>
                    </p:cNvSpPr>
                    <p:nvPr/>
                  </p:nvSpPr>
                  <p:spPr bwMode="auto">
                    <a:xfrm>
                      <a:off x="2537" y="2166"/>
                      <a:ext cx="673" cy="414"/>
                    </a:xfrm>
                    <a:custGeom>
                      <a:avLst/>
                      <a:gdLst>
                        <a:gd name="T0" fmla="*/ 0 w 673"/>
                        <a:gd name="T1" fmla="*/ 362 h 414"/>
                        <a:gd name="T2" fmla="*/ 633 w 673"/>
                        <a:gd name="T3" fmla="*/ 2 h 414"/>
                        <a:gd name="T4" fmla="*/ 634 w 673"/>
                        <a:gd name="T5" fmla="*/ 0 h 414"/>
                        <a:gd name="T6" fmla="*/ 640 w 673"/>
                        <a:gd name="T7" fmla="*/ 0 h 414"/>
                        <a:gd name="T8" fmla="*/ 647 w 673"/>
                        <a:gd name="T9" fmla="*/ 2 h 414"/>
                        <a:gd name="T10" fmla="*/ 655 w 673"/>
                        <a:gd name="T11" fmla="*/ 4 h 414"/>
                        <a:gd name="T12" fmla="*/ 662 w 673"/>
                        <a:gd name="T13" fmla="*/ 10 h 414"/>
                        <a:gd name="T14" fmla="*/ 670 w 673"/>
                        <a:gd name="T15" fmla="*/ 19 h 414"/>
                        <a:gd name="T16" fmla="*/ 673 w 673"/>
                        <a:gd name="T17" fmla="*/ 34 h 414"/>
                        <a:gd name="T18" fmla="*/ 673 w 673"/>
                        <a:gd name="T19" fmla="*/ 54 h 414"/>
                        <a:gd name="T20" fmla="*/ 41 w 673"/>
                        <a:gd name="T21" fmla="*/ 414 h 414"/>
                        <a:gd name="T22" fmla="*/ 0 w 673"/>
                        <a:gd name="T23" fmla="*/ 362 h 414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w 673"/>
                        <a:gd name="T37" fmla="*/ 0 h 414"/>
                        <a:gd name="T38" fmla="*/ 673 w 673"/>
                        <a:gd name="T39" fmla="*/ 414 h 414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T36" t="T37" r="T38" b="T39"/>
                      <a:pathLst>
                        <a:path w="673" h="414">
                          <a:moveTo>
                            <a:pt x="0" y="362"/>
                          </a:moveTo>
                          <a:lnTo>
                            <a:pt x="633" y="2"/>
                          </a:lnTo>
                          <a:lnTo>
                            <a:pt x="634" y="0"/>
                          </a:lnTo>
                          <a:lnTo>
                            <a:pt x="640" y="0"/>
                          </a:lnTo>
                          <a:lnTo>
                            <a:pt x="647" y="2"/>
                          </a:lnTo>
                          <a:lnTo>
                            <a:pt x="655" y="4"/>
                          </a:lnTo>
                          <a:lnTo>
                            <a:pt x="662" y="10"/>
                          </a:lnTo>
                          <a:lnTo>
                            <a:pt x="670" y="19"/>
                          </a:lnTo>
                          <a:lnTo>
                            <a:pt x="673" y="34"/>
                          </a:lnTo>
                          <a:lnTo>
                            <a:pt x="673" y="54"/>
                          </a:lnTo>
                          <a:lnTo>
                            <a:pt x="41" y="414"/>
                          </a:lnTo>
                          <a:lnTo>
                            <a:pt x="0" y="362"/>
                          </a:lnTo>
                        </a:path>
                      </a:pathLst>
                    </a:custGeom>
                    <a:noFill/>
                    <a:ln w="11113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97" name="Freeform 161"/>
                    <p:cNvSpPr>
                      <a:spLocks/>
                    </p:cNvSpPr>
                    <p:nvPr/>
                  </p:nvSpPr>
                  <p:spPr bwMode="auto">
                    <a:xfrm>
                      <a:off x="2543" y="2168"/>
                      <a:ext cx="667" cy="406"/>
                    </a:xfrm>
                    <a:custGeom>
                      <a:avLst/>
                      <a:gdLst>
                        <a:gd name="T0" fmla="*/ 630 w 667"/>
                        <a:gd name="T1" fmla="*/ 0 h 406"/>
                        <a:gd name="T2" fmla="*/ 632 w 667"/>
                        <a:gd name="T3" fmla="*/ 0 h 406"/>
                        <a:gd name="T4" fmla="*/ 638 w 667"/>
                        <a:gd name="T5" fmla="*/ 0 h 406"/>
                        <a:gd name="T6" fmla="*/ 645 w 667"/>
                        <a:gd name="T7" fmla="*/ 2 h 406"/>
                        <a:gd name="T8" fmla="*/ 654 w 667"/>
                        <a:gd name="T9" fmla="*/ 6 h 406"/>
                        <a:gd name="T10" fmla="*/ 662 w 667"/>
                        <a:gd name="T11" fmla="*/ 15 h 406"/>
                        <a:gd name="T12" fmla="*/ 666 w 667"/>
                        <a:gd name="T13" fmla="*/ 28 h 406"/>
                        <a:gd name="T14" fmla="*/ 667 w 667"/>
                        <a:gd name="T15" fmla="*/ 47 h 406"/>
                        <a:gd name="T16" fmla="*/ 35 w 667"/>
                        <a:gd name="T17" fmla="*/ 406 h 406"/>
                        <a:gd name="T18" fmla="*/ 0 w 667"/>
                        <a:gd name="T19" fmla="*/ 360 h 406"/>
                        <a:gd name="T20" fmla="*/ 630 w 667"/>
                        <a:gd name="T21" fmla="*/ 0 h 40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667"/>
                        <a:gd name="T34" fmla="*/ 0 h 406"/>
                        <a:gd name="T35" fmla="*/ 667 w 667"/>
                        <a:gd name="T36" fmla="*/ 406 h 406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667" h="406">
                          <a:moveTo>
                            <a:pt x="630" y="0"/>
                          </a:moveTo>
                          <a:lnTo>
                            <a:pt x="632" y="0"/>
                          </a:lnTo>
                          <a:lnTo>
                            <a:pt x="638" y="0"/>
                          </a:lnTo>
                          <a:lnTo>
                            <a:pt x="645" y="2"/>
                          </a:lnTo>
                          <a:lnTo>
                            <a:pt x="654" y="6"/>
                          </a:lnTo>
                          <a:lnTo>
                            <a:pt x="662" y="15"/>
                          </a:lnTo>
                          <a:lnTo>
                            <a:pt x="666" y="28"/>
                          </a:lnTo>
                          <a:lnTo>
                            <a:pt x="667" y="47"/>
                          </a:lnTo>
                          <a:lnTo>
                            <a:pt x="35" y="406"/>
                          </a:lnTo>
                          <a:lnTo>
                            <a:pt x="0" y="360"/>
                          </a:lnTo>
                          <a:lnTo>
                            <a:pt x="630" y="0"/>
                          </a:lnTo>
                          <a:close/>
                        </a:path>
                      </a:pathLst>
                    </a:custGeom>
                    <a:solidFill>
                      <a:srgbClr val="FF2B2B"/>
                    </a:solidFill>
                    <a:ln w="0">
                      <a:solidFill>
                        <a:srgbClr val="FF2B2B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98" name="Freeform 162"/>
                    <p:cNvSpPr>
                      <a:spLocks/>
                    </p:cNvSpPr>
                    <p:nvPr/>
                  </p:nvSpPr>
                  <p:spPr bwMode="auto">
                    <a:xfrm>
                      <a:off x="2548" y="2170"/>
                      <a:ext cx="661" cy="397"/>
                    </a:xfrm>
                    <a:custGeom>
                      <a:avLst/>
                      <a:gdLst>
                        <a:gd name="T0" fmla="*/ 629 w 661"/>
                        <a:gd name="T1" fmla="*/ 0 h 397"/>
                        <a:gd name="T2" fmla="*/ 631 w 661"/>
                        <a:gd name="T3" fmla="*/ 0 h 397"/>
                        <a:gd name="T4" fmla="*/ 638 w 661"/>
                        <a:gd name="T5" fmla="*/ 0 h 397"/>
                        <a:gd name="T6" fmla="*/ 646 w 661"/>
                        <a:gd name="T7" fmla="*/ 4 h 397"/>
                        <a:gd name="T8" fmla="*/ 655 w 661"/>
                        <a:gd name="T9" fmla="*/ 11 h 397"/>
                        <a:gd name="T10" fmla="*/ 661 w 661"/>
                        <a:gd name="T11" fmla="*/ 22 h 397"/>
                        <a:gd name="T12" fmla="*/ 661 w 661"/>
                        <a:gd name="T13" fmla="*/ 39 h 397"/>
                        <a:gd name="T14" fmla="*/ 32 w 661"/>
                        <a:gd name="T15" fmla="*/ 397 h 397"/>
                        <a:gd name="T16" fmla="*/ 0 w 661"/>
                        <a:gd name="T17" fmla="*/ 358 h 397"/>
                        <a:gd name="T18" fmla="*/ 629 w 661"/>
                        <a:gd name="T19" fmla="*/ 0 h 397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661"/>
                        <a:gd name="T31" fmla="*/ 0 h 397"/>
                        <a:gd name="T32" fmla="*/ 661 w 661"/>
                        <a:gd name="T33" fmla="*/ 397 h 397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661" h="397">
                          <a:moveTo>
                            <a:pt x="629" y="0"/>
                          </a:moveTo>
                          <a:lnTo>
                            <a:pt x="631" y="0"/>
                          </a:lnTo>
                          <a:lnTo>
                            <a:pt x="638" y="0"/>
                          </a:lnTo>
                          <a:lnTo>
                            <a:pt x="646" y="4"/>
                          </a:lnTo>
                          <a:lnTo>
                            <a:pt x="655" y="11"/>
                          </a:lnTo>
                          <a:lnTo>
                            <a:pt x="661" y="22"/>
                          </a:lnTo>
                          <a:lnTo>
                            <a:pt x="661" y="39"/>
                          </a:lnTo>
                          <a:lnTo>
                            <a:pt x="32" y="397"/>
                          </a:lnTo>
                          <a:lnTo>
                            <a:pt x="0" y="358"/>
                          </a:lnTo>
                          <a:lnTo>
                            <a:pt x="629" y="0"/>
                          </a:lnTo>
                          <a:close/>
                        </a:path>
                      </a:pathLst>
                    </a:custGeom>
                    <a:solidFill>
                      <a:srgbClr val="FF5555"/>
                    </a:solidFill>
                    <a:ln w="0">
                      <a:solidFill>
                        <a:srgbClr val="FF5555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99" name="Freeform 163"/>
                    <p:cNvSpPr>
                      <a:spLocks/>
                    </p:cNvSpPr>
                    <p:nvPr/>
                  </p:nvSpPr>
                  <p:spPr bwMode="auto">
                    <a:xfrm>
                      <a:off x="2556" y="2170"/>
                      <a:ext cx="653" cy="391"/>
                    </a:xfrm>
                    <a:custGeom>
                      <a:avLst/>
                      <a:gdLst>
                        <a:gd name="T0" fmla="*/ 625 w 653"/>
                        <a:gd name="T1" fmla="*/ 0 h 391"/>
                        <a:gd name="T2" fmla="*/ 627 w 653"/>
                        <a:gd name="T3" fmla="*/ 0 h 391"/>
                        <a:gd name="T4" fmla="*/ 632 w 653"/>
                        <a:gd name="T5" fmla="*/ 2 h 391"/>
                        <a:gd name="T6" fmla="*/ 640 w 653"/>
                        <a:gd name="T7" fmla="*/ 6 h 391"/>
                        <a:gd name="T8" fmla="*/ 647 w 653"/>
                        <a:gd name="T9" fmla="*/ 11 h 391"/>
                        <a:gd name="T10" fmla="*/ 651 w 653"/>
                        <a:gd name="T11" fmla="*/ 21 h 391"/>
                        <a:gd name="T12" fmla="*/ 653 w 653"/>
                        <a:gd name="T13" fmla="*/ 33 h 391"/>
                        <a:gd name="T14" fmla="*/ 24 w 653"/>
                        <a:gd name="T15" fmla="*/ 391 h 391"/>
                        <a:gd name="T16" fmla="*/ 0 w 653"/>
                        <a:gd name="T17" fmla="*/ 358 h 391"/>
                        <a:gd name="T18" fmla="*/ 625 w 653"/>
                        <a:gd name="T19" fmla="*/ 0 h 391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653"/>
                        <a:gd name="T31" fmla="*/ 0 h 391"/>
                        <a:gd name="T32" fmla="*/ 653 w 653"/>
                        <a:gd name="T33" fmla="*/ 391 h 391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653" h="391">
                          <a:moveTo>
                            <a:pt x="625" y="0"/>
                          </a:moveTo>
                          <a:lnTo>
                            <a:pt x="627" y="0"/>
                          </a:lnTo>
                          <a:lnTo>
                            <a:pt x="632" y="2"/>
                          </a:lnTo>
                          <a:lnTo>
                            <a:pt x="640" y="6"/>
                          </a:lnTo>
                          <a:lnTo>
                            <a:pt x="647" y="11"/>
                          </a:lnTo>
                          <a:lnTo>
                            <a:pt x="651" y="21"/>
                          </a:lnTo>
                          <a:lnTo>
                            <a:pt x="653" y="33"/>
                          </a:lnTo>
                          <a:lnTo>
                            <a:pt x="24" y="391"/>
                          </a:lnTo>
                          <a:lnTo>
                            <a:pt x="0" y="358"/>
                          </a:lnTo>
                          <a:lnTo>
                            <a:pt x="625" y="0"/>
                          </a:lnTo>
                          <a:close/>
                        </a:path>
                      </a:pathLst>
                    </a:custGeom>
                    <a:solidFill>
                      <a:srgbClr val="FF8080"/>
                    </a:solidFill>
                    <a:ln w="0">
                      <a:solidFill>
                        <a:srgbClr val="FF808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00" name="Freeform 164"/>
                    <p:cNvSpPr>
                      <a:spLocks/>
                    </p:cNvSpPr>
                    <p:nvPr/>
                  </p:nvSpPr>
                  <p:spPr bwMode="auto">
                    <a:xfrm>
                      <a:off x="2561" y="2170"/>
                      <a:ext cx="646" cy="384"/>
                    </a:xfrm>
                    <a:custGeom>
                      <a:avLst/>
                      <a:gdLst>
                        <a:gd name="T0" fmla="*/ 623 w 646"/>
                        <a:gd name="T1" fmla="*/ 0 h 384"/>
                        <a:gd name="T2" fmla="*/ 625 w 646"/>
                        <a:gd name="T3" fmla="*/ 2 h 384"/>
                        <a:gd name="T4" fmla="*/ 627 w 646"/>
                        <a:gd name="T5" fmla="*/ 2 h 384"/>
                        <a:gd name="T6" fmla="*/ 631 w 646"/>
                        <a:gd name="T7" fmla="*/ 4 h 384"/>
                        <a:gd name="T8" fmla="*/ 635 w 646"/>
                        <a:gd name="T9" fmla="*/ 6 h 384"/>
                        <a:gd name="T10" fmla="*/ 638 w 646"/>
                        <a:gd name="T11" fmla="*/ 9 h 384"/>
                        <a:gd name="T12" fmla="*/ 642 w 646"/>
                        <a:gd name="T13" fmla="*/ 13 h 384"/>
                        <a:gd name="T14" fmla="*/ 644 w 646"/>
                        <a:gd name="T15" fmla="*/ 17 h 384"/>
                        <a:gd name="T16" fmla="*/ 646 w 646"/>
                        <a:gd name="T17" fmla="*/ 22 h 384"/>
                        <a:gd name="T18" fmla="*/ 646 w 646"/>
                        <a:gd name="T19" fmla="*/ 30 h 384"/>
                        <a:gd name="T20" fmla="*/ 19 w 646"/>
                        <a:gd name="T21" fmla="*/ 384 h 384"/>
                        <a:gd name="T22" fmla="*/ 0 w 646"/>
                        <a:gd name="T23" fmla="*/ 358 h 384"/>
                        <a:gd name="T24" fmla="*/ 623 w 646"/>
                        <a:gd name="T25" fmla="*/ 0 h 384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w 646"/>
                        <a:gd name="T40" fmla="*/ 0 h 384"/>
                        <a:gd name="T41" fmla="*/ 646 w 646"/>
                        <a:gd name="T42" fmla="*/ 384 h 384"/>
                      </a:gdLst>
                      <a:ahLst/>
                      <a:cxnLst>
                        <a:cxn ang="T26">
                          <a:pos x="T0" y="T1"/>
                        </a:cxn>
                        <a:cxn ang="T27">
                          <a:pos x="T2" y="T3"/>
                        </a:cxn>
                        <a:cxn ang="T28">
                          <a:pos x="T4" y="T5"/>
                        </a:cxn>
                        <a:cxn ang="T29">
                          <a:pos x="T6" y="T7"/>
                        </a:cxn>
                        <a:cxn ang="T30">
                          <a:pos x="T8" y="T9"/>
                        </a:cxn>
                        <a:cxn ang="T31">
                          <a:pos x="T10" y="T11"/>
                        </a:cxn>
                        <a:cxn ang="T32">
                          <a:pos x="T12" y="T13"/>
                        </a:cxn>
                        <a:cxn ang="T33">
                          <a:pos x="T14" y="T15"/>
                        </a:cxn>
                        <a:cxn ang="T34">
                          <a:pos x="T16" y="T17"/>
                        </a:cxn>
                        <a:cxn ang="T35">
                          <a:pos x="T18" y="T19"/>
                        </a:cxn>
                        <a:cxn ang="T36">
                          <a:pos x="T20" y="T21"/>
                        </a:cxn>
                        <a:cxn ang="T37">
                          <a:pos x="T22" y="T23"/>
                        </a:cxn>
                        <a:cxn ang="T38">
                          <a:pos x="T24" y="T25"/>
                        </a:cxn>
                      </a:cxnLst>
                      <a:rect l="T39" t="T40" r="T41" b="T42"/>
                      <a:pathLst>
                        <a:path w="646" h="384">
                          <a:moveTo>
                            <a:pt x="623" y="0"/>
                          </a:moveTo>
                          <a:lnTo>
                            <a:pt x="625" y="2"/>
                          </a:lnTo>
                          <a:lnTo>
                            <a:pt x="627" y="2"/>
                          </a:lnTo>
                          <a:lnTo>
                            <a:pt x="631" y="4"/>
                          </a:lnTo>
                          <a:lnTo>
                            <a:pt x="635" y="6"/>
                          </a:lnTo>
                          <a:lnTo>
                            <a:pt x="638" y="9"/>
                          </a:lnTo>
                          <a:lnTo>
                            <a:pt x="642" y="13"/>
                          </a:lnTo>
                          <a:lnTo>
                            <a:pt x="644" y="17"/>
                          </a:lnTo>
                          <a:lnTo>
                            <a:pt x="646" y="22"/>
                          </a:lnTo>
                          <a:lnTo>
                            <a:pt x="646" y="30"/>
                          </a:lnTo>
                          <a:lnTo>
                            <a:pt x="19" y="384"/>
                          </a:lnTo>
                          <a:lnTo>
                            <a:pt x="0" y="358"/>
                          </a:lnTo>
                          <a:lnTo>
                            <a:pt x="623" y="0"/>
                          </a:lnTo>
                          <a:close/>
                        </a:path>
                      </a:pathLst>
                    </a:custGeom>
                    <a:solidFill>
                      <a:srgbClr val="FFAAAA"/>
                    </a:solidFill>
                    <a:ln w="0">
                      <a:solidFill>
                        <a:srgbClr val="FFAAAA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01" name="Freeform 165"/>
                    <p:cNvSpPr>
                      <a:spLocks/>
                    </p:cNvSpPr>
                    <p:nvPr/>
                  </p:nvSpPr>
                  <p:spPr bwMode="auto">
                    <a:xfrm>
                      <a:off x="2569" y="2172"/>
                      <a:ext cx="638" cy="376"/>
                    </a:xfrm>
                    <a:custGeom>
                      <a:avLst/>
                      <a:gdLst>
                        <a:gd name="T0" fmla="*/ 619 w 638"/>
                        <a:gd name="T1" fmla="*/ 0 h 376"/>
                        <a:gd name="T2" fmla="*/ 621 w 638"/>
                        <a:gd name="T3" fmla="*/ 0 h 376"/>
                        <a:gd name="T4" fmla="*/ 623 w 638"/>
                        <a:gd name="T5" fmla="*/ 2 h 376"/>
                        <a:gd name="T6" fmla="*/ 627 w 638"/>
                        <a:gd name="T7" fmla="*/ 6 h 376"/>
                        <a:gd name="T8" fmla="*/ 632 w 638"/>
                        <a:gd name="T9" fmla="*/ 9 h 376"/>
                        <a:gd name="T10" fmla="*/ 634 w 638"/>
                        <a:gd name="T11" fmla="*/ 13 h 376"/>
                        <a:gd name="T12" fmla="*/ 638 w 638"/>
                        <a:gd name="T13" fmla="*/ 17 h 376"/>
                        <a:gd name="T14" fmla="*/ 638 w 638"/>
                        <a:gd name="T15" fmla="*/ 22 h 376"/>
                        <a:gd name="T16" fmla="*/ 13 w 638"/>
                        <a:gd name="T17" fmla="*/ 376 h 376"/>
                        <a:gd name="T18" fmla="*/ 0 w 638"/>
                        <a:gd name="T19" fmla="*/ 356 h 376"/>
                        <a:gd name="T20" fmla="*/ 619 w 638"/>
                        <a:gd name="T21" fmla="*/ 0 h 37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638"/>
                        <a:gd name="T34" fmla="*/ 0 h 376"/>
                        <a:gd name="T35" fmla="*/ 638 w 638"/>
                        <a:gd name="T36" fmla="*/ 376 h 376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638" h="376">
                          <a:moveTo>
                            <a:pt x="619" y="0"/>
                          </a:moveTo>
                          <a:lnTo>
                            <a:pt x="621" y="0"/>
                          </a:lnTo>
                          <a:lnTo>
                            <a:pt x="623" y="2"/>
                          </a:lnTo>
                          <a:lnTo>
                            <a:pt x="627" y="6"/>
                          </a:lnTo>
                          <a:lnTo>
                            <a:pt x="632" y="9"/>
                          </a:lnTo>
                          <a:lnTo>
                            <a:pt x="634" y="13"/>
                          </a:lnTo>
                          <a:lnTo>
                            <a:pt x="638" y="17"/>
                          </a:lnTo>
                          <a:lnTo>
                            <a:pt x="638" y="22"/>
                          </a:lnTo>
                          <a:lnTo>
                            <a:pt x="13" y="376"/>
                          </a:lnTo>
                          <a:lnTo>
                            <a:pt x="0" y="356"/>
                          </a:lnTo>
                          <a:lnTo>
                            <a:pt x="619" y="0"/>
                          </a:lnTo>
                          <a:close/>
                        </a:path>
                      </a:pathLst>
                    </a:custGeom>
                    <a:solidFill>
                      <a:srgbClr val="FFD5D5"/>
                    </a:solidFill>
                    <a:ln w="0">
                      <a:solidFill>
                        <a:srgbClr val="FFD5D5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02" name="Freeform 166"/>
                    <p:cNvSpPr>
                      <a:spLocks/>
                    </p:cNvSpPr>
                    <p:nvPr/>
                  </p:nvSpPr>
                  <p:spPr bwMode="auto">
                    <a:xfrm>
                      <a:off x="2574" y="2172"/>
                      <a:ext cx="633" cy="371"/>
                    </a:xfrm>
                    <a:custGeom>
                      <a:avLst/>
                      <a:gdLst>
                        <a:gd name="T0" fmla="*/ 633 w 633"/>
                        <a:gd name="T1" fmla="*/ 17 h 371"/>
                        <a:gd name="T2" fmla="*/ 8 w 633"/>
                        <a:gd name="T3" fmla="*/ 371 h 371"/>
                        <a:gd name="T4" fmla="*/ 0 w 633"/>
                        <a:gd name="T5" fmla="*/ 356 h 371"/>
                        <a:gd name="T6" fmla="*/ 620 w 633"/>
                        <a:gd name="T7" fmla="*/ 0 h 371"/>
                        <a:gd name="T8" fmla="*/ 633 w 633"/>
                        <a:gd name="T9" fmla="*/ 17 h 37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633"/>
                        <a:gd name="T16" fmla="*/ 0 h 371"/>
                        <a:gd name="T17" fmla="*/ 633 w 633"/>
                        <a:gd name="T18" fmla="*/ 371 h 371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633" h="371">
                          <a:moveTo>
                            <a:pt x="633" y="17"/>
                          </a:moveTo>
                          <a:lnTo>
                            <a:pt x="8" y="371"/>
                          </a:lnTo>
                          <a:lnTo>
                            <a:pt x="0" y="356"/>
                          </a:lnTo>
                          <a:lnTo>
                            <a:pt x="620" y="0"/>
                          </a:lnTo>
                          <a:lnTo>
                            <a:pt x="633" y="17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03" name="Freeform 167"/>
                    <p:cNvSpPr>
                      <a:spLocks/>
                    </p:cNvSpPr>
                    <p:nvPr/>
                  </p:nvSpPr>
                  <p:spPr bwMode="auto">
                    <a:xfrm>
                      <a:off x="2522" y="2522"/>
                      <a:ext cx="65" cy="67"/>
                    </a:xfrm>
                    <a:custGeom>
                      <a:avLst/>
                      <a:gdLst>
                        <a:gd name="T0" fmla="*/ 47 w 65"/>
                        <a:gd name="T1" fmla="*/ 65 h 67"/>
                        <a:gd name="T2" fmla="*/ 60 w 65"/>
                        <a:gd name="T3" fmla="*/ 54 h 67"/>
                        <a:gd name="T4" fmla="*/ 65 w 65"/>
                        <a:gd name="T5" fmla="*/ 38 h 67"/>
                        <a:gd name="T6" fmla="*/ 62 w 65"/>
                        <a:gd name="T7" fmla="*/ 21 h 67"/>
                        <a:gd name="T8" fmla="*/ 51 w 65"/>
                        <a:gd name="T9" fmla="*/ 6 h 67"/>
                        <a:gd name="T10" fmla="*/ 36 w 65"/>
                        <a:gd name="T11" fmla="*/ 0 h 67"/>
                        <a:gd name="T12" fmla="*/ 19 w 65"/>
                        <a:gd name="T13" fmla="*/ 2 h 67"/>
                        <a:gd name="T14" fmla="*/ 6 w 65"/>
                        <a:gd name="T15" fmla="*/ 13 h 67"/>
                        <a:gd name="T16" fmla="*/ 0 w 65"/>
                        <a:gd name="T17" fmla="*/ 28 h 67"/>
                        <a:gd name="T18" fmla="*/ 4 w 65"/>
                        <a:gd name="T19" fmla="*/ 47 h 67"/>
                        <a:gd name="T20" fmla="*/ 15 w 65"/>
                        <a:gd name="T21" fmla="*/ 60 h 67"/>
                        <a:gd name="T22" fmla="*/ 30 w 65"/>
                        <a:gd name="T23" fmla="*/ 67 h 67"/>
                        <a:gd name="T24" fmla="*/ 47 w 65"/>
                        <a:gd name="T25" fmla="*/ 65 h 67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w 65"/>
                        <a:gd name="T40" fmla="*/ 0 h 67"/>
                        <a:gd name="T41" fmla="*/ 65 w 65"/>
                        <a:gd name="T42" fmla="*/ 67 h 67"/>
                      </a:gdLst>
                      <a:ahLst/>
                      <a:cxnLst>
                        <a:cxn ang="T26">
                          <a:pos x="T0" y="T1"/>
                        </a:cxn>
                        <a:cxn ang="T27">
                          <a:pos x="T2" y="T3"/>
                        </a:cxn>
                        <a:cxn ang="T28">
                          <a:pos x="T4" y="T5"/>
                        </a:cxn>
                        <a:cxn ang="T29">
                          <a:pos x="T6" y="T7"/>
                        </a:cxn>
                        <a:cxn ang="T30">
                          <a:pos x="T8" y="T9"/>
                        </a:cxn>
                        <a:cxn ang="T31">
                          <a:pos x="T10" y="T11"/>
                        </a:cxn>
                        <a:cxn ang="T32">
                          <a:pos x="T12" y="T13"/>
                        </a:cxn>
                        <a:cxn ang="T33">
                          <a:pos x="T14" y="T15"/>
                        </a:cxn>
                        <a:cxn ang="T34">
                          <a:pos x="T16" y="T17"/>
                        </a:cxn>
                        <a:cxn ang="T35">
                          <a:pos x="T18" y="T19"/>
                        </a:cxn>
                        <a:cxn ang="T36">
                          <a:pos x="T20" y="T21"/>
                        </a:cxn>
                        <a:cxn ang="T37">
                          <a:pos x="T22" y="T23"/>
                        </a:cxn>
                        <a:cxn ang="T38">
                          <a:pos x="T24" y="T25"/>
                        </a:cxn>
                      </a:cxnLst>
                      <a:rect l="T39" t="T40" r="T41" b="T42"/>
                      <a:pathLst>
                        <a:path w="65" h="67">
                          <a:moveTo>
                            <a:pt x="47" y="65"/>
                          </a:moveTo>
                          <a:lnTo>
                            <a:pt x="60" y="54"/>
                          </a:lnTo>
                          <a:lnTo>
                            <a:pt x="65" y="38"/>
                          </a:lnTo>
                          <a:lnTo>
                            <a:pt x="62" y="21"/>
                          </a:lnTo>
                          <a:lnTo>
                            <a:pt x="51" y="6"/>
                          </a:lnTo>
                          <a:lnTo>
                            <a:pt x="36" y="0"/>
                          </a:lnTo>
                          <a:lnTo>
                            <a:pt x="19" y="2"/>
                          </a:lnTo>
                          <a:lnTo>
                            <a:pt x="6" y="13"/>
                          </a:lnTo>
                          <a:lnTo>
                            <a:pt x="0" y="28"/>
                          </a:lnTo>
                          <a:lnTo>
                            <a:pt x="4" y="47"/>
                          </a:lnTo>
                          <a:lnTo>
                            <a:pt x="15" y="60"/>
                          </a:lnTo>
                          <a:lnTo>
                            <a:pt x="30" y="67"/>
                          </a:lnTo>
                          <a:lnTo>
                            <a:pt x="47" y="65"/>
                          </a:lnTo>
                          <a:close/>
                        </a:path>
                      </a:pathLst>
                    </a:custGeom>
                    <a:solidFill>
                      <a:srgbClr val="CC0000"/>
                    </a:solidFill>
                    <a:ln w="0">
                      <a:solidFill>
                        <a:srgbClr val="CC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04" name="Freeform 168"/>
                    <p:cNvSpPr>
                      <a:spLocks/>
                    </p:cNvSpPr>
                    <p:nvPr/>
                  </p:nvSpPr>
                  <p:spPr bwMode="auto">
                    <a:xfrm>
                      <a:off x="2522" y="2522"/>
                      <a:ext cx="65" cy="67"/>
                    </a:xfrm>
                    <a:custGeom>
                      <a:avLst/>
                      <a:gdLst>
                        <a:gd name="T0" fmla="*/ 47 w 65"/>
                        <a:gd name="T1" fmla="*/ 65 h 67"/>
                        <a:gd name="T2" fmla="*/ 60 w 65"/>
                        <a:gd name="T3" fmla="*/ 54 h 67"/>
                        <a:gd name="T4" fmla="*/ 65 w 65"/>
                        <a:gd name="T5" fmla="*/ 38 h 67"/>
                        <a:gd name="T6" fmla="*/ 62 w 65"/>
                        <a:gd name="T7" fmla="*/ 21 h 67"/>
                        <a:gd name="T8" fmla="*/ 51 w 65"/>
                        <a:gd name="T9" fmla="*/ 6 h 67"/>
                        <a:gd name="T10" fmla="*/ 36 w 65"/>
                        <a:gd name="T11" fmla="*/ 0 h 67"/>
                        <a:gd name="T12" fmla="*/ 19 w 65"/>
                        <a:gd name="T13" fmla="*/ 2 h 67"/>
                        <a:gd name="T14" fmla="*/ 6 w 65"/>
                        <a:gd name="T15" fmla="*/ 13 h 67"/>
                        <a:gd name="T16" fmla="*/ 0 w 65"/>
                        <a:gd name="T17" fmla="*/ 28 h 67"/>
                        <a:gd name="T18" fmla="*/ 4 w 65"/>
                        <a:gd name="T19" fmla="*/ 47 h 67"/>
                        <a:gd name="T20" fmla="*/ 15 w 65"/>
                        <a:gd name="T21" fmla="*/ 60 h 67"/>
                        <a:gd name="T22" fmla="*/ 30 w 65"/>
                        <a:gd name="T23" fmla="*/ 67 h 67"/>
                        <a:gd name="T24" fmla="*/ 47 w 65"/>
                        <a:gd name="T25" fmla="*/ 65 h 67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w 65"/>
                        <a:gd name="T40" fmla="*/ 0 h 67"/>
                        <a:gd name="T41" fmla="*/ 65 w 65"/>
                        <a:gd name="T42" fmla="*/ 67 h 67"/>
                      </a:gdLst>
                      <a:ahLst/>
                      <a:cxnLst>
                        <a:cxn ang="T26">
                          <a:pos x="T0" y="T1"/>
                        </a:cxn>
                        <a:cxn ang="T27">
                          <a:pos x="T2" y="T3"/>
                        </a:cxn>
                        <a:cxn ang="T28">
                          <a:pos x="T4" y="T5"/>
                        </a:cxn>
                        <a:cxn ang="T29">
                          <a:pos x="T6" y="T7"/>
                        </a:cxn>
                        <a:cxn ang="T30">
                          <a:pos x="T8" y="T9"/>
                        </a:cxn>
                        <a:cxn ang="T31">
                          <a:pos x="T10" y="T11"/>
                        </a:cxn>
                        <a:cxn ang="T32">
                          <a:pos x="T12" y="T13"/>
                        </a:cxn>
                        <a:cxn ang="T33">
                          <a:pos x="T14" y="T15"/>
                        </a:cxn>
                        <a:cxn ang="T34">
                          <a:pos x="T16" y="T17"/>
                        </a:cxn>
                        <a:cxn ang="T35">
                          <a:pos x="T18" y="T19"/>
                        </a:cxn>
                        <a:cxn ang="T36">
                          <a:pos x="T20" y="T21"/>
                        </a:cxn>
                        <a:cxn ang="T37">
                          <a:pos x="T22" y="T23"/>
                        </a:cxn>
                        <a:cxn ang="T38">
                          <a:pos x="T24" y="T25"/>
                        </a:cxn>
                      </a:cxnLst>
                      <a:rect l="T39" t="T40" r="T41" b="T42"/>
                      <a:pathLst>
                        <a:path w="65" h="67">
                          <a:moveTo>
                            <a:pt x="47" y="65"/>
                          </a:moveTo>
                          <a:lnTo>
                            <a:pt x="60" y="54"/>
                          </a:lnTo>
                          <a:lnTo>
                            <a:pt x="65" y="38"/>
                          </a:lnTo>
                          <a:lnTo>
                            <a:pt x="62" y="21"/>
                          </a:lnTo>
                          <a:lnTo>
                            <a:pt x="51" y="6"/>
                          </a:lnTo>
                          <a:lnTo>
                            <a:pt x="36" y="0"/>
                          </a:lnTo>
                          <a:lnTo>
                            <a:pt x="19" y="2"/>
                          </a:lnTo>
                          <a:lnTo>
                            <a:pt x="6" y="13"/>
                          </a:lnTo>
                          <a:lnTo>
                            <a:pt x="0" y="28"/>
                          </a:lnTo>
                          <a:lnTo>
                            <a:pt x="4" y="47"/>
                          </a:lnTo>
                          <a:lnTo>
                            <a:pt x="15" y="60"/>
                          </a:lnTo>
                          <a:lnTo>
                            <a:pt x="30" y="67"/>
                          </a:lnTo>
                          <a:lnTo>
                            <a:pt x="47" y="65"/>
                          </a:lnTo>
                        </a:path>
                      </a:pathLst>
                    </a:custGeom>
                    <a:noFill/>
                    <a:ln w="11113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05" name="Freeform 169"/>
                    <p:cNvSpPr>
                      <a:spLocks/>
                    </p:cNvSpPr>
                    <p:nvPr/>
                  </p:nvSpPr>
                  <p:spPr bwMode="auto">
                    <a:xfrm>
                      <a:off x="1109" y="2545"/>
                      <a:ext cx="141" cy="63"/>
                    </a:xfrm>
                    <a:custGeom>
                      <a:avLst/>
                      <a:gdLst>
                        <a:gd name="T0" fmla="*/ 0 w 141"/>
                        <a:gd name="T1" fmla="*/ 31 h 63"/>
                        <a:gd name="T2" fmla="*/ 75 w 141"/>
                        <a:gd name="T3" fmla="*/ 0 h 63"/>
                        <a:gd name="T4" fmla="*/ 141 w 141"/>
                        <a:gd name="T5" fmla="*/ 29 h 63"/>
                        <a:gd name="T6" fmla="*/ 71 w 141"/>
                        <a:gd name="T7" fmla="*/ 63 h 63"/>
                        <a:gd name="T8" fmla="*/ 0 w 141"/>
                        <a:gd name="T9" fmla="*/ 31 h 63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41"/>
                        <a:gd name="T16" fmla="*/ 0 h 63"/>
                        <a:gd name="T17" fmla="*/ 141 w 141"/>
                        <a:gd name="T18" fmla="*/ 63 h 63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41" h="63">
                          <a:moveTo>
                            <a:pt x="0" y="31"/>
                          </a:moveTo>
                          <a:lnTo>
                            <a:pt x="75" y="0"/>
                          </a:lnTo>
                          <a:lnTo>
                            <a:pt x="141" y="29"/>
                          </a:lnTo>
                          <a:lnTo>
                            <a:pt x="71" y="63"/>
                          </a:lnTo>
                          <a:lnTo>
                            <a:pt x="0" y="31"/>
                          </a:lnTo>
                          <a:close/>
                        </a:path>
                      </a:pathLst>
                    </a:custGeom>
                    <a:solidFill>
                      <a:srgbClr val="80FF80"/>
                    </a:solidFill>
                    <a:ln w="0">
                      <a:solidFill>
                        <a:srgbClr val="80FF8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06" name="Freeform 175"/>
                    <p:cNvSpPr>
                      <a:spLocks/>
                    </p:cNvSpPr>
                    <p:nvPr/>
                  </p:nvSpPr>
                  <p:spPr bwMode="auto">
                    <a:xfrm>
                      <a:off x="1271" y="2228"/>
                      <a:ext cx="1073" cy="471"/>
                    </a:xfrm>
                    <a:custGeom>
                      <a:avLst/>
                      <a:gdLst>
                        <a:gd name="T0" fmla="*/ 1073 w 1073"/>
                        <a:gd name="T1" fmla="*/ 456 h 471"/>
                        <a:gd name="T2" fmla="*/ 981 w 1073"/>
                        <a:gd name="T3" fmla="*/ 294 h 471"/>
                        <a:gd name="T4" fmla="*/ 977 w 1073"/>
                        <a:gd name="T5" fmla="*/ 296 h 471"/>
                        <a:gd name="T6" fmla="*/ 966 w 1073"/>
                        <a:gd name="T7" fmla="*/ 304 h 471"/>
                        <a:gd name="T8" fmla="*/ 949 w 1073"/>
                        <a:gd name="T9" fmla="*/ 315 h 471"/>
                        <a:gd name="T10" fmla="*/ 925 w 1073"/>
                        <a:gd name="T11" fmla="*/ 330 h 471"/>
                        <a:gd name="T12" fmla="*/ 897 w 1073"/>
                        <a:gd name="T13" fmla="*/ 346 h 471"/>
                        <a:gd name="T14" fmla="*/ 866 w 1073"/>
                        <a:gd name="T15" fmla="*/ 365 h 471"/>
                        <a:gd name="T16" fmla="*/ 829 w 1073"/>
                        <a:gd name="T17" fmla="*/ 383 h 471"/>
                        <a:gd name="T18" fmla="*/ 790 w 1073"/>
                        <a:gd name="T19" fmla="*/ 402 h 471"/>
                        <a:gd name="T20" fmla="*/ 749 w 1073"/>
                        <a:gd name="T21" fmla="*/ 421 h 471"/>
                        <a:gd name="T22" fmla="*/ 708 w 1073"/>
                        <a:gd name="T23" fmla="*/ 435 h 471"/>
                        <a:gd name="T24" fmla="*/ 665 w 1073"/>
                        <a:gd name="T25" fmla="*/ 448 h 471"/>
                        <a:gd name="T26" fmla="*/ 662 w 1073"/>
                        <a:gd name="T27" fmla="*/ 450 h 471"/>
                        <a:gd name="T28" fmla="*/ 653 w 1073"/>
                        <a:gd name="T29" fmla="*/ 452 h 471"/>
                        <a:gd name="T30" fmla="*/ 638 w 1073"/>
                        <a:gd name="T31" fmla="*/ 456 h 471"/>
                        <a:gd name="T32" fmla="*/ 615 w 1073"/>
                        <a:gd name="T33" fmla="*/ 461 h 471"/>
                        <a:gd name="T34" fmla="*/ 586 w 1073"/>
                        <a:gd name="T35" fmla="*/ 465 h 471"/>
                        <a:gd name="T36" fmla="*/ 549 w 1073"/>
                        <a:gd name="T37" fmla="*/ 469 h 471"/>
                        <a:gd name="T38" fmla="*/ 502 w 1073"/>
                        <a:gd name="T39" fmla="*/ 471 h 471"/>
                        <a:gd name="T40" fmla="*/ 447 w 1073"/>
                        <a:gd name="T41" fmla="*/ 471 h 471"/>
                        <a:gd name="T42" fmla="*/ 380 w 1073"/>
                        <a:gd name="T43" fmla="*/ 469 h 471"/>
                        <a:gd name="T44" fmla="*/ 304 w 1073"/>
                        <a:gd name="T45" fmla="*/ 463 h 471"/>
                        <a:gd name="T46" fmla="*/ 298 w 1073"/>
                        <a:gd name="T47" fmla="*/ 463 h 471"/>
                        <a:gd name="T48" fmla="*/ 280 w 1073"/>
                        <a:gd name="T49" fmla="*/ 459 h 471"/>
                        <a:gd name="T50" fmla="*/ 254 w 1073"/>
                        <a:gd name="T51" fmla="*/ 454 h 471"/>
                        <a:gd name="T52" fmla="*/ 222 w 1073"/>
                        <a:gd name="T53" fmla="*/ 446 h 471"/>
                        <a:gd name="T54" fmla="*/ 185 w 1073"/>
                        <a:gd name="T55" fmla="*/ 433 h 471"/>
                        <a:gd name="T56" fmla="*/ 146 w 1073"/>
                        <a:gd name="T57" fmla="*/ 417 h 471"/>
                        <a:gd name="T58" fmla="*/ 107 w 1073"/>
                        <a:gd name="T59" fmla="*/ 395 h 471"/>
                        <a:gd name="T60" fmla="*/ 70 w 1073"/>
                        <a:gd name="T61" fmla="*/ 367 h 471"/>
                        <a:gd name="T62" fmla="*/ 39 w 1073"/>
                        <a:gd name="T63" fmla="*/ 333 h 471"/>
                        <a:gd name="T64" fmla="*/ 37 w 1073"/>
                        <a:gd name="T65" fmla="*/ 330 h 471"/>
                        <a:gd name="T66" fmla="*/ 31 w 1073"/>
                        <a:gd name="T67" fmla="*/ 322 h 471"/>
                        <a:gd name="T68" fmla="*/ 22 w 1073"/>
                        <a:gd name="T69" fmla="*/ 307 h 471"/>
                        <a:gd name="T70" fmla="*/ 15 w 1073"/>
                        <a:gd name="T71" fmla="*/ 291 h 471"/>
                        <a:gd name="T72" fmla="*/ 5 w 1073"/>
                        <a:gd name="T73" fmla="*/ 268 h 471"/>
                        <a:gd name="T74" fmla="*/ 2 w 1073"/>
                        <a:gd name="T75" fmla="*/ 244 h 471"/>
                        <a:gd name="T76" fmla="*/ 0 w 1073"/>
                        <a:gd name="T77" fmla="*/ 215 h 471"/>
                        <a:gd name="T78" fmla="*/ 4 w 1073"/>
                        <a:gd name="T79" fmla="*/ 185 h 471"/>
                        <a:gd name="T80" fmla="*/ 16 w 1073"/>
                        <a:gd name="T81" fmla="*/ 154 h 471"/>
                        <a:gd name="T82" fmla="*/ 37 w 1073"/>
                        <a:gd name="T83" fmla="*/ 118 h 471"/>
                        <a:gd name="T84" fmla="*/ 68 w 1073"/>
                        <a:gd name="T85" fmla="*/ 85 h 471"/>
                        <a:gd name="T86" fmla="*/ 70 w 1073"/>
                        <a:gd name="T87" fmla="*/ 81 h 471"/>
                        <a:gd name="T88" fmla="*/ 80 w 1073"/>
                        <a:gd name="T89" fmla="*/ 72 h 471"/>
                        <a:gd name="T90" fmla="*/ 93 w 1073"/>
                        <a:gd name="T91" fmla="*/ 61 h 471"/>
                        <a:gd name="T92" fmla="*/ 115 w 1073"/>
                        <a:gd name="T93" fmla="*/ 42 h 471"/>
                        <a:gd name="T94" fmla="*/ 144 w 1073"/>
                        <a:gd name="T95" fmla="*/ 24 h 471"/>
                        <a:gd name="T96" fmla="*/ 182 w 1073"/>
                        <a:gd name="T97" fmla="*/ 0 h 471"/>
                        <a:gd name="T98" fmla="*/ 328 w 1073"/>
                        <a:gd name="T99" fmla="*/ 141 h 471"/>
                        <a:gd name="T100" fmla="*/ 137 w 1073"/>
                        <a:gd name="T101" fmla="*/ 259 h 471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w 1073"/>
                        <a:gd name="T154" fmla="*/ 0 h 471"/>
                        <a:gd name="T155" fmla="*/ 1073 w 1073"/>
                        <a:gd name="T156" fmla="*/ 471 h 471"/>
                      </a:gdLst>
                      <a:ahLst/>
                      <a:cxnLst>
                        <a:cxn ang="T102">
                          <a:pos x="T0" y="T1"/>
                        </a:cxn>
                        <a:cxn ang="T103">
                          <a:pos x="T2" y="T3"/>
                        </a:cxn>
                        <a:cxn ang="T104">
                          <a:pos x="T4" y="T5"/>
                        </a:cxn>
                        <a:cxn ang="T105">
                          <a:pos x="T6" y="T7"/>
                        </a:cxn>
                        <a:cxn ang="T106">
                          <a:pos x="T8" y="T9"/>
                        </a:cxn>
                        <a:cxn ang="T107">
                          <a:pos x="T10" y="T11"/>
                        </a:cxn>
                        <a:cxn ang="T108">
                          <a:pos x="T12" y="T13"/>
                        </a:cxn>
                        <a:cxn ang="T109">
                          <a:pos x="T14" y="T15"/>
                        </a:cxn>
                        <a:cxn ang="T110">
                          <a:pos x="T16" y="T17"/>
                        </a:cxn>
                        <a:cxn ang="T111">
                          <a:pos x="T18" y="T19"/>
                        </a:cxn>
                        <a:cxn ang="T112">
                          <a:pos x="T20" y="T21"/>
                        </a:cxn>
                        <a:cxn ang="T113">
                          <a:pos x="T22" y="T23"/>
                        </a:cxn>
                        <a:cxn ang="T114">
                          <a:pos x="T24" y="T25"/>
                        </a:cxn>
                        <a:cxn ang="T115">
                          <a:pos x="T26" y="T27"/>
                        </a:cxn>
                        <a:cxn ang="T116">
                          <a:pos x="T28" y="T29"/>
                        </a:cxn>
                        <a:cxn ang="T117">
                          <a:pos x="T30" y="T31"/>
                        </a:cxn>
                        <a:cxn ang="T118">
                          <a:pos x="T32" y="T33"/>
                        </a:cxn>
                        <a:cxn ang="T119">
                          <a:pos x="T34" y="T35"/>
                        </a:cxn>
                        <a:cxn ang="T120">
                          <a:pos x="T36" y="T37"/>
                        </a:cxn>
                        <a:cxn ang="T121">
                          <a:pos x="T38" y="T39"/>
                        </a:cxn>
                        <a:cxn ang="T122">
                          <a:pos x="T40" y="T41"/>
                        </a:cxn>
                        <a:cxn ang="T123">
                          <a:pos x="T42" y="T43"/>
                        </a:cxn>
                        <a:cxn ang="T124">
                          <a:pos x="T44" y="T45"/>
                        </a:cxn>
                        <a:cxn ang="T125">
                          <a:pos x="T46" y="T47"/>
                        </a:cxn>
                        <a:cxn ang="T126">
                          <a:pos x="T48" y="T49"/>
                        </a:cxn>
                        <a:cxn ang="T127">
                          <a:pos x="T50" y="T51"/>
                        </a:cxn>
                        <a:cxn ang="T128">
                          <a:pos x="T52" y="T53"/>
                        </a:cxn>
                        <a:cxn ang="T129">
                          <a:pos x="T54" y="T55"/>
                        </a:cxn>
                        <a:cxn ang="T130">
                          <a:pos x="T56" y="T57"/>
                        </a:cxn>
                        <a:cxn ang="T131">
                          <a:pos x="T58" y="T59"/>
                        </a:cxn>
                        <a:cxn ang="T132">
                          <a:pos x="T60" y="T61"/>
                        </a:cxn>
                        <a:cxn ang="T133">
                          <a:pos x="T62" y="T63"/>
                        </a:cxn>
                        <a:cxn ang="T134">
                          <a:pos x="T64" y="T65"/>
                        </a:cxn>
                        <a:cxn ang="T135">
                          <a:pos x="T66" y="T67"/>
                        </a:cxn>
                        <a:cxn ang="T136">
                          <a:pos x="T68" y="T69"/>
                        </a:cxn>
                        <a:cxn ang="T137">
                          <a:pos x="T70" y="T71"/>
                        </a:cxn>
                        <a:cxn ang="T138">
                          <a:pos x="T72" y="T73"/>
                        </a:cxn>
                        <a:cxn ang="T139">
                          <a:pos x="T74" y="T75"/>
                        </a:cxn>
                        <a:cxn ang="T140">
                          <a:pos x="T76" y="T77"/>
                        </a:cxn>
                        <a:cxn ang="T141">
                          <a:pos x="T78" y="T79"/>
                        </a:cxn>
                        <a:cxn ang="T142">
                          <a:pos x="T80" y="T81"/>
                        </a:cxn>
                        <a:cxn ang="T143">
                          <a:pos x="T82" y="T83"/>
                        </a:cxn>
                        <a:cxn ang="T144">
                          <a:pos x="T84" y="T85"/>
                        </a:cxn>
                        <a:cxn ang="T145">
                          <a:pos x="T86" y="T87"/>
                        </a:cxn>
                        <a:cxn ang="T146">
                          <a:pos x="T88" y="T89"/>
                        </a:cxn>
                        <a:cxn ang="T147">
                          <a:pos x="T90" y="T91"/>
                        </a:cxn>
                        <a:cxn ang="T148">
                          <a:pos x="T92" y="T93"/>
                        </a:cxn>
                        <a:cxn ang="T149">
                          <a:pos x="T94" y="T95"/>
                        </a:cxn>
                        <a:cxn ang="T150">
                          <a:pos x="T96" y="T97"/>
                        </a:cxn>
                        <a:cxn ang="T151">
                          <a:pos x="T98" y="T99"/>
                        </a:cxn>
                        <a:cxn ang="T152">
                          <a:pos x="T100" y="T101"/>
                        </a:cxn>
                      </a:cxnLst>
                      <a:rect l="T153" t="T154" r="T155" b="T156"/>
                      <a:pathLst>
                        <a:path w="1073" h="471">
                          <a:moveTo>
                            <a:pt x="1073" y="456"/>
                          </a:moveTo>
                          <a:lnTo>
                            <a:pt x="981" y="294"/>
                          </a:lnTo>
                          <a:lnTo>
                            <a:pt x="977" y="296"/>
                          </a:lnTo>
                          <a:lnTo>
                            <a:pt x="966" y="304"/>
                          </a:lnTo>
                          <a:lnTo>
                            <a:pt x="949" y="315"/>
                          </a:lnTo>
                          <a:lnTo>
                            <a:pt x="925" y="330"/>
                          </a:lnTo>
                          <a:lnTo>
                            <a:pt x="897" y="346"/>
                          </a:lnTo>
                          <a:lnTo>
                            <a:pt x="866" y="365"/>
                          </a:lnTo>
                          <a:lnTo>
                            <a:pt x="829" y="383"/>
                          </a:lnTo>
                          <a:lnTo>
                            <a:pt x="790" y="402"/>
                          </a:lnTo>
                          <a:lnTo>
                            <a:pt x="749" y="421"/>
                          </a:lnTo>
                          <a:lnTo>
                            <a:pt x="708" y="435"/>
                          </a:lnTo>
                          <a:lnTo>
                            <a:pt x="665" y="448"/>
                          </a:lnTo>
                          <a:lnTo>
                            <a:pt x="662" y="450"/>
                          </a:lnTo>
                          <a:lnTo>
                            <a:pt x="653" y="452"/>
                          </a:lnTo>
                          <a:lnTo>
                            <a:pt x="638" y="456"/>
                          </a:lnTo>
                          <a:lnTo>
                            <a:pt x="615" y="461"/>
                          </a:lnTo>
                          <a:lnTo>
                            <a:pt x="586" y="465"/>
                          </a:lnTo>
                          <a:lnTo>
                            <a:pt x="549" y="469"/>
                          </a:lnTo>
                          <a:lnTo>
                            <a:pt x="502" y="471"/>
                          </a:lnTo>
                          <a:lnTo>
                            <a:pt x="447" y="471"/>
                          </a:lnTo>
                          <a:lnTo>
                            <a:pt x="380" y="469"/>
                          </a:lnTo>
                          <a:lnTo>
                            <a:pt x="304" y="463"/>
                          </a:lnTo>
                          <a:lnTo>
                            <a:pt x="298" y="463"/>
                          </a:lnTo>
                          <a:lnTo>
                            <a:pt x="280" y="459"/>
                          </a:lnTo>
                          <a:lnTo>
                            <a:pt x="254" y="454"/>
                          </a:lnTo>
                          <a:lnTo>
                            <a:pt x="222" y="446"/>
                          </a:lnTo>
                          <a:lnTo>
                            <a:pt x="185" y="433"/>
                          </a:lnTo>
                          <a:lnTo>
                            <a:pt x="146" y="417"/>
                          </a:lnTo>
                          <a:lnTo>
                            <a:pt x="107" y="395"/>
                          </a:lnTo>
                          <a:lnTo>
                            <a:pt x="70" y="367"/>
                          </a:lnTo>
                          <a:lnTo>
                            <a:pt x="39" y="333"/>
                          </a:lnTo>
                          <a:lnTo>
                            <a:pt x="37" y="330"/>
                          </a:lnTo>
                          <a:lnTo>
                            <a:pt x="31" y="322"/>
                          </a:lnTo>
                          <a:lnTo>
                            <a:pt x="22" y="307"/>
                          </a:lnTo>
                          <a:lnTo>
                            <a:pt x="15" y="291"/>
                          </a:lnTo>
                          <a:lnTo>
                            <a:pt x="5" y="268"/>
                          </a:lnTo>
                          <a:lnTo>
                            <a:pt x="2" y="244"/>
                          </a:lnTo>
                          <a:lnTo>
                            <a:pt x="0" y="215"/>
                          </a:lnTo>
                          <a:lnTo>
                            <a:pt x="4" y="185"/>
                          </a:lnTo>
                          <a:lnTo>
                            <a:pt x="16" y="154"/>
                          </a:lnTo>
                          <a:lnTo>
                            <a:pt x="37" y="118"/>
                          </a:lnTo>
                          <a:lnTo>
                            <a:pt x="68" y="85"/>
                          </a:lnTo>
                          <a:lnTo>
                            <a:pt x="70" y="81"/>
                          </a:lnTo>
                          <a:lnTo>
                            <a:pt x="80" y="72"/>
                          </a:lnTo>
                          <a:lnTo>
                            <a:pt x="93" y="61"/>
                          </a:lnTo>
                          <a:lnTo>
                            <a:pt x="115" y="42"/>
                          </a:lnTo>
                          <a:lnTo>
                            <a:pt x="144" y="24"/>
                          </a:lnTo>
                          <a:lnTo>
                            <a:pt x="182" y="0"/>
                          </a:lnTo>
                          <a:lnTo>
                            <a:pt x="328" y="141"/>
                          </a:lnTo>
                          <a:lnTo>
                            <a:pt x="137" y="259"/>
                          </a:lnTo>
                        </a:path>
                      </a:pathLst>
                    </a:cu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07" name="Freeform 176"/>
                    <p:cNvSpPr>
                      <a:spLocks/>
                    </p:cNvSpPr>
                    <p:nvPr/>
                  </p:nvSpPr>
                  <p:spPr bwMode="auto">
                    <a:xfrm>
                      <a:off x="2105" y="2563"/>
                      <a:ext cx="45" cy="58"/>
                    </a:xfrm>
                    <a:custGeom>
                      <a:avLst/>
                      <a:gdLst>
                        <a:gd name="T0" fmla="*/ 45 w 45"/>
                        <a:gd name="T1" fmla="*/ 0 h 58"/>
                        <a:gd name="T2" fmla="*/ 0 w 45"/>
                        <a:gd name="T3" fmla="*/ 24 h 58"/>
                        <a:gd name="T4" fmla="*/ 0 w 45"/>
                        <a:gd name="T5" fmla="*/ 58 h 58"/>
                        <a:gd name="T6" fmla="*/ 45 w 45"/>
                        <a:gd name="T7" fmla="*/ 34 h 58"/>
                        <a:gd name="T8" fmla="*/ 45 w 45"/>
                        <a:gd name="T9" fmla="*/ 0 h 5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45"/>
                        <a:gd name="T16" fmla="*/ 0 h 58"/>
                        <a:gd name="T17" fmla="*/ 45 w 45"/>
                        <a:gd name="T18" fmla="*/ 58 h 5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45" h="58">
                          <a:moveTo>
                            <a:pt x="45" y="0"/>
                          </a:moveTo>
                          <a:lnTo>
                            <a:pt x="0" y="24"/>
                          </a:lnTo>
                          <a:lnTo>
                            <a:pt x="0" y="58"/>
                          </a:lnTo>
                          <a:lnTo>
                            <a:pt x="45" y="34"/>
                          </a:lnTo>
                          <a:lnTo>
                            <a:pt x="45" y="0"/>
                          </a:lnTo>
                          <a:close/>
                        </a:path>
                      </a:pathLst>
                    </a:custGeom>
                    <a:solidFill>
                      <a:srgbClr val="FFFF00"/>
                    </a:solidFill>
                    <a:ln w="0">
                      <a:solidFill>
                        <a:srgbClr val="FFFF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08" name="Freeform 177"/>
                    <p:cNvSpPr>
                      <a:spLocks/>
                    </p:cNvSpPr>
                    <p:nvPr/>
                  </p:nvSpPr>
                  <p:spPr bwMode="auto">
                    <a:xfrm>
                      <a:off x="2105" y="2563"/>
                      <a:ext cx="45" cy="58"/>
                    </a:xfrm>
                    <a:custGeom>
                      <a:avLst/>
                      <a:gdLst>
                        <a:gd name="T0" fmla="*/ 45 w 45"/>
                        <a:gd name="T1" fmla="*/ 0 h 58"/>
                        <a:gd name="T2" fmla="*/ 0 w 45"/>
                        <a:gd name="T3" fmla="*/ 24 h 58"/>
                        <a:gd name="T4" fmla="*/ 0 w 45"/>
                        <a:gd name="T5" fmla="*/ 58 h 58"/>
                        <a:gd name="T6" fmla="*/ 45 w 45"/>
                        <a:gd name="T7" fmla="*/ 34 h 58"/>
                        <a:gd name="T8" fmla="*/ 45 w 45"/>
                        <a:gd name="T9" fmla="*/ 0 h 58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45"/>
                        <a:gd name="T16" fmla="*/ 0 h 58"/>
                        <a:gd name="T17" fmla="*/ 45 w 45"/>
                        <a:gd name="T18" fmla="*/ 58 h 58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45" h="58">
                          <a:moveTo>
                            <a:pt x="45" y="0"/>
                          </a:moveTo>
                          <a:lnTo>
                            <a:pt x="0" y="24"/>
                          </a:lnTo>
                          <a:lnTo>
                            <a:pt x="0" y="58"/>
                          </a:lnTo>
                          <a:lnTo>
                            <a:pt x="45" y="34"/>
                          </a:lnTo>
                          <a:lnTo>
                            <a:pt x="45" y="0"/>
                          </a:lnTo>
                        </a:path>
                      </a:pathLst>
                    </a:custGeom>
                    <a:noFill/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09" name="Freeform 178"/>
                    <p:cNvSpPr>
                      <a:spLocks/>
                    </p:cNvSpPr>
                    <p:nvPr/>
                  </p:nvSpPr>
                  <p:spPr bwMode="auto">
                    <a:xfrm>
                      <a:off x="2450" y="1440"/>
                      <a:ext cx="1040" cy="732"/>
                    </a:xfrm>
                    <a:custGeom>
                      <a:avLst/>
                      <a:gdLst>
                        <a:gd name="T0" fmla="*/ 0 w 1040"/>
                        <a:gd name="T1" fmla="*/ 420 h 732"/>
                        <a:gd name="T2" fmla="*/ 72 w 1040"/>
                        <a:gd name="T3" fmla="*/ 166 h 732"/>
                        <a:gd name="T4" fmla="*/ 78 w 1040"/>
                        <a:gd name="T5" fmla="*/ 165 h 732"/>
                        <a:gd name="T6" fmla="*/ 89 w 1040"/>
                        <a:gd name="T7" fmla="*/ 155 h 732"/>
                        <a:gd name="T8" fmla="*/ 110 w 1040"/>
                        <a:gd name="T9" fmla="*/ 144 h 732"/>
                        <a:gd name="T10" fmla="*/ 136 w 1040"/>
                        <a:gd name="T11" fmla="*/ 129 h 732"/>
                        <a:gd name="T12" fmla="*/ 167 w 1040"/>
                        <a:gd name="T13" fmla="*/ 113 h 732"/>
                        <a:gd name="T14" fmla="*/ 206 w 1040"/>
                        <a:gd name="T15" fmla="*/ 92 h 732"/>
                        <a:gd name="T16" fmla="*/ 247 w 1040"/>
                        <a:gd name="T17" fmla="*/ 74 h 732"/>
                        <a:gd name="T18" fmla="*/ 295 w 1040"/>
                        <a:gd name="T19" fmla="*/ 55 h 732"/>
                        <a:gd name="T20" fmla="*/ 345 w 1040"/>
                        <a:gd name="T21" fmla="*/ 37 h 732"/>
                        <a:gd name="T22" fmla="*/ 397 w 1040"/>
                        <a:gd name="T23" fmla="*/ 22 h 732"/>
                        <a:gd name="T24" fmla="*/ 453 w 1040"/>
                        <a:gd name="T25" fmla="*/ 11 h 732"/>
                        <a:gd name="T26" fmla="*/ 510 w 1040"/>
                        <a:gd name="T27" fmla="*/ 3 h 732"/>
                        <a:gd name="T28" fmla="*/ 568 w 1040"/>
                        <a:gd name="T29" fmla="*/ 0 h 732"/>
                        <a:gd name="T30" fmla="*/ 575 w 1040"/>
                        <a:gd name="T31" fmla="*/ 0 h 732"/>
                        <a:gd name="T32" fmla="*/ 592 w 1040"/>
                        <a:gd name="T33" fmla="*/ 0 h 732"/>
                        <a:gd name="T34" fmla="*/ 619 w 1040"/>
                        <a:gd name="T35" fmla="*/ 1 h 732"/>
                        <a:gd name="T36" fmla="*/ 655 w 1040"/>
                        <a:gd name="T37" fmla="*/ 3 h 732"/>
                        <a:gd name="T38" fmla="*/ 696 w 1040"/>
                        <a:gd name="T39" fmla="*/ 7 h 732"/>
                        <a:gd name="T40" fmla="*/ 740 w 1040"/>
                        <a:gd name="T41" fmla="*/ 14 h 732"/>
                        <a:gd name="T42" fmla="*/ 788 w 1040"/>
                        <a:gd name="T43" fmla="*/ 22 h 732"/>
                        <a:gd name="T44" fmla="*/ 836 w 1040"/>
                        <a:gd name="T45" fmla="*/ 35 h 732"/>
                        <a:gd name="T46" fmla="*/ 883 w 1040"/>
                        <a:gd name="T47" fmla="*/ 51 h 732"/>
                        <a:gd name="T48" fmla="*/ 927 w 1040"/>
                        <a:gd name="T49" fmla="*/ 72 h 732"/>
                        <a:gd name="T50" fmla="*/ 966 w 1040"/>
                        <a:gd name="T51" fmla="*/ 98 h 732"/>
                        <a:gd name="T52" fmla="*/ 998 w 1040"/>
                        <a:gd name="T53" fmla="*/ 127 h 732"/>
                        <a:gd name="T54" fmla="*/ 1001 w 1040"/>
                        <a:gd name="T55" fmla="*/ 131 h 732"/>
                        <a:gd name="T56" fmla="*/ 1009 w 1040"/>
                        <a:gd name="T57" fmla="*/ 142 h 732"/>
                        <a:gd name="T58" fmla="*/ 1018 w 1040"/>
                        <a:gd name="T59" fmla="*/ 159 h 732"/>
                        <a:gd name="T60" fmla="*/ 1027 w 1040"/>
                        <a:gd name="T61" fmla="*/ 179 h 732"/>
                        <a:gd name="T62" fmla="*/ 1037 w 1040"/>
                        <a:gd name="T63" fmla="*/ 207 h 732"/>
                        <a:gd name="T64" fmla="*/ 1040 w 1040"/>
                        <a:gd name="T65" fmla="*/ 239 h 732"/>
                        <a:gd name="T66" fmla="*/ 1040 w 1040"/>
                        <a:gd name="T67" fmla="*/ 274 h 732"/>
                        <a:gd name="T68" fmla="*/ 1031 w 1040"/>
                        <a:gd name="T69" fmla="*/ 311 h 732"/>
                        <a:gd name="T70" fmla="*/ 1013 w 1040"/>
                        <a:gd name="T71" fmla="*/ 352 h 732"/>
                        <a:gd name="T72" fmla="*/ 1011 w 1040"/>
                        <a:gd name="T73" fmla="*/ 356 h 732"/>
                        <a:gd name="T74" fmla="*/ 1003 w 1040"/>
                        <a:gd name="T75" fmla="*/ 365 h 732"/>
                        <a:gd name="T76" fmla="*/ 990 w 1040"/>
                        <a:gd name="T77" fmla="*/ 378 h 732"/>
                        <a:gd name="T78" fmla="*/ 976 w 1040"/>
                        <a:gd name="T79" fmla="*/ 394 h 732"/>
                        <a:gd name="T80" fmla="*/ 955 w 1040"/>
                        <a:gd name="T81" fmla="*/ 413 h 732"/>
                        <a:gd name="T82" fmla="*/ 933 w 1040"/>
                        <a:gd name="T83" fmla="*/ 430 h 732"/>
                        <a:gd name="T84" fmla="*/ 907 w 1040"/>
                        <a:gd name="T85" fmla="*/ 448 h 732"/>
                        <a:gd name="T86" fmla="*/ 877 w 1040"/>
                        <a:gd name="T87" fmla="*/ 463 h 732"/>
                        <a:gd name="T88" fmla="*/ 759 w 1040"/>
                        <a:gd name="T89" fmla="*/ 732 h 732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w 1040"/>
                        <a:gd name="T136" fmla="*/ 0 h 732"/>
                        <a:gd name="T137" fmla="*/ 1040 w 1040"/>
                        <a:gd name="T138" fmla="*/ 732 h 732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T135" t="T136" r="T137" b="T138"/>
                      <a:pathLst>
                        <a:path w="1040" h="732">
                          <a:moveTo>
                            <a:pt x="0" y="420"/>
                          </a:moveTo>
                          <a:lnTo>
                            <a:pt x="72" y="166"/>
                          </a:lnTo>
                          <a:lnTo>
                            <a:pt x="78" y="165"/>
                          </a:lnTo>
                          <a:lnTo>
                            <a:pt x="89" y="155"/>
                          </a:lnTo>
                          <a:lnTo>
                            <a:pt x="110" y="144"/>
                          </a:lnTo>
                          <a:lnTo>
                            <a:pt x="136" y="129"/>
                          </a:lnTo>
                          <a:lnTo>
                            <a:pt x="167" y="113"/>
                          </a:lnTo>
                          <a:lnTo>
                            <a:pt x="206" y="92"/>
                          </a:lnTo>
                          <a:lnTo>
                            <a:pt x="247" y="74"/>
                          </a:lnTo>
                          <a:lnTo>
                            <a:pt x="295" y="55"/>
                          </a:lnTo>
                          <a:lnTo>
                            <a:pt x="345" y="37"/>
                          </a:lnTo>
                          <a:lnTo>
                            <a:pt x="397" y="22"/>
                          </a:lnTo>
                          <a:lnTo>
                            <a:pt x="453" y="11"/>
                          </a:lnTo>
                          <a:lnTo>
                            <a:pt x="510" y="3"/>
                          </a:lnTo>
                          <a:lnTo>
                            <a:pt x="568" y="0"/>
                          </a:lnTo>
                          <a:lnTo>
                            <a:pt x="575" y="0"/>
                          </a:lnTo>
                          <a:lnTo>
                            <a:pt x="592" y="0"/>
                          </a:lnTo>
                          <a:lnTo>
                            <a:pt x="619" y="1"/>
                          </a:lnTo>
                          <a:lnTo>
                            <a:pt x="655" y="3"/>
                          </a:lnTo>
                          <a:lnTo>
                            <a:pt x="696" y="7"/>
                          </a:lnTo>
                          <a:lnTo>
                            <a:pt x="740" y="14"/>
                          </a:lnTo>
                          <a:lnTo>
                            <a:pt x="788" y="22"/>
                          </a:lnTo>
                          <a:lnTo>
                            <a:pt x="836" y="35"/>
                          </a:lnTo>
                          <a:lnTo>
                            <a:pt x="883" y="51"/>
                          </a:lnTo>
                          <a:lnTo>
                            <a:pt x="927" y="72"/>
                          </a:lnTo>
                          <a:lnTo>
                            <a:pt x="966" y="98"/>
                          </a:lnTo>
                          <a:lnTo>
                            <a:pt x="998" y="127"/>
                          </a:lnTo>
                          <a:lnTo>
                            <a:pt x="1001" y="131"/>
                          </a:lnTo>
                          <a:lnTo>
                            <a:pt x="1009" y="142"/>
                          </a:lnTo>
                          <a:lnTo>
                            <a:pt x="1018" y="159"/>
                          </a:lnTo>
                          <a:lnTo>
                            <a:pt x="1027" y="179"/>
                          </a:lnTo>
                          <a:lnTo>
                            <a:pt x="1037" y="207"/>
                          </a:lnTo>
                          <a:lnTo>
                            <a:pt x="1040" y="239"/>
                          </a:lnTo>
                          <a:lnTo>
                            <a:pt x="1040" y="274"/>
                          </a:lnTo>
                          <a:lnTo>
                            <a:pt x="1031" y="311"/>
                          </a:lnTo>
                          <a:lnTo>
                            <a:pt x="1013" y="352"/>
                          </a:lnTo>
                          <a:lnTo>
                            <a:pt x="1011" y="356"/>
                          </a:lnTo>
                          <a:lnTo>
                            <a:pt x="1003" y="365"/>
                          </a:lnTo>
                          <a:lnTo>
                            <a:pt x="990" y="378"/>
                          </a:lnTo>
                          <a:lnTo>
                            <a:pt x="976" y="394"/>
                          </a:lnTo>
                          <a:lnTo>
                            <a:pt x="955" y="413"/>
                          </a:lnTo>
                          <a:lnTo>
                            <a:pt x="933" y="430"/>
                          </a:lnTo>
                          <a:lnTo>
                            <a:pt x="907" y="448"/>
                          </a:lnTo>
                          <a:lnTo>
                            <a:pt x="877" y="463"/>
                          </a:lnTo>
                          <a:lnTo>
                            <a:pt x="759" y="732"/>
                          </a:lnTo>
                        </a:path>
                      </a:pathLst>
                    </a:cu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10" name="Freeform 179"/>
                    <p:cNvSpPr>
                      <a:spLocks/>
                    </p:cNvSpPr>
                    <p:nvPr/>
                  </p:nvSpPr>
                  <p:spPr bwMode="auto">
                    <a:xfrm>
                      <a:off x="2448" y="1497"/>
                      <a:ext cx="1042" cy="677"/>
                    </a:xfrm>
                    <a:custGeom>
                      <a:avLst/>
                      <a:gdLst>
                        <a:gd name="T0" fmla="*/ 0 w 1042"/>
                        <a:gd name="T1" fmla="*/ 369 h 677"/>
                        <a:gd name="T2" fmla="*/ 74 w 1042"/>
                        <a:gd name="T3" fmla="*/ 167 h 677"/>
                        <a:gd name="T4" fmla="*/ 80 w 1042"/>
                        <a:gd name="T5" fmla="*/ 165 h 677"/>
                        <a:gd name="T6" fmla="*/ 91 w 1042"/>
                        <a:gd name="T7" fmla="*/ 156 h 677"/>
                        <a:gd name="T8" fmla="*/ 112 w 1042"/>
                        <a:gd name="T9" fmla="*/ 145 h 677"/>
                        <a:gd name="T10" fmla="*/ 138 w 1042"/>
                        <a:gd name="T11" fmla="*/ 130 h 677"/>
                        <a:gd name="T12" fmla="*/ 169 w 1042"/>
                        <a:gd name="T13" fmla="*/ 111 h 677"/>
                        <a:gd name="T14" fmla="*/ 208 w 1042"/>
                        <a:gd name="T15" fmla="*/ 93 h 677"/>
                        <a:gd name="T16" fmla="*/ 249 w 1042"/>
                        <a:gd name="T17" fmla="*/ 74 h 677"/>
                        <a:gd name="T18" fmla="*/ 297 w 1042"/>
                        <a:gd name="T19" fmla="*/ 56 h 677"/>
                        <a:gd name="T20" fmla="*/ 347 w 1042"/>
                        <a:gd name="T21" fmla="*/ 37 h 677"/>
                        <a:gd name="T22" fmla="*/ 399 w 1042"/>
                        <a:gd name="T23" fmla="*/ 22 h 677"/>
                        <a:gd name="T24" fmla="*/ 455 w 1042"/>
                        <a:gd name="T25" fmla="*/ 11 h 677"/>
                        <a:gd name="T26" fmla="*/ 512 w 1042"/>
                        <a:gd name="T27" fmla="*/ 2 h 677"/>
                        <a:gd name="T28" fmla="*/ 570 w 1042"/>
                        <a:gd name="T29" fmla="*/ 0 h 677"/>
                        <a:gd name="T30" fmla="*/ 577 w 1042"/>
                        <a:gd name="T31" fmla="*/ 0 h 677"/>
                        <a:gd name="T32" fmla="*/ 594 w 1042"/>
                        <a:gd name="T33" fmla="*/ 0 h 677"/>
                        <a:gd name="T34" fmla="*/ 621 w 1042"/>
                        <a:gd name="T35" fmla="*/ 2 h 677"/>
                        <a:gd name="T36" fmla="*/ 657 w 1042"/>
                        <a:gd name="T37" fmla="*/ 4 h 677"/>
                        <a:gd name="T38" fmla="*/ 698 w 1042"/>
                        <a:gd name="T39" fmla="*/ 7 h 677"/>
                        <a:gd name="T40" fmla="*/ 742 w 1042"/>
                        <a:gd name="T41" fmla="*/ 13 h 677"/>
                        <a:gd name="T42" fmla="*/ 790 w 1042"/>
                        <a:gd name="T43" fmla="*/ 22 h 677"/>
                        <a:gd name="T44" fmla="*/ 838 w 1042"/>
                        <a:gd name="T45" fmla="*/ 35 h 677"/>
                        <a:gd name="T46" fmla="*/ 885 w 1042"/>
                        <a:gd name="T47" fmla="*/ 52 h 677"/>
                        <a:gd name="T48" fmla="*/ 929 w 1042"/>
                        <a:gd name="T49" fmla="*/ 72 h 677"/>
                        <a:gd name="T50" fmla="*/ 968 w 1042"/>
                        <a:gd name="T51" fmla="*/ 98 h 677"/>
                        <a:gd name="T52" fmla="*/ 1000 w 1042"/>
                        <a:gd name="T53" fmla="*/ 128 h 677"/>
                        <a:gd name="T54" fmla="*/ 1003 w 1042"/>
                        <a:gd name="T55" fmla="*/ 132 h 677"/>
                        <a:gd name="T56" fmla="*/ 1011 w 1042"/>
                        <a:gd name="T57" fmla="*/ 143 h 677"/>
                        <a:gd name="T58" fmla="*/ 1020 w 1042"/>
                        <a:gd name="T59" fmla="*/ 158 h 677"/>
                        <a:gd name="T60" fmla="*/ 1029 w 1042"/>
                        <a:gd name="T61" fmla="*/ 180 h 677"/>
                        <a:gd name="T62" fmla="*/ 1039 w 1042"/>
                        <a:gd name="T63" fmla="*/ 208 h 677"/>
                        <a:gd name="T64" fmla="*/ 1042 w 1042"/>
                        <a:gd name="T65" fmla="*/ 237 h 677"/>
                        <a:gd name="T66" fmla="*/ 1042 w 1042"/>
                        <a:gd name="T67" fmla="*/ 273 h 677"/>
                        <a:gd name="T68" fmla="*/ 1033 w 1042"/>
                        <a:gd name="T69" fmla="*/ 312 h 677"/>
                        <a:gd name="T70" fmla="*/ 1015 w 1042"/>
                        <a:gd name="T71" fmla="*/ 352 h 677"/>
                        <a:gd name="T72" fmla="*/ 1013 w 1042"/>
                        <a:gd name="T73" fmla="*/ 356 h 677"/>
                        <a:gd name="T74" fmla="*/ 1005 w 1042"/>
                        <a:gd name="T75" fmla="*/ 365 h 677"/>
                        <a:gd name="T76" fmla="*/ 992 w 1042"/>
                        <a:gd name="T77" fmla="*/ 378 h 677"/>
                        <a:gd name="T78" fmla="*/ 978 w 1042"/>
                        <a:gd name="T79" fmla="*/ 395 h 677"/>
                        <a:gd name="T80" fmla="*/ 957 w 1042"/>
                        <a:gd name="T81" fmla="*/ 412 h 677"/>
                        <a:gd name="T82" fmla="*/ 935 w 1042"/>
                        <a:gd name="T83" fmla="*/ 430 h 677"/>
                        <a:gd name="T84" fmla="*/ 909 w 1042"/>
                        <a:gd name="T85" fmla="*/ 447 h 677"/>
                        <a:gd name="T86" fmla="*/ 879 w 1042"/>
                        <a:gd name="T87" fmla="*/ 462 h 677"/>
                        <a:gd name="T88" fmla="*/ 766 w 1042"/>
                        <a:gd name="T89" fmla="*/ 677 h 677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w 1042"/>
                        <a:gd name="T136" fmla="*/ 0 h 677"/>
                        <a:gd name="T137" fmla="*/ 1042 w 1042"/>
                        <a:gd name="T138" fmla="*/ 677 h 677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T135" t="T136" r="T137" b="T138"/>
                      <a:pathLst>
                        <a:path w="1042" h="677">
                          <a:moveTo>
                            <a:pt x="0" y="369"/>
                          </a:moveTo>
                          <a:lnTo>
                            <a:pt x="74" y="167"/>
                          </a:lnTo>
                          <a:lnTo>
                            <a:pt x="80" y="165"/>
                          </a:lnTo>
                          <a:lnTo>
                            <a:pt x="91" y="156"/>
                          </a:lnTo>
                          <a:lnTo>
                            <a:pt x="112" y="145"/>
                          </a:lnTo>
                          <a:lnTo>
                            <a:pt x="138" y="130"/>
                          </a:lnTo>
                          <a:lnTo>
                            <a:pt x="169" y="111"/>
                          </a:lnTo>
                          <a:lnTo>
                            <a:pt x="208" y="93"/>
                          </a:lnTo>
                          <a:lnTo>
                            <a:pt x="249" y="74"/>
                          </a:lnTo>
                          <a:lnTo>
                            <a:pt x="297" y="56"/>
                          </a:lnTo>
                          <a:lnTo>
                            <a:pt x="347" y="37"/>
                          </a:lnTo>
                          <a:lnTo>
                            <a:pt x="399" y="22"/>
                          </a:lnTo>
                          <a:lnTo>
                            <a:pt x="455" y="11"/>
                          </a:lnTo>
                          <a:lnTo>
                            <a:pt x="512" y="2"/>
                          </a:lnTo>
                          <a:lnTo>
                            <a:pt x="570" y="0"/>
                          </a:lnTo>
                          <a:lnTo>
                            <a:pt x="577" y="0"/>
                          </a:lnTo>
                          <a:lnTo>
                            <a:pt x="594" y="0"/>
                          </a:lnTo>
                          <a:lnTo>
                            <a:pt x="621" y="2"/>
                          </a:lnTo>
                          <a:lnTo>
                            <a:pt x="657" y="4"/>
                          </a:lnTo>
                          <a:lnTo>
                            <a:pt x="698" y="7"/>
                          </a:lnTo>
                          <a:lnTo>
                            <a:pt x="742" y="13"/>
                          </a:lnTo>
                          <a:lnTo>
                            <a:pt x="790" y="22"/>
                          </a:lnTo>
                          <a:lnTo>
                            <a:pt x="838" y="35"/>
                          </a:lnTo>
                          <a:lnTo>
                            <a:pt x="885" y="52"/>
                          </a:lnTo>
                          <a:lnTo>
                            <a:pt x="929" y="72"/>
                          </a:lnTo>
                          <a:lnTo>
                            <a:pt x="968" y="98"/>
                          </a:lnTo>
                          <a:lnTo>
                            <a:pt x="1000" y="128"/>
                          </a:lnTo>
                          <a:lnTo>
                            <a:pt x="1003" y="132"/>
                          </a:lnTo>
                          <a:lnTo>
                            <a:pt x="1011" y="143"/>
                          </a:lnTo>
                          <a:lnTo>
                            <a:pt x="1020" y="158"/>
                          </a:lnTo>
                          <a:lnTo>
                            <a:pt x="1029" y="180"/>
                          </a:lnTo>
                          <a:lnTo>
                            <a:pt x="1039" y="208"/>
                          </a:lnTo>
                          <a:lnTo>
                            <a:pt x="1042" y="237"/>
                          </a:lnTo>
                          <a:lnTo>
                            <a:pt x="1042" y="273"/>
                          </a:lnTo>
                          <a:lnTo>
                            <a:pt x="1033" y="312"/>
                          </a:lnTo>
                          <a:lnTo>
                            <a:pt x="1015" y="352"/>
                          </a:lnTo>
                          <a:lnTo>
                            <a:pt x="1013" y="356"/>
                          </a:lnTo>
                          <a:lnTo>
                            <a:pt x="1005" y="365"/>
                          </a:lnTo>
                          <a:lnTo>
                            <a:pt x="992" y="378"/>
                          </a:lnTo>
                          <a:lnTo>
                            <a:pt x="978" y="395"/>
                          </a:lnTo>
                          <a:lnTo>
                            <a:pt x="957" y="412"/>
                          </a:lnTo>
                          <a:lnTo>
                            <a:pt x="935" y="430"/>
                          </a:lnTo>
                          <a:lnTo>
                            <a:pt x="909" y="447"/>
                          </a:lnTo>
                          <a:lnTo>
                            <a:pt x="879" y="462"/>
                          </a:lnTo>
                          <a:lnTo>
                            <a:pt x="766" y="677"/>
                          </a:lnTo>
                        </a:path>
                      </a:pathLst>
                    </a:cu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11" name="Freeform 180"/>
                    <p:cNvSpPr>
                      <a:spLocks/>
                    </p:cNvSpPr>
                    <p:nvPr/>
                  </p:nvSpPr>
                  <p:spPr bwMode="auto">
                    <a:xfrm>
                      <a:off x="2442" y="1574"/>
                      <a:ext cx="1034" cy="632"/>
                    </a:xfrm>
                    <a:custGeom>
                      <a:avLst/>
                      <a:gdLst>
                        <a:gd name="T0" fmla="*/ 0 w 1034"/>
                        <a:gd name="T1" fmla="*/ 311 h 632"/>
                        <a:gd name="T2" fmla="*/ 66 w 1034"/>
                        <a:gd name="T3" fmla="*/ 167 h 632"/>
                        <a:gd name="T4" fmla="*/ 72 w 1034"/>
                        <a:gd name="T5" fmla="*/ 163 h 632"/>
                        <a:gd name="T6" fmla="*/ 83 w 1034"/>
                        <a:gd name="T7" fmla="*/ 155 h 632"/>
                        <a:gd name="T8" fmla="*/ 104 w 1034"/>
                        <a:gd name="T9" fmla="*/ 144 h 632"/>
                        <a:gd name="T10" fmla="*/ 130 w 1034"/>
                        <a:gd name="T11" fmla="*/ 128 h 632"/>
                        <a:gd name="T12" fmla="*/ 161 w 1034"/>
                        <a:gd name="T13" fmla="*/ 111 h 632"/>
                        <a:gd name="T14" fmla="*/ 200 w 1034"/>
                        <a:gd name="T15" fmla="*/ 92 h 632"/>
                        <a:gd name="T16" fmla="*/ 241 w 1034"/>
                        <a:gd name="T17" fmla="*/ 72 h 632"/>
                        <a:gd name="T18" fmla="*/ 289 w 1034"/>
                        <a:gd name="T19" fmla="*/ 53 h 632"/>
                        <a:gd name="T20" fmla="*/ 339 w 1034"/>
                        <a:gd name="T21" fmla="*/ 37 h 632"/>
                        <a:gd name="T22" fmla="*/ 391 w 1034"/>
                        <a:gd name="T23" fmla="*/ 22 h 632"/>
                        <a:gd name="T24" fmla="*/ 447 w 1034"/>
                        <a:gd name="T25" fmla="*/ 9 h 632"/>
                        <a:gd name="T26" fmla="*/ 504 w 1034"/>
                        <a:gd name="T27" fmla="*/ 1 h 632"/>
                        <a:gd name="T28" fmla="*/ 562 w 1034"/>
                        <a:gd name="T29" fmla="*/ 0 h 632"/>
                        <a:gd name="T30" fmla="*/ 569 w 1034"/>
                        <a:gd name="T31" fmla="*/ 0 h 632"/>
                        <a:gd name="T32" fmla="*/ 586 w 1034"/>
                        <a:gd name="T33" fmla="*/ 0 h 632"/>
                        <a:gd name="T34" fmla="*/ 613 w 1034"/>
                        <a:gd name="T35" fmla="*/ 0 h 632"/>
                        <a:gd name="T36" fmla="*/ 649 w 1034"/>
                        <a:gd name="T37" fmla="*/ 1 h 632"/>
                        <a:gd name="T38" fmla="*/ 690 w 1034"/>
                        <a:gd name="T39" fmla="*/ 7 h 632"/>
                        <a:gd name="T40" fmla="*/ 734 w 1034"/>
                        <a:gd name="T41" fmla="*/ 13 h 632"/>
                        <a:gd name="T42" fmla="*/ 782 w 1034"/>
                        <a:gd name="T43" fmla="*/ 22 h 632"/>
                        <a:gd name="T44" fmla="*/ 830 w 1034"/>
                        <a:gd name="T45" fmla="*/ 35 h 632"/>
                        <a:gd name="T46" fmla="*/ 877 w 1034"/>
                        <a:gd name="T47" fmla="*/ 50 h 632"/>
                        <a:gd name="T48" fmla="*/ 921 w 1034"/>
                        <a:gd name="T49" fmla="*/ 70 h 632"/>
                        <a:gd name="T50" fmla="*/ 960 w 1034"/>
                        <a:gd name="T51" fmla="*/ 96 h 632"/>
                        <a:gd name="T52" fmla="*/ 992 w 1034"/>
                        <a:gd name="T53" fmla="*/ 128 h 632"/>
                        <a:gd name="T54" fmla="*/ 995 w 1034"/>
                        <a:gd name="T55" fmla="*/ 131 h 632"/>
                        <a:gd name="T56" fmla="*/ 1003 w 1034"/>
                        <a:gd name="T57" fmla="*/ 141 h 632"/>
                        <a:gd name="T58" fmla="*/ 1012 w 1034"/>
                        <a:gd name="T59" fmla="*/ 157 h 632"/>
                        <a:gd name="T60" fmla="*/ 1021 w 1034"/>
                        <a:gd name="T61" fmla="*/ 180 h 632"/>
                        <a:gd name="T62" fmla="*/ 1031 w 1034"/>
                        <a:gd name="T63" fmla="*/ 205 h 632"/>
                        <a:gd name="T64" fmla="*/ 1034 w 1034"/>
                        <a:gd name="T65" fmla="*/ 237 h 632"/>
                        <a:gd name="T66" fmla="*/ 1034 w 1034"/>
                        <a:gd name="T67" fmla="*/ 272 h 632"/>
                        <a:gd name="T68" fmla="*/ 1025 w 1034"/>
                        <a:gd name="T69" fmla="*/ 311 h 632"/>
                        <a:gd name="T70" fmla="*/ 1007 w 1034"/>
                        <a:gd name="T71" fmla="*/ 352 h 632"/>
                        <a:gd name="T72" fmla="*/ 1005 w 1034"/>
                        <a:gd name="T73" fmla="*/ 356 h 632"/>
                        <a:gd name="T74" fmla="*/ 997 w 1034"/>
                        <a:gd name="T75" fmla="*/ 363 h 632"/>
                        <a:gd name="T76" fmla="*/ 984 w 1034"/>
                        <a:gd name="T77" fmla="*/ 378 h 632"/>
                        <a:gd name="T78" fmla="*/ 970 w 1034"/>
                        <a:gd name="T79" fmla="*/ 393 h 632"/>
                        <a:gd name="T80" fmla="*/ 949 w 1034"/>
                        <a:gd name="T81" fmla="*/ 411 h 632"/>
                        <a:gd name="T82" fmla="*/ 927 w 1034"/>
                        <a:gd name="T83" fmla="*/ 430 h 632"/>
                        <a:gd name="T84" fmla="*/ 901 w 1034"/>
                        <a:gd name="T85" fmla="*/ 447 h 632"/>
                        <a:gd name="T86" fmla="*/ 871 w 1034"/>
                        <a:gd name="T87" fmla="*/ 461 h 632"/>
                        <a:gd name="T88" fmla="*/ 758 w 1034"/>
                        <a:gd name="T89" fmla="*/ 632 h 632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w 1034"/>
                        <a:gd name="T136" fmla="*/ 0 h 632"/>
                        <a:gd name="T137" fmla="*/ 1034 w 1034"/>
                        <a:gd name="T138" fmla="*/ 632 h 632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T135" t="T136" r="T137" b="T138"/>
                      <a:pathLst>
                        <a:path w="1034" h="632">
                          <a:moveTo>
                            <a:pt x="0" y="311"/>
                          </a:moveTo>
                          <a:lnTo>
                            <a:pt x="66" y="167"/>
                          </a:lnTo>
                          <a:lnTo>
                            <a:pt x="72" y="163"/>
                          </a:lnTo>
                          <a:lnTo>
                            <a:pt x="83" y="155"/>
                          </a:lnTo>
                          <a:lnTo>
                            <a:pt x="104" y="144"/>
                          </a:lnTo>
                          <a:lnTo>
                            <a:pt x="130" y="128"/>
                          </a:lnTo>
                          <a:lnTo>
                            <a:pt x="161" y="111"/>
                          </a:lnTo>
                          <a:lnTo>
                            <a:pt x="200" y="92"/>
                          </a:lnTo>
                          <a:lnTo>
                            <a:pt x="241" y="72"/>
                          </a:lnTo>
                          <a:lnTo>
                            <a:pt x="289" y="53"/>
                          </a:lnTo>
                          <a:lnTo>
                            <a:pt x="339" y="37"/>
                          </a:lnTo>
                          <a:lnTo>
                            <a:pt x="391" y="22"/>
                          </a:lnTo>
                          <a:lnTo>
                            <a:pt x="447" y="9"/>
                          </a:lnTo>
                          <a:lnTo>
                            <a:pt x="504" y="1"/>
                          </a:lnTo>
                          <a:lnTo>
                            <a:pt x="562" y="0"/>
                          </a:lnTo>
                          <a:lnTo>
                            <a:pt x="569" y="0"/>
                          </a:lnTo>
                          <a:lnTo>
                            <a:pt x="586" y="0"/>
                          </a:lnTo>
                          <a:lnTo>
                            <a:pt x="613" y="0"/>
                          </a:lnTo>
                          <a:lnTo>
                            <a:pt x="649" y="1"/>
                          </a:lnTo>
                          <a:lnTo>
                            <a:pt x="690" y="7"/>
                          </a:lnTo>
                          <a:lnTo>
                            <a:pt x="734" y="13"/>
                          </a:lnTo>
                          <a:lnTo>
                            <a:pt x="782" y="22"/>
                          </a:lnTo>
                          <a:lnTo>
                            <a:pt x="830" y="35"/>
                          </a:lnTo>
                          <a:lnTo>
                            <a:pt x="877" y="50"/>
                          </a:lnTo>
                          <a:lnTo>
                            <a:pt x="921" y="70"/>
                          </a:lnTo>
                          <a:lnTo>
                            <a:pt x="960" y="96"/>
                          </a:lnTo>
                          <a:lnTo>
                            <a:pt x="992" y="128"/>
                          </a:lnTo>
                          <a:lnTo>
                            <a:pt x="995" y="131"/>
                          </a:lnTo>
                          <a:lnTo>
                            <a:pt x="1003" y="141"/>
                          </a:lnTo>
                          <a:lnTo>
                            <a:pt x="1012" y="157"/>
                          </a:lnTo>
                          <a:lnTo>
                            <a:pt x="1021" y="180"/>
                          </a:lnTo>
                          <a:lnTo>
                            <a:pt x="1031" y="205"/>
                          </a:lnTo>
                          <a:lnTo>
                            <a:pt x="1034" y="237"/>
                          </a:lnTo>
                          <a:lnTo>
                            <a:pt x="1034" y="272"/>
                          </a:lnTo>
                          <a:lnTo>
                            <a:pt x="1025" y="311"/>
                          </a:lnTo>
                          <a:lnTo>
                            <a:pt x="1007" y="352"/>
                          </a:lnTo>
                          <a:lnTo>
                            <a:pt x="1005" y="356"/>
                          </a:lnTo>
                          <a:lnTo>
                            <a:pt x="997" y="363"/>
                          </a:lnTo>
                          <a:lnTo>
                            <a:pt x="984" y="378"/>
                          </a:lnTo>
                          <a:lnTo>
                            <a:pt x="970" y="393"/>
                          </a:lnTo>
                          <a:lnTo>
                            <a:pt x="949" y="411"/>
                          </a:lnTo>
                          <a:lnTo>
                            <a:pt x="927" y="430"/>
                          </a:lnTo>
                          <a:lnTo>
                            <a:pt x="901" y="447"/>
                          </a:lnTo>
                          <a:lnTo>
                            <a:pt x="871" y="461"/>
                          </a:lnTo>
                          <a:lnTo>
                            <a:pt x="758" y="632"/>
                          </a:lnTo>
                        </a:path>
                      </a:pathLst>
                    </a:cu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12" name="Freeform 181"/>
                    <p:cNvSpPr>
                      <a:spLocks/>
                    </p:cNvSpPr>
                    <p:nvPr/>
                  </p:nvSpPr>
                  <p:spPr bwMode="auto">
                    <a:xfrm>
                      <a:off x="2456" y="1599"/>
                      <a:ext cx="1034" cy="586"/>
                    </a:xfrm>
                    <a:custGeom>
                      <a:avLst/>
                      <a:gdLst>
                        <a:gd name="T0" fmla="*/ 0 w 1034"/>
                        <a:gd name="T1" fmla="*/ 276 h 586"/>
                        <a:gd name="T2" fmla="*/ 66 w 1034"/>
                        <a:gd name="T3" fmla="*/ 167 h 586"/>
                        <a:gd name="T4" fmla="*/ 72 w 1034"/>
                        <a:gd name="T5" fmla="*/ 163 h 586"/>
                        <a:gd name="T6" fmla="*/ 83 w 1034"/>
                        <a:gd name="T7" fmla="*/ 156 h 586"/>
                        <a:gd name="T8" fmla="*/ 104 w 1034"/>
                        <a:gd name="T9" fmla="*/ 145 h 586"/>
                        <a:gd name="T10" fmla="*/ 130 w 1034"/>
                        <a:gd name="T11" fmla="*/ 130 h 586"/>
                        <a:gd name="T12" fmla="*/ 161 w 1034"/>
                        <a:gd name="T13" fmla="*/ 111 h 586"/>
                        <a:gd name="T14" fmla="*/ 200 w 1034"/>
                        <a:gd name="T15" fmla="*/ 93 h 586"/>
                        <a:gd name="T16" fmla="*/ 241 w 1034"/>
                        <a:gd name="T17" fmla="*/ 74 h 586"/>
                        <a:gd name="T18" fmla="*/ 289 w 1034"/>
                        <a:gd name="T19" fmla="*/ 56 h 586"/>
                        <a:gd name="T20" fmla="*/ 339 w 1034"/>
                        <a:gd name="T21" fmla="*/ 37 h 586"/>
                        <a:gd name="T22" fmla="*/ 391 w 1034"/>
                        <a:gd name="T23" fmla="*/ 22 h 586"/>
                        <a:gd name="T24" fmla="*/ 447 w 1034"/>
                        <a:gd name="T25" fmla="*/ 11 h 586"/>
                        <a:gd name="T26" fmla="*/ 504 w 1034"/>
                        <a:gd name="T27" fmla="*/ 2 h 586"/>
                        <a:gd name="T28" fmla="*/ 562 w 1034"/>
                        <a:gd name="T29" fmla="*/ 0 h 586"/>
                        <a:gd name="T30" fmla="*/ 569 w 1034"/>
                        <a:gd name="T31" fmla="*/ 0 h 586"/>
                        <a:gd name="T32" fmla="*/ 586 w 1034"/>
                        <a:gd name="T33" fmla="*/ 0 h 586"/>
                        <a:gd name="T34" fmla="*/ 613 w 1034"/>
                        <a:gd name="T35" fmla="*/ 0 h 586"/>
                        <a:gd name="T36" fmla="*/ 649 w 1034"/>
                        <a:gd name="T37" fmla="*/ 4 h 586"/>
                        <a:gd name="T38" fmla="*/ 690 w 1034"/>
                        <a:gd name="T39" fmla="*/ 7 h 586"/>
                        <a:gd name="T40" fmla="*/ 734 w 1034"/>
                        <a:gd name="T41" fmla="*/ 13 h 586"/>
                        <a:gd name="T42" fmla="*/ 782 w 1034"/>
                        <a:gd name="T43" fmla="*/ 22 h 586"/>
                        <a:gd name="T44" fmla="*/ 830 w 1034"/>
                        <a:gd name="T45" fmla="*/ 35 h 586"/>
                        <a:gd name="T46" fmla="*/ 877 w 1034"/>
                        <a:gd name="T47" fmla="*/ 52 h 586"/>
                        <a:gd name="T48" fmla="*/ 921 w 1034"/>
                        <a:gd name="T49" fmla="*/ 72 h 586"/>
                        <a:gd name="T50" fmla="*/ 960 w 1034"/>
                        <a:gd name="T51" fmla="*/ 96 h 586"/>
                        <a:gd name="T52" fmla="*/ 992 w 1034"/>
                        <a:gd name="T53" fmla="*/ 128 h 586"/>
                        <a:gd name="T54" fmla="*/ 995 w 1034"/>
                        <a:gd name="T55" fmla="*/ 132 h 586"/>
                        <a:gd name="T56" fmla="*/ 1003 w 1034"/>
                        <a:gd name="T57" fmla="*/ 143 h 586"/>
                        <a:gd name="T58" fmla="*/ 1012 w 1034"/>
                        <a:gd name="T59" fmla="*/ 158 h 586"/>
                        <a:gd name="T60" fmla="*/ 1021 w 1034"/>
                        <a:gd name="T61" fmla="*/ 180 h 586"/>
                        <a:gd name="T62" fmla="*/ 1031 w 1034"/>
                        <a:gd name="T63" fmla="*/ 208 h 586"/>
                        <a:gd name="T64" fmla="*/ 1034 w 1034"/>
                        <a:gd name="T65" fmla="*/ 237 h 586"/>
                        <a:gd name="T66" fmla="*/ 1034 w 1034"/>
                        <a:gd name="T67" fmla="*/ 273 h 586"/>
                        <a:gd name="T68" fmla="*/ 1025 w 1034"/>
                        <a:gd name="T69" fmla="*/ 312 h 586"/>
                        <a:gd name="T70" fmla="*/ 1007 w 1034"/>
                        <a:gd name="T71" fmla="*/ 352 h 586"/>
                        <a:gd name="T72" fmla="*/ 1005 w 1034"/>
                        <a:gd name="T73" fmla="*/ 356 h 586"/>
                        <a:gd name="T74" fmla="*/ 997 w 1034"/>
                        <a:gd name="T75" fmla="*/ 365 h 586"/>
                        <a:gd name="T76" fmla="*/ 984 w 1034"/>
                        <a:gd name="T77" fmla="*/ 378 h 586"/>
                        <a:gd name="T78" fmla="*/ 970 w 1034"/>
                        <a:gd name="T79" fmla="*/ 395 h 586"/>
                        <a:gd name="T80" fmla="*/ 949 w 1034"/>
                        <a:gd name="T81" fmla="*/ 412 h 586"/>
                        <a:gd name="T82" fmla="*/ 927 w 1034"/>
                        <a:gd name="T83" fmla="*/ 430 h 586"/>
                        <a:gd name="T84" fmla="*/ 901 w 1034"/>
                        <a:gd name="T85" fmla="*/ 447 h 586"/>
                        <a:gd name="T86" fmla="*/ 871 w 1034"/>
                        <a:gd name="T87" fmla="*/ 462 h 586"/>
                        <a:gd name="T88" fmla="*/ 758 w 1034"/>
                        <a:gd name="T89" fmla="*/ 586 h 58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w 1034"/>
                        <a:gd name="T136" fmla="*/ 0 h 586"/>
                        <a:gd name="T137" fmla="*/ 1034 w 1034"/>
                        <a:gd name="T138" fmla="*/ 586 h 58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T135" t="T136" r="T137" b="T138"/>
                      <a:pathLst>
                        <a:path w="1034" h="586">
                          <a:moveTo>
                            <a:pt x="0" y="276"/>
                          </a:moveTo>
                          <a:lnTo>
                            <a:pt x="66" y="167"/>
                          </a:lnTo>
                          <a:lnTo>
                            <a:pt x="72" y="163"/>
                          </a:lnTo>
                          <a:lnTo>
                            <a:pt x="83" y="156"/>
                          </a:lnTo>
                          <a:lnTo>
                            <a:pt x="104" y="145"/>
                          </a:lnTo>
                          <a:lnTo>
                            <a:pt x="130" y="130"/>
                          </a:lnTo>
                          <a:lnTo>
                            <a:pt x="161" y="111"/>
                          </a:lnTo>
                          <a:lnTo>
                            <a:pt x="200" y="93"/>
                          </a:lnTo>
                          <a:lnTo>
                            <a:pt x="241" y="74"/>
                          </a:lnTo>
                          <a:lnTo>
                            <a:pt x="289" y="56"/>
                          </a:lnTo>
                          <a:lnTo>
                            <a:pt x="339" y="37"/>
                          </a:lnTo>
                          <a:lnTo>
                            <a:pt x="391" y="22"/>
                          </a:lnTo>
                          <a:lnTo>
                            <a:pt x="447" y="11"/>
                          </a:lnTo>
                          <a:lnTo>
                            <a:pt x="504" y="2"/>
                          </a:lnTo>
                          <a:lnTo>
                            <a:pt x="562" y="0"/>
                          </a:lnTo>
                          <a:lnTo>
                            <a:pt x="569" y="0"/>
                          </a:lnTo>
                          <a:lnTo>
                            <a:pt x="586" y="0"/>
                          </a:lnTo>
                          <a:lnTo>
                            <a:pt x="613" y="0"/>
                          </a:lnTo>
                          <a:lnTo>
                            <a:pt x="649" y="4"/>
                          </a:lnTo>
                          <a:lnTo>
                            <a:pt x="690" y="7"/>
                          </a:lnTo>
                          <a:lnTo>
                            <a:pt x="734" y="13"/>
                          </a:lnTo>
                          <a:lnTo>
                            <a:pt x="782" y="22"/>
                          </a:lnTo>
                          <a:lnTo>
                            <a:pt x="830" y="35"/>
                          </a:lnTo>
                          <a:lnTo>
                            <a:pt x="877" y="52"/>
                          </a:lnTo>
                          <a:lnTo>
                            <a:pt x="921" y="72"/>
                          </a:lnTo>
                          <a:lnTo>
                            <a:pt x="960" y="96"/>
                          </a:lnTo>
                          <a:lnTo>
                            <a:pt x="992" y="128"/>
                          </a:lnTo>
                          <a:lnTo>
                            <a:pt x="995" y="132"/>
                          </a:lnTo>
                          <a:lnTo>
                            <a:pt x="1003" y="143"/>
                          </a:lnTo>
                          <a:lnTo>
                            <a:pt x="1012" y="158"/>
                          </a:lnTo>
                          <a:lnTo>
                            <a:pt x="1021" y="180"/>
                          </a:lnTo>
                          <a:lnTo>
                            <a:pt x="1031" y="208"/>
                          </a:lnTo>
                          <a:lnTo>
                            <a:pt x="1034" y="237"/>
                          </a:lnTo>
                          <a:lnTo>
                            <a:pt x="1034" y="273"/>
                          </a:lnTo>
                          <a:lnTo>
                            <a:pt x="1025" y="312"/>
                          </a:lnTo>
                          <a:lnTo>
                            <a:pt x="1007" y="352"/>
                          </a:lnTo>
                          <a:lnTo>
                            <a:pt x="1005" y="356"/>
                          </a:lnTo>
                          <a:lnTo>
                            <a:pt x="997" y="365"/>
                          </a:lnTo>
                          <a:lnTo>
                            <a:pt x="984" y="378"/>
                          </a:lnTo>
                          <a:lnTo>
                            <a:pt x="970" y="395"/>
                          </a:lnTo>
                          <a:lnTo>
                            <a:pt x="949" y="412"/>
                          </a:lnTo>
                          <a:lnTo>
                            <a:pt x="927" y="430"/>
                          </a:lnTo>
                          <a:lnTo>
                            <a:pt x="901" y="447"/>
                          </a:lnTo>
                          <a:lnTo>
                            <a:pt x="871" y="462"/>
                          </a:lnTo>
                          <a:lnTo>
                            <a:pt x="758" y="586"/>
                          </a:lnTo>
                        </a:path>
                      </a:pathLst>
                    </a:cu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13" name="Freeform 182"/>
                    <p:cNvSpPr>
                      <a:spLocks/>
                    </p:cNvSpPr>
                    <p:nvPr/>
                  </p:nvSpPr>
                  <p:spPr bwMode="auto">
                    <a:xfrm>
                      <a:off x="2463" y="1651"/>
                      <a:ext cx="1027" cy="534"/>
                    </a:xfrm>
                    <a:custGeom>
                      <a:avLst/>
                      <a:gdLst>
                        <a:gd name="T0" fmla="*/ 0 w 1027"/>
                        <a:gd name="T1" fmla="*/ 221 h 534"/>
                        <a:gd name="T2" fmla="*/ 59 w 1027"/>
                        <a:gd name="T3" fmla="*/ 169 h 534"/>
                        <a:gd name="T4" fmla="*/ 65 w 1027"/>
                        <a:gd name="T5" fmla="*/ 165 h 534"/>
                        <a:gd name="T6" fmla="*/ 76 w 1027"/>
                        <a:gd name="T7" fmla="*/ 158 h 534"/>
                        <a:gd name="T8" fmla="*/ 97 w 1027"/>
                        <a:gd name="T9" fmla="*/ 145 h 534"/>
                        <a:gd name="T10" fmla="*/ 123 w 1027"/>
                        <a:gd name="T11" fmla="*/ 130 h 534"/>
                        <a:gd name="T12" fmla="*/ 154 w 1027"/>
                        <a:gd name="T13" fmla="*/ 113 h 534"/>
                        <a:gd name="T14" fmla="*/ 193 w 1027"/>
                        <a:gd name="T15" fmla="*/ 94 h 534"/>
                        <a:gd name="T16" fmla="*/ 234 w 1027"/>
                        <a:gd name="T17" fmla="*/ 74 h 534"/>
                        <a:gd name="T18" fmla="*/ 282 w 1027"/>
                        <a:gd name="T19" fmla="*/ 56 h 534"/>
                        <a:gd name="T20" fmla="*/ 332 w 1027"/>
                        <a:gd name="T21" fmla="*/ 39 h 534"/>
                        <a:gd name="T22" fmla="*/ 384 w 1027"/>
                        <a:gd name="T23" fmla="*/ 24 h 534"/>
                        <a:gd name="T24" fmla="*/ 440 w 1027"/>
                        <a:gd name="T25" fmla="*/ 11 h 534"/>
                        <a:gd name="T26" fmla="*/ 497 w 1027"/>
                        <a:gd name="T27" fmla="*/ 4 h 534"/>
                        <a:gd name="T28" fmla="*/ 555 w 1027"/>
                        <a:gd name="T29" fmla="*/ 0 h 534"/>
                        <a:gd name="T30" fmla="*/ 562 w 1027"/>
                        <a:gd name="T31" fmla="*/ 0 h 534"/>
                        <a:gd name="T32" fmla="*/ 579 w 1027"/>
                        <a:gd name="T33" fmla="*/ 2 h 534"/>
                        <a:gd name="T34" fmla="*/ 606 w 1027"/>
                        <a:gd name="T35" fmla="*/ 2 h 534"/>
                        <a:gd name="T36" fmla="*/ 642 w 1027"/>
                        <a:gd name="T37" fmla="*/ 4 h 534"/>
                        <a:gd name="T38" fmla="*/ 683 w 1027"/>
                        <a:gd name="T39" fmla="*/ 7 h 534"/>
                        <a:gd name="T40" fmla="*/ 727 w 1027"/>
                        <a:gd name="T41" fmla="*/ 15 h 534"/>
                        <a:gd name="T42" fmla="*/ 775 w 1027"/>
                        <a:gd name="T43" fmla="*/ 24 h 534"/>
                        <a:gd name="T44" fmla="*/ 823 w 1027"/>
                        <a:gd name="T45" fmla="*/ 35 h 534"/>
                        <a:gd name="T46" fmla="*/ 870 w 1027"/>
                        <a:gd name="T47" fmla="*/ 52 h 534"/>
                        <a:gd name="T48" fmla="*/ 914 w 1027"/>
                        <a:gd name="T49" fmla="*/ 72 h 534"/>
                        <a:gd name="T50" fmla="*/ 953 w 1027"/>
                        <a:gd name="T51" fmla="*/ 98 h 534"/>
                        <a:gd name="T52" fmla="*/ 985 w 1027"/>
                        <a:gd name="T53" fmla="*/ 130 h 534"/>
                        <a:gd name="T54" fmla="*/ 988 w 1027"/>
                        <a:gd name="T55" fmla="*/ 133 h 534"/>
                        <a:gd name="T56" fmla="*/ 996 w 1027"/>
                        <a:gd name="T57" fmla="*/ 143 h 534"/>
                        <a:gd name="T58" fmla="*/ 1005 w 1027"/>
                        <a:gd name="T59" fmla="*/ 159 h 534"/>
                        <a:gd name="T60" fmla="*/ 1014 w 1027"/>
                        <a:gd name="T61" fmla="*/ 182 h 534"/>
                        <a:gd name="T62" fmla="*/ 1024 w 1027"/>
                        <a:gd name="T63" fmla="*/ 208 h 534"/>
                        <a:gd name="T64" fmla="*/ 1027 w 1027"/>
                        <a:gd name="T65" fmla="*/ 239 h 534"/>
                        <a:gd name="T66" fmla="*/ 1027 w 1027"/>
                        <a:gd name="T67" fmla="*/ 274 h 534"/>
                        <a:gd name="T68" fmla="*/ 1018 w 1027"/>
                        <a:gd name="T69" fmla="*/ 311 h 534"/>
                        <a:gd name="T70" fmla="*/ 1000 w 1027"/>
                        <a:gd name="T71" fmla="*/ 354 h 534"/>
                        <a:gd name="T72" fmla="*/ 998 w 1027"/>
                        <a:gd name="T73" fmla="*/ 356 h 534"/>
                        <a:gd name="T74" fmla="*/ 990 w 1027"/>
                        <a:gd name="T75" fmla="*/ 365 h 534"/>
                        <a:gd name="T76" fmla="*/ 977 w 1027"/>
                        <a:gd name="T77" fmla="*/ 378 h 534"/>
                        <a:gd name="T78" fmla="*/ 963 w 1027"/>
                        <a:gd name="T79" fmla="*/ 395 h 534"/>
                        <a:gd name="T80" fmla="*/ 942 w 1027"/>
                        <a:gd name="T81" fmla="*/ 413 h 534"/>
                        <a:gd name="T82" fmla="*/ 920 w 1027"/>
                        <a:gd name="T83" fmla="*/ 432 h 534"/>
                        <a:gd name="T84" fmla="*/ 894 w 1027"/>
                        <a:gd name="T85" fmla="*/ 449 h 534"/>
                        <a:gd name="T86" fmla="*/ 864 w 1027"/>
                        <a:gd name="T87" fmla="*/ 463 h 534"/>
                        <a:gd name="T88" fmla="*/ 751 w 1027"/>
                        <a:gd name="T89" fmla="*/ 534 h 534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w 1027"/>
                        <a:gd name="T136" fmla="*/ 0 h 534"/>
                        <a:gd name="T137" fmla="*/ 1027 w 1027"/>
                        <a:gd name="T138" fmla="*/ 534 h 534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T135" t="T136" r="T137" b="T138"/>
                      <a:pathLst>
                        <a:path w="1027" h="534">
                          <a:moveTo>
                            <a:pt x="0" y="221"/>
                          </a:moveTo>
                          <a:lnTo>
                            <a:pt x="59" y="169"/>
                          </a:lnTo>
                          <a:lnTo>
                            <a:pt x="65" y="165"/>
                          </a:lnTo>
                          <a:lnTo>
                            <a:pt x="76" y="158"/>
                          </a:lnTo>
                          <a:lnTo>
                            <a:pt x="97" y="145"/>
                          </a:lnTo>
                          <a:lnTo>
                            <a:pt x="123" y="130"/>
                          </a:lnTo>
                          <a:lnTo>
                            <a:pt x="154" y="113"/>
                          </a:lnTo>
                          <a:lnTo>
                            <a:pt x="193" y="94"/>
                          </a:lnTo>
                          <a:lnTo>
                            <a:pt x="234" y="74"/>
                          </a:lnTo>
                          <a:lnTo>
                            <a:pt x="282" y="56"/>
                          </a:lnTo>
                          <a:lnTo>
                            <a:pt x="332" y="39"/>
                          </a:lnTo>
                          <a:lnTo>
                            <a:pt x="384" y="24"/>
                          </a:lnTo>
                          <a:lnTo>
                            <a:pt x="440" y="11"/>
                          </a:lnTo>
                          <a:lnTo>
                            <a:pt x="497" y="4"/>
                          </a:lnTo>
                          <a:lnTo>
                            <a:pt x="555" y="0"/>
                          </a:lnTo>
                          <a:lnTo>
                            <a:pt x="562" y="0"/>
                          </a:lnTo>
                          <a:lnTo>
                            <a:pt x="579" y="2"/>
                          </a:lnTo>
                          <a:lnTo>
                            <a:pt x="606" y="2"/>
                          </a:lnTo>
                          <a:lnTo>
                            <a:pt x="642" y="4"/>
                          </a:lnTo>
                          <a:lnTo>
                            <a:pt x="683" y="7"/>
                          </a:lnTo>
                          <a:lnTo>
                            <a:pt x="727" y="15"/>
                          </a:lnTo>
                          <a:lnTo>
                            <a:pt x="775" y="24"/>
                          </a:lnTo>
                          <a:lnTo>
                            <a:pt x="823" y="35"/>
                          </a:lnTo>
                          <a:lnTo>
                            <a:pt x="870" y="52"/>
                          </a:lnTo>
                          <a:lnTo>
                            <a:pt x="914" y="72"/>
                          </a:lnTo>
                          <a:lnTo>
                            <a:pt x="953" y="98"/>
                          </a:lnTo>
                          <a:lnTo>
                            <a:pt x="985" y="130"/>
                          </a:lnTo>
                          <a:lnTo>
                            <a:pt x="988" y="133"/>
                          </a:lnTo>
                          <a:lnTo>
                            <a:pt x="996" y="143"/>
                          </a:lnTo>
                          <a:lnTo>
                            <a:pt x="1005" y="159"/>
                          </a:lnTo>
                          <a:lnTo>
                            <a:pt x="1014" y="182"/>
                          </a:lnTo>
                          <a:lnTo>
                            <a:pt x="1024" y="208"/>
                          </a:lnTo>
                          <a:lnTo>
                            <a:pt x="1027" y="239"/>
                          </a:lnTo>
                          <a:lnTo>
                            <a:pt x="1027" y="274"/>
                          </a:lnTo>
                          <a:lnTo>
                            <a:pt x="1018" y="311"/>
                          </a:lnTo>
                          <a:lnTo>
                            <a:pt x="1000" y="354"/>
                          </a:lnTo>
                          <a:lnTo>
                            <a:pt x="998" y="356"/>
                          </a:lnTo>
                          <a:lnTo>
                            <a:pt x="990" y="365"/>
                          </a:lnTo>
                          <a:lnTo>
                            <a:pt x="977" y="378"/>
                          </a:lnTo>
                          <a:lnTo>
                            <a:pt x="963" y="395"/>
                          </a:lnTo>
                          <a:lnTo>
                            <a:pt x="942" y="413"/>
                          </a:lnTo>
                          <a:lnTo>
                            <a:pt x="920" y="432"/>
                          </a:lnTo>
                          <a:lnTo>
                            <a:pt x="894" y="449"/>
                          </a:lnTo>
                          <a:lnTo>
                            <a:pt x="864" y="463"/>
                          </a:lnTo>
                          <a:lnTo>
                            <a:pt x="751" y="534"/>
                          </a:lnTo>
                        </a:path>
                      </a:pathLst>
                    </a:cu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14" name="Freeform 251"/>
                    <p:cNvSpPr>
                      <a:spLocks/>
                    </p:cNvSpPr>
                    <p:nvPr/>
                  </p:nvSpPr>
                  <p:spPr bwMode="auto">
                    <a:xfrm>
                      <a:off x="2524" y="2521"/>
                      <a:ext cx="63" cy="64"/>
                    </a:xfrm>
                    <a:custGeom>
                      <a:avLst/>
                      <a:gdLst>
                        <a:gd name="T0" fmla="*/ 45 w 63"/>
                        <a:gd name="T1" fmla="*/ 63 h 64"/>
                        <a:gd name="T2" fmla="*/ 58 w 63"/>
                        <a:gd name="T3" fmla="*/ 51 h 64"/>
                        <a:gd name="T4" fmla="*/ 63 w 63"/>
                        <a:gd name="T5" fmla="*/ 37 h 64"/>
                        <a:gd name="T6" fmla="*/ 60 w 63"/>
                        <a:gd name="T7" fmla="*/ 18 h 64"/>
                        <a:gd name="T8" fmla="*/ 49 w 63"/>
                        <a:gd name="T9" fmla="*/ 5 h 64"/>
                        <a:gd name="T10" fmla="*/ 34 w 63"/>
                        <a:gd name="T11" fmla="*/ 0 h 64"/>
                        <a:gd name="T12" fmla="*/ 17 w 63"/>
                        <a:gd name="T13" fmla="*/ 1 h 64"/>
                        <a:gd name="T14" fmla="*/ 6 w 63"/>
                        <a:gd name="T15" fmla="*/ 13 h 64"/>
                        <a:gd name="T16" fmla="*/ 0 w 63"/>
                        <a:gd name="T17" fmla="*/ 27 h 64"/>
                        <a:gd name="T18" fmla="*/ 4 w 63"/>
                        <a:gd name="T19" fmla="*/ 44 h 64"/>
                        <a:gd name="T20" fmla="*/ 13 w 63"/>
                        <a:gd name="T21" fmla="*/ 59 h 64"/>
                        <a:gd name="T22" fmla="*/ 30 w 63"/>
                        <a:gd name="T23" fmla="*/ 64 h 64"/>
                        <a:gd name="T24" fmla="*/ 45 w 63"/>
                        <a:gd name="T25" fmla="*/ 63 h 64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w 63"/>
                        <a:gd name="T40" fmla="*/ 0 h 64"/>
                        <a:gd name="T41" fmla="*/ 63 w 63"/>
                        <a:gd name="T42" fmla="*/ 64 h 64"/>
                      </a:gdLst>
                      <a:ahLst/>
                      <a:cxnLst>
                        <a:cxn ang="T26">
                          <a:pos x="T0" y="T1"/>
                        </a:cxn>
                        <a:cxn ang="T27">
                          <a:pos x="T2" y="T3"/>
                        </a:cxn>
                        <a:cxn ang="T28">
                          <a:pos x="T4" y="T5"/>
                        </a:cxn>
                        <a:cxn ang="T29">
                          <a:pos x="T6" y="T7"/>
                        </a:cxn>
                        <a:cxn ang="T30">
                          <a:pos x="T8" y="T9"/>
                        </a:cxn>
                        <a:cxn ang="T31">
                          <a:pos x="T10" y="T11"/>
                        </a:cxn>
                        <a:cxn ang="T32">
                          <a:pos x="T12" y="T13"/>
                        </a:cxn>
                        <a:cxn ang="T33">
                          <a:pos x="T14" y="T15"/>
                        </a:cxn>
                        <a:cxn ang="T34">
                          <a:pos x="T16" y="T17"/>
                        </a:cxn>
                        <a:cxn ang="T35">
                          <a:pos x="T18" y="T19"/>
                        </a:cxn>
                        <a:cxn ang="T36">
                          <a:pos x="T20" y="T21"/>
                        </a:cxn>
                        <a:cxn ang="T37">
                          <a:pos x="T22" y="T23"/>
                        </a:cxn>
                        <a:cxn ang="T38">
                          <a:pos x="T24" y="T25"/>
                        </a:cxn>
                      </a:cxnLst>
                      <a:rect l="T39" t="T40" r="T41" b="T42"/>
                      <a:pathLst>
                        <a:path w="63" h="64">
                          <a:moveTo>
                            <a:pt x="45" y="63"/>
                          </a:moveTo>
                          <a:lnTo>
                            <a:pt x="58" y="51"/>
                          </a:lnTo>
                          <a:lnTo>
                            <a:pt x="63" y="37"/>
                          </a:lnTo>
                          <a:lnTo>
                            <a:pt x="60" y="18"/>
                          </a:lnTo>
                          <a:lnTo>
                            <a:pt x="49" y="5"/>
                          </a:lnTo>
                          <a:lnTo>
                            <a:pt x="34" y="0"/>
                          </a:lnTo>
                          <a:lnTo>
                            <a:pt x="17" y="1"/>
                          </a:lnTo>
                          <a:lnTo>
                            <a:pt x="6" y="13"/>
                          </a:lnTo>
                          <a:lnTo>
                            <a:pt x="0" y="27"/>
                          </a:lnTo>
                          <a:lnTo>
                            <a:pt x="4" y="44"/>
                          </a:lnTo>
                          <a:lnTo>
                            <a:pt x="13" y="59"/>
                          </a:lnTo>
                          <a:lnTo>
                            <a:pt x="30" y="64"/>
                          </a:lnTo>
                          <a:lnTo>
                            <a:pt x="45" y="63"/>
                          </a:lnTo>
                          <a:close/>
                        </a:path>
                      </a:pathLst>
                    </a:custGeom>
                    <a:solidFill>
                      <a:srgbClr val="D90000"/>
                    </a:solidFill>
                    <a:ln w="0">
                      <a:solidFill>
                        <a:srgbClr val="D9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15" name="Freeform 252"/>
                    <p:cNvSpPr>
                      <a:spLocks/>
                    </p:cNvSpPr>
                    <p:nvPr/>
                  </p:nvSpPr>
                  <p:spPr bwMode="auto">
                    <a:xfrm>
                      <a:off x="2524" y="2521"/>
                      <a:ext cx="63" cy="64"/>
                    </a:xfrm>
                    <a:custGeom>
                      <a:avLst/>
                      <a:gdLst>
                        <a:gd name="T0" fmla="*/ 45 w 63"/>
                        <a:gd name="T1" fmla="*/ 63 h 64"/>
                        <a:gd name="T2" fmla="*/ 58 w 63"/>
                        <a:gd name="T3" fmla="*/ 51 h 64"/>
                        <a:gd name="T4" fmla="*/ 63 w 63"/>
                        <a:gd name="T5" fmla="*/ 37 h 64"/>
                        <a:gd name="T6" fmla="*/ 60 w 63"/>
                        <a:gd name="T7" fmla="*/ 18 h 64"/>
                        <a:gd name="T8" fmla="*/ 49 w 63"/>
                        <a:gd name="T9" fmla="*/ 5 h 64"/>
                        <a:gd name="T10" fmla="*/ 34 w 63"/>
                        <a:gd name="T11" fmla="*/ 0 h 64"/>
                        <a:gd name="T12" fmla="*/ 17 w 63"/>
                        <a:gd name="T13" fmla="*/ 1 h 64"/>
                        <a:gd name="T14" fmla="*/ 6 w 63"/>
                        <a:gd name="T15" fmla="*/ 13 h 64"/>
                        <a:gd name="T16" fmla="*/ 0 w 63"/>
                        <a:gd name="T17" fmla="*/ 27 h 64"/>
                        <a:gd name="T18" fmla="*/ 4 w 63"/>
                        <a:gd name="T19" fmla="*/ 44 h 64"/>
                        <a:gd name="T20" fmla="*/ 13 w 63"/>
                        <a:gd name="T21" fmla="*/ 59 h 64"/>
                        <a:gd name="T22" fmla="*/ 30 w 63"/>
                        <a:gd name="T23" fmla="*/ 64 h 64"/>
                        <a:gd name="T24" fmla="*/ 45 w 63"/>
                        <a:gd name="T25" fmla="*/ 63 h 64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w 63"/>
                        <a:gd name="T40" fmla="*/ 0 h 64"/>
                        <a:gd name="T41" fmla="*/ 63 w 63"/>
                        <a:gd name="T42" fmla="*/ 64 h 64"/>
                      </a:gdLst>
                      <a:ahLst/>
                      <a:cxnLst>
                        <a:cxn ang="T26">
                          <a:pos x="T0" y="T1"/>
                        </a:cxn>
                        <a:cxn ang="T27">
                          <a:pos x="T2" y="T3"/>
                        </a:cxn>
                        <a:cxn ang="T28">
                          <a:pos x="T4" y="T5"/>
                        </a:cxn>
                        <a:cxn ang="T29">
                          <a:pos x="T6" y="T7"/>
                        </a:cxn>
                        <a:cxn ang="T30">
                          <a:pos x="T8" y="T9"/>
                        </a:cxn>
                        <a:cxn ang="T31">
                          <a:pos x="T10" y="T11"/>
                        </a:cxn>
                        <a:cxn ang="T32">
                          <a:pos x="T12" y="T13"/>
                        </a:cxn>
                        <a:cxn ang="T33">
                          <a:pos x="T14" y="T15"/>
                        </a:cxn>
                        <a:cxn ang="T34">
                          <a:pos x="T16" y="T17"/>
                        </a:cxn>
                        <a:cxn ang="T35">
                          <a:pos x="T18" y="T19"/>
                        </a:cxn>
                        <a:cxn ang="T36">
                          <a:pos x="T20" y="T21"/>
                        </a:cxn>
                        <a:cxn ang="T37">
                          <a:pos x="T22" y="T23"/>
                        </a:cxn>
                        <a:cxn ang="T38">
                          <a:pos x="T24" y="T25"/>
                        </a:cxn>
                      </a:cxnLst>
                      <a:rect l="T39" t="T40" r="T41" b="T42"/>
                      <a:pathLst>
                        <a:path w="63" h="64">
                          <a:moveTo>
                            <a:pt x="45" y="63"/>
                          </a:moveTo>
                          <a:lnTo>
                            <a:pt x="58" y="51"/>
                          </a:lnTo>
                          <a:lnTo>
                            <a:pt x="63" y="37"/>
                          </a:lnTo>
                          <a:lnTo>
                            <a:pt x="60" y="18"/>
                          </a:lnTo>
                          <a:lnTo>
                            <a:pt x="49" y="5"/>
                          </a:lnTo>
                          <a:lnTo>
                            <a:pt x="34" y="0"/>
                          </a:lnTo>
                          <a:lnTo>
                            <a:pt x="17" y="1"/>
                          </a:lnTo>
                          <a:lnTo>
                            <a:pt x="6" y="13"/>
                          </a:lnTo>
                          <a:lnTo>
                            <a:pt x="0" y="27"/>
                          </a:lnTo>
                          <a:lnTo>
                            <a:pt x="4" y="44"/>
                          </a:lnTo>
                          <a:lnTo>
                            <a:pt x="13" y="59"/>
                          </a:lnTo>
                          <a:lnTo>
                            <a:pt x="30" y="64"/>
                          </a:lnTo>
                          <a:lnTo>
                            <a:pt x="45" y="63"/>
                          </a:lnTo>
                        </a:path>
                      </a:pathLst>
                    </a:cu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16" name="Line 25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350" y="2569"/>
                      <a:ext cx="185" cy="111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17" name="Freeform 296"/>
                    <p:cNvSpPr>
                      <a:spLocks/>
                    </p:cNvSpPr>
                    <p:nvPr/>
                  </p:nvSpPr>
                  <p:spPr bwMode="auto">
                    <a:xfrm>
                      <a:off x="2343" y="2530"/>
                      <a:ext cx="235" cy="172"/>
                    </a:xfrm>
                    <a:custGeom>
                      <a:avLst/>
                      <a:gdLst>
                        <a:gd name="T0" fmla="*/ 40 w 235"/>
                        <a:gd name="T1" fmla="*/ 172 h 172"/>
                        <a:gd name="T2" fmla="*/ 235 w 235"/>
                        <a:gd name="T3" fmla="*/ 54 h 172"/>
                        <a:gd name="T4" fmla="*/ 235 w 235"/>
                        <a:gd name="T5" fmla="*/ 33 h 172"/>
                        <a:gd name="T6" fmla="*/ 231 w 235"/>
                        <a:gd name="T7" fmla="*/ 18 h 172"/>
                        <a:gd name="T8" fmla="*/ 224 w 235"/>
                        <a:gd name="T9" fmla="*/ 9 h 172"/>
                        <a:gd name="T10" fmla="*/ 217 w 235"/>
                        <a:gd name="T11" fmla="*/ 4 h 172"/>
                        <a:gd name="T12" fmla="*/ 209 w 235"/>
                        <a:gd name="T13" fmla="*/ 2 h 172"/>
                        <a:gd name="T14" fmla="*/ 202 w 235"/>
                        <a:gd name="T15" fmla="*/ 0 h 172"/>
                        <a:gd name="T16" fmla="*/ 196 w 235"/>
                        <a:gd name="T17" fmla="*/ 0 h 172"/>
                        <a:gd name="T18" fmla="*/ 194 w 235"/>
                        <a:gd name="T19" fmla="*/ 2 h 172"/>
                        <a:gd name="T20" fmla="*/ 0 w 235"/>
                        <a:gd name="T21" fmla="*/ 119 h 172"/>
                        <a:gd name="T22" fmla="*/ 1 w 235"/>
                        <a:gd name="T23" fmla="*/ 117 h 172"/>
                        <a:gd name="T24" fmla="*/ 7 w 235"/>
                        <a:gd name="T25" fmla="*/ 115 h 172"/>
                        <a:gd name="T26" fmla="*/ 14 w 235"/>
                        <a:gd name="T27" fmla="*/ 113 h 172"/>
                        <a:gd name="T28" fmla="*/ 22 w 235"/>
                        <a:gd name="T29" fmla="*/ 111 h 172"/>
                        <a:gd name="T30" fmla="*/ 29 w 235"/>
                        <a:gd name="T31" fmla="*/ 113 h 172"/>
                        <a:gd name="T32" fmla="*/ 37 w 235"/>
                        <a:gd name="T33" fmla="*/ 119 h 172"/>
                        <a:gd name="T34" fmla="*/ 42 w 235"/>
                        <a:gd name="T35" fmla="*/ 130 h 172"/>
                        <a:gd name="T36" fmla="*/ 42 w 235"/>
                        <a:gd name="T37" fmla="*/ 146 h 172"/>
                        <a:gd name="T38" fmla="*/ 40 w 235"/>
                        <a:gd name="T39" fmla="*/ 172 h 172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w 235"/>
                        <a:gd name="T61" fmla="*/ 0 h 172"/>
                        <a:gd name="T62" fmla="*/ 235 w 235"/>
                        <a:gd name="T63" fmla="*/ 172 h 172"/>
                      </a:gdLst>
                      <a:ahLst/>
                      <a:cxnLst>
                        <a:cxn ang="T40">
                          <a:pos x="T0" y="T1"/>
                        </a:cxn>
                        <a:cxn ang="T41">
                          <a:pos x="T2" y="T3"/>
                        </a:cxn>
                        <a:cxn ang="T42">
                          <a:pos x="T4" y="T5"/>
                        </a:cxn>
                        <a:cxn ang="T43">
                          <a:pos x="T6" y="T7"/>
                        </a:cxn>
                        <a:cxn ang="T44">
                          <a:pos x="T8" y="T9"/>
                        </a:cxn>
                        <a:cxn ang="T45">
                          <a:pos x="T10" y="T11"/>
                        </a:cxn>
                        <a:cxn ang="T46">
                          <a:pos x="T12" y="T13"/>
                        </a:cxn>
                        <a:cxn ang="T47">
                          <a:pos x="T14" y="T15"/>
                        </a:cxn>
                        <a:cxn ang="T48">
                          <a:pos x="T16" y="T17"/>
                        </a:cxn>
                        <a:cxn ang="T49">
                          <a:pos x="T18" y="T19"/>
                        </a:cxn>
                        <a:cxn ang="T50">
                          <a:pos x="T20" y="T21"/>
                        </a:cxn>
                        <a:cxn ang="T51">
                          <a:pos x="T22" y="T23"/>
                        </a:cxn>
                        <a:cxn ang="T52">
                          <a:pos x="T24" y="T25"/>
                        </a:cxn>
                        <a:cxn ang="T53">
                          <a:pos x="T26" y="T27"/>
                        </a:cxn>
                        <a:cxn ang="T54">
                          <a:pos x="T28" y="T29"/>
                        </a:cxn>
                        <a:cxn ang="T55">
                          <a:pos x="T30" y="T31"/>
                        </a:cxn>
                        <a:cxn ang="T56">
                          <a:pos x="T32" y="T33"/>
                        </a:cxn>
                        <a:cxn ang="T57">
                          <a:pos x="T34" y="T35"/>
                        </a:cxn>
                        <a:cxn ang="T58">
                          <a:pos x="T36" y="T37"/>
                        </a:cxn>
                        <a:cxn ang="T59">
                          <a:pos x="T38" y="T39"/>
                        </a:cxn>
                      </a:cxnLst>
                      <a:rect l="T60" t="T61" r="T62" b="T63"/>
                      <a:pathLst>
                        <a:path w="235" h="172">
                          <a:moveTo>
                            <a:pt x="40" y="172"/>
                          </a:moveTo>
                          <a:lnTo>
                            <a:pt x="235" y="54"/>
                          </a:lnTo>
                          <a:lnTo>
                            <a:pt x="235" y="33"/>
                          </a:lnTo>
                          <a:lnTo>
                            <a:pt x="231" y="18"/>
                          </a:lnTo>
                          <a:lnTo>
                            <a:pt x="224" y="9"/>
                          </a:lnTo>
                          <a:lnTo>
                            <a:pt x="217" y="4"/>
                          </a:lnTo>
                          <a:lnTo>
                            <a:pt x="209" y="2"/>
                          </a:lnTo>
                          <a:lnTo>
                            <a:pt x="202" y="0"/>
                          </a:lnTo>
                          <a:lnTo>
                            <a:pt x="196" y="0"/>
                          </a:lnTo>
                          <a:lnTo>
                            <a:pt x="194" y="2"/>
                          </a:lnTo>
                          <a:lnTo>
                            <a:pt x="0" y="119"/>
                          </a:lnTo>
                          <a:lnTo>
                            <a:pt x="1" y="117"/>
                          </a:lnTo>
                          <a:lnTo>
                            <a:pt x="7" y="115"/>
                          </a:lnTo>
                          <a:lnTo>
                            <a:pt x="14" y="113"/>
                          </a:lnTo>
                          <a:lnTo>
                            <a:pt x="22" y="111"/>
                          </a:lnTo>
                          <a:lnTo>
                            <a:pt x="29" y="113"/>
                          </a:lnTo>
                          <a:lnTo>
                            <a:pt x="37" y="119"/>
                          </a:lnTo>
                          <a:lnTo>
                            <a:pt x="42" y="130"/>
                          </a:lnTo>
                          <a:lnTo>
                            <a:pt x="42" y="146"/>
                          </a:lnTo>
                          <a:lnTo>
                            <a:pt x="40" y="172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18" name="Freeform 297"/>
                    <p:cNvSpPr>
                      <a:spLocks/>
                    </p:cNvSpPr>
                    <p:nvPr/>
                  </p:nvSpPr>
                  <p:spPr bwMode="auto">
                    <a:xfrm>
                      <a:off x="2343" y="2530"/>
                      <a:ext cx="235" cy="172"/>
                    </a:xfrm>
                    <a:custGeom>
                      <a:avLst/>
                      <a:gdLst>
                        <a:gd name="T0" fmla="*/ 40 w 235"/>
                        <a:gd name="T1" fmla="*/ 172 h 172"/>
                        <a:gd name="T2" fmla="*/ 235 w 235"/>
                        <a:gd name="T3" fmla="*/ 54 h 172"/>
                        <a:gd name="T4" fmla="*/ 235 w 235"/>
                        <a:gd name="T5" fmla="*/ 33 h 172"/>
                        <a:gd name="T6" fmla="*/ 231 w 235"/>
                        <a:gd name="T7" fmla="*/ 18 h 172"/>
                        <a:gd name="T8" fmla="*/ 224 w 235"/>
                        <a:gd name="T9" fmla="*/ 9 h 172"/>
                        <a:gd name="T10" fmla="*/ 217 w 235"/>
                        <a:gd name="T11" fmla="*/ 4 h 172"/>
                        <a:gd name="T12" fmla="*/ 209 w 235"/>
                        <a:gd name="T13" fmla="*/ 2 h 172"/>
                        <a:gd name="T14" fmla="*/ 202 w 235"/>
                        <a:gd name="T15" fmla="*/ 0 h 172"/>
                        <a:gd name="T16" fmla="*/ 196 w 235"/>
                        <a:gd name="T17" fmla="*/ 0 h 172"/>
                        <a:gd name="T18" fmla="*/ 194 w 235"/>
                        <a:gd name="T19" fmla="*/ 2 h 172"/>
                        <a:gd name="T20" fmla="*/ 0 w 235"/>
                        <a:gd name="T21" fmla="*/ 119 h 172"/>
                        <a:gd name="T22" fmla="*/ 1 w 235"/>
                        <a:gd name="T23" fmla="*/ 117 h 172"/>
                        <a:gd name="T24" fmla="*/ 7 w 235"/>
                        <a:gd name="T25" fmla="*/ 115 h 172"/>
                        <a:gd name="T26" fmla="*/ 14 w 235"/>
                        <a:gd name="T27" fmla="*/ 113 h 172"/>
                        <a:gd name="T28" fmla="*/ 22 w 235"/>
                        <a:gd name="T29" fmla="*/ 111 h 172"/>
                        <a:gd name="T30" fmla="*/ 29 w 235"/>
                        <a:gd name="T31" fmla="*/ 113 h 172"/>
                        <a:gd name="T32" fmla="*/ 37 w 235"/>
                        <a:gd name="T33" fmla="*/ 119 h 172"/>
                        <a:gd name="T34" fmla="*/ 42 w 235"/>
                        <a:gd name="T35" fmla="*/ 130 h 172"/>
                        <a:gd name="T36" fmla="*/ 42 w 235"/>
                        <a:gd name="T37" fmla="*/ 146 h 172"/>
                        <a:gd name="T38" fmla="*/ 40 w 235"/>
                        <a:gd name="T39" fmla="*/ 172 h 172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w 235"/>
                        <a:gd name="T61" fmla="*/ 0 h 172"/>
                        <a:gd name="T62" fmla="*/ 235 w 235"/>
                        <a:gd name="T63" fmla="*/ 172 h 172"/>
                      </a:gdLst>
                      <a:ahLst/>
                      <a:cxnLst>
                        <a:cxn ang="T40">
                          <a:pos x="T0" y="T1"/>
                        </a:cxn>
                        <a:cxn ang="T41">
                          <a:pos x="T2" y="T3"/>
                        </a:cxn>
                        <a:cxn ang="T42">
                          <a:pos x="T4" y="T5"/>
                        </a:cxn>
                        <a:cxn ang="T43">
                          <a:pos x="T6" y="T7"/>
                        </a:cxn>
                        <a:cxn ang="T44">
                          <a:pos x="T8" y="T9"/>
                        </a:cxn>
                        <a:cxn ang="T45">
                          <a:pos x="T10" y="T11"/>
                        </a:cxn>
                        <a:cxn ang="T46">
                          <a:pos x="T12" y="T13"/>
                        </a:cxn>
                        <a:cxn ang="T47">
                          <a:pos x="T14" y="T15"/>
                        </a:cxn>
                        <a:cxn ang="T48">
                          <a:pos x="T16" y="T17"/>
                        </a:cxn>
                        <a:cxn ang="T49">
                          <a:pos x="T18" y="T19"/>
                        </a:cxn>
                        <a:cxn ang="T50">
                          <a:pos x="T20" y="T21"/>
                        </a:cxn>
                        <a:cxn ang="T51">
                          <a:pos x="T22" y="T23"/>
                        </a:cxn>
                        <a:cxn ang="T52">
                          <a:pos x="T24" y="T25"/>
                        </a:cxn>
                        <a:cxn ang="T53">
                          <a:pos x="T26" y="T27"/>
                        </a:cxn>
                        <a:cxn ang="T54">
                          <a:pos x="T28" y="T29"/>
                        </a:cxn>
                        <a:cxn ang="T55">
                          <a:pos x="T30" y="T31"/>
                        </a:cxn>
                        <a:cxn ang="T56">
                          <a:pos x="T32" y="T33"/>
                        </a:cxn>
                        <a:cxn ang="T57">
                          <a:pos x="T34" y="T35"/>
                        </a:cxn>
                        <a:cxn ang="T58">
                          <a:pos x="T36" y="T37"/>
                        </a:cxn>
                        <a:cxn ang="T59">
                          <a:pos x="T38" y="T39"/>
                        </a:cxn>
                      </a:cxnLst>
                      <a:rect l="T60" t="T61" r="T62" b="T63"/>
                      <a:pathLst>
                        <a:path w="235" h="172">
                          <a:moveTo>
                            <a:pt x="40" y="172"/>
                          </a:moveTo>
                          <a:lnTo>
                            <a:pt x="235" y="54"/>
                          </a:lnTo>
                          <a:lnTo>
                            <a:pt x="235" y="33"/>
                          </a:lnTo>
                          <a:lnTo>
                            <a:pt x="231" y="18"/>
                          </a:lnTo>
                          <a:lnTo>
                            <a:pt x="224" y="9"/>
                          </a:lnTo>
                          <a:lnTo>
                            <a:pt x="217" y="4"/>
                          </a:lnTo>
                          <a:lnTo>
                            <a:pt x="209" y="2"/>
                          </a:lnTo>
                          <a:lnTo>
                            <a:pt x="202" y="0"/>
                          </a:lnTo>
                          <a:lnTo>
                            <a:pt x="196" y="0"/>
                          </a:lnTo>
                          <a:lnTo>
                            <a:pt x="194" y="2"/>
                          </a:lnTo>
                          <a:lnTo>
                            <a:pt x="0" y="119"/>
                          </a:lnTo>
                          <a:lnTo>
                            <a:pt x="1" y="117"/>
                          </a:lnTo>
                          <a:lnTo>
                            <a:pt x="7" y="115"/>
                          </a:lnTo>
                          <a:lnTo>
                            <a:pt x="14" y="113"/>
                          </a:lnTo>
                          <a:lnTo>
                            <a:pt x="22" y="111"/>
                          </a:lnTo>
                          <a:lnTo>
                            <a:pt x="29" y="113"/>
                          </a:lnTo>
                          <a:lnTo>
                            <a:pt x="37" y="119"/>
                          </a:lnTo>
                          <a:lnTo>
                            <a:pt x="42" y="130"/>
                          </a:lnTo>
                          <a:lnTo>
                            <a:pt x="42" y="146"/>
                          </a:lnTo>
                          <a:lnTo>
                            <a:pt x="40" y="172"/>
                          </a:lnTo>
                        </a:path>
                      </a:pathLst>
                    </a:custGeom>
                    <a:noFill/>
                    <a:ln w="11113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19" name="Freeform 298"/>
                    <p:cNvSpPr>
                      <a:spLocks/>
                    </p:cNvSpPr>
                    <p:nvPr/>
                  </p:nvSpPr>
                  <p:spPr bwMode="auto">
                    <a:xfrm>
                      <a:off x="2348" y="2532"/>
                      <a:ext cx="228" cy="165"/>
                    </a:xfrm>
                    <a:custGeom>
                      <a:avLst/>
                      <a:gdLst>
                        <a:gd name="T0" fmla="*/ 191 w 228"/>
                        <a:gd name="T1" fmla="*/ 0 h 165"/>
                        <a:gd name="T2" fmla="*/ 193 w 228"/>
                        <a:gd name="T3" fmla="*/ 0 h 165"/>
                        <a:gd name="T4" fmla="*/ 200 w 228"/>
                        <a:gd name="T5" fmla="*/ 0 h 165"/>
                        <a:gd name="T6" fmla="*/ 208 w 228"/>
                        <a:gd name="T7" fmla="*/ 2 h 165"/>
                        <a:gd name="T8" fmla="*/ 215 w 228"/>
                        <a:gd name="T9" fmla="*/ 5 h 165"/>
                        <a:gd name="T10" fmla="*/ 223 w 228"/>
                        <a:gd name="T11" fmla="*/ 15 h 165"/>
                        <a:gd name="T12" fmla="*/ 228 w 228"/>
                        <a:gd name="T13" fmla="*/ 28 h 165"/>
                        <a:gd name="T14" fmla="*/ 228 w 228"/>
                        <a:gd name="T15" fmla="*/ 48 h 165"/>
                        <a:gd name="T16" fmla="*/ 35 w 228"/>
                        <a:gd name="T17" fmla="*/ 165 h 165"/>
                        <a:gd name="T18" fmla="*/ 39 w 228"/>
                        <a:gd name="T19" fmla="*/ 142 h 165"/>
                        <a:gd name="T20" fmla="*/ 37 w 228"/>
                        <a:gd name="T21" fmla="*/ 128 h 165"/>
                        <a:gd name="T22" fmla="*/ 34 w 228"/>
                        <a:gd name="T23" fmla="*/ 118 h 165"/>
                        <a:gd name="T24" fmla="*/ 28 w 228"/>
                        <a:gd name="T25" fmla="*/ 113 h 165"/>
                        <a:gd name="T26" fmla="*/ 21 w 228"/>
                        <a:gd name="T27" fmla="*/ 111 h 165"/>
                        <a:gd name="T28" fmla="*/ 13 w 228"/>
                        <a:gd name="T29" fmla="*/ 111 h 165"/>
                        <a:gd name="T30" fmla="*/ 6 w 228"/>
                        <a:gd name="T31" fmla="*/ 113 h 165"/>
                        <a:gd name="T32" fmla="*/ 2 w 228"/>
                        <a:gd name="T33" fmla="*/ 115 h 165"/>
                        <a:gd name="T34" fmla="*/ 0 w 228"/>
                        <a:gd name="T35" fmla="*/ 115 h 165"/>
                        <a:gd name="T36" fmla="*/ 191 w 228"/>
                        <a:gd name="T37" fmla="*/ 0 h 165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w 228"/>
                        <a:gd name="T58" fmla="*/ 0 h 165"/>
                        <a:gd name="T59" fmla="*/ 228 w 228"/>
                        <a:gd name="T60" fmla="*/ 165 h 165"/>
                      </a:gdLst>
                      <a:ahLst/>
                      <a:cxnLst>
                        <a:cxn ang="T38">
                          <a:pos x="T0" y="T1"/>
                        </a:cxn>
                        <a:cxn ang="T39">
                          <a:pos x="T2" y="T3"/>
                        </a:cxn>
                        <a:cxn ang="T40">
                          <a:pos x="T4" y="T5"/>
                        </a:cxn>
                        <a:cxn ang="T41">
                          <a:pos x="T6" y="T7"/>
                        </a:cxn>
                        <a:cxn ang="T42">
                          <a:pos x="T8" y="T9"/>
                        </a:cxn>
                        <a:cxn ang="T43">
                          <a:pos x="T10" y="T11"/>
                        </a:cxn>
                        <a:cxn ang="T44">
                          <a:pos x="T12" y="T13"/>
                        </a:cxn>
                        <a:cxn ang="T45">
                          <a:pos x="T14" y="T15"/>
                        </a:cxn>
                        <a:cxn ang="T46">
                          <a:pos x="T16" y="T17"/>
                        </a:cxn>
                        <a:cxn ang="T47">
                          <a:pos x="T18" y="T19"/>
                        </a:cxn>
                        <a:cxn ang="T48">
                          <a:pos x="T20" y="T21"/>
                        </a:cxn>
                        <a:cxn ang="T49">
                          <a:pos x="T22" y="T23"/>
                        </a:cxn>
                        <a:cxn ang="T50">
                          <a:pos x="T24" y="T25"/>
                        </a:cxn>
                        <a:cxn ang="T51">
                          <a:pos x="T26" y="T27"/>
                        </a:cxn>
                        <a:cxn ang="T52">
                          <a:pos x="T28" y="T29"/>
                        </a:cxn>
                        <a:cxn ang="T53">
                          <a:pos x="T30" y="T31"/>
                        </a:cxn>
                        <a:cxn ang="T54">
                          <a:pos x="T32" y="T33"/>
                        </a:cxn>
                        <a:cxn ang="T55">
                          <a:pos x="T34" y="T35"/>
                        </a:cxn>
                        <a:cxn ang="T56">
                          <a:pos x="T36" y="T37"/>
                        </a:cxn>
                      </a:cxnLst>
                      <a:rect l="T57" t="T58" r="T59" b="T60"/>
                      <a:pathLst>
                        <a:path w="228" h="165">
                          <a:moveTo>
                            <a:pt x="191" y="0"/>
                          </a:moveTo>
                          <a:lnTo>
                            <a:pt x="193" y="0"/>
                          </a:lnTo>
                          <a:lnTo>
                            <a:pt x="200" y="0"/>
                          </a:lnTo>
                          <a:lnTo>
                            <a:pt x="208" y="2"/>
                          </a:lnTo>
                          <a:lnTo>
                            <a:pt x="215" y="5"/>
                          </a:lnTo>
                          <a:lnTo>
                            <a:pt x="223" y="15"/>
                          </a:lnTo>
                          <a:lnTo>
                            <a:pt x="228" y="28"/>
                          </a:lnTo>
                          <a:lnTo>
                            <a:pt x="228" y="48"/>
                          </a:lnTo>
                          <a:lnTo>
                            <a:pt x="35" y="165"/>
                          </a:lnTo>
                          <a:lnTo>
                            <a:pt x="39" y="142"/>
                          </a:lnTo>
                          <a:lnTo>
                            <a:pt x="37" y="128"/>
                          </a:lnTo>
                          <a:lnTo>
                            <a:pt x="34" y="118"/>
                          </a:lnTo>
                          <a:lnTo>
                            <a:pt x="28" y="113"/>
                          </a:lnTo>
                          <a:lnTo>
                            <a:pt x="21" y="111"/>
                          </a:lnTo>
                          <a:lnTo>
                            <a:pt x="13" y="111"/>
                          </a:lnTo>
                          <a:lnTo>
                            <a:pt x="6" y="113"/>
                          </a:lnTo>
                          <a:lnTo>
                            <a:pt x="2" y="115"/>
                          </a:lnTo>
                          <a:lnTo>
                            <a:pt x="0" y="115"/>
                          </a:lnTo>
                          <a:lnTo>
                            <a:pt x="191" y="0"/>
                          </a:lnTo>
                          <a:close/>
                        </a:path>
                      </a:pathLst>
                    </a:custGeom>
                    <a:solidFill>
                      <a:srgbClr val="2424FF"/>
                    </a:solidFill>
                    <a:ln w="0">
                      <a:solidFill>
                        <a:srgbClr val="2424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20" name="Freeform 299"/>
                    <p:cNvSpPr>
                      <a:spLocks/>
                    </p:cNvSpPr>
                    <p:nvPr/>
                  </p:nvSpPr>
                  <p:spPr bwMode="auto">
                    <a:xfrm>
                      <a:off x="2354" y="2532"/>
                      <a:ext cx="220" cy="159"/>
                    </a:xfrm>
                    <a:custGeom>
                      <a:avLst/>
                      <a:gdLst>
                        <a:gd name="T0" fmla="*/ 187 w 220"/>
                        <a:gd name="T1" fmla="*/ 0 h 159"/>
                        <a:gd name="T2" fmla="*/ 189 w 220"/>
                        <a:gd name="T3" fmla="*/ 0 h 159"/>
                        <a:gd name="T4" fmla="*/ 194 w 220"/>
                        <a:gd name="T5" fmla="*/ 0 h 159"/>
                        <a:gd name="T6" fmla="*/ 202 w 220"/>
                        <a:gd name="T7" fmla="*/ 2 h 159"/>
                        <a:gd name="T8" fmla="*/ 209 w 220"/>
                        <a:gd name="T9" fmla="*/ 7 h 159"/>
                        <a:gd name="T10" fmla="*/ 217 w 220"/>
                        <a:gd name="T11" fmla="*/ 15 h 159"/>
                        <a:gd name="T12" fmla="*/ 220 w 220"/>
                        <a:gd name="T13" fmla="*/ 26 h 159"/>
                        <a:gd name="T14" fmla="*/ 220 w 220"/>
                        <a:gd name="T15" fmla="*/ 44 h 159"/>
                        <a:gd name="T16" fmla="*/ 31 w 220"/>
                        <a:gd name="T17" fmla="*/ 159 h 159"/>
                        <a:gd name="T18" fmla="*/ 33 w 220"/>
                        <a:gd name="T19" fmla="*/ 139 h 159"/>
                        <a:gd name="T20" fmla="*/ 31 w 220"/>
                        <a:gd name="T21" fmla="*/ 126 h 159"/>
                        <a:gd name="T22" fmla="*/ 28 w 220"/>
                        <a:gd name="T23" fmla="*/ 117 h 159"/>
                        <a:gd name="T24" fmla="*/ 20 w 220"/>
                        <a:gd name="T25" fmla="*/ 113 h 159"/>
                        <a:gd name="T26" fmla="*/ 13 w 220"/>
                        <a:gd name="T27" fmla="*/ 111 h 159"/>
                        <a:gd name="T28" fmla="*/ 5 w 220"/>
                        <a:gd name="T29" fmla="*/ 113 h 159"/>
                        <a:gd name="T30" fmla="*/ 2 w 220"/>
                        <a:gd name="T31" fmla="*/ 115 h 159"/>
                        <a:gd name="T32" fmla="*/ 0 w 220"/>
                        <a:gd name="T33" fmla="*/ 115 h 159"/>
                        <a:gd name="T34" fmla="*/ 187 w 220"/>
                        <a:gd name="T35" fmla="*/ 0 h 159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w 220"/>
                        <a:gd name="T55" fmla="*/ 0 h 159"/>
                        <a:gd name="T56" fmla="*/ 220 w 220"/>
                        <a:gd name="T57" fmla="*/ 159 h 159"/>
                      </a:gdLst>
                      <a:ahLst/>
                      <a:cxnLst>
                        <a:cxn ang="T36">
                          <a:pos x="T0" y="T1"/>
                        </a:cxn>
                        <a:cxn ang="T37">
                          <a:pos x="T2" y="T3"/>
                        </a:cxn>
                        <a:cxn ang="T38">
                          <a:pos x="T4" y="T5"/>
                        </a:cxn>
                        <a:cxn ang="T39">
                          <a:pos x="T6" y="T7"/>
                        </a:cxn>
                        <a:cxn ang="T40">
                          <a:pos x="T8" y="T9"/>
                        </a:cxn>
                        <a:cxn ang="T41">
                          <a:pos x="T10" y="T11"/>
                        </a:cxn>
                        <a:cxn ang="T42">
                          <a:pos x="T12" y="T13"/>
                        </a:cxn>
                        <a:cxn ang="T43">
                          <a:pos x="T14" y="T15"/>
                        </a:cxn>
                        <a:cxn ang="T44">
                          <a:pos x="T16" y="T17"/>
                        </a:cxn>
                        <a:cxn ang="T45">
                          <a:pos x="T18" y="T19"/>
                        </a:cxn>
                        <a:cxn ang="T46">
                          <a:pos x="T20" y="T21"/>
                        </a:cxn>
                        <a:cxn ang="T47">
                          <a:pos x="T22" y="T23"/>
                        </a:cxn>
                        <a:cxn ang="T48">
                          <a:pos x="T24" y="T25"/>
                        </a:cxn>
                        <a:cxn ang="T49">
                          <a:pos x="T26" y="T27"/>
                        </a:cxn>
                        <a:cxn ang="T50">
                          <a:pos x="T28" y="T29"/>
                        </a:cxn>
                        <a:cxn ang="T51">
                          <a:pos x="T30" y="T31"/>
                        </a:cxn>
                        <a:cxn ang="T52">
                          <a:pos x="T32" y="T33"/>
                        </a:cxn>
                        <a:cxn ang="T53">
                          <a:pos x="T34" y="T35"/>
                        </a:cxn>
                      </a:cxnLst>
                      <a:rect l="T54" t="T55" r="T56" b="T57"/>
                      <a:pathLst>
                        <a:path w="220" h="159">
                          <a:moveTo>
                            <a:pt x="187" y="0"/>
                          </a:moveTo>
                          <a:lnTo>
                            <a:pt x="189" y="0"/>
                          </a:lnTo>
                          <a:lnTo>
                            <a:pt x="194" y="0"/>
                          </a:lnTo>
                          <a:lnTo>
                            <a:pt x="202" y="2"/>
                          </a:lnTo>
                          <a:lnTo>
                            <a:pt x="209" y="7"/>
                          </a:lnTo>
                          <a:lnTo>
                            <a:pt x="217" y="15"/>
                          </a:lnTo>
                          <a:lnTo>
                            <a:pt x="220" y="26"/>
                          </a:lnTo>
                          <a:lnTo>
                            <a:pt x="220" y="44"/>
                          </a:lnTo>
                          <a:lnTo>
                            <a:pt x="31" y="159"/>
                          </a:lnTo>
                          <a:lnTo>
                            <a:pt x="33" y="139"/>
                          </a:lnTo>
                          <a:lnTo>
                            <a:pt x="31" y="126"/>
                          </a:lnTo>
                          <a:lnTo>
                            <a:pt x="28" y="117"/>
                          </a:lnTo>
                          <a:lnTo>
                            <a:pt x="20" y="113"/>
                          </a:lnTo>
                          <a:lnTo>
                            <a:pt x="13" y="111"/>
                          </a:lnTo>
                          <a:lnTo>
                            <a:pt x="5" y="113"/>
                          </a:lnTo>
                          <a:lnTo>
                            <a:pt x="2" y="115"/>
                          </a:lnTo>
                          <a:lnTo>
                            <a:pt x="0" y="115"/>
                          </a:lnTo>
                          <a:lnTo>
                            <a:pt x="187" y="0"/>
                          </a:lnTo>
                          <a:close/>
                        </a:path>
                      </a:pathLst>
                    </a:custGeom>
                    <a:solidFill>
                      <a:srgbClr val="4949FF"/>
                    </a:solidFill>
                    <a:ln w="0">
                      <a:solidFill>
                        <a:srgbClr val="4949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21" name="Freeform 300"/>
                    <p:cNvSpPr>
                      <a:spLocks/>
                    </p:cNvSpPr>
                    <p:nvPr/>
                  </p:nvSpPr>
                  <p:spPr bwMode="auto">
                    <a:xfrm>
                      <a:off x="2359" y="2532"/>
                      <a:ext cx="215" cy="154"/>
                    </a:xfrm>
                    <a:custGeom>
                      <a:avLst/>
                      <a:gdLst>
                        <a:gd name="T0" fmla="*/ 184 w 215"/>
                        <a:gd name="T1" fmla="*/ 0 h 154"/>
                        <a:gd name="T2" fmla="*/ 188 w 215"/>
                        <a:gd name="T3" fmla="*/ 0 h 154"/>
                        <a:gd name="T4" fmla="*/ 193 w 215"/>
                        <a:gd name="T5" fmla="*/ 2 h 154"/>
                        <a:gd name="T6" fmla="*/ 201 w 215"/>
                        <a:gd name="T7" fmla="*/ 5 h 154"/>
                        <a:gd name="T8" fmla="*/ 210 w 215"/>
                        <a:gd name="T9" fmla="*/ 11 h 154"/>
                        <a:gd name="T10" fmla="*/ 214 w 215"/>
                        <a:gd name="T11" fmla="*/ 24 h 154"/>
                        <a:gd name="T12" fmla="*/ 215 w 215"/>
                        <a:gd name="T13" fmla="*/ 40 h 154"/>
                        <a:gd name="T14" fmla="*/ 28 w 215"/>
                        <a:gd name="T15" fmla="*/ 154 h 154"/>
                        <a:gd name="T16" fmla="*/ 30 w 215"/>
                        <a:gd name="T17" fmla="*/ 135 h 154"/>
                        <a:gd name="T18" fmla="*/ 26 w 215"/>
                        <a:gd name="T19" fmla="*/ 124 h 154"/>
                        <a:gd name="T20" fmla="*/ 21 w 215"/>
                        <a:gd name="T21" fmla="*/ 117 h 154"/>
                        <a:gd name="T22" fmla="*/ 13 w 215"/>
                        <a:gd name="T23" fmla="*/ 113 h 154"/>
                        <a:gd name="T24" fmla="*/ 8 w 215"/>
                        <a:gd name="T25" fmla="*/ 113 h 154"/>
                        <a:gd name="T26" fmla="*/ 2 w 215"/>
                        <a:gd name="T27" fmla="*/ 113 h 154"/>
                        <a:gd name="T28" fmla="*/ 0 w 215"/>
                        <a:gd name="T29" fmla="*/ 113 h 154"/>
                        <a:gd name="T30" fmla="*/ 184 w 215"/>
                        <a:gd name="T31" fmla="*/ 0 h 154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w 215"/>
                        <a:gd name="T49" fmla="*/ 0 h 154"/>
                        <a:gd name="T50" fmla="*/ 215 w 215"/>
                        <a:gd name="T51" fmla="*/ 154 h 154"/>
                      </a:gdLst>
                      <a:ahLst/>
                      <a:cxnLst>
                        <a:cxn ang="T32">
                          <a:pos x="T0" y="T1"/>
                        </a:cxn>
                        <a:cxn ang="T33">
                          <a:pos x="T2" y="T3"/>
                        </a:cxn>
                        <a:cxn ang="T34">
                          <a:pos x="T4" y="T5"/>
                        </a:cxn>
                        <a:cxn ang="T35">
                          <a:pos x="T6" y="T7"/>
                        </a:cxn>
                        <a:cxn ang="T36">
                          <a:pos x="T8" y="T9"/>
                        </a:cxn>
                        <a:cxn ang="T37">
                          <a:pos x="T10" y="T11"/>
                        </a:cxn>
                        <a:cxn ang="T38">
                          <a:pos x="T12" y="T13"/>
                        </a:cxn>
                        <a:cxn ang="T39">
                          <a:pos x="T14" y="T15"/>
                        </a:cxn>
                        <a:cxn ang="T40">
                          <a:pos x="T16" y="T17"/>
                        </a:cxn>
                        <a:cxn ang="T41">
                          <a:pos x="T18" y="T19"/>
                        </a:cxn>
                        <a:cxn ang="T42">
                          <a:pos x="T20" y="T21"/>
                        </a:cxn>
                        <a:cxn ang="T43">
                          <a:pos x="T22" y="T23"/>
                        </a:cxn>
                        <a:cxn ang="T44">
                          <a:pos x="T24" y="T25"/>
                        </a:cxn>
                        <a:cxn ang="T45">
                          <a:pos x="T26" y="T27"/>
                        </a:cxn>
                        <a:cxn ang="T46">
                          <a:pos x="T28" y="T29"/>
                        </a:cxn>
                        <a:cxn ang="T47">
                          <a:pos x="T30" y="T31"/>
                        </a:cxn>
                      </a:cxnLst>
                      <a:rect l="T48" t="T49" r="T50" b="T51"/>
                      <a:pathLst>
                        <a:path w="215" h="154">
                          <a:moveTo>
                            <a:pt x="184" y="0"/>
                          </a:moveTo>
                          <a:lnTo>
                            <a:pt x="188" y="0"/>
                          </a:lnTo>
                          <a:lnTo>
                            <a:pt x="193" y="2"/>
                          </a:lnTo>
                          <a:lnTo>
                            <a:pt x="201" y="5"/>
                          </a:lnTo>
                          <a:lnTo>
                            <a:pt x="210" y="11"/>
                          </a:lnTo>
                          <a:lnTo>
                            <a:pt x="214" y="24"/>
                          </a:lnTo>
                          <a:lnTo>
                            <a:pt x="215" y="40"/>
                          </a:lnTo>
                          <a:lnTo>
                            <a:pt x="28" y="154"/>
                          </a:lnTo>
                          <a:lnTo>
                            <a:pt x="30" y="135"/>
                          </a:lnTo>
                          <a:lnTo>
                            <a:pt x="26" y="124"/>
                          </a:lnTo>
                          <a:lnTo>
                            <a:pt x="21" y="117"/>
                          </a:lnTo>
                          <a:lnTo>
                            <a:pt x="13" y="113"/>
                          </a:lnTo>
                          <a:lnTo>
                            <a:pt x="8" y="113"/>
                          </a:lnTo>
                          <a:lnTo>
                            <a:pt x="2" y="113"/>
                          </a:lnTo>
                          <a:lnTo>
                            <a:pt x="0" y="113"/>
                          </a:lnTo>
                          <a:lnTo>
                            <a:pt x="184" y="0"/>
                          </a:lnTo>
                          <a:close/>
                        </a:path>
                      </a:pathLst>
                    </a:custGeom>
                    <a:solidFill>
                      <a:srgbClr val="6D6DFF"/>
                    </a:solidFill>
                    <a:ln w="0">
                      <a:solidFill>
                        <a:srgbClr val="6D6D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22" name="Freeform 301"/>
                    <p:cNvSpPr>
                      <a:spLocks/>
                    </p:cNvSpPr>
                    <p:nvPr/>
                  </p:nvSpPr>
                  <p:spPr bwMode="auto">
                    <a:xfrm>
                      <a:off x="2365" y="2534"/>
                      <a:ext cx="208" cy="146"/>
                    </a:xfrm>
                    <a:custGeom>
                      <a:avLst/>
                      <a:gdLst>
                        <a:gd name="T0" fmla="*/ 182 w 208"/>
                        <a:gd name="T1" fmla="*/ 0 h 146"/>
                        <a:gd name="T2" fmla="*/ 183 w 208"/>
                        <a:gd name="T3" fmla="*/ 0 h 146"/>
                        <a:gd name="T4" fmla="*/ 189 w 208"/>
                        <a:gd name="T5" fmla="*/ 1 h 146"/>
                        <a:gd name="T6" fmla="*/ 196 w 208"/>
                        <a:gd name="T7" fmla="*/ 3 h 146"/>
                        <a:gd name="T8" fmla="*/ 202 w 208"/>
                        <a:gd name="T9" fmla="*/ 11 h 146"/>
                        <a:gd name="T10" fmla="*/ 208 w 208"/>
                        <a:gd name="T11" fmla="*/ 20 h 146"/>
                        <a:gd name="T12" fmla="*/ 208 w 208"/>
                        <a:gd name="T13" fmla="*/ 35 h 146"/>
                        <a:gd name="T14" fmla="*/ 24 w 208"/>
                        <a:gd name="T15" fmla="*/ 146 h 146"/>
                        <a:gd name="T16" fmla="*/ 24 w 208"/>
                        <a:gd name="T17" fmla="*/ 129 h 146"/>
                        <a:gd name="T18" fmla="*/ 20 w 208"/>
                        <a:gd name="T19" fmla="*/ 120 h 146"/>
                        <a:gd name="T20" fmla="*/ 15 w 208"/>
                        <a:gd name="T21" fmla="*/ 115 h 146"/>
                        <a:gd name="T22" fmla="*/ 7 w 208"/>
                        <a:gd name="T23" fmla="*/ 111 h 146"/>
                        <a:gd name="T24" fmla="*/ 2 w 208"/>
                        <a:gd name="T25" fmla="*/ 111 h 146"/>
                        <a:gd name="T26" fmla="*/ 0 w 208"/>
                        <a:gd name="T27" fmla="*/ 111 h 146"/>
                        <a:gd name="T28" fmla="*/ 182 w 208"/>
                        <a:gd name="T29" fmla="*/ 0 h 14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08"/>
                        <a:gd name="T46" fmla="*/ 0 h 146"/>
                        <a:gd name="T47" fmla="*/ 208 w 208"/>
                        <a:gd name="T48" fmla="*/ 146 h 14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08" h="146">
                          <a:moveTo>
                            <a:pt x="182" y="0"/>
                          </a:moveTo>
                          <a:lnTo>
                            <a:pt x="183" y="0"/>
                          </a:lnTo>
                          <a:lnTo>
                            <a:pt x="189" y="1"/>
                          </a:lnTo>
                          <a:lnTo>
                            <a:pt x="196" y="3"/>
                          </a:lnTo>
                          <a:lnTo>
                            <a:pt x="202" y="11"/>
                          </a:lnTo>
                          <a:lnTo>
                            <a:pt x="208" y="20"/>
                          </a:lnTo>
                          <a:lnTo>
                            <a:pt x="208" y="35"/>
                          </a:lnTo>
                          <a:lnTo>
                            <a:pt x="24" y="146"/>
                          </a:lnTo>
                          <a:lnTo>
                            <a:pt x="24" y="129"/>
                          </a:lnTo>
                          <a:lnTo>
                            <a:pt x="20" y="120"/>
                          </a:lnTo>
                          <a:lnTo>
                            <a:pt x="15" y="115"/>
                          </a:lnTo>
                          <a:lnTo>
                            <a:pt x="7" y="111"/>
                          </a:lnTo>
                          <a:lnTo>
                            <a:pt x="2" y="111"/>
                          </a:lnTo>
                          <a:lnTo>
                            <a:pt x="0" y="111"/>
                          </a:lnTo>
                          <a:lnTo>
                            <a:pt x="182" y="0"/>
                          </a:lnTo>
                          <a:close/>
                        </a:path>
                      </a:pathLst>
                    </a:custGeom>
                    <a:solidFill>
                      <a:srgbClr val="9292FF"/>
                    </a:solidFill>
                    <a:ln w="0">
                      <a:solidFill>
                        <a:srgbClr val="9292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23" name="Freeform 302"/>
                    <p:cNvSpPr>
                      <a:spLocks/>
                    </p:cNvSpPr>
                    <p:nvPr/>
                  </p:nvSpPr>
                  <p:spPr bwMode="auto">
                    <a:xfrm>
                      <a:off x="2370" y="2534"/>
                      <a:ext cx="203" cy="140"/>
                    </a:xfrm>
                    <a:custGeom>
                      <a:avLst/>
                      <a:gdLst>
                        <a:gd name="T0" fmla="*/ 178 w 203"/>
                        <a:gd name="T1" fmla="*/ 0 h 140"/>
                        <a:gd name="T2" fmla="*/ 180 w 203"/>
                        <a:gd name="T3" fmla="*/ 0 h 140"/>
                        <a:gd name="T4" fmla="*/ 188 w 203"/>
                        <a:gd name="T5" fmla="*/ 3 h 140"/>
                        <a:gd name="T6" fmla="*/ 195 w 203"/>
                        <a:gd name="T7" fmla="*/ 9 h 140"/>
                        <a:gd name="T8" fmla="*/ 201 w 203"/>
                        <a:gd name="T9" fmla="*/ 18 h 140"/>
                        <a:gd name="T10" fmla="*/ 203 w 203"/>
                        <a:gd name="T11" fmla="*/ 31 h 140"/>
                        <a:gd name="T12" fmla="*/ 21 w 203"/>
                        <a:gd name="T13" fmla="*/ 140 h 140"/>
                        <a:gd name="T14" fmla="*/ 21 w 203"/>
                        <a:gd name="T15" fmla="*/ 127 h 140"/>
                        <a:gd name="T16" fmla="*/ 15 w 203"/>
                        <a:gd name="T17" fmla="*/ 118 h 140"/>
                        <a:gd name="T18" fmla="*/ 8 w 203"/>
                        <a:gd name="T19" fmla="*/ 113 h 140"/>
                        <a:gd name="T20" fmla="*/ 2 w 203"/>
                        <a:gd name="T21" fmla="*/ 111 h 140"/>
                        <a:gd name="T22" fmla="*/ 0 w 203"/>
                        <a:gd name="T23" fmla="*/ 109 h 140"/>
                        <a:gd name="T24" fmla="*/ 178 w 203"/>
                        <a:gd name="T25" fmla="*/ 0 h 140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w 203"/>
                        <a:gd name="T40" fmla="*/ 0 h 140"/>
                        <a:gd name="T41" fmla="*/ 203 w 203"/>
                        <a:gd name="T42" fmla="*/ 140 h 140"/>
                      </a:gdLst>
                      <a:ahLst/>
                      <a:cxnLst>
                        <a:cxn ang="T26">
                          <a:pos x="T0" y="T1"/>
                        </a:cxn>
                        <a:cxn ang="T27">
                          <a:pos x="T2" y="T3"/>
                        </a:cxn>
                        <a:cxn ang="T28">
                          <a:pos x="T4" y="T5"/>
                        </a:cxn>
                        <a:cxn ang="T29">
                          <a:pos x="T6" y="T7"/>
                        </a:cxn>
                        <a:cxn ang="T30">
                          <a:pos x="T8" y="T9"/>
                        </a:cxn>
                        <a:cxn ang="T31">
                          <a:pos x="T10" y="T11"/>
                        </a:cxn>
                        <a:cxn ang="T32">
                          <a:pos x="T12" y="T13"/>
                        </a:cxn>
                        <a:cxn ang="T33">
                          <a:pos x="T14" y="T15"/>
                        </a:cxn>
                        <a:cxn ang="T34">
                          <a:pos x="T16" y="T17"/>
                        </a:cxn>
                        <a:cxn ang="T35">
                          <a:pos x="T18" y="T19"/>
                        </a:cxn>
                        <a:cxn ang="T36">
                          <a:pos x="T20" y="T21"/>
                        </a:cxn>
                        <a:cxn ang="T37">
                          <a:pos x="T22" y="T23"/>
                        </a:cxn>
                        <a:cxn ang="T38">
                          <a:pos x="T24" y="T25"/>
                        </a:cxn>
                      </a:cxnLst>
                      <a:rect l="T39" t="T40" r="T41" b="T42"/>
                      <a:pathLst>
                        <a:path w="203" h="140">
                          <a:moveTo>
                            <a:pt x="178" y="0"/>
                          </a:moveTo>
                          <a:lnTo>
                            <a:pt x="180" y="0"/>
                          </a:lnTo>
                          <a:lnTo>
                            <a:pt x="188" y="3"/>
                          </a:lnTo>
                          <a:lnTo>
                            <a:pt x="195" y="9"/>
                          </a:lnTo>
                          <a:lnTo>
                            <a:pt x="201" y="18"/>
                          </a:lnTo>
                          <a:lnTo>
                            <a:pt x="203" y="31"/>
                          </a:lnTo>
                          <a:lnTo>
                            <a:pt x="21" y="140"/>
                          </a:lnTo>
                          <a:lnTo>
                            <a:pt x="21" y="127"/>
                          </a:lnTo>
                          <a:lnTo>
                            <a:pt x="15" y="118"/>
                          </a:lnTo>
                          <a:lnTo>
                            <a:pt x="8" y="113"/>
                          </a:lnTo>
                          <a:lnTo>
                            <a:pt x="2" y="111"/>
                          </a:lnTo>
                          <a:lnTo>
                            <a:pt x="0" y="109"/>
                          </a:lnTo>
                          <a:lnTo>
                            <a:pt x="178" y="0"/>
                          </a:lnTo>
                          <a:close/>
                        </a:path>
                      </a:pathLst>
                    </a:custGeom>
                    <a:solidFill>
                      <a:srgbClr val="B6B6FF"/>
                    </a:solidFill>
                    <a:ln w="0">
                      <a:solidFill>
                        <a:srgbClr val="B6B6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24" name="Freeform 303"/>
                    <p:cNvSpPr>
                      <a:spLocks/>
                    </p:cNvSpPr>
                    <p:nvPr/>
                  </p:nvSpPr>
                  <p:spPr bwMode="auto">
                    <a:xfrm>
                      <a:off x="2376" y="2534"/>
                      <a:ext cx="195" cy="135"/>
                    </a:xfrm>
                    <a:custGeom>
                      <a:avLst/>
                      <a:gdLst>
                        <a:gd name="T0" fmla="*/ 174 w 195"/>
                        <a:gd name="T1" fmla="*/ 0 h 135"/>
                        <a:gd name="T2" fmla="*/ 174 w 195"/>
                        <a:gd name="T3" fmla="*/ 0 h 135"/>
                        <a:gd name="T4" fmla="*/ 178 w 195"/>
                        <a:gd name="T5" fmla="*/ 1 h 135"/>
                        <a:gd name="T6" fmla="*/ 182 w 195"/>
                        <a:gd name="T7" fmla="*/ 3 h 135"/>
                        <a:gd name="T8" fmla="*/ 185 w 195"/>
                        <a:gd name="T9" fmla="*/ 7 h 135"/>
                        <a:gd name="T10" fmla="*/ 189 w 195"/>
                        <a:gd name="T11" fmla="*/ 11 h 135"/>
                        <a:gd name="T12" fmla="*/ 193 w 195"/>
                        <a:gd name="T13" fmla="*/ 14 h 135"/>
                        <a:gd name="T14" fmla="*/ 195 w 195"/>
                        <a:gd name="T15" fmla="*/ 20 h 135"/>
                        <a:gd name="T16" fmla="*/ 195 w 195"/>
                        <a:gd name="T17" fmla="*/ 26 h 135"/>
                        <a:gd name="T18" fmla="*/ 17 w 195"/>
                        <a:gd name="T19" fmla="*/ 135 h 135"/>
                        <a:gd name="T20" fmla="*/ 17 w 195"/>
                        <a:gd name="T21" fmla="*/ 129 h 135"/>
                        <a:gd name="T22" fmla="*/ 15 w 195"/>
                        <a:gd name="T23" fmla="*/ 126 h 135"/>
                        <a:gd name="T24" fmla="*/ 11 w 195"/>
                        <a:gd name="T25" fmla="*/ 120 h 135"/>
                        <a:gd name="T26" fmla="*/ 9 w 195"/>
                        <a:gd name="T27" fmla="*/ 116 h 135"/>
                        <a:gd name="T28" fmla="*/ 6 w 195"/>
                        <a:gd name="T29" fmla="*/ 113 h 135"/>
                        <a:gd name="T30" fmla="*/ 2 w 195"/>
                        <a:gd name="T31" fmla="*/ 111 h 135"/>
                        <a:gd name="T32" fmla="*/ 0 w 195"/>
                        <a:gd name="T33" fmla="*/ 109 h 135"/>
                        <a:gd name="T34" fmla="*/ 0 w 195"/>
                        <a:gd name="T35" fmla="*/ 109 h 135"/>
                        <a:gd name="T36" fmla="*/ 174 w 195"/>
                        <a:gd name="T37" fmla="*/ 0 h 135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w 195"/>
                        <a:gd name="T58" fmla="*/ 0 h 135"/>
                        <a:gd name="T59" fmla="*/ 195 w 195"/>
                        <a:gd name="T60" fmla="*/ 135 h 135"/>
                      </a:gdLst>
                      <a:ahLst/>
                      <a:cxnLst>
                        <a:cxn ang="T38">
                          <a:pos x="T0" y="T1"/>
                        </a:cxn>
                        <a:cxn ang="T39">
                          <a:pos x="T2" y="T3"/>
                        </a:cxn>
                        <a:cxn ang="T40">
                          <a:pos x="T4" y="T5"/>
                        </a:cxn>
                        <a:cxn ang="T41">
                          <a:pos x="T6" y="T7"/>
                        </a:cxn>
                        <a:cxn ang="T42">
                          <a:pos x="T8" y="T9"/>
                        </a:cxn>
                        <a:cxn ang="T43">
                          <a:pos x="T10" y="T11"/>
                        </a:cxn>
                        <a:cxn ang="T44">
                          <a:pos x="T12" y="T13"/>
                        </a:cxn>
                        <a:cxn ang="T45">
                          <a:pos x="T14" y="T15"/>
                        </a:cxn>
                        <a:cxn ang="T46">
                          <a:pos x="T16" y="T17"/>
                        </a:cxn>
                        <a:cxn ang="T47">
                          <a:pos x="T18" y="T19"/>
                        </a:cxn>
                        <a:cxn ang="T48">
                          <a:pos x="T20" y="T21"/>
                        </a:cxn>
                        <a:cxn ang="T49">
                          <a:pos x="T22" y="T23"/>
                        </a:cxn>
                        <a:cxn ang="T50">
                          <a:pos x="T24" y="T25"/>
                        </a:cxn>
                        <a:cxn ang="T51">
                          <a:pos x="T26" y="T27"/>
                        </a:cxn>
                        <a:cxn ang="T52">
                          <a:pos x="T28" y="T29"/>
                        </a:cxn>
                        <a:cxn ang="T53">
                          <a:pos x="T30" y="T31"/>
                        </a:cxn>
                        <a:cxn ang="T54">
                          <a:pos x="T32" y="T33"/>
                        </a:cxn>
                        <a:cxn ang="T55">
                          <a:pos x="T34" y="T35"/>
                        </a:cxn>
                        <a:cxn ang="T56">
                          <a:pos x="T36" y="T37"/>
                        </a:cxn>
                      </a:cxnLst>
                      <a:rect l="T57" t="T58" r="T59" b="T60"/>
                      <a:pathLst>
                        <a:path w="195" h="135">
                          <a:moveTo>
                            <a:pt x="174" y="0"/>
                          </a:moveTo>
                          <a:lnTo>
                            <a:pt x="174" y="0"/>
                          </a:lnTo>
                          <a:lnTo>
                            <a:pt x="178" y="1"/>
                          </a:lnTo>
                          <a:lnTo>
                            <a:pt x="182" y="3"/>
                          </a:lnTo>
                          <a:lnTo>
                            <a:pt x="185" y="7"/>
                          </a:lnTo>
                          <a:lnTo>
                            <a:pt x="189" y="11"/>
                          </a:lnTo>
                          <a:lnTo>
                            <a:pt x="193" y="14"/>
                          </a:lnTo>
                          <a:lnTo>
                            <a:pt x="195" y="20"/>
                          </a:lnTo>
                          <a:lnTo>
                            <a:pt x="195" y="26"/>
                          </a:lnTo>
                          <a:lnTo>
                            <a:pt x="17" y="135"/>
                          </a:lnTo>
                          <a:lnTo>
                            <a:pt x="17" y="129"/>
                          </a:lnTo>
                          <a:lnTo>
                            <a:pt x="15" y="126"/>
                          </a:lnTo>
                          <a:lnTo>
                            <a:pt x="11" y="120"/>
                          </a:lnTo>
                          <a:lnTo>
                            <a:pt x="9" y="116"/>
                          </a:lnTo>
                          <a:lnTo>
                            <a:pt x="6" y="113"/>
                          </a:lnTo>
                          <a:lnTo>
                            <a:pt x="2" y="111"/>
                          </a:lnTo>
                          <a:lnTo>
                            <a:pt x="0" y="109"/>
                          </a:lnTo>
                          <a:lnTo>
                            <a:pt x="174" y="0"/>
                          </a:lnTo>
                          <a:close/>
                        </a:path>
                      </a:pathLst>
                    </a:custGeom>
                    <a:solidFill>
                      <a:srgbClr val="DBDBFF"/>
                    </a:solidFill>
                    <a:ln w="0">
                      <a:solidFill>
                        <a:srgbClr val="DBDB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25" name="Freeform 304"/>
                    <p:cNvSpPr>
                      <a:spLocks/>
                    </p:cNvSpPr>
                    <p:nvPr/>
                  </p:nvSpPr>
                  <p:spPr bwMode="auto">
                    <a:xfrm>
                      <a:off x="2382" y="2535"/>
                      <a:ext cx="189" cy="128"/>
                    </a:xfrm>
                    <a:custGeom>
                      <a:avLst/>
                      <a:gdLst>
                        <a:gd name="T0" fmla="*/ 170 w 189"/>
                        <a:gd name="T1" fmla="*/ 0 h 128"/>
                        <a:gd name="T2" fmla="*/ 172 w 189"/>
                        <a:gd name="T3" fmla="*/ 0 h 128"/>
                        <a:gd name="T4" fmla="*/ 174 w 189"/>
                        <a:gd name="T5" fmla="*/ 2 h 128"/>
                        <a:gd name="T6" fmla="*/ 178 w 189"/>
                        <a:gd name="T7" fmla="*/ 4 h 128"/>
                        <a:gd name="T8" fmla="*/ 181 w 189"/>
                        <a:gd name="T9" fmla="*/ 8 h 128"/>
                        <a:gd name="T10" fmla="*/ 185 w 189"/>
                        <a:gd name="T11" fmla="*/ 12 h 128"/>
                        <a:gd name="T12" fmla="*/ 187 w 189"/>
                        <a:gd name="T13" fmla="*/ 17 h 128"/>
                        <a:gd name="T14" fmla="*/ 189 w 189"/>
                        <a:gd name="T15" fmla="*/ 21 h 128"/>
                        <a:gd name="T16" fmla="*/ 13 w 189"/>
                        <a:gd name="T17" fmla="*/ 128 h 128"/>
                        <a:gd name="T18" fmla="*/ 0 w 189"/>
                        <a:gd name="T19" fmla="*/ 106 h 128"/>
                        <a:gd name="T20" fmla="*/ 170 w 189"/>
                        <a:gd name="T21" fmla="*/ 0 h 128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189"/>
                        <a:gd name="T34" fmla="*/ 0 h 128"/>
                        <a:gd name="T35" fmla="*/ 189 w 189"/>
                        <a:gd name="T36" fmla="*/ 128 h 128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189" h="128">
                          <a:moveTo>
                            <a:pt x="170" y="0"/>
                          </a:moveTo>
                          <a:lnTo>
                            <a:pt x="172" y="0"/>
                          </a:lnTo>
                          <a:lnTo>
                            <a:pt x="174" y="2"/>
                          </a:lnTo>
                          <a:lnTo>
                            <a:pt x="178" y="4"/>
                          </a:lnTo>
                          <a:lnTo>
                            <a:pt x="181" y="8"/>
                          </a:lnTo>
                          <a:lnTo>
                            <a:pt x="185" y="12"/>
                          </a:lnTo>
                          <a:lnTo>
                            <a:pt x="187" y="17"/>
                          </a:lnTo>
                          <a:lnTo>
                            <a:pt x="189" y="21"/>
                          </a:lnTo>
                          <a:lnTo>
                            <a:pt x="13" y="128"/>
                          </a:lnTo>
                          <a:lnTo>
                            <a:pt x="0" y="106"/>
                          </a:lnTo>
                          <a:lnTo>
                            <a:pt x="170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26" name="Freeform 314"/>
                    <p:cNvSpPr>
                      <a:spLocks/>
                    </p:cNvSpPr>
                    <p:nvPr/>
                  </p:nvSpPr>
                  <p:spPr bwMode="auto">
                    <a:xfrm>
                      <a:off x="2322" y="2647"/>
                      <a:ext cx="63" cy="68"/>
                    </a:xfrm>
                    <a:custGeom>
                      <a:avLst/>
                      <a:gdLst>
                        <a:gd name="T0" fmla="*/ 45 w 63"/>
                        <a:gd name="T1" fmla="*/ 65 h 68"/>
                        <a:gd name="T2" fmla="*/ 58 w 63"/>
                        <a:gd name="T3" fmla="*/ 53 h 68"/>
                        <a:gd name="T4" fmla="*/ 63 w 63"/>
                        <a:gd name="T5" fmla="*/ 39 h 68"/>
                        <a:gd name="T6" fmla="*/ 60 w 63"/>
                        <a:gd name="T7" fmla="*/ 20 h 68"/>
                        <a:gd name="T8" fmla="*/ 48 w 63"/>
                        <a:gd name="T9" fmla="*/ 5 h 68"/>
                        <a:gd name="T10" fmla="*/ 34 w 63"/>
                        <a:gd name="T11" fmla="*/ 0 h 68"/>
                        <a:gd name="T12" fmla="*/ 17 w 63"/>
                        <a:gd name="T13" fmla="*/ 2 h 68"/>
                        <a:gd name="T14" fmla="*/ 6 w 63"/>
                        <a:gd name="T15" fmla="*/ 13 h 68"/>
                        <a:gd name="T16" fmla="*/ 0 w 63"/>
                        <a:gd name="T17" fmla="*/ 29 h 68"/>
                        <a:gd name="T18" fmla="*/ 4 w 63"/>
                        <a:gd name="T19" fmla="*/ 46 h 68"/>
                        <a:gd name="T20" fmla="*/ 13 w 63"/>
                        <a:gd name="T21" fmla="*/ 61 h 68"/>
                        <a:gd name="T22" fmla="*/ 30 w 63"/>
                        <a:gd name="T23" fmla="*/ 68 h 68"/>
                        <a:gd name="T24" fmla="*/ 45 w 63"/>
                        <a:gd name="T25" fmla="*/ 65 h 68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w 63"/>
                        <a:gd name="T40" fmla="*/ 0 h 68"/>
                        <a:gd name="T41" fmla="*/ 63 w 63"/>
                        <a:gd name="T42" fmla="*/ 68 h 68"/>
                      </a:gdLst>
                      <a:ahLst/>
                      <a:cxnLst>
                        <a:cxn ang="T26">
                          <a:pos x="T0" y="T1"/>
                        </a:cxn>
                        <a:cxn ang="T27">
                          <a:pos x="T2" y="T3"/>
                        </a:cxn>
                        <a:cxn ang="T28">
                          <a:pos x="T4" y="T5"/>
                        </a:cxn>
                        <a:cxn ang="T29">
                          <a:pos x="T6" y="T7"/>
                        </a:cxn>
                        <a:cxn ang="T30">
                          <a:pos x="T8" y="T9"/>
                        </a:cxn>
                        <a:cxn ang="T31">
                          <a:pos x="T10" y="T11"/>
                        </a:cxn>
                        <a:cxn ang="T32">
                          <a:pos x="T12" y="T13"/>
                        </a:cxn>
                        <a:cxn ang="T33">
                          <a:pos x="T14" y="T15"/>
                        </a:cxn>
                        <a:cxn ang="T34">
                          <a:pos x="T16" y="T17"/>
                        </a:cxn>
                        <a:cxn ang="T35">
                          <a:pos x="T18" y="T19"/>
                        </a:cxn>
                        <a:cxn ang="T36">
                          <a:pos x="T20" y="T21"/>
                        </a:cxn>
                        <a:cxn ang="T37">
                          <a:pos x="T22" y="T23"/>
                        </a:cxn>
                        <a:cxn ang="T38">
                          <a:pos x="T24" y="T25"/>
                        </a:cxn>
                      </a:cxnLst>
                      <a:rect l="T39" t="T40" r="T41" b="T42"/>
                      <a:pathLst>
                        <a:path w="63" h="68">
                          <a:moveTo>
                            <a:pt x="45" y="65"/>
                          </a:moveTo>
                          <a:lnTo>
                            <a:pt x="58" y="53"/>
                          </a:lnTo>
                          <a:lnTo>
                            <a:pt x="63" y="39"/>
                          </a:lnTo>
                          <a:lnTo>
                            <a:pt x="60" y="20"/>
                          </a:lnTo>
                          <a:lnTo>
                            <a:pt x="48" y="5"/>
                          </a:lnTo>
                          <a:lnTo>
                            <a:pt x="34" y="0"/>
                          </a:lnTo>
                          <a:lnTo>
                            <a:pt x="17" y="2"/>
                          </a:lnTo>
                          <a:lnTo>
                            <a:pt x="6" y="13"/>
                          </a:lnTo>
                          <a:lnTo>
                            <a:pt x="0" y="29"/>
                          </a:lnTo>
                          <a:lnTo>
                            <a:pt x="4" y="46"/>
                          </a:lnTo>
                          <a:lnTo>
                            <a:pt x="13" y="61"/>
                          </a:lnTo>
                          <a:lnTo>
                            <a:pt x="30" y="68"/>
                          </a:lnTo>
                          <a:lnTo>
                            <a:pt x="45" y="65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27" name="Freeform 315"/>
                    <p:cNvSpPr>
                      <a:spLocks/>
                    </p:cNvSpPr>
                    <p:nvPr/>
                  </p:nvSpPr>
                  <p:spPr bwMode="auto">
                    <a:xfrm>
                      <a:off x="2322" y="2647"/>
                      <a:ext cx="63" cy="68"/>
                    </a:xfrm>
                    <a:custGeom>
                      <a:avLst/>
                      <a:gdLst>
                        <a:gd name="T0" fmla="*/ 45 w 63"/>
                        <a:gd name="T1" fmla="*/ 65 h 68"/>
                        <a:gd name="T2" fmla="*/ 58 w 63"/>
                        <a:gd name="T3" fmla="*/ 53 h 68"/>
                        <a:gd name="T4" fmla="*/ 63 w 63"/>
                        <a:gd name="T5" fmla="*/ 39 h 68"/>
                        <a:gd name="T6" fmla="*/ 60 w 63"/>
                        <a:gd name="T7" fmla="*/ 20 h 68"/>
                        <a:gd name="T8" fmla="*/ 48 w 63"/>
                        <a:gd name="T9" fmla="*/ 5 h 68"/>
                        <a:gd name="T10" fmla="*/ 34 w 63"/>
                        <a:gd name="T11" fmla="*/ 0 h 68"/>
                        <a:gd name="T12" fmla="*/ 17 w 63"/>
                        <a:gd name="T13" fmla="*/ 2 h 68"/>
                        <a:gd name="T14" fmla="*/ 6 w 63"/>
                        <a:gd name="T15" fmla="*/ 13 h 68"/>
                        <a:gd name="T16" fmla="*/ 0 w 63"/>
                        <a:gd name="T17" fmla="*/ 29 h 68"/>
                        <a:gd name="T18" fmla="*/ 4 w 63"/>
                        <a:gd name="T19" fmla="*/ 46 h 68"/>
                        <a:gd name="T20" fmla="*/ 13 w 63"/>
                        <a:gd name="T21" fmla="*/ 61 h 68"/>
                        <a:gd name="T22" fmla="*/ 30 w 63"/>
                        <a:gd name="T23" fmla="*/ 68 h 68"/>
                        <a:gd name="T24" fmla="*/ 45 w 63"/>
                        <a:gd name="T25" fmla="*/ 65 h 68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w 63"/>
                        <a:gd name="T40" fmla="*/ 0 h 68"/>
                        <a:gd name="T41" fmla="*/ 63 w 63"/>
                        <a:gd name="T42" fmla="*/ 68 h 68"/>
                      </a:gdLst>
                      <a:ahLst/>
                      <a:cxnLst>
                        <a:cxn ang="T26">
                          <a:pos x="T0" y="T1"/>
                        </a:cxn>
                        <a:cxn ang="T27">
                          <a:pos x="T2" y="T3"/>
                        </a:cxn>
                        <a:cxn ang="T28">
                          <a:pos x="T4" y="T5"/>
                        </a:cxn>
                        <a:cxn ang="T29">
                          <a:pos x="T6" y="T7"/>
                        </a:cxn>
                        <a:cxn ang="T30">
                          <a:pos x="T8" y="T9"/>
                        </a:cxn>
                        <a:cxn ang="T31">
                          <a:pos x="T10" y="T11"/>
                        </a:cxn>
                        <a:cxn ang="T32">
                          <a:pos x="T12" y="T13"/>
                        </a:cxn>
                        <a:cxn ang="T33">
                          <a:pos x="T14" y="T15"/>
                        </a:cxn>
                        <a:cxn ang="T34">
                          <a:pos x="T16" y="T17"/>
                        </a:cxn>
                        <a:cxn ang="T35">
                          <a:pos x="T18" y="T19"/>
                        </a:cxn>
                        <a:cxn ang="T36">
                          <a:pos x="T20" y="T21"/>
                        </a:cxn>
                        <a:cxn ang="T37">
                          <a:pos x="T22" y="T23"/>
                        </a:cxn>
                        <a:cxn ang="T38">
                          <a:pos x="T24" y="T25"/>
                        </a:cxn>
                      </a:cxnLst>
                      <a:rect l="T39" t="T40" r="T41" b="T42"/>
                      <a:pathLst>
                        <a:path w="63" h="68">
                          <a:moveTo>
                            <a:pt x="45" y="65"/>
                          </a:moveTo>
                          <a:lnTo>
                            <a:pt x="58" y="53"/>
                          </a:lnTo>
                          <a:lnTo>
                            <a:pt x="63" y="39"/>
                          </a:lnTo>
                          <a:lnTo>
                            <a:pt x="60" y="20"/>
                          </a:lnTo>
                          <a:lnTo>
                            <a:pt x="48" y="5"/>
                          </a:lnTo>
                          <a:lnTo>
                            <a:pt x="34" y="0"/>
                          </a:lnTo>
                          <a:lnTo>
                            <a:pt x="17" y="2"/>
                          </a:lnTo>
                          <a:lnTo>
                            <a:pt x="6" y="13"/>
                          </a:lnTo>
                          <a:lnTo>
                            <a:pt x="0" y="29"/>
                          </a:lnTo>
                          <a:lnTo>
                            <a:pt x="4" y="46"/>
                          </a:lnTo>
                          <a:lnTo>
                            <a:pt x="13" y="61"/>
                          </a:lnTo>
                          <a:lnTo>
                            <a:pt x="30" y="68"/>
                          </a:lnTo>
                          <a:lnTo>
                            <a:pt x="45" y="65"/>
                          </a:lnTo>
                        </a:path>
                      </a:pathLst>
                    </a:cu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28" name="Freeform 317"/>
                    <p:cNvSpPr>
                      <a:spLocks/>
                    </p:cNvSpPr>
                    <p:nvPr/>
                  </p:nvSpPr>
                  <p:spPr bwMode="auto">
                    <a:xfrm>
                      <a:off x="2535" y="2530"/>
                      <a:ext cx="43" cy="54"/>
                    </a:xfrm>
                    <a:custGeom>
                      <a:avLst/>
                      <a:gdLst>
                        <a:gd name="T0" fmla="*/ 0 w 43"/>
                        <a:gd name="T1" fmla="*/ 4 h 54"/>
                        <a:gd name="T2" fmla="*/ 2 w 43"/>
                        <a:gd name="T3" fmla="*/ 4 h 54"/>
                        <a:gd name="T4" fmla="*/ 8 w 43"/>
                        <a:gd name="T5" fmla="*/ 2 h 54"/>
                        <a:gd name="T6" fmla="*/ 13 w 43"/>
                        <a:gd name="T7" fmla="*/ 0 h 54"/>
                        <a:gd name="T8" fmla="*/ 21 w 43"/>
                        <a:gd name="T9" fmla="*/ 0 h 54"/>
                        <a:gd name="T10" fmla="*/ 28 w 43"/>
                        <a:gd name="T11" fmla="*/ 4 h 54"/>
                        <a:gd name="T12" fmla="*/ 36 w 43"/>
                        <a:gd name="T13" fmla="*/ 15 h 54"/>
                        <a:gd name="T14" fmla="*/ 39 w 43"/>
                        <a:gd name="T15" fmla="*/ 30 h 54"/>
                        <a:gd name="T16" fmla="*/ 43 w 43"/>
                        <a:gd name="T17" fmla="*/ 54 h 54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43"/>
                        <a:gd name="T28" fmla="*/ 0 h 54"/>
                        <a:gd name="T29" fmla="*/ 43 w 43"/>
                        <a:gd name="T30" fmla="*/ 54 h 54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43" h="54">
                          <a:moveTo>
                            <a:pt x="0" y="4"/>
                          </a:moveTo>
                          <a:lnTo>
                            <a:pt x="2" y="4"/>
                          </a:lnTo>
                          <a:lnTo>
                            <a:pt x="8" y="2"/>
                          </a:lnTo>
                          <a:lnTo>
                            <a:pt x="13" y="0"/>
                          </a:lnTo>
                          <a:lnTo>
                            <a:pt x="21" y="0"/>
                          </a:lnTo>
                          <a:lnTo>
                            <a:pt x="28" y="4"/>
                          </a:lnTo>
                          <a:lnTo>
                            <a:pt x="36" y="15"/>
                          </a:lnTo>
                          <a:lnTo>
                            <a:pt x="39" y="30"/>
                          </a:lnTo>
                          <a:lnTo>
                            <a:pt x="43" y="54"/>
                          </a:lnTo>
                        </a:path>
                      </a:pathLst>
                    </a:custGeom>
                    <a:noFill/>
                    <a:ln w="11113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29" name="Line 5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113" y="2152"/>
                      <a:ext cx="13" cy="5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30" name="Line 52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163" y="2122"/>
                      <a:ext cx="11" cy="7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31" name="Line 5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187" y="2107"/>
                      <a:ext cx="13" cy="7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32" name="Line 5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211" y="2094"/>
                      <a:ext cx="13" cy="6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33" name="Line 5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237" y="2079"/>
                      <a:ext cx="11" cy="8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34" name="Line 56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261" y="2064"/>
                      <a:ext cx="11" cy="8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35" name="Line 5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285" y="2050"/>
                      <a:ext cx="13" cy="7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36" name="Line 58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309" y="2037"/>
                      <a:ext cx="13" cy="7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37" name="Line 5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335" y="2022"/>
                      <a:ext cx="11" cy="7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38" name="Line 6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359" y="2007"/>
                      <a:ext cx="13" cy="7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39" name="Line 6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383" y="1994"/>
                      <a:ext cx="13" cy="6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40" name="Line 62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407" y="1979"/>
                      <a:ext cx="13" cy="8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41" name="Line 6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433" y="1964"/>
                      <a:ext cx="12" cy="8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42" name="Line 6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458" y="1949"/>
                      <a:ext cx="13" cy="8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43" name="Line 6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482" y="1936"/>
                      <a:ext cx="13" cy="6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44" name="Line 66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508" y="1922"/>
                      <a:ext cx="11" cy="7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45" name="Line 6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532" y="1907"/>
                      <a:ext cx="11" cy="7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46" name="Line 71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2425" y="1862"/>
                      <a:ext cx="124" cy="48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grpSp>
                  <p:nvGrpSpPr>
                    <p:cNvPr id="247" name="Group 39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587" y="2137"/>
                      <a:ext cx="616" cy="339"/>
                      <a:chOff x="2582" y="2147"/>
                      <a:chExt cx="616" cy="339"/>
                    </a:xfrm>
                  </p:grpSpPr>
                  <p:sp>
                    <p:nvSpPr>
                      <p:cNvPr id="262" name="Line 93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686" y="2419"/>
                        <a:ext cx="13" cy="8"/>
                      </a:xfrm>
                      <a:prstGeom prst="line">
                        <a:avLst/>
                      </a:prstGeom>
                      <a:noFill/>
                      <a:ln w="11113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263" name="Line 94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673" y="2432"/>
                        <a:ext cx="2" cy="2"/>
                      </a:xfrm>
                      <a:prstGeom prst="line">
                        <a:avLst/>
                      </a:prstGeom>
                      <a:noFill/>
                      <a:ln w="11113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264" name="Line 95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606" y="2466"/>
                        <a:ext cx="13" cy="5"/>
                      </a:xfrm>
                      <a:prstGeom prst="line">
                        <a:avLst/>
                      </a:prstGeom>
                      <a:noFill/>
                      <a:ln w="11113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265" name="Line 96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582" y="2479"/>
                        <a:ext cx="13" cy="7"/>
                      </a:xfrm>
                      <a:prstGeom prst="line">
                        <a:avLst/>
                      </a:prstGeom>
                      <a:noFill/>
                      <a:ln w="11113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266" name="Line 126"/>
                      <p:cNvSpPr>
                        <a:spLocks noChangeShapeType="1"/>
                      </p:cNvSpPr>
                      <p:nvPr/>
                    </p:nvSpPr>
                    <p:spPr bwMode="auto">
                      <a:xfrm flipH="1" flipV="1">
                        <a:off x="2605" y="2455"/>
                        <a:ext cx="13" cy="7"/>
                      </a:xfrm>
                      <a:prstGeom prst="line">
                        <a:avLst/>
                      </a:prstGeom>
                      <a:noFill/>
                      <a:ln w="11113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267" name="Line 127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612" y="2440"/>
                        <a:ext cx="13" cy="7"/>
                      </a:xfrm>
                      <a:prstGeom prst="line">
                        <a:avLst/>
                      </a:prstGeom>
                      <a:noFill/>
                      <a:ln w="11113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268" name="Line 128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638" y="2425"/>
                        <a:ext cx="11" cy="7"/>
                      </a:xfrm>
                      <a:prstGeom prst="line">
                        <a:avLst/>
                      </a:prstGeom>
                      <a:noFill/>
                      <a:ln w="11113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269" name="Line 12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662" y="2429"/>
                        <a:ext cx="8" cy="3"/>
                      </a:xfrm>
                      <a:prstGeom prst="line">
                        <a:avLst/>
                      </a:prstGeom>
                      <a:noFill/>
                      <a:ln w="11113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270" name="Line 72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3187" y="2169"/>
                        <a:ext cx="11" cy="6"/>
                      </a:xfrm>
                      <a:prstGeom prst="line">
                        <a:avLst/>
                      </a:prstGeom>
                      <a:noFill/>
                      <a:ln w="11113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271" name="Line 73"/>
                      <p:cNvSpPr>
                        <a:spLocks noChangeShapeType="1"/>
                      </p:cNvSpPr>
                      <p:nvPr/>
                    </p:nvSpPr>
                    <p:spPr bwMode="auto">
                      <a:xfrm flipH="1" flipV="1">
                        <a:off x="3179" y="2152"/>
                        <a:ext cx="12" cy="10"/>
                      </a:xfrm>
                      <a:prstGeom prst="line">
                        <a:avLst/>
                      </a:prstGeom>
                      <a:noFill/>
                      <a:ln w="11113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272" name="Line 74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153" y="2147"/>
                        <a:ext cx="13" cy="7"/>
                      </a:xfrm>
                      <a:prstGeom prst="line">
                        <a:avLst/>
                      </a:prstGeom>
                      <a:noFill/>
                      <a:ln w="11113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273" name="Line 75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129" y="2160"/>
                        <a:ext cx="13" cy="7"/>
                      </a:xfrm>
                      <a:prstGeom prst="line">
                        <a:avLst/>
                      </a:prstGeom>
                      <a:noFill/>
                      <a:ln w="11113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274" name="Line 76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105" y="2175"/>
                        <a:ext cx="13" cy="7"/>
                      </a:xfrm>
                      <a:prstGeom prst="line">
                        <a:avLst/>
                      </a:prstGeom>
                      <a:noFill/>
                      <a:ln w="11113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275" name="Line 77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081" y="2189"/>
                        <a:ext cx="11" cy="8"/>
                      </a:xfrm>
                      <a:prstGeom prst="line">
                        <a:avLst/>
                      </a:prstGeom>
                      <a:noFill/>
                      <a:ln w="11113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276" name="Line 78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055" y="2204"/>
                        <a:ext cx="13" cy="8"/>
                      </a:xfrm>
                      <a:prstGeom prst="line">
                        <a:avLst/>
                      </a:prstGeom>
                      <a:noFill/>
                      <a:ln w="11113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277" name="Line 79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031" y="2217"/>
                        <a:ext cx="13" cy="8"/>
                      </a:xfrm>
                      <a:prstGeom prst="line">
                        <a:avLst/>
                      </a:prstGeom>
                      <a:noFill/>
                      <a:ln w="11113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278" name="Line 80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007" y="2232"/>
                        <a:ext cx="11" cy="7"/>
                      </a:xfrm>
                      <a:prstGeom prst="line">
                        <a:avLst/>
                      </a:prstGeom>
                      <a:noFill/>
                      <a:ln w="11113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279" name="Line 81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983" y="2247"/>
                        <a:ext cx="11" cy="7"/>
                      </a:xfrm>
                      <a:prstGeom prst="line">
                        <a:avLst/>
                      </a:prstGeom>
                      <a:noFill/>
                      <a:ln w="11113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280" name="Line 82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957" y="2262"/>
                        <a:ext cx="13" cy="5"/>
                      </a:xfrm>
                      <a:prstGeom prst="line">
                        <a:avLst/>
                      </a:prstGeom>
                      <a:noFill/>
                      <a:ln w="11113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281" name="Line 83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933" y="2275"/>
                        <a:ext cx="13" cy="7"/>
                      </a:xfrm>
                      <a:prstGeom prst="line">
                        <a:avLst/>
                      </a:prstGeom>
                      <a:noFill/>
                      <a:ln w="11113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282" name="Line 84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909" y="2290"/>
                        <a:ext cx="11" cy="7"/>
                      </a:xfrm>
                      <a:prstGeom prst="line">
                        <a:avLst/>
                      </a:prstGeom>
                      <a:noFill/>
                      <a:ln w="11113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283" name="Line 85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883" y="2304"/>
                        <a:ext cx="13" cy="8"/>
                      </a:xfrm>
                      <a:prstGeom prst="line">
                        <a:avLst/>
                      </a:prstGeom>
                      <a:noFill/>
                      <a:ln w="11113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284" name="Line 86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859" y="2319"/>
                        <a:ext cx="13" cy="6"/>
                      </a:xfrm>
                      <a:prstGeom prst="line">
                        <a:avLst/>
                      </a:prstGeom>
                      <a:noFill/>
                      <a:ln w="11113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285" name="Line 87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835" y="2332"/>
                        <a:ext cx="13" cy="8"/>
                      </a:xfrm>
                      <a:prstGeom prst="line">
                        <a:avLst/>
                      </a:prstGeom>
                      <a:noFill/>
                      <a:ln w="11113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286" name="Line 88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810" y="2347"/>
                        <a:ext cx="12" cy="7"/>
                      </a:xfrm>
                      <a:prstGeom prst="line">
                        <a:avLst/>
                      </a:prstGeom>
                      <a:noFill/>
                      <a:ln w="11113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287" name="Line 89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784" y="2362"/>
                        <a:ext cx="13" cy="7"/>
                      </a:xfrm>
                      <a:prstGeom prst="line">
                        <a:avLst/>
                      </a:prstGeom>
                      <a:noFill/>
                      <a:ln w="11113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288" name="Line 90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760" y="2375"/>
                        <a:ext cx="13" cy="7"/>
                      </a:xfrm>
                      <a:prstGeom prst="line">
                        <a:avLst/>
                      </a:prstGeom>
                      <a:noFill/>
                      <a:ln w="11113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289" name="Line 91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736" y="2390"/>
                        <a:ext cx="11" cy="7"/>
                      </a:xfrm>
                      <a:prstGeom prst="line">
                        <a:avLst/>
                      </a:prstGeom>
                      <a:noFill/>
                      <a:ln w="11113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290" name="Line 92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712" y="2404"/>
                        <a:ext cx="11" cy="8"/>
                      </a:xfrm>
                      <a:prstGeom prst="line">
                        <a:avLst/>
                      </a:prstGeom>
                      <a:noFill/>
                      <a:ln w="11113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</p:grpSp>
                <p:sp>
                  <p:nvSpPr>
                    <p:cNvPr id="248" name="Line 12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083" y="2192"/>
                      <a:ext cx="13" cy="6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49" name="Line 12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109" y="2178"/>
                      <a:ext cx="13" cy="7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50" name="Line 125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2120" y="2163"/>
                      <a:ext cx="11" cy="7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51" name="Line 25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267" y="1870"/>
                      <a:ext cx="185" cy="111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52" name="Freeform 305"/>
                    <p:cNvSpPr>
                      <a:spLocks/>
                    </p:cNvSpPr>
                    <p:nvPr/>
                  </p:nvSpPr>
                  <p:spPr bwMode="auto">
                    <a:xfrm>
                      <a:off x="2235" y="1844"/>
                      <a:ext cx="234" cy="170"/>
                    </a:xfrm>
                    <a:custGeom>
                      <a:avLst/>
                      <a:gdLst>
                        <a:gd name="T0" fmla="*/ 39 w 234"/>
                        <a:gd name="T1" fmla="*/ 170 h 170"/>
                        <a:gd name="T2" fmla="*/ 234 w 234"/>
                        <a:gd name="T3" fmla="*/ 54 h 170"/>
                        <a:gd name="T4" fmla="*/ 234 w 234"/>
                        <a:gd name="T5" fmla="*/ 33 h 170"/>
                        <a:gd name="T6" fmla="*/ 230 w 234"/>
                        <a:gd name="T7" fmla="*/ 18 h 170"/>
                        <a:gd name="T8" fmla="*/ 224 w 234"/>
                        <a:gd name="T9" fmla="*/ 9 h 170"/>
                        <a:gd name="T10" fmla="*/ 217 w 234"/>
                        <a:gd name="T11" fmla="*/ 3 h 170"/>
                        <a:gd name="T12" fmla="*/ 208 w 234"/>
                        <a:gd name="T13" fmla="*/ 0 h 170"/>
                        <a:gd name="T14" fmla="*/ 200 w 234"/>
                        <a:gd name="T15" fmla="*/ 0 h 170"/>
                        <a:gd name="T16" fmla="*/ 197 w 234"/>
                        <a:gd name="T17" fmla="*/ 0 h 170"/>
                        <a:gd name="T18" fmla="*/ 195 w 234"/>
                        <a:gd name="T19" fmla="*/ 0 h 170"/>
                        <a:gd name="T20" fmla="*/ 0 w 234"/>
                        <a:gd name="T21" fmla="*/ 117 h 170"/>
                        <a:gd name="T22" fmla="*/ 2 w 234"/>
                        <a:gd name="T23" fmla="*/ 117 h 170"/>
                        <a:gd name="T24" fmla="*/ 6 w 234"/>
                        <a:gd name="T25" fmla="*/ 115 h 170"/>
                        <a:gd name="T26" fmla="*/ 13 w 234"/>
                        <a:gd name="T27" fmla="*/ 111 h 170"/>
                        <a:gd name="T28" fmla="*/ 22 w 234"/>
                        <a:gd name="T29" fmla="*/ 111 h 170"/>
                        <a:gd name="T30" fmla="*/ 30 w 234"/>
                        <a:gd name="T31" fmla="*/ 113 h 170"/>
                        <a:gd name="T32" fmla="*/ 37 w 234"/>
                        <a:gd name="T33" fmla="*/ 118 h 170"/>
                        <a:gd name="T34" fmla="*/ 41 w 234"/>
                        <a:gd name="T35" fmla="*/ 128 h 170"/>
                        <a:gd name="T36" fmla="*/ 43 w 234"/>
                        <a:gd name="T37" fmla="*/ 146 h 170"/>
                        <a:gd name="T38" fmla="*/ 39 w 234"/>
                        <a:gd name="T39" fmla="*/ 170 h 170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w 234"/>
                        <a:gd name="T61" fmla="*/ 0 h 170"/>
                        <a:gd name="T62" fmla="*/ 234 w 234"/>
                        <a:gd name="T63" fmla="*/ 170 h 170"/>
                      </a:gdLst>
                      <a:ahLst/>
                      <a:cxnLst>
                        <a:cxn ang="T40">
                          <a:pos x="T0" y="T1"/>
                        </a:cxn>
                        <a:cxn ang="T41">
                          <a:pos x="T2" y="T3"/>
                        </a:cxn>
                        <a:cxn ang="T42">
                          <a:pos x="T4" y="T5"/>
                        </a:cxn>
                        <a:cxn ang="T43">
                          <a:pos x="T6" y="T7"/>
                        </a:cxn>
                        <a:cxn ang="T44">
                          <a:pos x="T8" y="T9"/>
                        </a:cxn>
                        <a:cxn ang="T45">
                          <a:pos x="T10" y="T11"/>
                        </a:cxn>
                        <a:cxn ang="T46">
                          <a:pos x="T12" y="T13"/>
                        </a:cxn>
                        <a:cxn ang="T47">
                          <a:pos x="T14" y="T15"/>
                        </a:cxn>
                        <a:cxn ang="T48">
                          <a:pos x="T16" y="T17"/>
                        </a:cxn>
                        <a:cxn ang="T49">
                          <a:pos x="T18" y="T19"/>
                        </a:cxn>
                        <a:cxn ang="T50">
                          <a:pos x="T20" y="T21"/>
                        </a:cxn>
                        <a:cxn ang="T51">
                          <a:pos x="T22" y="T23"/>
                        </a:cxn>
                        <a:cxn ang="T52">
                          <a:pos x="T24" y="T25"/>
                        </a:cxn>
                        <a:cxn ang="T53">
                          <a:pos x="T26" y="T27"/>
                        </a:cxn>
                        <a:cxn ang="T54">
                          <a:pos x="T28" y="T29"/>
                        </a:cxn>
                        <a:cxn ang="T55">
                          <a:pos x="T30" y="T31"/>
                        </a:cxn>
                        <a:cxn ang="T56">
                          <a:pos x="T32" y="T33"/>
                        </a:cxn>
                        <a:cxn ang="T57">
                          <a:pos x="T34" y="T35"/>
                        </a:cxn>
                        <a:cxn ang="T58">
                          <a:pos x="T36" y="T37"/>
                        </a:cxn>
                        <a:cxn ang="T59">
                          <a:pos x="T38" y="T39"/>
                        </a:cxn>
                      </a:cxnLst>
                      <a:rect l="T60" t="T61" r="T62" b="T63"/>
                      <a:pathLst>
                        <a:path w="234" h="170">
                          <a:moveTo>
                            <a:pt x="39" y="170"/>
                          </a:moveTo>
                          <a:lnTo>
                            <a:pt x="234" y="54"/>
                          </a:lnTo>
                          <a:lnTo>
                            <a:pt x="234" y="33"/>
                          </a:lnTo>
                          <a:lnTo>
                            <a:pt x="230" y="18"/>
                          </a:lnTo>
                          <a:lnTo>
                            <a:pt x="224" y="9"/>
                          </a:lnTo>
                          <a:lnTo>
                            <a:pt x="217" y="3"/>
                          </a:lnTo>
                          <a:lnTo>
                            <a:pt x="208" y="0"/>
                          </a:lnTo>
                          <a:lnTo>
                            <a:pt x="200" y="0"/>
                          </a:lnTo>
                          <a:lnTo>
                            <a:pt x="197" y="0"/>
                          </a:lnTo>
                          <a:lnTo>
                            <a:pt x="195" y="0"/>
                          </a:lnTo>
                          <a:lnTo>
                            <a:pt x="0" y="117"/>
                          </a:lnTo>
                          <a:lnTo>
                            <a:pt x="2" y="117"/>
                          </a:lnTo>
                          <a:lnTo>
                            <a:pt x="6" y="115"/>
                          </a:lnTo>
                          <a:lnTo>
                            <a:pt x="13" y="111"/>
                          </a:lnTo>
                          <a:lnTo>
                            <a:pt x="22" y="111"/>
                          </a:lnTo>
                          <a:lnTo>
                            <a:pt x="30" y="113"/>
                          </a:lnTo>
                          <a:lnTo>
                            <a:pt x="37" y="118"/>
                          </a:lnTo>
                          <a:lnTo>
                            <a:pt x="41" y="128"/>
                          </a:lnTo>
                          <a:lnTo>
                            <a:pt x="43" y="146"/>
                          </a:lnTo>
                          <a:lnTo>
                            <a:pt x="39" y="17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53" name="Freeform 306"/>
                    <p:cNvSpPr>
                      <a:spLocks/>
                    </p:cNvSpPr>
                    <p:nvPr/>
                  </p:nvSpPr>
                  <p:spPr bwMode="auto">
                    <a:xfrm>
                      <a:off x="2235" y="1844"/>
                      <a:ext cx="234" cy="170"/>
                    </a:xfrm>
                    <a:custGeom>
                      <a:avLst/>
                      <a:gdLst>
                        <a:gd name="T0" fmla="*/ 39 w 234"/>
                        <a:gd name="T1" fmla="*/ 170 h 170"/>
                        <a:gd name="T2" fmla="*/ 234 w 234"/>
                        <a:gd name="T3" fmla="*/ 54 h 170"/>
                        <a:gd name="T4" fmla="*/ 234 w 234"/>
                        <a:gd name="T5" fmla="*/ 33 h 170"/>
                        <a:gd name="T6" fmla="*/ 230 w 234"/>
                        <a:gd name="T7" fmla="*/ 18 h 170"/>
                        <a:gd name="T8" fmla="*/ 224 w 234"/>
                        <a:gd name="T9" fmla="*/ 9 h 170"/>
                        <a:gd name="T10" fmla="*/ 217 w 234"/>
                        <a:gd name="T11" fmla="*/ 3 h 170"/>
                        <a:gd name="T12" fmla="*/ 208 w 234"/>
                        <a:gd name="T13" fmla="*/ 0 h 170"/>
                        <a:gd name="T14" fmla="*/ 200 w 234"/>
                        <a:gd name="T15" fmla="*/ 0 h 170"/>
                        <a:gd name="T16" fmla="*/ 197 w 234"/>
                        <a:gd name="T17" fmla="*/ 0 h 170"/>
                        <a:gd name="T18" fmla="*/ 195 w 234"/>
                        <a:gd name="T19" fmla="*/ 0 h 170"/>
                        <a:gd name="T20" fmla="*/ 0 w 234"/>
                        <a:gd name="T21" fmla="*/ 117 h 170"/>
                        <a:gd name="T22" fmla="*/ 2 w 234"/>
                        <a:gd name="T23" fmla="*/ 117 h 170"/>
                        <a:gd name="T24" fmla="*/ 6 w 234"/>
                        <a:gd name="T25" fmla="*/ 115 h 170"/>
                        <a:gd name="T26" fmla="*/ 13 w 234"/>
                        <a:gd name="T27" fmla="*/ 111 h 170"/>
                        <a:gd name="T28" fmla="*/ 22 w 234"/>
                        <a:gd name="T29" fmla="*/ 111 h 170"/>
                        <a:gd name="T30" fmla="*/ 30 w 234"/>
                        <a:gd name="T31" fmla="*/ 113 h 170"/>
                        <a:gd name="T32" fmla="*/ 37 w 234"/>
                        <a:gd name="T33" fmla="*/ 118 h 170"/>
                        <a:gd name="T34" fmla="*/ 41 w 234"/>
                        <a:gd name="T35" fmla="*/ 128 h 170"/>
                        <a:gd name="T36" fmla="*/ 43 w 234"/>
                        <a:gd name="T37" fmla="*/ 146 h 170"/>
                        <a:gd name="T38" fmla="*/ 39 w 234"/>
                        <a:gd name="T39" fmla="*/ 170 h 170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w 234"/>
                        <a:gd name="T61" fmla="*/ 0 h 170"/>
                        <a:gd name="T62" fmla="*/ 234 w 234"/>
                        <a:gd name="T63" fmla="*/ 170 h 170"/>
                      </a:gdLst>
                      <a:ahLst/>
                      <a:cxnLst>
                        <a:cxn ang="T40">
                          <a:pos x="T0" y="T1"/>
                        </a:cxn>
                        <a:cxn ang="T41">
                          <a:pos x="T2" y="T3"/>
                        </a:cxn>
                        <a:cxn ang="T42">
                          <a:pos x="T4" y="T5"/>
                        </a:cxn>
                        <a:cxn ang="T43">
                          <a:pos x="T6" y="T7"/>
                        </a:cxn>
                        <a:cxn ang="T44">
                          <a:pos x="T8" y="T9"/>
                        </a:cxn>
                        <a:cxn ang="T45">
                          <a:pos x="T10" y="T11"/>
                        </a:cxn>
                        <a:cxn ang="T46">
                          <a:pos x="T12" y="T13"/>
                        </a:cxn>
                        <a:cxn ang="T47">
                          <a:pos x="T14" y="T15"/>
                        </a:cxn>
                        <a:cxn ang="T48">
                          <a:pos x="T16" y="T17"/>
                        </a:cxn>
                        <a:cxn ang="T49">
                          <a:pos x="T18" y="T19"/>
                        </a:cxn>
                        <a:cxn ang="T50">
                          <a:pos x="T20" y="T21"/>
                        </a:cxn>
                        <a:cxn ang="T51">
                          <a:pos x="T22" y="T23"/>
                        </a:cxn>
                        <a:cxn ang="T52">
                          <a:pos x="T24" y="T25"/>
                        </a:cxn>
                        <a:cxn ang="T53">
                          <a:pos x="T26" y="T27"/>
                        </a:cxn>
                        <a:cxn ang="T54">
                          <a:pos x="T28" y="T29"/>
                        </a:cxn>
                        <a:cxn ang="T55">
                          <a:pos x="T30" y="T31"/>
                        </a:cxn>
                        <a:cxn ang="T56">
                          <a:pos x="T32" y="T33"/>
                        </a:cxn>
                        <a:cxn ang="T57">
                          <a:pos x="T34" y="T35"/>
                        </a:cxn>
                        <a:cxn ang="T58">
                          <a:pos x="T36" y="T37"/>
                        </a:cxn>
                        <a:cxn ang="T59">
                          <a:pos x="T38" y="T39"/>
                        </a:cxn>
                      </a:cxnLst>
                      <a:rect l="T60" t="T61" r="T62" b="T63"/>
                      <a:pathLst>
                        <a:path w="234" h="170">
                          <a:moveTo>
                            <a:pt x="39" y="170"/>
                          </a:moveTo>
                          <a:lnTo>
                            <a:pt x="234" y="54"/>
                          </a:lnTo>
                          <a:lnTo>
                            <a:pt x="234" y="33"/>
                          </a:lnTo>
                          <a:lnTo>
                            <a:pt x="230" y="18"/>
                          </a:lnTo>
                          <a:lnTo>
                            <a:pt x="224" y="9"/>
                          </a:lnTo>
                          <a:lnTo>
                            <a:pt x="217" y="3"/>
                          </a:lnTo>
                          <a:lnTo>
                            <a:pt x="208" y="0"/>
                          </a:lnTo>
                          <a:lnTo>
                            <a:pt x="200" y="0"/>
                          </a:lnTo>
                          <a:lnTo>
                            <a:pt x="197" y="0"/>
                          </a:lnTo>
                          <a:lnTo>
                            <a:pt x="195" y="0"/>
                          </a:lnTo>
                          <a:lnTo>
                            <a:pt x="0" y="117"/>
                          </a:lnTo>
                          <a:lnTo>
                            <a:pt x="2" y="117"/>
                          </a:lnTo>
                          <a:lnTo>
                            <a:pt x="6" y="115"/>
                          </a:lnTo>
                          <a:lnTo>
                            <a:pt x="13" y="111"/>
                          </a:lnTo>
                          <a:lnTo>
                            <a:pt x="22" y="111"/>
                          </a:lnTo>
                          <a:lnTo>
                            <a:pt x="30" y="113"/>
                          </a:lnTo>
                          <a:lnTo>
                            <a:pt x="37" y="118"/>
                          </a:lnTo>
                          <a:lnTo>
                            <a:pt x="41" y="128"/>
                          </a:lnTo>
                          <a:lnTo>
                            <a:pt x="43" y="146"/>
                          </a:lnTo>
                          <a:lnTo>
                            <a:pt x="39" y="170"/>
                          </a:lnTo>
                        </a:path>
                      </a:pathLst>
                    </a:custGeom>
                    <a:noFill/>
                    <a:ln w="11113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54" name="Freeform 307"/>
                    <p:cNvSpPr>
                      <a:spLocks/>
                    </p:cNvSpPr>
                    <p:nvPr/>
                  </p:nvSpPr>
                  <p:spPr bwMode="auto">
                    <a:xfrm>
                      <a:off x="2239" y="1844"/>
                      <a:ext cx="230" cy="165"/>
                    </a:xfrm>
                    <a:custGeom>
                      <a:avLst/>
                      <a:gdLst>
                        <a:gd name="T0" fmla="*/ 193 w 230"/>
                        <a:gd name="T1" fmla="*/ 0 h 165"/>
                        <a:gd name="T2" fmla="*/ 194 w 230"/>
                        <a:gd name="T3" fmla="*/ 0 h 165"/>
                        <a:gd name="T4" fmla="*/ 200 w 230"/>
                        <a:gd name="T5" fmla="*/ 0 h 165"/>
                        <a:gd name="T6" fmla="*/ 209 w 230"/>
                        <a:gd name="T7" fmla="*/ 2 h 165"/>
                        <a:gd name="T8" fmla="*/ 217 w 230"/>
                        <a:gd name="T9" fmla="*/ 7 h 165"/>
                        <a:gd name="T10" fmla="*/ 224 w 230"/>
                        <a:gd name="T11" fmla="*/ 15 h 165"/>
                        <a:gd name="T12" fmla="*/ 230 w 230"/>
                        <a:gd name="T13" fmla="*/ 29 h 165"/>
                        <a:gd name="T14" fmla="*/ 230 w 230"/>
                        <a:gd name="T15" fmla="*/ 50 h 165"/>
                        <a:gd name="T16" fmla="*/ 37 w 230"/>
                        <a:gd name="T17" fmla="*/ 165 h 165"/>
                        <a:gd name="T18" fmla="*/ 41 w 230"/>
                        <a:gd name="T19" fmla="*/ 144 h 165"/>
                        <a:gd name="T20" fmla="*/ 39 w 230"/>
                        <a:gd name="T21" fmla="*/ 128 h 165"/>
                        <a:gd name="T22" fmla="*/ 35 w 230"/>
                        <a:gd name="T23" fmla="*/ 118 h 165"/>
                        <a:gd name="T24" fmla="*/ 28 w 230"/>
                        <a:gd name="T25" fmla="*/ 113 h 165"/>
                        <a:gd name="T26" fmla="*/ 20 w 230"/>
                        <a:gd name="T27" fmla="*/ 111 h 165"/>
                        <a:gd name="T28" fmla="*/ 13 w 230"/>
                        <a:gd name="T29" fmla="*/ 113 h 165"/>
                        <a:gd name="T30" fmla="*/ 7 w 230"/>
                        <a:gd name="T31" fmla="*/ 115 h 165"/>
                        <a:gd name="T32" fmla="*/ 2 w 230"/>
                        <a:gd name="T33" fmla="*/ 115 h 165"/>
                        <a:gd name="T34" fmla="*/ 0 w 230"/>
                        <a:gd name="T35" fmla="*/ 117 h 165"/>
                        <a:gd name="T36" fmla="*/ 193 w 230"/>
                        <a:gd name="T37" fmla="*/ 0 h 165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w 230"/>
                        <a:gd name="T58" fmla="*/ 0 h 165"/>
                        <a:gd name="T59" fmla="*/ 230 w 230"/>
                        <a:gd name="T60" fmla="*/ 165 h 165"/>
                      </a:gdLst>
                      <a:ahLst/>
                      <a:cxnLst>
                        <a:cxn ang="T38">
                          <a:pos x="T0" y="T1"/>
                        </a:cxn>
                        <a:cxn ang="T39">
                          <a:pos x="T2" y="T3"/>
                        </a:cxn>
                        <a:cxn ang="T40">
                          <a:pos x="T4" y="T5"/>
                        </a:cxn>
                        <a:cxn ang="T41">
                          <a:pos x="T6" y="T7"/>
                        </a:cxn>
                        <a:cxn ang="T42">
                          <a:pos x="T8" y="T9"/>
                        </a:cxn>
                        <a:cxn ang="T43">
                          <a:pos x="T10" y="T11"/>
                        </a:cxn>
                        <a:cxn ang="T44">
                          <a:pos x="T12" y="T13"/>
                        </a:cxn>
                        <a:cxn ang="T45">
                          <a:pos x="T14" y="T15"/>
                        </a:cxn>
                        <a:cxn ang="T46">
                          <a:pos x="T16" y="T17"/>
                        </a:cxn>
                        <a:cxn ang="T47">
                          <a:pos x="T18" y="T19"/>
                        </a:cxn>
                        <a:cxn ang="T48">
                          <a:pos x="T20" y="T21"/>
                        </a:cxn>
                        <a:cxn ang="T49">
                          <a:pos x="T22" y="T23"/>
                        </a:cxn>
                        <a:cxn ang="T50">
                          <a:pos x="T24" y="T25"/>
                        </a:cxn>
                        <a:cxn ang="T51">
                          <a:pos x="T26" y="T27"/>
                        </a:cxn>
                        <a:cxn ang="T52">
                          <a:pos x="T28" y="T29"/>
                        </a:cxn>
                        <a:cxn ang="T53">
                          <a:pos x="T30" y="T31"/>
                        </a:cxn>
                        <a:cxn ang="T54">
                          <a:pos x="T32" y="T33"/>
                        </a:cxn>
                        <a:cxn ang="T55">
                          <a:pos x="T34" y="T35"/>
                        </a:cxn>
                        <a:cxn ang="T56">
                          <a:pos x="T36" y="T37"/>
                        </a:cxn>
                      </a:cxnLst>
                      <a:rect l="T57" t="T58" r="T59" b="T60"/>
                      <a:pathLst>
                        <a:path w="230" h="165">
                          <a:moveTo>
                            <a:pt x="193" y="0"/>
                          </a:moveTo>
                          <a:lnTo>
                            <a:pt x="194" y="0"/>
                          </a:lnTo>
                          <a:lnTo>
                            <a:pt x="200" y="0"/>
                          </a:lnTo>
                          <a:lnTo>
                            <a:pt x="209" y="2"/>
                          </a:lnTo>
                          <a:lnTo>
                            <a:pt x="217" y="7"/>
                          </a:lnTo>
                          <a:lnTo>
                            <a:pt x="224" y="15"/>
                          </a:lnTo>
                          <a:lnTo>
                            <a:pt x="230" y="29"/>
                          </a:lnTo>
                          <a:lnTo>
                            <a:pt x="230" y="50"/>
                          </a:lnTo>
                          <a:lnTo>
                            <a:pt x="37" y="165"/>
                          </a:lnTo>
                          <a:lnTo>
                            <a:pt x="41" y="144"/>
                          </a:lnTo>
                          <a:lnTo>
                            <a:pt x="39" y="128"/>
                          </a:lnTo>
                          <a:lnTo>
                            <a:pt x="35" y="118"/>
                          </a:lnTo>
                          <a:lnTo>
                            <a:pt x="28" y="113"/>
                          </a:lnTo>
                          <a:lnTo>
                            <a:pt x="20" y="111"/>
                          </a:lnTo>
                          <a:lnTo>
                            <a:pt x="13" y="113"/>
                          </a:lnTo>
                          <a:lnTo>
                            <a:pt x="7" y="115"/>
                          </a:lnTo>
                          <a:lnTo>
                            <a:pt x="2" y="115"/>
                          </a:lnTo>
                          <a:lnTo>
                            <a:pt x="0" y="117"/>
                          </a:lnTo>
                          <a:lnTo>
                            <a:pt x="193" y="0"/>
                          </a:lnTo>
                          <a:close/>
                        </a:path>
                      </a:pathLst>
                    </a:custGeom>
                    <a:solidFill>
                      <a:srgbClr val="2424FF"/>
                    </a:solidFill>
                    <a:ln w="0">
                      <a:solidFill>
                        <a:srgbClr val="2424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55" name="Freeform 308"/>
                    <p:cNvSpPr>
                      <a:spLocks/>
                    </p:cNvSpPr>
                    <p:nvPr/>
                  </p:nvSpPr>
                  <p:spPr bwMode="auto">
                    <a:xfrm>
                      <a:off x="2244" y="1846"/>
                      <a:ext cx="223" cy="157"/>
                    </a:xfrm>
                    <a:custGeom>
                      <a:avLst/>
                      <a:gdLst>
                        <a:gd name="T0" fmla="*/ 189 w 223"/>
                        <a:gd name="T1" fmla="*/ 0 h 157"/>
                        <a:gd name="T2" fmla="*/ 191 w 223"/>
                        <a:gd name="T3" fmla="*/ 0 h 157"/>
                        <a:gd name="T4" fmla="*/ 197 w 223"/>
                        <a:gd name="T5" fmla="*/ 0 h 157"/>
                        <a:gd name="T6" fmla="*/ 204 w 223"/>
                        <a:gd name="T7" fmla="*/ 1 h 157"/>
                        <a:gd name="T8" fmla="*/ 212 w 223"/>
                        <a:gd name="T9" fmla="*/ 5 h 157"/>
                        <a:gd name="T10" fmla="*/ 219 w 223"/>
                        <a:gd name="T11" fmla="*/ 13 h 157"/>
                        <a:gd name="T12" fmla="*/ 223 w 223"/>
                        <a:gd name="T13" fmla="*/ 26 h 157"/>
                        <a:gd name="T14" fmla="*/ 223 w 223"/>
                        <a:gd name="T15" fmla="*/ 44 h 157"/>
                        <a:gd name="T16" fmla="*/ 34 w 223"/>
                        <a:gd name="T17" fmla="*/ 157 h 157"/>
                        <a:gd name="T18" fmla="*/ 36 w 223"/>
                        <a:gd name="T19" fmla="*/ 137 h 157"/>
                        <a:gd name="T20" fmla="*/ 34 w 223"/>
                        <a:gd name="T21" fmla="*/ 124 h 157"/>
                        <a:gd name="T22" fmla="*/ 28 w 223"/>
                        <a:gd name="T23" fmla="*/ 116 h 157"/>
                        <a:gd name="T24" fmla="*/ 23 w 223"/>
                        <a:gd name="T25" fmla="*/ 113 h 157"/>
                        <a:gd name="T26" fmla="*/ 15 w 223"/>
                        <a:gd name="T27" fmla="*/ 111 h 157"/>
                        <a:gd name="T28" fmla="*/ 8 w 223"/>
                        <a:gd name="T29" fmla="*/ 111 h 157"/>
                        <a:gd name="T30" fmla="*/ 4 w 223"/>
                        <a:gd name="T31" fmla="*/ 113 h 157"/>
                        <a:gd name="T32" fmla="*/ 0 w 223"/>
                        <a:gd name="T33" fmla="*/ 113 h 157"/>
                        <a:gd name="T34" fmla="*/ 189 w 223"/>
                        <a:gd name="T35" fmla="*/ 0 h 157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w 223"/>
                        <a:gd name="T55" fmla="*/ 0 h 157"/>
                        <a:gd name="T56" fmla="*/ 223 w 223"/>
                        <a:gd name="T57" fmla="*/ 157 h 157"/>
                      </a:gdLst>
                      <a:ahLst/>
                      <a:cxnLst>
                        <a:cxn ang="T36">
                          <a:pos x="T0" y="T1"/>
                        </a:cxn>
                        <a:cxn ang="T37">
                          <a:pos x="T2" y="T3"/>
                        </a:cxn>
                        <a:cxn ang="T38">
                          <a:pos x="T4" y="T5"/>
                        </a:cxn>
                        <a:cxn ang="T39">
                          <a:pos x="T6" y="T7"/>
                        </a:cxn>
                        <a:cxn ang="T40">
                          <a:pos x="T8" y="T9"/>
                        </a:cxn>
                        <a:cxn ang="T41">
                          <a:pos x="T10" y="T11"/>
                        </a:cxn>
                        <a:cxn ang="T42">
                          <a:pos x="T12" y="T13"/>
                        </a:cxn>
                        <a:cxn ang="T43">
                          <a:pos x="T14" y="T15"/>
                        </a:cxn>
                        <a:cxn ang="T44">
                          <a:pos x="T16" y="T17"/>
                        </a:cxn>
                        <a:cxn ang="T45">
                          <a:pos x="T18" y="T19"/>
                        </a:cxn>
                        <a:cxn ang="T46">
                          <a:pos x="T20" y="T21"/>
                        </a:cxn>
                        <a:cxn ang="T47">
                          <a:pos x="T22" y="T23"/>
                        </a:cxn>
                        <a:cxn ang="T48">
                          <a:pos x="T24" y="T25"/>
                        </a:cxn>
                        <a:cxn ang="T49">
                          <a:pos x="T26" y="T27"/>
                        </a:cxn>
                        <a:cxn ang="T50">
                          <a:pos x="T28" y="T29"/>
                        </a:cxn>
                        <a:cxn ang="T51">
                          <a:pos x="T30" y="T31"/>
                        </a:cxn>
                        <a:cxn ang="T52">
                          <a:pos x="T32" y="T33"/>
                        </a:cxn>
                        <a:cxn ang="T53">
                          <a:pos x="T34" y="T35"/>
                        </a:cxn>
                      </a:cxnLst>
                      <a:rect l="T54" t="T55" r="T56" b="T57"/>
                      <a:pathLst>
                        <a:path w="223" h="157">
                          <a:moveTo>
                            <a:pt x="189" y="0"/>
                          </a:moveTo>
                          <a:lnTo>
                            <a:pt x="191" y="0"/>
                          </a:lnTo>
                          <a:lnTo>
                            <a:pt x="197" y="0"/>
                          </a:lnTo>
                          <a:lnTo>
                            <a:pt x="204" y="1"/>
                          </a:lnTo>
                          <a:lnTo>
                            <a:pt x="212" y="5"/>
                          </a:lnTo>
                          <a:lnTo>
                            <a:pt x="219" y="13"/>
                          </a:lnTo>
                          <a:lnTo>
                            <a:pt x="223" y="26"/>
                          </a:lnTo>
                          <a:lnTo>
                            <a:pt x="223" y="44"/>
                          </a:lnTo>
                          <a:lnTo>
                            <a:pt x="34" y="157"/>
                          </a:lnTo>
                          <a:lnTo>
                            <a:pt x="36" y="137"/>
                          </a:lnTo>
                          <a:lnTo>
                            <a:pt x="34" y="124"/>
                          </a:lnTo>
                          <a:lnTo>
                            <a:pt x="28" y="116"/>
                          </a:lnTo>
                          <a:lnTo>
                            <a:pt x="23" y="113"/>
                          </a:lnTo>
                          <a:lnTo>
                            <a:pt x="15" y="111"/>
                          </a:lnTo>
                          <a:lnTo>
                            <a:pt x="8" y="111"/>
                          </a:lnTo>
                          <a:lnTo>
                            <a:pt x="4" y="113"/>
                          </a:lnTo>
                          <a:lnTo>
                            <a:pt x="0" y="113"/>
                          </a:lnTo>
                          <a:lnTo>
                            <a:pt x="189" y="0"/>
                          </a:lnTo>
                          <a:close/>
                        </a:path>
                      </a:pathLst>
                    </a:custGeom>
                    <a:solidFill>
                      <a:srgbClr val="4949FF"/>
                    </a:solidFill>
                    <a:ln w="0">
                      <a:solidFill>
                        <a:srgbClr val="4949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56" name="Freeform 309"/>
                    <p:cNvSpPr>
                      <a:spLocks/>
                    </p:cNvSpPr>
                    <p:nvPr/>
                  </p:nvSpPr>
                  <p:spPr bwMode="auto">
                    <a:xfrm>
                      <a:off x="2250" y="1846"/>
                      <a:ext cx="217" cy="152"/>
                    </a:xfrm>
                    <a:custGeom>
                      <a:avLst/>
                      <a:gdLst>
                        <a:gd name="T0" fmla="*/ 185 w 217"/>
                        <a:gd name="T1" fmla="*/ 0 h 152"/>
                        <a:gd name="T2" fmla="*/ 187 w 217"/>
                        <a:gd name="T3" fmla="*/ 0 h 152"/>
                        <a:gd name="T4" fmla="*/ 195 w 217"/>
                        <a:gd name="T5" fmla="*/ 1 h 152"/>
                        <a:gd name="T6" fmla="*/ 202 w 217"/>
                        <a:gd name="T7" fmla="*/ 3 h 152"/>
                        <a:gd name="T8" fmla="*/ 209 w 217"/>
                        <a:gd name="T9" fmla="*/ 11 h 152"/>
                        <a:gd name="T10" fmla="*/ 215 w 217"/>
                        <a:gd name="T11" fmla="*/ 22 h 152"/>
                        <a:gd name="T12" fmla="*/ 217 w 217"/>
                        <a:gd name="T13" fmla="*/ 39 h 152"/>
                        <a:gd name="T14" fmla="*/ 30 w 217"/>
                        <a:gd name="T15" fmla="*/ 152 h 152"/>
                        <a:gd name="T16" fmla="*/ 31 w 217"/>
                        <a:gd name="T17" fmla="*/ 133 h 152"/>
                        <a:gd name="T18" fmla="*/ 28 w 217"/>
                        <a:gd name="T19" fmla="*/ 122 h 152"/>
                        <a:gd name="T20" fmla="*/ 22 w 217"/>
                        <a:gd name="T21" fmla="*/ 115 h 152"/>
                        <a:gd name="T22" fmla="*/ 15 w 217"/>
                        <a:gd name="T23" fmla="*/ 113 h 152"/>
                        <a:gd name="T24" fmla="*/ 7 w 217"/>
                        <a:gd name="T25" fmla="*/ 111 h 152"/>
                        <a:gd name="T26" fmla="*/ 4 w 217"/>
                        <a:gd name="T27" fmla="*/ 113 h 152"/>
                        <a:gd name="T28" fmla="*/ 0 w 217"/>
                        <a:gd name="T29" fmla="*/ 113 h 152"/>
                        <a:gd name="T30" fmla="*/ 185 w 217"/>
                        <a:gd name="T31" fmla="*/ 0 h 152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w 217"/>
                        <a:gd name="T49" fmla="*/ 0 h 152"/>
                        <a:gd name="T50" fmla="*/ 217 w 217"/>
                        <a:gd name="T51" fmla="*/ 152 h 152"/>
                      </a:gdLst>
                      <a:ahLst/>
                      <a:cxnLst>
                        <a:cxn ang="T32">
                          <a:pos x="T0" y="T1"/>
                        </a:cxn>
                        <a:cxn ang="T33">
                          <a:pos x="T2" y="T3"/>
                        </a:cxn>
                        <a:cxn ang="T34">
                          <a:pos x="T4" y="T5"/>
                        </a:cxn>
                        <a:cxn ang="T35">
                          <a:pos x="T6" y="T7"/>
                        </a:cxn>
                        <a:cxn ang="T36">
                          <a:pos x="T8" y="T9"/>
                        </a:cxn>
                        <a:cxn ang="T37">
                          <a:pos x="T10" y="T11"/>
                        </a:cxn>
                        <a:cxn ang="T38">
                          <a:pos x="T12" y="T13"/>
                        </a:cxn>
                        <a:cxn ang="T39">
                          <a:pos x="T14" y="T15"/>
                        </a:cxn>
                        <a:cxn ang="T40">
                          <a:pos x="T16" y="T17"/>
                        </a:cxn>
                        <a:cxn ang="T41">
                          <a:pos x="T18" y="T19"/>
                        </a:cxn>
                        <a:cxn ang="T42">
                          <a:pos x="T20" y="T21"/>
                        </a:cxn>
                        <a:cxn ang="T43">
                          <a:pos x="T22" y="T23"/>
                        </a:cxn>
                        <a:cxn ang="T44">
                          <a:pos x="T24" y="T25"/>
                        </a:cxn>
                        <a:cxn ang="T45">
                          <a:pos x="T26" y="T27"/>
                        </a:cxn>
                        <a:cxn ang="T46">
                          <a:pos x="T28" y="T29"/>
                        </a:cxn>
                        <a:cxn ang="T47">
                          <a:pos x="T30" y="T31"/>
                        </a:cxn>
                      </a:cxnLst>
                      <a:rect l="T48" t="T49" r="T50" b="T51"/>
                      <a:pathLst>
                        <a:path w="217" h="152">
                          <a:moveTo>
                            <a:pt x="185" y="0"/>
                          </a:moveTo>
                          <a:lnTo>
                            <a:pt x="187" y="0"/>
                          </a:lnTo>
                          <a:lnTo>
                            <a:pt x="195" y="1"/>
                          </a:lnTo>
                          <a:lnTo>
                            <a:pt x="202" y="3"/>
                          </a:lnTo>
                          <a:lnTo>
                            <a:pt x="209" y="11"/>
                          </a:lnTo>
                          <a:lnTo>
                            <a:pt x="215" y="22"/>
                          </a:lnTo>
                          <a:lnTo>
                            <a:pt x="217" y="39"/>
                          </a:lnTo>
                          <a:lnTo>
                            <a:pt x="30" y="152"/>
                          </a:lnTo>
                          <a:lnTo>
                            <a:pt x="31" y="133"/>
                          </a:lnTo>
                          <a:lnTo>
                            <a:pt x="28" y="122"/>
                          </a:lnTo>
                          <a:lnTo>
                            <a:pt x="22" y="115"/>
                          </a:lnTo>
                          <a:lnTo>
                            <a:pt x="15" y="113"/>
                          </a:lnTo>
                          <a:lnTo>
                            <a:pt x="7" y="111"/>
                          </a:lnTo>
                          <a:lnTo>
                            <a:pt x="4" y="113"/>
                          </a:lnTo>
                          <a:lnTo>
                            <a:pt x="0" y="113"/>
                          </a:lnTo>
                          <a:lnTo>
                            <a:pt x="185" y="0"/>
                          </a:lnTo>
                          <a:close/>
                        </a:path>
                      </a:pathLst>
                    </a:custGeom>
                    <a:solidFill>
                      <a:srgbClr val="6D6DFF"/>
                    </a:solidFill>
                    <a:ln w="0">
                      <a:solidFill>
                        <a:srgbClr val="6D6D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57" name="Freeform 310"/>
                    <p:cNvSpPr>
                      <a:spLocks/>
                    </p:cNvSpPr>
                    <p:nvPr/>
                  </p:nvSpPr>
                  <p:spPr bwMode="auto">
                    <a:xfrm>
                      <a:off x="2255" y="1846"/>
                      <a:ext cx="210" cy="146"/>
                    </a:xfrm>
                    <a:custGeom>
                      <a:avLst/>
                      <a:gdLst>
                        <a:gd name="T0" fmla="*/ 182 w 210"/>
                        <a:gd name="T1" fmla="*/ 0 h 146"/>
                        <a:gd name="T2" fmla="*/ 186 w 210"/>
                        <a:gd name="T3" fmla="*/ 0 h 146"/>
                        <a:gd name="T4" fmla="*/ 190 w 210"/>
                        <a:gd name="T5" fmla="*/ 1 h 146"/>
                        <a:gd name="T6" fmla="*/ 197 w 210"/>
                        <a:gd name="T7" fmla="*/ 5 h 146"/>
                        <a:gd name="T8" fmla="*/ 204 w 210"/>
                        <a:gd name="T9" fmla="*/ 11 h 146"/>
                        <a:gd name="T10" fmla="*/ 210 w 210"/>
                        <a:gd name="T11" fmla="*/ 22 h 146"/>
                        <a:gd name="T12" fmla="*/ 210 w 210"/>
                        <a:gd name="T13" fmla="*/ 35 h 146"/>
                        <a:gd name="T14" fmla="*/ 26 w 210"/>
                        <a:gd name="T15" fmla="*/ 146 h 146"/>
                        <a:gd name="T16" fmla="*/ 26 w 210"/>
                        <a:gd name="T17" fmla="*/ 131 h 146"/>
                        <a:gd name="T18" fmla="*/ 23 w 210"/>
                        <a:gd name="T19" fmla="*/ 120 h 146"/>
                        <a:gd name="T20" fmla="*/ 17 w 210"/>
                        <a:gd name="T21" fmla="*/ 115 h 146"/>
                        <a:gd name="T22" fmla="*/ 10 w 210"/>
                        <a:gd name="T23" fmla="*/ 113 h 146"/>
                        <a:gd name="T24" fmla="*/ 4 w 210"/>
                        <a:gd name="T25" fmla="*/ 111 h 146"/>
                        <a:gd name="T26" fmla="*/ 0 w 210"/>
                        <a:gd name="T27" fmla="*/ 111 h 146"/>
                        <a:gd name="T28" fmla="*/ 182 w 210"/>
                        <a:gd name="T29" fmla="*/ 0 h 14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210"/>
                        <a:gd name="T46" fmla="*/ 0 h 146"/>
                        <a:gd name="T47" fmla="*/ 210 w 210"/>
                        <a:gd name="T48" fmla="*/ 146 h 146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210" h="146">
                          <a:moveTo>
                            <a:pt x="182" y="0"/>
                          </a:moveTo>
                          <a:lnTo>
                            <a:pt x="186" y="0"/>
                          </a:lnTo>
                          <a:lnTo>
                            <a:pt x="190" y="1"/>
                          </a:lnTo>
                          <a:lnTo>
                            <a:pt x="197" y="5"/>
                          </a:lnTo>
                          <a:lnTo>
                            <a:pt x="204" y="11"/>
                          </a:lnTo>
                          <a:lnTo>
                            <a:pt x="210" y="22"/>
                          </a:lnTo>
                          <a:lnTo>
                            <a:pt x="210" y="35"/>
                          </a:lnTo>
                          <a:lnTo>
                            <a:pt x="26" y="146"/>
                          </a:lnTo>
                          <a:lnTo>
                            <a:pt x="26" y="131"/>
                          </a:lnTo>
                          <a:lnTo>
                            <a:pt x="23" y="120"/>
                          </a:lnTo>
                          <a:lnTo>
                            <a:pt x="17" y="115"/>
                          </a:lnTo>
                          <a:lnTo>
                            <a:pt x="10" y="113"/>
                          </a:lnTo>
                          <a:lnTo>
                            <a:pt x="4" y="111"/>
                          </a:lnTo>
                          <a:lnTo>
                            <a:pt x="0" y="111"/>
                          </a:lnTo>
                          <a:lnTo>
                            <a:pt x="182" y="0"/>
                          </a:lnTo>
                          <a:close/>
                        </a:path>
                      </a:pathLst>
                    </a:custGeom>
                    <a:solidFill>
                      <a:srgbClr val="9292FF"/>
                    </a:solidFill>
                    <a:ln w="0">
                      <a:solidFill>
                        <a:srgbClr val="9292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58" name="Freeform 311"/>
                    <p:cNvSpPr>
                      <a:spLocks/>
                    </p:cNvSpPr>
                    <p:nvPr/>
                  </p:nvSpPr>
                  <p:spPr bwMode="auto">
                    <a:xfrm>
                      <a:off x="2261" y="1846"/>
                      <a:ext cx="202" cy="141"/>
                    </a:xfrm>
                    <a:custGeom>
                      <a:avLst/>
                      <a:gdLst>
                        <a:gd name="T0" fmla="*/ 178 w 202"/>
                        <a:gd name="T1" fmla="*/ 0 h 141"/>
                        <a:gd name="T2" fmla="*/ 182 w 202"/>
                        <a:gd name="T3" fmla="*/ 1 h 141"/>
                        <a:gd name="T4" fmla="*/ 187 w 202"/>
                        <a:gd name="T5" fmla="*/ 3 h 141"/>
                        <a:gd name="T6" fmla="*/ 195 w 202"/>
                        <a:gd name="T7" fmla="*/ 9 h 141"/>
                        <a:gd name="T8" fmla="*/ 202 w 202"/>
                        <a:gd name="T9" fmla="*/ 18 h 141"/>
                        <a:gd name="T10" fmla="*/ 202 w 202"/>
                        <a:gd name="T11" fmla="*/ 31 h 141"/>
                        <a:gd name="T12" fmla="*/ 22 w 202"/>
                        <a:gd name="T13" fmla="*/ 141 h 141"/>
                        <a:gd name="T14" fmla="*/ 20 w 202"/>
                        <a:gd name="T15" fmla="*/ 128 h 141"/>
                        <a:gd name="T16" fmla="*/ 17 w 202"/>
                        <a:gd name="T17" fmla="*/ 120 h 141"/>
                        <a:gd name="T18" fmla="*/ 9 w 202"/>
                        <a:gd name="T19" fmla="*/ 115 h 141"/>
                        <a:gd name="T20" fmla="*/ 4 w 202"/>
                        <a:gd name="T21" fmla="*/ 111 h 141"/>
                        <a:gd name="T22" fmla="*/ 0 w 202"/>
                        <a:gd name="T23" fmla="*/ 111 h 141"/>
                        <a:gd name="T24" fmla="*/ 178 w 202"/>
                        <a:gd name="T25" fmla="*/ 0 h 141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w 202"/>
                        <a:gd name="T40" fmla="*/ 0 h 141"/>
                        <a:gd name="T41" fmla="*/ 202 w 202"/>
                        <a:gd name="T42" fmla="*/ 141 h 141"/>
                      </a:gdLst>
                      <a:ahLst/>
                      <a:cxnLst>
                        <a:cxn ang="T26">
                          <a:pos x="T0" y="T1"/>
                        </a:cxn>
                        <a:cxn ang="T27">
                          <a:pos x="T2" y="T3"/>
                        </a:cxn>
                        <a:cxn ang="T28">
                          <a:pos x="T4" y="T5"/>
                        </a:cxn>
                        <a:cxn ang="T29">
                          <a:pos x="T6" y="T7"/>
                        </a:cxn>
                        <a:cxn ang="T30">
                          <a:pos x="T8" y="T9"/>
                        </a:cxn>
                        <a:cxn ang="T31">
                          <a:pos x="T10" y="T11"/>
                        </a:cxn>
                        <a:cxn ang="T32">
                          <a:pos x="T12" y="T13"/>
                        </a:cxn>
                        <a:cxn ang="T33">
                          <a:pos x="T14" y="T15"/>
                        </a:cxn>
                        <a:cxn ang="T34">
                          <a:pos x="T16" y="T17"/>
                        </a:cxn>
                        <a:cxn ang="T35">
                          <a:pos x="T18" y="T19"/>
                        </a:cxn>
                        <a:cxn ang="T36">
                          <a:pos x="T20" y="T21"/>
                        </a:cxn>
                        <a:cxn ang="T37">
                          <a:pos x="T22" y="T23"/>
                        </a:cxn>
                        <a:cxn ang="T38">
                          <a:pos x="T24" y="T25"/>
                        </a:cxn>
                      </a:cxnLst>
                      <a:rect l="T39" t="T40" r="T41" b="T42"/>
                      <a:pathLst>
                        <a:path w="202" h="141">
                          <a:moveTo>
                            <a:pt x="178" y="0"/>
                          </a:moveTo>
                          <a:lnTo>
                            <a:pt x="182" y="1"/>
                          </a:lnTo>
                          <a:lnTo>
                            <a:pt x="187" y="3"/>
                          </a:lnTo>
                          <a:lnTo>
                            <a:pt x="195" y="9"/>
                          </a:lnTo>
                          <a:lnTo>
                            <a:pt x="202" y="18"/>
                          </a:lnTo>
                          <a:lnTo>
                            <a:pt x="202" y="31"/>
                          </a:lnTo>
                          <a:lnTo>
                            <a:pt x="22" y="141"/>
                          </a:lnTo>
                          <a:lnTo>
                            <a:pt x="20" y="128"/>
                          </a:lnTo>
                          <a:lnTo>
                            <a:pt x="17" y="120"/>
                          </a:lnTo>
                          <a:lnTo>
                            <a:pt x="9" y="115"/>
                          </a:lnTo>
                          <a:lnTo>
                            <a:pt x="4" y="111"/>
                          </a:lnTo>
                          <a:lnTo>
                            <a:pt x="0" y="111"/>
                          </a:lnTo>
                          <a:lnTo>
                            <a:pt x="178" y="0"/>
                          </a:lnTo>
                          <a:close/>
                        </a:path>
                      </a:pathLst>
                    </a:custGeom>
                    <a:solidFill>
                      <a:srgbClr val="B6B6FF"/>
                    </a:solidFill>
                    <a:ln w="0">
                      <a:solidFill>
                        <a:srgbClr val="B6B6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59" name="Freeform 312"/>
                    <p:cNvSpPr>
                      <a:spLocks/>
                    </p:cNvSpPr>
                    <p:nvPr/>
                  </p:nvSpPr>
                  <p:spPr bwMode="auto">
                    <a:xfrm>
                      <a:off x="2267" y="1847"/>
                      <a:ext cx="196" cy="134"/>
                    </a:xfrm>
                    <a:custGeom>
                      <a:avLst/>
                      <a:gdLst>
                        <a:gd name="T0" fmla="*/ 176 w 196"/>
                        <a:gd name="T1" fmla="*/ 0 h 134"/>
                        <a:gd name="T2" fmla="*/ 176 w 196"/>
                        <a:gd name="T3" fmla="*/ 0 h 134"/>
                        <a:gd name="T4" fmla="*/ 179 w 196"/>
                        <a:gd name="T5" fmla="*/ 2 h 134"/>
                        <a:gd name="T6" fmla="*/ 181 w 196"/>
                        <a:gd name="T7" fmla="*/ 4 h 134"/>
                        <a:gd name="T8" fmla="*/ 187 w 196"/>
                        <a:gd name="T9" fmla="*/ 6 h 134"/>
                        <a:gd name="T10" fmla="*/ 191 w 196"/>
                        <a:gd name="T11" fmla="*/ 10 h 134"/>
                        <a:gd name="T12" fmla="*/ 192 w 196"/>
                        <a:gd name="T13" fmla="*/ 15 h 134"/>
                        <a:gd name="T14" fmla="*/ 196 w 196"/>
                        <a:gd name="T15" fmla="*/ 21 h 134"/>
                        <a:gd name="T16" fmla="*/ 196 w 196"/>
                        <a:gd name="T17" fmla="*/ 26 h 134"/>
                        <a:gd name="T18" fmla="*/ 16 w 196"/>
                        <a:gd name="T19" fmla="*/ 134 h 134"/>
                        <a:gd name="T20" fmla="*/ 16 w 196"/>
                        <a:gd name="T21" fmla="*/ 130 h 134"/>
                        <a:gd name="T22" fmla="*/ 16 w 196"/>
                        <a:gd name="T23" fmla="*/ 125 h 134"/>
                        <a:gd name="T24" fmla="*/ 13 w 196"/>
                        <a:gd name="T25" fmla="*/ 121 h 134"/>
                        <a:gd name="T26" fmla="*/ 9 w 196"/>
                        <a:gd name="T27" fmla="*/ 117 h 134"/>
                        <a:gd name="T28" fmla="*/ 7 w 196"/>
                        <a:gd name="T29" fmla="*/ 114 h 134"/>
                        <a:gd name="T30" fmla="*/ 3 w 196"/>
                        <a:gd name="T31" fmla="*/ 112 h 134"/>
                        <a:gd name="T32" fmla="*/ 1 w 196"/>
                        <a:gd name="T33" fmla="*/ 110 h 134"/>
                        <a:gd name="T34" fmla="*/ 0 w 196"/>
                        <a:gd name="T35" fmla="*/ 108 h 134"/>
                        <a:gd name="T36" fmla="*/ 176 w 196"/>
                        <a:gd name="T37" fmla="*/ 0 h 134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w 196"/>
                        <a:gd name="T58" fmla="*/ 0 h 134"/>
                        <a:gd name="T59" fmla="*/ 196 w 196"/>
                        <a:gd name="T60" fmla="*/ 134 h 134"/>
                      </a:gdLst>
                      <a:ahLst/>
                      <a:cxnLst>
                        <a:cxn ang="T38">
                          <a:pos x="T0" y="T1"/>
                        </a:cxn>
                        <a:cxn ang="T39">
                          <a:pos x="T2" y="T3"/>
                        </a:cxn>
                        <a:cxn ang="T40">
                          <a:pos x="T4" y="T5"/>
                        </a:cxn>
                        <a:cxn ang="T41">
                          <a:pos x="T6" y="T7"/>
                        </a:cxn>
                        <a:cxn ang="T42">
                          <a:pos x="T8" y="T9"/>
                        </a:cxn>
                        <a:cxn ang="T43">
                          <a:pos x="T10" y="T11"/>
                        </a:cxn>
                        <a:cxn ang="T44">
                          <a:pos x="T12" y="T13"/>
                        </a:cxn>
                        <a:cxn ang="T45">
                          <a:pos x="T14" y="T15"/>
                        </a:cxn>
                        <a:cxn ang="T46">
                          <a:pos x="T16" y="T17"/>
                        </a:cxn>
                        <a:cxn ang="T47">
                          <a:pos x="T18" y="T19"/>
                        </a:cxn>
                        <a:cxn ang="T48">
                          <a:pos x="T20" y="T21"/>
                        </a:cxn>
                        <a:cxn ang="T49">
                          <a:pos x="T22" y="T23"/>
                        </a:cxn>
                        <a:cxn ang="T50">
                          <a:pos x="T24" y="T25"/>
                        </a:cxn>
                        <a:cxn ang="T51">
                          <a:pos x="T26" y="T27"/>
                        </a:cxn>
                        <a:cxn ang="T52">
                          <a:pos x="T28" y="T29"/>
                        </a:cxn>
                        <a:cxn ang="T53">
                          <a:pos x="T30" y="T31"/>
                        </a:cxn>
                        <a:cxn ang="T54">
                          <a:pos x="T32" y="T33"/>
                        </a:cxn>
                        <a:cxn ang="T55">
                          <a:pos x="T34" y="T35"/>
                        </a:cxn>
                        <a:cxn ang="T56">
                          <a:pos x="T36" y="T37"/>
                        </a:cxn>
                      </a:cxnLst>
                      <a:rect l="T57" t="T58" r="T59" b="T60"/>
                      <a:pathLst>
                        <a:path w="196" h="134">
                          <a:moveTo>
                            <a:pt x="176" y="0"/>
                          </a:moveTo>
                          <a:lnTo>
                            <a:pt x="176" y="0"/>
                          </a:lnTo>
                          <a:lnTo>
                            <a:pt x="179" y="2"/>
                          </a:lnTo>
                          <a:lnTo>
                            <a:pt x="181" y="4"/>
                          </a:lnTo>
                          <a:lnTo>
                            <a:pt x="187" y="6"/>
                          </a:lnTo>
                          <a:lnTo>
                            <a:pt x="191" y="10"/>
                          </a:lnTo>
                          <a:lnTo>
                            <a:pt x="192" y="15"/>
                          </a:lnTo>
                          <a:lnTo>
                            <a:pt x="196" y="21"/>
                          </a:lnTo>
                          <a:lnTo>
                            <a:pt x="196" y="26"/>
                          </a:lnTo>
                          <a:lnTo>
                            <a:pt x="16" y="134"/>
                          </a:lnTo>
                          <a:lnTo>
                            <a:pt x="16" y="130"/>
                          </a:lnTo>
                          <a:lnTo>
                            <a:pt x="16" y="125"/>
                          </a:lnTo>
                          <a:lnTo>
                            <a:pt x="13" y="121"/>
                          </a:lnTo>
                          <a:lnTo>
                            <a:pt x="9" y="117"/>
                          </a:lnTo>
                          <a:lnTo>
                            <a:pt x="7" y="114"/>
                          </a:lnTo>
                          <a:lnTo>
                            <a:pt x="3" y="112"/>
                          </a:lnTo>
                          <a:lnTo>
                            <a:pt x="1" y="110"/>
                          </a:lnTo>
                          <a:lnTo>
                            <a:pt x="0" y="108"/>
                          </a:lnTo>
                          <a:lnTo>
                            <a:pt x="176" y="0"/>
                          </a:lnTo>
                          <a:close/>
                        </a:path>
                      </a:pathLst>
                    </a:custGeom>
                    <a:solidFill>
                      <a:srgbClr val="DBDBFF"/>
                    </a:solidFill>
                    <a:ln w="0">
                      <a:solidFill>
                        <a:srgbClr val="DBDB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60" name="Freeform 313"/>
                    <p:cNvSpPr>
                      <a:spLocks/>
                    </p:cNvSpPr>
                    <p:nvPr/>
                  </p:nvSpPr>
                  <p:spPr bwMode="auto">
                    <a:xfrm>
                      <a:off x="2272" y="1847"/>
                      <a:ext cx="189" cy="128"/>
                    </a:xfrm>
                    <a:custGeom>
                      <a:avLst/>
                      <a:gdLst>
                        <a:gd name="T0" fmla="*/ 173 w 189"/>
                        <a:gd name="T1" fmla="*/ 0 h 128"/>
                        <a:gd name="T2" fmla="*/ 173 w 189"/>
                        <a:gd name="T3" fmla="*/ 0 h 128"/>
                        <a:gd name="T4" fmla="*/ 176 w 189"/>
                        <a:gd name="T5" fmla="*/ 2 h 128"/>
                        <a:gd name="T6" fmla="*/ 180 w 189"/>
                        <a:gd name="T7" fmla="*/ 6 h 128"/>
                        <a:gd name="T8" fmla="*/ 184 w 189"/>
                        <a:gd name="T9" fmla="*/ 10 h 128"/>
                        <a:gd name="T10" fmla="*/ 187 w 189"/>
                        <a:gd name="T11" fmla="*/ 13 h 128"/>
                        <a:gd name="T12" fmla="*/ 189 w 189"/>
                        <a:gd name="T13" fmla="*/ 17 h 128"/>
                        <a:gd name="T14" fmla="*/ 189 w 189"/>
                        <a:gd name="T15" fmla="*/ 23 h 128"/>
                        <a:gd name="T16" fmla="*/ 13 w 189"/>
                        <a:gd name="T17" fmla="*/ 128 h 128"/>
                        <a:gd name="T18" fmla="*/ 0 w 189"/>
                        <a:gd name="T19" fmla="*/ 108 h 128"/>
                        <a:gd name="T20" fmla="*/ 173 w 189"/>
                        <a:gd name="T21" fmla="*/ 0 h 128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189"/>
                        <a:gd name="T34" fmla="*/ 0 h 128"/>
                        <a:gd name="T35" fmla="*/ 189 w 189"/>
                        <a:gd name="T36" fmla="*/ 128 h 128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189" h="128">
                          <a:moveTo>
                            <a:pt x="173" y="0"/>
                          </a:moveTo>
                          <a:lnTo>
                            <a:pt x="173" y="0"/>
                          </a:lnTo>
                          <a:lnTo>
                            <a:pt x="176" y="2"/>
                          </a:lnTo>
                          <a:lnTo>
                            <a:pt x="180" y="6"/>
                          </a:lnTo>
                          <a:lnTo>
                            <a:pt x="184" y="10"/>
                          </a:lnTo>
                          <a:lnTo>
                            <a:pt x="187" y="13"/>
                          </a:lnTo>
                          <a:lnTo>
                            <a:pt x="189" y="17"/>
                          </a:lnTo>
                          <a:lnTo>
                            <a:pt x="189" y="23"/>
                          </a:lnTo>
                          <a:lnTo>
                            <a:pt x="13" y="128"/>
                          </a:lnTo>
                          <a:lnTo>
                            <a:pt x="0" y="108"/>
                          </a:lnTo>
                          <a:lnTo>
                            <a:pt x="173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61" name="Freeform 316"/>
                    <p:cNvSpPr>
                      <a:spLocks/>
                    </p:cNvSpPr>
                    <p:nvPr/>
                  </p:nvSpPr>
                  <p:spPr bwMode="auto">
                    <a:xfrm>
                      <a:off x="2231" y="1953"/>
                      <a:ext cx="45" cy="61"/>
                    </a:xfrm>
                    <a:custGeom>
                      <a:avLst/>
                      <a:gdLst>
                        <a:gd name="T0" fmla="*/ 0 w 45"/>
                        <a:gd name="T1" fmla="*/ 8 h 61"/>
                        <a:gd name="T2" fmla="*/ 2 w 45"/>
                        <a:gd name="T3" fmla="*/ 8 h 61"/>
                        <a:gd name="T4" fmla="*/ 6 w 45"/>
                        <a:gd name="T5" fmla="*/ 4 h 61"/>
                        <a:gd name="T6" fmla="*/ 13 w 45"/>
                        <a:gd name="T7" fmla="*/ 2 h 61"/>
                        <a:gd name="T8" fmla="*/ 19 w 45"/>
                        <a:gd name="T9" fmla="*/ 0 h 61"/>
                        <a:gd name="T10" fmla="*/ 28 w 45"/>
                        <a:gd name="T11" fmla="*/ 0 h 61"/>
                        <a:gd name="T12" fmla="*/ 34 w 45"/>
                        <a:gd name="T13" fmla="*/ 2 h 61"/>
                        <a:gd name="T14" fmla="*/ 41 w 45"/>
                        <a:gd name="T15" fmla="*/ 9 h 61"/>
                        <a:gd name="T16" fmla="*/ 45 w 45"/>
                        <a:gd name="T17" fmla="*/ 21 h 61"/>
                        <a:gd name="T18" fmla="*/ 45 w 45"/>
                        <a:gd name="T19" fmla="*/ 37 h 61"/>
                        <a:gd name="T20" fmla="*/ 43 w 45"/>
                        <a:gd name="T21" fmla="*/ 61 h 61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45"/>
                        <a:gd name="T34" fmla="*/ 0 h 61"/>
                        <a:gd name="T35" fmla="*/ 45 w 45"/>
                        <a:gd name="T36" fmla="*/ 61 h 61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45" h="61">
                          <a:moveTo>
                            <a:pt x="0" y="8"/>
                          </a:moveTo>
                          <a:lnTo>
                            <a:pt x="2" y="8"/>
                          </a:lnTo>
                          <a:lnTo>
                            <a:pt x="6" y="4"/>
                          </a:lnTo>
                          <a:lnTo>
                            <a:pt x="13" y="2"/>
                          </a:lnTo>
                          <a:lnTo>
                            <a:pt x="19" y="0"/>
                          </a:lnTo>
                          <a:lnTo>
                            <a:pt x="28" y="0"/>
                          </a:lnTo>
                          <a:lnTo>
                            <a:pt x="34" y="2"/>
                          </a:lnTo>
                          <a:lnTo>
                            <a:pt x="41" y="9"/>
                          </a:lnTo>
                          <a:lnTo>
                            <a:pt x="45" y="21"/>
                          </a:lnTo>
                          <a:lnTo>
                            <a:pt x="45" y="37"/>
                          </a:lnTo>
                          <a:lnTo>
                            <a:pt x="43" y="61"/>
                          </a:lnTo>
                        </a:path>
                      </a:pathLst>
                    </a:custGeom>
                    <a:noFill/>
                    <a:ln w="11113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</p:grpSp>
            <p:grpSp>
              <p:nvGrpSpPr>
                <p:cNvPr id="28" name="Group 432"/>
                <p:cNvGrpSpPr>
                  <a:grpSpLocks/>
                </p:cNvGrpSpPr>
                <p:nvPr/>
              </p:nvGrpSpPr>
              <p:grpSpPr bwMode="auto">
                <a:xfrm>
                  <a:off x="873129" y="3451228"/>
                  <a:ext cx="3359153" cy="2665416"/>
                  <a:chOff x="550" y="2174"/>
                  <a:chExt cx="2116" cy="1679"/>
                </a:xfrm>
              </p:grpSpPr>
              <p:grpSp>
                <p:nvGrpSpPr>
                  <p:cNvPr id="29" name="Group 413"/>
                  <p:cNvGrpSpPr>
                    <a:grpSpLocks/>
                  </p:cNvGrpSpPr>
                  <p:nvPr/>
                </p:nvGrpSpPr>
                <p:grpSpPr bwMode="auto">
                  <a:xfrm>
                    <a:off x="2093" y="2174"/>
                    <a:ext cx="573" cy="258"/>
                    <a:chOff x="2132" y="2126"/>
                    <a:chExt cx="573" cy="258"/>
                  </a:xfrm>
                </p:grpSpPr>
                <p:sp>
                  <p:nvSpPr>
                    <p:cNvPr id="103" name="Line 2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165" y="2126"/>
                      <a:ext cx="199" cy="97"/>
                    </a:xfrm>
                    <a:prstGeom prst="line">
                      <a:avLst/>
                    </a:prstGeom>
                    <a:noFill/>
                    <a:ln w="238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grpSp>
                  <p:nvGrpSpPr>
                    <p:cNvPr id="104" name="Group 39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132" y="2147"/>
                      <a:ext cx="573" cy="237"/>
                      <a:chOff x="2132" y="2147"/>
                      <a:chExt cx="573" cy="237"/>
                    </a:xfrm>
                  </p:grpSpPr>
                  <p:sp>
                    <p:nvSpPr>
                      <p:cNvPr id="105" name="Line 17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456" y="2265"/>
                        <a:ext cx="249" cy="119"/>
                      </a:xfrm>
                      <a:prstGeom prst="line">
                        <a:avLst/>
                      </a:prstGeom>
                      <a:noFill/>
                      <a:ln w="23813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106" name="Line 51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132" y="2147"/>
                        <a:ext cx="13" cy="7"/>
                      </a:xfrm>
                      <a:prstGeom prst="line">
                        <a:avLst/>
                      </a:prstGeom>
                      <a:noFill/>
                      <a:ln w="11113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30" name="Group 430"/>
                  <p:cNvGrpSpPr>
                    <a:grpSpLocks/>
                  </p:cNvGrpSpPr>
                  <p:nvPr/>
                </p:nvGrpSpPr>
                <p:grpSpPr bwMode="auto">
                  <a:xfrm>
                    <a:off x="550" y="2742"/>
                    <a:ext cx="1240" cy="1111"/>
                    <a:chOff x="550" y="2742"/>
                    <a:chExt cx="1240" cy="1111"/>
                  </a:xfrm>
                </p:grpSpPr>
                <p:sp>
                  <p:nvSpPr>
                    <p:cNvPr id="31" name="Line 1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920" y="3035"/>
                      <a:ext cx="870" cy="380"/>
                    </a:xfrm>
                    <a:prstGeom prst="line">
                      <a:avLst/>
                    </a:pr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32" name="Freeform 12"/>
                    <p:cNvSpPr>
                      <a:spLocks/>
                    </p:cNvSpPr>
                    <p:nvPr/>
                  </p:nvSpPr>
                  <p:spPr bwMode="auto">
                    <a:xfrm>
                      <a:off x="1369" y="3037"/>
                      <a:ext cx="416" cy="725"/>
                    </a:xfrm>
                    <a:custGeom>
                      <a:avLst/>
                      <a:gdLst>
                        <a:gd name="T0" fmla="*/ 0 w 416"/>
                        <a:gd name="T1" fmla="*/ 725 h 725"/>
                        <a:gd name="T2" fmla="*/ 356 w 416"/>
                        <a:gd name="T3" fmla="*/ 48 h 725"/>
                        <a:gd name="T4" fmla="*/ 358 w 416"/>
                        <a:gd name="T5" fmla="*/ 47 h 725"/>
                        <a:gd name="T6" fmla="*/ 362 w 416"/>
                        <a:gd name="T7" fmla="*/ 39 h 725"/>
                        <a:gd name="T8" fmla="*/ 373 w 416"/>
                        <a:gd name="T9" fmla="*/ 28 h 725"/>
                        <a:gd name="T10" fmla="*/ 390 w 416"/>
                        <a:gd name="T11" fmla="*/ 13 h 725"/>
                        <a:gd name="T12" fmla="*/ 416 w 416"/>
                        <a:gd name="T13" fmla="*/ 0 h 725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416"/>
                        <a:gd name="T22" fmla="*/ 0 h 725"/>
                        <a:gd name="T23" fmla="*/ 416 w 416"/>
                        <a:gd name="T24" fmla="*/ 725 h 725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416" h="725">
                          <a:moveTo>
                            <a:pt x="0" y="725"/>
                          </a:moveTo>
                          <a:lnTo>
                            <a:pt x="356" y="48"/>
                          </a:lnTo>
                          <a:lnTo>
                            <a:pt x="358" y="47"/>
                          </a:lnTo>
                          <a:lnTo>
                            <a:pt x="362" y="39"/>
                          </a:lnTo>
                          <a:lnTo>
                            <a:pt x="373" y="28"/>
                          </a:lnTo>
                          <a:lnTo>
                            <a:pt x="390" y="13"/>
                          </a:lnTo>
                          <a:lnTo>
                            <a:pt x="416" y="0"/>
                          </a:lnTo>
                        </a:path>
                      </a:pathLst>
                    </a:custGeom>
                    <a:noFill/>
                    <a:ln w="11113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33" name="Freeform 150"/>
                    <p:cNvSpPr>
                      <a:spLocks/>
                    </p:cNvSpPr>
                    <p:nvPr/>
                  </p:nvSpPr>
                  <p:spPr bwMode="auto">
                    <a:xfrm>
                      <a:off x="550" y="3015"/>
                      <a:ext cx="210" cy="54"/>
                    </a:xfrm>
                    <a:custGeom>
                      <a:avLst/>
                      <a:gdLst>
                        <a:gd name="T0" fmla="*/ 210 w 210"/>
                        <a:gd name="T1" fmla="*/ 0 h 54"/>
                        <a:gd name="T2" fmla="*/ 56 w 210"/>
                        <a:gd name="T3" fmla="*/ 0 h 54"/>
                        <a:gd name="T4" fmla="*/ 0 w 210"/>
                        <a:gd name="T5" fmla="*/ 54 h 54"/>
                        <a:gd name="T6" fmla="*/ 172 w 210"/>
                        <a:gd name="T7" fmla="*/ 54 h 54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10"/>
                        <a:gd name="T13" fmla="*/ 0 h 54"/>
                        <a:gd name="T14" fmla="*/ 210 w 210"/>
                        <a:gd name="T15" fmla="*/ 54 h 54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10" h="54">
                          <a:moveTo>
                            <a:pt x="210" y="0"/>
                          </a:moveTo>
                          <a:lnTo>
                            <a:pt x="56" y="0"/>
                          </a:lnTo>
                          <a:lnTo>
                            <a:pt x="0" y="54"/>
                          </a:lnTo>
                          <a:lnTo>
                            <a:pt x="172" y="54"/>
                          </a:lnTo>
                        </a:path>
                      </a:pathLst>
                    </a:custGeom>
                    <a:noFill/>
                    <a:ln w="17463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34" name="Freeform 151"/>
                    <p:cNvSpPr>
                      <a:spLocks/>
                    </p:cNvSpPr>
                    <p:nvPr/>
                  </p:nvSpPr>
                  <p:spPr bwMode="auto">
                    <a:xfrm>
                      <a:off x="814" y="3366"/>
                      <a:ext cx="196" cy="104"/>
                    </a:xfrm>
                    <a:custGeom>
                      <a:avLst/>
                      <a:gdLst>
                        <a:gd name="T0" fmla="*/ 144 w 196"/>
                        <a:gd name="T1" fmla="*/ 0 h 104"/>
                        <a:gd name="T2" fmla="*/ 0 w 196"/>
                        <a:gd name="T3" fmla="*/ 61 h 104"/>
                        <a:gd name="T4" fmla="*/ 46 w 196"/>
                        <a:gd name="T5" fmla="*/ 104 h 104"/>
                        <a:gd name="T6" fmla="*/ 196 w 196"/>
                        <a:gd name="T7" fmla="*/ 39 h 104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196"/>
                        <a:gd name="T13" fmla="*/ 0 h 104"/>
                        <a:gd name="T14" fmla="*/ 196 w 196"/>
                        <a:gd name="T15" fmla="*/ 104 h 104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196" h="104">
                          <a:moveTo>
                            <a:pt x="144" y="0"/>
                          </a:moveTo>
                          <a:lnTo>
                            <a:pt x="0" y="61"/>
                          </a:lnTo>
                          <a:lnTo>
                            <a:pt x="46" y="104"/>
                          </a:lnTo>
                          <a:lnTo>
                            <a:pt x="196" y="39"/>
                          </a:lnTo>
                        </a:path>
                      </a:pathLst>
                    </a:custGeom>
                    <a:noFill/>
                    <a:ln w="17463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35" name="Freeform 152"/>
                    <p:cNvSpPr>
                      <a:spLocks/>
                    </p:cNvSpPr>
                    <p:nvPr/>
                  </p:nvSpPr>
                  <p:spPr bwMode="auto">
                    <a:xfrm>
                      <a:off x="1281" y="3684"/>
                      <a:ext cx="171" cy="169"/>
                    </a:xfrm>
                    <a:custGeom>
                      <a:avLst/>
                      <a:gdLst>
                        <a:gd name="T0" fmla="*/ 78 w 171"/>
                        <a:gd name="T1" fmla="*/ 0 h 169"/>
                        <a:gd name="T2" fmla="*/ 0 w 171"/>
                        <a:gd name="T3" fmla="*/ 141 h 169"/>
                        <a:gd name="T4" fmla="*/ 97 w 171"/>
                        <a:gd name="T5" fmla="*/ 169 h 169"/>
                        <a:gd name="T6" fmla="*/ 171 w 171"/>
                        <a:gd name="T7" fmla="*/ 20 h 16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171"/>
                        <a:gd name="T13" fmla="*/ 0 h 169"/>
                        <a:gd name="T14" fmla="*/ 171 w 171"/>
                        <a:gd name="T15" fmla="*/ 169 h 169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171" h="169">
                          <a:moveTo>
                            <a:pt x="78" y="0"/>
                          </a:moveTo>
                          <a:lnTo>
                            <a:pt x="0" y="141"/>
                          </a:lnTo>
                          <a:lnTo>
                            <a:pt x="97" y="169"/>
                          </a:lnTo>
                          <a:lnTo>
                            <a:pt x="171" y="20"/>
                          </a:lnTo>
                        </a:path>
                      </a:pathLst>
                    </a:custGeom>
                    <a:noFill/>
                    <a:ln w="17463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36" name="Freeform 183"/>
                    <p:cNvSpPr>
                      <a:spLocks/>
                    </p:cNvSpPr>
                    <p:nvPr/>
                  </p:nvSpPr>
                  <p:spPr bwMode="auto">
                    <a:xfrm>
                      <a:off x="1507" y="3233"/>
                      <a:ext cx="41" cy="302"/>
                    </a:xfrm>
                    <a:custGeom>
                      <a:avLst/>
                      <a:gdLst>
                        <a:gd name="T0" fmla="*/ 41 w 41"/>
                        <a:gd name="T1" fmla="*/ 0 h 302"/>
                        <a:gd name="T2" fmla="*/ 41 w 41"/>
                        <a:gd name="T3" fmla="*/ 299 h 302"/>
                        <a:gd name="T4" fmla="*/ 18 w 41"/>
                        <a:gd name="T5" fmla="*/ 302 h 302"/>
                        <a:gd name="T6" fmla="*/ 4 w 41"/>
                        <a:gd name="T7" fmla="*/ 302 h 302"/>
                        <a:gd name="T8" fmla="*/ 0 w 41"/>
                        <a:gd name="T9" fmla="*/ 302 h 302"/>
                        <a:gd name="T10" fmla="*/ 0 w 41"/>
                        <a:gd name="T11" fmla="*/ 2 h 302"/>
                        <a:gd name="T12" fmla="*/ 41 w 41"/>
                        <a:gd name="T13" fmla="*/ 0 h 302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41"/>
                        <a:gd name="T22" fmla="*/ 0 h 302"/>
                        <a:gd name="T23" fmla="*/ 41 w 41"/>
                        <a:gd name="T24" fmla="*/ 302 h 302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41" h="302">
                          <a:moveTo>
                            <a:pt x="41" y="0"/>
                          </a:moveTo>
                          <a:lnTo>
                            <a:pt x="41" y="299"/>
                          </a:lnTo>
                          <a:lnTo>
                            <a:pt x="18" y="302"/>
                          </a:lnTo>
                          <a:lnTo>
                            <a:pt x="4" y="302"/>
                          </a:lnTo>
                          <a:lnTo>
                            <a:pt x="0" y="302"/>
                          </a:lnTo>
                          <a:lnTo>
                            <a:pt x="0" y="2"/>
                          </a:lnTo>
                          <a:lnTo>
                            <a:pt x="41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37" name="Freeform 184"/>
                    <p:cNvSpPr>
                      <a:spLocks/>
                    </p:cNvSpPr>
                    <p:nvPr/>
                  </p:nvSpPr>
                  <p:spPr bwMode="auto">
                    <a:xfrm>
                      <a:off x="815" y="2864"/>
                      <a:ext cx="384" cy="354"/>
                    </a:xfrm>
                    <a:custGeom>
                      <a:avLst/>
                      <a:gdLst>
                        <a:gd name="T0" fmla="*/ 169 w 384"/>
                        <a:gd name="T1" fmla="*/ 354 h 354"/>
                        <a:gd name="T2" fmla="*/ 128 w 384"/>
                        <a:gd name="T3" fmla="*/ 349 h 354"/>
                        <a:gd name="T4" fmla="*/ 93 w 384"/>
                        <a:gd name="T5" fmla="*/ 339 h 354"/>
                        <a:gd name="T6" fmla="*/ 67 w 384"/>
                        <a:gd name="T7" fmla="*/ 326 h 354"/>
                        <a:gd name="T8" fmla="*/ 45 w 384"/>
                        <a:gd name="T9" fmla="*/ 310 h 354"/>
                        <a:gd name="T10" fmla="*/ 28 w 384"/>
                        <a:gd name="T11" fmla="*/ 295 h 354"/>
                        <a:gd name="T12" fmla="*/ 15 w 384"/>
                        <a:gd name="T13" fmla="*/ 278 h 354"/>
                        <a:gd name="T14" fmla="*/ 8 w 384"/>
                        <a:gd name="T15" fmla="*/ 263 h 354"/>
                        <a:gd name="T16" fmla="*/ 2 w 384"/>
                        <a:gd name="T17" fmla="*/ 252 h 354"/>
                        <a:gd name="T18" fmla="*/ 0 w 384"/>
                        <a:gd name="T19" fmla="*/ 243 h 354"/>
                        <a:gd name="T20" fmla="*/ 0 w 384"/>
                        <a:gd name="T21" fmla="*/ 241 h 354"/>
                        <a:gd name="T22" fmla="*/ 0 w 384"/>
                        <a:gd name="T23" fmla="*/ 0 h 354"/>
                        <a:gd name="T24" fmla="*/ 384 w 384"/>
                        <a:gd name="T25" fmla="*/ 2 h 354"/>
                        <a:gd name="T26" fmla="*/ 384 w 384"/>
                        <a:gd name="T27" fmla="*/ 236 h 354"/>
                        <a:gd name="T28" fmla="*/ 377 w 384"/>
                        <a:gd name="T29" fmla="*/ 254 h 354"/>
                        <a:gd name="T30" fmla="*/ 367 w 384"/>
                        <a:gd name="T31" fmla="*/ 273 h 354"/>
                        <a:gd name="T32" fmla="*/ 360 w 384"/>
                        <a:gd name="T33" fmla="*/ 286 h 354"/>
                        <a:gd name="T34" fmla="*/ 352 w 384"/>
                        <a:gd name="T35" fmla="*/ 297 h 354"/>
                        <a:gd name="T36" fmla="*/ 351 w 384"/>
                        <a:gd name="T37" fmla="*/ 299 h 354"/>
                        <a:gd name="T38" fmla="*/ 330 w 384"/>
                        <a:gd name="T39" fmla="*/ 317 h 354"/>
                        <a:gd name="T40" fmla="*/ 304 w 384"/>
                        <a:gd name="T41" fmla="*/ 330 h 354"/>
                        <a:gd name="T42" fmla="*/ 275 w 384"/>
                        <a:gd name="T43" fmla="*/ 339 h 354"/>
                        <a:gd name="T44" fmla="*/ 243 w 384"/>
                        <a:gd name="T45" fmla="*/ 347 h 354"/>
                        <a:gd name="T46" fmla="*/ 215 w 384"/>
                        <a:gd name="T47" fmla="*/ 351 h 354"/>
                        <a:gd name="T48" fmla="*/ 191 w 384"/>
                        <a:gd name="T49" fmla="*/ 352 h 354"/>
                        <a:gd name="T50" fmla="*/ 174 w 384"/>
                        <a:gd name="T51" fmla="*/ 354 h 354"/>
                        <a:gd name="T52" fmla="*/ 169 w 384"/>
                        <a:gd name="T53" fmla="*/ 354 h 354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w 384"/>
                        <a:gd name="T82" fmla="*/ 0 h 354"/>
                        <a:gd name="T83" fmla="*/ 384 w 384"/>
                        <a:gd name="T84" fmla="*/ 354 h 354"/>
                      </a:gdLst>
                      <a:ahLst/>
                      <a:cxnLst>
                        <a:cxn ang="T54">
                          <a:pos x="T0" y="T1"/>
                        </a:cxn>
                        <a:cxn ang="T55">
                          <a:pos x="T2" y="T3"/>
                        </a:cxn>
                        <a:cxn ang="T56">
                          <a:pos x="T4" y="T5"/>
                        </a:cxn>
                        <a:cxn ang="T57">
                          <a:pos x="T6" y="T7"/>
                        </a:cxn>
                        <a:cxn ang="T58">
                          <a:pos x="T8" y="T9"/>
                        </a:cxn>
                        <a:cxn ang="T59">
                          <a:pos x="T10" y="T11"/>
                        </a:cxn>
                        <a:cxn ang="T60">
                          <a:pos x="T12" y="T13"/>
                        </a:cxn>
                        <a:cxn ang="T61">
                          <a:pos x="T14" y="T15"/>
                        </a:cxn>
                        <a:cxn ang="T62">
                          <a:pos x="T16" y="T17"/>
                        </a:cxn>
                        <a:cxn ang="T63">
                          <a:pos x="T18" y="T19"/>
                        </a:cxn>
                        <a:cxn ang="T64">
                          <a:pos x="T20" y="T21"/>
                        </a:cxn>
                        <a:cxn ang="T65">
                          <a:pos x="T22" y="T23"/>
                        </a:cxn>
                        <a:cxn ang="T66">
                          <a:pos x="T24" y="T25"/>
                        </a:cxn>
                        <a:cxn ang="T67">
                          <a:pos x="T26" y="T27"/>
                        </a:cxn>
                        <a:cxn ang="T68">
                          <a:pos x="T28" y="T29"/>
                        </a:cxn>
                        <a:cxn ang="T69">
                          <a:pos x="T30" y="T31"/>
                        </a:cxn>
                        <a:cxn ang="T70">
                          <a:pos x="T32" y="T33"/>
                        </a:cxn>
                        <a:cxn ang="T71">
                          <a:pos x="T34" y="T35"/>
                        </a:cxn>
                        <a:cxn ang="T72">
                          <a:pos x="T36" y="T37"/>
                        </a:cxn>
                        <a:cxn ang="T73">
                          <a:pos x="T38" y="T39"/>
                        </a:cxn>
                        <a:cxn ang="T74">
                          <a:pos x="T40" y="T41"/>
                        </a:cxn>
                        <a:cxn ang="T75">
                          <a:pos x="T42" y="T43"/>
                        </a:cxn>
                        <a:cxn ang="T76">
                          <a:pos x="T44" y="T45"/>
                        </a:cxn>
                        <a:cxn ang="T77">
                          <a:pos x="T46" y="T47"/>
                        </a:cxn>
                        <a:cxn ang="T78">
                          <a:pos x="T48" y="T49"/>
                        </a:cxn>
                        <a:cxn ang="T79">
                          <a:pos x="T50" y="T51"/>
                        </a:cxn>
                        <a:cxn ang="T80">
                          <a:pos x="T52" y="T53"/>
                        </a:cxn>
                      </a:cxnLst>
                      <a:rect l="T81" t="T82" r="T83" b="T84"/>
                      <a:pathLst>
                        <a:path w="384" h="354">
                          <a:moveTo>
                            <a:pt x="169" y="354"/>
                          </a:moveTo>
                          <a:lnTo>
                            <a:pt x="128" y="349"/>
                          </a:lnTo>
                          <a:lnTo>
                            <a:pt x="93" y="339"/>
                          </a:lnTo>
                          <a:lnTo>
                            <a:pt x="67" y="326"/>
                          </a:lnTo>
                          <a:lnTo>
                            <a:pt x="45" y="310"/>
                          </a:lnTo>
                          <a:lnTo>
                            <a:pt x="28" y="295"/>
                          </a:lnTo>
                          <a:lnTo>
                            <a:pt x="15" y="278"/>
                          </a:lnTo>
                          <a:lnTo>
                            <a:pt x="8" y="263"/>
                          </a:lnTo>
                          <a:lnTo>
                            <a:pt x="2" y="252"/>
                          </a:lnTo>
                          <a:lnTo>
                            <a:pt x="0" y="243"/>
                          </a:lnTo>
                          <a:lnTo>
                            <a:pt x="0" y="241"/>
                          </a:lnTo>
                          <a:lnTo>
                            <a:pt x="0" y="0"/>
                          </a:lnTo>
                          <a:lnTo>
                            <a:pt x="384" y="2"/>
                          </a:lnTo>
                          <a:lnTo>
                            <a:pt x="384" y="236"/>
                          </a:lnTo>
                          <a:lnTo>
                            <a:pt x="377" y="254"/>
                          </a:lnTo>
                          <a:lnTo>
                            <a:pt x="367" y="273"/>
                          </a:lnTo>
                          <a:lnTo>
                            <a:pt x="360" y="286"/>
                          </a:lnTo>
                          <a:lnTo>
                            <a:pt x="352" y="297"/>
                          </a:lnTo>
                          <a:lnTo>
                            <a:pt x="351" y="299"/>
                          </a:lnTo>
                          <a:lnTo>
                            <a:pt x="330" y="317"/>
                          </a:lnTo>
                          <a:lnTo>
                            <a:pt x="304" y="330"/>
                          </a:lnTo>
                          <a:lnTo>
                            <a:pt x="275" y="339"/>
                          </a:lnTo>
                          <a:lnTo>
                            <a:pt x="243" y="347"/>
                          </a:lnTo>
                          <a:lnTo>
                            <a:pt x="215" y="351"/>
                          </a:lnTo>
                          <a:lnTo>
                            <a:pt x="191" y="352"/>
                          </a:lnTo>
                          <a:lnTo>
                            <a:pt x="174" y="354"/>
                          </a:lnTo>
                          <a:lnTo>
                            <a:pt x="169" y="354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38" name="Freeform 185"/>
                    <p:cNvSpPr>
                      <a:spLocks/>
                    </p:cNvSpPr>
                    <p:nvPr/>
                  </p:nvSpPr>
                  <p:spPr bwMode="auto">
                    <a:xfrm>
                      <a:off x="815" y="2864"/>
                      <a:ext cx="384" cy="354"/>
                    </a:xfrm>
                    <a:custGeom>
                      <a:avLst/>
                      <a:gdLst>
                        <a:gd name="T0" fmla="*/ 169 w 384"/>
                        <a:gd name="T1" fmla="*/ 354 h 354"/>
                        <a:gd name="T2" fmla="*/ 128 w 384"/>
                        <a:gd name="T3" fmla="*/ 349 h 354"/>
                        <a:gd name="T4" fmla="*/ 93 w 384"/>
                        <a:gd name="T5" fmla="*/ 339 h 354"/>
                        <a:gd name="T6" fmla="*/ 67 w 384"/>
                        <a:gd name="T7" fmla="*/ 326 h 354"/>
                        <a:gd name="T8" fmla="*/ 45 w 384"/>
                        <a:gd name="T9" fmla="*/ 310 h 354"/>
                        <a:gd name="T10" fmla="*/ 28 w 384"/>
                        <a:gd name="T11" fmla="*/ 295 h 354"/>
                        <a:gd name="T12" fmla="*/ 15 w 384"/>
                        <a:gd name="T13" fmla="*/ 278 h 354"/>
                        <a:gd name="T14" fmla="*/ 8 w 384"/>
                        <a:gd name="T15" fmla="*/ 263 h 354"/>
                        <a:gd name="T16" fmla="*/ 2 w 384"/>
                        <a:gd name="T17" fmla="*/ 252 h 354"/>
                        <a:gd name="T18" fmla="*/ 0 w 384"/>
                        <a:gd name="T19" fmla="*/ 243 h 354"/>
                        <a:gd name="T20" fmla="*/ 0 w 384"/>
                        <a:gd name="T21" fmla="*/ 241 h 354"/>
                        <a:gd name="T22" fmla="*/ 0 w 384"/>
                        <a:gd name="T23" fmla="*/ 0 h 354"/>
                        <a:gd name="T24" fmla="*/ 384 w 384"/>
                        <a:gd name="T25" fmla="*/ 2 h 354"/>
                        <a:gd name="T26" fmla="*/ 384 w 384"/>
                        <a:gd name="T27" fmla="*/ 236 h 354"/>
                        <a:gd name="T28" fmla="*/ 377 w 384"/>
                        <a:gd name="T29" fmla="*/ 254 h 354"/>
                        <a:gd name="T30" fmla="*/ 367 w 384"/>
                        <a:gd name="T31" fmla="*/ 273 h 354"/>
                        <a:gd name="T32" fmla="*/ 360 w 384"/>
                        <a:gd name="T33" fmla="*/ 286 h 354"/>
                        <a:gd name="T34" fmla="*/ 352 w 384"/>
                        <a:gd name="T35" fmla="*/ 297 h 354"/>
                        <a:gd name="T36" fmla="*/ 351 w 384"/>
                        <a:gd name="T37" fmla="*/ 299 h 354"/>
                        <a:gd name="T38" fmla="*/ 330 w 384"/>
                        <a:gd name="T39" fmla="*/ 317 h 354"/>
                        <a:gd name="T40" fmla="*/ 304 w 384"/>
                        <a:gd name="T41" fmla="*/ 330 h 354"/>
                        <a:gd name="T42" fmla="*/ 275 w 384"/>
                        <a:gd name="T43" fmla="*/ 339 h 354"/>
                        <a:gd name="T44" fmla="*/ 243 w 384"/>
                        <a:gd name="T45" fmla="*/ 347 h 354"/>
                        <a:gd name="T46" fmla="*/ 215 w 384"/>
                        <a:gd name="T47" fmla="*/ 351 h 354"/>
                        <a:gd name="T48" fmla="*/ 191 w 384"/>
                        <a:gd name="T49" fmla="*/ 352 h 354"/>
                        <a:gd name="T50" fmla="*/ 174 w 384"/>
                        <a:gd name="T51" fmla="*/ 354 h 354"/>
                        <a:gd name="T52" fmla="*/ 169 w 384"/>
                        <a:gd name="T53" fmla="*/ 354 h 354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w 384"/>
                        <a:gd name="T82" fmla="*/ 0 h 354"/>
                        <a:gd name="T83" fmla="*/ 384 w 384"/>
                        <a:gd name="T84" fmla="*/ 354 h 354"/>
                      </a:gdLst>
                      <a:ahLst/>
                      <a:cxnLst>
                        <a:cxn ang="T54">
                          <a:pos x="T0" y="T1"/>
                        </a:cxn>
                        <a:cxn ang="T55">
                          <a:pos x="T2" y="T3"/>
                        </a:cxn>
                        <a:cxn ang="T56">
                          <a:pos x="T4" y="T5"/>
                        </a:cxn>
                        <a:cxn ang="T57">
                          <a:pos x="T6" y="T7"/>
                        </a:cxn>
                        <a:cxn ang="T58">
                          <a:pos x="T8" y="T9"/>
                        </a:cxn>
                        <a:cxn ang="T59">
                          <a:pos x="T10" y="T11"/>
                        </a:cxn>
                        <a:cxn ang="T60">
                          <a:pos x="T12" y="T13"/>
                        </a:cxn>
                        <a:cxn ang="T61">
                          <a:pos x="T14" y="T15"/>
                        </a:cxn>
                        <a:cxn ang="T62">
                          <a:pos x="T16" y="T17"/>
                        </a:cxn>
                        <a:cxn ang="T63">
                          <a:pos x="T18" y="T19"/>
                        </a:cxn>
                        <a:cxn ang="T64">
                          <a:pos x="T20" y="T21"/>
                        </a:cxn>
                        <a:cxn ang="T65">
                          <a:pos x="T22" y="T23"/>
                        </a:cxn>
                        <a:cxn ang="T66">
                          <a:pos x="T24" y="T25"/>
                        </a:cxn>
                        <a:cxn ang="T67">
                          <a:pos x="T26" y="T27"/>
                        </a:cxn>
                        <a:cxn ang="T68">
                          <a:pos x="T28" y="T29"/>
                        </a:cxn>
                        <a:cxn ang="T69">
                          <a:pos x="T30" y="T31"/>
                        </a:cxn>
                        <a:cxn ang="T70">
                          <a:pos x="T32" y="T33"/>
                        </a:cxn>
                        <a:cxn ang="T71">
                          <a:pos x="T34" y="T35"/>
                        </a:cxn>
                        <a:cxn ang="T72">
                          <a:pos x="T36" y="T37"/>
                        </a:cxn>
                        <a:cxn ang="T73">
                          <a:pos x="T38" y="T39"/>
                        </a:cxn>
                        <a:cxn ang="T74">
                          <a:pos x="T40" y="T41"/>
                        </a:cxn>
                        <a:cxn ang="T75">
                          <a:pos x="T42" y="T43"/>
                        </a:cxn>
                        <a:cxn ang="T76">
                          <a:pos x="T44" y="T45"/>
                        </a:cxn>
                        <a:cxn ang="T77">
                          <a:pos x="T46" y="T47"/>
                        </a:cxn>
                        <a:cxn ang="T78">
                          <a:pos x="T48" y="T49"/>
                        </a:cxn>
                        <a:cxn ang="T79">
                          <a:pos x="T50" y="T51"/>
                        </a:cxn>
                        <a:cxn ang="T80">
                          <a:pos x="T52" y="T53"/>
                        </a:cxn>
                      </a:cxnLst>
                      <a:rect l="T81" t="T82" r="T83" b="T84"/>
                      <a:pathLst>
                        <a:path w="384" h="354">
                          <a:moveTo>
                            <a:pt x="169" y="354"/>
                          </a:moveTo>
                          <a:lnTo>
                            <a:pt x="128" y="349"/>
                          </a:lnTo>
                          <a:lnTo>
                            <a:pt x="93" y="339"/>
                          </a:lnTo>
                          <a:lnTo>
                            <a:pt x="67" y="326"/>
                          </a:lnTo>
                          <a:lnTo>
                            <a:pt x="45" y="310"/>
                          </a:lnTo>
                          <a:lnTo>
                            <a:pt x="28" y="295"/>
                          </a:lnTo>
                          <a:lnTo>
                            <a:pt x="15" y="278"/>
                          </a:lnTo>
                          <a:lnTo>
                            <a:pt x="8" y="263"/>
                          </a:lnTo>
                          <a:lnTo>
                            <a:pt x="2" y="252"/>
                          </a:lnTo>
                          <a:lnTo>
                            <a:pt x="0" y="243"/>
                          </a:lnTo>
                          <a:lnTo>
                            <a:pt x="0" y="241"/>
                          </a:lnTo>
                          <a:lnTo>
                            <a:pt x="0" y="0"/>
                          </a:lnTo>
                          <a:lnTo>
                            <a:pt x="384" y="2"/>
                          </a:lnTo>
                          <a:lnTo>
                            <a:pt x="384" y="236"/>
                          </a:lnTo>
                          <a:lnTo>
                            <a:pt x="377" y="254"/>
                          </a:lnTo>
                          <a:lnTo>
                            <a:pt x="367" y="273"/>
                          </a:lnTo>
                          <a:lnTo>
                            <a:pt x="360" y="286"/>
                          </a:lnTo>
                          <a:lnTo>
                            <a:pt x="352" y="297"/>
                          </a:lnTo>
                          <a:lnTo>
                            <a:pt x="351" y="299"/>
                          </a:lnTo>
                          <a:lnTo>
                            <a:pt x="330" y="317"/>
                          </a:lnTo>
                          <a:lnTo>
                            <a:pt x="304" y="330"/>
                          </a:lnTo>
                          <a:lnTo>
                            <a:pt x="275" y="339"/>
                          </a:lnTo>
                          <a:lnTo>
                            <a:pt x="243" y="347"/>
                          </a:lnTo>
                          <a:lnTo>
                            <a:pt x="215" y="351"/>
                          </a:lnTo>
                          <a:lnTo>
                            <a:pt x="191" y="352"/>
                          </a:lnTo>
                          <a:lnTo>
                            <a:pt x="174" y="354"/>
                          </a:lnTo>
                          <a:lnTo>
                            <a:pt x="169" y="354"/>
                          </a:lnTo>
                        </a:path>
                      </a:pathLst>
                    </a:custGeom>
                    <a:noFill/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39" name="Freeform 186"/>
                    <p:cNvSpPr>
                      <a:spLocks/>
                    </p:cNvSpPr>
                    <p:nvPr/>
                  </p:nvSpPr>
                  <p:spPr bwMode="auto">
                    <a:xfrm>
                      <a:off x="836" y="2864"/>
                      <a:ext cx="343" cy="352"/>
                    </a:xfrm>
                    <a:custGeom>
                      <a:avLst/>
                      <a:gdLst>
                        <a:gd name="T0" fmla="*/ 153 w 343"/>
                        <a:gd name="T1" fmla="*/ 352 h 352"/>
                        <a:gd name="T2" fmla="*/ 116 w 343"/>
                        <a:gd name="T3" fmla="*/ 349 h 352"/>
                        <a:gd name="T4" fmla="*/ 87 w 343"/>
                        <a:gd name="T5" fmla="*/ 339 h 352"/>
                        <a:gd name="T6" fmla="*/ 61 w 343"/>
                        <a:gd name="T7" fmla="*/ 328 h 352"/>
                        <a:gd name="T8" fmla="*/ 42 w 343"/>
                        <a:gd name="T9" fmla="*/ 315 h 352"/>
                        <a:gd name="T10" fmla="*/ 27 w 343"/>
                        <a:gd name="T11" fmla="*/ 301 h 352"/>
                        <a:gd name="T12" fmla="*/ 16 w 343"/>
                        <a:gd name="T13" fmla="*/ 288 h 352"/>
                        <a:gd name="T14" fmla="*/ 9 w 343"/>
                        <a:gd name="T15" fmla="*/ 275 h 352"/>
                        <a:gd name="T16" fmla="*/ 3 w 343"/>
                        <a:gd name="T17" fmla="*/ 263 h 352"/>
                        <a:gd name="T18" fmla="*/ 1 w 343"/>
                        <a:gd name="T19" fmla="*/ 256 h 352"/>
                        <a:gd name="T20" fmla="*/ 0 w 343"/>
                        <a:gd name="T21" fmla="*/ 254 h 352"/>
                        <a:gd name="T22" fmla="*/ 0 w 343"/>
                        <a:gd name="T23" fmla="*/ 0 h 352"/>
                        <a:gd name="T24" fmla="*/ 343 w 343"/>
                        <a:gd name="T25" fmla="*/ 2 h 352"/>
                        <a:gd name="T26" fmla="*/ 343 w 343"/>
                        <a:gd name="T27" fmla="*/ 226 h 352"/>
                        <a:gd name="T28" fmla="*/ 335 w 343"/>
                        <a:gd name="T29" fmla="*/ 243 h 352"/>
                        <a:gd name="T30" fmla="*/ 328 w 343"/>
                        <a:gd name="T31" fmla="*/ 260 h 352"/>
                        <a:gd name="T32" fmla="*/ 320 w 343"/>
                        <a:gd name="T33" fmla="*/ 273 h 352"/>
                        <a:gd name="T34" fmla="*/ 315 w 343"/>
                        <a:gd name="T35" fmla="*/ 282 h 352"/>
                        <a:gd name="T36" fmla="*/ 313 w 343"/>
                        <a:gd name="T37" fmla="*/ 286 h 352"/>
                        <a:gd name="T38" fmla="*/ 296 w 343"/>
                        <a:gd name="T39" fmla="*/ 302 h 352"/>
                        <a:gd name="T40" fmla="*/ 272 w 343"/>
                        <a:gd name="T41" fmla="*/ 315 h 352"/>
                        <a:gd name="T42" fmla="*/ 246 w 343"/>
                        <a:gd name="T43" fmla="*/ 326 h 352"/>
                        <a:gd name="T44" fmla="*/ 220 w 343"/>
                        <a:gd name="T45" fmla="*/ 336 h 352"/>
                        <a:gd name="T46" fmla="*/ 194 w 343"/>
                        <a:gd name="T47" fmla="*/ 343 h 352"/>
                        <a:gd name="T48" fmla="*/ 174 w 343"/>
                        <a:gd name="T49" fmla="*/ 349 h 352"/>
                        <a:gd name="T50" fmla="*/ 159 w 343"/>
                        <a:gd name="T51" fmla="*/ 351 h 352"/>
                        <a:gd name="T52" fmla="*/ 153 w 343"/>
                        <a:gd name="T53" fmla="*/ 352 h 352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w 343"/>
                        <a:gd name="T82" fmla="*/ 0 h 352"/>
                        <a:gd name="T83" fmla="*/ 343 w 343"/>
                        <a:gd name="T84" fmla="*/ 352 h 352"/>
                      </a:gdLst>
                      <a:ahLst/>
                      <a:cxnLst>
                        <a:cxn ang="T54">
                          <a:pos x="T0" y="T1"/>
                        </a:cxn>
                        <a:cxn ang="T55">
                          <a:pos x="T2" y="T3"/>
                        </a:cxn>
                        <a:cxn ang="T56">
                          <a:pos x="T4" y="T5"/>
                        </a:cxn>
                        <a:cxn ang="T57">
                          <a:pos x="T6" y="T7"/>
                        </a:cxn>
                        <a:cxn ang="T58">
                          <a:pos x="T8" y="T9"/>
                        </a:cxn>
                        <a:cxn ang="T59">
                          <a:pos x="T10" y="T11"/>
                        </a:cxn>
                        <a:cxn ang="T60">
                          <a:pos x="T12" y="T13"/>
                        </a:cxn>
                        <a:cxn ang="T61">
                          <a:pos x="T14" y="T15"/>
                        </a:cxn>
                        <a:cxn ang="T62">
                          <a:pos x="T16" y="T17"/>
                        </a:cxn>
                        <a:cxn ang="T63">
                          <a:pos x="T18" y="T19"/>
                        </a:cxn>
                        <a:cxn ang="T64">
                          <a:pos x="T20" y="T21"/>
                        </a:cxn>
                        <a:cxn ang="T65">
                          <a:pos x="T22" y="T23"/>
                        </a:cxn>
                        <a:cxn ang="T66">
                          <a:pos x="T24" y="T25"/>
                        </a:cxn>
                        <a:cxn ang="T67">
                          <a:pos x="T26" y="T27"/>
                        </a:cxn>
                        <a:cxn ang="T68">
                          <a:pos x="T28" y="T29"/>
                        </a:cxn>
                        <a:cxn ang="T69">
                          <a:pos x="T30" y="T31"/>
                        </a:cxn>
                        <a:cxn ang="T70">
                          <a:pos x="T32" y="T33"/>
                        </a:cxn>
                        <a:cxn ang="T71">
                          <a:pos x="T34" y="T35"/>
                        </a:cxn>
                        <a:cxn ang="T72">
                          <a:pos x="T36" y="T37"/>
                        </a:cxn>
                        <a:cxn ang="T73">
                          <a:pos x="T38" y="T39"/>
                        </a:cxn>
                        <a:cxn ang="T74">
                          <a:pos x="T40" y="T41"/>
                        </a:cxn>
                        <a:cxn ang="T75">
                          <a:pos x="T42" y="T43"/>
                        </a:cxn>
                        <a:cxn ang="T76">
                          <a:pos x="T44" y="T45"/>
                        </a:cxn>
                        <a:cxn ang="T77">
                          <a:pos x="T46" y="T47"/>
                        </a:cxn>
                        <a:cxn ang="T78">
                          <a:pos x="T48" y="T49"/>
                        </a:cxn>
                        <a:cxn ang="T79">
                          <a:pos x="T50" y="T51"/>
                        </a:cxn>
                        <a:cxn ang="T80">
                          <a:pos x="T52" y="T53"/>
                        </a:cxn>
                      </a:cxnLst>
                      <a:rect l="T81" t="T82" r="T83" b="T84"/>
                      <a:pathLst>
                        <a:path w="343" h="352">
                          <a:moveTo>
                            <a:pt x="153" y="352"/>
                          </a:moveTo>
                          <a:lnTo>
                            <a:pt x="116" y="349"/>
                          </a:lnTo>
                          <a:lnTo>
                            <a:pt x="87" y="339"/>
                          </a:lnTo>
                          <a:lnTo>
                            <a:pt x="61" y="328"/>
                          </a:lnTo>
                          <a:lnTo>
                            <a:pt x="42" y="315"/>
                          </a:lnTo>
                          <a:lnTo>
                            <a:pt x="27" y="301"/>
                          </a:lnTo>
                          <a:lnTo>
                            <a:pt x="16" y="288"/>
                          </a:lnTo>
                          <a:lnTo>
                            <a:pt x="9" y="275"/>
                          </a:lnTo>
                          <a:lnTo>
                            <a:pt x="3" y="263"/>
                          </a:lnTo>
                          <a:lnTo>
                            <a:pt x="1" y="256"/>
                          </a:lnTo>
                          <a:lnTo>
                            <a:pt x="0" y="254"/>
                          </a:lnTo>
                          <a:lnTo>
                            <a:pt x="0" y="0"/>
                          </a:lnTo>
                          <a:lnTo>
                            <a:pt x="343" y="2"/>
                          </a:lnTo>
                          <a:lnTo>
                            <a:pt x="343" y="226"/>
                          </a:lnTo>
                          <a:lnTo>
                            <a:pt x="335" y="243"/>
                          </a:lnTo>
                          <a:lnTo>
                            <a:pt x="328" y="260"/>
                          </a:lnTo>
                          <a:lnTo>
                            <a:pt x="320" y="273"/>
                          </a:lnTo>
                          <a:lnTo>
                            <a:pt x="315" y="282"/>
                          </a:lnTo>
                          <a:lnTo>
                            <a:pt x="313" y="286"/>
                          </a:lnTo>
                          <a:lnTo>
                            <a:pt x="296" y="302"/>
                          </a:lnTo>
                          <a:lnTo>
                            <a:pt x="272" y="315"/>
                          </a:lnTo>
                          <a:lnTo>
                            <a:pt x="246" y="326"/>
                          </a:lnTo>
                          <a:lnTo>
                            <a:pt x="220" y="336"/>
                          </a:lnTo>
                          <a:lnTo>
                            <a:pt x="194" y="343"/>
                          </a:lnTo>
                          <a:lnTo>
                            <a:pt x="174" y="349"/>
                          </a:lnTo>
                          <a:lnTo>
                            <a:pt x="159" y="351"/>
                          </a:lnTo>
                          <a:lnTo>
                            <a:pt x="153" y="352"/>
                          </a:lnTo>
                          <a:close/>
                        </a:path>
                      </a:pathLst>
                    </a:custGeom>
                    <a:solidFill>
                      <a:srgbClr val="202020"/>
                    </a:solidFill>
                    <a:ln w="0">
                      <a:solidFill>
                        <a:srgbClr val="20202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40" name="Freeform 187"/>
                    <p:cNvSpPr>
                      <a:spLocks/>
                    </p:cNvSpPr>
                    <p:nvPr/>
                  </p:nvSpPr>
                  <p:spPr bwMode="auto">
                    <a:xfrm>
                      <a:off x="858" y="2866"/>
                      <a:ext cx="300" cy="349"/>
                    </a:xfrm>
                    <a:custGeom>
                      <a:avLst/>
                      <a:gdLst>
                        <a:gd name="T0" fmla="*/ 139 w 300"/>
                        <a:gd name="T1" fmla="*/ 349 h 349"/>
                        <a:gd name="T2" fmla="*/ 102 w 300"/>
                        <a:gd name="T3" fmla="*/ 345 h 349"/>
                        <a:gd name="T4" fmla="*/ 74 w 300"/>
                        <a:gd name="T5" fmla="*/ 337 h 349"/>
                        <a:gd name="T6" fmla="*/ 50 w 300"/>
                        <a:gd name="T7" fmla="*/ 326 h 349"/>
                        <a:gd name="T8" fmla="*/ 31 w 300"/>
                        <a:gd name="T9" fmla="*/ 313 h 349"/>
                        <a:gd name="T10" fmla="*/ 18 w 300"/>
                        <a:gd name="T11" fmla="*/ 299 h 349"/>
                        <a:gd name="T12" fmla="*/ 9 w 300"/>
                        <a:gd name="T13" fmla="*/ 286 h 349"/>
                        <a:gd name="T14" fmla="*/ 4 w 300"/>
                        <a:gd name="T15" fmla="*/ 276 h 349"/>
                        <a:gd name="T16" fmla="*/ 0 w 300"/>
                        <a:gd name="T17" fmla="*/ 269 h 349"/>
                        <a:gd name="T18" fmla="*/ 0 w 300"/>
                        <a:gd name="T19" fmla="*/ 265 h 349"/>
                        <a:gd name="T20" fmla="*/ 0 w 300"/>
                        <a:gd name="T21" fmla="*/ 0 h 349"/>
                        <a:gd name="T22" fmla="*/ 300 w 300"/>
                        <a:gd name="T23" fmla="*/ 0 h 349"/>
                        <a:gd name="T24" fmla="*/ 300 w 300"/>
                        <a:gd name="T25" fmla="*/ 213 h 349"/>
                        <a:gd name="T26" fmla="*/ 295 w 300"/>
                        <a:gd name="T27" fmla="*/ 228 h 349"/>
                        <a:gd name="T28" fmla="*/ 287 w 300"/>
                        <a:gd name="T29" fmla="*/ 245 h 349"/>
                        <a:gd name="T30" fmla="*/ 282 w 300"/>
                        <a:gd name="T31" fmla="*/ 258 h 349"/>
                        <a:gd name="T32" fmla="*/ 276 w 300"/>
                        <a:gd name="T33" fmla="*/ 267 h 349"/>
                        <a:gd name="T34" fmla="*/ 274 w 300"/>
                        <a:gd name="T35" fmla="*/ 271 h 349"/>
                        <a:gd name="T36" fmla="*/ 259 w 300"/>
                        <a:gd name="T37" fmla="*/ 286 h 349"/>
                        <a:gd name="T38" fmla="*/ 241 w 300"/>
                        <a:gd name="T39" fmla="*/ 299 h 349"/>
                        <a:gd name="T40" fmla="*/ 219 w 300"/>
                        <a:gd name="T41" fmla="*/ 312 h 349"/>
                        <a:gd name="T42" fmla="*/ 194 w 300"/>
                        <a:gd name="T43" fmla="*/ 324 h 349"/>
                        <a:gd name="T44" fmla="*/ 174 w 300"/>
                        <a:gd name="T45" fmla="*/ 334 h 349"/>
                        <a:gd name="T46" fmla="*/ 156 w 300"/>
                        <a:gd name="T47" fmla="*/ 341 h 349"/>
                        <a:gd name="T48" fmla="*/ 143 w 300"/>
                        <a:gd name="T49" fmla="*/ 347 h 349"/>
                        <a:gd name="T50" fmla="*/ 139 w 300"/>
                        <a:gd name="T51" fmla="*/ 349 h 349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w 300"/>
                        <a:gd name="T79" fmla="*/ 0 h 349"/>
                        <a:gd name="T80" fmla="*/ 300 w 300"/>
                        <a:gd name="T81" fmla="*/ 349 h 349"/>
                      </a:gdLst>
                      <a:ahLst/>
                      <a:cxnLst>
                        <a:cxn ang="T52">
                          <a:pos x="T0" y="T1"/>
                        </a:cxn>
                        <a:cxn ang="T53">
                          <a:pos x="T2" y="T3"/>
                        </a:cxn>
                        <a:cxn ang="T54">
                          <a:pos x="T4" y="T5"/>
                        </a:cxn>
                        <a:cxn ang="T55">
                          <a:pos x="T6" y="T7"/>
                        </a:cxn>
                        <a:cxn ang="T56">
                          <a:pos x="T8" y="T9"/>
                        </a:cxn>
                        <a:cxn ang="T57">
                          <a:pos x="T10" y="T11"/>
                        </a:cxn>
                        <a:cxn ang="T58">
                          <a:pos x="T12" y="T13"/>
                        </a:cxn>
                        <a:cxn ang="T59">
                          <a:pos x="T14" y="T15"/>
                        </a:cxn>
                        <a:cxn ang="T60">
                          <a:pos x="T16" y="T17"/>
                        </a:cxn>
                        <a:cxn ang="T61">
                          <a:pos x="T18" y="T19"/>
                        </a:cxn>
                        <a:cxn ang="T62">
                          <a:pos x="T20" y="T21"/>
                        </a:cxn>
                        <a:cxn ang="T63">
                          <a:pos x="T22" y="T23"/>
                        </a:cxn>
                        <a:cxn ang="T64">
                          <a:pos x="T24" y="T25"/>
                        </a:cxn>
                        <a:cxn ang="T65">
                          <a:pos x="T26" y="T27"/>
                        </a:cxn>
                        <a:cxn ang="T66">
                          <a:pos x="T28" y="T29"/>
                        </a:cxn>
                        <a:cxn ang="T67">
                          <a:pos x="T30" y="T31"/>
                        </a:cxn>
                        <a:cxn ang="T68">
                          <a:pos x="T32" y="T33"/>
                        </a:cxn>
                        <a:cxn ang="T69">
                          <a:pos x="T34" y="T35"/>
                        </a:cxn>
                        <a:cxn ang="T70">
                          <a:pos x="T36" y="T37"/>
                        </a:cxn>
                        <a:cxn ang="T71">
                          <a:pos x="T38" y="T39"/>
                        </a:cxn>
                        <a:cxn ang="T72">
                          <a:pos x="T40" y="T41"/>
                        </a:cxn>
                        <a:cxn ang="T73">
                          <a:pos x="T42" y="T43"/>
                        </a:cxn>
                        <a:cxn ang="T74">
                          <a:pos x="T44" y="T45"/>
                        </a:cxn>
                        <a:cxn ang="T75">
                          <a:pos x="T46" y="T47"/>
                        </a:cxn>
                        <a:cxn ang="T76">
                          <a:pos x="T48" y="T49"/>
                        </a:cxn>
                        <a:cxn ang="T77">
                          <a:pos x="T50" y="T51"/>
                        </a:cxn>
                      </a:cxnLst>
                      <a:rect l="T78" t="T79" r="T80" b="T81"/>
                      <a:pathLst>
                        <a:path w="300" h="349">
                          <a:moveTo>
                            <a:pt x="139" y="349"/>
                          </a:moveTo>
                          <a:lnTo>
                            <a:pt x="102" y="345"/>
                          </a:lnTo>
                          <a:lnTo>
                            <a:pt x="74" y="337"/>
                          </a:lnTo>
                          <a:lnTo>
                            <a:pt x="50" y="326"/>
                          </a:lnTo>
                          <a:lnTo>
                            <a:pt x="31" y="313"/>
                          </a:lnTo>
                          <a:lnTo>
                            <a:pt x="18" y="299"/>
                          </a:lnTo>
                          <a:lnTo>
                            <a:pt x="9" y="286"/>
                          </a:lnTo>
                          <a:lnTo>
                            <a:pt x="4" y="276"/>
                          </a:lnTo>
                          <a:lnTo>
                            <a:pt x="0" y="269"/>
                          </a:lnTo>
                          <a:lnTo>
                            <a:pt x="0" y="265"/>
                          </a:lnTo>
                          <a:lnTo>
                            <a:pt x="0" y="0"/>
                          </a:lnTo>
                          <a:lnTo>
                            <a:pt x="300" y="0"/>
                          </a:lnTo>
                          <a:lnTo>
                            <a:pt x="300" y="213"/>
                          </a:lnTo>
                          <a:lnTo>
                            <a:pt x="295" y="228"/>
                          </a:lnTo>
                          <a:lnTo>
                            <a:pt x="287" y="245"/>
                          </a:lnTo>
                          <a:lnTo>
                            <a:pt x="282" y="258"/>
                          </a:lnTo>
                          <a:lnTo>
                            <a:pt x="276" y="267"/>
                          </a:lnTo>
                          <a:lnTo>
                            <a:pt x="274" y="271"/>
                          </a:lnTo>
                          <a:lnTo>
                            <a:pt x="259" y="286"/>
                          </a:lnTo>
                          <a:lnTo>
                            <a:pt x="241" y="299"/>
                          </a:lnTo>
                          <a:lnTo>
                            <a:pt x="219" y="312"/>
                          </a:lnTo>
                          <a:lnTo>
                            <a:pt x="194" y="324"/>
                          </a:lnTo>
                          <a:lnTo>
                            <a:pt x="174" y="334"/>
                          </a:lnTo>
                          <a:lnTo>
                            <a:pt x="156" y="341"/>
                          </a:lnTo>
                          <a:lnTo>
                            <a:pt x="143" y="347"/>
                          </a:lnTo>
                          <a:lnTo>
                            <a:pt x="139" y="349"/>
                          </a:lnTo>
                          <a:close/>
                        </a:path>
                      </a:pathLst>
                    </a:custGeom>
                    <a:solidFill>
                      <a:srgbClr val="404040"/>
                    </a:solidFill>
                    <a:ln w="0">
                      <a:solidFill>
                        <a:srgbClr val="40404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41" name="Freeform 188"/>
                    <p:cNvSpPr>
                      <a:spLocks/>
                    </p:cNvSpPr>
                    <p:nvPr/>
                  </p:nvSpPr>
                  <p:spPr bwMode="auto">
                    <a:xfrm>
                      <a:off x="880" y="2866"/>
                      <a:ext cx="258" cy="347"/>
                    </a:xfrm>
                    <a:custGeom>
                      <a:avLst/>
                      <a:gdLst>
                        <a:gd name="T0" fmla="*/ 122 w 258"/>
                        <a:gd name="T1" fmla="*/ 347 h 347"/>
                        <a:gd name="T2" fmla="*/ 87 w 258"/>
                        <a:gd name="T3" fmla="*/ 343 h 347"/>
                        <a:gd name="T4" fmla="*/ 59 w 258"/>
                        <a:gd name="T5" fmla="*/ 336 h 347"/>
                        <a:gd name="T6" fmla="*/ 39 w 258"/>
                        <a:gd name="T7" fmla="*/ 324 h 347"/>
                        <a:gd name="T8" fmla="*/ 22 w 258"/>
                        <a:gd name="T9" fmla="*/ 313 h 347"/>
                        <a:gd name="T10" fmla="*/ 11 w 258"/>
                        <a:gd name="T11" fmla="*/ 300 h 347"/>
                        <a:gd name="T12" fmla="*/ 4 w 258"/>
                        <a:gd name="T13" fmla="*/ 289 h 347"/>
                        <a:gd name="T14" fmla="*/ 0 w 258"/>
                        <a:gd name="T15" fmla="*/ 282 h 347"/>
                        <a:gd name="T16" fmla="*/ 0 w 258"/>
                        <a:gd name="T17" fmla="*/ 280 h 347"/>
                        <a:gd name="T18" fmla="*/ 0 w 258"/>
                        <a:gd name="T19" fmla="*/ 0 h 347"/>
                        <a:gd name="T20" fmla="*/ 258 w 258"/>
                        <a:gd name="T21" fmla="*/ 0 h 347"/>
                        <a:gd name="T22" fmla="*/ 258 w 258"/>
                        <a:gd name="T23" fmla="*/ 204 h 347"/>
                        <a:gd name="T24" fmla="*/ 252 w 258"/>
                        <a:gd name="T25" fmla="*/ 217 h 347"/>
                        <a:gd name="T26" fmla="*/ 247 w 258"/>
                        <a:gd name="T27" fmla="*/ 232 h 347"/>
                        <a:gd name="T28" fmla="*/ 241 w 258"/>
                        <a:gd name="T29" fmla="*/ 243 h 347"/>
                        <a:gd name="T30" fmla="*/ 237 w 258"/>
                        <a:gd name="T31" fmla="*/ 252 h 347"/>
                        <a:gd name="T32" fmla="*/ 237 w 258"/>
                        <a:gd name="T33" fmla="*/ 256 h 347"/>
                        <a:gd name="T34" fmla="*/ 224 w 258"/>
                        <a:gd name="T35" fmla="*/ 271 h 347"/>
                        <a:gd name="T36" fmla="*/ 208 w 258"/>
                        <a:gd name="T37" fmla="*/ 284 h 347"/>
                        <a:gd name="T38" fmla="*/ 189 w 258"/>
                        <a:gd name="T39" fmla="*/ 300 h 347"/>
                        <a:gd name="T40" fmla="*/ 171 w 258"/>
                        <a:gd name="T41" fmla="*/ 315 h 347"/>
                        <a:gd name="T42" fmla="*/ 152 w 258"/>
                        <a:gd name="T43" fmla="*/ 328 h 347"/>
                        <a:gd name="T44" fmla="*/ 137 w 258"/>
                        <a:gd name="T45" fmla="*/ 337 h 347"/>
                        <a:gd name="T46" fmla="*/ 126 w 258"/>
                        <a:gd name="T47" fmla="*/ 345 h 347"/>
                        <a:gd name="T48" fmla="*/ 122 w 258"/>
                        <a:gd name="T49" fmla="*/ 347 h 347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w 258"/>
                        <a:gd name="T76" fmla="*/ 0 h 347"/>
                        <a:gd name="T77" fmla="*/ 258 w 258"/>
                        <a:gd name="T78" fmla="*/ 347 h 347"/>
                      </a:gdLst>
                      <a:ahLst/>
                      <a:cxnLst>
                        <a:cxn ang="T50">
                          <a:pos x="T0" y="T1"/>
                        </a:cxn>
                        <a:cxn ang="T51">
                          <a:pos x="T2" y="T3"/>
                        </a:cxn>
                        <a:cxn ang="T52">
                          <a:pos x="T4" y="T5"/>
                        </a:cxn>
                        <a:cxn ang="T53">
                          <a:pos x="T6" y="T7"/>
                        </a:cxn>
                        <a:cxn ang="T54">
                          <a:pos x="T8" y="T9"/>
                        </a:cxn>
                        <a:cxn ang="T55">
                          <a:pos x="T10" y="T11"/>
                        </a:cxn>
                        <a:cxn ang="T56">
                          <a:pos x="T12" y="T13"/>
                        </a:cxn>
                        <a:cxn ang="T57">
                          <a:pos x="T14" y="T15"/>
                        </a:cxn>
                        <a:cxn ang="T58">
                          <a:pos x="T16" y="T17"/>
                        </a:cxn>
                        <a:cxn ang="T59">
                          <a:pos x="T18" y="T19"/>
                        </a:cxn>
                        <a:cxn ang="T60">
                          <a:pos x="T20" y="T21"/>
                        </a:cxn>
                        <a:cxn ang="T61">
                          <a:pos x="T22" y="T23"/>
                        </a:cxn>
                        <a:cxn ang="T62">
                          <a:pos x="T24" y="T25"/>
                        </a:cxn>
                        <a:cxn ang="T63">
                          <a:pos x="T26" y="T27"/>
                        </a:cxn>
                        <a:cxn ang="T64">
                          <a:pos x="T28" y="T29"/>
                        </a:cxn>
                        <a:cxn ang="T65">
                          <a:pos x="T30" y="T31"/>
                        </a:cxn>
                        <a:cxn ang="T66">
                          <a:pos x="T32" y="T33"/>
                        </a:cxn>
                        <a:cxn ang="T67">
                          <a:pos x="T34" y="T35"/>
                        </a:cxn>
                        <a:cxn ang="T68">
                          <a:pos x="T36" y="T37"/>
                        </a:cxn>
                        <a:cxn ang="T69">
                          <a:pos x="T38" y="T39"/>
                        </a:cxn>
                        <a:cxn ang="T70">
                          <a:pos x="T40" y="T41"/>
                        </a:cxn>
                        <a:cxn ang="T71">
                          <a:pos x="T42" y="T43"/>
                        </a:cxn>
                        <a:cxn ang="T72">
                          <a:pos x="T44" y="T45"/>
                        </a:cxn>
                        <a:cxn ang="T73">
                          <a:pos x="T46" y="T47"/>
                        </a:cxn>
                        <a:cxn ang="T74">
                          <a:pos x="T48" y="T49"/>
                        </a:cxn>
                      </a:cxnLst>
                      <a:rect l="T75" t="T76" r="T77" b="T78"/>
                      <a:pathLst>
                        <a:path w="258" h="347">
                          <a:moveTo>
                            <a:pt x="122" y="347"/>
                          </a:moveTo>
                          <a:lnTo>
                            <a:pt x="87" y="343"/>
                          </a:lnTo>
                          <a:lnTo>
                            <a:pt x="59" y="336"/>
                          </a:lnTo>
                          <a:lnTo>
                            <a:pt x="39" y="324"/>
                          </a:lnTo>
                          <a:lnTo>
                            <a:pt x="22" y="313"/>
                          </a:lnTo>
                          <a:lnTo>
                            <a:pt x="11" y="300"/>
                          </a:lnTo>
                          <a:lnTo>
                            <a:pt x="4" y="289"/>
                          </a:lnTo>
                          <a:lnTo>
                            <a:pt x="0" y="282"/>
                          </a:lnTo>
                          <a:lnTo>
                            <a:pt x="0" y="280"/>
                          </a:lnTo>
                          <a:lnTo>
                            <a:pt x="0" y="0"/>
                          </a:lnTo>
                          <a:lnTo>
                            <a:pt x="258" y="0"/>
                          </a:lnTo>
                          <a:lnTo>
                            <a:pt x="258" y="204"/>
                          </a:lnTo>
                          <a:lnTo>
                            <a:pt x="252" y="217"/>
                          </a:lnTo>
                          <a:lnTo>
                            <a:pt x="247" y="232"/>
                          </a:lnTo>
                          <a:lnTo>
                            <a:pt x="241" y="243"/>
                          </a:lnTo>
                          <a:lnTo>
                            <a:pt x="237" y="252"/>
                          </a:lnTo>
                          <a:lnTo>
                            <a:pt x="237" y="256"/>
                          </a:lnTo>
                          <a:lnTo>
                            <a:pt x="224" y="271"/>
                          </a:lnTo>
                          <a:lnTo>
                            <a:pt x="208" y="284"/>
                          </a:lnTo>
                          <a:lnTo>
                            <a:pt x="189" y="300"/>
                          </a:lnTo>
                          <a:lnTo>
                            <a:pt x="171" y="315"/>
                          </a:lnTo>
                          <a:lnTo>
                            <a:pt x="152" y="328"/>
                          </a:lnTo>
                          <a:lnTo>
                            <a:pt x="137" y="337"/>
                          </a:lnTo>
                          <a:lnTo>
                            <a:pt x="126" y="345"/>
                          </a:lnTo>
                          <a:lnTo>
                            <a:pt x="122" y="347"/>
                          </a:lnTo>
                          <a:close/>
                        </a:path>
                      </a:pathLst>
                    </a:custGeom>
                    <a:solidFill>
                      <a:srgbClr val="606060"/>
                    </a:solidFill>
                    <a:ln w="0">
                      <a:solidFill>
                        <a:srgbClr val="60606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42" name="Freeform 189"/>
                    <p:cNvSpPr>
                      <a:spLocks/>
                    </p:cNvSpPr>
                    <p:nvPr/>
                  </p:nvSpPr>
                  <p:spPr bwMode="auto">
                    <a:xfrm>
                      <a:off x="902" y="2866"/>
                      <a:ext cx="215" cy="347"/>
                    </a:xfrm>
                    <a:custGeom>
                      <a:avLst/>
                      <a:gdLst>
                        <a:gd name="T0" fmla="*/ 108 w 215"/>
                        <a:gd name="T1" fmla="*/ 347 h 347"/>
                        <a:gd name="T2" fmla="*/ 78 w 215"/>
                        <a:gd name="T3" fmla="*/ 343 h 347"/>
                        <a:gd name="T4" fmla="*/ 54 w 215"/>
                        <a:gd name="T5" fmla="*/ 337 h 347"/>
                        <a:gd name="T6" fmla="*/ 34 w 215"/>
                        <a:gd name="T7" fmla="*/ 328 h 347"/>
                        <a:gd name="T8" fmla="*/ 21 w 215"/>
                        <a:gd name="T9" fmla="*/ 319 h 347"/>
                        <a:gd name="T10" fmla="*/ 10 w 215"/>
                        <a:gd name="T11" fmla="*/ 310 h 347"/>
                        <a:gd name="T12" fmla="*/ 4 w 215"/>
                        <a:gd name="T13" fmla="*/ 300 h 347"/>
                        <a:gd name="T14" fmla="*/ 0 w 215"/>
                        <a:gd name="T15" fmla="*/ 295 h 347"/>
                        <a:gd name="T16" fmla="*/ 0 w 215"/>
                        <a:gd name="T17" fmla="*/ 293 h 347"/>
                        <a:gd name="T18" fmla="*/ 0 w 215"/>
                        <a:gd name="T19" fmla="*/ 0 h 347"/>
                        <a:gd name="T20" fmla="*/ 215 w 215"/>
                        <a:gd name="T21" fmla="*/ 0 h 347"/>
                        <a:gd name="T22" fmla="*/ 215 w 215"/>
                        <a:gd name="T23" fmla="*/ 193 h 347"/>
                        <a:gd name="T24" fmla="*/ 212 w 215"/>
                        <a:gd name="T25" fmla="*/ 206 h 347"/>
                        <a:gd name="T26" fmla="*/ 206 w 215"/>
                        <a:gd name="T27" fmla="*/ 217 h 347"/>
                        <a:gd name="T28" fmla="*/ 202 w 215"/>
                        <a:gd name="T29" fmla="*/ 230 h 347"/>
                        <a:gd name="T30" fmla="*/ 199 w 215"/>
                        <a:gd name="T31" fmla="*/ 239 h 347"/>
                        <a:gd name="T32" fmla="*/ 199 w 215"/>
                        <a:gd name="T33" fmla="*/ 243 h 347"/>
                        <a:gd name="T34" fmla="*/ 188 w 215"/>
                        <a:gd name="T35" fmla="*/ 254 h 347"/>
                        <a:gd name="T36" fmla="*/ 175 w 215"/>
                        <a:gd name="T37" fmla="*/ 271 h 347"/>
                        <a:gd name="T38" fmla="*/ 160 w 215"/>
                        <a:gd name="T39" fmla="*/ 287 h 347"/>
                        <a:gd name="T40" fmla="*/ 145 w 215"/>
                        <a:gd name="T41" fmla="*/ 304 h 347"/>
                        <a:gd name="T42" fmla="*/ 130 w 215"/>
                        <a:gd name="T43" fmla="*/ 321 h 347"/>
                        <a:gd name="T44" fmla="*/ 119 w 215"/>
                        <a:gd name="T45" fmla="*/ 334 h 347"/>
                        <a:gd name="T46" fmla="*/ 110 w 215"/>
                        <a:gd name="T47" fmla="*/ 343 h 347"/>
                        <a:gd name="T48" fmla="*/ 108 w 215"/>
                        <a:gd name="T49" fmla="*/ 347 h 347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w 215"/>
                        <a:gd name="T76" fmla="*/ 0 h 347"/>
                        <a:gd name="T77" fmla="*/ 215 w 215"/>
                        <a:gd name="T78" fmla="*/ 347 h 347"/>
                      </a:gdLst>
                      <a:ahLst/>
                      <a:cxnLst>
                        <a:cxn ang="T50">
                          <a:pos x="T0" y="T1"/>
                        </a:cxn>
                        <a:cxn ang="T51">
                          <a:pos x="T2" y="T3"/>
                        </a:cxn>
                        <a:cxn ang="T52">
                          <a:pos x="T4" y="T5"/>
                        </a:cxn>
                        <a:cxn ang="T53">
                          <a:pos x="T6" y="T7"/>
                        </a:cxn>
                        <a:cxn ang="T54">
                          <a:pos x="T8" y="T9"/>
                        </a:cxn>
                        <a:cxn ang="T55">
                          <a:pos x="T10" y="T11"/>
                        </a:cxn>
                        <a:cxn ang="T56">
                          <a:pos x="T12" y="T13"/>
                        </a:cxn>
                        <a:cxn ang="T57">
                          <a:pos x="T14" y="T15"/>
                        </a:cxn>
                        <a:cxn ang="T58">
                          <a:pos x="T16" y="T17"/>
                        </a:cxn>
                        <a:cxn ang="T59">
                          <a:pos x="T18" y="T19"/>
                        </a:cxn>
                        <a:cxn ang="T60">
                          <a:pos x="T20" y="T21"/>
                        </a:cxn>
                        <a:cxn ang="T61">
                          <a:pos x="T22" y="T23"/>
                        </a:cxn>
                        <a:cxn ang="T62">
                          <a:pos x="T24" y="T25"/>
                        </a:cxn>
                        <a:cxn ang="T63">
                          <a:pos x="T26" y="T27"/>
                        </a:cxn>
                        <a:cxn ang="T64">
                          <a:pos x="T28" y="T29"/>
                        </a:cxn>
                        <a:cxn ang="T65">
                          <a:pos x="T30" y="T31"/>
                        </a:cxn>
                        <a:cxn ang="T66">
                          <a:pos x="T32" y="T33"/>
                        </a:cxn>
                        <a:cxn ang="T67">
                          <a:pos x="T34" y="T35"/>
                        </a:cxn>
                        <a:cxn ang="T68">
                          <a:pos x="T36" y="T37"/>
                        </a:cxn>
                        <a:cxn ang="T69">
                          <a:pos x="T38" y="T39"/>
                        </a:cxn>
                        <a:cxn ang="T70">
                          <a:pos x="T40" y="T41"/>
                        </a:cxn>
                        <a:cxn ang="T71">
                          <a:pos x="T42" y="T43"/>
                        </a:cxn>
                        <a:cxn ang="T72">
                          <a:pos x="T44" y="T45"/>
                        </a:cxn>
                        <a:cxn ang="T73">
                          <a:pos x="T46" y="T47"/>
                        </a:cxn>
                        <a:cxn ang="T74">
                          <a:pos x="T48" y="T49"/>
                        </a:cxn>
                      </a:cxnLst>
                      <a:rect l="T75" t="T76" r="T77" b="T78"/>
                      <a:pathLst>
                        <a:path w="215" h="347">
                          <a:moveTo>
                            <a:pt x="108" y="347"/>
                          </a:moveTo>
                          <a:lnTo>
                            <a:pt x="78" y="343"/>
                          </a:lnTo>
                          <a:lnTo>
                            <a:pt x="54" y="337"/>
                          </a:lnTo>
                          <a:lnTo>
                            <a:pt x="34" y="328"/>
                          </a:lnTo>
                          <a:lnTo>
                            <a:pt x="21" y="319"/>
                          </a:lnTo>
                          <a:lnTo>
                            <a:pt x="10" y="310"/>
                          </a:lnTo>
                          <a:lnTo>
                            <a:pt x="4" y="300"/>
                          </a:lnTo>
                          <a:lnTo>
                            <a:pt x="0" y="295"/>
                          </a:lnTo>
                          <a:lnTo>
                            <a:pt x="0" y="293"/>
                          </a:lnTo>
                          <a:lnTo>
                            <a:pt x="0" y="0"/>
                          </a:lnTo>
                          <a:lnTo>
                            <a:pt x="215" y="0"/>
                          </a:lnTo>
                          <a:lnTo>
                            <a:pt x="215" y="193"/>
                          </a:lnTo>
                          <a:lnTo>
                            <a:pt x="212" y="206"/>
                          </a:lnTo>
                          <a:lnTo>
                            <a:pt x="206" y="217"/>
                          </a:lnTo>
                          <a:lnTo>
                            <a:pt x="202" y="230"/>
                          </a:lnTo>
                          <a:lnTo>
                            <a:pt x="199" y="239"/>
                          </a:lnTo>
                          <a:lnTo>
                            <a:pt x="199" y="243"/>
                          </a:lnTo>
                          <a:lnTo>
                            <a:pt x="188" y="254"/>
                          </a:lnTo>
                          <a:lnTo>
                            <a:pt x="175" y="271"/>
                          </a:lnTo>
                          <a:lnTo>
                            <a:pt x="160" y="287"/>
                          </a:lnTo>
                          <a:lnTo>
                            <a:pt x="145" y="304"/>
                          </a:lnTo>
                          <a:lnTo>
                            <a:pt x="130" y="321"/>
                          </a:lnTo>
                          <a:lnTo>
                            <a:pt x="119" y="334"/>
                          </a:lnTo>
                          <a:lnTo>
                            <a:pt x="110" y="343"/>
                          </a:lnTo>
                          <a:lnTo>
                            <a:pt x="108" y="347"/>
                          </a:lnTo>
                          <a:close/>
                        </a:path>
                      </a:pathLst>
                    </a:custGeom>
                    <a:solidFill>
                      <a:srgbClr val="808080"/>
                    </a:solidFill>
                    <a:ln w="0">
                      <a:solidFill>
                        <a:srgbClr val="80808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43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923" y="2866"/>
                      <a:ext cx="174" cy="345"/>
                    </a:xfrm>
                    <a:custGeom>
                      <a:avLst/>
                      <a:gdLst>
                        <a:gd name="T0" fmla="*/ 92 w 174"/>
                        <a:gd name="T1" fmla="*/ 345 h 345"/>
                        <a:gd name="T2" fmla="*/ 65 w 174"/>
                        <a:gd name="T3" fmla="*/ 343 h 345"/>
                        <a:gd name="T4" fmla="*/ 42 w 174"/>
                        <a:gd name="T5" fmla="*/ 337 h 345"/>
                        <a:gd name="T6" fmla="*/ 26 w 174"/>
                        <a:gd name="T7" fmla="*/ 330 h 345"/>
                        <a:gd name="T8" fmla="*/ 15 w 174"/>
                        <a:gd name="T9" fmla="*/ 323 h 345"/>
                        <a:gd name="T10" fmla="*/ 5 w 174"/>
                        <a:gd name="T11" fmla="*/ 313 h 345"/>
                        <a:gd name="T12" fmla="*/ 2 w 174"/>
                        <a:gd name="T13" fmla="*/ 308 h 345"/>
                        <a:gd name="T14" fmla="*/ 0 w 174"/>
                        <a:gd name="T15" fmla="*/ 306 h 345"/>
                        <a:gd name="T16" fmla="*/ 0 w 174"/>
                        <a:gd name="T17" fmla="*/ 2 h 345"/>
                        <a:gd name="T18" fmla="*/ 174 w 174"/>
                        <a:gd name="T19" fmla="*/ 0 h 345"/>
                        <a:gd name="T20" fmla="*/ 174 w 174"/>
                        <a:gd name="T21" fmla="*/ 184 h 345"/>
                        <a:gd name="T22" fmla="*/ 170 w 174"/>
                        <a:gd name="T23" fmla="*/ 193 h 345"/>
                        <a:gd name="T24" fmla="*/ 167 w 174"/>
                        <a:gd name="T25" fmla="*/ 204 h 345"/>
                        <a:gd name="T26" fmla="*/ 165 w 174"/>
                        <a:gd name="T27" fmla="*/ 217 h 345"/>
                        <a:gd name="T28" fmla="*/ 163 w 174"/>
                        <a:gd name="T29" fmla="*/ 226 h 345"/>
                        <a:gd name="T30" fmla="*/ 161 w 174"/>
                        <a:gd name="T31" fmla="*/ 228 h 345"/>
                        <a:gd name="T32" fmla="*/ 154 w 174"/>
                        <a:gd name="T33" fmla="*/ 239 h 345"/>
                        <a:gd name="T34" fmla="*/ 144 w 174"/>
                        <a:gd name="T35" fmla="*/ 256 h 345"/>
                        <a:gd name="T36" fmla="*/ 133 w 174"/>
                        <a:gd name="T37" fmla="*/ 274 h 345"/>
                        <a:gd name="T38" fmla="*/ 120 w 174"/>
                        <a:gd name="T39" fmla="*/ 295 h 345"/>
                        <a:gd name="T40" fmla="*/ 111 w 174"/>
                        <a:gd name="T41" fmla="*/ 313 h 345"/>
                        <a:gd name="T42" fmla="*/ 102 w 174"/>
                        <a:gd name="T43" fmla="*/ 330 h 345"/>
                        <a:gd name="T44" fmla="*/ 96 w 174"/>
                        <a:gd name="T45" fmla="*/ 341 h 345"/>
                        <a:gd name="T46" fmla="*/ 92 w 174"/>
                        <a:gd name="T47" fmla="*/ 345 h 345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w 174"/>
                        <a:gd name="T73" fmla="*/ 0 h 345"/>
                        <a:gd name="T74" fmla="*/ 174 w 174"/>
                        <a:gd name="T75" fmla="*/ 345 h 345"/>
                      </a:gdLst>
                      <a:ahLst/>
                      <a:cxnLst>
                        <a:cxn ang="T48">
                          <a:pos x="T0" y="T1"/>
                        </a:cxn>
                        <a:cxn ang="T49">
                          <a:pos x="T2" y="T3"/>
                        </a:cxn>
                        <a:cxn ang="T50">
                          <a:pos x="T4" y="T5"/>
                        </a:cxn>
                        <a:cxn ang="T51">
                          <a:pos x="T6" y="T7"/>
                        </a:cxn>
                        <a:cxn ang="T52">
                          <a:pos x="T8" y="T9"/>
                        </a:cxn>
                        <a:cxn ang="T53">
                          <a:pos x="T10" y="T11"/>
                        </a:cxn>
                        <a:cxn ang="T54">
                          <a:pos x="T12" y="T13"/>
                        </a:cxn>
                        <a:cxn ang="T55">
                          <a:pos x="T14" y="T15"/>
                        </a:cxn>
                        <a:cxn ang="T56">
                          <a:pos x="T16" y="T17"/>
                        </a:cxn>
                        <a:cxn ang="T57">
                          <a:pos x="T18" y="T19"/>
                        </a:cxn>
                        <a:cxn ang="T58">
                          <a:pos x="T20" y="T21"/>
                        </a:cxn>
                        <a:cxn ang="T59">
                          <a:pos x="T22" y="T23"/>
                        </a:cxn>
                        <a:cxn ang="T60">
                          <a:pos x="T24" y="T25"/>
                        </a:cxn>
                        <a:cxn ang="T61">
                          <a:pos x="T26" y="T27"/>
                        </a:cxn>
                        <a:cxn ang="T62">
                          <a:pos x="T28" y="T29"/>
                        </a:cxn>
                        <a:cxn ang="T63">
                          <a:pos x="T30" y="T31"/>
                        </a:cxn>
                        <a:cxn ang="T64">
                          <a:pos x="T32" y="T33"/>
                        </a:cxn>
                        <a:cxn ang="T65">
                          <a:pos x="T34" y="T35"/>
                        </a:cxn>
                        <a:cxn ang="T66">
                          <a:pos x="T36" y="T37"/>
                        </a:cxn>
                        <a:cxn ang="T67">
                          <a:pos x="T38" y="T39"/>
                        </a:cxn>
                        <a:cxn ang="T68">
                          <a:pos x="T40" y="T41"/>
                        </a:cxn>
                        <a:cxn ang="T69">
                          <a:pos x="T42" y="T43"/>
                        </a:cxn>
                        <a:cxn ang="T70">
                          <a:pos x="T44" y="T45"/>
                        </a:cxn>
                        <a:cxn ang="T71">
                          <a:pos x="T46" y="T47"/>
                        </a:cxn>
                      </a:cxnLst>
                      <a:rect l="T72" t="T73" r="T74" b="T75"/>
                      <a:pathLst>
                        <a:path w="174" h="345">
                          <a:moveTo>
                            <a:pt x="92" y="345"/>
                          </a:moveTo>
                          <a:lnTo>
                            <a:pt x="65" y="343"/>
                          </a:lnTo>
                          <a:lnTo>
                            <a:pt x="42" y="337"/>
                          </a:lnTo>
                          <a:lnTo>
                            <a:pt x="26" y="330"/>
                          </a:lnTo>
                          <a:lnTo>
                            <a:pt x="15" y="323"/>
                          </a:lnTo>
                          <a:lnTo>
                            <a:pt x="5" y="313"/>
                          </a:lnTo>
                          <a:lnTo>
                            <a:pt x="2" y="308"/>
                          </a:lnTo>
                          <a:lnTo>
                            <a:pt x="0" y="306"/>
                          </a:lnTo>
                          <a:lnTo>
                            <a:pt x="0" y="2"/>
                          </a:lnTo>
                          <a:lnTo>
                            <a:pt x="174" y="0"/>
                          </a:lnTo>
                          <a:lnTo>
                            <a:pt x="174" y="184"/>
                          </a:lnTo>
                          <a:lnTo>
                            <a:pt x="170" y="193"/>
                          </a:lnTo>
                          <a:lnTo>
                            <a:pt x="167" y="204"/>
                          </a:lnTo>
                          <a:lnTo>
                            <a:pt x="165" y="217"/>
                          </a:lnTo>
                          <a:lnTo>
                            <a:pt x="163" y="226"/>
                          </a:lnTo>
                          <a:lnTo>
                            <a:pt x="161" y="228"/>
                          </a:lnTo>
                          <a:lnTo>
                            <a:pt x="154" y="239"/>
                          </a:lnTo>
                          <a:lnTo>
                            <a:pt x="144" y="256"/>
                          </a:lnTo>
                          <a:lnTo>
                            <a:pt x="133" y="274"/>
                          </a:lnTo>
                          <a:lnTo>
                            <a:pt x="120" y="295"/>
                          </a:lnTo>
                          <a:lnTo>
                            <a:pt x="111" y="313"/>
                          </a:lnTo>
                          <a:lnTo>
                            <a:pt x="102" y="330"/>
                          </a:lnTo>
                          <a:lnTo>
                            <a:pt x="96" y="341"/>
                          </a:lnTo>
                          <a:lnTo>
                            <a:pt x="92" y="345"/>
                          </a:lnTo>
                          <a:close/>
                        </a:path>
                      </a:pathLst>
                    </a:custGeom>
                    <a:solidFill>
                      <a:srgbClr val="9F9F9F"/>
                    </a:solidFill>
                    <a:ln w="0">
                      <a:solidFill>
                        <a:srgbClr val="9F9F9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44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945" y="2866"/>
                      <a:ext cx="132" cy="343"/>
                    </a:xfrm>
                    <a:custGeom>
                      <a:avLst/>
                      <a:gdLst>
                        <a:gd name="T0" fmla="*/ 78 w 132"/>
                        <a:gd name="T1" fmla="*/ 343 h 343"/>
                        <a:gd name="T2" fmla="*/ 52 w 132"/>
                        <a:gd name="T3" fmla="*/ 343 h 343"/>
                        <a:gd name="T4" fmla="*/ 31 w 132"/>
                        <a:gd name="T5" fmla="*/ 339 h 343"/>
                        <a:gd name="T6" fmla="*/ 17 w 132"/>
                        <a:gd name="T7" fmla="*/ 332 h 343"/>
                        <a:gd name="T8" fmla="*/ 7 w 132"/>
                        <a:gd name="T9" fmla="*/ 326 h 343"/>
                        <a:gd name="T10" fmla="*/ 2 w 132"/>
                        <a:gd name="T11" fmla="*/ 321 h 343"/>
                        <a:gd name="T12" fmla="*/ 0 w 132"/>
                        <a:gd name="T13" fmla="*/ 319 h 343"/>
                        <a:gd name="T14" fmla="*/ 0 w 132"/>
                        <a:gd name="T15" fmla="*/ 2 h 343"/>
                        <a:gd name="T16" fmla="*/ 132 w 132"/>
                        <a:gd name="T17" fmla="*/ 0 h 343"/>
                        <a:gd name="T18" fmla="*/ 132 w 132"/>
                        <a:gd name="T19" fmla="*/ 174 h 343"/>
                        <a:gd name="T20" fmla="*/ 128 w 132"/>
                        <a:gd name="T21" fmla="*/ 184 h 343"/>
                        <a:gd name="T22" fmla="*/ 126 w 132"/>
                        <a:gd name="T23" fmla="*/ 198 h 343"/>
                        <a:gd name="T24" fmla="*/ 124 w 132"/>
                        <a:gd name="T25" fmla="*/ 210 h 343"/>
                        <a:gd name="T26" fmla="*/ 122 w 132"/>
                        <a:gd name="T27" fmla="*/ 215 h 343"/>
                        <a:gd name="T28" fmla="*/ 119 w 132"/>
                        <a:gd name="T29" fmla="*/ 224 h 343"/>
                        <a:gd name="T30" fmla="*/ 111 w 132"/>
                        <a:gd name="T31" fmla="*/ 241 h 343"/>
                        <a:gd name="T32" fmla="*/ 104 w 132"/>
                        <a:gd name="T33" fmla="*/ 261 h 343"/>
                        <a:gd name="T34" fmla="*/ 96 w 132"/>
                        <a:gd name="T35" fmla="*/ 284 h 343"/>
                        <a:gd name="T36" fmla="*/ 89 w 132"/>
                        <a:gd name="T37" fmla="*/ 306 h 343"/>
                        <a:gd name="T38" fmla="*/ 83 w 132"/>
                        <a:gd name="T39" fmla="*/ 324 h 343"/>
                        <a:gd name="T40" fmla="*/ 80 w 132"/>
                        <a:gd name="T41" fmla="*/ 337 h 343"/>
                        <a:gd name="T42" fmla="*/ 78 w 132"/>
                        <a:gd name="T43" fmla="*/ 343 h 343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w 132"/>
                        <a:gd name="T67" fmla="*/ 0 h 343"/>
                        <a:gd name="T68" fmla="*/ 132 w 132"/>
                        <a:gd name="T69" fmla="*/ 343 h 343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T66" t="T67" r="T68" b="T69"/>
                      <a:pathLst>
                        <a:path w="132" h="343">
                          <a:moveTo>
                            <a:pt x="78" y="343"/>
                          </a:moveTo>
                          <a:lnTo>
                            <a:pt x="52" y="343"/>
                          </a:lnTo>
                          <a:lnTo>
                            <a:pt x="31" y="339"/>
                          </a:lnTo>
                          <a:lnTo>
                            <a:pt x="17" y="332"/>
                          </a:lnTo>
                          <a:lnTo>
                            <a:pt x="7" y="326"/>
                          </a:lnTo>
                          <a:lnTo>
                            <a:pt x="2" y="321"/>
                          </a:lnTo>
                          <a:lnTo>
                            <a:pt x="0" y="319"/>
                          </a:lnTo>
                          <a:lnTo>
                            <a:pt x="0" y="2"/>
                          </a:lnTo>
                          <a:lnTo>
                            <a:pt x="132" y="0"/>
                          </a:lnTo>
                          <a:lnTo>
                            <a:pt x="132" y="174"/>
                          </a:lnTo>
                          <a:lnTo>
                            <a:pt x="128" y="184"/>
                          </a:lnTo>
                          <a:lnTo>
                            <a:pt x="126" y="198"/>
                          </a:lnTo>
                          <a:lnTo>
                            <a:pt x="124" y="210"/>
                          </a:lnTo>
                          <a:lnTo>
                            <a:pt x="122" y="215"/>
                          </a:lnTo>
                          <a:lnTo>
                            <a:pt x="119" y="224"/>
                          </a:lnTo>
                          <a:lnTo>
                            <a:pt x="111" y="241"/>
                          </a:lnTo>
                          <a:lnTo>
                            <a:pt x="104" y="261"/>
                          </a:lnTo>
                          <a:lnTo>
                            <a:pt x="96" y="284"/>
                          </a:lnTo>
                          <a:lnTo>
                            <a:pt x="89" y="306"/>
                          </a:lnTo>
                          <a:lnTo>
                            <a:pt x="83" y="324"/>
                          </a:lnTo>
                          <a:lnTo>
                            <a:pt x="80" y="337"/>
                          </a:lnTo>
                          <a:lnTo>
                            <a:pt x="78" y="343"/>
                          </a:lnTo>
                          <a:close/>
                        </a:path>
                      </a:pathLst>
                    </a:custGeom>
                    <a:solidFill>
                      <a:srgbClr val="BFBFBF"/>
                    </a:solidFill>
                    <a:ln w="0">
                      <a:solidFill>
                        <a:srgbClr val="BFBFB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45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967" y="2866"/>
                      <a:ext cx="89" cy="343"/>
                    </a:xfrm>
                    <a:custGeom>
                      <a:avLst/>
                      <a:gdLst>
                        <a:gd name="T0" fmla="*/ 61 w 89"/>
                        <a:gd name="T1" fmla="*/ 341 h 343"/>
                        <a:gd name="T2" fmla="*/ 39 w 89"/>
                        <a:gd name="T3" fmla="*/ 343 h 343"/>
                        <a:gd name="T4" fmla="*/ 22 w 89"/>
                        <a:gd name="T5" fmla="*/ 341 h 343"/>
                        <a:gd name="T6" fmla="*/ 9 w 89"/>
                        <a:gd name="T7" fmla="*/ 337 h 343"/>
                        <a:gd name="T8" fmla="*/ 2 w 89"/>
                        <a:gd name="T9" fmla="*/ 334 h 343"/>
                        <a:gd name="T10" fmla="*/ 0 w 89"/>
                        <a:gd name="T11" fmla="*/ 334 h 343"/>
                        <a:gd name="T12" fmla="*/ 0 w 89"/>
                        <a:gd name="T13" fmla="*/ 2 h 343"/>
                        <a:gd name="T14" fmla="*/ 89 w 89"/>
                        <a:gd name="T15" fmla="*/ 0 h 343"/>
                        <a:gd name="T16" fmla="*/ 89 w 89"/>
                        <a:gd name="T17" fmla="*/ 163 h 343"/>
                        <a:gd name="T18" fmla="*/ 87 w 89"/>
                        <a:gd name="T19" fmla="*/ 171 h 343"/>
                        <a:gd name="T20" fmla="*/ 85 w 89"/>
                        <a:gd name="T21" fmla="*/ 184 h 343"/>
                        <a:gd name="T22" fmla="*/ 85 w 89"/>
                        <a:gd name="T23" fmla="*/ 197 h 343"/>
                        <a:gd name="T24" fmla="*/ 84 w 89"/>
                        <a:gd name="T25" fmla="*/ 202 h 343"/>
                        <a:gd name="T26" fmla="*/ 82 w 89"/>
                        <a:gd name="T27" fmla="*/ 210 h 343"/>
                        <a:gd name="T28" fmla="*/ 78 w 89"/>
                        <a:gd name="T29" fmla="*/ 226 h 343"/>
                        <a:gd name="T30" fmla="*/ 74 w 89"/>
                        <a:gd name="T31" fmla="*/ 248 h 343"/>
                        <a:gd name="T32" fmla="*/ 71 w 89"/>
                        <a:gd name="T33" fmla="*/ 274 h 343"/>
                        <a:gd name="T34" fmla="*/ 67 w 89"/>
                        <a:gd name="T35" fmla="*/ 299 h 343"/>
                        <a:gd name="T36" fmla="*/ 65 w 89"/>
                        <a:gd name="T37" fmla="*/ 321 h 343"/>
                        <a:gd name="T38" fmla="*/ 63 w 89"/>
                        <a:gd name="T39" fmla="*/ 336 h 343"/>
                        <a:gd name="T40" fmla="*/ 61 w 89"/>
                        <a:gd name="T41" fmla="*/ 341 h 343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w 89"/>
                        <a:gd name="T64" fmla="*/ 0 h 343"/>
                        <a:gd name="T65" fmla="*/ 89 w 89"/>
                        <a:gd name="T66" fmla="*/ 343 h 343"/>
                      </a:gdLst>
                      <a:ahLst/>
                      <a:cxnLst>
                        <a:cxn ang="T42">
                          <a:pos x="T0" y="T1"/>
                        </a:cxn>
                        <a:cxn ang="T43">
                          <a:pos x="T2" y="T3"/>
                        </a:cxn>
                        <a:cxn ang="T44">
                          <a:pos x="T4" y="T5"/>
                        </a:cxn>
                        <a:cxn ang="T45">
                          <a:pos x="T6" y="T7"/>
                        </a:cxn>
                        <a:cxn ang="T46">
                          <a:pos x="T8" y="T9"/>
                        </a:cxn>
                        <a:cxn ang="T47">
                          <a:pos x="T10" y="T11"/>
                        </a:cxn>
                        <a:cxn ang="T48">
                          <a:pos x="T12" y="T13"/>
                        </a:cxn>
                        <a:cxn ang="T49">
                          <a:pos x="T14" y="T15"/>
                        </a:cxn>
                        <a:cxn ang="T50">
                          <a:pos x="T16" y="T17"/>
                        </a:cxn>
                        <a:cxn ang="T51">
                          <a:pos x="T18" y="T19"/>
                        </a:cxn>
                        <a:cxn ang="T52">
                          <a:pos x="T20" y="T21"/>
                        </a:cxn>
                        <a:cxn ang="T53">
                          <a:pos x="T22" y="T23"/>
                        </a:cxn>
                        <a:cxn ang="T54">
                          <a:pos x="T24" y="T25"/>
                        </a:cxn>
                        <a:cxn ang="T55">
                          <a:pos x="T26" y="T27"/>
                        </a:cxn>
                        <a:cxn ang="T56">
                          <a:pos x="T28" y="T29"/>
                        </a:cxn>
                        <a:cxn ang="T57">
                          <a:pos x="T30" y="T31"/>
                        </a:cxn>
                        <a:cxn ang="T58">
                          <a:pos x="T32" y="T33"/>
                        </a:cxn>
                        <a:cxn ang="T59">
                          <a:pos x="T34" y="T35"/>
                        </a:cxn>
                        <a:cxn ang="T60">
                          <a:pos x="T36" y="T37"/>
                        </a:cxn>
                        <a:cxn ang="T61">
                          <a:pos x="T38" y="T39"/>
                        </a:cxn>
                        <a:cxn ang="T62">
                          <a:pos x="T40" y="T41"/>
                        </a:cxn>
                      </a:cxnLst>
                      <a:rect l="T63" t="T64" r="T65" b="T66"/>
                      <a:pathLst>
                        <a:path w="89" h="343">
                          <a:moveTo>
                            <a:pt x="61" y="341"/>
                          </a:moveTo>
                          <a:lnTo>
                            <a:pt x="39" y="343"/>
                          </a:lnTo>
                          <a:lnTo>
                            <a:pt x="22" y="341"/>
                          </a:lnTo>
                          <a:lnTo>
                            <a:pt x="9" y="337"/>
                          </a:lnTo>
                          <a:lnTo>
                            <a:pt x="2" y="334"/>
                          </a:lnTo>
                          <a:lnTo>
                            <a:pt x="0" y="334"/>
                          </a:lnTo>
                          <a:lnTo>
                            <a:pt x="0" y="2"/>
                          </a:lnTo>
                          <a:lnTo>
                            <a:pt x="89" y="0"/>
                          </a:lnTo>
                          <a:lnTo>
                            <a:pt x="89" y="163"/>
                          </a:lnTo>
                          <a:lnTo>
                            <a:pt x="87" y="171"/>
                          </a:lnTo>
                          <a:lnTo>
                            <a:pt x="85" y="184"/>
                          </a:lnTo>
                          <a:lnTo>
                            <a:pt x="85" y="197"/>
                          </a:lnTo>
                          <a:lnTo>
                            <a:pt x="84" y="202"/>
                          </a:lnTo>
                          <a:lnTo>
                            <a:pt x="82" y="210"/>
                          </a:lnTo>
                          <a:lnTo>
                            <a:pt x="78" y="226"/>
                          </a:lnTo>
                          <a:lnTo>
                            <a:pt x="74" y="248"/>
                          </a:lnTo>
                          <a:lnTo>
                            <a:pt x="71" y="274"/>
                          </a:lnTo>
                          <a:lnTo>
                            <a:pt x="67" y="299"/>
                          </a:lnTo>
                          <a:lnTo>
                            <a:pt x="65" y="321"/>
                          </a:lnTo>
                          <a:lnTo>
                            <a:pt x="63" y="336"/>
                          </a:lnTo>
                          <a:lnTo>
                            <a:pt x="61" y="341"/>
                          </a:lnTo>
                          <a:close/>
                        </a:path>
                      </a:pathLst>
                    </a:custGeom>
                    <a:solidFill>
                      <a:srgbClr val="DFDFDF"/>
                    </a:solidFill>
                    <a:ln w="0">
                      <a:solidFill>
                        <a:srgbClr val="DFDFD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46" name="Freeform 193"/>
                    <p:cNvSpPr>
                      <a:spLocks/>
                    </p:cNvSpPr>
                    <p:nvPr/>
                  </p:nvSpPr>
                  <p:spPr bwMode="auto">
                    <a:xfrm>
                      <a:off x="989" y="2866"/>
                      <a:ext cx="47" cy="347"/>
                    </a:xfrm>
                    <a:custGeom>
                      <a:avLst/>
                      <a:gdLst>
                        <a:gd name="T0" fmla="*/ 47 w 47"/>
                        <a:gd name="T1" fmla="*/ 0 h 347"/>
                        <a:gd name="T2" fmla="*/ 47 w 47"/>
                        <a:gd name="T3" fmla="*/ 341 h 347"/>
                        <a:gd name="T4" fmla="*/ 23 w 47"/>
                        <a:gd name="T5" fmla="*/ 345 h 347"/>
                        <a:gd name="T6" fmla="*/ 6 w 47"/>
                        <a:gd name="T7" fmla="*/ 347 h 347"/>
                        <a:gd name="T8" fmla="*/ 0 w 47"/>
                        <a:gd name="T9" fmla="*/ 347 h 347"/>
                        <a:gd name="T10" fmla="*/ 0 w 47"/>
                        <a:gd name="T11" fmla="*/ 4 h 347"/>
                        <a:gd name="T12" fmla="*/ 47 w 47"/>
                        <a:gd name="T13" fmla="*/ 0 h 347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47"/>
                        <a:gd name="T22" fmla="*/ 0 h 347"/>
                        <a:gd name="T23" fmla="*/ 47 w 47"/>
                        <a:gd name="T24" fmla="*/ 347 h 347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47" h="347">
                          <a:moveTo>
                            <a:pt x="47" y="0"/>
                          </a:moveTo>
                          <a:lnTo>
                            <a:pt x="47" y="341"/>
                          </a:lnTo>
                          <a:lnTo>
                            <a:pt x="23" y="345"/>
                          </a:lnTo>
                          <a:lnTo>
                            <a:pt x="6" y="347"/>
                          </a:lnTo>
                          <a:lnTo>
                            <a:pt x="0" y="347"/>
                          </a:lnTo>
                          <a:lnTo>
                            <a:pt x="0" y="4"/>
                          </a:lnTo>
                          <a:lnTo>
                            <a:pt x="47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47" name="Freeform 194"/>
                    <p:cNvSpPr>
                      <a:spLocks noEditPoints="1"/>
                    </p:cNvSpPr>
                    <p:nvPr/>
                  </p:nvSpPr>
                  <p:spPr bwMode="auto">
                    <a:xfrm>
                      <a:off x="826" y="2998"/>
                      <a:ext cx="102" cy="107"/>
                    </a:xfrm>
                    <a:custGeom>
                      <a:avLst/>
                      <a:gdLst>
                        <a:gd name="T0" fmla="*/ 52 w 102"/>
                        <a:gd name="T1" fmla="*/ 24 h 107"/>
                        <a:gd name="T2" fmla="*/ 65 w 102"/>
                        <a:gd name="T3" fmla="*/ 66 h 107"/>
                        <a:gd name="T4" fmla="*/ 37 w 102"/>
                        <a:gd name="T5" fmla="*/ 66 h 107"/>
                        <a:gd name="T6" fmla="*/ 52 w 102"/>
                        <a:gd name="T7" fmla="*/ 24 h 107"/>
                        <a:gd name="T8" fmla="*/ 0 w 102"/>
                        <a:gd name="T9" fmla="*/ 107 h 107"/>
                        <a:gd name="T10" fmla="*/ 24 w 102"/>
                        <a:gd name="T11" fmla="*/ 107 h 107"/>
                        <a:gd name="T12" fmla="*/ 32 w 102"/>
                        <a:gd name="T13" fmla="*/ 85 h 107"/>
                        <a:gd name="T14" fmla="*/ 71 w 102"/>
                        <a:gd name="T15" fmla="*/ 85 h 107"/>
                        <a:gd name="T16" fmla="*/ 78 w 102"/>
                        <a:gd name="T17" fmla="*/ 107 h 107"/>
                        <a:gd name="T18" fmla="*/ 102 w 102"/>
                        <a:gd name="T19" fmla="*/ 107 h 107"/>
                        <a:gd name="T20" fmla="*/ 65 w 102"/>
                        <a:gd name="T21" fmla="*/ 0 h 107"/>
                        <a:gd name="T22" fmla="*/ 39 w 102"/>
                        <a:gd name="T23" fmla="*/ 0 h 107"/>
                        <a:gd name="T24" fmla="*/ 0 w 102"/>
                        <a:gd name="T25" fmla="*/ 107 h 107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w 102"/>
                        <a:gd name="T40" fmla="*/ 0 h 107"/>
                        <a:gd name="T41" fmla="*/ 102 w 102"/>
                        <a:gd name="T42" fmla="*/ 107 h 107"/>
                      </a:gdLst>
                      <a:ahLst/>
                      <a:cxnLst>
                        <a:cxn ang="T26">
                          <a:pos x="T0" y="T1"/>
                        </a:cxn>
                        <a:cxn ang="T27">
                          <a:pos x="T2" y="T3"/>
                        </a:cxn>
                        <a:cxn ang="T28">
                          <a:pos x="T4" y="T5"/>
                        </a:cxn>
                        <a:cxn ang="T29">
                          <a:pos x="T6" y="T7"/>
                        </a:cxn>
                        <a:cxn ang="T30">
                          <a:pos x="T8" y="T9"/>
                        </a:cxn>
                        <a:cxn ang="T31">
                          <a:pos x="T10" y="T11"/>
                        </a:cxn>
                        <a:cxn ang="T32">
                          <a:pos x="T12" y="T13"/>
                        </a:cxn>
                        <a:cxn ang="T33">
                          <a:pos x="T14" y="T15"/>
                        </a:cxn>
                        <a:cxn ang="T34">
                          <a:pos x="T16" y="T17"/>
                        </a:cxn>
                        <a:cxn ang="T35">
                          <a:pos x="T18" y="T19"/>
                        </a:cxn>
                        <a:cxn ang="T36">
                          <a:pos x="T20" y="T21"/>
                        </a:cxn>
                        <a:cxn ang="T37">
                          <a:pos x="T22" y="T23"/>
                        </a:cxn>
                        <a:cxn ang="T38">
                          <a:pos x="T24" y="T25"/>
                        </a:cxn>
                      </a:cxnLst>
                      <a:rect l="T39" t="T40" r="T41" b="T42"/>
                      <a:pathLst>
                        <a:path w="102" h="107">
                          <a:moveTo>
                            <a:pt x="52" y="24"/>
                          </a:moveTo>
                          <a:lnTo>
                            <a:pt x="65" y="66"/>
                          </a:lnTo>
                          <a:lnTo>
                            <a:pt x="37" y="66"/>
                          </a:lnTo>
                          <a:lnTo>
                            <a:pt x="52" y="24"/>
                          </a:lnTo>
                          <a:close/>
                          <a:moveTo>
                            <a:pt x="0" y="107"/>
                          </a:moveTo>
                          <a:lnTo>
                            <a:pt x="24" y="107"/>
                          </a:lnTo>
                          <a:lnTo>
                            <a:pt x="32" y="85"/>
                          </a:lnTo>
                          <a:lnTo>
                            <a:pt x="71" y="85"/>
                          </a:lnTo>
                          <a:lnTo>
                            <a:pt x="78" y="107"/>
                          </a:lnTo>
                          <a:lnTo>
                            <a:pt x="102" y="107"/>
                          </a:lnTo>
                          <a:lnTo>
                            <a:pt x="65" y="0"/>
                          </a:lnTo>
                          <a:lnTo>
                            <a:pt x="39" y="0"/>
                          </a:lnTo>
                          <a:lnTo>
                            <a:pt x="0" y="107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48" name="Freeform 195"/>
                    <p:cNvSpPr>
                      <a:spLocks/>
                    </p:cNvSpPr>
                    <p:nvPr/>
                  </p:nvSpPr>
                  <p:spPr bwMode="auto">
                    <a:xfrm>
                      <a:off x="813" y="2762"/>
                      <a:ext cx="386" cy="200"/>
                    </a:xfrm>
                    <a:custGeom>
                      <a:avLst/>
                      <a:gdLst>
                        <a:gd name="T0" fmla="*/ 193 w 386"/>
                        <a:gd name="T1" fmla="*/ 200 h 200"/>
                        <a:gd name="T2" fmla="*/ 238 w 386"/>
                        <a:gd name="T3" fmla="*/ 199 h 200"/>
                        <a:gd name="T4" fmla="*/ 278 w 386"/>
                        <a:gd name="T5" fmla="*/ 191 h 200"/>
                        <a:gd name="T6" fmla="*/ 314 w 386"/>
                        <a:gd name="T7" fmla="*/ 178 h 200"/>
                        <a:gd name="T8" fmla="*/ 343 w 386"/>
                        <a:gd name="T9" fmla="*/ 163 h 200"/>
                        <a:gd name="T10" fmla="*/ 366 w 386"/>
                        <a:gd name="T11" fmla="*/ 145 h 200"/>
                        <a:gd name="T12" fmla="*/ 380 w 386"/>
                        <a:gd name="T13" fmla="*/ 124 h 200"/>
                        <a:gd name="T14" fmla="*/ 386 w 386"/>
                        <a:gd name="T15" fmla="*/ 100 h 200"/>
                        <a:gd name="T16" fmla="*/ 380 w 386"/>
                        <a:gd name="T17" fmla="*/ 78 h 200"/>
                        <a:gd name="T18" fmla="*/ 366 w 386"/>
                        <a:gd name="T19" fmla="*/ 56 h 200"/>
                        <a:gd name="T20" fmla="*/ 343 w 386"/>
                        <a:gd name="T21" fmla="*/ 37 h 200"/>
                        <a:gd name="T22" fmla="*/ 314 w 386"/>
                        <a:gd name="T23" fmla="*/ 22 h 200"/>
                        <a:gd name="T24" fmla="*/ 278 w 386"/>
                        <a:gd name="T25" fmla="*/ 11 h 200"/>
                        <a:gd name="T26" fmla="*/ 238 w 386"/>
                        <a:gd name="T27" fmla="*/ 2 h 200"/>
                        <a:gd name="T28" fmla="*/ 193 w 386"/>
                        <a:gd name="T29" fmla="*/ 0 h 200"/>
                        <a:gd name="T30" fmla="*/ 149 w 386"/>
                        <a:gd name="T31" fmla="*/ 2 h 200"/>
                        <a:gd name="T32" fmla="*/ 110 w 386"/>
                        <a:gd name="T33" fmla="*/ 11 h 200"/>
                        <a:gd name="T34" fmla="*/ 73 w 386"/>
                        <a:gd name="T35" fmla="*/ 22 h 200"/>
                        <a:gd name="T36" fmla="*/ 43 w 386"/>
                        <a:gd name="T37" fmla="*/ 37 h 200"/>
                        <a:gd name="T38" fmla="*/ 21 w 386"/>
                        <a:gd name="T39" fmla="*/ 56 h 200"/>
                        <a:gd name="T40" fmla="*/ 6 w 386"/>
                        <a:gd name="T41" fmla="*/ 78 h 200"/>
                        <a:gd name="T42" fmla="*/ 0 w 386"/>
                        <a:gd name="T43" fmla="*/ 100 h 200"/>
                        <a:gd name="T44" fmla="*/ 6 w 386"/>
                        <a:gd name="T45" fmla="*/ 124 h 200"/>
                        <a:gd name="T46" fmla="*/ 21 w 386"/>
                        <a:gd name="T47" fmla="*/ 145 h 200"/>
                        <a:gd name="T48" fmla="*/ 43 w 386"/>
                        <a:gd name="T49" fmla="*/ 163 h 200"/>
                        <a:gd name="T50" fmla="*/ 73 w 386"/>
                        <a:gd name="T51" fmla="*/ 178 h 200"/>
                        <a:gd name="T52" fmla="*/ 110 w 386"/>
                        <a:gd name="T53" fmla="*/ 191 h 200"/>
                        <a:gd name="T54" fmla="*/ 149 w 386"/>
                        <a:gd name="T55" fmla="*/ 199 h 200"/>
                        <a:gd name="T56" fmla="*/ 193 w 386"/>
                        <a:gd name="T57" fmla="*/ 200 h 200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w 386"/>
                        <a:gd name="T88" fmla="*/ 0 h 200"/>
                        <a:gd name="T89" fmla="*/ 386 w 386"/>
                        <a:gd name="T90" fmla="*/ 200 h 200"/>
                      </a:gdLst>
                      <a:ahLst/>
                      <a:cxnLst>
                        <a:cxn ang="T58">
                          <a:pos x="T0" y="T1"/>
                        </a:cxn>
                        <a:cxn ang="T59">
                          <a:pos x="T2" y="T3"/>
                        </a:cxn>
                        <a:cxn ang="T60">
                          <a:pos x="T4" y="T5"/>
                        </a:cxn>
                        <a:cxn ang="T61">
                          <a:pos x="T6" y="T7"/>
                        </a:cxn>
                        <a:cxn ang="T62">
                          <a:pos x="T8" y="T9"/>
                        </a:cxn>
                        <a:cxn ang="T63">
                          <a:pos x="T10" y="T11"/>
                        </a:cxn>
                        <a:cxn ang="T64">
                          <a:pos x="T12" y="T13"/>
                        </a:cxn>
                        <a:cxn ang="T65">
                          <a:pos x="T14" y="T15"/>
                        </a:cxn>
                        <a:cxn ang="T66">
                          <a:pos x="T16" y="T17"/>
                        </a:cxn>
                        <a:cxn ang="T67">
                          <a:pos x="T18" y="T19"/>
                        </a:cxn>
                        <a:cxn ang="T68">
                          <a:pos x="T20" y="T21"/>
                        </a:cxn>
                        <a:cxn ang="T69">
                          <a:pos x="T22" y="T23"/>
                        </a:cxn>
                        <a:cxn ang="T70">
                          <a:pos x="T24" y="T25"/>
                        </a:cxn>
                        <a:cxn ang="T71">
                          <a:pos x="T26" y="T27"/>
                        </a:cxn>
                        <a:cxn ang="T72">
                          <a:pos x="T28" y="T29"/>
                        </a:cxn>
                        <a:cxn ang="T73">
                          <a:pos x="T30" y="T31"/>
                        </a:cxn>
                        <a:cxn ang="T74">
                          <a:pos x="T32" y="T33"/>
                        </a:cxn>
                        <a:cxn ang="T75">
                          <a:pos x="T34" y="T35"/>
                        </a:cxn>
                        <a:cxn ang="T76">
                          <a:pos x="T36" y="T37"/>
                        </a:cxn>
                        <a:cxn ang="T77">
                          <a:pos x="T38" y="T39"/>
                        </a:cxn>
                        <a:cxn ang="T78">
                          <a:pos x="T40" y="T41"/>
                        </a:cxn>
                        <a:cxn ang="T79">
                          <a:pos x="T42" y="T43"/>
                        </a:cxn>
                        <a:cxn ang="T80">
                          <a:pos x="T44" y="T45"/>
                        </a:cxn>
                        <a:cxn ang="T81">
                          <a:pos x="T46" y="T47"/>
                        </a:cxn>
                        <a:cxn ang="T82">
                          <a:pos x="T48" y="T49"/>
                        </a:cxn>
                        <a:cxn ang="T83">
                          <a:pos x="T50" y="T51"/>
                        </a:cxn>
                        <a:cxn ang="T84">
                          <a:pos x="T52" y="T53"/>
                        </a:cxn>
                        <a:cxn ang="T85">
                          <a:pos x="T54" y="T55"/>
                        </a:cxn>
                        <a:cxn ang="T86">
                          <a:pos x="T56" y="T57"/>
                        </a:cxn>
                      </a:cxnLst>
                      <a:rect l="T87" t="T88" r="T89" b="T90"/>
                      <a:pathLst>
                        <a:path w="386" h="200">
                          <a:moveTo>
                            <a:pt x="193" y="200"/>
                          </a:moveTo>
                          <a:lnTo>
                            <a:pt x="238" y="199"/>
                          </a:lnTo>
                          <a:lnTo>
                            <a:pt x="278" y="191"/>
                          </a:lnTo>
                          <a:lnTo>
                            <a:pt x="314" y="178"/>
                          </a:lnTo>
                          <a:lnTo>
                            <a:pt x="343" y="163"/>
                          </a:lnTo>
                          <a:lnTo>
                            <a:pt x="366" y="145"/>
                          </a:lnTo>
                          <a:lnTo>
                            <a:pt x="380" y="124"/>
                          </a:lnTo>
                          <a:lnTo>
                            <a:pt x="386" y="100"/>
                          </a:lnTo>
                          <a:lnTo>
                            <a:pt x="380" y="78"/>
                          </a:lnTo>
                          <a:lnTo>
                            <a:pt x="366" y="56"/>
                          </a:lnTo>
                          <a:lnTo>
                            <a:pt x="343" y="37"/>
                          </a:lnTo>
                          <a:lnTo>
                            <a:pt x="314" y="22"/>
                          </a:lnTo>
                          <a:lnTo>
                            <a:pt x="278" y="11"/>
                          </a:lnTo>
                          <a:lnTo>
                            <a:pt x="238" y="2"/>
                          </a:lnTo>
                          <a:lnTo>
                            <a:pt x="193" y="0"/>
                          </a:lnTo>
                          <a:lnTo>
                            <a:pt x="149" y="2"/>
                          </a:lnTo>
                          <a:lnTo>
                            <a:pt x="110" y="11"/>
                          </a:lnTo>
                          <a:lnTo>
                            <a:pt x="73" y="22"/>
                          </a:lnTo>
                          <a:lnTo>
                            <a:pt x="43" y="37"/>
                          </a:lnTo>
                          <a:lnTo>
                            <a:pt x="21" y="56"/>
                          </a:lnTo>
                          <a:lnTo>
                            <a:pt x="6" y="78"/>
                          </a:lnTo>
                          <a:lnTo>
                            <a:pt x="0" y="100"/>
                          </a:lnTo>
                          <a:lnTo>
                            <a:pt x="6" y="124"/>
                          </a:lnTo>
                          <a:lnTo>
                            <a:pt x="21" y="145"/>
                          </a:lnTo>
                          <a:lnTo>
                            <a:pt x="43" y="163"/>
                          </a:lnTo>
                          <a:lnTo>
                            <a:pt x="73" y="178"/>
                          </a:lnTo>
                          <a:lnTo>
                            <a:pt x="110" y="191"/>
                          </a:lnTo>
                          <a:lnTo>
                            <a:pt x="149" y="199"/>
                          </a:lnTo>
                          <a:lnTo>
                            <a:pt x="193" y="200"/>
                          </a:lnTo>
                          <a:close/>
                        </a:path>
                      </a:pathLst>
                    </a:custGeom>
                    <a:solidFill>
                      <a:srgbClr val="BFBFBF"/>
                    </a:solidFill>
                    <a:ln w="0">
                      <a:solidFill>
                        <a:srgbClr val="BFBFB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49" name="Freeform 196"/>
                    <p:cNvSpPr>
                      <a:spLocks/>
                    </p:cNvSpPr>
                    <p:nvPr/>
                  </p:nvSpPr>
                  <p:spPr bwMode="auto">
                    <a:xfrm>
                      <a:off x="813" y="2762"/>
                      <a:ext cx="386" cy="200"/>
                    </a:xfrm>
                    <a:custGeom>
                      <a:avLst/>
                      <a:gdLst>
                        <a:gd name="T0" fmla="*/ 193 w 386"/>
                        <a:gd name="T1" fmla="*/ 200 h 200"/>
                        <a:gd name="T2" fmla="*/ 238 w 386"/>
                        <a:gd name="T3" fmla="*/ 199 h 200"/>
                        <a:gd name="T4" fmla="*/ 278 w 386"/>
                        <a:gd name="T5" fmla="*/ 191 h 200"/>
                        <a:gd name="T6" fmla="*/ 314 w 386"/>
                        <a:gd name="T7" fmla="*/ 178 h 200"/>
                        <a:gd name="T8" fmla="*/ 343 w 386"/>
                        <a:gd name="T9" fmla="*/ 163 h 200"/>
                        <a:gd name="T10" fmla="*/ 366 w 386"/>
                        <a:gd name="T11" fmla="*/ 145 h 200"/>
                        <a:gd name="T12" fmla="*/ 380 w 386"/>
                        <a:gd name="T13" fmla="*/ 124 h 200"/>
                        <a:gd name="T14" fmla="*/ 386 w 386"/>
                        <a:gd name="T15" fmla="*/ 100 h 200"/>
                        <a:gd name="T16" fmla="*/ 380 w 386"/>
                        <a:gd name="T17" fmla="*/ 78 h 200"/>
                        <a:gd name="T18" fmla="*/ 366 w 386"/>
                        <a:gd name="T19" fmla="*/ 56 h 200"/>
                        <a:gd name="T20" fmla="*/ 343 w 386"/>
                        <a:gd name="T21" fmla="*/ 37 h 200"/>
                        <a:gd name="T22" fmla="*/ 314 w 386"/>
                        <a:gd name="T23" fmla="*/ 22 h 200"/>
                        <a:gd name="T24" fmla="*/ 278 w 386"/>
                        <a:gd name="T25" fmla="*/ 11 h 200"/>
                        <a:gd name="T26" fmla="*/ 238 w 386"/>
                        <a:gd name="T27" fmla="*/ 2 h 200"/>
                        <a:gd name="T28" fmla="*/ 193 w 386"/>
                        <a:gd name="T29" fmla="*/ 0 h 200"/>
                        <a:gd name="T30" fmla="*/ 149 w 386"/>
                        <a:gd name="T31" fmla="*/ 2 h 200"/>
                        <a:gd name="T32" fmla="*/ 110 w 386"/>
                        <a:gd name="T33" fmla="*/ 11 h 200"/>
                        <a:gd name="T34" fmla="*/ 73 w 386"/>
                        <a:gd name="T35" fmla="*/ 22 h 200"/>
                        <a:gd name="T36" fmla="*/ 43 w 386"/>
                        <a:gd name="T37" fmla="*/ 37 h 200"/>
                        <a:gd name="T38" fmla="*/ 21 w 386"/>
                        <a:gd name="T39" fmla="*/ 56 h 200"/>
                        <a:gd name="T40" fmla="*/ 6 w 386"/>
                        <a:gd name="T41" fmla="*/ 78 h 200"/>
                        <a:gd name="T42" fmla="*/ 0 w 386"/>
                        <a:gd name="T43" fmla="*/ 100 h 200"/>
                        <a:gd name="T44" fmla="*/ 6 w 386"/>
                        <a:gd name="T45" fmla="*/ 124 h 200"/>
                        <a:gd name="T46" fmla="*/ 21 w 386"/>
                        <a:gd name="T47" fmla="*/ 145 h 200"/>
                        <a:gd name="T48" fmla="*/ 43 w 386"/>
                        <a:gd name="T49" fmla="*/ 163 h 200"/>
                        <a:gd name="T50" fmla="*/ 73 w 386"/>
                        <a:gd name="T51" fmla="*/ 178 h 200"/>
                        <a:gd name="T52" fmla="*/ 110 w 386"/>
                        <a:gd name="T53" fmla="*/ 191 h 200"/>
                        <a:gd name="T54" fmla="*/ 149 w 386"/>
                        <a:gd name="T55" fmla="*/ 199 h 200"/>
                        <a:gd name="T56" fmla="*/ 193 w 386"/>
                        <a:gd name="T57" fmla="*/ 200 h 200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w 386"/>
                        <a:gd name="T88" fmla="*/ 0 h 200"/>
                        <a:gd name="T89" fmla="*/ 386 w 386"/>
                        <a:gd name="T90" fmla="*/ 200 h 200"/>
                      </a:gdLst>
                      <a:ahLst/>
                      <a:cxnLst>
                        <a:cxn ang="T58">
                          <a:pos x="T0" y="T1"/>
                        </a:cxn>
                        <a:cxn ang="T59">
                          <a:pos x="T2" y="T3"/>
                        </a:cxn>
                        <a:cxn ang="T60">
                          <a:pos x="T4" y="T5"/>
                        </a:cxn>
                        <a:cxn ang="T61">
                          <a:pos x="T6" y="T7"/>
                        </a:cxn>
                        <a:cxn ang="T62">
                          <a:pos x="T8" y="T9"/>
                        </a:cxn>
                        <a:cxn ang="T63">
                          <a:pos x="T10" y="T11"/>
                        </a:cxn>
                        <a:cxn ang="T64">
                          <a:pos x="T12" y="T13"/>
                        </a:cxn>
                        <a:cxn ang="T65">
                          <a:pos x="T14" y="T15"/>
                        </a:cxn>
                        <a:cxn ang="T66">
                          <a:pos x="T16" y="T17"/>
                        </a:cxn>
                        <a:cxn ang="T67">
                          <a:pos x="T18" y="T19"/>
                        </a:cxn>
                        <a:cxn ang="T68">
                          <a:pos x="T20" y="T21"/>
                        </a:cxn>
                        <a:cxn ang="T69">
                          <a:pos x="T22" y="T23"/>
                        </a:cxn>
                        <a:cxn ang="T70">
                          <a:pos x="T24" y="T25"/>
                        </a:cxn>
                        <a:cxn ang="T71">
                          <a:pos x="T26" y="T27"/>
                        </a:cxn>
                        <a:cxn ang="T72">
                          <a:pos x="T28" y="T29"/>
                        </a:cxn>
                        <a:cxn ang="T73">
                          <a:pos x="T30" y="T31"/>
                        </a:cxn>
                        <a:cxn ang="T74">
                          <a:pos x="T32" y="T33"/>
                        </a:cxn>
                        <a:cxn ang="T75">
                          <a:pos x="T34" y="T35"/>
                        </a:cxn>
                        <a:cxn ang="T76">
                          <a:pos x="T36" y="T37"/>
                        </a:cxn>
                        <a:cxn ang="T77">
                          <a:pos x="T38" y="T39"/>
                        </a:cxn>
                        <a:cxn ang="T78">
                          <a:pos x="T40" y="T41"/>
                        </a:cxn>
                        <a:cxn ang="T79">
                          <a:pos x="T42" y="T43"/>
                        </a:cxn>
                        <a:cxn ang="T80">
                          <a:pos x="T44" y="T45"/>
                        </a:cxn>
                        <a:cxn ang="T81">
                          <a:pos x="T46" y="T47"/>
                        </a:cxn>
                        <a:cxn ang="T82">
                          <a:pos x="T48" y="T49"/>
                        </a:cxn>
                        <a:cxn ang="T83">
                          <a:pos x="T50" y="T51"/>
                        </a:cxn>
                        <a:cxn ang="T84">
                          <a:pos x="T52" y="T53"/>
                        </a:cxn>
                        <a:cxn ang="T85">
                          <a:pos x="T54" y="T55"/>
                        </a:cxn>
                        <a:cxn ang="T86">
                          <a:pos x="T56" y="T57"/>
                        </a:cxn>
                      </a:cxnLst>
                      <a:rect l="T87" t="T88" r="T89" b="T90"/>
                      <a:pathLst>
                        <a:path w="386" h="200">
                          <a:moveTo>
                            <a:pt x="193" y="200"/>
                          </a:moveTo>
                          <a:lnTo>
                            <a:pt x="238" y="199"/>
                          </a:lnTo>
                          <a:lnTo>
                            <a:pt x="278" y="191"/>
                          </a:lnTo>
                          <a:lnTo>
                            <a:pt x="314" y="178"/>
                          </a:lnTo>
                          <a:lnTo>
                            <a:pt x="343" y="163"/>
                          </a:lnTo>
                          <a:lnTo>
                            <a:pt x="366" y="145"/>
                          </a:lnTo>
                          <a:lnTo>
                            <a:pt x="380" y="124"/>
                          </a:lnTo>
                          <a:lnTo>
                            <a:pt x="386" y="100"/>
                          </a:lnTo>
                          <a:lnTo>
                            <a:pt x="380" y="78"/>
                          </a:lnTo>
                          <a:lnTo>
                            <a:pt x="366" y="56"/>
                          </a:lnTo>
                          <a:lnTo>
                            <a:pt x="343" y="37"/>
                          </a:lnTo>
                          <a:lnTo>
                            <a:pt x="314" y="22"/>
                          </a:lnTo>
                          <a:lnTo>
                            <a:pt x="278" y="11"/>
                          </a:lnTo>
                          <a:lnTo>
                            <a:pt x="238" y="2"/>
                          </a:lnTo>
                          <a:lnTo>
                            <a:pt x="193" y="0"/>
                          </a:lnTo>
                          <a:lnTo>
                            <a:pt x="149" y="2"/>
                          </a:lnTo>
                          <a:lnTo>
                            <a:pt x="110" y="11"/>
                          </a:lnTo>
                          <a:lnTo>
                            <a:pt x="73" y="22"/>
                          </a:lnTo>
                          <a:lnTo>
                            <a:pt x="43" y="37"/>
                          </a:lnTo>
                          <a:lnTo>
                            <a:pt x="21" y="56"/>
                          </a:lnTo>
                          <a:lnTo>
                            <a:pt x="6" y="78"/>
                          </a:lnTo>
                          <a:lnTo>
                            <a:pt x="0" y="100"/>
                          </a:lnTo>
                          <a:lnTo>
                            <a:pt x="6" y="124"/>
                          </a:lnTo>
                          <a:lnTo>
                            <a:pt x="21" y="145"/>
                          </a:lnTo>
                          <a:lnTo>
                            <a:pt x="43" y="163"/>
                          </a:lnTo>
                          <a:lnTo>
                            <a:pt x="73" y="178"/>
                          </a:lnTo>
                          <a:lnTo>
                            <a:pt x="110" y="191"/>
                          </a:lnTo>
                          <a:lnTo>
                            <a:pt x="149" y="199"/>
                          </a:lnTo>
                          <a:lnTo>
                            <a:pt x="193" y="200"/>
                          </a:lnTo>
                        </a:path>
                      </a:pathLst>
                    </a:custGeom>
                    <a:noFill/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50" name="Freeform 197"/>
                    <p:cNvSpPr>
                      <a:spLocks/>
                    </p:cNvSpPr>
                    <p:nvPr/>
                  </p:nvSpPr>
                  <p:spPr bwMode="auto">
                    <a:xfrm>
                      <a:off x="849" y="2742"/>
                      <a:ext cx="313" cy="191"/>
                    </a:xfrm>
                    <a:custGeom>
                      <a:avLst/>
                      <a:gdLst>
                        <a:gd name="T0" fmla="*/ 157 w 313"/>
                        <a:gd name="T1" fmla="*/ 191 h 191"/>
                        <a:gd name="T2" fmla="*/ 198 w 313"/>
                        <a:gd name="T3" fmla="*/ 187 h 191"/>
                        <a:gd name="T4" fmla="*/ 235 w 313"/>
                        <a:gd name="T5" fmla="*/ 180 h 191"/>
                        <a:gd name="T6" fmla="*/ 268 w 313"/>
                        <a:gd name="T7" fmla="*/ 167 h 191"/>
                        <a:gd name="T8" fmla="*/ 293 w 313"/>
                        <a:gd name="T9" fmla="*/ 150 h 191"/>
                        <a:gd name="T10" fmla="*/ 307 w 313"/>
                        <a:gd name="T11" fmla="*/ 130 h 191"/>
                        <a:gd name="T12" fmla="*/ 313 w 313"/>
                        <a:gd name="T13" fmla="*/ 107 h 191"/>
                        <a:gd name="T14" fmla="*/ 307 w 313"/>
                        <a:gd name="T15" fmla="*/ 85 h 191"/>
                        <a:gd name="T16" fmla="*/ 293 w 313"/>
                        <a:gd name="T17" fmla="*/ 59 h 191"/>
                        <a:gd name="T18" fmla="*/ 268 w 313"/>
                        <a:gd name="T19" fmla="*/ 37 h 191"/>
                        <a:gd name="T20" fmla="*/ 235 w 313"/>
                        <a:gd name="T21" fmla="*/ 18 h 191"/>
                        <a:gd name="T22" fmla="*/ 198 w 313"/>
                        <a:gd name="T23" fmla="*/ 5 h 191"/>
                        <a:gd name="T24" fmla="*/ 157 w 313"/>
                        <a:gd name="T25" fmla="*/ 0 h 191"/>
                        <a:gd name="T26" fmla="*/ 114 w 313"/>
                        <a:gd name="T27" fmla="*/ 5 h 191"/>
                        <a:gd name="T28" fmla="*/ 77 w 313"/>
                        <a:gd name="T29" fmla="*/ 18 h 191"/>
                        <a:gd name="T30" fmla="*/ 46 w 313"/>
                        <a:gd name="T31" fmla="*/ 37 h 191"/>
                        <a:gd name="T32" fmla="*/ 22 w 313"/>
                        <a:gd name="T33" fmla="*/ 59 h 191"/>
                        <a:gd name="T34" fmla="*/ 5 w 313"/>
                        <a:gd name="T35" fmla="*/ 85 h 191"/>
                        <a:gd name="T36" fmla="*/ 0 w 313"/>
                        <a:gd name="T37" fmla="*/ 107 h 191"/>
                        <a:gd name="T38" fmla="*/ 5 w 313"/>
                        <a:gd name="T39" fmla="*/ 130 h 191"/>
                        <a:gd name="T40" fmla="*/ 22 w 313"/>
                        <a:gd name="T41" fmla="*/ 150 h 191"/>
                        <a:gd name="T42" fmla="*/ 46 w 313"/>
                        <a:gd name="T43" fmla="*/ 167 h 191"/>
                        <a:gd name="T44" fmla="*/ 77 w 313"/>
                        <a:gd name="T45" fmla="*/ 180 h 191"/>
                        <a:gd name="T46" fmla="*/ 114 w 313"/>
                        <a:gd name="T47" fmla="*/ 187 h 191"/>
                        <a:gd name="T48" fmla="*/ 157 w 313"/>
                        <a:gd name="T49" fmla="*/ 191 h 191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w 313"/>
                        <a:gd name="T76" fmla="*/ 0 h 191"/>
                        <a:gd name="T77" fmla="*/ 313 w 313"/>
                        <a:gd name="T78" fmla="*/ 191 h 191"/>
                      </a:gdLst>
                      <a:ahLst/>
                      <a:cxnLst>
                        <a:cxn ang="T50">
                          <a:pos x="T0" y="T1"/>
                        </a:cxn>
                        <a:cxn ang="T51">
                          <a:pos x="T2" y="T3"/>
                        </a:cxn>
                        <a:cxn ang="T52">
                          <a:pos x="T4" y="T5"/>
                        </a:cxn>
                        <a:cxn ang="T53">
                          <a:pos x="T6" y="T7"/>
                        </a:cxn>
                        <a:cxn ang="T54">
                          <a:pos x="T8" y="T9"/>
                        </a:cxn>
                        <a:cxn ang="T55">
                          <a:pos x="T10" y="T11"/>
                        </a:cxn>
                        <a:cxn ang="T56">
                          <a:pos x="T12" y="T13"/>
                        </a:cxn>
                        <a:cxn ang="T57">
                          <a:pos x="T14" y="T15"/>
                        </a:cxn>
                        <a:cxn ang="T58">
                          <a:pos x="T16" y="T17"/>
                        </a:cxn>
                        <a:cxn ang="T59">
                          <a:pos x="T18" y="T19"/>
                        </a:cxn>
                        <a:cxn ang="T60">
                          <a:pos x="T20" y="T21"/>
                        </a:cxn>
                        <a:cxn ang="T61">
                          <a:pos x="T22" y="T23"/>
                        </a:cxn>
                        <a:cxn ang="T62">
                          <a:pos x="T24" y="T25"/>
                        </a:cxn>
                        <a:cxn ang="T63">
                          <a:pos x="T26" y="T27"/>
                        </a:cxn>
                        <a:cxn ang="T64">
                          <a:pos x="T28" y="T29"/>
                        </a:cxn>
                        <a:cxn ang="T65">
                          <a:pos x="T30" y="T31"/>
                        </a:cxn>
                        <a:cxn ang="T66">
                          <a:pos x="T32" y="T33"/>
                        </a:cxn>
                        <a:cxn ang="T67">
                          <a:pos x="T34" y="T35"/>
                        </a:cxn>
                        <a:cxn ang="T68">
                          <a:pos x="T36" y="T37"/>
                        </a:cxn>
                        <a:cxn ang="T69">
                          <a:pos x="T38" y="T39"/>
                        </a:cxn>
                        <a:cxn ang="T70">
                          <a:pos x="T40" y="T41"/>
                        </a:cxn>
                        <a:cxn ang="T71">
                          <a:pos x="T42" y="T43"/>
                        </a:cxn>
                        <a:cxn ang="T72">
                          <a:pos x="T44" y="T45"/>
                        </a:cxn>
                        <a:cxn ang="T73">
                          <a:pos x="T46" y="T47"/>
                        </a:cxn>
                        <a:cxn ang="T74">
                          <a:pos x="T48" y="T49"/>
                        </a:cxn>
                      </a:cxnLst>
                      <a:rect l="T75" t="T76" r="T77" b="T78"/>
                      <a:pathLst>
                        <a:path w="313" h="191">
                          <a:moveTo>
                            <a:pt x="157" y="191"/>
                          </a:moveTo>
                          <a:lnTo>
                            <a:pt x="198" y="187"/>
                          </a:lnTo>
                          <a:lnTo>
                            <a:pt x="235" y="180"/>
                          </a:lnTo>
                          <a:lnTo>
                            <a:pt x="268" y="167"/>
                          </a:lnTo>
                          <a:lnTo>
                            <a:pt x="293" y="150"/>
                          </a:lnTo>
                          <a:lnTo>
                            <a:pt x="307" y="130"/>
                          </a:lnTo>
                          <a:lnTo>
                            <a:pt x="313" y="107"/>
                          </a:lnTo>
                          <a:lnTo>
                            <a:pt x="307" y="85"/>
                          </a:lnTo>
                          <a:lnTo>
                            <a:pt x="293" y="59"/>
                          </a:lnTo>
                          <a:lnTo>
                            <a:pt x="268" y="37"/>
                          </a:lnTo>
                          <a:lnTo>
                            <a:pt x="235" y="18"/>
                          </a:lnTo>
                          <a:lnTo>
                            <a:pt x="198" y="5"/>
                          </a:lnTo>
                          <a:lnTo>
                            <a:pt x="157" y="0"/>
                          </a:lnTo>
                          <a:lnTo>
                            <a:pt x="114" y="5"/>
                          </a:lnTo>
                          <a:lnTo>
                            <a:pt x="77" y="18"/>
                          </a:lnTo>
                          <a:lnTo>
                            <a:pt x="46" y="37"/>
                          </a:lnTo>
                          <a:lnTo>
                            <a:pt x="22" y="59"/>
                          </a:lnTo>
                          <a:lnTo>
                            <a:pt x="5" y="85"/>
                          </a:lnTo>
                          <a:lnTo>
                            <a:pt x="0" y="107"/>
                          </a:lnTo>
                          <a:lnTo>
                            <a:pt x="5" y="130"/>
                          </a:lnTo>
                          <a:lnTo>
                            <a:pt x="22" y="150"/>
                          </a:lnTo>
                          <a:lnTo>
                            <a:pt x="46" y="167"/>
                          </a:lnTo>
                          <a:lnTo>
                            <a:pt x="77" y="180"/>
                          </a:lnTo>
                          <a:lnTo>
                            <a:pt x="114" y="187"/>
                          </a:lnTo>
                          <a:lnTo>
                            <a:pt x="157" y="191"/>
                          </a:lnTo>
                          <a:close/>
                        </a:path>
                      </a:pathLst>
                    </a:custGeom>
                    <a:solidFill>
                      <a:srgbClr val="404040"/>
                    </a:solidFill>
                    <a:ln w="0">
                      <a:solidFill>
                        <a:srgbClr val="40404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51" name="Freeform 198"/>
                    <p:cNvSpPr>
                      <a:spLocks/>
                    </p:cNvSpPr>
                    <p:nvPr/>
                  </p:nvSpPr>
                  <p:spPr bwMode="auto">
                    <a:xfrm>
                      <a:off x="863" y="2744"/>
                      <a:ext cx="284" cy="170"/>
                    </a:xfrm>
                    <a:custGeom>
                      <a:avLst/>
                      <a:gdLst>
                        <a:gd name="T0" fmla="*/ 143 w 284"/>
                        <a:gd name="T1" fmla="*/ 170 h 170"/>
                        <a:gd name="T2" fmla="*/ 180 w 284"/>
                        <a:gd name="T3" fmla="*/ 168 h 170"/>
                        <a:gd name="T4" fmla="*/ 214 w 284"/>
                        <a:gd name="T5" fmla="*/ 161 h 170"/>
                        <a:gd name="T6" fmla="*/ 243 w 284"/>
                        <a:gd name="T7" fmla="*/ 150 h 170"/>
                        <a:gd name="T8" fmla="*/ 266 w 284"/>
                        <a:gd name="T9" fmla="*/ 135 h 170"/>
                        <a:gd name="T10" fmla="*/ 280 w 284"/>
                        <a:gd name="T11" fmla="*/ 116 h 170"/>
                        <a:gd name="T12" fmla="*/ 284 w 284"/>
                        <a:gd name="T13" fmla="*/ 96 h 170"/>
                        <a:gd name="T14" fmla="*/ 280 w 284"/>
                        <a:gd name="T15" fmla="*/ 76 h 170"/>
                        <a:gd name="T16" fmla="*/ 266 w 284"/>
                        <a:gd name="T17" fmla="*/ 53 h 170"/>
                        <a:gd name="T18" fmla="*/ 243 w 284"/>
                        <a:gd name="T19" fmla="*/ 33 h 170"/>
                        <a:gd name="T20" fmla="*/ 214 w 284"/>
                        <a:gd name="T21" fmla="*/ 16 h 170"/>
                        <a:gd name="T22" fmla="*/ 180 w 284"/>
                        <a:gd name="T23" fmla="*/ 3 h 170"/>
                        <a:gd name="T24" fmla="*/ 143 w 284"/>
                        <a:gd name="T25" fmla="*/ 0 h 170"/>
                        <a:gd name="T26" fmla="*/ 106 w 284"/>
                        <a:gd name="T27" fmla="*/ 3 h 170"/>
                        <a:gd name="T28" fmla="*/ 71 w 284"/>
                        <a:gd name="T29" fmla="*/ 16 h 170"/>
                        <a:gd name="T30" fmla="*/ 43 w 284"/>
                        <a:gd name="T31" fmla="*/ 33 h 170"/>
                        <a:gd name="T32" fmla="*/ 21 w 284"/>
                        <a:gd name="T33" fmla="*/ 53 h 170"/>
                        <a:gd name="T34" fmla="*/ 6 w 284"/>
                        <a:gd name="T35" fmla="*/ 76 h 170"/>
                        <a:gd name="T36" fmla="*/ 0 w 284"/>
                        <a:gd name="T37" fmla="*/ 96 h 170"/>
                        <a:gd name="T38" fmla="*/ 6 w 284"/>
                        <a:gd name="T39" fmla="*/ 116 h 170"/>
                        <a:gd name="T40" fmla="*/ 21 w 284"/>
                        <a:gd name="T41" fmla="*/ 135 h 170"/>
                        <a:gd name="T42" fmla="*/ 43 w 284"/>
                        <a:gd name="T43" fmla="*/ 150 h 170"/>
                        <a:gd name="T44" fmla="*/ 71 w 284"/>
                        <a:gd name="T45" fmla="*/ 161 h 170"/>
                        <a:gd name="T46" fmla="*/ 106 w 284"/>
                        <a:gd name="T47" fmla="*/ 168 h 170"/>
                        <a:gd name="T48" fmla="*/ 143 w 284"/>
                        <a:gd name="T49" fmla="*/ 170 h 170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w 284"/>
                        <a:gd name="T76" fmla="*/ 0 h 170"/>
                        <a:gd name="T77" fmla="*/ 284 w 284"/>
                        <a:gd name="T78" fmla="*/ 170 h 170"/>
                      </a:gdLst>
                      <a:ahLst/>
                      <a:cxnLst>
                        <a:cxn ang="T50">
                          <a:pos x="T0" y="T1"/>
                        </a:cxn>
                        <a:cxn ang="T51">
                          <a:pos x="T2" y="T3"/>
                        </a:cxn>
                        <a:cxn ang="T52">
                          <a:pos x="T4" y="T5"/>
                        </a:cxn>
                        <a:cxn ang="T53">
                          <a:pos x="T6" y="T7"/>
                        </a:cxn>
                        <a:cxn ang="T54">
                          <a:pos x="T8" y="T9"/>
                        </a:cxn>
                        <a:cxn ang="T55">
                          <a:pos x="T10" y="T11"/>
                        </a:cxn>
                        <a:cxn ang="T56">
                          <a:pos x="T12" y="T13"/>
                        </a:cxn>
                        <a:cxn ang="T57">
                          <a:pos x="T14" y="T15"/>
                        </a:cxn>
                        <a:cxn ang="T58">
                          <a:pos x="T16" y="T17"/>
                        </a:cxn>
                        <a:cxn ang="T59">
                          <a:pos x="T18" y="T19"/>
                        </a:cxn>
                        <a:cxn ang="T60">
                          <a:pos x="T20" y="T21"/>
                        </a:cxn>
                        <a:cxn ang="T61">
                          <a:pos x="T22" y="T23"/>
                        </a:cxn>
                        <a:cxn ang="T62">
                          <a:pos x="T24" y="T25"/>
                        </a:cxn>
                        <a:cxn ang="T63">
                          <a:pos x="T26" y="T27"/>
                        </a:cxn>
                        <a:cxn ang="T64">
                          <a:pos x="T28" y="T29"/>
                        </a:cxn>
                        <a:cxn ang="T65">
                          <a:pos x="T30" y="T31"/>
                        </a:cxn>
                        <a:cxn ang="T66">
                          <a:pos x="T32" y="T33"/>
                        </a:cxn>
                        <a:cxn ang="T67">
                          <a:pos x="T34" y="T35"/>
                        </a:cxn>
                        <a:cxn ang="T68">
                          <a:pos x="T36" y="T37"/>
                        </a:cxn>
                        <a:cxn ang="T69">
                          <a:pos x="T38" y="T39"/>
                        </a:cxn>
                        <a:cxn ang="T70">
                          <a:pos x="T40" y="T41"/>
                        </a:cxn>
                        <a:cxn ang="T71">
                          <a:pos x="T42" y="T43"/>
                        </a:cxn>
                        <a:cxn ang="T72">
                          <a:pos x="T44" y="T45"/>
                        </a:cxn>
                        <a:cxn ang="T73">
                          <a:pos x="T46" y="T47"/>
                        </a:cxn>
                        <a:cxn ang="T74">
                          <a:pos x="T48" y="T49"/>
                        </a:cxn>
                      </a:cxnLst>
                      <a:rect l="T75" t="T76" r="T77" b="T78"/>
                      <a:pathLst>
                        <a:path w="284" h="170">
                          <a:moveTo>
                            <a:pt x="143" y="170"/>
                          </a:moveTo>
                          <a:lnTo>
                            <a:pt x="180" y="168"/>
                          </a:lnTo>
                          <a:lnTo>
                            <a:pt x="214" y="161"/>
                          </a:lnTo>
                          <a:lnTo>
                            <a:pt x="243" y="150"/>
                          </a:lnTo>
                          <a:lnTo>
                            <a:pt x="266" y="135"/>
                          </a:lnTo>
                          <a:lnTo>
                            <a:pt x="280" y="116"/>
                          </a:lnTo>
                          <a:lnTo>
                            <a:pt x="284" y="96"/>
                          </a:lnTo>
                          <a:lnTo>
                            <a:pt x="280" y="76"/>
                          </a:lnTo>
                          <a:lnTo>
                            <a:pt x="266" y="53"/>
                          </a:lnTo>
                          <a:lnTo>
                            <a:pt x="243" y="33"/>
                          </a:lnTo>
                          <a:lnTo>
                            <a:pt x="214" y="16"/>
                          </a:lnTo>
                          <a:lnTo>
                            <a:pt x="180" y="3"/>
                          </a:lnTo>
                          <a:lnTo>
                            <a:pt x="143" y="0"/>
                          </a:lnTo>
                          <a:lnTo>
                            <a:pt x="106" y="3"/>
                          </a:lnTo>
                          <a:lnTo>
                            <a:pt x="71" y="16"/>
                          </a:lnTo>
                          <a:lnTo>
                            <a:pt x="43" y="33"/>
                          </a:lnTo>
                          <a:lnTo>
                            <a:pt x="21" y="53"/>
                          </a:lnTo>
                          <a:lnTo>
                            <a:pt x="6" y="76"/>
                          </a:lnTo>
                          <a:lnTo>
                            <a:pt x="0" y="96"/>
                          </a:lnTo>
                          <a:lnTo>
                            <a:pt x="6" y="116"/>
                          </a:lnTo>
                          <a:lnTo>
                            <a:pt x="21" y="135"/>
                          </a:lnTo>
                          <a:lnTo>
                            <a:pt x="43" y="150"/>
                          </a:lnTo>
                          <a:lnTo>
                            <a:pt x="71" y="161"/>
                          </a:lnTo>
                          <a:lnTo>
                            <a:pt x="106" y="168"/>
                          </a:lnTo>
                          <a:lnTo>
                            <a:pt x="143" y="170"/>
                          </a:lnTo>
                          <a:close/>
                        </a:path>
                      </a:pathLst>
                    </a:custGeom>
                    <a:solidFill>
                      <a:srgbClr val="585858"/>
                    </a:solidFill>
                    <a:ln w="0">
                      <a:solidFill>
                        <a:srgbClr val="58585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52" name="Freeform 199"/>
                    <p:cNvSpPr>
                      <a:spLocks/>
                    </p:cNvSpPr>
                    <p:nvPr/>
                  </p:nvSpPr>
                  <p:spPr bwMode="auto">
                    <a:xfrm>
                      <a:off x="880" y="2745"/>
                      <a:ext cx="252" cy="153"/>
                    </a:xfrm>
                    <a:custGeom>
                      <a:avLst/>
                      <a:gdLst>
                        <a:gd name="T0" fmla="*/ 126 w 252"/>
                        <a:gd name="T1" fmla="*/ 153 h 153"/>
                        <a:gd name="T2" fmla="*/ 160 w 252"/>
                        <a:gd name="T3" fmla="*/ 151 h 153"/>
                        <a:gd name="T4" fmla="*/ 189 w 252"/>
                        <a:gd name="T5" fmla="*/ 143 h 153"/>
                        <a:gd name="T6" fmla="*/ 215 w 252"/>
                        <a:gd name="T7" fmla="*/ 134 h 153"/>
                        <a:gd name="T8" fmla="*/ 236 w 252"/>
                        <a:gd name="T9" fmla="*/ 119 h 153"/>
                        <a:gd name="T10" fmla="*/ 249 w 252"/>
                        <a:gd name="T11" fmla="*/ 104 h 153"/>
                        <a:gd name="T12" fmla="*/ 252 w 252"/>
                        <a:gd name="T13" fmla="*/ 86 h 153"/>
                        <a:gd name="T14" fmla="*/ 249 w 252"/>
                        <a:gd name="T15" fmla="*/ 67 h 153"/>
                        <a:gd name="T16" fmla="*/ 236 w 252"/>
                        <a:gd name="T17" fmla="*/ 49 h 153"/>
                        <a:gd name="T18" fmla="*/ 215 w 252"/>
                        <a:gd name="T19" fmla="*/ 30 h 153"/>
                        <a:gd name="T20" fmla="*/ 189 w 252"/>
                        <a:gd name="T21" fmla="*/ 13 h 153"/>
                        <a:gd name="T22" fmla="*/ 160 w 252"/>
                        <a:gd name="T23" fmla="*/ 4 h 153"/>
                        <a:gd name="T24" fmla="*/ 126 w 252"/>
                        <a:gd name="T25" fmla="*/ 0 h 153"/>
                        <a:gd name="T26" fmla="*/ 93 w 252"/>
                        <a:gd name="T27" fmla="*/ 4 h 153"/>
                        <a:gd name="T28" fmla="*/ 63 w 252"/>
                        <a:gd name="T29" fmla="*/ 13 h 153"/>
                        <a:gd name="T30" fmla="*/ 37 w 252"/>
                        <a:gd name="T31" fmla="*/ 30 h 153"/>
                        <a:gd name="T32" fmla="*/ 17 w 252"/>
                        <a:gd name="T33" fmla="*/ 49 h 153"/>
                        <a:gd name="T34" fmla="*/ 4 w 252"/>
                        <a:gd name="T35" fmla="*/ 67 h 153"/>
                        <a:gd name="T36" fmla="*/ 0 w 252"/>
                        <a:gd name="T37" fmla="*/ 86 h 153"/>
                        <a:gd name="T38" fmla="*/ 4 w 252"/>
                        <a:gd name="T39" fmla="*/ 104 h 153"/>
                        <a:gd name="T40" fmla="*/ 17 w 252"/>
                        <a:gd name="T41" fmla="*/ 119 h 153"/>
                        <a:gd name="T42" fmla="*/ 37 w 252"/>
                        <a:gd name="T43" fmla="*/ 134 h 153"/>
                        <a:gd name="T44" fmla="*/ 63 w 252"/>
                        <a:gd name="T45" fmla="*/ 143 h 153"/>
                        <a:gd name="T46" fmla="*/ 93 w 252"/>
                        <a:gd name="T47" fmla="*/ 151 h 153"/>
                        <a:gd name="T48" fmla="*/ 126 w 252"/>
                        <a:gd name="T49" fmla="*/ 153 h 153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w 252"/>
                        <a:gd name="T76" fmla="*/ 0 h 153"/>
                        <a:gd name="T77" fmla="*/ 252 w 252"/>
                        <a:gd name="T78" fmla="*/ 153 h 153"/>
                      </a:gdLst>
                      <a:ahLst/>
                      <a:cxnLst>
                        <a:cxn ang="T50">
                          <a:pos x="T0" y="T1"/>
                        </a:cxn>
                        <a:cxn ang="T51">
                          <a:pos x="T2" y="T3"/>
                        </a:cxn>
                        <a:cxn ang="T52">
                          <a:pos x="T4" y="T5"/>
                        </a:cxn>
                        <a:cxn ang="T53">
                          <a:pos x="T6" y="T7"/>
                        </a:cxn>
                        <a:cxn ang="T54">
                          <a:pos x="T8" y="T9"/>
                        </a:cxn>
                        <a:cxn ang="T55">
                          <a:pos x="T10" y="T11"/>
                        </a:cxn>
                        <a:cxn ang="T56">
                          <a:pos x="T12" y="T13"/>
                        </a:cxn>
                        <a:cxn ang="T57">
                          <a:pos x="T14" y="T15"/>
                        </a:cxn>
                        <a:cxn ang="T58">
                          <a:pos x="T16" y="T17"/>
                        </a:cxn>
                        <a:cxn ang="T59">
                          <a:pos x="T18" y="T19"/>
                        </a:cxn>
                        <a:cxn ang="T60">
                          <a:pos x="T20" y="T21"/>
                        </a:cxn>
                        <a:cxn ang="T61">
                          <a:pos x="T22" y="T23"/>
                        </a:cxn>
                        <a:cxn ang="T62">
                          <a:pos x="T24" y="T25"/>
                        </a:cxn>
                        <a:cxn ang="T63">
                          <a:pos x="T26" y="T27"/>
                        </a:cxn>
                        <a:cxn ang="T64">
                          <a:pos x="T28" y="T29"/>
                        </a:cxn>
                        <a:cxn ang="T65">
                          <a:pos x="T30" y="T31"/>
                        </a:cxn>
                        <a:cxn ang="T66">
                          <a:pos x="T32" y="T33"/>
                        </a:cxn>
                        <a:cxn ang="T67">
                          <a:pos x="T34" y="T35"/>
                        </a:cxn>
                        <a:cxn ang="T68">
                          <a:pos x="T36" y="T37"/>
                        </a:cxn>
                        <a:cxn ang="T69">
                          <a:pos x="T38" y="T39"/>
                        </a:cxn>
                        <a:cxn ang="T70">
                          <a:pos x="T40" y="T41"/>
                        </a:cxn>
                        <a:cxn ang="T71">
                          <a:pos x="T42" y="T43"/>
                        </a:cxn>
                        <a:cxn ang="T72">
                          <a:pos x="T44" y="T45"/>
                        </a:cxn>
                        <a:cxn ang="T73">
                          <a:pos x="T46" y="T47"/>
                        </a:cxn>
                        <a:cxn ang="T74">
                          <a:pos x="T48" y="T49"/>
                        </a:cxn>
                      </a:cxnLst>
                      <a:rect l="T75" t="T76" r="T77" b="T78"/>
                      <a:pathLst>
                        <a:path w="252" h="153">
                          <a:moveTo>
                            <a:pt x="126" y="153"/>
                          </a:moveTo>
                          <a:lnTo>
                            <a:pt x="160" y="151"/>
                          </a:lnTo>
                          <a:lnTo>
                            <a:pt x="189" y="143"/>
                          </a:lnTo>
                          <a:lnTo>
                            <a:pt x="215" y="134"/>
                          </a:lnTo>
                          <a:lnTo>
                            <a:pt x="236" y="119"/>
                          </a:lnTo>
                          <a:lnTo>
                            <a:pt x="249" y="104"/>
                          </a:lnTo>
                          <a:lnTo>
                            <a:pt x="252" y="86"/>
                          </a:lnTo>
                          <a:lnTo>
                            <a:pt x="249" y="67"/>
                          </a:lnTo>
                          <a:lnTo>
                            <a:pt x="236" y="49"/>
                          </a:lnTo>
                          <a:lnTo>
                            <a:pt x="215" y="30"/>
                          </a:lnTo>
                          <a:lnTo>
                            <a:pt x="189" y="13"/>
                          </a:lnTo>
                          <a:lnTo>
                            <a:pt x="160" y="4"/>
                          </a:lnTo>
                          <a:lnTo>
                            <a:pt x="126" y="0"/>
                          </a:lnTo>
                          <a:lnTo>
                            <a:pt x="93" y="4"/>
                          </a:lnTo>
                          <a:lnTo>
                            <a:pt x="63" y="13"/>
                          </a:lnTo>
                          <a:lnTo>
                            <a:pt x="37" y="30"/>
                          </a:lnTo>
                          <a:lnTo>
                            <a:pt x="17" y="49"/>
                          </a:lnTo>
                          <a:lnTo>
                            <a:pt x="4" y="67"/>
                          </a:lnTo>
                          <a:lnTo>
                            <a:pt x="0" y="86"/>
                          </a:lnTo>
                          <a:lnTo>
                            <a:pt x="4" y="104"/>
                          </a:lnTo>
                          <a:lnTo>
                            <a:pt x="17" y="119"/>
                          </a:lnTo>
                          <a:lnTo>
                            <a:pt x="37" y="134"/>
                          </a:lnTo>
                          <a:lnTo>
                            <a:pt x="63" y="143"/>
                          </a:lnTo>
                          <a:lnTo>
                            <a:pt x="93" y="151"/>
                          </a:lnTo>
                          <a:lnTo>
                            <a:pt x="126" y="153"/>
                          </a:lnTo>
                          <a:close/>
                        </a:path>
                      </a:pathLst>
                    </a:custGeom>
                    <a:solidFill>
                      <a:srgbClr val="707070"/>
                    </a:solidFill>
                    <a:ln w="0">
                      <a:solidFill>
                        <a:srgbClr val="70707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53" name="Freeform 200"/>
                    <p:cNvSpPr>
                      <a:spLocks/>
                    </p:cNvSpPr>
                    <p:nvPr/>
                  </p:nvSpPr>
                  <p:spPr bwMode="auto">
                    <a:xfrm>
                      <a:off x="895" y="2745"/>
                      <a:ext cx="222" cy="136"/>
                    </a:xfrm>
                    <a:custGeom>
                      <a:avLst/>
                      <a:gdLst>
                        <a:gd name="T0" fmla="*/ 111 w 222"/>
                        <a:gd name="T1" fmla="*/ 136 h 136"/>
                        <a:gd name="T2" fmla="*/ 146 w 222"/>
                        <a:gd name="T3" fmla="*/ 132 h 136"/>
                        <a:gd name="T4" fmla="*/ 176 w 222"/>
                        <a:gd name="T5" fmla="*/ 125 h 136"/>
                        <a:gd name="T6" fmla="*/ 200 w 222"/>
                        <a:gd name="T7" fmla="*/ 112 h 136"/>
                        <a:gd name="T8" fmla="*/ 217 w 222"/>
                        <a:gd name="T9" fmla="*/ 95 h 136"/>
                        <a:gd name="T10" fmla="*/ 222 w 222"/>
                        <a:gd name="T11" fmla="*/ 78 h 136"/>
                        <a:gd name="T12" fmla="*/ 219 w 222"/>
                        <a:gd name="T13" fmla="*/ 62 h 136"/>
                        <a:gd name="T14" fmla="*/ 208 w 222"/>
                        <a:gd name="T15" fmla="*/ 43 h 136"/>
                        <a:gd name="T16" fmla="*/ 189 w 222"/>
                        <a:gd name="T17" fmla="*/ 26 h 136"/>
                        <a:gd name="T18" fmla="*/ 167 w 222"/>
                        <a:gd name="T19" fmla="*/ 13 h 136"/>
                        <a:gd name="T20" fmla="*/ 141 w 222"/>
                        <a:gd name="T21" fmla="*/ 4 h 136"/>
                        <a:gd name="T22" fmla="*/ 111 w 222"/>
                        <a:gd name="T23" fmla="*/ 0 h 136"/>
                        <a:gd name="T24" fmla="*/ 81 w 222"/>
                        <a:gd name="T25" fmla="*/ 4 h 136"/>
                        <a:gd name="T26" fmla="*/ 56 w 222"/>
                        <a:gd name="T27" fmla="*/ 13 h 136"/>
                        <a:gd name="T28" fmla="*/ 33 w 222"/>
                        <a:gd name="T29" fmla="*/ 26 h 136"/>
                        <a:gd name="T30" fmla="*/ 15 w 222"/>
                        <a:gd name="T31" fmla="*/ 43 h 136"/>
                        <a:gd name="T32" fmla="*/ 4 w 222"/>
                        <a:gd name="T33" fmla="*/ 62 h 136"/>
                        <a:gd name="T34" fmla="*/ 0 w 222"/>
                        <a:gd name="T35" fmla="*/ 78 h 136"/>
                        <a:gd name="T36" fmla="*/ 5 w 222"/>
                        <a:gd name="T37" fmla="*/ 95 h 136"/>
                        <a:gd name="T38" fmla="*/ 22 w 222"/>
                        <a:gd name="T39" fmla="*/ 112 h 136"/>
                        <a:gd name="T40" fmla="*/ 46 w 222"/>
                        <a:gd name="T41" fmla="*/ 125 h 136"/>
                        <a:gd name="T42" fmla="*/ 76 w 222"/>
                        <a:gd name="T43" fmla="*/ 132 h 136"/>
                        <a:gd name="T44" fmla="*/ 111 w 222"/>
                        <a:gd name="T45" fmla="*/ 136 h 1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w 222"/>
                        <a:gd name="T70" fmla="*/ 0 h 136"/>
                        <a:gd name="T71" fmla="*/ 222 w 222"/>
                        <a:gd name="T72" fmla="*/ 136 h 136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T69" t="T70" r="T71" b="T72"/>
                      <a:pathLst>
                        <a:path w="222" h="136">
                          <a:moveTo>
                            <a:pt x="111" y="136"/>
                          </a:moveTo>
                          <a:lnTo>
                            <a:pt x="146" y="132"/>
                          </a:lnTo>
                          <a:lnTo>
                            <a:pt x="176" y="125"/>
                          </a:lnTo>
                          <a:lnTo>
                            <a:pt x="200" y="112"/>
                          </a:lnTo>
                          <a:lnTo>
                            <a:pt x="217" y="95"/>
                          </a:lnTo>
                          <a:lnTo>
                            <a:pt x="222" y="78"/>
                          </a:lnTo>
                          <a:lnTo>
                            <a:pt x="219" y="62"/>
                          </a:lnTo>
                          <a:lnTo>
                            <a:pt x="208" y="43"/>
                          </a:lnTo>
                          <a:lnTo>
                            <a:pt x="189" y="26"/>
                          </a:lnTo>
                          <a:lnTo>
                            <a:pt x="167" y="13"/>
                          </a:lnTo>
                          <a:lnTo>
                            <a:pt x="141" y="4"/>
                          </a:lnTo>
                          <a:lnTo>
                            <a:pt x="111" y="0"/>
                          </a:lnTo>
                          <a:lnTo>
                            <a:pt x="81" y="4"/>
                          </a:lnTo>
                          <a:lnTo>
                            <a:pt x="56" y="13"/>
                          </a:lnTo>
                          <a:lnTo>
                            <a:pt x="33" y="26"/>
                          </a:lnTo>
                          <a:lnTo>
                            <a:pt x="15" y="43"/>
                          </a:lnTo>
                          <a:lnTo>
                            <a:pt x="4" y="62"/>
                          </a:lnTo>
                          <a:lnTo>
                            <a:pt x="0" y="78"/>
                          </a:lnTo>
                          <a:lnTo>
                            <a:pt x="5" y="95"/>
                          </a:lnTo>
                          <a:lnTo>
                            <a:pt x="22" y="112"/>
                          </a:lnTo>
                          <a:lnTo>
                            <a:pt x="46" y="125"/>
                          </a:lnTo>
                          <a:lnTo>
                            <a:pt x="76" y="132"/>
                          </a:lnTo>
                          <a:lnTo>
                            <a:pt x="111" y="136"/>
                          </a:lnTo>
                          <a:close/>
                        </a:path>
                      </a:pathLst>
                    </a:custGeom>
                    <a:solidFill>
                      <a:srgbClr val="878787"/>
                    </a:solidFill>
                    <a:ln w="0">
                      <a:solidFill>
                        <a:srgbClr val="878787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54" name="Freeform 201"/>
                    <p:cNvSpPr>
                      <a:spLocks/>
                    </p:cNvSpPr>
                    <p:nvPr/>
                  </p:nvSpPr>
                  <p:spPr bwMode="auto">
                    <a:xfrm>
                      <a:off x="910" y="2747"/>
                      <a:ext cx="193" cy="117"/>
                    </a:xfrm>
                    <a:custGeom>
                      <a:avLst/>
                      <a:gdLst>
                        <a:gd name="T0" fmla="*/ 96 w 193"/>
                        <a:gd name="T1" fmla="*/ 117 h 117"/>
                        <a:gd name="T2" fmla="*/ 126 w 193"/>
                        <a:gd name="T3" fmla="*/ 113 h 117"/>
                        <a:gd name="T4" fmla="*/ 154 w 193"/>
                        <a:gd name="T5" fmla="*/ 106 h 117"/>
                        <a:gd name="T6" fmla="*/ 174 w 193"/>
                        <a:gd name="T7" fmla="*/ 97 h 117"/>
                        <a:gd name="T8" fmla="*/ 187 w 193"/>
                        <a:gd name="T9" fmla="*/ 82 h 117"/>
                        <a:gd name="T10" fmla="*/ 193 w 193"/>
                        <a:gd name="T11" fmla="*/ 67 h 117"/>
                        <a:gd name="T12" fmla="*/ 187 w 193"/>
                        <a:gd name="T13" fmla="*/ 49 h 117"/>
                        <a:gd name="T14" fmla="*/ 174 w 193"/>
                        <a:gd name="T15" fmla="*/ 32 h 117"/>
                        <a:gd name="T16" fmla="*/ 154 w 193"/>
                        <a:gd name="T17" fmla="*/ 15 h 117"/>
                        <a:gd name="T18" fmla="*/ 126 w 193"/>
                        <a:gd name="T19" fmla="*/ 4 h 117"/>
                        <a:gd name="T20" fmla="*/ 96 w 193"/>
                        <a:gd name="T21" fmla="*/ 0 h 117"/>
                        <a:gd name="T22" fmla="*/ 66 w 193"/>
                        <a:gd name="T23" fmla="*/ 4 h 117"/>
                        <a:gd name="T24" fmla="*/ 41 w 193"/>
                        <a:gd name="T25" fmla="*/ 15 h 117"/>
                        <a:gd name="T26" fmla="*/ 18 w 193"/>
                        <a:gd name="T27" fmla="*/ 32 h 117"/>
                        <a:gd name="T28" fmla="*/ 5 w 193"/>
                        <a:gd name="T29" fmla="*/ 49 h 117"/>
                        <a:gd name="T30" fmla="*/ 0 w 193"/>
                        <a:gd name="T31" fmla="*/ 67 h 117"/>
                        <a:gd name="T32" fmla="*/ 5 w 193"/>
                        <a:gd name="T33" fmla="*/ 82 h 117"/>
                        <a:gd name="T34" fmla="*/ 18 w 193"/>
                        <a:gd name="T35" fmla="*/ 97 h 117"/>
                        <a:gd name="T36" fmla="*/ 41 w 193"/>
                        <a:gd name="T37" fmla="*/ 106 h 117"/>
                        <a:gd name="T38" fmla="*/ 66 w 193"/>
                        <a:gd name="T39" fmla="*/ 113 h 117"/>
                        <a:gd name="T40" fmla="*/ 96 w 193"/>
                        <a:gd name="T41" fmla="*/ 117 h 117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w 193"/>
                        <a:gd name="T64" fmla="*/ 0 h 117"/>
                        <a:gd name="T65" fmla="*/ 193 w 193"/>
                        <a:gd name="T66" fmla="*/ 117 h 117"/>
                      </a:gdLst>
                      <a:ahLst/>
                      <a:cxnLst>
                        <a:cxn ang="T42">
                          <a:pos x="T0" y="T1"/>
                        </a:cxn>
                        <a:cxn ang="T43">
                          <a:pos x="T2" y="T3"/>
                        </a:cxn>
                        <a:cxn ang="T44">
                          <a:pos x="T4" y="T5"/>
                        </a:cxn>
                        <a:cxn ang="T45">
                          <a:pos x="T6" y="T7"/>
                        </a:cxn>
                        <a:cxn ang="T46">
                          <a:pos x="T8" y="T9"/>
                        </a:cxn>
                        <a:cxn ang="T47">
                          <a:pos x="T10" y="T11"/>
                        </a:cxn>
                        <a:cxn ang="T48">
                          <a:pos x="T12" y="T13"/>
                        </a:cxn>
                        <a:cxn ang="T49">
                          <a:pos x="T14" y="T15"/>
                        </a:cxn>
                        <a:cxn ang="T50">
                          <a:pos x="T16" y="T17"/>
                        </a:cxn>
                        <a:cxn ang="T51">
                          <a:pos x="T18" y="T19"/>
                        </a:cxn>
                        <a:cxn ang="T52">
                          <a:pos x="T20" y="T21"/>
                        </a:cxn>
                        <a:cxn ang="T53">
                          <a:pos x="T22" y="T23"/>
                        </a:cxn>
                        <a:cxn ang="T54">
                          <a:pos x="T24" y="T25"/>
                        </a:cxn>
                        <a:cxn ang="T55">
                          <a:pos x="T26" y="T27"/>
                        </a:cxn>
                        <a:cxn ang="T56">
                          <a:pos x="T28" y="T29"/>
                        </a:cxn>
                        <a:cxn ang="T57">
                          <a:pos x="T30" y="T31"/>
                        </a:cxn>
                        <a:cxn ang="T58">
                          <a:pos x="T32" y="T33"/>
                        </a:cxn>
                        <a:cxn ang="T59">
                          <a:pos x="T34" y="T35"/>
                        </a:cxn>
                        <a:cxn ang="T60">
                          <a:pos x="T36" y="T37"/>
                        </a:cxn>
                        <a:cxn ang="T61">
                          <a:pos x="T38" y="T39"/>
                        </a:cxn>
                        <a:cxn ang="T62">
                          <a:pos x="T40" y="T41"/>
                        </a:cxn>
                      </a:cxnLst>
                      <a:rect l="T63" t="T64" r="T65" b="T66"/>
                      <a:pathLst>
                        <a:path w="193" h="117">
                          <a:moveTo>
                            <a:pt x="96" y="117"/>
                          </a:moveTo>
                          <a:lnTo>
                            <a:pt x="126" y="113"/>
                          </a:lnTo>
                          <a:lnTo>
                            <a:pt x="154" y="106"/>
                          </a:lnTo>
                          <a:lnTo>
                            <a:pt x="174" y="97"/>
                          </a:lnTo>
                          <a:lnTo>
                            <a:pt x="187" y="82"/>
                          </a:lnTo>
                          <a:lnTo>
                            <a:pt x="193" y="67"/>
                          </a:lnTo>
                          <a:lnTo>
                            <a:pt x="187" y="49"/>
                          </a:lnTo>
                          <a:lnTo>
                            <a:pt x="174" y="32"/>
                          </a:lnTo>
                          <a:lnTo>
                            <a:pt x="154" y="15"/>
                          </a:lnTo>
                          <a:lnTo>
                            <a:pt x="126" y="4"/>
                          </a:lnTo>
                          <a:lnTo>
                            <a:pt x="96" y="0"/>
                          </a:lnTo>
                          <a:lnTo>
                            <a:pt x="66" y="4"/>
                          </a:lnTo>
                          <a:lnTo>
                            <a:pt x="41" y="15"/>
                          </a:lnTo>
                          <a:lnTo>
                            <a:pt x="18" y="32"/>
                          </a:lnTo>
                          <a:lnTo>
                            <a:pt x="5" y="49"/>
                          </a:lnTo>
                          <a:lnTo>
                            <a:pt x="0" y="67"/>
                          </a:lnTo>
                          <a:lnTo>
                            <a:pt x="5" y="82"/>
                          </a:lnTo>
                          <a:lnTo>
                            <a:pt x="18" y="97"/>
                          </a:lnTo>
                          <a:lnTo>
                            <a:pt x="41" y="106"/>
                          </a:lnTo>
                          <a:lnTo>
                            <a:pt x="66" y="113"/>
                          </a:lnTo>
                          <a:lnTo>
                            <a:pt x="96" y="117"/>
                          </a:lnTo>
                          <a:close/>
                        </a:path>
                      </a:pathLst>
                    </a:custGeom>
                    <a:solidFill>
                      <a:srgbClr val="9F9F9F"/>
                    </a:solidFill>
                    <a:ln w="0">
                      <a:solidFill>
                        <a:srgbClr val="9F9F9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55" name="Freeform 202"/>
                    <p:cNvSpPr>
                      <a:spLocks/>
                    </p:cNvSpPr>
                    <p:nvPr/>
                  </p:nvSpPr>
                  <p:spPr bwMode="auto">
                    <a:xfrm>
                      <a:off x="926" y="2749"/>
                      <a:ext cx="162" cy="97"/>
                    </a:xfrm>
                    <a:custGeom>
                      <a:avLst/>
                      <a:gdLst>
                        <a:gd name="T0" fmla="*/ 80 w 162"/>
                        <a:gd name="T1" fmla="*/ 97 h 97"/>
                        <a:gd name="T2" fmla="*/ 106 w 162"/>
                        <a:gd name="T3" fmla="*/ 95 h 97"/>
                        <a:gd name="T4" fmla="*/ 128 w 162"/>
                        <a:gd name="T5" fmla="*/ 89 h 97"/>
                        <a:gd name="T6" fmla="*/ 145 w 162"/>
                        <a:gd name="T7" fmla="*/ 80 h 97"/>
                        <a:gd name="T8" fmla="*/ 158 w 162"/>
                        <a:gd name="T9" fmla="*/ 69 h 97"/>
                        <a:gd name="T10" fmla="*/ 162 w 162"/>
                        <a:gd name="T11" fmla="*/ 56 h 97"/>
                        <a:gd name="T12" fmla="*/ 158 w 162"/>
                        <a:gd name="T13" fmla="*/ 41 h 97"/>
                        <a:gd name="T14" fmla="*/ 145 w 162"/>
                        <a:gd name="T15" fmla="*/ 26 h 97"/>
                        <a:gd name="T16" fmla="*/ 128 w 162"/>
                        <a:gd name="T17" fmla="*/ 13 h 97"/>
                        <a:gd name="T18" fmla="*/ 106 w 162"/>
                        <a:gd name="T19" fmla="*/ 4 h 97"/>
                        <a:gd name="T20" fmla="*/ 80 w 162"/>
                        <a:gd name="T21" fmla="*/ 0 h 97"/>
                        <a:gd name="T22" fmla="*/ 54 w 162"/>
                        <a:gd name="T23" fmla="*/ 4 h 97"/>
                        <a:gd name="T24" fmla="*/ 34 w 162"/>
                        <a:gd name="T25" fmla="*/ 13 h 97"/>
                        <a:gd name="T26" fmla="*/ 15 w 162"/>
                        <a:gd name="T27" fmla="*/ 26 h 97"/>
                        <a:gd name="T28" fmla="*/ 4 w 162"/>
                        <a:gd name="T29" fmla="*/ 41 h 97"/>
                        <a:gd name="T30" fmla="*/ 0 w 162"/>
                        <a:gd name="T31" fmla="*/ 56 h 97"/>
                        <a:gd name="T32" fmla="*/ 4 w 162"/>
                        <a:gd name="T33" fmla="*/ 69 h 97"/>
                        <a:gd name="T34" fmla="*/ 15 w 162"/>
                        <a:gd name="T35" fmla="*/ 80 h 97"/>
                        <a:gd name="T36" fmla="*/ 34 w 162"/>
                        <a:gd name="T37" fmla="*/ 89 h 97"/>
                        <a:gd name="T38" fmla="*/ 54 w 162"/>
                        <a:gd name="T39" fmla="*/ 95 h 97"/>
                        <a:gd name="T40" fmla="*/ 80 w 162"/>
                        <a:gd name="T41" fmla="*/ 97 h 97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w 162"/>
                        <a:gd name="T64" fmla="*/ 0 h 97"/>
                        <a:gd name="T65" fmla="*/ 162 w 162"/>
                        <a:gd name="T66" fmla="*/ 97 h 97"/>
                      </a:gdLst>
                      <a:ahLst/>
                      <a:cxnLst>
                        <a:cxn ang="T42">
                          <a:pos x="T0" y="T1"/>
                        </a:cxn>
                        <a:cxn ang="T43">
                          <a:pos x="T2" y="T3"/>
                        </a:cxn>
                        <a:cxn ang="T44">
                          <a:pos x="T4" y="T5"/>
                        </a:cxn>
                        <a:cxn ang="T45">
                          <a:pos x="T6" y="T7"/>
                        </a:cxn>
                        <a:cxn ang="T46">
                          <a:pos x="T8" y="T9"/>
                        </a:cxn>
                        <a:cxn ang="T47">
                          <a:pos x="T10" y="T11"/>
                        </a:cxn>
                        <a:cxn ang="T48">
                          <a:pos x="T12" y="T13"/>
                        </a:cxn>
                        <a:cxn ang="T49">
                          <a:pos x="T14" y="T15"/>
                        </a:cxn>
                        <a:cxn ang="T50">
                          <a:pos x="T16" y="T17"/>
                        </a:cxn>
                        <a:cxn ang="T51">
                          <a:pos x="T18" y="T19"/>
                        </a:cxn>
                        <a:cxn ang="T52">
                          <a:pos x="T20" y="T21"/>
                        </a:cxn>
                        <a:cxn ang="T53">
                          <a:pos x="T22" y="T23"/>
                        </a:cxn>
                        <a:cxn ang="T54">
                          <a:pos x="T24" y="T25"/>
                        </a:cxn>
                        <a:cxn ang="T55">
                          <a:pos x="T26" y="T27"/>
                        </a:cxn>
                        <a:cxn ang="T56">
                          <a:pos x="T28" y="T29"/>
                        </a:cxn>
                        <a:cxn ang="T57">
                          <a:pos x="T30" y="T31"/>
                        </a:cxn>
                        <a:cxn ang="T58">
                          <a:pos x="T32" y="T33"/>
                        </a:cxn>
                        <a:cxn ang="T59">
                          <a:pos x="T34" y="T35"/>
                        </a:cxn>
                        <a:cxn ang="T60">
                          <a:pos x="T36" y="T37"/>
                        </a:cxn>
                        <a:cxn ang="T61">
                          <a:pos x="T38" y="T39"/>
                        </a:cxn>
                        <a:cxn ang="T62">
                          <a:pos x="T40" y="T41"/>
                        </a:cxn>
                      </a:cxnLst>
                      <a:rect l="T63" t="T64" r="T65" b="T66"/>
                      <a:pathLst>
                        <a:path w="162" h="97">
                          <a:moveTo>
                            <a:pt x="80" y="97"/>
                          </a:moveTo>
                          <a:lnTo>
                            <a:pt x="106" y="95"/>
                          </a:lnTo>
                          <a:lnTo>
                            <a:pt x="128" y="89"/>
                          </a:lnTo>
                          <a:lnTo>
                            <a:pt x="145" y="80"/>
                          </a:lnTo>
                          <a:lnTo>
                            <a:pt x="158" y="69"/>
                          </a:lnTo>
                          <a:lnTo>
                            <a:pt x="162" y="56"/>
                          </a:lnTo>
                          <a:lnTo>
                            <a:pt x="158" y="41"/>
                          </a:lnTo>
                          <a:lnTo>
                            <a:pt x="145" y="26"/>
                          </a:lnTo>
                          <a:lnTo>
                            <a:pt x="128" y="13"/>
                          </a:lnTo>
                          <a:lnTo>
                            <a:pt x="106" y="4"/>
                          </a:lnTo>
                          <a:lnTo>
                            <a:pt x="80" y="0"/>
                          </a:lnTo>
                          <a:lnTo>
                            <a:pt x="54" y="4"/>
                          </a:lnTo>
                          <a:lnTo>
                            <a:pt x="34" y="13"/>
                          </a:lnTo>
                          <a:lnTo>
                            <a:pt x="15" y="26"/>
                          </a:lnTo>
                          <a:lnTo>
                            <a:pt x="4" y="41"/>
                          </a:lnTo>
                          <a:lnTo>
                            <a:pt x="0" y="56"/>
                          </a:lnTo>
                          <a:lnTo>
                            <a:pt x="4" y="69"/>
                          </a:lnTo>
                          <a:lnTo>
                            <a:pt x="15" y="80"/>
                          </a:lnTo>
                          <a:lnTo>
                            <a:pt x="34" y="89"/>
                          </a:lnTo>
                          <a:lnTo>
                            <a:pt x="54" y="95"/>
                          </a:lnTo>
                          <a:lnTo>
                            <a:pt x="80" y="97"/>
                          </a:lnTo>
                          <a:close/>
                        </a:path>
                      </a:pathLst>
                    </a:custGeom>
                    <a:solidFill>
                      <a:srgbClr val="B7B7B7"/>
                    </a:solidFill>
                    <a:ln w="0">
                      <a:solidFill>
                        <a:srgbClr val="B7B7B7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56" name="Freeform 203"/>
                    <p:cNvSpPr>
                      <a:spLocks/>
                    </p:cNvSpPr>
                    <p:nvPr/>
                  </p:nvSpPr>
                  <p:spPr bwMode="auto">
                    <a:xfrm>
                      <a:off x="941" y="2751"/>
                      <a:ext cx="132" cy="78"/>
                    </a:xfrm>
                    <a:custGeom>
                      <a:avLst/>
                      <a:gdLst>
                        <a:gd name="T0" fmla="*/ 65 w 132"/>
                        <a:gd name="T1" fmla="*/ 78 h 78"/>
                        <a:gd name="T2" fmla="*/ 91 w 132"/>
                        <a:gd name="T3" fmla="*/ 76 h 78"/>
                        <a:gd name="T4" fmla="*/ 111 w 132"/>
                        <a:gd name="T5" fmla="*/ 69 h 78"/>
                        <a:gd name="T6" fmla="*/ 126 w 132"/>
                        <a:gd name="T7" fmla="*/ 58 h 78"/>
                        <a:gd name="T8" fmla="*/ 132 w 132"/>
                        <a:gd name="T9" fmla="*/ 45 h 78"/>
                        <a:gd name="T10" fmla="*/ 126 w 132"/>
                        <a:gd name="T11" fmla="*/ 30 h 78"/>
                        <a:gd name="T12" fmla="*/ 111 w 132"/>
                        <a:gd name="T13" fmla="*/ 15 h 78"/>
                        <a:gd name="T14" fmla="*/ 91 w 132"/>
                        <a:gd name="T15" fmla="*/ 4 h 78"/>
                        <a:gd name="T16" fmla="*/ 65 w 132"/>
                        <a:gd name="T17" fmla="*/ 0 h 78"/>
                        <a:gd name="T18" fmla="*/ 41 w 132"/>
                        <a:gd name="T19" fmla="*/ 4 h 78"/>
                        <a:gd name="T20" fmla="*/ 19 w 132"/>
                        <a:gd name="T21" fmla="*/ 15 h 78"/>
                        <a:gd name="T22" fmla="*/ 6 w 132"/>
                        <a:gd name="T23" fmla="*/ 30 h 78"/>
                        <a:gd name="T24" fmla="*/ 0 w 132"/>
                        <a:gd name="T25" fmla="*/ 45 h 78"/>
                        <a:gd name="T26" fmla="*/ 6 w 132"/>
                        <a:gd name="T27" fmla="*/ 58 h 78"/>
                        <a:gd name="T28" fmla="*/ 19 w 132"/>
                        <a:gd name="T29" fmla="*/ 69 h 78"/>
                        <a:gd name="T30" fmla="*/ 41 w 132"/>
                        <a:gd name="T31" fmla="*/ 76 h 78"/>
                        <a:gd name="T32" fmla="*/ 65 w 132"/>
                        <a:gd name="T33" fmla="*/ 78 h 78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w 132"/>
                        <a:gd name="T52" fmla="*/ 0 h 78"/>
                        <a:gd name="T53" fmla="*/ 132 w 132"/>
                        <a:gd name="T54" fmla="*/ 78 h 78"/>
                      </a:gdLst>
                      <a:ahLst/>
                      <a:cxnLst>
                        <a:cxn ang="T34">
                          <a:pos x="T0" y="T1"/>
                        </a:cxn>
                        <a:cxn ang="T35">
                          <a:pos x="T2" y="T3"/>
                        </a:cxn>
                        <a:cxn ang="T36">
                          <a:pos x="T4" y="T5"/>
                        </a:cxn>
                        <a:cxn ang="T37">
                          <a:pos x="T6" y="T7"/>
                        </a:cxn>
                        <a:cxn ang="T38">
                          <a:pos x="T8" y="T9"/>
                        </a:cxn>
                        <a:cxn ang="T39">
                          <a:pos x="T10" y="T11"/>
                        </a:cxn>
                        <a:cxn ang="T40">
                          <a:pos x="T12" y="T13"/>
                        </a:cxn>
                        <a:cxn ang="T41">
                          <a:pos x="T14" y="T15"/>
                        </a:cxn>
                        <a:cxn ang="T42">
                          <a:pos x="T16" y="T17"/>
                        </a:cxn>
                        <a:cxn ang="T43">
                          <a:pos x="T18" y="T19"/>
                        </a:cxn>
                        <a:cxn ang="T44">
                          <a:pos x="T20" y="T21"/>
                        </a:cxn>
                        <a:cxn ang="T45">
                          <a:pos x="T22" y="T23"/>
                        </a:cxn>
                        <a:cxn ang="T46">
                          <a:pos x="T24" y="T25"/>
                        </a:cxn>
                        <a:cxn ang="T47">
                          <a:pos x="T26" y="T27"/>
                        </a:cxn>
                        <a:cxn ang="T48">
                          <a:pos x="T28" y="T29"/>
                        </a:cxn>
                        <a:cxn ang="T49">
                          <a:pos x="T30" y="T31"/>
                        </a:cxn>
                        <a:cxn ang="T50">
                          <a:pos x="T32" y="T33"/>
                        </a:cxn>
                      </a:cxnLst>
                      <a:rect l="T51" t="T52" r="T53" b="T54"/>
                      <a:pathLst>
                        <a:path w="132" h="78">
                          <a:moveTo>
                            <a:pt x="65" y="78"/>
                          </a:moveTo>
                          <a:lnTo>
                            <a:pt x="91" y="76"/>
                          </a:lnTo>
                          <a:lnTo>
                            <a:pt x="111" y="69"/>
                          </a:lnTo>
                          <a:lnTo>
                            <a:pt x="126" y="58"/>
                          </a:lnTo>
                          <a:lnTo>
                            <a:pt x="132" y="45"/>
                          </a:lnTo>
                          <a:lnTo>
                            <a:pt x="126" y="30"/>
                          </a:lnTo>
                          <a:lnTo>
                            <a:pt x="111" y="15"/>
                          </a:lnTo>
                          <a:lnTo>
                            <a:pt x="91" y="4"/>
                          </a:lnTo>
                          <a:lnTo>
                            <a:pt x="65" y="0"/>
                          </a:lnTo>
                          <a:lnTo>
                            <a:pt x="41" y="4"/>
                          </a:lnTo>
                          <a:lnTo>
                            <a:pt x="19" y="15"/>
                          </a:lnTo>
                          <a:lnTo>
                            <a:pt x="6" y="30"/>
                          </a:lnTo>
                          <a:lnTo>
                            <a:pt x="0" y="45"/>
                          </a:lnTo>
                          <a:lnTo>
                            <a:pt x="6" y="58"/>
                          </a:lnTo>
                          <a:lnTo>
                            <a:pt x="19" y="69"/>
                          </a:lnTo>
                          <a:lnTo>
                            <a:pt x="41" y="76"/>
                          </a:lnTo>
                          <a:lnTo>
                            <a:pt x="65" y="78"/>
                          </a:lnTo>
                          <a:close/>
                        </a:path>
                      </a:pathLst>
                    </a:custGeom>
                    <a:solidFill>
                      <a:srgbClr val="CFCFCF"/>
                    </a:solidFill>
                    <a:ln w="0">
                      <a:solidFill>
                        <a:srgbClr val="CFCFC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57" name="Freeform 204"/>
                    <p:cNvSpPr>
                      <a:spLocks/>
                    </p:cNvSpPr>
                    <p:nvPr/>
                  </p:nvSpPr>
                  <p:spPr bwMode="auto">
                    <a:xfrm>
                      <a:off x="956" y="2751"/>
                      <a:ext cx="100" cy="61"/>
                    </a:xfrm>
                    <a:custGeom>
                      <a:avLst/>
                      <a:gdLst>
                        <a:gd name="T0" fmla="*/ 50 w 100"/>
                        <a:gd name="T1" fmla="*/ 61 h 61"/>
                        <a:gd name="T2" fmla="*/ 71 w 100"/>
                        <a:gd name="T3" fmla="*/ 59 h 61"/>
                        <a:gd name="T4" fmla="*/ 87 w 100"/>
                        <a:gd name="T5" fmla="*/ 54 h 61"/>
                        <a:gd name="T6" fmla="*/ 96 w 100"/>
                        <a:gd name="T7" fmla="*/ 45 h 61"/>
                        <a:gd name="T8" fmla="*/ 100 w 100"/>
                        <a:gd name="T9" fmla="*/ 35 h 61"/>
                        <a:gd name="T10" fmla="*/ 96 w 100"/>
                        <a:gd name="T11" fmla="*/ 24 h 61"/>
                        <a:gd name="T12" fmla="*/ 87 w 100"/>
                        <a:gd name="T13" fmla="*/ 13 h 61"/>
                        <a:gd name="T14" fmla="*/ 71 w 100"/>
                        <a:gd name="T15" fmla="*/ 4 h 61"/>
                        <a:gd name="T16" fmla="*/ 50 w 100"/>
                        <a:gd name="T17" fmla="*/ 0 h 61"/>
                        <a:gd name="T18" fmla="*/ 32 w 100"/>
                        <a:gd name="T19" fmla="*/ 4 h 61"/>
                        <a:gd name="T20" fmla="*/ 15 w 100"/>
                        <a:gd name="T21" fmla="*/ 13 h 61"/>
                        <a:gd name="T22" fmla="*/ 6 w 100"/>
                        <a:gd name="T23" fmla="*/ 24 h 61"/>
                        <a:gd name="T24" fmla="*/ 0 w 100"/>
                        <a:gd name="T25" fmla="*/ 35 h 61"/>
                        <a:gd name="T26" fmla="*/ 6 w 100"/>
                        <a:gd name="T27" fmla="*/ 45 h 61"/>
                        <a:gd name="T28" fmla="*/ 15 w 100"/>
                        <a:gd name="T29" fmla="*/ 54 h 61"/>
                        <a:gd name="T30" fmla="*/ 32 w 100"/>
                        <a:gd name="T31" fmla="*/ 59 h 61"/>
                        <a:gd name="T32" fmla="*/ 50 w 100"/>
                        <a:gd name="T33" fmla="*/ 61 h 61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w 100"/>
                        <a:gd name="T52" fmla="*/ 0 h 61"/>
                        <a:gd name="T53" fmla="*/ 100 w 100"/>
                        <a:gd name="T54" fmla="*/ 61 h 61"/>
                      </a:gdLst>
                      <a:ahLst/>
                      <a:cxnLst>
                        <a:cxn ang="T34">
                          <a:pos x="T0" y="T1"/>
                        </a:cxn>
                        <a:cxn ang="T35">
                          <a:pos x="T2" y="T3"/>
                        </a:cxn>
                        <a:cxn ang="T36">
                          <a:pos x="T4" y="T5"/>
                        </a:cxn>
                        <a:cxn ang="T37">
                          <a:pos x="T6" y="T7"/>
                        </a:cxn>
                        <a:cxn ang="T38">
                          <a:pos x="T8" y="T9"/>
                        </a:cxn>
                        <a:cxn ang="T39">
                          <a:pos x="T10" y="T11"/>
                        </a:cxn>
                        <a:cxn ang="T40">
                          <a:pos x="T12" y="T13"/>
                        </a:cxn>
                        <a:cxn ang="T41">
                          <a:pos x="T14" y="T15"/>
                        </a:cxn>
                        <a:cxn ang="T42">
                          <a:pos x="T16" y="T17"/>
                        </a:cxn>
                        <a:cxn ang="T43">
                          <a:pos x="T18" y="T19"/>
                        </a:cxn>
                        <a:cxn ang="T44">
                          <a:pos x="T20" y="T21"/>
                        </a:cxn>
                        <a:cxn ang="T45">
                          <a:pos x="T22" y="T23"/>
                        </a:cxn>
                        <a:cxn ang="T46">
                          <a:pos x="T24" y="T25"/>
                        </a:cxn>
                        <a:cxn ang="T47">
                          <a:pos x="T26" y="T27"/>
                        </a:cxn>
                        <a:cxn ang="T48">
                          <a:pos x="T28" y="T29"/>
                        </a:cxn>
                        <a:cxn ang="T49">
                          <a:pos x="T30" y="T31"/>
                        </a:cxn>
                        <a:cxn ang="T50">
                          <a:pos x="T32" y="T33"/>
                        </a:cxn>
                      </a:cxnLst>
                      <a:rect l="T51" t="T52" r="T53" b="T54"/>
                      <a:pathLst>
                        <a:path w="100" h="61">
                          <a:moveTo>
                            <a:pt x="50" y="61"/>
                          </a:moveTo>
                          <a:lnTo>
                            <a:pt x="71" y="59"/>
                          </a:lnTo>
                          <a:lnTo>
                            <a:pt x="87" y="54"/>
                          </a:lnTo>
                          <a:lnTo>
                            <a:pt x="96" y="45"/>
                          </a:lnTo>
                          <a:lnTo>
                            <a:pt x="100" y="35"/>
                          </a:lnTo>
                          <a:lnTo>
                            <a:pt x="96" y="24"/>
                          </a:lnTo>
                          <a:lnTo>
                            <a:pt x="87" y="13"/>
                          </a:lnTo>
                          <a:lnTo>
                            <a:pt x="71" y="4"/>
                          </a:lnTo>
                          <a:lnTo>
                            <a:pt x="50" y="0"/>
                          </a:lnTo>
                          <a:lnTo>
                            <a:pt x="32" y="4"/>
                          </a:lnTo>
                          <a:lnTo>
                            <a:pt x="15" y="13"/>
                          </a:lnTo>
                          <a:lnTo>
                            <a:pt x="6" y="24"/>
                          </a:lnTo>
                          <a:lnTo>
                            <a:pt x="0" y="35"/>
                          </a:lnTo>
                          <a:lnTo>
                            <a:pt x="6" y="45"/>
                          </a:lnTo>
                          <a:lnTo>
                            <a:pt x="15" y="54"/>
                          </a:lnTo>
                          <a:lnTo>
                            <a:pt x="32" y="59"/>
                          </a:lnTo>
                          <a:lnTo>
                            <a:pt x="50" y="61"/>
                          </a:lnTo>
                          <a:close/>
                        </a:path>
                      </a:pathLst>
                    </a:custGeom>
                    <a:solidFill>
                      <a:srgbClr val="E7E7E7"/>
                    </a:solidFill>
                    <a:ln w="0">
                      <a:solidFill>
                        <a:srgbClr val="E7E7E7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58" name="Freeform 205"/>
                    <p:cNvSpPr>
                      <a:spLocks/>
                    </p:cNvSpPr>
                    <p:nvPr/>
                  </p:nvSpPr>
                  <p:spPr bwMode="auto">
                    <a:xfrm>
                      <a:off x="1167" y="3025"/>
                      <a:ext cx="219" cy="134"/>
                    </a:xfrm>
                    <a:custGeom>
                      <a:avLst/>
                      <a:gdLst>
                        <a:gd name="T0" fmla="*/ 110 w 219"/>
                        <a:gd name="T1" fmla="*/ 134 h 134"/>
                        <a:gd name="T2" fmla="*/ 145 w 219"/>
                        <a:gd name="T3" fmla="*/ 130 h 134"/>
                        <a:gd name="T4" fmla="*/ 175 w 219"/>
                        <a:gd name="T5" fmla="*/ 123 h 134"/>
                        <a:gd name="T6" fmla="*/ 199 w 219"/>
                        <a:gd name="T7" fmla="*/ 110 h 134"/>
                        <a:gd name="T8" fmla="*/ 214 w 219"/>
                        <a:gd name="T9" fmla="*/ 95 h 134"/>
                        <a:gd name="T10" fmla="*/ 219 w 219"/>
                        <a:gd name="T11" fmla="*/ 76 h 134"/>
                        <a:gd name="T12" fmla="*/ 214 w 219"/>
                        <a:gd name="T13" fmla="*/ 56 h 134"/>
                        <a:gd name="T14" fmla="*/ 199 w 219"/>
                        <a:gd name="T15" fmla="*/ 36 h 134"/>
                        <a:gd name="T16" fmla="*/ 175 w 219"/>
                        <a:gd name="T17" fmla="*/ 19 h 134"/>
                        <a:gd name="T18" fmla="*/ 145 w 219"/>
                        <a:gd name="T19" fmla="*/ 6 h 134"/>
                        <a:gd name="T20" fmla="*/ 110 w 219"/>
                        <a:gd name="T21" fmla="*/ 0 h 134"/>
                        <a:gd name="T22" fmla="*/ 75 w 219"/>
                        <a:gd name="T23" fmla="*/ 6 h 134"/>
                        <a:gd name="T24" fmla="*/ 45 w 219"/>
                        <a:gd name="T25" fmla="*/ 19 h 134"/>
                        <a:gd name="T26" fmla="*/ 21 w 219"/>
                        <a:gd name="T27" fmla="*/ 36 h 134"/>
                        <a:gd name="T28" fmla="*/ 6 w 219"/>
                        <a:gd name="T29" fmla="*/ 56 h 134"/>
                        <a:gd name="T30" fmla="*/ 0 w 219"/>
                        <a:gd name="T31" fmla="*/ 76 h 134"/>
                        <a:gd name="T32" fmla="*/ 6 w 219"/>
                        <a:gd name="T33" fmla="*/ 95 h 134"/>
                        <a:gd name="T34" fmla="*/ 21 w 219"/>
                        <a:gd name="T35" fmla="*/ 110 h 134"/>
                        <a:gd name="T36" fmla="*/ 45 w 219"/>
                        <a:gd name="T37" fmla="*/ 123 h 134"/>
                        <a:gd name="T38" fmla="*/ 75 w 219"/>
                        <a:gd name="T39" fmla="*/ 130 h 134"/>
                        <a:gd name="T40" fmla="*/ 110 w 219"/>
                        <a:gd name="T41" fmla="*/ 134 h 134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w 219"/>
                        <a:gd name="T64" fmla="*/ 0 h 134"/>
                        <a:gd name="T65" fmla="*/ 219 w 219"/>
                        <a:gd name="T66" fmla="*/ 134 h 134"/>
                      </a:gdLst>
                      <a:ahLst/>
                      <a:cxnLst>
                        <a:cxn ang="T42">
                          <a:pos x="T0" y="T1"/>
                        </a:cxn>
                        <a:cxn ang="T43">
                          <a:pos x="T2" y="T3"/>
                        </a:cxn>
                        <a:cxn ang="T44">
                          <a:pos x="T4" y="T5"/>
                        </a:cxn>
                        <a:cxn ang="T45">
                          <a:pos x="T6" y="T7"/>
                        </a:cxn>
                        <a:cxn ang="T46">
                          <a:pos x="T8" y="T9"/>
                        </a:cxn>
                        <a:cxn ang="T47">
                          <a:pos x="T10" y="T11"/>
                        </a:cxn>
                        <a:cxn ang="T48">
                          <a:pos x="T12" y="T13"/>
                        </a:cxn>
                        <a:cxn ang="T49">
                          <a:pos x="T14" y="T15"/>
                        </a:cxn>
                        <a:cxn ang="T50">
                          <a:pos x="T16" y="T17"/>
                        </a:cxn>
                        <a:cxn ang="T51">
                          <a:pos x="T18" y="T19"/>
                        </a:cxn>
                        <a:cxn ang="T52">
                          <a:pos x="T20" y="T21"/>
                        </a:cxn>
                        <a:cxn ang="T53">
                          <a:pos x="T22" y="T23"/>
                        </a:cxn>
                        <a:cxn ang="T54">
                          <a:pos x="T24" y="T25"/>
                        </a:cxn>
                        <a:cxn ang="T55">
                          <a:pos x="T26" y="T27"/>
                        </a:cxn>
                        <a:cxn ang="T56">
                          <a:pos x="T28" y="T29"/>
                        </a:cxn>
                        <a:cxn ang="T57">
                          <a:pos x="T30" y="T31"/>
                        </a:cxn>
                        <a:cxn ang="T58">
                          <a:pos x="T32" y="T33"/>
                        </a:cxn>
                        <a:cxn ang="T59">
                          <a:pos x="T34" y="T35"/>
                        </a:cxn>
                        <a:cxn ang="T60">
                          <a:pos x="T36" y="T37"/>
                        </a:cxn>
                        <a:cxn ang="T61">
                          <a:pos x="T38" y="T39"/>
                        </a:cxn>
                        <a:cxn ang="T62">
                          <a:pos x="T40" y="T41"/>
                        </a:cxn>
                      </a:cxnLst>
                      <a:rect l="T63" t="T64" r="T65" b="T66"/>
                      <a:pathLst>
                        <a:path w="219" h="134">
                          <a:moveTo>
                            <a:pt x="110" y="134"/>
                          </a:moveTo>
                          <a:lnTo>
                            <a:pt x="145" y="130"/>
                          </a:lnTo>
                          <a:lnTo>
                            <a:pt x="175" y="123"/>
                          </a:lnTo>
                          <a:lnTo>
                            <a:pt x="199" y="110"/>
                          </a:lnTo>
                          <a:lnTo>
                            <a:pt x="214" y="95"/>
                          </a:lnTo>
                          <a:lnTo>
                            <a:pt x="219" y="76"/>
                          </a:lnTo>
                          <a:lnTo>
                            <a:pt x="214" y="56"/>
                          </a:lnTo>
                          <a:lnTo>
                            <a:pt x="199" y="36"/>
                          </a:lnTo>
                          <a:lnTo>
                            <a:pt x="175" y="19"/>
                          </a:lnTo>
                          <a:lnTo>
                            <a:pt x="145" y="6"/>
                          </a:lnTo>
                          <a:lnTo>
                            <a:pt x="110" y="0"/>
                          </a:lnTo>
                          <a:lnTo>
                            <a:pt x="75" y="6"/>
                          </a:lnTo>
                          <a:lnTo>
                            <a:pt x="45" y="19"/>
                          </a:lnTo>
                          <a:lnTo>
                            <a:pt x="21" y="36"/>
                          </a:lnTo>
                          <a:lnTo>
                            <a:pt x="6" y="56"/>
                          </a:lnTo>
                          <a:lnTo>
                            <a:pt x="0" y="76"/>
                          </a:lnTo>
                          <a:lnTo>
                            <a:pt x="6" y="95"/>
                          </a:lnTo>
                          <a:lnTo>
                            <a:pt x="21" y="110"/>
                          </a:lnTo>
                          <a:lnTo>
                            <a:pt x="45" y="123"/>
                          </a:lnTo>
                          <a:lnTo>
                            <a:pt x="75" y="130"/>
                          </a:lnTo>
                          <a:lnTo>
                            <a:pt x="110" y="134"/>
                          </a:lnTo>
                          <a:close/>
                        </a:path>
                      </a:pathLst>
                    </a:custGeom>
                    <a:solidFill>
                      <a:srgbClr val="404040"/>
                    </a:solidFill>
                    <a:ln w="0">
                      <a:solidFill>
                        <a:srgbClr val="40404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59" name="Freeform 206"/>
                    <p:cNvSpPr>
                      <a:spLocks/>
                    </p:cNvSpPr>
                    <p:nvPr/>
                  </p:nvSpPr>
                  <p:spPr bwMode="auto">
                    <a:xfrm>
                      <a:off x="1117" y="3114"/>
                      <a:ext cx="269" cy="247"/>
                    </a:xfrm>
                    <a:custGeom>
                      <a:avLst/>
                      <a:gdLst>
                        <a:gd name="T0" fmla="*/ 119 w 269"/>
                        <a:gd name="T1" fmla="*/ 247 h 247"/>
                        <a:gd name="T2" fmla="*/ 88 w 269"/>
                        <a:gd name="T3" fmla="*/ 243 h 247"/>
                        <a:gd name="T4" fmla="*/ 62 w 269"/>
                        <a:gd name="T5" fmla="*/ 236 h 247"/>
                        <a:gd name="T6" fmla="*/ 41 w 269"/>
                        <a:gd name="T7" fmla="*/ 225 h 247"/>
                        <a:gd name="T8" fmla="*/ 26 w 269"/>
                        <a:gd name="T9" fmla="*/ 212 h 247"/>
                        <a:gd name="T10" fmla="*/ 15 w 269"/>
                        <a:gd name="T11" fmla="*/ 199 h 247"/>
                        <a:gd name="T12" fmla="*/ 8 w 269"/>
                        <a:gd name="T13" fmla="*/ 188 h 247"/>
                        <a:gd name="T14" fmla="*/ 2 w 269"/>
                        <a:gd name="T15" fmla="*/ 178 h 247"/>
                        <a:gd name="T16" fmla="*/ 0 w 269"/>
                        <a:gd name="T17" fmla="*/ 171 h 247"/>
                        <a:gd name="T18" fmla="*/ 0 w 269"/>
                        <a:gd name="T19" fmla="*/ 167 h 247"/>
                        <a:gd name="T20" fmla="*/ 0 w 269"/>
                        <a:gd name="T21" fmla="*/ 0 h 247"/>
                        <a:gd name="T22" fmla="*/ 269 w 269"/>
                        <a:gd name="T23" fmla="*/ 2 h 247"/>
                        <a:gd name="T24" fmla="*/ 269 w 269"/>
                        <a:gd name="T25" fmla="*/ 165 h 247"/>
                        <a:gd name="T26" fmla="*/ 262 w 269"/>
                        <a:gd name="T27" fmla="*/ 180 h 247"/>
                        <a:gd name="T28" fmla="*/ 254 w 269"/>
                        <a:gd name="T29" fmla="*/ 195 h 247"/>
                        <a:gd name="T30" fmla="*/ 249 w 269"/>
                        <a:gd name="T31" fmla="*/ 206 h 247"/>
                        <a:gd name="T32" fmla="*/ 245 w 269"/>
                        <a:gd name="T33" fmla="*/ 210 h 247"/>
                        <a:gd name="T34" fmla="*/ 230 w 269"/>
                        <a:gd name="T35" fmla="*/ 223 h 247"/>
                        <a:gd name="T36" fmla="*/ 208 w 269"/>
                        <a:gd name="T37" fmla="*/ 232 h 247"/>
                        <a:gd name="T38" fmla="*/ 184 w 269"/>
                        <a:gd name="T39" fmla="*/ 240 h 247"/>
                        <a:gd name="T40" fmla="*/ 160 w 269"/>
                        <a:gd name="T41" fmla="*/ 243 h 247"/>
                        <a:gd name="T42" fmla="*/ 139 w 269"/>
                        <a:gd name="T43" fmla="*/ 247 h 247"/>
                        <a:gd name="T44" fmla="*/ 125 w 269"/>
                        <a:gd name="T45" fmla="*/ 247 h 247"/>
                        <a:gd name="T46" fmla="*/ 119 w 269"/>
                        <a:gd name="T47" fmla="*/ 247 h 247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w 269"/>
                        <a:gd name="T73" fmla="*/ 0 h 247"/>
                        <a:gd name="T74" fmla="*/ 269 w 269"/>
                        <a:gd name="T75" fmla="*/ 247 h 247"/>
                      </a:gdLst>
                      <a:ahLst/>
                      <a:cxnLst>
                        <a:cxn ang="T48">
                          <a:pos x="T0" y="T1"/>
                        </a:cxn>
                        <a:cxn ang="T49">
                          <a:pos x="T2" y="T3"/>
                        </a:cxn>
                        <a:cxn ang="T50">
                          <a:pos x="T4" y="T5"/>
                        </a:cxn>
                        <a:cxn ang="T51">
                          <a:pos x="T6" y="T7"/>
                        </a:cxn>
                        <a:cxn ang="T52">
                          <a:pos x="T8" y="T9"/>
                        </a:cxn>
                        <a:cxn ang="T53">
                          <a:pos x="T10" y="T11"/>
                        </a:cxn>
                        <a:cxn ang="T54">
                          <a:pos x="T12" y="T13"/>
                        </a:cxn>
                        <a:cxn ang="T55">
                          <a:pos x="T14" y="T15"/>
                        </a:cxn>
                        <a:cxn ang="T56">
                          <a:pos x="T16" y="T17"/>
                        </a:cxn>
                        <a:cxn ang="T57">
                          <a:pos x="T18" y="T19"/>
                        </a:cxn>
                        <a:cxn ang="T58">
                          <a:pos x="T20" y="T21"/>
                        </a:cxn>
                        <a:cxn ang="T59">
                          <a:pos x="T22" y="T23"/>
                        </a:cxn>
                        <a:cxn ang="T60">
                          <a:pos x="T24" y="T25"/>
                        </a:cxn>
                        <a:cxn ang="T61">
                          <a:pos x="T26" y="T27"/>
                        </a:cxn>
                        <a:cxn ang="T62">
                          <a:pos x="T28" y="T29"/>
                        </a:cxn>
                        <a:cxn ang="T63">
                          <a:pos x="T30" y="T31"/>
                        </a:cxn>
                        <a:cxn ang="T64">
                          <a:pos x="T32" y="T33"/>
                        </a:cxn>
                        <a:cxn ang="T65">
                          <a:pos x="T34" y="T35"/>
                        </a:cxn>
                        <a:cxn ang="T66">
                          <a:pos x="T36" y="T37"/>
                        </a:cxn>
                        <a:cxn ang="T67">
                          <a:pos x="T38" y="T39"/>
                        </a:cxn>
                        <a:cxn ang="T68">
                          <a:pos x="T40" y="T41"/>
                        </a:cxn>
                        <a:cxn ang="T69">
                          <a:pos x="T42" y="T43"/>
                        </a:cxn>
                        <a:cxn ang="T70">
                          <a:pos x="T44" y="T45"/>
                        </a:cxn>
                        <a:cxn ang="T71">
                          <a:pos x="T46" y="T47"/>
                        </a:cxn>
                      </a:cxnLst>
                      <a:rect l="T72" t="T73" r="T74" b="T75"/>
                      <a:pathLst>
                        <a:path w="269" h="247">
                          <a:moveTo>
                            <a:pt x="119" y="247"/>
                          </a:moveTo>
                          <a:lnTo>
                            <a:pt x="88" y="243"/>
                          </a:lnTo>
                          <a:lnTo>
                            <a:pt x="62" y="236"/>
                          </a:lnTo>
                          <a:lnTo>
                            <a:pt x="41" y="225"/>
                          </a:lnTo>
                          <a:lnTo>
                            <a:pt x="26" y="212"/>
                          </a:lnTo>
                          <a:lnTo>
                            <a:pt x="15" y="199"/>
                          </a:lnTo>
                          <a:lnTo>
                            <a:pt x="8" y="188"/>
                          </a:lnTo>
                          <a:lnTo>
                            <a:pt x="2" y="178"/>
                          </a:lnTo>
                          <a:lnTo>
                            <a:pt x="0" y="171"/>
                          </a:lnTo>
                          <a:lnTo>
                            <a:pt x="0" y="167"/>
                          </a:lnTo>
                          <a:lnTo>
                            <a:pt x="0" y="0"/>
                          </a:lnTo>
                          <a:lnTo>
                            <a:pt x="269" y="2"/>
                          </a:lnTo>
                          <a:lnTo>
                            <a:pt x="269" y="165"/>
                          </a:lnTo>
                          <a:lnTo>
                            <a:pt x="262" y="180"/>
                          </a:lnTo>
                          <a:lnTo>
                            <a:pt x="254" y="195"/>
                          </a:lnTo>
                          <a:lnTo>
                            <a:pt x="249" y="206"/>
                          </a:lnTo>
                          <a:lnTo>
                            <a:pt x="245" y="210"/>
                          </a:lnTo>
                          <a:lnTo>
                            <a:pt x="230" y="223"/>
                          </a:lnTo>
                          <a:lnTo>
                            <a:pt x="208" y="232"/>
                          </a:lnTo>
                          <a:lnTo>
                            <a:pt x="184" y="240"/>
                          </a:lnTo>
                          <a:lnTo>
                            <a:pt x="160" y="243"/>
                          </a:lnTo>
                          <a:lnTo>
                            <a:pt x="139" y="247"/>
                          </a:lnTo>
                          <a:lnTo>
                            <a:pt x="125" y="247"/>
                          </a:lnTo>
                          <a:lnTo>
                            <a:pt x="119" y="247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60" name="Freeform 207"/>
                    <p:cNvSpPr>
                      <a:spLocks/>
                    </p:cNvSpPr>
                    <p:nvPr/>
                  </p:nvSpPr>
                  <p:spPr bwMode="auto">
                    <a:xfrm>
                      <a:off x="1117" y="3114"/>
                      <a:ext cx="269" cy="247"/>
                    </a:xfrm>
                    <a:custGeom>
                      <a:avLst/>
                      <a:gdLst>
                        <a:gd name="T0" fmla="*/ 119 w 269"/>
                        <a:gd name="T1" fmla="*/ 247 h 247"/>
                        <a:gd name="T2" fmla="*/ 88 w 269"/>
                        <a:gd name="T3" fmla="*/ 243 h 247"/>
                        <a:gd name="T4" fmla="*/ 62 w 269"/>
                        <a:gd name="T5" fmla="*/ 236 h 247"/>
                        <a:gd name="T6" fmla="*/ 41 w 269"/>
                        <a:gd name="T7" fmla="*/ 225 h 247"/>
                        <a:gd name="T8" fmla="*/ 26 w 269"/>
                        <a:gd name="T9" fmla="*/ 212 h 247"/>
                        <a:gd name="T10" fmla="*/ 15 w 269"/>
                        <a:gd name="T11" fmla="*/ 199 h 247"/>
                        <a:gd name="T12" fmla="*/ 8 w 269"/>
                        <a:gd name="T13" fmla="*/ 188 h 247"/>
                        <a:gd name="T14" fmla="*/ 2 w 269"/>
                        <a:gd name="T15" fmla="*/ 178 h 247"/>
                        <a:gd name="T16" fmla="*/ 0 w 269"/>
                        <a:gd name="T17" fmla="*/ 171 h 247"/>
                        <a:gd name="T18" fmla="*/ 0 w 269"/>
                        <a:gd name="T19" fmla="*/ 167 h 247"/>
                        <a:gd name="T20" fmla="*/ 0 w 269"/>
                        <a:gd name="T21" fmla="*/ 0 h 247"/>
                        <a:gd name="T22" fmla="*/ 269 w 269"/>
                        <a:gd name="T23" fmla="*/ 2 h 247"/>
                        <a:gd name="T24" fmla="*/ 269 w 269"/>
                        <a:gd name="T25" fmla="*/ 165 h 247"/>
                        <a:gd name="T26" fmla="*/ 262 w 269"/>
                        <a:gd name="T27" fmla="*/ 180 h 247"/>
                        <a:gd name="T28" fmla="*/ 254 w 269"/>
                        <a:gd name="T29" fmla="*/ 195 h 247"/>
                        <a:gd name="T30" fmla="*/ 249 w 269"/>
                        <a:gd name="T31" fmla="*/ 206 h 247"/>
                        <a:gd name="T32" fmla="*/ 245 w 269"/>
                        <a:gd name="T33" fmla="*/ 210 h 247"/>
                        <a:gd name="T34" fmla="*/ 230 w 269"/>
                        <a:gd name="T35" fmla="*/ 223 h 247"/>
                        <a:gd name="T36" fmla="*/ 208 w 269"/>
                        <a:gd name="T37" fmla="*/ 232 h 247"/>
                        <a:gd name="T38" fmla="*/ 184 w 269"/>
                        <a:gd name="T39" fmla="*/ 240 h 247"/>
                        <a:gd name="T40" fmla="*/ 160 w 269"/>
                        <a:gd name="T41" fmla="*/ 243 h 247"/>
                        <a:gd name="T42" fmla="*/ 139 w 269"/>
                        <a:gd name="T43" fmla="*/ 247 h 247"/>
                        <a:gd name="T44" fmla="*/ 125 w 269"/>
                        <a:gd name="T45" fmla="*/ 247 h 247"/>
                        <a:gd name="T46" fmla="*/ 119 w 269"/>
                        <a:gd name="T47" fmla="*/ 247 h 247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w 269"/>
                        <a:gd name="T73" fmla="*/ 0 h 247"/>
                        <a:gd name="T74" fmla="*/ 269 w 269"/>
                        <a:gd name="T75" fmla="*/ 247 h 247"/>
                      </a:gdLst>
                      <a:ahLst/>
                      <a:cxnLst>
                        <a:cxn ang="T48">
                          <a:pos x="T0" y="T1"/>
                        </a:cxn>
                        <a:cxn ang="T49">
                          <a:pos x="T2" y="T3"/>
                        </a:cxn>
                        <a:cxn ang="T50">
                          <a:pos x="T4" y="T5"/>
                        </a:cxn>
                        <a:cxn ang="T51">
                          <a:pos x="T6" y="T7"/>
                        </a:cxn>
                        <a:cxn ang="T52">
                          <a:pos x="T8" y="T9"/>
                        </a:cxn>
                        <a:cxn ang="T53">
                          <a:pos x="T10" y="T11"/>
                        </a:cxn>
                        <a:cxn ang="T54">
                          <a:pos x="T12" y="T13"/>
                        </a:cxn>
                        <a:cxn ang="T55">
                          <a:pos x="T14" y="T15"/>
                        </a:cxn>
                        <a:cxn ang="T56">
                          <a:pos x="T16" y="T17"/>
                        </a:cxn>
                        <a:cxn ang="T57">
                          <a:pos x="T18" y="T19"/>
                        </a:cxn>
                        <a:cxn ang="T58">
                          <a:pos x="T20" y="T21"/>
                        </a:cxn>
                        <a:cxn ang="T59">
                          <a:pos x="T22" y="T23"/>
                        </a:cxn>
                        <a:cxn ang="T60">
                          <a:pos x="T24" y="T25"/>
                        </a:cxn>
                        <a:cxn ang="T61">
                          <a:pos x="T26" y="T27"/>
                        </a:cxn>
                        <a:cxn ang="T62">
                          <a:pos x="T28" y="T29"/>
                        </a:cxn>
                        <a:cxn ang="T63">
                          <a:pos x="T30" y="T31"/>
                        </a:cxn>
                        <a:cxn ang="T64">
                          <a:pos x="T32" y="T33"/>
                        </a:cxn>
                        <a:cxn ang="T65">
                          <a:pos x="T34" y="T35"/>
                        </a:cxn>
                        <a:cxn ang="T66">
                          <a:pos x="T36" y="T37"/>
                        </a:cxn>
                        <a:cxn ang="T67">
                          <a:pos x="T38" y="T39"/>
                        </a:cxn>
                        <a:cxn ang="T68">
                          <a:pos x="T40" y="T41"/>
                        </a:cxn>
                        <a:cxn ang="T69">
                          <a:pos x="T42" y="T43"/>
                        </a:cxn>
                        <a:cxn ang="T70">
                          <a:pos x="T44" y="T45"/>
                        </a:cxn>
                        <a:cxn ang="T71">
                          <a:pos x="T46" y="T47"/>
                        </a:cxn>
                      </a:cxnLst>
                      <a:rect l="T72" t="T73" r="T74" b="T75"/>
                      <a:pathLst>
                        <a:path w="269" h="247">
                          <a:moveTo>
                            <a:pt x="119" y="247"/>
                          </a:moveTo>
                          <a:lnTo>
                            <a:pt x="88" y="243"/>
                          </a:lnTo>
                          <a:lnTo>
                            <a:pt x="62" y="236"/>
                          </a:lnTo>
                          <a:lnTo>
                            <a:pt x="41" y="225"/>
                          </a:lnTo>
                          <a:lnTo>
                            <a:pt x="26" y="212"/>
                          </a:lnTo>
                          <a:lnTo>
                            <a:pt x="15" y="199"/>
                          </a:lnTo>
                          <a:lnTo>
                            <a:pt x="8" y="188"/>
                          </a:lnTo>
                          <a:lnTo>
                            <a:pt x="2" y="178"/>
                          </a:lnTo>
                          <a:lnTo>
                            <a:pt x="0" y="171"/>
                          </a:lnTo>
                          <a:lnTo>
                            <a:pt x="0" y="167"/>
                          </a:lnTo>
                          <a:lnTo>
                            <a:pt x="0" y="0"/>
                          </a:lnTo>
                          <a:lnTo>
                            <a:pt x="269" y="2"/>
                          </a:lnTo>
                          <a:lnTo>
                            <a:pt x="269" y="165"/>
                          </a:lnTo>
                          <a:lnTo>
                            <a:pt x="262" y="180"/>
                          </a:lnTo>
                          <a:lnTo>
                            <a:pt x="254" y="195"/>
                          </a:lnTo>
                          <a:lnTo>
                            <a:pt x="249" y="206"/>
                          </a:lnTo>
                          <a:lnTo>
                            <a:pt x="245" y="210"/>
                          </a:lnTo>
                          <a:lnTo>
                            <a:pt x="230" y="223"/>
                          </a:lnTo>
                          <a:lnTo>
                            <a:pt x="208" y="232"/>
                          </a:lnTo>
                          <a:lnTo>
                            <a:pt x="184" y="240"/>
                          </a:lnTo>
                          <a:lnTo>
                            <a:pt x="160" y="243"/>
                          </a:lnTo>
                          <a:lnTo>
                            <a:pt x="139" y="247"/>
                          </a:lnTo>
                          <a:lnTo>
                            <a:pt x="125" y="247"/>
                          </a:lnTo>
                          <a:lnTo>
                            <a:pt x="119" y="247"/>
                          </a:lnTo>
                        </a:path>
                      </a:pathLst>
                    </a:custGeom>
                    <a:noFill/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61" name="Freeform 208"/>
                    <p:cNvSpPr>
                      <a:spLocks/>
                    </p:cNvSpPr>
                    <p:nvPr/>
                  </p:nvSpPr>
                  <p:spPr bwMode="auto">
                    <a:xfrm>
                      <a:off x="1132" y="3114"/>
                      <a:ext cx="243" cy="247"/>
                    </a:xfrm>
                    <a:custGeom>
                      <a:avLst/>
                      <a:gdLst>
                        <a:gd name="T0" fmla="*/ 110 w 243"/>
                        <a:gd name="T1" fmla="*/ 247 h 247"/>
                        <a:gd name="T2" fmla="*/ 78 w 243"/>
                        <a:gd name="T3" fmla="*/ 242 h 247"/>
                        <a:gd name="T4" fmla="*/ 52 w 243"/>
                        <a:gd name="T5" fmla="*/ 234 h 247"/>
                        <a:gd name="T6" fmla="*/ 34 w 243"/>
                        <a:gd name="T7" fmla="*/ 223 h 247"/>
                        <a:gd name="T8" fmla="*/ 19 w 243"/>
                        <a:gd name="T9" fmla="*/ 210 h 247"/>
                        <a:gd name="T10" fmla="*/ 10 w 243"/>
                        <a:gd name="T11" fmla="*/ 197 h 247"/>
                        <a:gd name="T12" fmla="*/ 4 w 243"/>
                        <a:gd name="T13" fmla="*/ 188 h 247"/>
                        <a:gd name="T14" fmla="*/ 2 w 243"/>
                        <a:gd name="T15" fmla="*/ 180 h 247"/>
                        <a:gd name="T16" fmla="*/ 0 w 243"/>
                        <a:gd name="T17" fmla="*/ 177 h 247"/>
                        <a:gd name="T18" fmla="*/ 0 w 243"/>
                        <a:gd name="T19" fmla="*/ 0 h 247"/>
                        <a:gd name="T20" fmla="*/ 243 w 243"/>
                        <a:gd name="T21" fmla="*/ 2 h 247"/>
                        <a:gd name="T22" fmla="*/ 243 w 243"/>
                        <a:gd name="T23" fmla="*/ 158 h 247"/>
                        <a:gd name="T24" fmla="*/ 238 w 243"/>
                        <a:gd name="T25" fmla="*/ 173 h 247"/>
                        <a:gd name="T26" fmla="*/ 230 w 243"/>
                        <a:gd name="T27" fmla="*/ 188 h 247"/>
                        <a:gd name="T28" fmla="*/ 225 w 243"/>
                        <a:gd name="T29" fmla="*/ 197 h 247"/>
                        <a:gd name="T30" fmla="*/ 223 w 243"/>
                        <a:gd name="T31" fmla="*/ 201 h 247"/>
                        <a:gd name="T32" fmla="*/ 208 w 243"/>
                        <a:gd name="T33" fmla="*/ 214 h 247"/>
                        <a:gd name="T34" fmla="*/ 189 w 243"/>
                        <a:gd name="T35" fmla="*/ 225 h 247"/>
                        <a:gd name="T36" fmla="*/ 167 w 243"/>
                        <a:gd name="T37" fmla="*/ 232 h 247"/>
                        <a:gd name="T38" fmla="*/ 147 w 243"/>
                        <a:gd name="T39" fmla="*/ 240 h 247"/>
                        <a:gd name="T40" fmla="*/ 128 w 243"/>
                        <a:gd name="T41" fmla="*/ 243 h 247"/>
                        <a:gd name="T42" fmla="*/ 115 w 243"/>
                        <a:gd name="T43" fmla="*/ 245 h 247"/>
                        <a:gd name="T44" fmla="*/ 110 w 243"/>
                        <a:gd name="T45" fmla="*/ 247 h 247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w 243"/>
                        <a:gd name="T70" fmla="*/ 0 h 247"/>
                        <a:gd name="T71" fmla="*/ 243 w 243"/>
                        <a:gd name="T72" fmla="*/ 247 h 247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T69" t="T70" r="T71" b="T72"/>
                      <a:pathLst>
                        <a:path w="243" h="247">
                          <a:moveTo>
                            <a:pt x="110" y="247"/>
                          </a:moveTo>
                          <a:lnTo>
                            <a:pt x="78" y="242"/>
                          </a:lnTo>
                          <a:lnTo>
                            <a:pt x="52" y="234"/>
                          </a:lnTo>
                          <a:lnTo>
                            <a:pt x="34" y="223"/>
                          </a:lnTo>
                          <a:lnTo>
                            <a:pt x="19" y="210"/>
                          </a:lnTo>
                          <a:lnTo>
                            <a:pt x="10" y="197"/>
                          </a:lnTo>
                          <a:lnTo>
                            <a:pt x="4" y="188"/>
                          </a:lnTo>
                          <a:lnTo>
                            <a:pt x="2" y="180"/>
                          </a:lnTo>
                          <a:lnTo>
                            <a:pt x="0" y="177"/>
                          </a:lnTo>
                          <a:lnTo>
                            <a:pt x="0" y="0"/>
                          </a:lnTo>
                          <a:lnTo>
                            <a:pt x="243" y="2"/>
                          </a:lnTo>
                          <a:lnTo>
                            <a:pt x="243" y="158"/>
                          </a:lnTo>
                          <a:lnTo>
                            <a:pt x="238" y="173"/>
                          </a:lnTo>
                          <a:lnTo>
                            <a:pt x="230" y="188"/>
                          </a:lnTo>
                          <a:lnTo>
                            <a:pt x="225" y="197"/>
                          </a:lnTo>
                          <a:lnTo>
                            <a:pt x="223" y="201"/>
                          </a:lnTo>
                          <a:lnTo>
                            <a:pt x="208" y="214"/>
                          </a:lnTo>
                          <a:lnTo>
                            <a:pt x="189" y="225"/>
                          </a:lnTo>
                          <a:lnTo>
                            <a:pt x="167" y="232"/>
                          </a:lnTo>
                          <a:lnTo>
                            <a:pt x="147" y="240"/>
                          </a:lnTo>
                          <a:lnTo>
                            <a:pt x="128" y="243"/>
                          </a:lnTo>
                          <a:lnTo>
                            <a:pt x="115" y="245"/>
                          </a:lnTo>
                          <a:lnTo>
                            <a:pt x="110" y="247"/>
                          </a:lnTo>
                          <a:close/>
                        </a:path>
                      </a:pathLst>
                    </a:custGeom>
                    <a:solidFill>
                      <a:srgbClr val="1C1C1C"/>
                    </a:solidFill>
                    <a:ln w="0">
                      <a:solidFill>
                        <a:srgbClr val="1C1C1C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62" name="Freeform 209"/>
                    <p:cNvSpPr>
                      <a:spLocks/>
                    </p:cNvSpPr>
                    <p:nvPr/>
                  </p:nvSpPr>
                  <p:spPr bwMode="auto">
                    <a:xfrm>
                      <a:off x="1147" y="3114"/>
                      <a:ext cx="219" cy="245"/>
                    </a:xfrm>
                    <a:custGeom>
                      <a:avLst/>
                      <a:gdLst>
                        <a:gd name="T0" fmla="*/ 100 w 219"/>
                        <a:gd name="T1" fmla="*/ 245 h 245"/>
                        <a:gd name="T2" fmla="*/ 72 w 219"/>
                        <a:gd name="T3" fmla="*/ 242 h 245"/>
                        <a:gd name="T4" fmla="*/ 48 w 219"/>
                        <a:gd name="T5" fmla="*/ 234 h 245"/>
                        <a:gd name="T6" fmla="*/ 32 w 219"/>
                        <a:gd name="T7" fmla="*/ 225 h 245"/>
                        <a:gd name="T8" fmla="*/ 19 w 219"/>
                        <a:gd name="T9" fmla="*/ 214 h 245"/>
                        <a:gd name="T10" fmla="*/ 9 w 219"/>
                        <a:gd name="T11" fmla="*/ 203 h 245"/>
                        <a:gd name="T12" fmla="*/ 4 w 219"/>
                        <a:gd name="T13" fmla="*/ 193 h 245"/>
                        <a:gd name="T14" fmla="*/ 2 w 219"/>
                        <a:gd name="T15" fmla="*/ 188 h 245"/>
                        <a:gd name="T16" fmla="*/ 0 w 219"/>
                        <a:gd name="T17" fmla="*/ 186 h 245"/>
                        <a:gd name="T18" fmla="*/ 0 w 219"/>
                        <a:gd name="T19" fmla="*/ 0 h 245"/>
                        <a:gd name="T20" fmla="*/ 219 w 219"/>
                        <a:gd name="T21" fmla="*/ 2 h 245"/>
                        <a:gd name="T22" fmla="*/ 219 w 219"/>
                        <a:gd name="T23" fmla="*/ 153 h 245"/>
                        <a:gd name="T24" fmla="*/ 211 w 219"/>
                        <a:gd name="T25" fmla="*/ 165 h 245"/>
                        <a:gd name="T26" fmla="*/ 206 w 219"/>
                        <a:gd name="T27" fmla="*/ 178 h 245"/>
                        <a:gd name="T28" fmla="*/ 202 w 219"/>
                        <a:gd name="T29" fmla="*/ 188 h 245"/>
                        <a:gd name="T30" fmla="*/ 198 w 219"/>
                        <a:gd name="T31" fmla="*/ 193 h 245"/>
                        <a:gd name="T32" fmla="*/ 187 w 219"/>
                        <a:gd name="T33" fmla="*/ 204 h 245"/>
                        <a:gd name="T34" fmla="*/ 171 w 219"/>
                        <a:gd name="T35" fmla="*/ 216 h 245"/>
                        <a:gd name="T36" fmla="*/ 150 w 219"/>
                        <a:gd name="T37" fmla="*/ 225 h 245"/>
                        <a:gd name="T38" fmla="*/ 132 w 219"/>
                        <a:gd name="T39" fmla="*/ 234 h 245"/>
                        <a:gd name="T40" fmla="*/ 117 w 219"/>
                        <a:gd name="T41" fmla="*/ 240 h 245"/>
                        <a:gd name="T42" fmla="*/ 104 w 219"/>
                        <a:gd name="T43" fmla="*/ 243 h 245"/>
                        <a:gd name="T44" fmla="*/ 100 w 219"/>
                        <a:gd name="T45" fmla="*/ 245 h 245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w 219"/>
                        <a:gd name="T70" fmla="*/ 0 h 245"/>
                        <a:gd name="T71" fmla="*/ 219 w 219"/>
                        <a:gd name="T72" fmla="*/ 245 h 245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T69" t="T70" r="T71" b="T72"/>
                      <a:pathLst>
                        <a:path w="219" h="245">
                          <a:moveTo>
                            <a:pt x="100" y="245"/>
                          </a:moveTo>
                          <a:lnTo>
                            <a:pt x="72" y="242"/>
                          </a:lnTo>
                          <a:lnTo>
                            <a:pt x="48" y="234"/>
                          </a:lnTo>
                          <a:lnTo>
                            <a:pt x="32" y="225"/>
                          </a:lnTo>
                          <a:lnTo>
                            <a:pt x="19" y="214"/>
                          </a:lnTo>
                          <a:lnTo>
                            <a:pt x="9" y="203"/>
                          </a:lnTo>
                          <a:lnTo>
                            <a:pt x="4" y="193"/>
                          </a:lnTo>
                          <a:lnTo>
                            <a:pt x="2" y="188"/>
                          </a:lnTo>
                          <a:lnTo>
                            <a:pt x="0" y="186"/>
                          </a:lnTo>
                          <a:lnTo>
                            <a:pt x="0" y="0"/>
                          </a:lnTo>
                          <a:lnTo>
                            <a:pt x="219" y="2"/>
                          </a:lnTo>
                          <a:lnTo>
                            <a:pt x="219" y="153"/>
                          </a:lnTo>
                          <a:lnTo>
                            <a:pt x="211" y="165"/>
                          </a:lnTo>
                          <a:lnTo>
                            <a:pt x="206" y="178"/>
                          </a:lnTo>
                          <a:lnTo>
                            <a:pt x="202" y="188"/>
                          </a:lnTo>
                          <a:lnTo>
                            <a:pt x="198" y="193"/>
                          </a:lnTo>
                          <a:lnTo>
                            <a:pt x="187" y="204"/>
                          </a:lnTo>
                          <a:lnTo>
                            <a:pt x="171" y="216"/>
                          </a:lnTo>
                          <a:lnTo>
                            <a:pt x="150" y="225"/>
                          </a:lnTo>
                          <a:lnTo>
                            <a:pt x="132" y="234"/>
                          </a:lnTo>
                          <a:lnTo>
                            <a:pt x="117" y="240"/>
                          </a:lnTo>
                          <a:lnTo>
                            <a:pt x="104" y="243"/>
                          </a:lnTo>
                          <a:lnTo>
                            <a:pt x="100" y="245"/>
                          </a:lnTo>
                          <a:close/>
                        </a:path>
                      </a:pathLst>
                    </a:custGeom>
                    <a:solidFill>
                      <a:srgbClr val="393939"/>
                    </a:solidFill>
                    <a:ln w="0">
                      <a:solidFill>
                        <a:srgbClr val="393939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63" name="Freeform 211"/>
                    <p:cNvSpPr>
                      <a:spLocks/>
                    </p:cNvSpPr>
                    <p:nvPr/>
                  </p:nvSpPr>
                  <p:spPr bwMode="auto">
                    <a:xfrm>
                      <a:off x="1164" y="3114"/>
                      <a:ext cx="191" cy="245"/>
                    </a:xfrm>
                    <a:custGeom>
                      <a:avLst/>
                      <a:gdLst>
                        <a:gd name="T0" fmla="*/ 89 w 191"/>
                        <a:gd name="T1" fmla="*/ 245 h 245"/>
                        <a:gd name="T2" fmla="*/ 61 w 191"/>
                        <a:gd name="T3" fmla="*/ 242 h 245"/>
                        <a:gd name="T4" fmla="*/ 39 w 191"/>
                        <a:gd name="T5" fmla="*/ 234 h 245"/>
                        <a:gd name="T6" fmla="*/ 22 w 191"/>
                        <a:gd name="T7" fmla="*/ 223 h 245"/>
                        <a:gd name="T8" fmla="*/ 11 w 191"/>
                        <a:gd name="T9" fmla="*/ 214 h 245"/>
                        <a:gd name="T10" fmla="*/ 3 w 191"/>
                        <a:gd name="T11" fmla="*/ 203 h 245"/>
                        <a:gd name="T12" fmla="*/ 0 w 191"/>
                        <a:gd name="T13" fmla="*/ 197 h 245"/>
                        <a:gd name="T14" fmla="*/ 0 w 191"/>
                        <a:gd name="T15" fmla="*/ 193 h 245"/>
                        <a:gd name="T16" fmla="*/ 0 w 191"/>
                        <a:gd name="T17" fmla="*/ 0 h 245"/>
                        <a:gd name="T18" fmla="*/ 191 w 191"/>
                        <a:gd name="T19" fmla="*/ 2 h 245"/>
                        <a:gd name="T20" fmla="*/ 191 w 191"/>
                        <a:gd name="T21" fmla="*/ 147 h 245"/>
                        <a:gd name="T22" fmla="*/ 185 w 191"/>
                        <a:gd name="T23" fmla="*/ 158 h 245"/>
                        <a:gd name="T24" fmla="*/ 180 w 191"/>
                        <a:gd name="T25" fmla="*/ 171 h 245"/>
                        <a:gd name="T26" fmla="*/ 176 w 191"/>
                        <a:gd name="T27" fmla="*/ 180 h 245"/>
                        <a:gd name="T28" fmla="*/ 174 w 191"/>
                        <a:gd name="T29" fmla="*/ 184 h 245"/>
                        <a:gd name="T30" fmla="*/ 163 w 191"/>
                        <a:gd name="T31" fmla="*/ 195 h 245"/>
                        <a:gd name="T32" fmla="*/ 148 w 191"/>
                        <a:gd name="T33" fmla="*/ 206 h 245"/>
                        <a:gd name="T34" fmla="*/ 133 w 191"/>
                        <a:gd name="T35" fmla="*/ 217 h 245"/>
                        <a:gd name="T36" fmla="*/ 117 w 191"/>
                        <a:gd name="T37" fmla="*/ 229 h 245"/>
                        <a:gd name="T38" fmla="*/ 104 w 191"/>
                        <a:gd name="T39" fmla="*/ 238 h 245"/>
                        <a:gd name="T40" fmla="*/ 92 w 191"/>
                        <a:gd name="T41" fmla="*/ 243 h 245"/>
                        <a:gd name="T42" fmla="*/ 89 w 191"/>
                        <a:gd name="T43" fmla="*/ 245 h 245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w 191"/>
                        <a:gd name="T67" fmla="*/ 0 h 245"/>
                        <a:gd name="T68" fmla="*/ 191 w 191"/>
                        <a:gd name="T69" fmla="*/ 245 h 245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T66" t="T67" r="T68" b="T69"/>
                      <a:pathLst>
                        <a:path w="191" h="245">
                          <a:moveTo>
                            <a:pt x="89" y="245"/>
                          </a:moveTo>
                          <a:lnTo>
                            <a:pt x="61" y="242"/>
                          </a:lnTo>
                          <a:lnTo>
                            <a:pt x="39" y="234"/>
                          </a:lnTo>
                          <a:lnTo>
                            <a:pt x="22" y="223"/>
                          </a:lnTo>
                          <a:lnTo>
                            <a:pt x="11" y="214"/>
                          </a:lnTo>
                          <a:lnTo>
                            <a:pt x="3" y="203"/>
                          </a:lnTo>
                          <a:lnTo>
                            <a:pt x="0" y="197"/>
                          </a:lnTo>
                          <a:lnTo>
                            <a:pt x="0" y="193"/>
                          </a:lnTo>
                          <a:lnTo>
                            <a:pt x="0" y="0"/>
                          </a:lnTo>
                          <a:lnTo>
                            <a:pt x="191" y="2"/>
                          </a:lnTo>
                          <a:lnTo>
                            <a:pt x="191" y="147"/>
                          </a:lnTo>
                          <a:lnTo>
                            <a:pt x="185" y="158"/>
                          </a:lnTo>
                          <a:lnTo>
                            <a:pt x="180" y="171"/>
                          </a:lnTo>
                          <a:lnTo>
                            <a:pt x="176" y="180"/>
                          </a:lnTo>
                          <a:lnTo>
                            <a:pt x="174" y="184"/>
                          </a:lnTo>
                          <a:lnTo>
                            <a:pt x="163" y="195"/>
                          </a:lnTo>
                          <a:lnTo>
                            <a:pt x="148" y="206"/>
                          </a:lnTo>
                          <a:lnTo>
                            <a:pt x="133" y="217"/>
                          </a:lnTo>
                          <a:lnTo>
                            <a:pt x="117" y="229"/>
                          </a:lnTo>
                          <a:lnTo>
                            <a:pt x="104" y="238"/>
                          </a:lnTo>
                          <a:lnTo>
                            <a:pt x="92" y="243"/>
                          </a:lnTo>
                          <a:lnTo>
                            <a:pt x="89" y="245"/>
                          </a:lnTo>
                          <a:close/>
                        </a:path>
                      </a:pathLst>
                    </a:custGeom>
                    <a:solidFill>
                      <a:srgbClr val="555555"/>
                    </a:solidFill>
                    <a:ln w="0">
                      <a:solidFill>
                        <a:srgbClr val="555555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64" name="Freeform 212"/>
                    <p:cNvSpPr>
                      <a:spLocks/>
                    </p:cNvSpPr>
                    <p:nvPr/>
                  </p:nvSpPr>
                  <p:spPr bwMode="auto">
                    <a:xfrm>
                      <a:off x="1179" y="3114"/>
                      <a:ext cx="165" cy="243"/>
                    </a:xfrm>
                    <a:custGeom>
                      <a:avLst/>
                      <a:gdLst>
                        <a:gd name="T0" fmla="*/ 79 w 165"/>
                        <a:gd name="T1" fmla="*/ 243 h 243"/>
                        <a:gd name="T2" fmla="*/ 55 w 165"/>
                        <a:gd name="T3" fmla="*/ 242 h 243"/>
                        <a:gd name="T4" fmla="*/ 35 w 165"/>
                        <a:gd name="T5" fmla="*/ 236 h 243"/>
                        <a:gd name="T6" fmla="*/ 20 w 165"/>
                        <a:gd name="T7" fmla="*/ 227 h 243"/>
                        <a:gd name="T8" fmla="*/ 11 w 165"/>
                        <a:gd name="T9" fmla="*/ 217 h 243"/>
                        <a:gd name="T10" fmla="*/ 3 w 165"/>
                        <a:gd name="T11" fmla="*/ 210 h 243"/>
                        <a:gd name="T12" fmla="*/ 1 w 165"/>
                        <a:gd name="T13" fmla="*/ 204 h 243"/>
                        <a:gd name="T14" fmla="*/ 0 w 165"/>
                        <a:gd name="T15" fmla="*/ 203 h 243"/>
                        <a:gd name="T16" fmla="*/ 0 w 165"/>
                        <a:gd name="T17" fmla="*/ 0 h 243"/>
                        <a:gd name="T18" fmla="*/ 165 w 165"/>
                        <a:gd name="T19" fmla="*/ 2 h 243"/>
                        <a:gd name="T20" fmla="*/ 165 w 165"/>
                        <a:gd name="T21" fmla="*/ 140 h 243"/>
                        <a:gd name="T22" fmla="*/ 161 w 165"/>
                        <a:gd name="T23" fmla="*/ 151 h 243"/>
                        <a:gd name="T24" fmla="*/ 155 w 165"/>
                        <a:gd name="T25" fmla="*/ 162 h 243"/>
                        <a:gd name="T26" fmla="*/ 152 w 165"/>
                        <a:gd name="T27" fmla="*/ 171 h 243"/>
                        <a:gd name="T28" fmla="*/ 152 w 165"/>
                        <a:gd name="T29" fmla="*/ 175 h 243"/>
                        <a:gd name="T30" fmla="*/ 142 w 165"/>
                        <a:gd name="T31" fmla="*/ 186 h 243"/>
                        <a:gd name="T32" fmla="*/ 129 w 165"/>
                        <a:gd name="T33" fmla="*/ 197 h 243"/>
                        <a:gd name="T34" fmla="*/ 116 w 165"/>
                        <a:gd name="T35" fmla="*/ 210 h 243"/>
                        <a:gd name="T36" fmla="*/ 103 w 165"/>
                        <a:gd name="T37" fmla="*/ 223 h 243"/>
                        <a:gd name="T38" fmla="*/ 92 w 165"/>
                        <a:gd name="T39" fmla="*/ 234 h 243"/>
                        <a:gd name="T40" fmla="*/ 83 w 165"/>
                        <a:gd name="T41" fmla="*/ 242 h 243"/>
                        <a:gd name="T42" fmla="*/ 79 w 165"/>
                        <a:gd name="T43" fmla="*/ 243 h 243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w 165"/>
                        <a:gd name="T67" fmla="*/ 0 h 243"/>
                        <a:gd name="T68" fmla="*/ 165 w 165"/>
                        <a:gd name="T69" fmla="*/ 243 h 243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T66" t="T67" r="T68" b="T69"/>
                      <a:pathLst>
                        <a:path w="165" h="243">
                          <a:moveTo>
                            <a:pt x="79" y="243"/>
                          </a:moveTo>
                          <a:lnTo>
                            <a:pt x="55" y="242"/>
                          </a:lnTo>
                          <a:lnTo>
                            <a:pt x="35" y="236"/>
                          </a:lnTo>
                          <a:lnTo>
                            <a:pt x="20" y="227"/>
                          </a:lnTo>
                          <a:lnTo>
                            <a:pt x="11" y="217"/>
                          </a:lnTo>
                          <a:lnTo>
                            <a:pt x="3" y="210"/>
                          </a:lnTo>
                          <a:lnTo>
                            <a:pt x="1" y="204"/>
                          </a:lnTo>
                          <a:lnTo>
                            <a:pt x="0" y="203"/>
                          </a:lnTo>
                          <a:lnTo>
                            <a:pt x="0" y="0"/>
                          </a:lnTo>
                          <a:lnTo>
                            <a:pt x="165" y="2"/>
                          </a:lnTo>
                          <a:lnTo>
                            <a:pt x="165" y="140"/>
                          </a:lnTo>
                          <a:lnTo>
                            <a:pt x="161" y="151"/>
                          </a:lnTo>
                          <a:lnTo>
                            <a:pt x="155" y="162"/>
                          </a:lnTo>
                          <a:lnTo>
                            <a:pt x="152" y="171"/>
                          </a:lnTo>
                          <a:lnTo>
                            <a:pt x="152" y="175"/>
                          </a:lnTo>
                          <a:lnTo>
                            <a:pt x="142" y="186"/>
                          </a:lnTo>
                          <a:lnTo>
                            <a:pt x="129" y="197"/>
                          </a:lnTo>
                          <a:lnTo>
                            <a:pt x="116" y="210"/>
                          </a:lnTo>
                          <a:lnTo>
                            <a:pt x="103" y="223"/>
                          </a:lnTo>
                          <a:lnTo>
                            <a:pt x="92" y="234"/>
                          </a:lnTo>
                          <a:lnTo>
                            <a:pt x="83" y="242"/>
                          </a:lnTo>
                          <a:lnTo>
                            <a:pt x="79" y="243"/>
                          </a:lnTo>
                          <a:close/>
                        </a:path>
                      </a:pathLst>
                    </a:custGeom>
                    <a:solidFill>
                      <a:srgbClr val="717171"/>
                    </a:solidFill>
                    <a:ln w="0">
                      <a:solidFill>
                        <a:srgbClr val="71717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65" name="Freeform 213"/>
                    <p:cNvSpPr>
                      <a:spLocks/>
                    </p:cNvSpPr>
                    <p:nvPr/>
                  </p:nvSpPr>
                  <p:spPr bwMode="auto">
                    <a:xfrm>
                      <a:off x="1193" y="3116"/>
                      <a:ext cx="139" cy="241"/>
                    </a:xfrm>
                    <a:custGeom>
                      <a:avLst/>
                      <a:gdLst>
                        <a:gd name="T0" fmla="*/ 73 w 139"/>
                        <a:gd name="T1" fmla="*/ 241 h 241"/>
                        <a:gd name="T2" fmla="*/ 47 w 139"/>
                        <a:gd name="T3" fmla="*/ 240 h 241"/>
                        <a:gd name="T4" fmla="*/ 28 w 139"/>
                        <a:gd name="T5" fmla="*/ 232 h 241"/>
                        <a:gd name="T6" fmla="*/ 15 w 139"/>
                        <a:gd name="T7" fmla="*/ 225 h 241"/>
                        <a:gd name="T8" fmla="*/ 8 w 139"/>
                        <a:gd name="T9" fmla="*/ 217 h 241"/>
                        <a:gd name="T10" fmla="*/ 2 w 139"/>
                        <a:gd name="T11" fmla="*/ 210 h 241"/>
                        <a:gd name="T12" fmla="*/ 0 w 139"/>
                        <a:gd name="T13" fmla="*/ 208 h 241"/>
                        <a:gd name="T14" fmla="*/ 0 w 139"/>
                        <a:gd name="T15" fmla="*/ 0 h 241"/>
                        <a:gd name="T16" fmla="*/ 139 w 139"/>
                        <a:gd name="T17" fmla="*/ 0 h 241"/>
                        <a:gd name="T18" fmla="*/ 139 w 139"/>
                        <a:gd name="T19" fmla="*/ 132 h 241"/>
                        <a:gd name="T20" fmla="*/ 136 w 139"/>
                        <a:gd name="T21" fmla="*/ 141 h 241"/>
                        <a:gd name="T22" fmla="*/ 132 w 139"/>
                        <a:gd name="T23" fmla="*/ 152 h 241"/>
                        <a:gd name="T24" fmla="*/ 130 w 139"/>
                        <a:gd name="T25" fmla="*/ 162 h 241"/>
                        <a:gd name="T26" fmla="*/ 128 w 139"/>
                        <a:gd name="T27" fmla="*/ 165 h 241"/>
                        <a:gd name="T28" fmla="*/ 121 w 139"/>
                        <a:gd name="T29" fmla="*/ 175 h 241"/>
                        <a:gd name="T30" fmla="*/ 112 w 139"/>
                        <a:gd name="T31" fmla="*/ 188 h 241"/>
                        <a:gd name="T32" fmla="*/ 101 w 139"/>
                        <a:gd name="T33" fmla="*/ 202 h 241"/>
                        <a:gd name="T34" fmla="*/ 89 w 139"/>
                        <a:gd name="T35" fmla="*/ 215 h 241"/>
                        <a:gd name="T36" fmla="*/ 82 w 139"/>
                        <a:gd name="T37" fmla="*/ 228 h 241"/>
                        <a:gd name="T38" fmla="*/ 75 w 139"/>
                        <a:gd name="T39" fmla="*/ 238 h 241"/>
                        <a:gd name="T40" fmla="*/ 73 w 139"/>
                        <a:gd name="T41" fmla="*/ 241 h 241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w 139"/>
                        <a:gd name="T64" fmla="*/ 0 h 241"/>
                        <a:gd name="T65" fmla="*/ 139 w 139"/>
                        <a:gd name="T66" fmla="*/ 241 h 241"/>
                      </a:gdLst>
                      <a:ahLst/>
                      <a:cxnLst>
                        <a:cxn ang="T42">
                          <a:pos x="T0" y="T1"/>
                        </a:cxn>
                        <a:cxn ang="T43">
                          <a:pos x="T2" y="T3"/>
                        </a:cxn>
                        <a:cxn ang="T44">
                          <a:pos x="T4" y="T5"/>
                        </a:cxn>
                        <a:cxn ang="T45">
                          <a:pos x="T6" y="T7"/>
                        </a:cxn>
                        <a:cxn ang="T46">
                          <a:pos x="T8" y="T9"/>
                        </a:cxn>
                        <a:cxn ang="T47">
                          <a:pos x="T10" y="T11"/>
                        </a:cxn>
                        <a:cxn ang="T48">
                          <a:pos x="T12" y="T13"/>
                        </a:cxn>
                        <a:cxn ang="T49">
                          <a:pos x="T14" y="T15"/>
                        </a:cxn>
                        <a:cxn ang="T50">
                          <a:pos x="T16" y="T17"/>
                        </a:cxn>
                        <a:cxn ang="T51">
                          <a:pos x="T18" y="T19"/>
                        </a:cxn>
                        <a:cxn ang="T52">
                          <a:pos x="T20" y="T21"/>
                        </a:cxn>
                        <a:cxn ang="T53">
                          <a:pos x="T22" y="T23"/>
                        </a:cxn>
                        <a:cxn ang="T54">
                          <a:pos x="T24" y="T25"/>
                        </a:cxn>
                        <a:cxn ang="T55">
                          <a:pos x="T26" y="T27"/>
                        </a:cxn>
                        <a:cxn ang="T56">
                          <a:pos x="T28" y="T29"/>
                        </a:cxn>
                        <a:cxn ang="T57">
                          <a:pos x="T30" y="T31"/>
                        </a:cxn>
                        <a:cxn ang="T58">
                          <a:pos x="T32" y="T33"/>
                        </a:cxn>
                        <a:cxn ang="T59">
                          <a:pos x="T34" y="T35"/>
                        </a:cxn>
                        <a:cxn ang="T60">
                          <a:pos x="T36" y="T37"/>
                        </a:cxn>
                        <a:cxn ang="T61">
                          <a:pos x="T38" y="T39"/>
                        </a:cxn>
                        <a:cxn ang="T62">
                          <a:pos x="T40" y="T41"/>
                        </a:cxn>
                      </a:cxnLst>
                      <a:rect l="T63" t="T64" r="T65" b="T66"/>
                      <a:pathLst>
                        <a:path w="139" h="241">
                          <a:moveTo>
                            <a:pt x="73" y="241"/>
                          </a:moveTo>
                          <a:lnTo>
                            <a:pt x="47" y="240"/>
                          </a:lnTo>
                          <a:lnTo>
                            <a:pt x="28" y="232"/>
                          </a:lnTo>
                          <a:lnTo>
                            <a:pt x="15" y="225"/>
                          </a:lnTo>
                          <a:lnTo>
                            <a:pt x="8" y="217"/>
                          </a:lnTo>
                          <a:lnTo>
                            <a:pt x="2" y="210"/>
                          </a:lnTo>
                          <a:lnTo>
                            <a:pt x="0" y="208"/>
                          </a:lnTo>
                          <a:lnTo>
                            <a:pt x="0" y="0"/>
                          </a:lnTo>
                          <a:lnTo>
                            <a:pt x="139" y="0"/>
                          </a:lnTo>
                          <a:lnTo>
                            <a:pt x="139" y="132"/>
                          </a:lnTo>
                          <a:lnTo>
                            <a:pt x="136" y="141"/>
                          </a:lnTo>
                          <a:lnTo>
                            <a:pt x="132" y="152"/>
                          </a:lnTo>
                          <a:lnTo>
                            <a:pt x="130" y="162"/>
                          </a:lnTo>
                          <a:lnTo>
                            <a:pt x="128" y="165"/>
                          </a:lnTo>
                          <a:lnTo>
                            <a:pt x="121" y="175"/>
                          </a:lnTo>
                          <a:lnTo>
                            <a:pt x="112" y="188"/>
                          </a:lnTo>
                          <a:lnTo>
                            <a:pt x="101" y="202"/>
                          </a:lnTo>
                          <a:lnTo>
                            <a:pt x="89" y="215"/>
                          </a:lnTo>
                          <a:lnTo>
                            <a:pt x="82" y="228"/>
                          </a:lnTo>
                          <a:lnTo>
                            <a:pt x="75" y="238"/>
                          </a:lnTo>
                          <a:lnTo>
                            <a:pt x="73" y="241"/>
                          </a:lnTo>
                          <a:close/>
                        </a:path>
                      </a:pathLst>
                    </a:custGeom>
                    <a:solidFill>
                      <a:srgbClr val="8E8E8E"/>
                    </a:solidFill>
                    <a:ln w="0">
                      <a:solidFill>
                        <a:srgbClr val="8E8E8E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66" name="Freeform 214"/>
                    <p:cNvSpPr>
                      <a:spLocks/>
                    </p:cNvSpPr>
                    <p:nvPr/>
                  </p:nvSpPr>
                  <p:spPr bwMode="auto">
                    <a:xfrm>
                      <a:off x="1210" y="3116"/>
                      <a:ext cx="111" cy="240"/>
                    </a:xfrm>
                    <a:custGeom>
                      <a:avLst/>
                      <a:gdLst>
                        <a:gd name="T0" fmla="*/ 61 w 111"/>
                        <a:gd name="T1" fmla="*/ 240 h 240"/>
                        <a:gd name="T2" fmla="*/ 37 w 111"/>
                        <a:gd name="T3" fmla="*/ 238 h 240"/>
                        <a:gd name="T4" fmla="*/ 19 w 111"/>
                        <a:gd name="T5" fmla="*/ 232 h 240"/>
                        <a:gd name="T6" fmla="*/ 8 w 111"/>
                        <a:gd name="T7" fmla="*/ 225 h 240"/>
                        <a:gd name="T8" fmla="*/ 2 w 111"/>
                        <a:gd name="T9" fmla="*/ 219 h 240"/>
                        <a:gd name="T10" fmla="*/ 0 w 111"/>
                        <a:gd name="T11" fmla="*/ 217 h 240"/>
                        <a:gd name="T12" fmla="*/ 0 w 111"/>
                        <a:gd name="T13" fmla="*/ 0 h 240"/>
                        <a:gd name="T14" fmla="*/ 111 w 111"/>
                        <a:gd name="T15" fmla="*/ 0 h 240"/>
                        <a:gd name="T16" fmla="*/ 111 w 111"/>
                        <a:gd name="T17" fmla="*/ 125 h 240"/>
                        <a:gd name="T18" fmla="*/ 110 w 111"/>
                        <a:gd name="T19" fmla="*/ 134 h 240"/>
                        <a:gd name="T20" fmla="*/ 106 w 111"/>
                        <a:gd name="T21" fmla="*/ 143 h 240"/>
                        <a:gd name="T22" fmla="*/ 104 w 111"/>
                        <a:gd name="T23" fmla="*/ 152 h 240"/>
                        <a:gd name="T24" fmla="*/ 104 w 111"/>
                        <a:gd name="T25" fmla="*/ 156 h 240"/>
                        <a:gd name="T26" fmla="*/ 98 w 111"/>
                        <a:gd name="T27" fmla="*/ 165 h 240"/>
                        <a:gd name="T28" fmla="*/ 91 w 111"/>
                        <a:gd name="T29" fmla="*/ 178 h 240"/>
                        <a:gd name="T30" fmla="*/ 84 w 111"/>
                        <a:gd name="T31" fmla="*/ 195 h 240"/>
                        <a:gd name="T32" fmla="*/ 74 w 111"/>
                        <a:gd name="T33" fmla="*/ 212 h 240"/>
                        <a:gd name="T34" fmla="*/ 67 w 111"/>
                        <a:gd name="T35" fmla="*/ 227 h 240"/>
                        <a:gd name="T36" fmla="*/ 63 w 111"/>
                        <a:gd name="T37" fmla="*/ 236 h 240"/>
                        <a:gd name="T38" fmla="*/ 61 w 111"/>
                        <a:gd name="T39" fmla="*/ 240 h 240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w 111"/>
                        <a:gd name="T61" fmla="*/ 0 h 240"/>
                        <a:gd name="T62" fmla="*/ 111 w 111"/>
                        <a:gd name="T63" fmla="*/ 240 h 240"/>
                      </a:gdLst>
                      <a:ahLst/>
                      <a:cxnLst>
                        <a:cxn ang="T40">
                          <a:pos x="T0" y="T1"/>
                        </a:cxn>
                        <a:cxn ang="T41">
                          <a:pos x="T2" y="T3"/>
                        </a:cxn>
                        <a:cxn ang="T42">
                          <a:pos x="T4" y="T5"/>
                        </a:cxn>
                        <a:cxn ang="T43">
                          <a:pos x="T6" y="T7"/>
                        </a:cxn>
                        <a:cxn ang="T44">
                          <a:pos x="T8" y="T9"/>
                        </a:cxn>
                        <a:cxn ang="T45">
                          <a:pos x="T10" y="T11"/>
                        </a:cxn>
                        <a:cxn ang="T46">
                          <a:pos x="T12" y="T13"/>
                        </a:cxn>
                        <a:cxn ang="T47">
                          <a:pos x="T14" y="T15"/>
                        </a:cxn>
                        <a:cxn ang="T48">
                          <a:pos x="T16" y="T17"/>
                        </a:cxn>
                        <a:cxn ang="T49">
                          <a:pos x="T18" y="T19"/>
                        </a:cxn>
                        <a:cxn ang="T50">
                          <a:pos x="T20" y="T21"/>
                        </a:cxn>
                        <a:cxn ang="T51">
                          <a:pos x="T22" y="T23"/>
                        </a:cxn>
                        <a:cxn ang="T52">
                          <a:pos x="T24" y="T25"/>
                        </a:cxn>
                        <a:cxn ang="T53">
                          <a:pos x="T26" y="T27"/>
                        </a:cxn>
                        <a:cxn ang="T54">
                          <a:pos x="T28" y="T29"/>
                        </a:cxn>
                        <a:cxn ang="T55">
                          <a:pos x="T30" y="T31"/>
                        </a:cxn>
                        <a:cxn ang="T56">
                          <a:pos x="T32" y="T33"/>
                        </a:cxn>
                        <a:cxn ang="T57">
                          <a:pos x="T34" y="T35"/>
                        </a:cxn>
                        <a:cxn ang="T58">
                          <a:pos x="T36" y="T37"/>
                        </a:cxn>
                        <a:cxn ang="T59">
                          <a:pos x="T38" y="T39"/>
                        </a:cxn>
                      </a:cxnLst>
                      <a:rect l="T60" t="T61" r="T62" b="T63"/>
                      <a:pathLst>
                        <a:path w="111" h="240">
                          <a:moveTo>
                            <a:pt x="61" y="240"/>
                          </a:moveTo>
                          <a:lnTo>
                            <a:pt x="37" y="238"/>
                          </a:lnTo>
                          <a:lnTo>
                            <a:pt x="19" y="232"/>
                          </a:lnTo>
                          <a:lnTo>
                            <a:pt x="8" y="225"/>
                          </a:lnTo>
                          <a:lnTo>
                            <a:pt x="2" y="219"/>
                          </a:lnTo>
                          <a:lnTo>
                            <a:pt x="0" y="217"/>
                          </a:lnTo>
                          <a:lnTo>
                            <a:pt x="0" y="0"/>
                          </a:lnTo>
                          <a:lnTo>
                            <a:pt x="111" y="0"/>
                          </a:lnTo>
                          <a:lnTo>
                            <a:pt x="111" y="125"/>
                          </a:lnTo>
                          <a:lnTo>
                            <a:pt x="110" y="134"/>
                          </a:lnTo>
                          <a:lnTo>
                            <a:pt x="106" y="143"/>
                          </a:lnTo>
                          <a:lnTo>
                            <a:pt x="104" y="152"/>
                          </a:lnTo>
                          <a:lnTo>
                            <a:pt x="104" y="156"/>
                          </a:lnTo>
                          <a:lnTo>
                            <a:pt x="98" y="165"/>
                          </a:lnTo>
                          <a:lnTo>
                            <a:pt x="91" y="178"/>
                          </a:lnTo>
                          <a:lnTo>
                            <a:pt x="84" y="195"/>
                          </a:lnTo>
                          <a:lnTo>
                            <a:pt x="74" y="212"/>
                          </a:lnTo>
                          <a:lnTo>
                            <a:pt x="67" y="227"/>
                          </a:lnTo>
                          <a:lnTo>
                            <a:pt x="63" y="236"/>
                          </a:lnTo>
                          <a:lnTo>
                            <a:pt x="61" y="240"/>
                          </a:lnTo>
                          <a:close/>
                        </a:path>
                      </a:pathLst>
                    </a:custGeom>
                    <a:solidFill>
                      <a:srgbClr val="AAAAAA"/>
                    </a:solidFill>
                    <a:ln w="0">
                      <a:solidFill>
                        <a:srgbClr val="AAAAAA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67" name="Freeform 215"/>
                    <p:cNvSpPr>
                      <a:spLocks/>
                    </p:cNvSpPr>
                    <p:nvPr/>
                  </p:nvSpPr>
                  <p:spPr bwMode="auto">
                    <a:xfrm>
                      <a:off x="1225" y="3116"/>
                      <a:ext cx="85" cy="240"/>
                    </a:xfrm>
                    <a:custGeom>
                      <a:avLst/>
                      <a:gdLst>
                        <a:gd name="T0" fmla="*/ 52 w 85"/>
                        <a:gd name="T1" fmla="*/ 240 h 240"/>
                        <a:gd name="T2" fmla="*/ 31 w 85"/>
                        <a:gd name="T3" fmla="*/ 240 h 240"/>
                        <a:gd name="T4" fmla="*/ 17 w 85"/>
                        <a:gd name="T5" fmla="*/ 236 h 240"/>
                        <a:gd name="T6" fmla="*/ 7 w 85"/>
                        <a:gd name="T7" fmla="*/ 230 h 240"/>
                        <a:gd name="T8" fmla="*/ 2 w 85"/>
                        <a:gd name="T9" fmla="*/ 227 h 240"/>
                        <a:gd name="T10" fmla="*/ 0 w 85"/>
                        <a:gd name="T11" fmla="*/ 225 h 240"/>
                        <a:gd name="T12" fmla="*/ 0 w 85"/>
                        <a:gd name="T13" fmla="*/ 0 h 240"/>
                        <a:gd name="T14" fmla="*/ 85 w 85"/>
                        <a:gd name="T15" fmla="*/ 0 h 240"/>
                        <a:gd name="T16" fmla="*/ 85 w 85"/>
                        <a:gd name="T17" fmla="*/ 119 h 240"/>
                        <a:gd name="T18" fmla="*/ 85 w 85"/>
                        <a:gd name="T19" fmla="*/ 123 h 240"/>
                        <a:gd name="T20" fmla="*/ 83 w 85"/>
                        <a:gd name="T21" fmla="*/ 126 h 240"/>
                        <a:gd name="T22" fmla="*/ 83 w 85"/>
                        <a:gd name="T23" fmla="*/ 132 h 240"/>
                        <a:gd name="T24" fmla="*/ 82 w 85"/>
                        <a:gd name="T25" fmla="*/ 138 h 240"/>
                        <a:gd name="T26" fmla="*/ 82 w 85"/>
                        <a:gd name="T27" fmla="*/ 143 h 240"/>
                        <a:gd name="T28" fmla="*/ 80 w 85"/>
                        <a:gd name="T29" fmla="*/ 147 h 240"/>
                        <a:gd name="T30" fmla="*/ 80 w 85"/>
                        <a:gd name="T31" fmla="*/ 147 h 240"/>
                        <a:gd name="T32" fmla="*/ 76 w 85"/>
                        <a:gd name="T33" fmla="*/ 156 h 240"/>
                        <a:gd name="T34" fmla="*/ 72 w 85"/>
                        <a:gd name="T35" fmla="*/ 169 h 240"/>
                        <a:gd name="T36" fmla="*/ 67 w 85"/>
                        <a:gd name="T37" fmla="*/ 188 h 240"/>
                        <a:gd name="T38" fmla="*/ 61 w 85"/>
                        <a:gd name="T39" fmla="*/ 206 h 240"/>
                        <a:gd name="T40" fmla="*/ 56 w 85"/>
                        <a:gd name="T41" fmla="*/ 223 h 240"/>
                        <a:gd name="T42" fmla="*/ 54 w 85"/>
                        <a:gd name="T43" fmla="*/ 234 h 240"/>
                        <a:gd name="T44" fmla="*/ 52 w 85"/>
                        <a:gd name="T45" fmla="*/ 240 h 240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w 85"/>
                        <a:gd name="T70" fmla="*/ 0 h 240"/>
                        <a:gd name="T71" fmla="*/ 85 w 85"/>
                        <a:gd name="T72" fmla="*/ 240 h 240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T69" t="T70" r="T71" b="T72"/>
                      <a:pathLst>
                        <a:path w="85" h="240">
                          <a:moveTo>
                            <a:pt x="52" y="240"/>
                          </a:moveTo>
                          <a:lnTo>
                            <a:pt x="31" y="240"/>
                          </a:lnTo>
                          <a:lnTo>
                            <a:pt x="17" y="236"/>
                          </a:lnTo>
                          <a:lnTo>
                            <a:pt x="7" y="230"/>
                          </a:lnTo>
                          <a:lnTo>
                            <a:pt x="2" y="227"/>
                          </a:lnTo>
                          <a:lnTo>
                            <a:pt x="0" y="225"/>
                          </a:lnTo>
                          <a:lnTo>
                            <a:pt x="0" y="0"/>
                          </a:lnTo>
                          <a:lnTo>
                            <a:pt x="85" y="0"/>
                          </a:lnTo>
                          <a:lnTo>
                            <a:pt x="85" y="119"/>
                          </a:lnTo>
                          <a:lnTo>
                            <a:pt x="85" y="123"/>
                          </a:lnTo>
                          <a:lnTo>
                            <a:pt x="83" y="126"/>
                          </a:lnTo>
                          <a:lnTo>
                            <a:pt x="83" y="132"/>
                          </a:lnTo>
                          <a:lnTo>
                            <a:pt x="82" y="138"/>
                          </a:lnTo>
                          <a:lnTo>
                            <a:pt x="82" y="143"/>
                          </a:lnTo>
                          <a:lnTo>
                            <a:pt x="80" y="147"/>
                          </a:lnTo>
                          <a:lnTo>
                            <a:pt x="76" y="156"/>
                          </a:lnTo>
                          <a:lnTo>
                            <a:pt x="72" y="169"/>
                          </a:lnTo>
                          <a:lnTo>
                            <a:pt x="67" y="188"/>
                          </a:lnTo>
                          <a:lnTo>
                            <a:pt x="61" y="206"/>
                          </a:lnTo>
                          <a:lnTo>
                            <a:pt x="56" y="223"/>
                          </a:lnTo>
                          <a:lnTo>
                            <a:pt x="54" y="234"/>
                          </a:lnTo>
                          <a:lnTo>
                            <a:pt x="52" y="240"/>
                          </a:lnTo>
                          <a:close/>
                        </a:path>
                      </a:pathLst>
                    </a:custGeom>
                    <a:solidFill>
                      <a:srgbClr val="C6C6C6"/>
                    </a:solidFill>
                    <a:ln w="0">
                      <a:solidFill>
                        <a:srgbClr val="C6C6C6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68" name="Freeform 216"/>
                    <p:cNvSpPr>
                      <a:spLocks/>
                    </p:cNvSpPr>
                    <p:nvPr/>
                  </p:nvSpPr>
                  <p:spPr bwMode="auto">
                    <a:xfrm>
                      <a:off x="1240" y="3116"/>
                      <a:ext cx="59" cy="240"/>
                    </a:xfrm>
                    <a:custGeom>
                      <a:avLst/>
                      <a:gdLst>
                        <a:gd name="T0" fmla="*/ 42 w 59"/>
                        <a:gd name="T1" fmla="*/ 238 h 240"/>
                        <a:gd name="T2" fmla="*/ 24 w 59"/>
                        <a:gd name="T3" fmla="*/ 240 h 240"/>
                        <a:gd name="T4" fmla="*/ 11 w 59"/>
                        <a:gd name="T5" fmla="*/ 238 h 240"/>
                        <a:gd name="T6" fmla="*/ 3 w 59"/>
                        <a:gd name="T7" fmla="*/ 234 h 240"/>
                        <a:gd name="T8" fmla="*/ 0 w 59"/>
                        <a:gd name="T9" fmla="*/ 234 h 240"/>
                        <a:gd name="T10" fmla="*/ 0 w 59"/>
                        <a:gd name="T11" fmla="*/ 0 h 240"/>
                        <a:gd name="T12" fmla="*/ 59 w 59"/>
                        <a:gd name="T13" fmla="*/ 0 h 240"/>
                        <a:gd name="T14" fmla="*/ 59 w 59"/>
                        <a:gd name="T15" fmla="*/ 113 h 240"/>
                        <a:gd name="T16" fmla="*/ 59 w 59"/>
                        <a:gd name="T17" fmla="*/ 115 h 240"/>
                        <a:gd name="T18" fmla="*/ 59 w 59"/>
                        <a:gd name="T19" fmla="*/ 119 h 240"/>
                        <a:gd name="T20" fmla="*/ 59 w 59"/>
                        <a:gd name="T21" fmla="*/ 125 h 240"/>
                        <a:gd name="T22" fmla="*/ 57 w 59"/>
                        <a:gd name="T23" fmla="*/ 130 h 240"/>
                        <a:gd name="T24" fmla="*/ 57 w 59"/>
                        <a:gd name="T25" fmla="*/ 134 h 240"/>
                        <a:gd name="T26" fmla="*/ 57 w 59"/>
                        <a:gd name="T27" fmla="*/ 138 h 240"/>
                        <a:gd name="T28" fmla="*/ 57 w 59"/>
                        <a:gd name="T29" fmla="*/ 139 h 240"/>
                        <a:gd name="T30" fmla="*/ 55 w 59"/>
                        <a:gd name="T31" fmla="*/ 147 h 240"/>
                        <a:gd name="T32" fmla="*/ 54 w 59"/>
                        <a:gd name="T33" fmla="*/ 160 h 240"/>
                        <a:gd name="T34" fmla="*/ 50 w 59"/>
                        <a:gd name="T35" fmla="*/ 180 h 240"/>
                        <a:gd name="T36" fmla="*/ 48 w 59"/>
                        <a:gd name="T37" fmla="*/ 201 h 240"/>
                        <a:gd name="T38" fmla="*/ 44 w 59"/>
                        <a:gd name="T39" fmla="*/ 219 h 240"/>
                        <a:gd name="T40" fmla="*/ 44 w 59"/>
                        <a:gd name="T41" fmla="*/ 234 h 240"/>
                        <a:gd name="T42" fmla="*/ 42 w 59"/>
                        <a:gd name="T43" fmla="*/ 238 h 240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w 59"/>
                        <a:gd name="T67" fmla="*/ 0 h 240"/>
                        <a:gd name="T68" fmla="*/ 59 w 59"/>
                        <a:gd name="T69" fmla="*/ 240 h 240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T66" t="T67" r="T68" b="T69"/>
                      <a:pathLst>
                        <a:path w="59" h="240">
                          <a:moveTo>
                            <a:pt x="42" y="238"/>
                          </a:moveTo>
                          <a:lnTo>
                            <a:pt x="24" y="240"/>
                          </a:lnTo>
                          <a:lnTo>
                            <a:pt x="11" y="238"/>
                          </a:lnTo>
                          <a:lnTo>
                            <a:pt x="3" y="234"/>
                          </a:lnTo>
                          <a:lnTo>
                            <a:pt x="0" y="234"/>
                          </a:lnTo>
                          <a:lnTo>
                            <a:pt x="0" y="0"/>
                          </a:lnTo>
                          <a:lnTo>
                            <a:pt x="59" y="0"/>
                          </a:lnTo>
                          <a:lnTo>
                            <a:pt x="59" y="113"/>
                          </a:lnTo>
                          <a:lnTo>
                            <a:pt x="59" y="115"/>
                          </a:lnTo>
                          <a:lnTo>
                            <a:pt x="59" y="119"/>
                          </a:lnTo>
                          <a:lnTo>
                            <a:pt x="59" y="125"/>
                          </a:lnTo>
                          <a:lnTo>
                            <a:pt x="57" y="130"/>
                          </a:lnTo>
                          <a:lnTo>
                            <a:pt x="57" y="134"/>
                          </a:lnTo>
                          <a:lnTo>
                            <a:pt x="57" y="138"/>
                          </a:lnTo>
                          <a:lnTo>
                            <a:pt x="57" y="139"/>
                          </a:lnTo>
                          <a:lnTo>
                            <a:pt x="55" y="147"/>
                          </a:lnTo>
                          <a:lnTo>
                            <a:pt x="54" y="160"/>
                          </a:lnTo>
                          <a:lnTo>
                            <a:pt x="50" y="180"/>
                          </a:lnTo>
                          <a:lnTo>
                            <a:pt x="48" y="201"/>
                          </a:lnTo>
                          <a:lnTo>
                            <a:pt x="44" y="219"/>
                          </a:lnTo>
                          <a:lnTo>
                            <a:pt x="44" y="234"/>
                          </a:lnTo>
                          <a:lnTo>
                            <a:pt x="42" y="238"/>
                          </a:lnTo>
                          <a:close/>
                        </a:path>
                      </a:pathLst>
                    </a:custGeom>
                    <a:solidFill>
                      <a:srgbClr val="E3E3E3"/>
                    </a:solidFill>
                    <a:ln w="0">
                      <a:solidFill>
                        <a:srgbClr val="E3E3E3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69" name="Freeform 217"/>
                    <p:cNvSpPr>
                      <a:spLocks/>
                    </p:cNvSpPr>
                    <p:nvPr/>
                  </p:nvSpPr>
                  <p:spPr bwMode="auto">
                    <a:xfrm>
                      <a:off x="1256" y="3116"/>
                      <a:ext cx="32" cy="241"/>
                    </a:xfrm>
                    <a:custGeom>
                      <a:avLst/>
                      <a:gdLst>
                        <a:gd name="T0" fmla="*/ 32 w 32"/>
                        <a:gd name="T1" fmla="*/ 0 h 241"/>
                        <a:gd name="T2" fmla="*/ 32 w 32"/>
                        <a:gd name="T3" fmla="*/ 238 h 241"/>
                        <a:gd name="T4" fmla="*/ 15 w 32"/>
                        <a:gd name="T5" fmla="*/ 241 h 241"/>
                        <a:gd name="T6" fmla="*/ 4 w 32"/>
                        <a:gd name="T7" fmla="*/ 241 h 241"/>
                        <a:gd name="T8" fmla="*/ 0 w 32"/>
                        <a:gd name="T9" fmla="*/ 241 h 241"/>
                        <a:gd name="T10" fmla="*/ 0 w 32"/>
                        <a:gd name="T11" fmla="*/ 0 h 241"/>
                        <a:gd name="T12" fmla="*/ 32 w 32"/>
                        <a:gd name="T13" fmla="*/ 0 h 241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32"/>
                        <a:gd name="T22" fmla="*/ 0 h 241"/>
                        <a:gd name="T23" fmla="*/ 32 w 32"/>
                        <a:gd name="T24" fmla="*/ 241 h 241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32" h="241">
                          <a:moveTo>
                            <a:pt x="32" y="0"/>
                          </a:moveTo>
                          <a:lnTo>
                            <a:pt x="32" y="238"/>
                          </a:lnTo>
                          <a:lnTo>
                            <a:pt x="15" y="241"/>
                          </a:lnTo>
                          <a:lnTo>
                            <a:pt x="4" y="241"/>
                          </a:lnTo>
                          <a:lnTo>
                            <a:pt x="0" y="241"/>
                          </a:lnTo>
                          <a:lnTo>
                            <a:pt x="0" y="0"/>
                          </a:lnTo>
                          <a:lnTo>
                            <a:pt x="32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70" name="Freeform 218"/>
                    <p:cNvSpPr>
                      <a:spLocks noEditPoints="1"/>
                    </p:cNvSpPr>
                    <p:nvPr/>
                  </p:nvSpPr>
                  <p:spPr bwMode="auto">
                    <a:xfrm>
                      <a:off x="1142" y="3200"/>
                      <a:ext cx="70" cy="83"/>
                    </a:xfrm>
                    <a:custGeom>
                      <a:avLst/>
                      <a:gdLst>
                        <a:gd name="T0" fmla="*/ 35 w 70"/>
                        <a:gd name="T1" fmla="*/ 15 h 83"/>
                        <a:gd name="T2" fmla="*/ 40 w 70"/>
                        <a:gd name="T3" fmla="*/ 15 h 83"/>
                        <a:gd name="T4" fmla="*/ 46 w 70"/>
                        <a:gd name="T5" fmla="*/ 15 h 83"/>
                        <a:gd name="T6" fmla="*/ 48 w 70"/>
                        <a:gd name="T7" fmla="*/ 16 h 83"/>
                        <a:gd name="T8" fmla="*/ 50 w 70"/>
                        <a:gd name="T9" fmla="*/ 20 h 83"/>
                        <a:gd name="T10" fmla="*/ 50 w 70"/>
                        <a:gd name="T11" fmla="*/ 24 h 83"/>
                        <a:gd name="T12" fmla="*/ 50 w 70"/>
                        <a:gd name="T13" fmla="*/ 28 h 83"/>
                        <a:gd name="T14" fmla="*/ 46 w 70"/>
                        <a:gd name="T15" fmla="*/ 31 h 83"/>
                        <a:gd name="T16" fmla="*/ 42 w 70"/>
                        <a:gd name="T17" fmla="*/ 33 h 83"/>
                        <a:gd name="T18" fmla="*/ 38 w 70"/>
                        <a:gd name="T19" fmla="*/ 33 h 83"/>
                        <a:gd name="T20" fmla="*/ 18 w 70"/>
                        <a:gd name="T21" fmla="*/ 33 h 83"/>
                        <a:gd name="T22" fmla="*/ 18 w 70"/>
                        <a:gd name="T23" fmla="*/ 15 h 83"/>
                        <a:gd name="T24" fmla="*/ 35 w 70"/>
                        <a:gd name="T25" fmla="*/ 15 h 83"/>
                        <a:gd name="T26" fmla="*/ 38 w 70"/>
                        <a:gd name="T27" fmla="*/ 46 h 83"/>
                        <a:gd name="T28" fmla="*/ 42 w 70"/>
                        <a:gd name="T29" fmla="*/ 48 h 83"/>
                        <a:gd name="T30" fmla="*/ 46 w 70"/>
                        <a:gd name="T31" fmla="*/ 48 h 83"/>
                        <a:gd name="T32" fmla="*/ 50 w 70"/>
                        <a:gd name="T33" fmla="*/ 50 h 83"/>
                        <a:gd name="T34" fmla="*/ 51 w 70"/>
                        <a:gd name="T35" fmla="*/ 54 h 83"/>
                        <a:gd name="T36" fmla="*/ 51 w 70"/>
                        <a:gd name="T37" fmla="*/ 57 h 83"/>
                        <a:gd name="T38" fmla="*/ 51 w 70"/>
                        <a:gd name="T39" fmla="*/ 63 h 83"/>
                        <a:gd name="T40" fmla="*/ 50 w 70"/>
                        <a:gd name="T41" fmla="*/ 67 h 83"/>
                        <a:gd name="T42" fmla="*/ 46 w 70"/>
                        <a:gd name="T43" fmla="*/ 68 h 83"/>
                        <a:gd name="T44" fmla="*/ 42 w 70"/>
                        <a:gd name="T45" fmla="*/ 68 h 83"/>
                        <a:gd name="T46" fmla="*/ 38 w 70"/>
                        <a:gd name="T47" fmla="*/ 70 h 83"/>
                        <a:gd name="T48" fmla="*/ 18 w 70"/>
                        <a:gd name="T49" fmla="*/ 70 h 83"/>
                        <a:gd name="T50" fmla="*/ 18 w 70"/>
                        <a:gd name="T51" fmla="*/ 46 h 83"/>
                        <a:gd name="T52" fmla="*/ 38 w 70"/>
                        <a:gd name="T53" fmla="*/ 46 h 83"/>
                        <a:gd name="T54" fmla="*/ 40 w 70"/>
                        <a:gd name="T55" fmla="*/ 0 h 83"/>
                        <a:gd name="T56" fmla="*/ 0 w 70"/>
                        <a:gd name="T57" fmla="*/ 0 h 83"/>
                        <a:gd name="T58" fmla="*/ 0 w 70"/>
                        <a:gd name="T59" fmla="*/ 83 h 83"/>
                        <a:gd name="T60" fmla="*/ 38 w 70"/>
                        <a:gd name="T61" fmla="*/ 83 h 83"/>
                        <a:gd name="T62" fmla="*/ 44 w 70"/>
                        <a:gd name="T63" fmla="*/ 83 h 83"/>
                        <a:gd name="T64" fmla="*/ 50 w 70"/>
                        <a:gd name="T65" fmla="*/ 83 h 83"/>
                        <a:gd name="T66" fmla="*/ 55 w 70"/>
                        <a:gd name="T67" fmla="*/ 81 h 83"/>
                        <a:gd name="T68" fmla="*/ 59 w 70"/>
                        <a:gd name="T69" fmla="*/ 79 h 83"/>
                        <a:gd name="T70" fmla="*/ 63 w 70"/>
                        <a:gd name="T71" fmla="*/ 76 h 83"/>
                        <a:gd name="T72" fmla="*/ 66 w 70"/>
                        <a:gd name="T73" fmla="*/ 72 h 83"/>
                        <a:gd name="T74" fmla="*/ 68 w 70"/>
                        <a:gd name="T75" fmla="*/ 67 h 83"/>
                        <a:gd name="T76" fmla="*/ 70 w 70"/>
                        <a:gd name="T77" fmla="*/ 59 h 83"/>
                        <a:gd name="T78" fmla="*/ 68 w 70"/>
                        <a:gd name="T79" fmla="*/ 52 h 83"/>
                        <a:gd name="T80" fmla="*/ 66 w 70"/>
                        <a:gd name="T81" fmla="*/ 46 h 83"/>
                        <a:gd name="T82" fmla="*/ 63 w 70"/>
                        <a:gd name="T83" fmla="*/ 42 h 83"/>
                        <a:gd name="T84" fmla="*/ 57 w 70"/>
                        <a:gd name="T85" fmla="*/ 39 h 83"/>
                        <a:gd name="T86" fmla="*/ 61 w 70"/>
                        <a:gd name="T87" fmla="*/ 37 h 83"/>
                        <a:gd name="T88" fmla="*/ 63 w 70"/>
                        <a:gd name="T89" fmla="*/ 33 h 83"/>
                        <a:gd name="T90" fmla="*/ 66 w 70"/>
                        <a:gd name="T91" fmla="*/ 28 h 83"/>
                        <a:gd name="T92" fmla="*/ 66 w 70"/>
                        <a:gd name="T93" fmla="*/ 22 h 83"/>
                        <a:gd name="T94" fmla="*/ 66 w 70"/>
                        <a:gd name="T95" fmla="*/ 15 h 83"/>
                        <a:gd name="T96" fmla="*/ 63 w 70"/>
                        <a:gd name="T97" fmla="*/ 9 h 83"/>
                        <a:gd name="T98" fmla="*/ 59 w 70"/>
                        <a:gd name="T99" fmla="*/ 5 h 83"/>
                        <a:gd name="T100" fmla="*/ 53 w 70"/>
                        <a:gd name="T101" fmla="*/ 2 h 83"/>
                        <a:gd name="T102" fmla="*/ 48 w 70"/>
                        <a:gd name="T103" fmla="*/ 0 h 83"/>
                        <a:gd name="T104" fmla="*/ 40 w 70"/>
                        <a:gd name="T105" fmla="*/ 0 h 83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w 70"/>
                        <a:gd name="T160" fmla="*/ 0 h 83"/>
                        <a:gd name="T161" fmla="*/ 70 w 70"/>
                        <a:gd name="T162" fmla="*/ 83 h 83"/>
                      </a:gdLst>
                      <a:ahLst/>
                      <a:cxnLst>
                        <a:cxn ang="T106">
                          <a:pos x="T0" y="T1"/>
                        </a:cxn>
                        <a:cxn ang="T107">
                          <a:pos x="T2" y="T3"/>
                        </a:cxn>
                        <a:cxn ang="T108">
                          <a:pos x="T4" y="T5"/>
                        </a:cxn>
                        <a:cxn ang="T109">
                          <a:pos x="T6" y="T7"/>
                        </a:cxn>
                        <a:cxn ang="T110">
                          <a:pos x="T8" y="T9"/>
                        </a:cxn>
                        <a:cxn ang="T111">
                          <a:pos x="T10" y="T11"/>
                        </a:cxn>
                        <a:cxn ang="T112">
                          <a:pos x="T12" y="T13"/>
                        </a:cxn>
                        <a:cxn ang="T113">
                          <a:pos x="T14" y="T15"/>
                        </a:cxn>
                        <a:cxn ang="T114">
                          <a:pos x="T16" y="T17"/>
                        </a:cxn>
                        <a:cxn ang="T115">
                          <a:pos x="T18" y="T19"/>
                        </a:cxn>
                        <a:cxn ang="T116">
                          <a:pos x="T20" y="T21"/>
                        </a:cxn>
                        <a:cxn ang="T117">
                          <a:pos x="T22" y="T23"/>
                        </a:cxn>
                        <a:cxn ang="T118">
                          <a:pos x="T24" y="T25"/>
                        </a:cxn>
                        <a:cxn ang="T119">
                          <a:pos x="T26" y="T27"/>
                        </a:cxn>
                        <a:cxn ang="T120">
                          <a:pos x="T28" y="T29"/>
                        </a:cxn>
                        <a:cxn ang="T121">
                          <a:pos x="T30" y="T31"/>
                        </a:cxn>
                        <a:cxn ang="T122">
                          <a:pos x="T32" y="T33"/>
                        </a:cxn>
                        <a:cxn ang="T123">
                          <a:pos x="T34" y="T35"/>
                        </a:cxn>
                        <a:cxn ang="T124">
                          <a:pos x="T36" y="T37"/>
                        </a:cxn>
                        <a:cxn ang="T125">
                          <a:pos x="T38" y="T39"/>
                        </a:cxn>
                        <a:cxn ang="T126">
                          <a:pos x="T40" y="T41"/>
                        </a:cxn>
                        <a:cxn ang="T127">
                          <a:pos x="T42" y="T43"/>
                        </a:cxn>
                        <a:cxn ang="T128">
                          <a:pos x="T44" y="T45"/>
                        </a:cxn>
                        <a:cxn ang="T129">
                          <a:pos x="T46" y="T47"/>
                        </a:cxn>
                        <a:cxn ang="T130">
                          <a:pos x="T48" y="T49"/>
                        </a:cxn>
                        <a:cxn ang="T131">
                          <a:pos x="T50" y="T51"/>
                        </a:cxn>
                        <a:cxn ang="T132">
                          <a:pos x="T52" y="T53"/>
                        </a:cxn>
                        <a:cxn ang="T133">
                          <a:pos x="T54" y="T55"/>
                        </a:cxn>
                        <a:cxn ang="T134">
                          <a:pos x="T56" y="T57"/>
                        </a:cxn>
                        <a:cxn ang="T135">
                          <a:pos x="T58" y="T59"/>
                        </a:cxn>
                        <a:cxn ang="T136">
                          <a:pos x="T60" y="T61"/>
                        </a:cxn>
                        <a:cxn ang="T137">
                          <a:pos x="T62" y="T63"/>
                        </a:cxn>
                        <a:cxn ang="T138">
                          <a:pos x="T64" y="T65"/>
                        </a:cxn>
                        <a:cxn ang="T139">
                          <a:pos x="T66" y="T67"/>
                        </a:cxn>
                        <a:cxn ang="T140">
                          <a:pos x="T68" y="T69"/>
                        </a:cxn>
                        <a:cxn ang="T141">
                          <a:pos x="T70" y="T71"/>
                        </a:cxn>
                        <a:cxn ang="T142">
                          <a:pos x="T72" y="T73"/>
                        </a:cxn>
                        <a:cxn ang="T143">
                          <a:pos x="T74" y="T75"/>
                        </a:cxn>
                        <a:cxn ang="T144">
                          <a:pos x="T76" y="T77"/>
                        </a:cxn>
                        <a:cxn ang="T145">
                          <a:pos x="T78" y="T79"/>
                        </a:cxn>
                        <a:cxn ang="T146">
                          <a:pos x="T80" y="T81"/>
                        </a:cxn>
                        <a:cxn ang="T147">
                          <a:pos x="T82" y="T83"/>
                        </a:cxn>
                        <a:cxn ang="T148">
                          <a:pos x="T84" y="T85"/>
                        </a:cxn>
                        <a:cxn ang="T149">
                          <a:pos x="T86" y="T87"/>
                        </a:cxn>
                        <a:cxn ang="T150">
                          <a:pos x="T88" y="T89"/>
                        </a:cxn>
                        <a:cxn ang="T151">
                          <a:pos x="T90" y="T91"/>
                        </a:cxn>
                        <a:cxn ang="T152">
                          <a:pos x="T92" y="T93"/>
                        </a:cxn>
                        <a:cxn ang="T153">
                          <a:pos x="T94" y="T95"/>
                        </a:cxn>
                        <a:cxn ang="T154">
                          <a:pos x="T96" y="T97"/>
                        </a:cxn>
                        <a:cxn ang="T155">
                          <a:pos x="T98" y="T99"/>
                        </a:cxn>
                        <a:cxn ang="T156">
                          <a:pos x="T100" y="T101"/>
                        </a:cxn>
                        <a:cxn ang="T157">
                          <a:pos x="T102" y="T103"/>
                        </a:cxn>
                        <a:cxn ang="T158">
                          <a:pos x="T104" y="T105"/>
                        </a:cxn>
                      </a:cxnLst>
                      <a:rect l="T159" t="T160" r="T161" b="T162"/>
                      <a:pathLst>
                        <a:path w="70" h="83">
                          <a:moveTo>
                            <a:pt x="35" y="15"/>
                          </a:moveTo>
                          <a:lnTo>
                            <a:pt x="40" y="15"/>
                          </a:lnTo>
                          <a:lnTo>
                            <a:pt x="46" y="15"/>
                          </a:lnTo>
                          <a:lnTo>
                            <a:pt x="48" y="16"/>
                          </a:lnTo>
                          <a:lnTo>
                            <a:pt x="50" y="20"/>
                          </a:lnTo>
                          <a:lnTo>
                            <a:pt x="50" y="24"/>
                          </a:lnTo>
                          <a:lnTo>
                            <a:pt x="50" y="28"/>
                          </a:lnTo>
                          <a:lnTo>
                            <a:pt x="46" y="31"/>
                          </a:lnTo>
                          <a:lnTo>
                            <a:pt x="42" y="33"/>
                          </a:lnTo>
                          <a:lnTo>
                            <a:pt x="38" y="33"/>
                          </a:lnTo>
                          <a:lnTo>
                            <a:pt x="18" y="33"/>
                          </a:lnTo>
                          <a:lnTo>
                            <a:pt x="18" y="15"/>
                          </a:lnTo>
                          <a:lnTo>
                            <a:pt x="35" y="15"/>
                          </a:lnTo>
                          <a:close/>
                          <a:moveTo>
                            <a:pt x="38" y="46"/>
                          </a:moveTo>
                          <a:lnTo>
                            <a:pt x="42" y="48"/>
                          </a:lnTo>
                          <a:lnTo>
                            <a:pt x="46" y="48"/>
                          </a:lnTo>
                          <a:lnTo>
                            <a:pt x="50" y="50"/>
                          </a:lnTo>
                          <a:lnTo>
                            <a:pt x="51" y="54"/>
                          </a:lnTo>
                          <a:lnTo>
                            <a:pt x="51" y="57"/>
                          </a:lnTo>
                          <a:lnTo>
                            <a:pt x="51" y="63"/>
                          </a:lnTo>
                          <a:lnTo>
                            <a:pt x="50" y="67"/>
                          </a:lnTo>
                          <a:lnTo>
                            <a:pt x="46" y="68"/>
                          </a:lnTo>
                          <a:lnTo>
                            <a:pt x="42" y="68"/>
                          </a:lnTo>
                          <a:lnTo>
                            <a:pt x="38" y="70"/>
                          </a:lnTo>
                          <a:lnTo>
                            <a:pt x="18" y="70"/>
                          </a:lnTo>
                          <a:lnTo>
                            <a:pt x="18" y="46"/>
                          </a:lnTo>
                          <a:lnTo>
                            <a:pt x="38" y="46"/>
                          </a:lnTo>
                          <a:close/>
                          <a:moveTo>
                            <a:pt x="40" y="0"/>
                          </a:moveTo>
                          <a:lnTo>
                            <a:pt x="0" y="0"/>
                          </a:lnTo>
                          <a:lnTo>
                            <a:pt x="0" y="83"/>
                          </a:lnTo>
                          <a:lnTo>
                            <a:pt x="38" y="83"/>
                          </a:lnTo>
                          <a:lnTo>
                            <a:pt x="44" y="83"/>
                          </a:lnTo>
                          <a:lnTo>
                            <a:pt x="50" y="83"/>
                          </a:lnTo>
                          <a:lnTo>
                            <a:pt x="55" y="81"/>
                          </a:lnTo>
                          <a:lnTo>
                            <a:pt x="59" y="79"/>
                          </a:lnTo>
                          <a:lnTo>
                            <a:pt x="63" y="76"/>
                          </a:lnTo>
                          <a:lnTo>
                            <a:pt x="66" y="72"/>
                          </a:lnTo>
                          <a:lnTo>
                            <a:pt x="68" y="67"/>
                          </a:lnTo>
                          <a:lnTo>
                            <a:pt x="70" y="59"/>
                          </a:lnTo>
                          <a:lnTo>
                            <a:pt x="68" y="52"/>
                          </a:lnTo>
                          <a:lnTo>
                            <a:pt x="66" y="46"/>
                          </a:lnTo>
                          <a:lnTo>
                            <a:pt x="63" y="42"/>
                          </a:lnTo>
                          <a:lnTo>
                            <a:pt x="57" y="39"/>
                          </a:lnTo>
                          <a:lnTo>
                            <a:pt x="61" y="37"/>
                          </a:lnTo>
                          <a:lnTo>
                            <a:pt x="63" y="33"/>
                          </a:lnTo>
                          <a:lnTo>
                            <a:pt x="66" y="28"/>
                          </a:lnTo>
                          <a:lnTo>
                            <a:pt x="66" y="22"/>
                          </a:lnTo>
                          <a:lnTo>
                            <a:pt x="66" y="15"/>
                          </a:lnTo>
                          <a:lnTo>
                            <a:pt x="63" y="9"/>
                          </a:lnTo>
                          <a:lnTo>
                            <a:pt x="59" y="5"/>
                          </a:lnTo>
                          <a:lnTo>
                            <a:pt x="53" y="2"/>
                          </a:lnTo>
                          <a:lnTo>
                            <a:pt x="48" y="0"/>
                          </a:lnTo>
                          <a:lnTo>
                            <a:pt x="40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71" name="Freeform 219"/>
                    <p:cNvSpPr>
                      <a:spLocks/>
                    </p:cNvSpPr>
                    <p:nvPr/>
                  </p:nvSpPr>
                  <p:spPr bwMode="auto">
                    <a:xfrm>
                      <a:off x="1116" y="3040"/>
                      <a:ext cx="270" cy="141"/>
                    </a:xfrm>
                    <a:custGeom>
                      <a:avLst/>
                      <a:gdLst>
                        <a:gd name="T0" fmla="*/ 135 w 270"/>
                        <a:gd name="T1" fmla="*/ 141 h 141"/>
                        <a:gd name="T2" fmla="*/ 172 w 270"/>
                        <a:gd name="T3" fmla="*/ 139 h 141"/>
                        <a:gd name="T4" fmla="*/ 204 w 270"/>
                        <a:gd name="T5" fmla="*/ 132 h 141"/>
                        <a:gd name="T6" fmla="*/ 231 w 270"/>
                        <a:gd name="T7" fmla="*/ 121 h 141"/>
                        <a:gd name="T8" fmla="*/ 252 w 270"/>
                        <a:gd name="T9" fmla="*/ 106 h 141"/>
                        <a:gd name="T10" fmla="*/ 267 w 270"/>
                        <a:gd name="T11" fmla="*/ 89 h 141"/>
                        <a:gd name="T12" fmla="*/ 270 w 270"/>
                        <a:gd name="T13" fmla="*/ 71 h 141"/>
                        <a:gd name="T14" fmla="*/ 267 w 270"/>
                        <a:gd name="T15" fmla="*/ 52 h 141"/>
                        <a:gd name="T16" fmla="*/ 252 w 270"/>
                        <a:gd name="T17" fmla="*/ 36 h 141"/>
                        <a:gd name="T18" fmla="*/ 231 w 270"/>
                        <a:gd name="T19" fmla="*/ 21 h 141"/>
                        <a:gd name="T20" fmla="*/ 204 w 270"/>
                        <a:gd name="T21" fmla="*/ 10 h 141"/>
                        <a:gd name="T22" fmla="*/ 172 w 270"/>
                        <a:gd name="T23" fmla="*/ 2 h 141"/>
                        <a:gd name="T24" fmla="*/ 135 w 270"/>
                        <a:gd name="T25" fmla="*/ 0 h 141"/>
                        <a:gd name="T26" fmla="*/ 100 w 270"/>
                        <a:gd name="T27" fmla="*/ 2 h 141"/>
                        <a:gd name="T28" fmla="*/ 66 w 270"/>
                        <a:gd name="T29" fmla="*/ 10 h 141"/>
                        <a:gd name="T30" fmla="*/ 40 w 270"/>
                        <a:gd name="T31" fmla="*/ 21 h 141"/>
                        <a:gd name="T32" fmla="*/ 18 w 270"/>
                        <a:gd name="T33" fmla="*/ 36 h 141"/>
                        <a:gd name="T34" fmla="*/ 5 w 270"/>
                        <a:gd name="T35" fmla="*/ 52 h 141"/>
                        <a:gd name="T36" fmla="*/ 0 w 270"/>
                        <a:gd name="T37" fmla="*/ 71 h 141"/>
                        <a:gd name="T38" fmla="*/ 5 w 270"/>
                        <a:gd name="T39" fmla="*/ 89 h 141"/>
                        <a:gd name="T40" fmla="*/ 18 w 270"/>
                        <a:gd name="T41" fmla="*/ 106 h 141"/>
                        <a:gd name="T42" fmla="*/ 40 w 270"/>
                        <a:gd name="T43" fmla="*/ 121 h 141"/>
                        <a:gd name="T44" fmla="*/ 66 w 270"/>
                        <a:gd name="T45" fmla="*/ 132 h 141"/>
                        <a:gd name="T46" fmla="*/ 100 w 270"/>
                        <a:gd name="T47" fmla="*/ 139 h 141"/>
                        <a:gd name="T48" fmla="*/ 135 w 270"/>
                        <a:gd name="T49" fmla="*/ 141 h 141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w 270"/>
                        <a:gd name="T76" fmla="*/ 0 h 141"/>
                        <a:gd name="T77" fmla="*/ 270 w 270"/>
                        <a:gd name="T78" fmla="*/ 141 h 141"/>
                      </a:gdLst>
                      <a:ahLst/>
                      <a:cxnLst>
                        <a:cxn ang="T50">
                          <a:pos x="T0" y="T1"/>
                        </a:cxn>
                        <a:cxn ang="T51">
                          <a:pos x="T2" y="T3"/>
                        </a:cxn>
                        <a:cxn ang="T52">
                          <a:pos x="T4" y="T5"/>
                        </a:cxn>
                        <a:cxn ang="T53">
                          <a:pos x="T6" y="T7"/>
                        </a:cxn>
                        <a:cxn ang="T54">
                          <a:pos x="T8" y="T9"/>
                        </a:cxn>
                        <a:cxn ang="T55">
                          <a:pos x="T10" y="T11"/>
                        </a:cxn>
                        <a:cxn ang="T56">
                          <a:pos x="T12" y="T13"/>
                        </a:cxn>
                        <a:cxn ang="T57">
                          <a:pos x="T14" y="T15"/>
                        </a:cxn>
                        <a:cxn ang="T58">
                          <a:pos x="T16" y="T17"/>
                        </a:cxn>
                        <a:cxn ang="T59">
                          <a:pos x="T18" y="T19"/>
                        </a:cxn>
                        <a:cxn ang="T60">
                          <a:pos x="T20" y="T21"/>
                        </a:cxn>
                        <a:cxn ang="T61">
                          <a:pos x="T22" y="T23"/>
                        </a:cxn>
                        <a:cxn ang="T62">
                          <a:pos x="T24" y="T25"/>
                        </a:cxn>
                        <a:cxn ang="T63">
                          <a:pos x="T26" y="T27"/>
                        </a:cxn>
                        <a:cxn ang="T64">
                          <a:pos x="T28" y="T29"/>
                        </a:cxn>
                        <a:cxn ang="T65">
                          <a:pos x="T30" y="T31"/>
                        </a:cxn>
                        <a:cxn ang="T66">
                          <a:pos x="T32" y="T33"/>
                        </a:cxn>
                        <a:cxn ang="T67">
                          <a:pos x="T34" y="T35"/>
                        </a:cxn>
                        <a:cxn ang="T68">
                          <a:pos x="T36" y="T37"/>
                        </a:cxn>
                        <a:cxn ang="T69">
                          <a:pos x="T38" y="T39"/>
                        </a:cxn>
                        <a:cxn ang="T70">
                          <a:pos x="T40" y="T41"/>
                        </a:cxn>
                        <a:cxn ang="T71">
                          <a:pos x="T42" y="T43"/>
                        </a:cxn>
                        <a:cxn ang="T72">
                          <a:pos x="T44" y="T45"/>
                        </a:cxn>
                        <a:cxn ang="T73">
                          <a:pos x="T46" y="T47"/>
                        </a:cxn>
                        <a:cxn ang="T74">
                          <a:pos x="T48" y="T49"/>
                        </a:cxn>
                      </a:cxnLst>
                      <a:rect l="T75" t="T76" r="T77" b="T78"/>
                      <a:pathLst>
                        <a:path w="270" h="141">
                          <a:moveTo>
                            <a:pt x="135" y="141"/>
                          </a:moveTo>
                          <a:lnTo>
                            <a:pt x="172" y="139"/>
                          </a:lnTo>
                          <a:lnTo>
                            <a:pt x="204" y="132"/>
                          </a:lnTo>
                          <a:lnTo>
                            <a:pt x="231" y="121"/>
                          </a:lnTo>
                          <a:lnTo>
                            <a:pt x="252" y="106"/>
                          </a:lnTo>
                          <a:lnTo>
                            <a:pt x="267" y="89"/>
                          </a:lnTo>
                          <a:lnTo>
                            <a:pt x="270" y="71"/>
                          </a:lnTo>
                          <a:lnTo>
                            <a:pt x="267" y="52"/>
                          </a:lnTo>
                          <a:lnTo>
                            <a:pt x="252" y="36"/>
                          </a:lnTo>
                          <a:lnTo>
                            <a:pt x="231" y="21"/>
                          </a:lnTo>
                          <a:lnTo>
                            <a:pt x="204" y="10"/>
                          </a:lnTo>
                          <a:lnTo>
                            <a:pt x="172" y="2"/>
                          </a:lnTo>
                          <a:lnTo>
                            <a:pt x="135" y="0"/>
                          </a:lnTo>
                          <a:lnTo>
                            <a:pt x="100" y="2"/>
                          </a:lnTo>
                          <a:lnTo>
                            <a:pt x="66" y="10"/>
                          </a:lnTo>
                          <a:lnTo>
                            <a:pt x="40" y="21"/>
                          </a:lnTo>
                          <a:lnTo>
                            <a:pt x="18" y="36"/>
                          </a:lnTo>
                          <a:lnTo>
                            <a:pt x="5" y="52"/>
                          </a:lnTo>
                          <a:lnTo>
                            <a:pt x="0" y="71"/>
                          </a:lnTo>
                          <a:lnTo>
                            <a:pt x="5" y="89"/>
                          </a:lnTo>
                          <a:lnTo>
                            <a:pt x="18" y="106"/>
                          </a:lnTo>
                          <a:lnTo>
                            <a:pt x="40" y="121"/>
                          </a:lnTo>
                          <a:lnTo>
                            <a:pt x="66" y="132"/>
                          </a:lnTo>
                          <a:lnTo>
                            <a:pt x="100" y="139"/>
                          </a:lnTo>
                          <a:lnTo>
                            <a:pt x="135" y="141"/>
                          </a:lnTo>
                          <a:close/>
                        </a:path>
                      </a:pathLst>
                    </a:custGeom>
                    <a:solidFill>
                      <a:srgbClr val="BFBFBF"/>
                    </a:solidFill>
                    <a:ln w="0">
                      <a:solidFill>
                        <a:srgbClr val="BFBFB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72" name="Freeform 220"/>
                    <p:cNvSpPr>
                      <a:spLocks/>
                    </p:cNvSpPr>
                    <p:nvPr/>
                  </p:nvSpPr>
                  <p:spPr bwMode="auto">
                    <a:xfrm>
                      <a:off x="1116" y="3040"/>
                      <a:ext cx="270" cy="141"/>
                    </a:xfrm>
                    <a:custGeom>
                      <a:avLst/>
                      <a:gdLst>
                        <a:gd name="T0" fmla="*/ 135 w 270"/>
                        <a:gd name="T1" fmla="*/ 141 h 141"/>
                        <a:gd name="T2" fmla="*/ 172 w 270"/>
                        <a:gd name="T3" fmla="*/ 139 h 141"/>
                        <a:gd name="T4" fmla="*/ 204 w 270"/>
                        <a:gd name="T5" fmla="*/ 132 h 141"/>
                        <a:gd name="T6" fmla="*/ 231 w 270"/>
                        <a:gd name="T7" fmla="*/ 121 h 141"/>
                        <a:gd name="T8" fmla="*/ 252 w 270"/>
                        <a:gd name="T9" fmla="*/ 106 h 141"/>
                        <a:gd name="T10" fmla="*/ 267 w 270"/>
                        <a:gd name="T11" fmla="*/ 89 h 141"/>
                        <a:gd name="T12" fmla="*/ 270 w 270"/>
                        <a:gd name="T13" fmla="*/ 71 h 141"/>
                        <a:gd name="T14" fmla="*/ 267 w 270"/>
                        <a:gd name="T15" fmla="*/ 52 h 141"/>
                        <a:gd name="T16" fmla="*/ 252 w 270"/>
                        <a:gd name="T17" fmla="*/ 36 h 141"/>
                        <a:gd name="T18" fmla="*/ 231 w 270"/>
                        <a:gd name="T19" fmla="*/ 21 h 141"/>
                        <a:gd name="T20" fmla="*/ 204 w 270"/>
                        <a:gd name="T21" fmla="*/ 10 h 141"/>
                        <a:gd name="T22" fmla="*/ 172 w 270"/>
                        <a:gd name="T23" fmla="*/ 2 h 141"/>
                        <a:gd name="T24" fmla="*/ 135 w 270"/>
                        <a:gd name="T25" fmla="*/ 0 h 141"/>
                        <a:gd name="T26" fmla="*/ 100 w 270"/>
                        <a:gd name="T27" fmla="*/ 2 h 141"/>
                        <a:gd name="T28" fmla="*/ 66 w 270"/>
                        <a:gd name="T29" fmla="*/ 10 h 141"/>
                        <a:gd name="T30" fmla="*/ 40 w 270"/>
                        <a:gd name="T31" fmla="*/ 21 h 141"/>
                        <a:gd name="T32" fmla="*/ 18 w 270"/>
                        <a:gd name="T33" fmla="*/ 36 h 141"/>
                        <a:gd name="T34" fmla="*/ 5 w 270"/>
                        <a:gd name="T35" fmla="*/ 52 h 141"/>
                        <a:gd name="T36" fmla="*/ 0 w 270"/>
                        <a:gd name="T37" fmla="*/ 71 h 141"/>
                        <a:gd name="T38" fmla="*/ 5 w 270"/>
                        <a:gd name="T39" fmla="*/ 89 h 141"/>
                        <a:gd name="T40" fmla="*/ 18 w 270"/>
                        <a:gd name="T41" fmla="*/ 106 h 141"/>
                        <a:gd name="T42" fmla="*/ 40 w 270"/>
                        <a:gd name="T43" fmla="*/ 121 h 141"/>
                        <a:gd name="T44" fmla="*/ 66 w 270"/>
                        <a:gd name="T45" fmla="*/ 132 h 141"/>
                        <a:gd name="T46" fmla="*/ 100 w 270"/>
                        <a:gd name="T47" fmla="*/ 139 h 141"/>
                        <a:gd name="T48" fmla="*/ 135 w 270"/>
                        <a:gd name="T49" fmla="*/ 141 h 141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w 270"/>
                        <a:gd name="T76" fmla="*/ 0 h 141"/>
                        <a:gd name="T77" fmla="*/ 270 w 270"/>
                        <a:gd name="T78" fmla="*/ 141 h 141"/>
                      </a:gdLst>
                      <a:ahLst/>
                      <a:cxnLst>
                        <a:cxn ang="T50">
                          <a:pos x="T0" y="T1"/>
                        </a:cxn>
                        <a:cxn ang="T51">
                          <a:pos x="T2" y="T3"/>
                        </a:cxn>
                        <a:cxn ang="T52">
                          <a:pos x="T4" y="T5"/>
                        </a:cxn>
                        <a:cxn ang="T53">
                          <a:pos x="T6" y="T7"/>
                        </a:cxn>
                        <a:cxn ang="T54">
                          <a:pos x="T8" y="T9"/>
                        </a:cxn>
                        <a:cxn ang="T55">
                          <a:pos x="T10" y="T11"/>
                        </a:cxn>
                        <a:cxn ang="T56">
                          <a:pos x="T12" y="T13"/>
                        </a:cxn>
                        <a:cxn ang="T57">
                          <a:pos x="T14" y="T15"/>
                        </a:cxn>
                        <a:cxn ang="T58">
                          <a:pos x="T16" y="T17"/>
                        </a:cxn>
                        <a:cxn ang="T59">
                          <a:pos x="T18" y="T19"/>
                        </a:cxn>
                        <a:cxn ang="T60">
                          <a:pos x="T20" y="T21"/>
                        </a:cxn>
                        <a:cxn ang="T61">
                          <a:pos x="T22" y="T23"/>
                        </a:cxn>
                        <a:cxn ang="T62">
                          <a:pos x="T24" y="T25"/>
                        </a:cxn>
                        <a:cxn ang="T63">
                          <a:pos x="T26" y="T27"/>
                        </a:cxn>
                        <a:cxn ang="T64">
                          <a:pos x="T28" y="T29"/>
                        </a:cxn>
                        <a:cxn ang="T65">
                          <a:pos x="T30" y="T31"/>
                        </a:cxn>
                        <a:cxn ang="T66">
                          <a:pos x="T32" y="T33"/>
                        </a:cxn>
                        <a:cxn ang="T67">
                          <a:pos x="T34" y="T35"/>
                        </a:cxn>
                        <a:cxn ang="T68">
                          <a:pos x="T36" y="T37"/>
                        </a:cxn>
                        <a:cxn ang="T69">
                          <a:pos x="T38" y="T39"/>
                        </a:cxn>
                        <a:cxn ang="T70">
                          <a:pos x="T40" y="T41"/>
                        </a:cxn>
                        <a:cxn ang="T71">
                          <a:pos x="T42" y="T43"/>
                        </a:cxn>
                        <a:cxn ang="T72">
                          <a:pos x="T44" y="T45"/>
                        </a:cxn>
                        <a:cxn ang="T73">
                          <a:pos x="T46" y="T47"/>
                        </a:cxn>
                        <a:cxn ang="T74">
                          <a:pos x="T48" y="T49"/>
                        </a:cxn>
                      </a:cxnLst>
                      <a:rect l="T75" t="T76" r="T77" b="T78"/>
                      <a:pathLst>
                        <a:path w="270" h="141">
                          <a:moveTo>
                            <a:pt x="135" y="141"/>
                          </a:moveTo>
                          <a:lnTo>
                            <a:pt x="172" y="139"/>
                          </a:lnTo>
                          <a:lnTo>
                            <a:pt x="204" y="132"/>
                          </a:lnTo>
                          <a:lnTo>
                            <a:pt x="231" y="121"/>
                          </a:lnTo>
                          <a:lnTo>
                            <a:pt x="252" y="106"/>
                          </a:lnTo>
                          <a:lnTo>
                            <a:pt x="267" y="89"/>
                          </a:lnTo>
                          <a:lnTo>
                            <a:pt x="270" y="71"/>
                          </a:lnTo>
                          <a:lnTo>
                            <a:pt x="267" y="52"/>
                          </a:lnTo>
                          <a:lnTo>
                            <a:pt x="252" y="36"/>
                          </a:lnTo>
                          <a:lnTo>
                            <a:pt x="231" y="21"/>
                          </a:lnTo>
                          <a:lnTo>
                            <a:pt x="204" y="10"/>
                          </a:lnTo>
                          <a:lnTo>
                            <a:pt x="172" y="2"/>
                          </a:lnTo>
                          <a:lnTo>
                            <a:pt x="135" y="0"/>
                          </a:lnTo>
                          <a:lnTo>
                            <a:pt x="100" y="2"/>
                          </a:lnTo>
                          <a:lnTo>
                            <a:pt x="66" y="10"/>
                          </a:lnTo>
                          <a:lnTo>
                            <a:pt x="40" y="21"/>
                          </a:lnTo>
                          <a:lnTo>
                            <a:pt x="18" y="36"/>
                          </a:lnTo>
                          <a:lnTo>
                            <a:pt x="5" y="52"/>
                          </a:lnTo>
                          <a:lnTo>
                            <a:pt x="0" y="71"/>
                          </a:lnTo>
                          <a:lnTo>
                            <a:pt x="5" y="89"/>
                          </a:lnTo>
                          <a:lnTo>
                            <a:pt x="18" y="106"/>
                          </a:lnTo>
                          <a:lnTo>
                            <a:pt x="40" y="121"/>
                          </a:lnTo>
                          <a:lnTo>
                            <a:pt x="66" y="132"/>
                          </a:lnTo>
                          <a:lnTo>
                            <a:pt x="100" y="139"/>
                          </a:lnTo>
                          <a:lnTo>
                            <a:pt x="135" y="141"/>
                          </a:lnTo>
                        </a:path>
                      </a:pathLst>
                    </a:custGeom>
                    <a:noFill/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73" name="Freeform 221"/>
                    <p:cNvSpPr>
                      <a:spLocks/>
                    </p:cNvSpPr>
                    <p:nvPr/>
                  </p:nvSpPr>
                  <p:spPr bwMode="auto">
                    <a:xfrm>
                      <a:off x="1154" y="3018"/>
                      <a:ext cx="195" cy="119"/>
                    </a:xfrm>
                    <a:custGeom>
                      <a:avLst/>
                      <a:gdLst>
                        <a:gd name="T0" fmla="*/ 99 w 195"/>
                        <a:gd name="T1" fmla="*/ 119 h 119"/>
                        <a:gd name="T2" fmla="*/ 128 w 195"/>
                        <a:gd name="T3" fmla="*/ 117 h 119"/>
                        <a:gd name="T4" fmla="*/ 156 w 195"/>
                        <a:gd name="T5" fmla="*/ 109 h 119"/>
                        <a:gd name="T6" fmla="*/ 177 w 195"/>
                        <a:gd name="T7" fmla="*/ 98 h 119"/>
                        <a:gd name="T8" fmla="*/ 191 w 195"/>
                        <a:gd name="T9" fmla="*/ 83 h 119"/>
                        <a:gd name="T10" fmla="*/ 195 w 195"/>
                        <a:gd name="T11" fmla="*/ 69 h 119"/>
                        <a:gd name="T12" fmla="*/ 191 w 195"/>
                        <a:gd name="T13" fmla="*/ 50 h 119"/>
                        <a:gd name="T14" fmla="*/ 177 w 195"/>
                        <a:gd name="T15" fmla="*/ 32 h 119"/>
                        <a:gd name="T16" fmla="*/ 156 w 195"/>
                        <a:gd name="T17" fmla="*/ 17 h 119"/>
                        <a:gd name="T18" fmla="*/ 128 w 195"/>
                        <a:gd name="T19" fmla="*/ 6 h 119"/>
                        <a:gd name="T20" fmla="*/ 99 w 195"/>
                        <a:gd name="T21" fmla="*/ 0 h 119"/>
                        <a:gd name="T22" fmla="*/ 67 w 195"/>
                        <a:gd name="T23" fmla="*/ 6 h 119"/>
                        <a:gd name="T24" fmla="*/ 41 w 195"/>
                        <a:gd name="T25" fmla="*/ 17 h 119"/>
                        <a:gd name="T26" fmla="*/ 19 w 195"/>
                        <a:gd name="T27" fmla="*/ 32 h 119"/>
                        <a:gd name="T28" fmla="*/ 6 w 195"/>
                        <a:gd name="T29" fmla="*/ 50 h 119"/>
                        <a:gd name="T30" fmla="*/ 0 w 195"/>
                        <a:gd name="T31" fmla="*/ 69 h 119"/>
                        <a:gd name="T32" fmla="*/ 6 w 195"/>
                        <a:gd name="T33" fmla="*/ 83 h 119"/>
                        <a:gd name="T34" fmla="*/ 19 w 195"/>
                        <a:gd name="T35" fmla="*/ 98 h 119"/>
                        <a:gd name="T36" fmla="*/ 41 w 195"/>
                        <a:gd name="T37" fmla="*/ 109 h 119"/>
                        <a:gd name="T38" fmla="*/ 67 w 195"/>
                        <a:gd name="T39" fmla="*/ 117 h 119"/>
                        <a:gd name="T40" fmla="*/ 99 w 195"/>
                        <a:gd name="T41" fmla="*/ 119 h 119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w 195"/>
                        <a:gd name="T64" fmla="*/ 0 h 119"/>
                        <a:gd name="T65" fmla="*/ 195 w 195"/>
                        <a:gd name="T66" fmla="*/ 119 h 119"/>
                      </a:gdLst>
                      <a:ahLst/>
                      <a:cxnLst>
                        <a:cxn ang="T42">
                          <a:pos x="T0" y="T1"/>
                        </a:cxn>
                        <a:cxn ang="T43">
                          <a:pos x="T2" y="T3"/>
                        </a:cxn>
                        <a:cxn ang="T44">
                          <a:pos x="T4" y="T5"/>
                        </a:cxn>
                        <a:cxn ang="T45">
                          <a:pos x="T6" y="T7"/>
                        </a:cxn>
                        <a:cxn ang="T46">
                          <a:pos x="T8" y="T9"/>
                        </a:cxn>
                        <a:cxn ang="T47">
                          <a:pos x="T10" y="T11"/>
                        </a:cxn>
                        <a:cxn ang="T48">
                          <a:pos x="T12" y="T13"/>
                        </a:cxn>
                        <a:cxn ang="T49">
                          <a:pos x="T14" y="T15"/>
                        </a:cxn>
                        <a:cxn ang="T50">
                          <a:pos x="T16" y="T17"/>
                        </a:cxn>
                        <a:cxn ang="T51">
                          <a:pos x="T18" y="T19"/>
                        </a:cxn>
                        <a:cxn ang="T52">
                          <a:pos x="T20" y="T21"/>
                        </a:cxn>
                        <a:cxn ang="T53">
                          <a:pos x="T22" y="T23"/>
                        </a:cxn>
                        <a:cxn ang="T54">
                          <a:pos x="T24" y="T25"/>
                        </a:cxn>
                        <a:cxn ang="T55">
                          <a:pos x="T26" y="T27"/>
                        </a:cxn>
                        <a:cxn ang="T56">
                          <a:pos x="T28" y="T29"/>
                        </a:cxn>
                        <a:cxn ang="T57">
                          <a:pos x="T30" y="T31"/>
                        </a:cxn>
                        <a:cxn ang="T58">
                          <a:pos x="T32" y="T33"/>
                        </a:cxn>
                        <a:cxn ang="T59">
                          <a:pos x="T34" y="T35"/>
                        </a:cxn>
                        <a:cxn ang="T60">
                          <a:pos x="T36" y="T37"/>
                        </a:cxn>
                        <a:cxn ang="T61">
                          <a:pos x="T38" y="T39"/>
                        </a:cxn>
                        <a:cxn ang="T62">
                          <a:pos x="T40" y="T41"/>
                        </a:cxn>
                      </a:cxnLst>
                      <a:rect l="T63" t="T64" r="T65" b="T66"/>
                      <a:pathLst>
                        <a:path w="195" h="119">
                          <a:moveTo>
                            <a:pt x="99" y="119"/>
                          </a:moveTo>
                          <a:lnTo>
                            <a:pt x="128" y="117"/>
                          </a:lnTo>
                          <a:lnTo>
                            <a:pt x="156" y="109"/>
                          </a:lnTo>
                          <a:lnTo>
                            <a:pt x="177" y="98"/>
                          </a:lnTo>
                          <a:lnTo>
                            <a:pt x="191" y="83"/>
                          </a:lnTo>
                          <a:lnTo>
                            <a:pt x="195" y="69"/>
                          </a:lnTo>
                          <a:lnTo>
                            <a:pt x="191" y="50"/>
                          </a:lnTo>
                          <a:lnTo>
                            <a:pt x="177" y="32"/>
                          </a:lnTo>
                          <a:lnTo>
                            <a:pt x="156" y="17"/>
                          </a:lnTo>
                          <a:lnTo>
                            <a:pt x="128" y="6"/>
                          </a:lnTo>
                          <a:lnTo>
                            <a:pt x="99" y="0"/>
                          </a:lnTo>
                          <a:lnTo>
                            <a:pt x="67" y="6"/>
                          </a:lnTo>
                          <a:lnTo>
                            <a:pt x="41" y="17"/>
                          </a:lnTo>
                          <a:lnTo>
                            <a:pt x="19" y="32"/>
                          </a:lnTo>
                          <a:lnTo>
                            <a:pt x="6" y="50"/>
                          </a:lnTo>
                          <a:lnTo>
                            <a:pt x="0" y="69"/>
                          </a:lnTo>
                          <a:lnTo>
                            <a:pt x="6" y="83"/>
                          </a:lnTo>
                          <a:lnTo>
                            <a:pt x="19" y="98"/>
                          </a:lnTo>
                          <a:lnTo>
                            <a:pt x="41" y="109"/>
                          </a:lnTo>
                          <a:lnTo>
                            <a:pt x="67" y="117"/>
                          </a:lnTo>
                          <a:lnTo>
                            <a:pt x="99" y="119"/>
                          </a:lnTo>
                          <a:close/>
                        </a:path>
                      </a:pathLst>
                    </a:custGeom>
                    <a:solidFill>
                      <a:srgbClr val="5B5B5B"/>
                    </a:solidFill>
                    <a:ln w="0">
                      <a:solidFill>
                        <a:srgbClr val="5B5B5B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74" name="Freeform 222"/>
                    <p:cNvSpPr>
                      <a:spLocks/>
                    </p:cNvSpPr>
                    <p:nvPr/>
                  </p:nvSpPr>
                  <p:spPr bwMode="auto">
                    <a:xfrm>
                      <a:off x="1167" y="3020"/>
                      <a:ext cx="171" cy="104"/>
                    </a:xfrm>
                    <a:custGeom>
                      <a:avLst/>
                      <a:gdLst>
                        <a:gd name="T0" fmla="*/ 86 w 171"/>
                        <a:gd name="T1" fmla="*/ 104 h 104"/>
                        <a:gd name="T2" fmla="*/ 112 w 171"/>
                        <a:gd name="T3" fmla="*/ 100 h 104"/>
                        <a:gd name="T4" fmla="*/ 136 w 171"/>
                        <a:gd name="T5" fmla="*/ 94 h 104"/>
                        <a:gd name="T6" fmla="*/ 154 w 171"/>
                        <a:gd name="T7" fmla="*/ 85 h 104"/>
                        <a:gd name="T8" fmla="*/ 165 w 171"/>
                        <a:gd name="T9" fmla="*/ 72 h 104"/>
                        <a:gd name="T10" fmla="*/ 171 w 171"/>
                        <a:gd name="T11" fmla="*/ 59 h 104"/>
                        <a:gd name="T12" fmla="*/ 165 w 171"/>
                        <a:gd name="T13" fmla="*/ 43 h 104"/>
                        <a:gd name="T14" fmla="*/ 154 w 171"/>
                        <a:gd name="T15" fmla="*/ 28 h 104"/>
                        <a:gd name="T16" fmla="*/ 136 w 171"/>
                        <a:gd name="T17" fmla="*/ 13 h 104"/>
                        <a:gd name="T18" fmla="*/ 112 w 171"/>
                        <a:gd name="T19" fmla="*/ 4 h 104"/>
                        <a:gd name="T20" fmla="*/ 86 w 171"/>
                        <a:gd name="T21" fmla="*/ 0 h 104"/>
                        <a:gd name="T22" fmla="*/ 58 w 171"/>
                        <a:gd name="T23" fmla="*/ 4 h 104"/>
                        <a:gd name="T24" fmla="*/ 34 w 171"/>
                        <a:gd name="T25" fmla="*/ 13 h 104"/>
                        <a:gd name="T26" fmla="*/ 17 w 171"/>
                        <a:gd name="T27" fmla="*/ 28 h 104"/>
                        <a:gd name="T28" fmla="*/ 4 w 171"/>
                        <a:gd name="T29" fmla="*/ 43 h 104"/>
                        <a:gd name="T30" fmla="*/ 0 w 171"/>
                        <a:gd name="T31" fmla="*/ 59 h 104"/>
                        <a:gd name="T32" fmla="*/ 4 w 171"/>
                        <a:gd name="T33" fmla="*/ 72 h 104"/>
                        <a:gd name="T34" fmla="*/ 17 w 171"/>
                        <a:gd name="T35" fmla="*/ 85 h 104"/>
                        <a:gd name="T36" fmla="*/ 34 w 171"/>
                        <a:gd name="T37" fmla="*/ 94 h 104"/>
                        <a:gd name="T38" fmla="*/ 58 w 171"/>
                        <a:gd name="T39" fmla="*/ 100 h 104"/>
                        <a:gd name="T40" fmla="*/ 86 w 171"/>
                        <a:gd name="T41" fmla="*/ 104 h 104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w 171"/>
                        <a:gd name="T64" fmla="*/ 0 h 104"/>
                        <a:gd name="T65" fmla="*/ 171 w 171"/>
                        <a:gd name="T66" fmla="*/ 104 h 104"/>
                      </a:gdLst>
                      <a:ahLst/>
                      <a:cxnLst>
                        <a:cxn ang="T42">
                          <a:pos x="T0" y="T1"/>
                        </a:cxn>
                        <a:cxn ang="T43">
                          <a:pos x="T2" y="T3"/>
                        </a:cxn>
                        <a:cxn ang="T44">
                          <a:pos x="T4" y="T5"/>
                        </a:cxn>
                        <a:cxn ang="T45">
                          <a:pos x="T6" y="T7"/>
                        </a:cxn>
                        <a:cxn ang="T46">
                          <a:pos x="T8" y="T9"/>
                        </a:cxn>
                        <a:cxn ang="T47">
                          <a:pos x="T10" y="T11"/>
                        </a:cxn>
                        <a:cxn ang="T48">
                          <a:pos x="T12" y="T13"/>
                        </a:cxn>
                        <a:cxn ang="T49">
                          <a:pos x="T14" y="T15"/>
                        </a:cxn>
                        <a:cxn ang="T50">
                          <a:pos x="T16" y="T17"/>
                        </a:cxn>
                        <a:cxn ang="T51">
                          <a:pos x="T18" y="T19"/>
                        </a:cxn>
                        <a:cxn ang="T52">
                          <a:pos x="T20" y="T21"/>
                        </a:cxn>
                        <a:cxn ang="T53">
                          <a:pos x="T22" y="T23"/>
                        </a:cxn>
                        <a:cxn ang="T54">
                          <a:pos x="T24" y="T25"/>
                        </a:cxn>
                        <a:cxn ang="T55">
                          <a:pos x="T26" y="T27"/>
                        </a:cxn>
                        <a:cxn ang="T56">
                          <a:pos x="T28" y="T29"/>
                        </a:cxn>
                        <a:cxn ang="T57">
                          <a:pos x="T30" y="T31"/>
                        </a:cxn>
                        <a:cxn ang="T58">
                          <a:pos x="T32" y="T33"/>
                        </a:cxn>
                        <a:cxn ang="T59">
                          <a:pos x="T34" y="T35"/>
                        </a:cxn>
                        <a:cxn ang="T60">
                          <a:pos x="T36" y="T37"/>
                        </a:cxn>
                        <a:cxn ang="T61">
                          <a:pos x="T38" y="T39"/>
                        </a:cxn>
                        <a:cxn ang="T62">
                          <a:pos x="T40" y="T41"/>
                        </a:cxn>
                      </a:cxnLst>
                      <a:rect l="T63" t="T64" r="T65" b="T66"/>
                      <a:pathLst>
                        <a:path w="171" h="104">
                          <a:moveTo>
                            <a:pt x="86" y="104"/>
                          </a:moveTo>
                          <a:lnTo>
                            <a:pt x="112" y="100"/>
                          </a:lnTo>
                          <a:lnTo>
                            <a:pt x="136" y="94"/>
                          </a:lnTo>
                          <a:lnTo>
                            <a:pt x="154" y="85"/>
                          </a:lnTo>
                          <a:lnTo>
                            <a:pt x="165" y="72"/>
                          </a:lnTo>
                          <a:lnTo>
                            <a:pt x="171" y="59"/>
                          </a:lnTo>
                          <a:lnTo>
                            <a:pt x="165" y="43"/>
                          </a:lnTo>
                          <a:lnTo>
                            <a:pt x="154" y="28"/>
                          </a:lnTo>
                          <a:lnTo>
                            <a:pt x="136" y="13"/>
                          </a:lnTo>
                          <a:lnTo>
                            <a:pt x="112" y="4"/>
                          </a:lnTo>
                          <a:lnTo>
                            <a:pt x="86" y="0"/>
                          </a:lnTo>
                          <a:lnTo>
                            <a:pt x="58" y="4"/>
                          </a:lnTo>
                          <a:lnTo>
                            <a:pt x="34" y="13"/>
                          </a:lnTo>
                          <a:lnTo>
                            <a:pt x="17" y="28"/>
                          </a:lnTo>
                          <a:lnTo>
                            <a:pt x="4" y="43"/>
                          </a:lnTo>
                          <a:lnTo>
                            <a:pt x="0" y="59"/>
                          </a:lnTo>
                          <a:lnTo>
                            <a:pt x="4" y="72"/>
                          </a:lnTo>
                          <a:lnTo>
                            <a:pt x="17" y="85"/>
                          </a:lnTo>
                          <a:lnTo>
                            <a:pt x="34" y="94"/>
                          </a:lnTo>
                          <a:lnTo>
                            <a:pt x="58" y="100"/>
                          </a:lnTo>
                          <a:lnTo>
                            <a:pt x="86" y="104"/>
                          </a:lnTo>
                          <a:close/>
                        </a:path>
                      </a:pathLst>
                    </a:custGeom>
                    <a:solidFill>
                      <a:srgbClr val="767676"/>
                    </a:solidFill>
                    <a:ln w="0">
                      <a:solidFill>
                        <a:srgbClr val="767676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75" name="Freeform 223"/>
                    <p:cNvSpPr>
                      <a:spLocks/>
                    </p:cNvSpPr>
                    <p:nvPr/>
                  </p:nvSpPr>
                  <p:spPr bwMode="auto">
                    <a:xfrm>
                      <a:off x="1179" y="3022"/>
                      <a:ext cx="146" cy="87"/>
                    </a:xfrm>
                    <a:custGeom>
                      <a:avLst/>
                      <a:gdLst>
                        <a:gd name="T0" fmla="*/ 74 w 146"/>
                        <a:gd name="T1" fmla="*/ 87 h 87"/>
                        <a:gd name="T2" fmla="*/ 102 w 146"/>
                        <a:gd name="T3" fmla="*/ 85 h 87"/>
                        <a:gd name="T4" fmla="*/ 126 w 146"/>
                        <a:gd name="T5" fmla="*/ 76 h 87"/>
                        <a:gd name="T6" fmla="*/ 141 w 146"/>
                        <a:gd name="T7" fmla="*/ 65 h 87"/>
                        <a:gd name="T8" fmla="*/ 146 w 146"/>
                        <a:gd name="T9" fmla="*/ 50 h 87"/>
                        <a:gd name="T10" fmla="*/ 142 w 146"/>
                        <a:gd name="T11" fmla="*/ 35 h 87"/>
                        <a:gd name="T12" fmla="*/ 133 w 146"/>
                        <a:gd name="T13" fmla="*/ 22 h 87"/>
                        <a:gd name="T14" fmla="*/ 116 w 146"/>
                        <a:gd name="T15" fmla="*/ 11 h 87"/>
                        <a:gd name="T16" fmla="*/ 96 w 146"/>
                        <a:gd name="T17" fmla="*/ 2 h 87"/>
                        <a:gd name="T18" fmla="*/ 74 w 146"/>
                        <a:gd name="T19" fmla="*/ 0 h 87"/>
                        <a:gd name="T20" fmla="*/ 50 w 146"/>
                        <a:gd name="T21" fmla="*/ 2 h 87"/>
                        <a:gd name="T22" fmla="*/ 29 w 146"/>
                        <a:gd name="T23" fmla="*/ 11 h 87"/>
                        <a:gd name="T24" fmla="*/ 14 w 146"/>
                        <a:gd name="T25" fmla="*/ 22 h 87"/>
                        <a:gd name="T26" fmla="*/ 3 w 146"/>
                        <a:gd name="T27" fmla="*/ 35 h 87"/>
                        <a:gd name="T28" fmla="*/ 0 w 146"/>
                        <a:gd name="T29" fmla="*/ 50 h 87"/>
                        <a:gd name="T30" fmla="*/ 5 w 146"/>
                        <a:gd name="T31" fmla="*/ 65 h 87"/>
                        <a:gd name="T32" fmla="*/ 22 w 146"/>
                        <a:gd name="T33" fmla="*/ 76 h 87"/>
                        <a:gd name="T34" fmla="*/ 44 w 146"/>
                        <a:gd name="T35" fmla="*/ 85 h 87"/>
                        <a:gd name="T36" fmla="*/ 74 w 146"/>
                        <a:gd name="T37" fmla="*/ 87 h 87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w 146"/>
                        <a:gd name="T58" fmla="*/ 0 h 87"/>
                        <a:gd name="T59" fmla="*/ 146 w 146"/>
                        <a:gd name="T60" fmla="*/ 87 h 87"/>
                      </a:gdLst>
                      <a:ahLst/>
                      <a:cxnLst>
                        <a:cxn ang="T38">
                          <a:pos x="T0" y="T1"/>
                        </a:cxn>
                        <a:cxn ang="T39">
                          <a:pos x="T2" y="T3"/>
                        </a:cxn>
                        <a:cxn ang="T40">
                          <a:pos x="T4" y="T5"/>
                        </a:cxn>
                        <a:cxn ang="T41">
                          <a:pos x="T6" y="T7"/>
                        </a:cxn>
                        <a:cxn ang="T42">
                          <a:pos x="T8" y="T9"/>
                        </a:cxn>
                        <a:cxn ang="T43">
                          <a:pos x="T10" y="T11"/>
                        </a:cxn>
                        <a:cxn ang="T44">
                          <a:pos x="T12" y="T13"/>
                        </a:cxn>
                        <a:cxn ang="T45">
                          <a:pos x="T14" y="T15"/>
                        </a:cxn>
                        <a:cxn ang="T46">
                          <a:pos x="T16" y="T17"/>
                        </a:cxn>
                        <a:cxn ang="T47">
                          <a:pos x="T18" y="T19"/>
                        </a:cxn>
                        <a:cxn ang="T48">
                          <a:pos x="T20" y="T21"/>
                        </a:cxn>
                        <a:cxn ang="T49">
                          <a:pos x="T22" y="T23"/>
                        </a:cxn>
                        <a:cxn ang="T50">
                          <a:pos x="T24" y="T25"/>
                        </a:cxn>
                        <a:cxn ang="T51">
                          <a:pos x="T26" y="T27"/>
                        </a:cxn>
                        <a:cxn ang="T52">
                          <a:pos x="T28" y="T29"/>
                        </a:cxn>
                        <a:cxn ang="T53">
                          <a:pos x="T30" y="T31"/>
                        </a:cxn>
                        <a:cxn ang="T54">
                          <a:pos x="T32" y="T33"/>
                        </a:cxn>
                        <a:cxn ang="T55">
                          <a:pos x="T34" y="T35"/>
                        </a:cxn>
                        <a:cxn ang="T56">
                          <a:pos x="T36" y="T37"/>
                        </a:cxn>
                      </a:cxnLst>
                      <a:rect l="T57" t="T58" r="T59" b="T60"/>
                      <a:pathLst>
                        <a:path w="146" h="87">
                          <a:moveTo>
                            <a:pt x="74" y="87"/>
                          </a:moveTo>
                          <a:lnTo>
                            <a:pt x="102" y="85"/>
                          </a:lnTo>
                          <a:lnTo>
                            <a:pt x="126" y="76"/>
                          </a:lnTo>
                          <a:lnTo>
                            <a:pt x="141" y="65"/>
                          </a:lnTo>
                          <a:lnTo>
                            <a:pt x="146" y="50"/>
                          </a:lnTo>
                          <a:lnTo>
                            <a:pt x="142" y="35"/>
                          </a:lnTo>
                          <a:lnTo>
                            <a:pt x="133" y="22"/>
                          </a:lnTo>
                          <a:lnTo>
                            <a:pt x="116" y="11"/>
                          </a:lnTo>
                          <a:lnTo>
                            <a:pt x="96" y="2"/>
                          </a:lnTo>
                          <a:lnTo>
                            <a:pt x="74" y="0"/>
                          </a:lnTo>
                          <a:lnTo>
                            <a:pt x="50" y="2"/>
                          </a:lnTo>
                          <a:lnTo>
                            <a:pt x="29" y="11"/>
                          </a:lnTo>
                          <a:lnTo>
                            <a:pt x="14" y="22"/>
                          </a:lnTo>
                          <a:lnTo>
                            <a:pt x="3" y="35"/>
                          </a:lnTo>
                          <a:lnTo>
                            <a:pt x="0" y="50"/>
                          </a:lnTo>
                          <a:lnTo>
                            <a:pt x="5" y="65"/>
                          </a:lnTo>
                          <a:lnTo>
                            <a:pt x="22" y="76"/>
                          </a:lnTo>
                          <a:lnTo>
                            <a:pt x="44" y="85"/>
                          </a:lnTo>
                          <a:lnTo>
                            <a:pt x="74" y="87"/>
                          </a:lnTo>
                          <a:close/>
                        </a:path>
                      </a:pathLst>
                    </a:custGeom>
                    <a:solidFill>
                      <a:srgbClr val="929292"/>
                    </a:solidFill>
                    <a:ln w="0">
                      <a:solidFill>
                        <a:srgbClr val="929292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76" name="Freeform 224"/>
                    <p:cNvSpPr>
                      <a:spLocks/>
                    </p:cNvSpPr>
                    <p:nvPr/>
                  </p:nvSpPr>
                  <p:spPr bwMode="auto">
                    <a:xfrm>
                      <a:off x="1192" y="3022"/>
                      <a:ext cx="122" cy="74"/>
                    </a:xfrm>
                    <a:custGeom>
                      <a:avLst/>
                      <a:gdLst>
                        <a:gd name="T0" fmla="*/ 61 w 122"/>
                        <a:gd name="T1" fmla="*/ 74 h 74"/>
                        <a:gd name="T2" fmla="*/ 85 w 122"/>
                        <a:gd name="T3" fmla="*/ 72 h 74"/>
                        <a:gd name="T4" fmla="*/ 103 w 122"/>
                        <a:gd name="T5" fmla="*/ 65 h 74"/>
                        <a:gd name="T6" fmla="*/ 116 w 122"/>
                        <a:gd name="T7" fmla="*/ 54 h 74"/>
                        <a:gd name="T8" fmla="*/ 122 w 122"/>
                        <a:gd name="T9" fmla="*/ 42 h 74"/>
                        <a:gd name="T10" fmla="*/ 116 w 122"/>
                        <a:gd name="T11" fmla="*/ 28 h 74"/>
                        <a:gd name="T12" fmla="*/ 103 w 122"/>
                        <a:gd name="T13" fmla="*/ 15 h 74"/>
                        <a:gd name="T14" fmla="*/ 85 w 122"/>
                        <a:gd name="T15" fmla="*/ 3 h 74"/>
                        <a:gd name="T16" fmla="*/ 61 w 122"/>
                        <a:gd name="T17" fmla="*/ 0 h 74"/>
                        <a:gd name="T18" fmla="*/ 37 w 122"/>
                        <a:gd name="T19" fmla="*/ 3 h 74"/>
                        <a:gd name="T20" fmla="*/ 18 w 122"/>
                        <a:gd name="T21" fmla="*/ 15 h 74"/>
                        <a:gd name="T22" fmla="*/ 5 w 122"/>
                        <a:gd name="T23" fmla="*/ 28 h 74"/>
                        <a:gd name="T24" fmla="*/ 0 w 122"/>
                        <a:gd name="T25" fmla="*/ 42 h 74"/>
                        <a:gd name="T26" fmla="*/ 5 w 122"/>
                        <a:gd name="T27" fmla="*/ 54 h 74"/>
                        <a:gd name="T28" fmla="*/ 18 w 122"/>
                        <a:gd name="T29" fmla="*/ 65 h 74"/>
                        <a:gd name="T30" fmla="*/ 37 w 122"/>
                        <a:gd name="T31" fmla="*/ 72 h 74"/>
                        <a:gd name="T32" fmla="*/ 61 w 122"/>
                        <a:gd name="T33" fmla="*/ 74 h 74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w 122"/>
                        <a:gd name="T52" fmla="*/ 0 h 74"/>
                        <a:gd name="T53" fmla="*/ 122 w 122"/>
                        <a:gd name="T54" fmla="*/ 74 h 74"/>
                      </a:gdLst>
                      <a:ahLst/>
                      <a:cxnLst>
                        <a:cxn ang="T34">
                          <a:pos x="T0" y="T1"/>
                        </a:cxn>
                        <a:cxn ang="T35">
                          <a:pos x="T2" y="T3"/>
                        </a:cxn>
                        <a:cxn ang="T36">
                          <a:pos x="T4" y="T5"/>
                        </a:cxn>
                        <a:cxn ang="T37">
                          <a:pos x="T6" y="T7"/>
                        </a:cxn>
                        <a:cxn ang="T38">
                          <a:pos x="T8" y="T9"/>
                        </a:cxn>
                        <a:cxn ang="T39">
                          <a:pos x="T10" y="T11"/>
                        </a:cxn>
                        <a:cxn ang="T40">
                          <a:pos x="T12" y="T13"/>
                        </a:cxn>
                        <a:cxn ang="T41">
                          <a:pos x="T14" y="T15"/>
                        </a:cxn>
                        <a:cxn ang="T42">
                          <a:pos x="T16" y="T17"/>
                        </a:cxn>
                        <a:cxn ang="T43">
                          <a:pos x="T18" y="T19"/>
                        </a:cxn>
                        <a:cxn ang="T44">
                          <a:pos x="T20" y="T21"/>
                        </a:cxn>
                        <a:cxn ang="T45">
                          <a:pos x="T22" y="T23"/>
                        </a:cxn>
                        <a:cxn ang="T46">
                          <a:pos x="T24" y="T25"/>
                        </a:cxn>
                        <a:cxn ang="T47">
                          <a:pos x="T26" y="T27"/>
                        </a:cxn>
                        <a:cxn ang="T48">
                          <a:pos x="T28" y="T29"/>
                        </a:cxn>
                        <a:cxn ang="T49">
                          <a:pos x="T30" y="T31"/>
                        </a:cxn>
                        <a:cxn ang="T50">
                          <a:pos x="T32" y="T33"/>
                        </a:cxn>
                      </a:cxnLst>
                      <a:rect l="T51" t="T52" r="T53" b="T54"/>
                      <a:pathLst>
                        <a:path w="122" h="74">
                          <a:moveTo>
                            <a:pt x="61" y="74"/>
                          </a:moveTo>
                          <a:lnTo>
                            <a:pt x="85" y="72"/>
                          </a:lnTo>
                          <a:lnTo>
                            <a:pt x="103" y="65"/>
                          </a:lnTo>
                          <a:lnTo>
                            <a:pt x="116" y="54"/>
                          </a:lnTo>
                          <a:lnTo>
                            <a:pt x="122" y="42"/>
                          </a:lnTo>
                          <a:lnTo>
                            <a:pt x="116" y="28"/>
                          </a:lnTo>
                          <a:lnTo>
                            <a:pt x="103" y="15"/>
                          </a:lnTo>
                          <a:lnTo>
                            <a:pt x="85" y="3"/>
                          </a:lnTo>
                          <a:lnTo>
                            <a:pt x="61" y="0"/>
                          </a:lnTo>
                          <a:lnTo>
                            <a:pt x="37" y="3"/>
                          </a:lnTo>
                          <a:lnTo>
                            <a:pt x="18" y="15"/>
                          </a:lnTo>
                          <a:lnTo>
                            <a:pt x="5" y="28"/>
                          </a:lnTo>
                          <a:lnTo>
                            <a:pt x="0" y="42"/>
                          </a:lnTo>
                          <a:lnTo>
                            <a:pt x="5" y="54"/>
                          </a:lnTo>
                          <a:lnTo>
                            <a:pt x="18" y="65"/>
                          </a:lnTo>
                          <a:lnTo>
                            <a:pt x="37" y="72"/>
                          </a:lnTo>
                          <a:lnTo>
                            <a:pt x="61" y="74"/>
                          </a:lnTo>
                          <a:close/>
                        </a:path>
                      </a:pathLst>
                    </a:custGeom>
                    <a:solidFill>
                      <a:srgbClr val="ADADAD"/>
                    </a:solidFill>
                    <a:ln w="0">
                      <a:solidFill>
                        <a:srgbClr val="ADADAD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77" name="Freeform 225"/>
                    <p:cNvSpPr>
                      <a:spLocks/>
                    </p:cNvSpPr>
                    <p:nvPr/>
                  </p:nvSpPr>
                  <p:spPr bwMode="auto">
                    <a:xfrm>
                      <a:off x="1205" y="3024"/>
                      <a:ext cx="96" cy="59"/>
                    </a:xfrm>
                    <a:custGeom>
                      <a:avLst/>
                      <a:gdLst>
                        <a:gd name="T0" fmla="*/ 48 w 96"/>
                        <a:gd name="T1" fmla="*/ 59 h 59"/>
                        <a:gd name="T2" fmla="*/ 66 w 96"/>
                        <a:gd name="T3" fmla="*/ 55 h 59"/>
                        <a:gd name="T4" fmla="*/ 83 w 96"/>
                        <a:gd name="T5" fmla="*/ 50 h 59"/>
                        <a:gd name="T6" fmla="*/ 92 w 96"/>
                        <a:gd name="T7" fmla="*/ 42 h 59"/>
                        <a:gd name="T8" fmla="*/ 96 w 96"/>
                        <a:gd name="T9" fmla="*/ 33 h 59"/>
                        <a:gd name="T10" fmla="*/ 92 w 96"/>
                        <a:gd name="T11" fmla="*/ 22 h 59"/>
                        <a:gd name="T12" fmla="*/ 83 w 96"/>
                        <a:gd name="T13" fmla="*/ 11 h 59"/>
                        <a:gd name="T14" fmla="*/ 66 w 96"/>
                        <a:gd name="T15" fmla="*/ 1 h 59"/>
                        <a:gd name="T16" fmla="*/ 48 w 96"/>
                        <a:gd name="T17" fmla="*/ 0 h 59"/>
                        <a:gd name="T18" fmla="*/ 29 w 96"/>
                        <a:gd name="T19" fmla="*/ 1 h 59"/>
                        <a:gd name="T20" fmla="*/ 13 w 96"/>
                        <a:gd name="T21" fmla="*/ 11 h 59"/>
                        <a:gd name="T22" fmla="*/ 3 w 96"/>
                        <a:gd name="T23" fmla="*/ 22 h 59"/>
                        <a:gd name="T24" fmla="*/ 0 w 96"/>
                        <a:gd name="T25" fmla="*/ 33 h 59"/>
                        <a:gd name="T26" fmla="*/ 3 w 96"/>
                        <a:gd name="T27" fmla="*/ 42 h 59"/>
                        <a:gd name="T28" fmla="*/ 13 w 96"/>
                        <a:gd name="T29" fmla="*/ 50 h 59"/>
                        <a:gd name="T30" fmla="*/ 29 w 96"/>
                        <a:gd name="T31" fmla="*/ 55 h 59"/>
                        <a:gd name="T32" fmla="*/ 48 w 96"/>
                        <a:gd name="T33" fmla="*/ 59 h 59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w 96"/>
                        <a:gd name="T52" fmla="*/ 0 h 59"/>
                        <a:gd name="T53" fmla="*/ 96 w 96"/>
                        <a:gd name="T54" fmla="*/ 59 h 59"/>
                      </a:gdLst>
                      <a:ahLst/>
                      <a:cxnLst>
                        <a:cxn ang="T34">
                          <a:pos x="T0" y="T1"/>
                        </a:cxn>
                        <a:cxn ang="T35">
                          <a:pos x="T2" y="T3"/>
                        </a:cxn>
                        <a:cxn ang="T36">
                          <a:pos x="T4" y="T5"/>
                        </a:cxn>
                        <a:cxn ang="T37">
                          <a:pos x="T6" y="T7"/>
                        </a:cxn>
                        <a:cxn ang="T38">
                          <a:pos x="T8" y="T9"/>
                        </a:cxn>
                        <a:cxn ang="T39">
                          <a:pos x="T10" y="T11"/>
                        </a:cxn>
                        <a:cxn ang="T40">
                          <a:pos x="T12" y="T13"/>
                        </a:cxn>
                        <a:cxn ang="T41">
                          <a:pos x="T14" y="T15"/>
                        </a:cxn>
                        <a:cxn ang="T42">
                          <a:pos x="T16" y="T17"/>
                        </a:cxn>
                        <a:cxn ang="T43">
                          <a:pos x="T18" y="T19"/>
                        </a:cxn>
                        <a:cxn ang="T44">
                          <a:pos x="T20" y="T21"/>
                        </a:cxn>
                        <a:cxn ang="T45">
                          <a:pos x="T22" y="T23"/>
                        </a:cxn>
                        <a:cxn ang="T46">
                          <a:pos x="T24" y="T25"/>
                        </a:cxn>
                        <a:cxn ang="T47">
                          <a:pos x="T26" y="T27"/>
                        </a:cxn>
                        <a:cxn ang="T48">
                          <a:pos x="T28" y="T29"/>
                        </a:cxn>
                        <a:cxn ang="T49">
                          <a:pos x="T30" y="T31"/>
                        </a:cxn>
                        <a:cxn ang="T50">
                          <a:pos x="T32" y="T33"/>
                        </a:cxn>
                      </a:cxnLst>
                      <a:rect l="T51" t="T52" r="T53" b="T54"/>
                      <a:pathLst>
                        <a:path w="96" h="59">
                          <a:moveTo>
                            <a:pt x="48" y="59"/>
                          </a:moveTo>
                          <a:lnTo>
                            <a:pt x="66" y="55"/>
                          </a:lnTo>
                          <a:lnTo>
                            <a:pt x="83" y="50"/>
                          </a:lnTo>
                          <a:lnTo>
                            <a:pt x="92" y="42"/>
                          </a:lnTo>
                          <a:lnTo>
                            <a:pt x="96" y="33"/>
                          </a:lnTo>
                          <a:lnTo>
                            <a:pt x="92" y="22"/>
                          </a:lnTo>
                          <a:lnTo>
                            <a:pt x="83" y="11"/>
                          </a:lnTo>
                          <a:lnTo>
                            <a:pt x="66" y="1"/>
                          </a:lnTo>
                          <a:lnTo>
                            <a:pt x="48" y="0"/>
                          </a:lnTo>
                          <a:lnTo>
                            <a:pt x="29" y="1"/>
                          </a:lnTo>
                          <a:lnTo>
                            <a:pt x="13" y="11"/>
                          </a:lnTo>
                          <a:lnTo>
                            <a:pt x="3" y="22"/>
                          </a:lnTo>
                          <a:lnTo>
                            <a:pt x="0" y="33"/>
                          </a:lnTo>
                          <a:lnTo>
                            <a:pt x="3" y="42"/>
                          </a:lnTo>
                          <a:lnTo>
                            <a:pt x="13" y="50"/>
                          </a:lnTo>
                          <a:lnTo>
                            <a:pt x="29" y="55"/>
                          </a:lnTo>
                          <a:lnTo>
                            <a:pt x="48" y="59"/>
                          </a:lnTo>
                          <a:close/>
                        </a:path>
                      </a:pathLst>
                    </a:custGeom>
                    <a:solidFill>
                      <a:srgbClr val="C8C8C8"/>
                    </a:solidFill>
                    <a:ln w="0">
                      <a:solidFill>
                        <a:srgbClr val="C8C8C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78" name="Freeform 226"/>
                    <p:cNvSpPr>
                      <a:spLocks/>
                    </p:cNvSpPr>
                    <p:nvPr/>
                  </p:nvSpPr>
                  <p:spPr bwMode="auto">
                    <a:xfrm>
                      <a:off x="1216" y="3024"/>
                      <a:ext cx="74" cy="44"/>
                    </a:xfrm>
                    <a:custGeom>
                      <a:avLst/>
                      <a:gdLst>
                        <a:gd name="T0" fmla="*/ 37 w 74"/>
                        <a:gd name="T1" fmla="*/ 44 h 44"/>
                        <a:gd name="T2" fmla="*/ 55 w 74"/>
                        <a:gd name="T3" fmla="*/ 42 h 44"/>
                        <a:gd name="T4" fmla="*/ 68 w 74"/>
                        <a:gd name="T5" fmla="*/ 35 h 44"/>
                        <a:gd name="T6" fmla="*/ 74 w 74"/>
                        <a:gd name="T7" fmla="*/ 26 h 44"/>
                        <a:gd name="T8" fmla="*/ 68 w 74"/>
                        <a:gd name="T9" fmla="*/ 14 h 44"/>
                        <a:gd name="T10" fmla="*/ 55 w 74"/>
                        <a:gd name="T11" fmla="*/ 5 h 44"/>
                        <a:gd name="T12" fmla="*/ 37 w 74"/>
                        <a:gd name="T13" fmla="*/ 0 h 44"/>
                        <a:gd name="T14" fmla="*/ 18 w 74"/>
                        <a:gd name="T15" fmla="*/ 5 h 44"/>
                        <a:gd name="T16" fmla="*/ 5 w 74"/>
                        <a:gd name="T17" fmla="*/ 14 h 44"/>
                        <a:gd name="T18" fmla="*/ 0 w 74"/>
                        <a:gd name="T19" fmla="*/ 26 h 44"/>
                        <a:gd name="T20" fmla="*/ 5 w 74"/>
                        <a:gd name="T21" fmla="*/ 35 h 44"/>
                        <a:gd name="T22" fmla="*/ 18 w 74"/>
                        <a:gd name="T23" fmla="*/ 42 h 44"/>
                        <a:gd name="T24" fmla="*/ 37 w 74"/>
                        <a:gd name="T25" fmla="*/ 44 h 44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w 74"/>
                        <a:gd name="T40" fmla="*/ 0 h 44"/>
                        <a:gd name="T41" fmla="*/ 74 w 74"/>
                        <a:gd name="T42" fmla="*/ 44 h 44"/>
                      </a:gdLst>
                      <a:ahLst/>
                      <a:cxnLst>
                        <a:cxn ang="T26">
                          <a:pos x="T0" y="T1"/>
                        </a:cxn>
                        <a:cxn ang="T27">
                          <a:pos x="T2" y="T3"/>
                        </a:cxn>
                        <a:cxn ang="T28">
                          <a:pos x="T4" y="T5"/>
                        </a:cxn>
                        <a:cxn ang="T29">
                          <a:pos x="T6" y="T7"/>
                        </a:cxn>
                        <a:cxn ang="T30">
                          <a:pos x="T8" y="T9"/>
                        </a:cxn>
                        <a:cxn ang="T31">
                          <a:pos x="T10" y="T11"/>
                        </a:cxn>
                        <a:cxn ang="T32">
                          <a:pos x="T12" y="T13"/>
                        </a:cxn>
                        <a:cxn ang="T33">
                          <a:pos x="T14" y="T15"/>
                        </a:cxn>
                        <a:cxn ang="T34">
                          <a:pos x="T16" y="T17"/>
                        </a:cxn>
                        <a:cxn ang="T35">
                          <a:pos x="T18" y="T19"/>
                        </a:cxn>
                        <a:cxn ang="T36">
                          <a:pos x="T20" y="T21"/>
                        </a:cxn>
                        <a:cxn ang="T37">
                          <a:pos x="T22" y="T23"/>
                        </a:cxn>
                        <a:cxn ang="T38">
                          <a:pos x="T24" y="T25"/>
                        </a:cxn>
                      </a:cxnLst>
                      <a:rect l="T39" t="T40" r="T41" b="T42"/>
                      <a:pathLst>
                        <a:path w="74" h="44">
                          <a:moveTo>
                            <a:pt x="37" y="44"/>
                          </a:moveTo>
                          <a:lnTo>
                            <a:pt x="55" y="42"/>
                          </a:lnTo>
                          <a:lnTo>
                            <a:pt x="68" y="35"/>
                          </a:lnTo>
                          <a:lnTo>
                            <a:pt x="74" y="26"/>
                          </a:lnTo>
                          <a:lnTo>
                            <a:pt x="68" y="14"/>
                          </a:lnTo>
                          <a:lnTo>
                            <a:pt x="55" y="5"/>
                          </a:lnTo>
                          <a:lnTo>
                            <a:pt x="37" y="0"/>
                          </a:lnTo>
                          <a:lnTo>
                            <a:pt x="18" y="5"/>
                          </a:lnTo>
                          <a:lnTo>
                            <a:pt x="5" y="14"/>
                          </a:lnTo>
                          <a:lnTo>
                            <a:pt x="0" y="26"/>
                          </a:lnTo>
                          <a:lnTo>
                            <a:pt x="5" y="35"/>
                          </a:lnTo>
                          <a:lnTo>
                            <a:pt x="18" y="42"/>
                          </a:lnTo>
                          <a:lnTo>
                            <a:pt x="37" y="44"/>
                          </a:lnTo>
                          <a:close/>
                        </a:path>
                      </a:pathLst>
                    </a:custGeom>
                    <a:solidFill>
                      <a:srgbClr val="E4E4E4"/>
                    </a:solidFill>
                    <a:ln w="0">
                      <a:solidFill>
                        <a:srgbClr val="E4E4E4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79" name="Freeform 227"/>
                    <p:cNvSpPr>
                      <a:spLocks/>
                    </p:cNvSpPr>
                    <p:nvPr/>
                  </p:nvSpPr>
                  <p:spPr bwMode="auto">
                    <a:xfrm>
                      <a:off x="1236" y="3033"/>
                      <a:ext cx="50" cy="30"/>
                    </a:xfrm>
                    <a:custGeom>
                      <a:avLst/>
                      <a:gdLst>
                        <a:gd name="T0" fmla="*/ 26 w 50"/>
                        <a:gd name="T1" fmla="*/ 30 h 30"/>
                        <a:gd name="T2" fmla="*/ 33 w 50"/>
                        <a:gd name="T3" fmla="*/ 30 h 30"/>
                        <a:gd name="T4" fmla="*/ 39 w 50"/>
                        <a:gd name="T5" fmla="*/ 28 h 30"/>
                        <a:gd name="T6" fmla="*/ 45 w 50"/>
                        <a:gd name="T7" fmla="*/ 24 h 30"/>
                        <a:gd name="T8" fmla="*/ 48 w 50"/>
                        <a:gd name="T9" fmla="*/ 22 h 30"/>
                        <a:gd name="T10" fmla="*/ 50 w 50"/>
                        <a:gd name="T11" fmla="*/ 17 h 30"/>
                        <a:gd name="T12" fmla="*/ 48 w 50"/>
                        <a:gd name="T13" fmla="*/ 13 h 30"/>
                        <a:gd name="T14" fmla="*/ 45 w 50"/>
                        <a:gd name="T15" fmla="*/ 9 h 30"/>
                        <a:gd name="T16" fmla="*/ 39 w 50"/>
                        <a:gd name="T17" fmla="*/ 4 h 30"/>
                        <a:gd name="T18" fmla="*/ 33 w 50"/>
                        <a:gd name="T19" fmla="*/ 2 h 30"/>
                        <a:gd name="T20" fmla="*/ 26 w 50"/>
                        <a:gd name="T21" fmla="*/ 0 h 30"/>
                        <a:gd name="T22" fmla="*/ 17 w 50"/>
                        <a:gd name="T23" fmla="*/ 2 h 30"/>
                        <a:gd name="T24" fmla="*/ 11 w 50"/>
                        <a:gd name="T25" fmla="*/ 4 h 30"/>
                        <a:gd name="T26" fmla="*/ 6 w 50"/>
                        <a:gd name="T27" fmla="*/ 9 h 30"/>
                        <a:gd name="T28" fmla="*/ 2 w 50"/>
                        <a:gd name="T29" fmla="*/ 13 h 30"/>
                        <a:gd name="T30" fmla="*/ 0 w 50"/>
                        <a:gd name="T31" fmla="*/ 17 h 30"/>
                        <a:gd name="T32" fmla="*/ 2 w 50"/>
                        <a:gd name="T33" fmla="*/ 22 h 30"/>
                        <a:gd name="T34" fmla="*/ 6 w 50"/>
                        <a:gd name="T35" fmla="*/ 24 h 30"/>
                        <a:gd name="T36" fmla="*/ 11 w 50"/>
                        <a:gd name="T37" fmla="*/ 28 h 30"/>
                        <a:gd name="T38" fmla="*/ 17 w 50"/>
                        <a:gd name="T39" fmla="*/ 30 h 30"/>
                        <a:gd name="T40" fmla="*/ 26 w 50"/>
                        <a:gd name="T41" fmla="*/ 30 h 30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w 50"/>
                        <a:gd name="T64" fmla="*/ 0 h 30"/>
                        <a:gd name="T65" fmla="*/ 50 w 50"/>
                        <a:gd name="T66" fmla="*/ 30 h 30"/>
                      </a:gdLst>
                      <a:ahLst/>
                      <a:cxnLst>
                        <a:cxn ang="T42">
                          <a:pos x="T0" y="T1"/>
                        </a:cxn>
                        <a:cxn ang="T43">
                          <a:pos x="T2" y="T3"/>
                        </a:cxn>
                        <a:cxn ang="T44">
                          <a:pos x="T4" y="T5"/>
                        </a:cxn>
                        <a:cxn ang="T45">
                          <a:pos x="T6" y="T7"/>
                        </a:cxn>
                        <a:cxn ang="T46">
                          <a:pos x="T8" y="T9"/>
                        </a:cxn>
                        <a:cxn ang="T47">
                          <a:pos x="T10" y="T11"/>
                        </a:cxn>
                        <a:cxn ang="T48">
                          <a:pos x="T12" y="T13"/>
                        </a:cxn>
                        <a:cxn ang="T49">
                          <a:pos x="T14" y="T15"/>
                        </a:cxn>
                        <a:cxn ang="T50">
                          <a:pos x="T16" y="T17"/>
                        </a:cxn>
                        <a:cxn ang="T51">
                          <a:pos x="T18" y="T19"/>
                        </a:cxn>
                        <a:cxn ang="T52">
                          <a:pos x="T20" y="T21"/>
                        </a:cxn>
                        <a:cxn ang="T53">
                          <a:pos x="T22" y="T23"/>
                        </a:cxn>
                        <a:cxn ang="T54">
                          <a:pos x="T24" y="T25"/>
                        </a:cxn>
                        <a:cxn ang="T55">
                          <a:pos x="T26" y="T27"/>
                        </a:cxn>
                        <a:cxn ang="T56">
                          <a:pos x="T28" y="T29"/>
                        </a:cxn>
                        <a:cxn ang="T57">
                          <a:pos x="T30" y="T31"/>
                        </a:cxn>
                        <a:cxn ang="T58">
                          <a:pos x="T32" y="T33"/>
                        </a:cxn>
                        <a:cxn ang="T59">
                          <a:pos x="T34" y="T35"/>
                        </a:cxn>
                        <a:cxn ang="T60">
                          <a:pos x="T36" y="T37"/>
                        </a:cxn>
                        <a:cxn ang="T61">
                          <a:pos x="T38" y="T39"/>
                        </a:cxn>
                        <a:cxn ang="T62">
                          <a:pos x="T40" y="T41"/>
                        </a:cxn>
                      </a:cxnLst>
                      <a:rect l="T63" t="T64" r="T65" b="T66"/>
                      <a:pathLst>
                        <a:path w="50" h="30">
                          <a:moveTo>
                            <a:pt x="26" y="30"/>
                          </a:moveTo>
                          <a:lnTo>
                            <a:pt x="33" y="30"/>
                          </a:lnTo>
                          <a:lnTo>
                            <a:pt x="39" y="28"/>
                          </a:lnTo>
                          <a:lnTo>
                            <a:pt x="45" y="24"/>
                          </a:lnTo>
                          <a:lnTo>
                            <a:pt x="48" y="22"/>
                          </a:lnTo>
                          <a:lnTo>
                            <a:pt x="50" y="17"/>
                          </a:lnTo>
                          <a:lnTo>
                            <a:pt x="48" y="13"/>
                          </a:lnTo>
                          <a:lnTo>
                            <a:pt x="45" y="9"/>
                          </a:lnTo>
                          <a:lnTo>
                            <a:pt x="39" y="4"/>
                          </a:lnTo>
                          <a:lnTo>
                            <a:pt x="33" y="2"/>
                          </a:lnTo>
                          <a:lnTo>
                            <a:pt x="26" y="0"/>
                          </a:lnTo>
                          <a:lnTo>
                            <a:pt x="17" y="2"/>
                          </a:lnTo>
                          <a:lnTo>
                            <a:pt x="11" y="4"/>
                          </a:lnTo>
                          <a:lnTo>
                            <a:pt x="6" y="9"/>
                          </a:lnTo>
                          <a:lnTo>
                            <a:pt x="2" y="13"/>
                          </a:lnTo>
                          <a:lnTo>
                            <a:pt x="0" y="17"/>
                          </a:lnTo>
                          <a:lnTo>
                            <a:pt x="2" y="22"/>
                          </a:lnTo>
                          <a:lnTo>
                            <a:pt x="6" y="24"/>
                          </a:lnTo>
                          <a:lnTo>
                            <a:pt x="11" y="28"/>
                          </a:lnTo>
                          <a:lnTo>
                            <a:pt x="17" y="30"/>
                          </a:lnTo>
                          <a:lnTo>
                            <a:pt x="26" y="3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80" name="Freeform 228"/>
                    <p:cNvSpPr>
                      <a:spLocks/>
                    </p:cNvSpPr>
                    <p:nvPr/>
                  </p:nvSpPr>
                  <p:spPr bwMode="auto">
                    <a:xfrm>
                      <a:off x="1286" y="3331"/>
                      <a:ext cx="338" cy="310"/>
                    </a:xfrm>
                    <a:custGeom>
                      <a:avLst/>
                      <a:gdLst>
                        <a:gd name="T0" fmla="*/ 148 w 338"/>
                        <a:gd name="T1" fmla="*/ 310 h 310"/>
                        <a:gd name="T2" fmla="*/ 108 w 338"/>
                        <a:gd name="T3" fmla="*/ 305 h 310"/>
                        <a:gd name="T4" fmla="*/ 76 w 338"/>
                        <a:gd name="T5" fmla="*/ 293 h 310"/>
                        <a:gd name="T6" fmla="*/ 50 w 338"/>
                        <a:gd name="T7" fmla="*/ 280 h 310"/>
                        <a:gd name="T8" fmla="*/ 32 w 338"/>
                        <a:gd name="T9" fmla="*/ 266 h 310"/>
                        <a:gd name="T10" fmla="*/ 19 w 338"/>
                        <a:gd name="T11" fmla="*/ 249 h 310"/>
                        <a:gd name="T12" fmla="*/ 9 w 338"/>
                        <a:gd name="T13" fmla="*/ 234 h 310"/>
                        <a:gd name="T14" fmla="*/ 4 w 338"/>
                        <a:gd name="T15" fmla="*/ 223 h 310"/>
                        <a:gd name="T16" fmla="*/ 0 w 338"/>
                        <a:gd name="T17" fmla="*/ 214 h 310"/>
                        <a:gd name="T18" fmla="*/ 0 w 338"/>
                        <a:gd name="T19" fmla="*/ 210 h 310"/>
                        <a:gd name="T20" fmla="*/ 0 w 338"/>
                        <a:gd name="T21" fmla="*/ 0 h 310"/>
                        <a:gd name="T22" fmla="*/ 338 w 338"/>
                        <a:gd name="T23" fmla="*/ 2 h 310"/>
                        <a:gd name="T24" fmla="*/ 338 w 338"/>
                        <a:gd name="T25" fmla="*/ 206 h 310"/>
                        <a:gd name="T26" fmla="*/ 330 w 338"/>
                        <a:gd name="T27" fmla="*/ 223 h 310"/>
                        <a:gd name="T28" fmla="*/ 321 w 338"/>
                        <a:gd name="T29" fmla="*/ 238 h 310"/>
                        <a:gd name="T30" fmla="*/ 314 w 338"/>
                        <a:gd name="T31" fmla="*/ 251 h 310"/>
                        <a:gd name="T32" fmla="*/ 308 w 338"/>
                        <a:gd name="T33" fmla="*/ 258 h 310"/>
                        <a:gd name="T34" fmla="*/ 306 w 338"/>
                        <a:gd name="T35" fmla="*/ 262 h 310"/>
                        <a:gd name="T36" fmla="*/ 289 w 338"/>
                        <a:gd name="T37" fmla="*/ 277 h 310"/>
                        <a:gd name="T38" fmla="*/ 267 w 338"/>
                        <a:gd name="T39" fmla="*/ 290 h 310"/>
                        <a:gd name="T40" fmla="*/ 241 w 338"/>
                        <a:gd name="T41" fmla="*/ 297 h 310"/>
                        <a:gd name="T42" fmla="*/ 213 w 338"/>
                        <a:gd name="T43" fmla="*/ 303 h 310"/>
                        <a:gd name="T44" fmla="*/ 189 w 338"/>
                        <a:gd name="T45" fmla="*/ 306 h 310"/>
                        <a:gd name="T46" fmla="*/ 167 w 338"/>
                        <a:gd name="T47" fmla="*/ 308 h 310"/>
                        <a:gd name="T48" fmla="*/ 152 w 338"/>
                        <a:gd name="T49" fmla="*/ 308 h 310"/>
                        <a:gd name="T50" fmla="*/ 148 w 338"/>
                        <a:gd name="T51" fmla="*/ 310 h 310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w 338"/>
                        <a:gd name="T79" fmla="*/ 0 h 310"/>
                        <a:gd name="T80" fmla="*/ 338 w 338"/>
                        <a:gd name="T81" fmla="*/ 310 h 310"/>
                      </a:gdLst>
                      <a:ahLst/>
                      <a:cxnLst>
                        <a:cxn ang="T52">
                          <a:pos x="T0" y="T1"/>
                        </a:cxn>
                        <a:cxn ang="T53">
                          <a:pos x="T2" y="T3"/>
                        </a:cxn>
                        <a:cxn ang="T54">
                          <a:pos x="T4" y="T5"/>
                        </a:cxn>
                        <a:cxn ang="T55">
                          <a:pos x="T6" y="T7"/>
                        </a:cxn>
                        <a:cxn ang="T56">
                          <a:pos x="T8" y="T9"/>
                        </a:cxn>
                        <a:cxn ang="T57">
                          <a:pos x="T10" y="T11"/>
                        </a:cxn>
                        <a:cxn ang="T58">
                          <a:pos x="T12" y="T13"/>
                        </a:cxn>
                        <a:cxn ang="T59">
                          <a:pos x="T14" y="T15"/>
                        </a:cxn>
                        <a:cxn ang="T60">
                          <a:pos x="T16" y="T17"/>
                        </a:cxn>
                        <a:cxn ang="T61">
                          <a:pos x="T18" y="T19"/>
                        </a:cxn>
                        <a:cxn ang="T62">
                          <a:pos x="T20" y="T21"/>
                        </a:cxn>
                        <a:cxn ang="T63">
                          <a:pos x="T22" y="T23"/>
                        </a:cxn>
                        <a:cxn ang="T64">
                          <a:pos x="T24" y="T25"/>
                        </a:cxn>
                        <a:cxn ang="T65">
                          <a:pos x="T26" y="T27"/>
                        </a:cxn>
                        <a:cxn ang="T66">
                          <a:pos x="T28" y="T29"/>
                        </a:cxn>
                        <a:cxn ang="T67">
                          <a:pos x="T30" y="T31"/>
                        </a:cxn>
                        <a:cxn ang="T68">
                          <a:pos x="T32" y="T33"/>
                        </a:cxn>
                        <a:cxn ang="T69">
                          <a:pos x="T34" y="T35"/>
                        </a:cxn>
                        <a:cxn ang="T70">
                          <a:pos x="T36" y="T37"/>
                        </a:cxn>
                        <a:cxn ang="T71">
                          <a:pos x="T38" y="T39"/>
                        </a:cxn>
                        <a:cxn ang="T72">
                          <a:pos x="T40" y="T41"/>
                        </a:cxn>
                        <a:cxn ang="T73">
                          <a:pos x="T42" y="T43"/>
                        </a:cxn>
                        <a:cxn ang="T74">
                          <a:pos x="T44" y="T45"/>
                        </a:cxn>
                        <a:cxn ang="T75">
                          <a:pos x="T46" y="T47"/>
                        </a:cxn>
                        <a:cxn ang="T76">
                          <a:pos x="T48" y="T49"/>
                        </a:cxn>
                        <a:cxn ang="T77">
                          <a:pos x="T50" y="T51"/>
                        </a:cxn>
                      </a:cxnLst>
                      <a:rect l="T78" t="T79" r="T80" b="T81"/>
                      <a:pathLst>
                        <a:path w="338" h="310">
                          <a:moveTo>
                            <a:pt x="148" y="310"/>
                          </a:moveTo>
                          <a:lnTo>
                            <a:pt x="108" y="305"/>
                          </a:lnTo>
                          <a:lnTo>
                            <a:pt x="76" y="293"/>
                          </a:lnTo>
                          <a:lnTo>
                            <a:pt x="50" y="280"/>
                          </a:lnTo>
                          <a:lnTo>
                            <a:pt x="32" y="266"/>
                          </a:lnTo>
                          <a:lnTo>
                            <a:pt x="19" y="249"/>
                          </a:lnTo>
                          <a:lnTo>
                            <a:pt x="9" y="234"/>
                          </a:lnTo>
                          <a:lnTo>
                            <a:pt x="4" y="223"/>
                          </a:lnTo>
                          <a:lnTo>
                            <a:pt x="0" y="214"/>
                          </a:lnTo>
                          <a:lnTo>
                            <a:pt x="0" y="210"/>
                          </a:lnTo>
                          <a:lnTo>
                            <a:pt x="0" y="0"/>
                          </a:lnTo>
                          <a:lnTo>
                            <a:pt x="338" y="2"/>
                          </a:lnTo>
                          <a:lnTo>
                            <a:pt x="338" y="206"/>
                          </a:lnTo>
                          <a:lnTo>
                            <a:pt x="330" y="223"/>
                          </a:lnTo>
                          <a:lnTo>
                            <a:pt x="321" y="238"/>
                          </a:lnTo>
                          <a:lnTo>
                            <a:pt x="314" y="251"/>
                          </a:lnTo>
                          <a:lnTo>
                            <a:pt x="308" y="258"/>
                          </a:lnTo>
                          <a:lnTo>
                            <a:pt x="306" y="262"/>
                          </a:lnTo>
                          <a:lnTo>
                            <a:pt x="289" y="277"/>
                          </a:lnTo>
                          <a:lnTo>
                            <a:pt x="267" y="290"/>
                          </a:lnTo>
                          <a:lnTo>
                            <a:pt x="241" y="297"/>
                          </a:lnTo>
                          <a:lnTo>
                            <a:pt x="213" y="303"/>
                          </a:lnTo>
                          <a:lnTo>
                            <a:pt x="189" y="306"/>
                          </a:lnTo>
                          <a:lnTo>
                            <a:pt x="167" y="308"/>
                          </a:lnTo>
                          <a:lnTo>
                            <a:pt x="152" y="308"/>
                          </a:lnTo>
                          <a:lnTo>
                            <a:pt x="148" y="310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81" name="Freeform 229"/>
                    <p:cNvSpPr>
                      <a:spLocks/>
                    </p:cNvSpPr>
                    <p:nvPr/>
                  </p:nvSpPr>
                  <p:spPr bwMode="auto">
                    <a:xfrm>
                      <a:off x="1286" y="3331"/>
                      <a:ext cx="338" cy="310"/>
                    </a:xfrm>
                    <a:custGeom>
                      <a:avLst/>
                      <a:gdLst>
                        <a:gd name="T0" fmla="*/ 148 w 338"/>
                        <a:gd name="T1" fmla="*/ 310 h 310"/>
                        <a:gd name="T2" fmla="*/ 108 w 338"/>
                        <a:gd name="T3" fmla="*/ 305 h 310"/>
                        <a:gd name="T4" fmla="*/ 76 w 338"/>
                        <a:gd name="T5" fmla="*/ 293 h 310"/>
                        <a:gd name="T6" fmla="*/ 50 w 338"/>
                        <a:gd name="T7" fmla="*/ 280 h 310"/>
                        <a:gd name="T8" fmla="*/ 32 w 338"/>
                        <a:gd name="T9" fmla="*/ 266 h 310"/>
                        <a:gd name="T10" fmla="*/ 19 w 338"/>
                        <a:gd name="T11" fmla="*/ 249 h 310"/>
                        <a:gd name="T12" fmla="*/ 9 w 338"/>
                        <a:gd name="T13" fmla="*/ 234 h 310"/>
                        <a:gd name="T14" fmla="*/ 4 w 338"/>
                        <a:gd name="T15" fmla="*/ 223 h 310"/>
                        <a:gd name="T16" fmla="*/ 0 w 338"/>
                        <a:gd name="T17" fmla="*/ 214 h 310"/>
                        <a:gd name="T18" fmla="*/ 0 w 338"/>
                        <a:gd name="T19" fmla="*/ 210 h 310"/>
                        <a:gd name="T20" fmla="*/ 0 w 338"/>
                        <a:gd name="T21" fmla="*/ 0 h 310"/>
                        <a:gd name="T22" fmla="*/ 338 w 338"/>
                        <a:gd name="T23" fmla="*/ 2 h 310"/>
                        <a:gd name="T24" fmla="*/ 338 w 338"/>
                        <a:gd name="T25" fmla="*/ 206 h 310"/>
                        <a:gd name="T26" fmla="*/ 330 w 338"/>
                        <a:gd name="T27" fmla="*/ 223 h 310"/>
                        <a:gd name="T28" fmla="*/ 321 w 338"/>
                        <a:gd name="T29" fmla="*/ 238 h 310"/>
                        <a:gd name="T30" fmla="*/ 314 w 338"/>
                        <a:gd name="T31" fmla="*/ 251 h 310"/>
                        <a:gd name="T32" fmla="*/ 308 w 338"/>
                        <a:gd name="T33" fmla="*/ 258 h 310"/>
                        <a:gd name="T34" fmla="*/ 306 w 338"/>
                        <a:gd name="T35" fmla="*/ 262 h 310"/>
                        <a:gd name="T36" fmla="*/ 289 w 338"/>
                        <a:gd name="T37" fmla="*/ 277 h 310"/>
                        <a:gd name="T38" fmla="*/ 267 w 338"/>
                        <a:gd name="T39" fmla="*/ 290 h 310"/>
                        <a:gd name="T40" fmla="*/ 241 w 338"/>
                        <a:gd name="T41" fmla="*/ 297 h 310"/>
                        <a:gd name="T42" fmla="*/ 213 w 338"/>
                        <a:gd name="T43" fmla="*/ 303 h 310"/>
                        <a:gd name="T44" fmla="*/ 189 w 338"/>
                        <a:gd name="T45" fmla="*/ 306 h 310"/>
                        <a:gd name="T46" fmla="*/ 167 w 338"/>
                        <a:gd name="T47" fmla="*/ 308 h 310"/>
                        <a:gd name="T48" fmla="*/ 152 w 338"/>
                        <a:gd name="T49" fmla="*/ 308 h 310"/>
                        <a:gd name="T50" fmla="*/ 148 w 338"/>
                        <a:gd name="T51" fmla="*/ 310 h 310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w 338"/>
                        <a:gd name="T79" fmla="*/ 0 h 310"/>
                        <a:gd name="T80" fmla="*/ 338 w 338"/>
                        <a:gd name="T81" fmla="*/ 310 h 310"/>
                      </a:gdLst>
                      <a:ahLst/>
                      <a:cxnLst>
                        <a:cxn ang="T52">
                          <a:pos x="T0" y="T1"/>
                        </a:cxn>
                        <a:cxn ang="T53">
                          <a:pos x="T2" y="T3"/>
                        </a:cxn>
                        <a:cxn ang="T54">
                          <a:pos x="T4" y="T5"/>
                        </a:cxn>
                        <a:cxn ang="T55">
                          <a:pos x="T6" y="T7"/>
                        </a:cxn>
                        <a:cxn ang="T56">
                          <a:pos x="T8" y="T9"/>
                        </a:cxn>
                        <a:cxn ang="T57">
                          <a:pos x="T10" y="T11"/>
                        </a:cxn>
                        <a:cxn ang="T58">
                          <a:pos x="T12" y="T13"/>
                        </a:cxn>
                        <a:cxn ang="T59">
                          <a:pos x="T14" y="T15"/>
                        </a:cxn>
                        <a:cxn ang="T60">
                          <a:pos x="T16" y="T17"/>
                        </a:cxn>
                        <a:cxn ang="T61">
                          <a:pos x="T18" y="T19"/>
                        </a:cxn>
                        <a:cxn ang="T62">
                          <a:pos x="T20" y="T21"/>
                        </a:cxn>
                        <a:cxn ang="T63">
                          <a:pos x="T22" y="T23"/>
                        </a:cxn>
                        <a:cxn ang="T64">
                          <a:pos x="T24" y="T25"/>
                        </a:cxn>
                        <a:cxn ang="T65">
                          <a:pos x="T26" y="T27"/>
                        </a:cxn>
                        <a:cxn ang="T66">
                          <a:pos x="T28" y="T29"/>
                        </a:cxn>
                        <a:cxn ang="T67">
                          <a:pos x="T30" y="T31"/>
                        </a:cxn>
                        <a:cxn ang="T68">
                          <a:pos x="T32" y="T33"/>
                        </a:cxn>
                        <a:cxn ang="T69">
                          <a:pos x="T34" y="T35"/>
                        </a:cxn>
                        <a:cxn ang="T70">
                          <a:pos x="T36" y="T37"/>
                        </a:cxn>
                        <a:cxn ang="T71">
                          <a:pos x="T38" y="T39"/>
                        </a:cxn>
                        <a:cxn ang="T72">
                          <a:pos x="T40" y="T41"/>
                        </a:cxn>
                        <a:cxn ang="T73">
                          <a:pos x="T42" y="T43"/>
                        </a:cxn>
                        <a:cxn ang="T74">
                          <a:pos x="T44" y="T45"/>
                        </a:cxn>
                        <a:cxn ang="T75">
                          <a:pos x="T46" y="T47"/>
                        </a:cxn>
                        <a:cxn ang="T76">
                          <a:pos x="T48" y="T49"/>
                        </a:cxn>
                        <a:cxn ang="T77">
                          <a:pos x="T50" y="T51"/>
                        </a:cxn>
                      </a:cxnLst>
                      <a:rect l="T78" t="T79" r="T80" b="T81"/>
                      <a:pathLst>
                        <a:path w="338" h="310">
                          <a:moveTo>
                            <a:pt x="148" y="310"/>
                          </a:moveTo>
                          <a:lnTo>
                            <a:pt x="108" y="305"/>
                          </a:lnTo>
                          <a:lnTo>
                            <a:pt x="76" y="293"/>
                          </a:lnTo>
                          <a:lnTo>
                            <a:pt x="50" y="280"/>
                          </a:lnTo>
                          <a:lnTo>
                            <a:pt x="32" y="266"/>
                          </a:lnTo>
                          <a:lnTo>
                            <a:pt x="19" y="249"/>
                          </a:lnTo>
                          <a:lnTo>
                            <a:pt x="9" y="234"/>
                          </a:lnTo>
                          <a:lnTo>
                            <a:pt x="4" y="223"/>
                          </a:lnTo>
                          <a:lnTo>
                            <a:pt x="0" y="214"/>
                          </a:lnTo>
                          <a:lnTo>
                            <a:pt x="0" y="210"/>
                          </a:lnTo>
                          <a:lnTo>
                            <a:pt x="0" y="0"/>
                          </a:lnTo>
                          <a:lnTo>
                            <a:pt x="338" y="2"/>
                          </a:lnTo>
                          <a:lnTo>
                            <a:pt x="338" y="206"/>
                          </a:lnTo>
                          <a:lnTo>
                            <a:pt x="330" y="223"/>
                          </a:lnTo>
                          <a:lnTo>
                            <a:pt x="321" y="238"/>
                          </a:lnTo>
                          <a:lnTo>
                            <a:pt x="314" y="251"/>
                          </a:lnTo>
                          <a:lnTo>
                            <a:pt x="308" y="258"/>
                          </a:lnTo>
                          <a:lnTo>
                            <a:pt x="306" y="262"/>
                          </a:lnTo>
                          <a:lnTo>
                            <a:pt x="289" y="277"/>
                          </a:lnTo>
                          <a:lnTo>
                            <a:pt x="267" y="290"/>
                          </a:lnTo>
                          <a:lnTo>
                            <a:pt x="241" y="297"/>
                          </a:lnTo>
                          <a:lnTo>
                            <a:pt x="213" y="303"/>
                          </a:lnTo>
                          <a:lnTo>
                            <a:pt x="189" y="306"/>
                          </a:lnTo>
                          <a:lnTo>
                            <a:pt x="167" y="308"/>
                          </a:lnTo>
                          <a:lnTo>
                            <a:pt x="152" y="308"/>
                          </a:lnTo>
                          <a:lnTo>
                            <a:pt x="148" y="310"/>
                          </a:lnTo>
                        </a:path>
                      </a:pathLst>
                    </a:custGeom>
                    <a:noFill/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82" name="Freeform 230"/>
                    <p:cNvSpPr>
                      <a:spLocks/>
                    </p:cNvSpPr>
                    <p:nvPr/>
                  </p:nvSpPr>
                  <p:spPr bwMode="auto">
                    <a:xfrm>
                      <a:off x="1303" y="3331"/>
                      <a:ext cx="308" cy="308"/>
                    </a:xfrm>
                    <a:custGeom>
                      <a:avLst/>
                      <a:gdLst>
                        <a:gd name="T0" fmla="*/ 137 w 308"/>
                        <a:gd name="T1" fmla="*/ 308 h 308"/>
                        <a:gd name="T2" fmla="*/ 102 w 308"/>
                        <a:gd name="T3" fmla="*/ 305 h 308"/>
                        <a:gd name="T4" fmla="*/ 72 w 308"/>
                        <a:gd name="T5" fmla="*/ 295 h 308"/>
                        <a:gd name="T6" fmla="*/ 48 w 308"/>
                        <a:gd name="T7" fmla="*/ 282 h 308"/>
                        <a:gd name="T8" fmla="*/ 31 w 308"/>
                        <a:gd name="T9" fmla="*/ 269 h 308"/>
                        <a:gd name="T10" fmla="*/ 18 w 308"/>
                        <a:gd name="T11" fmla="*/ 254 h 308"/>
                        <a:gd name="T12" fmla="*/ 9 w 308"/>
                        <a:gd name="T13" fmla="*/ 241 h 308"/>
                        <a:gd name="T14" fmla="*/ 4 w 308"/>
                        <a:gd name="T15" fmla="*/ 230 h 308"/>
                        <a:gd name="T16" fmla="*/ 0 w 308"/>
                        <a:gd name="T17" fmla="*/ 223 h 308"/>
                        <a:gd name="T18" fmla="*/ 0 w 308"/>
                        <a:gd name="T19" fmla="*/ 219 h 308"/>
                        <a:gd name="T20" fmla="*/ 0 w 308"/>
                        <a:gd name="T21" fmla="*/ 0 h 308"/>
                        <a:gd name="T22" fmla="*/ 308 w 308"/>
                        <a:gd name="T23" fmla="*/ 2 h 308"/>
                        <a:gd name="T24" fmla="*/ 308 w 308"/>
                        <a:gd name="T25" fmla="*/ 199 h 308"/>
                        <a:gd name="T26" fmla="*/ 300 w 308"/>
                        <a:gd name="T27" fmla="*/ 214 h 308"/>
                        <a:gd name="T28" fmla="*/ 295 w 308"/>
                        <a:gd name="T29" fmla="*/ 228 h 308"/>
                        <a:gd name="T30" fmla="*/ 287 w 308"/>
                        <a:gd name="T31" fmla="*/ 241 h 308"/>
                        <a:gd name="T32" fmla="*/ 282 w 308"/>
                        <a:gd name="T33" fmla="*/ 249 h 308"/>
                        <a:gd name="T34" fmla="*/ 280 w 308"/>
                        <a:gd name="T35" fmla="*/ 253 h 308"/>
                        <a:gd name="T36" fmla="*/ 265 w 308"/>
                        <a:gd name="T37" fmla="*/ 267 h 308"/>
                        <a:gd name="T38" fmla="*/ 245 w 308"/>
                        <a:gd name="T39" fmla="*/ 279 h 308"/>
                        <a:gd name="T40" fmla="*/ 220 w 308"/>
                        <a:gd name="T41" fmla="*/ 288 h 308"/>
                        <a:gd name="T42" fmla="*/ 196 w 308"/>
                        <a:gd name="T43" fmla="*/ 295 h 308"/>
                        <a:gd name="T44" fmla="*/ 174 w 308"/>
                        <a:gd name="T45" fmla="*/ 301 h 308"/>
                        <a:gd name="T46" fmla="*/ 156 w 308"/>
                        <a:gd name="T47" fmla="*/ 305 h 308"/>
                        <a:gd name="T48" fmla="*/ 143 w 308"/>
                        <a:gd name="T49" fmla="*/ 308 h 308"/>
                        <a:gd name="T50" fmla="*/ 137 w 308"/>
                        <a:gd name="T51" fmla="*/ 308 h 308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w 308"/>
                        <a:gd name="T79" fmla="*/ 0 h 308"/>
                        <a:gd name="T80" fmla="*/ 308 w 308"/>
                        <a:gd name="T81" fmla="*/ 308 h 308"/>
                      </a:gdLst>
                      <a:ahLst/>
                      <a:cxnLst>
                        <a:cxn ang="T52">
                          <a:pos x="T0" y="T1"/>
                        </a:cxn>
                        <a:cxn ang="T53">
                          <a:pos x="T2" y="T3"/>
                        </a:cxn>
                        <a:cxn ang="T54">
                          <a:pos x="T4" y="T5"/>
                        </a:cxn>
                        <a:cxn ang="T55">
                          <a:pos x="T6" y="T7"/>
                        </a:cxn>
                        <a:cxn ang="T56">
                          <a:pos x="T8" y="T9"/>
                        </a:cxn>
                        <a:cxn ang="T57">
                          <a:pos x="T10" y="T11"/>
                        </a:cxn>
                        <a:cxn ang="T58">
                          <a:pos x="T12" y="T13"/>
                        </a:cxn>
                        <a:cxn ang="T59">
                          <a:pos x="T14" y="T15"/>
                        </a:cxn>
                        <a:cxn ang="T60">
                          <a:pos x="T16" y="T17"/>
                        </a:cxn>
                        <a:cxn ang="T61">
                          <a:pos x="T18" y="T19"/>
                        </a:cxn>
                        <a:cxn ang="T62">
                          <a:pos x="T20" y="T21"/>
                        </a:cxn>
                        <a:cxn ang="T63">
                          <a:pos x="T22" y="T23"/>
                        </a:cxn>
                        <a:cxn ang="T64">
                          <a:pos x="T24" y="T25"/>
                        </a:cxn>
                        <a:cxn ang="T65">
                          <a:pos x="T26" y="T27"/>
                        </a:cxn>
                        <a:cxn ang="T66">
                          <a:pos x="T28" y="T29"/>
                        </a:cxn>
                        <a:cxn ang="T67">
                          <a:pos x="T30" y="T31"/>
                        </a:cxn>
                        <a:cxn ang="T68">
                          <a:pos x="T32" y="T33"/>
                        </a:cxn>
                        <a:cxn ang="T69">
                          <a:pos x="T34" y="T35"/>
                        </a:cxn>
                        <a:cxn ang="T70">
                          <a:pos x="T36" y="T37"/>
                        </a:cxn>
                        <a:cxn ang="T71">
                          <a:pos x="T38" y="T39"/>
                        </a:cxn>
                        <a:cxn ang="T72">
                          <a:pos x="T40" y="T41"/>
                        </a:cxn>
                        <a:cxn ang="T73">
                          <a:pos x="T42" y="T43"/>
                        </a:cxn>
                        <a:cxn ang="T74">
                          <a:pos x="T44" y="T45"/>
                        </a:cxn>
                        <a:cxn ang="T75">
                          <a:pos x="T46" y="T47"/>
                        </a:cxn>
                        <a:cxn ang="T76">
                          <a:pos x="T48" y="T49"/>
                        </a:cxn>
                        <a:cxn ang="T77">
                          <a:pos x="T50" y="T51"/>
                        </a:cxn>
                      </a:cxnLst>
                      <a:rect l="T78" t="T79" r="T80" b="T81"/>
                      <a:pathLst>
                        <a:path w="308" h="308">
                          <a:moveTo>
                            <a:pt x="137" y="308"/>
                          </a:moveTo>
                          <a:lnTo>
                            <a:pt x="102" y="305"/>
                          </a:lnTo>
                          <a:lnTo>
                            <a:pt x="72" y="295"/>
                          </a:lnTo>
                          <a:lnTo>
                            <a:pt x="48" y="282"/>
                          </a:lnTo>
                          <a:lnTo>
                            <a:pt x="31" y="269"/>
                          </a:lnTo>
                          <a:lnTo>
                            <a:pt x="18" y="254"/>
                          </a:lnTo>
                          <a:lnTo>
                            <a:pt x="9" y="241"/>
                          </a:lnTo>
                          <a:lnTo>
                            <a:pt x="4" y="230"/>
                          </a:lnTo>
                          <a:lnTo>
                            <a:pt x="0" y="223"/>
                          </a:lnTo>
                          <a:lnTo>
                            <a:pt x="0" y="219"/>
                          </a:lnTo>
                          <a:lnTo>
                            <a:pt x="0" y="0"/>
                          </a:lnTo>
                          <a:lnTo>
                            <a:pt x="308" y="2"/>
                          </a:lnTo>
                          <a:lnTo>
                            <a:pt x="308" y="199"/>
                          </a:lnTo>
                          <a:lnTo>
                            <a:pt x="300" y="214"/>
                          </a:lnTo>
                          <a:lnTo>
                            <a:pt x="295" y="228"/>
                          </a:lnTo>
                          <a:lnTo>
                            <a:pt x="287" y="241"/>
                          </a:lnTo>
                          <a:lnTo>
                            <a:pt x="282" y="249"/>
                          </a:lnTo>
                          <a:lnTo>
                            <a:pt x="280" y="253"/>
                          </a:lnTo>
                          <a:lnTo>
                            <a:pt x="265" y="267"/>
                          </a:lnTo>
                          <a:lnTo>
                            <a:pt x="245" y="279"/>
                          </a:lnTo>
                          <a:lnTo>
                            <a:pt x="220" y="288"/>
                          </a:lnTo>
                          <a:lnTo>
                            <a:pt x="196" y="295"/>
                          </a:lnTo>
                          <a:lnTo>
                            <a:pt x="174" y="301"/>
                          </a:lnTo>
                          <a:lnTo>
                            <a:pt x="156" y="305"/>
                          </a:lnTo>
                          <a:lnTo>
                            <a:pt x="143" y="308"/>
                          </a:lnTo>
                          <a:lnTo>
                            <a:pt x="137" y="308"/>
                          </a:lnTo>
                          <a:close/>
                        </a:path>
                      </a:pathLst>
                    </a:custGeom>
                    <a:solidFill>
                      <a:srgbClr val="1A1A1A"/>
                    </a:solidFill>
                    <a:ln w="0">
                      <a:solidFill>
                        <a:srgbClr val="1A1A1A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83" name="Freeform 231"/>
                    <p:cNvSpPr>
                      <a:spLocks/>
                    </p:cNvSpPr>
                    <p:nvPr/>
                  </p:nvSpPr>
                  <p:spPr bwMode="auto">
                    <a:xfrm>
                      <a:off x="1320" y="3331"/>
                      <a:ext cx="278" cy="306"/>
                    </a:xfrm>
                    <a:custGeom>
                      <a:avLst/>
                      <a:gdLst>
                        <a:gd name="T0" fmla="*/ 127 w 278"/>
                        <a:gd name="T1" fmla="*/ 306 h 306"/>
                        <a:gd name="T2" fmla="*/ 94 w 278"/>
                        <a:gd name="T3" fmla="*/ 303 h 306"/>
                        <a:gd name="T4" fmla="*/ 66 w 278"/>
                        <a:gd name="T5" fmla="*/ 295 h 306"/>
                        <a:gd name="T6" fmla="*/ 46 w 278"/>
                        <a:gd name="T7" fmla="*/ 286 h 306"/>
                        <a:gd name="T8" fmla="*/ 29 w 278"/>
                        <a:gd name="T9" fmla="*/ 273 h 306"/>
                        <a:gd name="T10" fmla="*/ 16 w 278"/>
                        <a:gd name="T11" fmla="*/ 260 h 306"/>
                        <a:gd name="T12" fmla="*/ 9 w 278"/>
                        <a:gd name="T13" fmla="*/ 249 h 306"/>
                        <a:gd name="T14" fmla="*/ 3 w 278"/>
                        <a:gd name="T15" fmla="*/ 238 h 306"/>
                        <a:gd name="T16" fmla="*/ 1 w 278"/>
                        <a:gd name="T17" fmla="*/ 232 h 306"/>
                        <a:gd name="T18" fmla="*/ 0 w 278"/>
                        <a:gd name="T19" fmla="*/ 228 h 306"/>
                        <a:gd name="T20" fmla="*/ 0 w 278"/>
                        <a:gd name="T21" fmla="*/ 0 h 306"/>
                        <a:gd name="T22" fmla="*/ 278 w 278"/>
                        <a:gd name="T23" fmla="*/ 2 h 306"/>
                        <a:gd name="T24" fmla="*/ 278 w 278"/>
                        <a:gd name="T25" fmla="*/ 191 h 306"/>
                        <a:gd name="T26" fmla="*/ 272 w 278"/>
                        <a:gd name="T27" fmla="*/ 206 h 306"/>
                        <a:gd name="T28" fmla="*/ 267 w 278"/>
                        <a:gd name="T29" fmla="*/ 219 h 306"/>
                        <a:gd name="T30" fmla="*/ 261 w 278"/>
                        <a:gd name="T31" fmla="*/ 232 h 306"/>
                        <a:gd name="T32" fmla="*/ 255 w 278"/>
                        <a:gd name="T33" fmla="*/ 240 h 306"/>
                        <a:gd name="T34" fmla="*/ 254 w 278"/>
                        <a:gd name="T35" fmla="*/ 243 h 306"/>
                        <a:gd name="T36" fmla="*/ 241 w 278"/>
                        <a:gd name="T37" fmla="*/ 256 h 306"/>
                        <a:gd name="T38" fmla="*/ 222 w 278"/>
                        <a:gd name="T39" fmla="*/ 269 h 306"/>
                        <a:gd name="T40" fmla="*/ 202 w 278"/>
                        <a:gd name="T41" fmla="*/ 280 h 306"/>
                        <a:gd name="T42" fmla="*/ 179 w 278"/>
                        <a:gd name="T43" fmla="*/ 290 h 306"/>
                        <a:gd name="T44" fmla="*/ 159 w 278"/>
                        <a:gd name="T45" fmla="*/ 297 h 306"/>
                        <a:gd name="T46" fmla="*/ 142 w 278"/>
                        <a:gd name="T47" fmla="*/ 303 h 306"/>
                        <a:gd name="T48" fmla="*/ 131 w 278"/>
                        <a:gd name="T49" fmla="*/ 306 h 306"/>
                        <a:gd name="T50" fmla="*/ 127 w 278"/>
                        <a:gd name="T51" fmla="*/ 306 h 30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w 278"/>
                        <a:gd name="T79" fmla="*/ 0 h 306"/>
                        <a:gd name="T80" fmla="*/ 278 w 278"/>
                        <a:gd name="T81" fmla="*/ 306 h 306"/>
                      </a:gdLst>
                      <a:ahLst/>
                      <a:cxnLst>
                        <a:cxn ang="T52">
                          <a:pos x="T0" y="T1"/>
                        </a:cxn>
                        <a:cxn ang="T53">
                          <a:pos x="T2" y="T3"/>
                        </a:cxn>
                        <a:cxn ang="T54">
                          <a:pos x="T4" y="T5"/>
                        </a:cxn>
                        <a:cxn ang="T55">
                          <a:pos x="T6" y="T7"/>
                        </a:cxn>
                        <a:cxn ang="T56">
                          <a:pos x="T8" y="T9"/>
                        </a:cxn>
                        <a:cxn ang="T57">
                          <a:pos x="T10" y="T11"/>
                        </a:cxn>
                        <a:cxn ang="T58">
                          <a:pos x="T12" y="T13"/>
                        </a:cxn>
                        <a:cxn ang="T59">
                          <a:pos x="T14" y="T15"/>
                        </a:cxn>
                        <a:cxn ang="T60">
                          <a:pos x="T16" y="T17"/>
                        </a:cxn>
                        <a:cxn ang="T61">
                          <a:pos x="T18" y="T19"/>
                        </a:cxn>
                        <a:cxn ang="T62">
                          <a:pos x="T20" y="T21"/>
                        </a:cxn>
                        <a:cxn ang="T63">
                          <a:pos x="T22" y="T23"/>
                        </a:cxn>
                        <a:cxn ang="T64">
                          <a:pos x="T24" y="T25"/>
                        </a:cxn>
                        <a:cxn ang="T65">
                          <a:pos x="T26" y="T27"/>
                        </a:cxn>
                        <a:cxn ang="T66">
                          <a:pos x="T28" y="T29"/>
                        </a:cxn>
                        <a:cxn ang="T67">
                          <a:pos x="T30" y="T31"/>
                        </a:cxn>
                        <a:cxn ang="T68">
                          <a:pos x="T32" y="T33"/>
                        </a:cxn>
                        <a:cxn ang="T69">
                          <a:pos x="T34" y="T35"/>
                        </a:cxn>
                        <a:cxn ang="T70">
                          <a:pos x="T36" y="T37"/>
                        </a:cxn>
                        <a:cxn ang="T71">
                          <a:pos x="T38" y="T39"/>
                        </a:cxn>
                        <a:cxn ang="T72">
                          <a:pos x="T40" y="T41"/>
                        </a:cxn>
                        <a:cxn ang="T73">
                          <a:pos x="T42" y="T43"/>
                        </a:cxn>
                        <a:cxn ang="T74">
                          <a:pos x="T44" y="T45"/>
                        </a:cxn>
                        <a:cxn ang="T75">
                          <a:pos x="T46" y="T47"/>
                        </a:cxn>
                        <a:cxn ang="T76">
                          <a:pos x="T48" y="T49"/>
                        </a:cxn>
                        <a:cxn ang="T77">
                          <a:pos x="T50" y="T51"/>
                        </a:cxn>
                      </a:cxnLst>
                      <a:rect l="T78" t="T79" r="T80" b="T81"/>
                      <a:pathLst>
                        <a:path w="278" h="306">
                          <a:moveTo>
                            <a:pt x="127" y="306"/>
                          </a:moveTo>
                          <a:lnTo>
                            <a:pt x="94" y="303"/>
                          </a:lnTo>
                          <a:lnTo>
                            <a:pt x="66" y="295"/>
                          </a:lnTo>
                          <a:lnTo>
                            <a:pt x="46" y="286"/>
                          </a:lnTo>
                          <a:lnTo>
                            <a:pt x="29" y="273"/>
                          </a:lnTo>
                          <a:lnTo>
                            <a:pt x="16" y="260"/>
                          </a:lnTo>
                          <a:lnTo>
                            <a:pt x="9" y="249"/>
                          </a:lnTo>
                          <a:lnTo>
                            <a:pt x="3" y="238"/>
                          </a:lnTo>
                          <a:lnTo>
                            <a:pt x="1" y="232"/>
                          </a:lnTo>
                          <a:lnTo>
                            <a:pt x="0" y="228"/>
                          </a:lnTo>
                          <a:lnTo>
                            <a:pt x="0" y="0"/>
                          </a:lnTo>
                          <a:lnTo>
                            <a:pt x="278" y="2"/>
                          </a:lnTo>
                          <a:lnTo>
                            <a:pt x="278" y="191"/>
                          </a:lnTo>
                          <a:lnTo>
                            <a:pt x="272" y="206"/>
                          </a:lnTo>
                          <a:lnTo>
                            <a:pt x="267" y="219"/>
                          </a:lnTo>
                          <a:lnTo>
                            <a:pt x="261" y="232"/>
                          </a:lnTo>
                          <a:lnTo>
                            <a:pt x="255" y="240"/>
                          </a:lnTo>
                          <a:lnTo>
                            <a:pt x="254" y="243"/>
                          </a:lnTo>
                          <a:lnTo>
                            <a:pt x="241" y="256"/>
                          </a:lnTo>
                          <a:lnTo>
                            <a:pt x="222" y="269"/>
                          </a:lnTo>
                          <a:lnTo>
                            <a:pt x="202" y="280"/>
                          </a:lnTo>
                          <a:lnTo>
                            <a:pt x="179" y="290"/>
                          </a:lnTo>
                          <a:lnTo>
                            <a:pt x="159" y="297"/>
                          </a:lnTo>
                          <a:lnTo>
                            <a:pt x="142" y="303"/>
                          </a:lnTo>
                          <a:lnTo>
                            <a:pt x="131" y="306"/>
                          </a:lnTo>
                          <a:lnTo>
                            <a:pt x="127" y="306"/>
                          </a:lnTo>
                          <a:close/>
                        </a:path>
                      </a:pathLst>
                    </a:custGeom>
                    <a:solidFill>
                      <a:srgbClr val="333333"/>
                    </a:solidFill>
                    <a:ln w="0">
                      <a:solidFill>
                        <a:srgbClr val="333333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84" name="Freeform 232"/>
                    <p:cNvSpPr>
                      <a:spLocks/>
                    </p:cNvSpPr>
                    <p:nvPr/>
                  </p:nvSpPr>
                  <p:spPr bwMode="auto">
                    <a:xfrm>
                      <a:off x="1338" y="3331"/>
                      <a:ext cx="249" cy="306"/>
                    </a:xfrm>
                    <a:custGeom>
                      <a:avLst/>
                      <a:gdLst>
                        <a:gd name="T0" fmla="*/ 115 w 249"/>
                        <a:gd name="T1" fmla="*/ 306 h 306"/>
                        <a:gd name="T2" fmla="*/ 82 w 249"/>
                        <a:gd name="T3" fmla="*/ 303 h 306"/>
                        <a:gd name="T4" fmla="*/ 56 w 249"/>
                        <a:gd name="T5" fmla="*/ 295 h 306"/>
                        <a:gd name="T6" fmla="*/ 35 w 249"/>
                        <a:gd name="T7" fmla="*/ 284 h 306"/>
                        <a:gd name="T8" fmla="*/ 20 w 249"/>
                        <a:gd name="T9" fmla="*/ 271 h 306"/>
                        <a:gd name="T10" fmla="*/ 11 w 249"/>
                        <a:gd name="T11" fmla="*/ 260 h 306"/>
                        <a:gd name="T12" fmla="*/ 4 w 249"/>
                        <a:gd name="T13" fmla="*/ 249 h 306"/>
                        <a:gd name="T14" fmla="*/ 0 w 249"/>
                        <a:gd name="T15" fmla="*/ 241 h 306"/>
                        <a:gd name="T16" fmla="*/ 0 w 249"/>
                        <a:gd name="T17" fmla="*/ 240 h 306"/>
                        <a:gd name="T18" fmla="*/ 0 w 249"/>
                        <a:gd name="T19" fmla="*/ 0 h 306"/>
                        <a:gd name="T20" fmla="*/ 249 w 249"/>
                        <a:gd name="T21" fmla="*/ 2 h 306"/>
                        <a:gd name="T22" fmla="*/ 249 w 249"/>
                        <a:gd name="T23" fmla="*/ 186 h 306"/>
                        <a:gd name="T24" fmla="*/ 243 w 249"/>
                        <a:gd name="T25" fmla="*/ 197 h 306"/>
                        <a:gd name="T26" fmla="*/ 237 w 249"/>
                        <a:gd name="T27" fmla="*/ 210 h 306"/>
                        <a:gd name="T28" fmla="*/ 232 w 249"/>
                        <a:gd name="T29" fmla="*/ 223 h 306"/>
                        <a:gd name="T30" fmla="*/ 228 w 249"/>
                        <a:gd name="T31" fmla="*/ 230 h 306"/>
                        <a:gd name="T32" fmla="*/ 226 w 249"/>
                        <a:gd name="T33" fmla="*/ 234 h 306"/>
                        <a:gd name="T34" fmla="*/ 215 w 249"/>
                        <a:gd name="T35" fmla="*/ 245 h 306"/>
                        <a:gd name="T36" fmla="*/ 198 w 249"/>
                        <a:gd name="T37" fmla="*/ 258 h 306"/>
                        <a:gd name="T38" fmla="*/ 180 w 249"/>
                        <a:gd name="T39" fmla="*/ 271 h 306"/>
                        <a:gd name="T40" fmla="*/ 161 w 249"/>
                        <a:gd name="T41" fmla="*/ 282 h 306"/>
                        <a:gd name="T42" fmla="*/ 145 w 249"/>
                        <a:gd name="T43" fmla="*/ 292 h 306"/>
                        <a:gd name="T44" fmla="*/ 130 w 249"/>
                        <a:gd name="T45" fmla="*/ 299 h 306"/>
                        <a:gd name="T46" fmla="*/ 119 w 249"/>
                        <a:gd name="T47" fmla="*/ 305 h 306"/>
                        <a:gd name="T48" fmla="*/ 115 w 249"/>
                        <a:gd name="T49" fmla="*/ 306 h 30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w 249"/>
                        <a:gd name="T76" fmla="*/ 0 h 306"/>
                        <a:gd name="T77" fmla="*/ 249 w 249"/>
                        <a:gd name="T78" fmla="*/ 306 h 306"/>
                      </a:gdLst>
                      <a:ahLst/>
                      <a:cxnLst>
                        <a:cxn ang="T50">
                          <a:pos x="T0" y="T1"/>
                        </a:cxn>
                        <a:cxn ang="T51">
                          <a:pos x="T2" y="T3"/>
                        </a:cxn>
                        <a:cxn ang="T52">
                          <a:pos x="T4" y="T5"/>
                        </a:cxn>
                        <a:cxn ang="T53">
                          <a:pos x="T6" y="T7"/>
                        </a:cxn>
                        <a:cxn ang="T54">
                          <a:pos x="T8" y="T9"/>
                        </a:cxn>
                        <a:cxn ang="T55">
                          <a:pos x="T10" y="T11"/>
                        </a:cxn>
                        <a:cxn ang="T56">
                          <a:pos x="T12" y="T13"/>
                        </a:cxn>
                        <a:cxn ang="T57">
                          <a:pos x="T14" y="T15"/>
                        </a:cxn>
                        <a:cxn ang="T58">
                          <a:pos x="T16" y="T17"/>
                        </a:cxn>
                        <a:cxn ang="T59">
                          <a:pos x="T18" y="T19"/>
                        </a:cxn>
                        <a:cxn ang="T60">
                          <a:pos x="T20" y="T21"/>
                        </a:cxn>
                        <a:cxn ang="T61">
                          <a:pos x="T22" y="T23"/>
                        </a:cxn>
                        <a:cxn ang="T62">
                          <a:pos x="T24" y="T25"/>
                        </a:cxn>
                        <a:cxn ang="T63">
                          <a:pos x="T26" y="T27"/>
                        </a:cxn>
                        <a:cxn ang="T64">
                          <a:pos x="T28" y="T29"/>
                        </a:cxn>
                        <a:cxn ang="T65">
                          <a:pos x="T30" y="T31"/>
                        </a:cxn>
                        <a:cxn ang="T66">
                          <a:pos x="T32" y="T33"/>
                        </a:cxn>
                        <a:cxn ang="T67">
                          <a:pos x="T34" y="T35"/>
                        </a:cxn>
                        <a:cxn ang="T68">
                          <a:pos x="T36" y="T37"/>
                        </a:cxn>
                        <a:cxn ang="T69">
                          <a:pos x="T38" y="T39"/>
                        </a:cxn>
                        <a:cxn ang="T70">
                          <a:pos x="T40" y="T41"/>
                        </a:cxn>
                        <a:cxn ang="T71">
                          <a:pos x="T42" y="T43"/>
                        </a:cxn>
                        <a:cxn ang="T72">
                          <a:pos x="T44" y="T45"/>
                        </a:cxn>
                        <a:cxn ang="T73">
                          <a:pos x="T46" y="T47"/>
                        </a:cxn>
                        <a:cxn ang="T74">
                          <a:pos x="T48" y="T49"/>
                        </a:cxn>
                      </a:cxnLst>
                      <a:rect l="T75" t="T76" r="T77" b="T78"/>
                      <a:pathLst>
                        <a:path w="249" h="306">
                          <a:moveTo>
                            <a:pt x="115" y="306"/>
                          </a:moveTo>
                          <a:lnTo>
                            <a:pt x="82" y="303"/>
                          </a:lnTo>
                          <a:lnTo>
                            <a:pt x="56" y="295"/>
                          </a:lnTo>
                          <a:lnTo>
                            <a:pt x="35" y="284"/>
                          </a:lnTo>
                          <a:lnTo>
                            <a:pt x="20" y="271"/>
                          </a:lnTo>
                          <a:lnTo>
                            <a:pt x="11" y="260"/>
                          </a:lnTo>
                          <a:lnTo>
                            <a:pt x="4" y="249"/>
                          </a:lnTo>
                          <a:lnTo>
                            <a:pt x="0" y="241"/>
                          </a:lnTo>
                          <a:lnTo>
                            <a:pt x="0" y="240"/>
                          </a:lnTo>
                          <a:lnTo>
                            <a:pt x="0" y="0"/>
                          </a:lnTo>
                          <a:lnTo>
                            <a:pt x="249" y="2"/>
                          </a:lnTo>
                          <a:lnTo>
                            <a:pt x="249" y="186"/>
                          </a:lnTo>
                          <a:lnTo>
                            <a:pt x="243" y="197"/>
                          </a:lnTo>
                          <a:lnTo>
                            <a:pt x="237" y="210"/>
                          </a:lnTo>
                          <a:lnTo>
                            <a:pt x="232" y="223"/>
                          </a:lnTo>
                          <a:lnTo>
                            <a:pt x="228" y="230"/>
                          </a:lnTo>
                          <a:lnTo>
                            <a:pt x="226" y="234"/>
                          </a:lnTo>
                          <a:lnTo>
                            <a:pt x="215" y="245"/>
                          </a:lnTo>
                          <a:lnTo>
                            <a:pt x="198" y="258"/>
                          </a:lnTo>
                          <a:lnTo>
                            <a:pt x="180" y="271"/>
                          </a:lnTo>
                          <a:lnTo>
                            <a:pt x="161" y="282"/>
                          </a:lnTo>
                          <a:lnTo>
                            <a:pt x="145" y="292"/>
                          </a:lnTo>
                          <a:lnTo>
                            <a:pt x="130" y="299"/>
                          </a:lnTo>
                          <a:lnTo>
                            <a:pt x="119" y="305"/>
                          </a:lnTo>
                          <a:lnTo>
                            <a:pt x="115" y="306"/>
                          </a:lnTo>
                          <a:close/>
                        </a:path>
                      </a:pathLst>
                    </a:custGeom>
                    <a:solidFill>
                      <a:srgbClr val="4D4D4D"/>
                    </a:solidFill>
                    <a:ln w="0">
                      <a:solidFill>
                        <a:srgbClr val="4D4D4D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85" name="Freeform 233"/>
                    <p:cNvSpPr>
                      <a:spLocks/>
                    </p:cNvSpPr>
                    <p:nvPr/>
                  </p:nvSpPr>
                  <p:spPr bwMode="auto">
                    <a:xfrm>
                      <a:off x="1355" y="3333"/>
                      <a:ext cx="219" cy="303"/>
                    </a:xfrm>
                    <a:custGeom>
                      <a:avLst/>
                      <a:gdLst>
                        <a:gd name="T0" fmla="*/ 105 w 219"/>
                        <a:gd name="T1" fmla="*/ 303 h 303"/>
                        <a:gd name="T2" fmla="*/ 76 w 219"/>
                        <a:gd name="T3" fmla="*/ 301 h 303"/>
                        <a:gd name="T4" fmla="*/ 52 w 219"/>
                        <a:gd name="T5" fmla="*/ 293 h 303"/>
                        <a:gd name="T6" fmla="*/ 33 w 219"/>
                        <a:gd name="T7" fmla="*/ 284 h 303"/>
                        <a:gd name="T8" fmla="*/ 20 w 219"/>
                        <a:gd name="T9" fmla="*/ 275 h 303"/>
                        <a:gd name="T10" fmla="*/ 11 w 219"/>
                        <a:gd name="T11" fmla="*/ 264 h 303"/>
                        <a:gd name="T12" fmla="*/ 3 w 219"/>
                        <a:gd name="T13" fmla="*/ 254 h 303"/>
                        <a:gd name="T14" fmla="*/ 2 w 219"/>
                        <a:gd name="T15" fmla="*/ 249 h 303"/>
                        <a:gd name="T16" fmla="*/ 0 w 219"/>
                        <a:gd name="T17" fmla="*/ 247 h 303"/>
                        <a:gd name="T18" fmla="*/ 0 w 219"/>
                        <a:gd name="T19" fmla="*/ 0 h 303"/>
                        <a:gd name="T20" fmla="*/ 219 w 219"/>
                        <a:gd name="T21" fmla="*/ 0 h 303"/>
                        <a:gd name="T22" fmla="*/ 219 w 219"/>
                        <a:gd name="T23" fmla="*/ 176 h 303"/>
                        <a:gd name="T24" fmla="*/ 215 w 219"/>
                        <a:gd name="T25" fmla="*/ 188 h 303"/>
                        <a:gd name="T26" fmla="*/ 209 w 219"/>
                        <a:gd name="T27" fmla="*/ 201 h 303"/>
                        <a:gd name="T28" fmla="*/ 206 w 219"/>
                        <a:gd name="T29" fmla="*/ 210 h 303"/>
                        <a:gd name="T30" fmla="*/ 202 w 219"/>
                        <a:gd name="T31" fmla="*/ 219 h 303"/>
                        <a:gd name="T32" fmla="*/ 200 w 219"/>
                        <a:gd name="T33" fmla="*/ 223 h 303"/>
                        <a:gd name="T34" fmla="*/ 191 w 219"/>
                        <a:gd name="T35" fmla="*/ 234 h 303"/>
                        <a:gd name="T36" fmla="*/ 176 w 219"/>
                        <a:gd name="T37" fmla="*/ 247 h 303"/>
                        <a:gd name="T38" fmla="*/ 161 w 219"/>
                        <a:gd name="T39" fmla="*/ 260 h 303"/>
                        <a:gd name="T40" fmla="*/ 144 w 219"/>
                        <a:gd name="T41" fmla="*/ 273 h 303"/>
                        <a:gd name="T42" fmla="*/ 130 w 219"/>
                        <a:gd name="T43" fmla="*/ 284 h 303"/>
                        <a:gd name="T44" fmla="*/ 117 w 219"/>
                        <a:gd name="T45" fmla="*/ 295 h 303"/>
                        <a:gd name="T46" fmla="*/ 109 w 219"/>
                        <a:gd name="T47" fmla="*/ 301 h 303"/>
                        <a:gd name="T48" fmla="*/ 105 w 219"/>
                        <a:gd name="T49" fmla="*/ 303 h 303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w 219"/>
                        <a:gd name="T76" fmla="*/ 0 h 303"/>
                        <a:gd name="T77" fmla="*/ 219 w 219"/>
                        <a:gd name="T78" fmla="*/ 303 h 303"/>
                      </a:gdLst>
                      <a:ahLst/>
                      <a:cxnLst>
                        <a:cxn ang="T50">
                          <a:pos x="T0" y="T1"/>
                        </a:cxn>
                        <a:cxn ang="T51">
                          <a:pos x="T2" y="T3"/>
                        </a:cxn>
                        <a:cxn ang="T52">
                          <a:pos x="T4" y="T5"/>
                        </a:cxn>
                        <a:cxn ang="T53">
                          <a:pos x="T6" y="T7"/>
                        </a:cxn>
                        <a:cxn ang="T54">
                          <a:pos x="T8" y="T9"/>
                        </a:cxn>
                        <a:cxn ang="T55">
                          <a:pos x="T10" y="T11"/>
                        </a:cxn>
                        <a:cxn ang="T56">
                          <a:pos x="T12" y="T13"/>
                        </a:cxn>
                        <a:cxn ang="T57">
                          <a:pos x="T14" y="T15"/>
                        </a:cxn>
                        <a:cxn ang="T58">
                          <a:pos x="T16" y="T17"/>
                        </a:cxn>
                        <a:cxn ang="T59">
                          <a:pos x="T18" y="T19"/>
                        </a:cxn>
                        <a:cxn ang="T60">
                          <a:pos x="T20" y="T21"/>
                        </a:cxn>
                        <a:cxn ang="T61">
                          <a:pos x="T22" y="T23"/>
                        </a:cxn>
                        <a:cxn ang="T62">
                          <a:pos x="T24" y="T25"/>
                        </a:cxn>
                        <a:cxn ang="T63">
                          <a:pos x="T26" y="T27"/>
                        </a:cxn>
                        <a:cxn ang="T64">
                          <a:pos x="T28" y="T29"/>
                        </a:cxn>
                        <a:cxn ang="T65">
                          <a:pos x="T30" y="T31"/>
                        </a:cxn>
                        <a:cxn ang="T66">
                          <a:pos x="T32" y="T33"/>
                        </a:cxn>
                        <a:cxn ang="T67">
                          <a:pos x="T34" y="T35"/>
                        </a:cxn>
                        <a:cxn ang="T68">
                          <a:pos x="T36" y="T37"/>
                        </a:cxn>
                        <a:cxn ang="T69">
                          <a:pos x="T38" y="T39"/>
                        </a:cxn>
                        <a:cxn ang="T70">
                          <a:pos x="T40" y="T41"/>
                        </a:cxn>
                        <a:cxn ang="T71">
                          <a:pos x="T42" y="T43"/>
                        </a:cxn>
                        <a:cxn ang="T72">
                          <a:pos x="T44" y="T45"/>
                        </a:cxn>
                        <a:cxn ang="T73">
                          <a:pos x="T46" y="T47"/>
                        </a:cxn>
                        <a:cxn ang="T74">
                          <a:pos x="T48" y="T49"/>
                        </a:cxn>
                      </a:cxnLst>
                      <a:rect l="T75" t="T76" r="T77" b="T78"/>
                      <a:pathLst>
                        <a:path w="219" h="303">
                          <a:moveTo>
                            <a:pt x="105" y="303"/>
                          </a:moveTo>
                          <a:lnTo>
                            <a:pt x="76" y="301"/>
                          </a:lnTo>
                          <a:lnTo>
                            <a:pt x="52" y="293"/>
                          </a:lnTo>
                          <a:lnTo>
                            <a:pt x="33" y="284"/>
                          </a:lnTo>
                          <a:lnTo>
                            <a:pt x="20" y="275"/>
                          </a:lnTo>
                          <a:lnTo>
                            <a:pt x="11" y="264"/>
                          </a:lnTo>
                          <a:lnTo>
                            <a:pt x="3" y="254"/>
                          </a:lnTo>
                          <a:lnTo>
                            <a:pt x="2" y="249"/>
                          </a:lnTo>
                          <a:lnTo>
                            <a:pt x="0" y="247"/>
                          </a:lnTo>
                          <a:lnTo>
                            <a:pt x="0" y="0"/>
                          </a:lnTo>
                          <a:lnTo>
                            <a:pt x="219" y="0"/>
                          </a:lnTo>
                          <a:lnTo>
                            <a:pt x="219" y="176"/>
                          </a:lnTo>
                          <a:lnTo>
                            <a:pt x="215" y="188"/>
                          </a:lnTo>
                          <a:lnTo>
                            <a:pt x="209" y="201"/>
                          </a:lnTo>
                          <a:lnTo>
                            <a:pt x="206" y="210"/>
                          </a:lnTo>
                          <a:lnTo>
                            <a:pt x="202" y="219"/>
                          </a:lnTo>
                          <a:lnTo>
                            <a:pt x="200" y="223"/>
                          </a:lnTo>
                          <a:lnTo>
                            <a:pt x="191" y="234"/>
                          </a:lnTo>
                          <a:lnTo>
                            <a:pt x="176" y="247"/>
                          </a:lnTo>
                          <a:lnTo>
                            <a:pt x="161" y="260"/>
                          </a:lnTo>
                          <a:lnTo>
                            <a:pt x="144" y="273"/>
                          </a:lnTo>
                          <a:lnTo>
                            <a:pt x="130" y="284"/>
                          </a:lnTo>
                          <a:lnTo>
                            <a:pt x="117" y="295"/>
                          </a:lnTo>
                          <a:lnTo>
                            <a:pt x="109" y="301"/>
                          </a:lnTo>
                          <a:lnTo>
                            <a:pt x="105" y="303"/>
                          </a:lnTo>
                          <a:close/>
                        </a:path>
                      </a:pathLst>
                    </a:custGeom>
                    <a:solidFill>
                      <a:srgbClr val="666666"/>
                    </a:solidFill>
                    <a:ln w="0">
                      <a:solidFill>
                        <a:srgbClr val="666666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86" name="Freeform 234"/>
                    <p:cNvSpPr>
                      <a:spLocks/>
                    </p:cNvSpPr>
                    <p:nvPr/>
                  </p:nvSpPr>
                  <p:spPr bwMode="auto">
                    <a:xfrm>
                      <a:off x="1373" y="3333"/>
                      <a:ext cx="189" cy="303"/>
                    </a:xfrm>
                    <a:custGeom>
                      <a:avLst/>
                      <a:gdLst>
                        <a:gd name="T0" fmla="*/ 95 w 189"/>
                        <a:gd name="T1" fmla="*/ 303 h 303"/>
                        <a:gd name="T2" fmla="*/ 65 w 189"/>
                        <a:gd name="T3" fmla="*/ 299 h 303"/>
                        <a:gd name="T4" fmla="*/ 41 w 189"/>
                        <a:gd name="T5" fmla="*/ 293 h 303"/>
                        <a:gd name="T6" fmla="*/ 24 w 189"/>
                        <a:gd name="T7" fmla="*/ 284 h 303"/>
                        <a:gd name="T8" fmla="*/ 11 w 189"/>
                        <a:gd name="T9" fmla="*/ 275 h 303"/>
                        <a:gd name="T10" fmla="*/ 4 w 189"/>
                        <a:gd name="T11" fmla="*/ 265 h 303"/>
                        <a:gd name="T12" fmla="*/ 0 w 189"/>
                        <a:gd name="T13" fmla="*/ 258 h 303"/>
                        <a:gd name="T14" fmla="*/ 0 w 189"/>
                        <a:gd name="T15" fmla="*/ 256 h 303"/>
                        <a:gd name="T16" fmla="*/ 0 w 189"/>
                        <a:gd name="T17" fmla="*/ 0 h 303"/>
                        <a:gd name="T18" fmla="*/ 189 w 189"/>
                        <a:gd name="T19" fmla="*/ 0 h 303"/>
                        <a:gd name="T20" fmla="*/ 189 w 189"/>
                        <a:gd name="T21" fmla="*/ 169 h 303"/>
                        <a:gd name="T22" fmla="*/ 184 w 189"/>
                        <a:gd name="T23" fmla="*/ 182 h 303"/>
                        <a:gd name="T24" fmla="*/ 178 w 189"/>
                        <a:gd name="T25" fmla="*/ 197 h 303"/>
                        <a:gd name="T26" fmla="*/ 175 w 189"/>
                        <a:gd name="T27" fmla="*/ 208 h 303"/>
                        <a:gd name="T28" fmla="*/ 173 w 189"/>
                        <a:gd name="T29" fmla="*/ 212 h 303"/>
                        <a:gd name="T30" fmla="*/ 165 w 189"/>
                        <a:gd name="T31" fmla="*/ 223 h 303"/>
                        <a:gd name="T32" fmla="*/ 154 w 189"/>
                        <a:gd name="T33" fmla="*/ 236 h 303"/>
                        <a:gd name="T34" fmla="*/ 141 w 189"/>
                        <a:gd name="T35" fmla="*/ 251 h 303"/>
                        <a:gd name="T36" fmla="*/ 126 w 189"/>
                        <a:gd name="T37" fmla="*/ 265 h 303"/>
                        <a:gd name="T38" fmla="*/ 115 w 189"/>
                        <a:gd name="T39" fmla="*/ 280 h 303"/>
                        <a:gd name="T40" fmla="*/ 104 w 189"/>
                        <a:gd name="T41" fmla="*/ 291 h 303"/>
                        <a:gd name="T42" fmla="*/ 97 w 189"/>
                        <a:gd name="T43" fmla="*/ 299 h 303"/>
                        <a:gd name="T44" fmla="*/ 95 w 189"/>
                        <a:gd name="T45" fmla="*/ 303 h 303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w 189"/>
                        <a:gd name="T70" fmla="*/ 0 h 303"/>
                        <a:gd name="T71" fmla="*/ 189 w 189"/>
                        <a:gd name="T72" fmla="*/ 303 h 303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T69" t="T70" r="T71" b="T72"/>
                      <a:pathLst>
                        <a:path w="189" h="303">
                          <a:moveTo>
                            <a:pt x="95" y="303"/>
                          </a:moveTo>
                          <a:lnTo>
                            <a:pt x="65" y="299"/>
                          </a:lnTo>
                          <a:lnTo>
                            <a:pt x="41" y="293"/>
                          </a:lnTo>
                          <a:lnTo>
                            <a:pt x="24" y="284"/>
                          </a:lnTo>
                          <a:lnTo>
                            <a:pt x="11" y="275"/>
                          </a:lnTo>
                          <a:lnTo>
                            <a:pt x="4" y="265"/>
                          </a:lnTo>
                          <a:lnTo>
                            <a:pt x="0" y="258"/>
                          </a:lnTo>
                          <a:lnTo>
                            <a:pt x="0" y="256"/>
                          </a:lnTo>
                          <a:lnTo>
                            <a:pt x="0" y="0"/>
                          </a:lnTo>
                          <a:lnTo>
                            <a:pt x="189" y="0"/>
                          </a:lnTo>
                          <a:lnTo>
                            <a:pt x="189" y="169"/>
                          </a:lnTo>
                          <a:lnTo>
                            <a:pt x="184" y="182"/>
                          </a:lnTo>
                          <a:lnTo>
                            <a:pt x="178" y="197"/>
                          </a:lnTo>
                          <a:lnTo>
                            <a:pt x="175" y="208"/>
                          </a:lnTo>
                          <a:lnTo>
                            <a:pt x="173" y="212"/>
                          </a:lnTo>
                          <a:lnTo>
                            <a:pt x="165" y="223"/>
                          </a:lnTo>
                          <a:lnTo>
                            <a:pt x="154" y="236"/>
                          </a:lnTo>
                          <a:lnTo>
                            <a:pt x="141" y="251"/>
                          </a:lnTo>
                          <a:lnTo>
                            <a:pt x="126" y="265"/>
                          </a:lnTo>
                          <a:lnTo>
                            <a:pt x="115" y="280"/>
                          </a:lnTo>
                          <a:lnTo>
                            <a:pt x="104" y="291"/>
                          </a:lnTo>
                          <a:lnTo>
                            <a:pt x="97" y="299"/>
                          </a:lnTo>
                          <a:lnTo>
                            <a:pt x="95" y="303"/>
                          </a:lnTo>
                          <a:close/>
                        </a:path>
                      </a:pathLst>
                    </a:custGeom>
                    <a:solidFill>
                      <a:srgbClr val="808080"/>
                    </a:solidFill>
                    <a:ln w="0">
                      <a:solidFill>
                        <a:srgbClr val="80808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87" name="Freeform 235"/>
                    <p:cNvSpPr>
                      <a:spLocks/>
                    </p:cNvSpPr>
                    <p:nvPr/>
                  </p:nvSpPr>
                  <p:spPr bwMode="auto">
                    <a:xfrm>
                      <a:off x="1390" y="3333"/>
                      <a:ext cx="159" cy="301"/>
                    </a:xfrm>
                    <a:custGeom>
                      <a:avLst/>
                      <a:gdLst>
                        <a:gd name="T0" fmla="*/ 83 w 159"/>
                        <a:gd name="T1" fmla="*/ 301 h 301"/>
                        <a:gd name="T2" fmla="*/ 54 w 159"/>
                        <a:gd name="T3" fmla="*/ 299 h 301"/>
                        <a:gd name="T4" fmla="*/ 32 w 159"/>
                        <a:gd name="T5" fmla="*/ 293 h 301"/>
                        <a:gd name="T6" fmla="*/ 17 w 159"/>
                        <a:gd name="T7" fmla="*/ 284 h 301"/>
                        <a:gd name="T8" fmla="*/ 7 w 159"/>
                        <a:gd name="T9" fmla="*/ 275 h 301"/>
                        <a:gd name="T10" fmla="*/ 2 w 159"/>
                        <a:gd name="T11" fmla="*/ 267 h 301"/>
                        <a:gd name="T12" fmla="*/ 0 w 159"/>
                        <a:gd name="T13" fmla="*/ 265 h 301"/>
                        <a:gd name="T14" fmla="*/ 0 w 159"/>
                        <a:gd name="T15" fmla="*/ 0 h 301"/>
                        <a:gd name="T16" fmla="*/ 159 w 159"/>
                        <a:gd name="T17" fmla="*/ 0 h 301"/>
                        <a:gd name="T18" fmla="*/ 159 w 159"/>
                        <a:gd name="T19" fmla="*/ 162 h 301"/>
                        <a:gd name="T20" fmla="*/ 156 w 159"/>
                        <a:gd name="T21" fmla="*/ 173 h 301"/>
                        <a:gd name="T22" fmla="*/ 152 w 159"/>
                        <a:gd name="T23" fmla="*/ 188 h 301"/>
                        <a:gd name="T24" fmla="*/ 148 w 159"/>
                        <a:gd name="T25" fmla="*/ 199 h 301"/>
                        <a:gd name="T26" fmla="*/ 146 w 159"/>
                        <a:gd name="T27" fmla="*/ 202 h 301"/>
                        <a:gd name="T28" fmla="*/ 141 w 159"/>
                        <a:gd name="T29" fmla="*/ 212 h 301"/>
                        <a:gd name="T30" fmla="*/ 132 w 159"/>
                        <a:gd name="T31" fmla="*/ 226 h 301"/>
                        <a:gd name="T32" fmla="*/ 121 w 159"/>
                        <a:gd name="T33" fmla="*/ 241 h 301"/>
                        <a:gd name="T34" fmla="*/ 109 w 159"/>
                        <a:gd name="T35" fmla="*/ 260 h 301"/>
                        <a:gd name="T36" fmla="*/ 100 w 159"/>
                        <a:gd name="T37" fmla="*/ 275 h 301"/>
                        <a:gd name="T38" fmla="*/ 91 w 159"/>
                        <a:gd name="T39" fmla="*/ 290 h 301"/>
                        <a:gd name="T40" fmla="*/ 85 w 159"/>
                        <a:gd name="T41" fmla="*/ 299 h 301"/>
                        <a:gd name="T42" fmla="*/ 83 w 159"/>
                        <a:gd name="T43" fmla="*/ 301 h 301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w 159"/>
                        <a:gd name="T67" fmla="*/ 0 h 301"/>
                        <a:gd name="T68" fmla="*/ 159 w 159"/>
                        <a:gd name="T69" fmla="*/ 301 h 301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T66" t="T67" r="T68" b="T69"/>
                      <a:pathLst>
                        <a:path w="159" h="301">
                          <a:moveTo>
                            <a:pt x="83" y="301"/>
                          </a:moveTo>
                          <a:lnTo>
                            <a:pt x="54" y="299"/>
                          </a:lnTo>
                          <a:lnTo>
                            <a:pt x="32" y="293"/>
                          </a:lnTo>
                          <a:lnTo>
                            <a:pt x="17" y="284"/>
                          </a:lnTo>
                          <a:lnTo>
                            <a:pt x="7" y="275"/>
                          </a:lnTo>
                          <a:lnTo>
                            <a:pt x="2" y="267"/>
                          </a:lnTo>
                          <a:lnTo>
                            <a:pt x="0" y="265"/>
                          </a:lnTo>
                          <a:lnTo>
                            <a:pt x="0" y="0"/>
                          </a:lnTo>
                          <a:lnTo>
                            <a:pt x="159" y="0"/>
                          </a:lnTo>
                          <a:lnTo>
                            <a:pt x="159" y="162"/>
                          </a:lnTo>
                          <a:lnTo>
                            <a:pt x="156" y="173"/>
                          </a:lnTo>
                          <a:lnTo>
                            <a:pt x="152" y="188"/>
                          </a:lnTo>
                          <a:lnTo>
                            <a:pt x="148" y="199"/>
                          </a:lnTo>
                          <a:lnTo>
                            <a:pt x="146" y="202"/>
                          </a:lnTo>
                          <a:lnTo>
                            <a:pt x="141" y="212"/>
                          </a:lnTo>
                          <a:lnTo>
                            <a:pt x="132" y="226"/>
                          </a:lnTo>
                          <a:lnTo>
                            <a:pt x="121" y="241"/>
                          </a:lnTo>
                          <a:lnTo>
                            <a:pt x="109" y="260"/>
                          </a:lnTo>
                          <a:lnTo>
                            <a:pt x="100" y="275"/>
                          </a:lnTo>
                          <a:lnTo>
                            <a:pt x="91" y="290"/>
                          </a:lnTo>
                          <a:lnTo>
                            <a:pt x="85" y="299"/>
                          </a:lnTo>
                          <a:lnTo>
                            <a:pt x="83" y="301"/>
                          </a:lnTo>
                          <a:close/>
                        </a:path>
                      </a:pathLst>
                    </a:custGeom>
                    <a:solidFill>
                      <a:srgbClr val="999999"/>
                    </a:solidFill>
                    <a:ln w="0">
                      <a:solidFill>
                        <a:srgbClr val="999999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88" name="Freeform 236"/>
                    <p:cNvSpPr>
                      <a:spLocks/>
                    </p:cNvSpPr>
                    <p:nvPr/>
                  </p:nvSpPr>
                  <p:spPr bwMode="auto">
                    <a:xfrm>
                      <a:off x="1407" y="3333"/>
                      <a:ext cx="129" cy="301"/>
                    </a:xfrm>
                    <a:custGeom>
                      <a:avLst/>
                      <a:gdLst>
                        <a:gd name="T0" fmla="*/ 74 w 129"/>
                        <a:gd name="T1" fmla="*/ 301 h 301"/>
                        <a:gd name="T2" fmla="*/ 48 w 129"/>
                        <a:gd name="T3" fmla="*/ 299 h 301"/>
                        <a:gd name="T4" fmla="*/ 29 w 129"/>
                        <a:gd name="T5" fmla="*/ 295 h 301"/>
                        <a:gd name="T6" fmla="*/ 16 w 129"/>
                        <a:gd name="T7" fmla="*/ 288 h 301"/>
                        <a:gd name="T8" fmla="*/ 7 w 129"/>
                        <a:gd name="T9" fmla="*/ 282 h 301"/>
                        <a:gd name="T10" fmla="*/ 2 w 129"/>
                        <a:gd name="T11" fmla="*/ 277 h 301"/>
                        <a:gd name="T12" fmla="*/ 0 w 129"/>
                        <a:gd name="T13" fmla="*/ 275 h 301"/>
                        <a:gd name="T14" fmla="*/ 0 w 129"/>
                        <a:gd name="T15" fmla="*/ 0 h 301"/>
                        <a:gd name="T16" fmla="*/ 129 w 129"/>
                        <a:gd name="T17" fmla="*/ 0 h 301"/>
                        <a:gd name="T18" fmla="*/ 129 w 129"/>
                        <a:gd name="T19" fmla="*/ 156 h 301"/>
                        <a:gd name="T20" fmla="*/ 128 w 129"/>
                        <a:gd name="T21" fmla="*/ 165 h 301"/>
                        <a:gd name="T22" fmla="*/ 124 w 129"/>
                        <a:gd name="T23" fmla="*/ 178 h 301"/>
                        <a:gd name="T24" fmla="*/ 122 w 129"/>
                        <a:gd name="T25" fmla="*/ 189 h 301"/>
                        <a:gd name="T26" fmla="*/ 120 w 129"/>
                        <a:gd name="T27" fmla="*/ 193 h 301"/>
                        <a:gd name="T28" fmla="*/ 116 w 129"/>
                        <a:gd name="T29" fmla="*/ 202 h 301"/>
                        <a:gd name="T30" fmla="*/ 109 w 129"/>
                        <a:gd name="T31" fmla="*/ 215 h 301"/>
                        <a:gd name="T32" fmla="*/ 102 w 129"/>
                        <a:gd name="T33" fmla="*/ 234 h 301"/>
                        <a:gd name="T34" fmla="*/ 92 w 129"/>
                        <a:gd name="T35" fmla="*/ 252 h 301"/>
                        <a:gd name="T36" fmla="*/ 85 w 129"/>
                        <a:gd name="T37" fmla="*/ 271 h 301"/>
                        <a:gd name="T38" fmla="*/ 79 w 129"/>
                        <a:gd name="T39" fmla="*/ 286 h 301"/>
                        <a:gd name="T40" fmla="*/ 76 w 129"/>
                        <a:gd name="T41" fmla="*/ 297 h 301"/>
                        <a:gd name="T42" fmla="*/ 74 w 129"/>
                        <a:gd name="T43" fmla="*/ 301 h 301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w 129"/>
                        <a:gd name="T67" fmla="*/ 0 h 301"/>
                        <a:gd name="T68" fmla="*/ 129 w 129"/>
                        <a:gd name="T69" fmla="*/ 301 h 301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T66" t="T67" r="T68" b="T69"/>
                      <a:pathLst>
                        <a:path w="129" h="301">
                          <a:moveTo>
                            <a:pt x="74" y="301"/>
                          </a:moveTo>
                          <a:lnTo>
                            <a:pt x="48" y="299"/>
                          </a:lnTo>
                          <a:lnTo>
                            <a:pt x="29" y="295"/>
                          </a:lnTo>
                          <a:lnTo>
                            <a:pt x="16" y="288"/>
                          </a:lnTo>
                          <a:lnTo>
                            <a:pt x="7" y="282"/>
                          </a:lnTo>
                          <a:lnTo>
                            <a:pt x="2" y="277"/>
                          </a:lnTo>
                          <a:lnTo>
                            <a:pt x="0" y="275"/>
                          </a:lnTo>
                          <a:lnTo>
                            <a:pt x="0" y="0"/>
                          </a:lnTo>
                          <a:lnTo>
                            <a:pt x="129" y="0"/>
                          </a:lnTo>
                          <a:lnTo>
                            <a:pt x="129" y="156"/>
                          </a:lnTo>
                          <a:lnTo>
                            <a:pt x="128" y="165"/>
                          </a:lnTo>
                          <a:lnTo>
                            <a:pt x="124" y="178"/>
                          </a:lnTo>
                          <a:lnTo>
                            <a:pt x="122" y="189"/>
                          </a:lnTo>
                          <a:lnTo>
                            <a:pt x="120" y="193"/>
                          </a:lnTo>
                          <a:lnTo>
                            <a:pt x="116" y="202"/>
                          </a:lnTo>
                          <a:lnTo>
                            <a:pt x="109" y="215"/>
                          </a:lnTo>
                          <a:lnTo>
                            <a:pt x="102" y="234"/>
                          </a:lnTo>
                          <a:lnTo>
                            <a:pt x="92" y="252"/>
                          </a:lnTo>
                          <a:lnTo>
                            <a:pt x="85" y="271"/>
                          </a:lnTo>
                          <a:lnTo>
                            <a:pt x="79" y="286"/>
                          </a:lnTo>
                          <a:lnTo>
                            <a:pt x="76" y="297"/>
                          </a:lnTo>
                          <a:lnTo>
                            <a:pt x="74" y="301"/>
                          </a:lnTo>
                          <a:close/>
                        </a:path>
                      </a:pathLst>
                    </a:custGeom>
                    <a:solidFill>
                      <a:srgbClr val="B2B2B2"/>
                    </a:solidFill>
                    <a:ln w="0">
                      <a:solidFill>
                        <a:srgbClr val="B2B2B2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89" name="Freeform 237"/>
                    <p:cNvSpPr>
                      <a:spLocks/>
                    </p:cNvSpPr>
                    <p:nvPr/>
                  </p:nvSpPr>
                  <p:spPr bwMode="auto">
                    <a:xfrm>
                      <a:off x="1425" y="3333"/>
                      <a:ext cx="100" cy="299"/>
                    </a:xfrm>
                    <a:custGeom>
                      <a:avLst/>
                      <a:gdLst>
                        <a:gd name="T0" fmla="*/ 61 w 100"/>
                        <a:gd name="T1" fmla="*/ 299 h 299"/>
                        <a:gd name="T2" fmla="*/ 37 w 100"/>
                        <a:gd name="T3" fmla="*/ 299 h 299"/>
                        <a:gd name="T4" fmla="*/ 21 w 100"/>
                        <a:gd name="T5" fmla="*/ 295 h 299"/>
                        <a:gd name="T6" fmla="*/ 9 w 100"/>
                        <a:gd name="T7" fmla="*/ 290 h 299"/>
                        <a:gd name="T8" fmla="*/ 2 w 100"/>
                        <a:gd name="T9" fmla="*/ 286 h 299"/>
                        <a:gd name="T10" fmla="*/ 0 w 100"/>
                        <a:gd name="T11" fmla="*/ 284 h 299"/>
                        <a:gd name="T12" fmla="*/ 0 w 100"/>
                        <a:gd name="T13" fmla="*/ 2 h 299"/>
                        <a:gd name="T14" fmla="*/ 100 w 100"/>
                        <a:gd name="T15" fmla="*/ 0 h 299"/>
                        <a:gd name="T16" fmla="*/ 100 w 100"/>
                        <a:gd name="T17" fmla="*/ 149 h 299"/>
                        <a:gd name="T18" fmla="*/ 98 w 100"/>
                        <a:gd name="T19" fmla="*/ 156 h 299"/>
                        <a:gd name="T20" fmla="*/ 97 w 100"/>
                        <a:gd name="T21" fmla="*/ 169 h 299"/>
                        <a:gd name="T22" fmla="*/ 95 w 100"/>
                        <a:gd name="T23" fmla="*/ 178 h 299"/>
                        <a:gd name="T24" fmla="*/ 93 w 100"/>
                        <a:gd name="T25" fmla="*/ 184 h 299"/>
                        <a:gd name="T26" fmla="*/ 91 w 100"/>
                        <a:gd name="T27" fmla="*/ 191 h 299"/>
                        <a:gd name="T28" fmla="*/ 86 w 100"/>
                        <a:gd name="T29" fmla="*/ 206 h 299"/>
                        <a:gd name="T30" fmla="*/ 80 w 100"/>
                        <a:gd name="T31" fmla="*/ 225 h 299"/>
                        <a:gd name="T32" fmla="*/ 74 w 100"/>
                        <a:gd name="T33" fmla="*/ 245 h 299"/>
                        <a:gd name="T34" fmla="*/ 71 w 100"/>
                        <a:gd name="T35" fmla="*/ 265 h 299"/>
                        <a:gd name="T36" fmla="*/ 65 w 100"/>
                        <a:gd name="T37" fmla="*/ 282 h 299"/>
                        <a:gd name="T38" fmla="*/ 63 w 100"/>
                        <a:gd name="T39" fmla="*/ 295 h 299"/>
                        <a:gd name="T40" fmla="*/ 61 w 100"/>
                        <a:gd name="T41" fmla="*/ 299 h 299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w 100"/>
                        <a:gd name="T64" fmla="*/ 0 h 299"/>
                        <a:gd name="T65" fmla="*/ 100 w 100"/>
                        <a:gd name="T66" fmla="*/ 299 h 299"/>
                      </a:gdLst>
                      <a:ahLst/>
                      <a:cxnLst>
                        <a:cxn ang="T42">
                          <a:pos x="T0" y="T1"/>
                        </a:cxn>
                        <a:cxn ang="T43">
                          <a:pos x="T2" y="T3"/>
                        </a:cxn>
                        <a:cxn ang="T44">
                          <a:pos x="T4" y="T5"/>
                        </a:cxn>
                        <a:cxn ang="T45">
                          <a:pos x="T6" y="T7"/>
                        </a:cxn>
                        <a:cxn ang="T46">
                          <a:pos x="T8" y="T9"/>
                        </a:cxn>
                        <a:cxn ang="T47">
                          <a:pos x="T10" y="T11"/>
                        </a:cxn>
                        <a:cxn ang="T48">
                          <a:pos x="T12" y="T13"/>
                        </a:cxn>
                        <a:cxn ang="T49">
                          <a:pos x="T14" y="T15"/>
                        </a:cxn>
                        <a:cxn ang="T50">
                          <a:pos x="T16" y="T17"/>
                        </a:cxn>
                        <a:cxn ang="T51">
                          <a:pos x="T18" y="T19"/>
                        </a:cxn>
                        <a:cxn ang="T52">
                          <a:pos x="T20" y="T21"/>
                        </a:cxn>
                        <a:cxn ang="T53">
                          <a:pos x="T22" y="T23"/>
                        </a:cxn>
                        <a:cxn ang="T54">
                          <a:pos x="T24" y="T25"/>
                        </a:cxn>
                        <a:cxn ang="T55">
                          <a:pos x="T26" y="T27"/>
                        </a:cxn>
                        <a:cxn ang="T56">
                          <a:pos x="T28" y="T29"/>
                        </a:cxn>
                        <a:cxn ang="T57">
                          <a:pos x="T30" y="T31"/>
                        </a:cxn>
                        <a:cxn ang="T58">
                          <a:pos x="T32" y="T33"/>
                        </a:cxn>
                        <a:cxn ang="T59">
                          <a:pos x="T34" y="T35"/>
                        </a:cxn>
                        <a:cxn ang="T60">
                          <a:pos x="T36" y="T37"/>
                        </a:cxn>
                        <a:cxn ang="T61">
                          <a:pos x="T38" y="T39"/>
                        </a:cxn>
                        <a:cxn ang="T62">
                          <a:pos x="T40" y="T41"/>
                        </a:cxn>
                      </a:cxnLst>
                      <a:rect l="T63" t="T64" r="T65" b="T66"/>
                      <a:pathLst>
                        <a:path w="100" h="299">
                          <a:moveTo>
                            <a:pt x="61" y="299"/>
                          </a:moveTo>
                          <a:lnTo>
                            <a:pt x="37" y="299"/>
                          </a:lnTo>
                          <a:lnTo>
                            <a:pt x="21" y="295"/>
                          </a:lnTo>
                          <a:lnTo>
                            <a:pt x="9" y="290"/>
                          </a:lnTo>
                          <a:lnTo>
                            <a:pt x="2" y="286"/>
                          </a:lnTo>
                          <a:lnTo>
                            <a:pt x="0" y="284"/>
                          </a:lnTo>
                          <a:lnTo>
                            <a:pt x="0" y="2"/>
                          </a:lnTo>
                          <a:lnTo>
                            <a:pt x="100" y="0"/>
                          </a:lnTo>
                          <a:lnTo>
                            <a:pt x="100" y="149"/>
                          </a:lnTo>
                          <a:lnTo>
                            <a:pt x="98" y="156"/>
                          </a:lnTo>
                          <a:lnTo>
                            <a:pt x="97" y="169"/>
                          </a:lnTo>
                          <a:lnTo>
                            <a:pt x="95" y="178"/>
                          </a:lnTo>
                          <a:lnTo>
                            <a:pt x="93" y="184"/>
                          </a:lnTo>
                          <a:lnTo>
                            <a:pt x="91" y="191"/>
                          </a:lnTo>
                          <a:lnTo>
                            <a:pt x="86" y="206"/>
                          </a:lnTo>
                          <a:lnTo>
                            <a:pt x="80" y="225"/>
                          </a:lnTo>
                          <a:lnTo>
                            <a:pt x="74" y="245"/>
                          </a:lnTo>
                          <a:lnTo>
                            <a:pt x="71" y="265"/>
                          </a:lnTo>
                          <a:lnTo>
                            <a:pt x="65" y="282"/>
                          </a:lnTo>
                          <a:lnTo>
                            <a:pt x="63" y="295"/>
                          </a:lnTo>
                          <a:lnTo>
                            <a:pt x="61" y="299"/>
                          </a:lnTo>
                          <a:close/>
                        </a:path>
                      </a:pathLst>
                    </a:custGeom>
                    <a:solidFill>
                      <a:srgbClr val="CCCCCC"/>
                    </a:solidFill>
                    <a:ln w="0">
                      <a:solidFill>
                        <a:srgbClr val="CCCCCC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90" name="Freeform 238"/>
                    <p:cNvSpPr>
                      <a:spLocks/>
                    </p:cNvSpPr>
                    <p:nvPr/>
                  </p:nvSpPr>
                  <p:spPr bwMode="auto">
                    <a:xfrm>
                      <a:off x="1442" y="3333"/>
                      <a:ext cx="70" cy="299"/>
                    </a:xfrm>
                    <a:custGeom>
                      <a:avLst/>
                      <a:gdLst>
                        <a:gd name="T0" fmla="*/ 52 w 70"/>
                        <a:gd name="T1" fmla="*/ 299 h 299"/>
                        <a:gd name="T2" fmla="*/ 30 w 70"/>
                        <a:gd name="T3" fmla="*/ 299 h 299"/>
                        <a:gd name="T4" fmla="*/ 13 w 70"/>
                        <a:gd name="T5" fmla="*/ 297 h 299"/>
                        <a:gd name="T6" fmla="*/ 4 w 70"/>
                        <a:gd name="T7" fmla="*/ 295 h 299"/>
                        <a:gd name="T8" fmla="*/ 0 w 70"/>
                        <a:gd name="T9" fmla="*/ 293 h 299"/>
                        <a:gd name="T10" fmla="*/ 0 w 70"/>
                        <a:gd name="T11" fmla="*/ 2 h 299"/>
                        <a:gd name="T12" fmla="*/ 70 w 70"/>
                        <a:gd name="T13" fmla="*/ 0 h 299"/>
                        <a:gd name="T14" fmla="*/ 70 w 70"/>
                        <a:gd name="T15" fmla="*/ 141 h 299"/>
                        <a:gd name="T16" fmla="*/ 70 w 70"/>
                        <a:gd name="T17" fmla="*/ 149 h 299"/>
                        <a:gd name="T18" fmla="*/ 69 w 70"/>
                        <a:gd name="T19" fmla="*/ 160 h 299"/>
                        <a:gd name="T20" fmla="*/ 69 w 70"/>
                        <a:gd name="T21" fmla="*/ 169 h 299"/>
                        <a:gd name="T22" fmla="*/ 67 w 70"/>
                        <a:gd name="T23" fmla="*/ 175 h 299"/>
                        <a:gd name="T24" fmla="*/ 67 w 70"/>
                        <a:gd name="T25" fmla="*/ 180 h 299"/>
                        <a:gd name="T26" fmla="*/ 63 w 70"/>
                        <a:gd name="T27" fmla="*/ 195 h 299"/>
                        <a:gd name="T28" fmla="*/ 61 w 70"/>
                        <a:gd name="T29" fmla="*/ 215 h 299"/>
                        <a:gd name="T30" fmla="*/ 57 w 70"/>
                        <a:gd name="T31" fmla="*/ 238 h 299"/>
                        <a:gd name="T32" fmla="*/ 56 w 70"/>
                        <a:gd name="T33" fmla="*/ 260 h 299"/>
                        <a:gd name="T34" fmla="*/ 54 w 70"/>
                        <a:gd name="T35" fmla="*/ 280 h 299"/>
                        <a:gd name="T36" fmla="*/ 52 w 70"/>
                        <a:gd name="T37" fmla="*/ 293 h 299"/>
                        <a:gd name="T38" fmla="*/ 52 w 70"/>
                        <a:gd name="T39" fmla="*/ 299 h 299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w 70"/>
                        <a:gd name="T61" fmla="*/ 0 h 299"/>
                        <a:gd name="T62" fmla="*/ 70 w 70"/>
                        <a:gd name="T63" fmla="*/ 299 h 299"/>
                      </a:gdLst>
                      <a:ahLst/>
                      <a:cxnLst>
                        <a:cxn ang="T40">
                          <a:pos x="T0" y="T1"/>
                        </a:cxn>
                        <a:cxn ang="T41">
                          <a:pos x="T2" y="T3"/>
                        </a:cxn>
                        <a:cxn ang="T42">
                          <a:pos x="T4" y="T5"/>
                        </a:cxn>
                        <a:cxn ang="T43">
                          <a:pos x="T6" y="T7"/>
                        </a:cxn>
                        <a:cxn ang="T44">
                          <a:pos x="T8" y="T9"/>
                        </a:cxn>
                        <a:cxn ang="T45">
                          <a:pos x="T10" y="T11"/>
                        </a:cxn>
                        <a:cxn ang="T46">
                          <a:pos x="T12" y="T13"/>
                        </a:cxn>
                        <a:cxn ang="T47">
                          <a:pos x="T14" y="T15"/>
                        </a:cxn>
                        <a:cxn ang="T48">
                          <a:pos x="T16" y="T17"/>
                        </a:cxn>
                        <a:cxn ang="T49">
                          <a:pos x="T18" y="T19"/>
                        </a:cxn>
                        <a:cxn ang="T50">
                          <a:pos x="T20" y="T21"/>
                        </a:cxn>
                        <a:cxn ang="T51">
                          <a:pos x="T22" y="T23"/>
                        </a:cxn>
                        <a:cxn ang="T52">
                          <a:pos x="T24" y="T25"/>
                        </a:cxn>
                        <a:cxn ang="T53">
                          <a:pos x="T26" y="T27"/>
                        </a:cxn>
                        <a:cxn ang="T54">
                          <a:pos x="T28" y="T29"/>
                        </a:cxn>
                        <a:cxn ang="T55">
                          <a:pos x="T30" y="T31"/>
                        </a:cxn>
                        <a:cxn ang="T56">
                          <a:pos x="T32" y="T33"/>
                        </a:cxn>
                        <a:cxn ang="T57">
                          <a:pos x="T34" y="T35"/>
                        </a:cxn>
                        <a:cxn ang="T58">
                          <a:pos x="T36" y="T37"/>
                        </a:cxn>
                        <a:cxn ang="T59">
                          <a:pos x="T38" y="T39"/>
                        </a:cxn>
                      </a:cxnLst>
                      <a:rect l="T60" t="T61" r="T62" b="T63"/>
                      <a:pathLst>
                        <a:path w="70" h="299">
                          <a:moveTo>
                            <a:pt x="52" y="299"/>
                          </a:moveTo>
                          <a:lnTo>
                            <a:pt x="30" y="299"/>
                          </a:lnTo>
                          <a:lnTo>
                            <a:pt x="13" y="297"/>
                          </a:lnTo>
                          <a:lnTo>
                            <a:pt x="4" y="295"/>
                          </a:lnTo>
                          <a:lnTo>
                            <a:pt x="0" y="293"/>
                          </a:lnTo>
                          <a:lnTo>
                            <a:pt x="0" y="2"/>
                          </a:lnTo>
                          <a:lnTo>
                            <a:pt x="70" y="0"/>
                          </a:lnTo>
                          <a:lnTo>
                            <a:pt x="70" y="141"/>
                          </a:lnTo>
                          <a:lnTo>
                            <a:pt x="70" y="149"/>
                          </a:lnTo>
                          <a:lnTo>
                            <a:pt x="69" y="160"/>
                          </a:lnTo>
                          <a:lnTo>
                            <a:pt x="69" y="169"/>
                          </a:lnTo>
                          <a:lnTo>
                            <a:pt x="67" y="175"/>
                          </a:lnTo>
                          <a:lnTo>
                            <a:pt x="67" y="180"/>
                          </a:lnTo>
                          <a:lnTo>
                            <a:pt x="63" y="195"/>
                          </a:lnTo>
                          <a:lnTo>
                            <a:pt x="61" y="215"/>
                          </a:lnTo>
                          <a:lnTo>
                            <a:pt x="57" y="238"/>
                          </a:lnTo>
                          <a:lnTo>
                            <a:pt x="56" y="260"/>
                          </a:lnTo>
                          <a:lnTo>
                            <a:pt x="54" y="280"/>
                          </a:lnTo>
                          <a:lnTo>
                            <a:pt x="52" y="293"/>
                          </a:lnTo>
                          <a:lnTo>
                            <a:pt x="52" y="299"/>
                          </a:lnTo>
                          <a:close/>
                        </a:path>
                      </a:pathLst>
                    </a:custGeom>
                    <a:solidFill>
                      <a:srgbClr val="E5E5E5"/>
                    </a:solidFill>
                    <a:ln w="0">
                      <a:solidFill>
                        <a:srgbClr val="E5E5E5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91" name="Freeform 239"/>
                    <p:cNvSpPr>
                      <a:spLocks/>
                    </p:cNvSpPr>
                    <p:nvPr/>
                  </p:nvSpPr>
                  <p:spPr bwMode="auto">
                    <a:xfrm>
                      <a:off x="1299" y="3452"/>
                      <a:ext cx="93" cy="113"/>
                    </a:xfrm>
                    <a:custGeom>
                      <a:avLst/>
                      <a:gdLst>
                        <a:gd name="T0" fmla="*/ 0 w 93"/>
                        <a:gd name="T1" fmla="*/ 57 h 113"/>
                        <a:gd name="T2" fmla="*/ 2 w 93"/>
                        <a:gd name="T3" fmla="*/ 80 h 113"/>
                        <a:gd name="T4" fmla="*/ 13 w 93"/>
                        <a:gd name="T5" fmla="*/ 98 h 113"/>
                        <a:gd name="T6" fmla="*/ 28 w 93"/>
                        <a:gd name="T7" fmla="*/ 109 h 113"/>
                        <a:gd name="T8" fmla="*/ 48 w 93"/>
                        <a:gd name="T9" fmla="*/ 113 h 113"/>
                        <a:gd name="T10" fmla="*/ 65 w 93"/>
                        <a:gd name="T11" fmla="*/ 109 h 113"/>
                        <a:gd name="T12" fmla="*/ 78 w 93"/>
                        <a:gd name="T13" fmla="*/ 102 h 113"/>
                        <a:gd name="T14" fmla="*/ 85 w 93"/>
                        <a:gd name="T15" fmla="*/ 95 h 113"/>
                        <a:gd name="T16" fmla="*/ 91 w 93"/>
                        <a:gd name="T17" fmla="*/ 83 h 113"/>
                        <a:gd name="T18" fmla="*/ 93 w 93"/>
                        <a:gd name="T19" fmla="*/ 74 h 113"/>
                        <a:gd name="T20" fmla="*/ 71 w 93"/>
                        <a:gd name="T21" fmla="*/ 74 h 113"/>
                        <a:gd name="T22" fmla="*/ 69 w 93"/>
                        <a:gd name="T23" fmla="*/ 80 h 113"/>
                        <a:gd name="T24" fmla="*/ 65 w 93"/>
                        <a:gd name="T25" fmla="*/ 85 h 113"/>
                        <a:gd name="T26" fmla="*/ 61 w 93"/>
                        <a:gd name="T27" fmla="*/ 91 h 113"/>
                        <a:gd name="T28" fmla="*/ 56 w 93"/>
                        <a:gd name="T29" fmla="*/ 93 h 113"/>
                        <a:gd name="T30" fmla="*/ 48 w 93"/>
                        <a:gd name="T31" fmla="*/ 93 h 113"/>
                        <a:gd name="T32" fmla="*/ 41 w 93"/>
                        <a:gd name="T33" fmla="*/ 93 h 113"/>
                        <a:gd name="T34" fmla="*/ 35 w 93"/>
                        <a:gd name="T35" fmla="*/ 89 h 113"/>
                        <a:gd name="T36" fmla="*/ 30 w 93"/>
                        <a:gd name="T37" fmla="*/ 85 h 113"/>
                        <a:gd name="T38" fmla="*/ 26 w 93"/>
                        <a:gd name="T39" fmla="*/ 80 h 113"/>
                        <a:gd name="T40" fmla="*/ 24 w 93"/>
                        <a:gd name="T41" fmla="*/ 72 h 113"/>
                        <a:gd name="T42" fmla="*/ 22 w 93"/>
                        <a:gd name="T43" fmla="*/ 67 h 113"/>
                        <a:gd name="T44" fmla="*/ 22 w 93"/>
                        <a:gd name="T45" fmla="*/ 57 h 113"/>
                        <a:gd name="T46" fmla="*/ 22 w 93"/>
                        <a:gd name="T47" fmla="*/ 46 h 113"/>
                        <a:gd name="T48" fmla="*/ 26 w 93"/>
                        <a:gd name="T49" fmla="*/ 37 h 113"/>
                        <a:gd name="T50" fmla="*/ 30 w 93"/>
                        <a:gd name="T51" fmla="*/ 30 h 113"/>
                        <a:gd name="T52" fmla="*/ 33 w 93"/>
                        <a:gd name="T53" fmla="*/ 24 h 113"/>
                        <a:gd name="T54" fmla="*/ 41 w 93"/>
                        <a:gd name="T55" fmla="*/ 20 h 113"/>
                        <a:gd name="T56" fmla="*/ 48 w 93"/>
                        <a:gd name="T57" fmla="*/ 20 h 113"/>
                        <a:gd name="T58" fmla="*/ 56 w 93"/>
                        <a:gd name="T59" fmla="*/ 20 h 113"/>
                        <a:gd name="T60" fmla="*/ 61 w 93"/>
                        <a:gd name="T61" fmla="*/ 22 h 113"/>
                        <a:gd name="T62" fmla="*/ 65 w 93"/>
                        <a:gd name="T63" fmla="*/ 26 h 113"/>
                        <a:gd name="T64" fmla="*/ 69 w 93"/>
                        <a:gd name="T65" fmla="*/ 31 h 113"/>
                        <a:gd name="T66" fmla="*/ 71 w 93"/>
                        <a:gd name="T67" fmla="*/ 39 h 113"/>
                        <a:gd name="T68" fmla="*/ 93 w 93"/>
                        <a:gd name="T69" fmla="*/ 39 h 113"/>
                        <a:gd name="T70" fmla="*/ 91 w 93"/>
                        <a:gd name="T71" fmla="*/ 28 h 113"/>
                        <a:gd name="T72" fmla="*/ 85 w 93"/>
                        <a:gd name="T73" fmla="*/ 18 h 113"/>
                        <a:gd name="T74" fmla="*/ 76 w 93"/>
                        <a:gd name="T75" fmla="*/ 9 h 113"/>
                        <a:gd name="T76" fmla="*/ 63 w 93"/>
                        <a:gd name="T77" fmla="*/ 2 h 113"/>
                        <a:gd name="T78" fmla="*/ 46 w 93"/>
                        <a:gd name="T79" fmla="*/ 0 h 113"/>
                        <a:gd name="T80" fmla="*/ 30 w 93"/>
                        <a:gd name="T81" fmla="*/ 4 h 113"/>
                        <a:gd name="T82" fmla="*/ 15 w 93"/>
                        <a:gd name="T83" fmla="*/ 13 h 113"/>
                        <a:gd name="T84" fmla="*/ 4 w 93"/>
                        <a:gd name="T85" fmla="*/ 31 h 113"/>
                        <a:gd name="T86" fmla="*/ 0 w 93"/>
                        <a:gd name="T87" fmla="*/ 57 h 113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w 93"/>
                        <a:gd name="T133" fmla="*/ 0 h 113"/>
                        <a:gd name="T134" fmla="*/ 93 w 93"/>
                        <a:gd name="T135" fmla="*/ 113 h 113"/>
                      </a:gdLst>
                      <a:ahLst/>
                      <a:cxnLst>
                        <a:cxn ang="T88">
                          <a:pos x="T0" y="T1"/>
                        </a:cxn>
                        <a:cxn ang="T89">
                          <a:pos x="T2" y="T3"/>
                        </a:cxn>
                        <a:cxn ang="T90">
                          <a:pos x="T4" y="T5"/>
                        </a:cxn>
                        <a:cxn ang="T91">
                          <a:pos x="T6" y="T7"/>
                        </a:cxn>
                        <a:cxn ang="T92">
                          <a:pos x="T8" y="T9"/>
                        </a:cxn>
                        <a:cxn ang="T93">
                          <a:pos x="T10" y="T11"/>
                        </a:cxn>
                        <a:cxn ang="T94">
                          <a:pos x="T12" y="T13"/>
                        </a:cxn>
                        <a:cxn ang="T95">
                          <a:pos x="T14" y="T15"/>
                        </a:cxn>
                        <a:cxn ang="T96">
                          <a:pos x="T16" y="T17"/>
                        </a:cxn>
                        <a:cxn ang="T97">
                          <a:pos x="T18" y="T19"/>
                        </a:cxn>
                        <a:cxn ang="T98">
                          <a:pos x="T20" y="T21"/>
                        </a:cxn>
                        <a:cxn ang="T99">
                          <a:pos x="T22" y="T23"/>
                        </a:cxn>
                        <a:cxn ang="T100">
                          <a:pos x="T24" y="T25"/>
                        </a:cxn>
                        <a:cxn ang="T101">
                          <a:pos x="T26" y="T27"/>
                        </a:cxn>
                        <a:cxn ang="T102">
                          <a:pos x="T28" y="T29"/>
                        </a:cxn>
                        <a:cxn ang="T103">
                          <a:pos x="T30" y="T31"/>
                        </a:cxn>
                        <a:cxn ang="T104">
                          <a:pos x="T32" y="T33"/>
                        </a:cxn>
                        <a:cxn ang="T105">
                          <a:pos x="T34" y="T35"/>
                        </a:cxn>
                        <a:cxn ang="T106">
                          <a:pos x="T36" y="T37"/>
                        </a:cxn>
                        <a:cxn ang="T107">
                          <a:pos x="T38" y="T39"/>
                        </a:cxn>
                        <a:cxn ang="T108">
                          <a:pos x="T40" y="T41"/>
                        </a:cxn>
                        <a:cxn ang="T109">
                          <a:pos x="T42" y="T43"/>
                        </a:cxn>
                        <a:cxn ang="T110">
                          <a:pos x="T44" y="T45"/>
                        </a:cxn>
                        <a:cxn ang="T111">
                          <a:pos x="T46" y="T47"/>
                        </a:cxn>
                        <a:cxn ang="T112">
                          <a:pos x="T48" y="T49"/>
                        </a:cxn>
                        <a:cxn ang="T113">
                          <a:pos x="T50" y="T51"/>
                        </a:cxn>
                        <a:cxn ang="T114">
                          <a:pos x="T52" y="T53"/>
                        </a:cxn>
                        <a:cxn ang="T115">
                          <a:pos x="T54" y="T55"/>
                        </a:cxn>
                        <a:cxn ang="T116">
                          <a:pos x="T56" y="T57"/>
                        </a:cxn>
                        <a:cxn ang="T117">
                          <a:pos x="T58" y="T59"/>
                        </a:cxn>
                        <a:cxn ang="T118">
                          <a:pos x="T60" y="T61"/>
                        </a:cxn>
                        <a:cxn ang="T119">
                          <a:pos x="T62" y="T63"/>
                        </a:cxn>
                        <a:cxn ang="T120">
                          <a:pos x="T64" y="T65"/>
                        </a:cxn>
                        <a:cxn ang="T121">
                          <a:pos x="T66" y="T67"/>
                        </a:cxn>
                        <a:cxn ang="T122">
                          <a:pos x="T68" y="T69"/>
                        </a:cxn>
                        <a:cxn ang="T123">
                          <a:pos x="T70" y="T71"/>
                        </a:cxn>
                        <a:cxn ang="T124">
                          <a:pos x="T72" y="T73"/>
                        </a:cxn>
                        <a:cxn ang="T125">
                          <a:pos x="T74" y="T75"/>
                        </a:cxn>
                        <a:cxn ang="T126">
                          <a:pos x="T76" y="T77"/>
                        </a:cxn>
                        <a:cxn ang="T127">
                          <a:pos x="T78" y="T79"/>
                        </a:cxn>
                        <a:cxn ang="T128">
                          <a:pos x="T80" y="T81"/>
                        </a:cxn>
                        <a:cxn ang="T129">
                          <a:pos x="T82" y="T83"/>
                        </a:cxn>
                        <a:cxn ang="T130">
                          <a:pos x="T84" y="T85"/>
                        </a:cxn>
                        <a:cxn ang="T131">
                          <a:pos x="T86" y="T87"/>
                        </a:cxn>
                      </a:cxnLst>
                      <a:rect l="T132" t="T133" r="T134" b="T135"/>
                      <a:pathLst>
                        <a:path w="93" h="113">
                          <a:moveTo>
                            <a:pt x="0" y="57"/>
                          </a:moveTo>
                          <a:lnTo>
                            <a:pt x="2" y="80"/>
                          </a:lnTo>
                          <a:lnTo>
                            <a:pt x="13" y="98"/>
                          </a:lnTo>
                          <a:lnTo>
                            <a:pt x="28" y="109"/>
                          </a:lnTo>
                          <a:lnTo>
                            <a:pt x="48" y="113"/>
                          </a:lnTo>
                          <a:lnTo>
                            <a:pt x="65" y="109"/>
                          </a:lnTo>
                          <a:lnTo>
                            <a:pt x="78" y="102"/>
                          </a:lnTo>
                          <a:lnTo>
                            <a:pt x="85" y="95"/>
                          </a:lnTo>
                          <a:lnTo>
                            <a:pt x="91" y="83"/>
                          </a:lnTo>
                          <a:lnTo>
                            <a:pt x="93" y="74"/>
                          </a:lnTo>
                          <a:lnTo>
                            <a:pt x="71" y="74"/>
                          </a:lnTo>
                          <a:lnTo>
                            <a:pt x="69" y="80"/>
                          </a:lnTo>
                          <a:lnTo>
                            <a:pt x="65" y="85"/>
                          </a:lnTo>
                          <a:lnTo>
                            <a:pt x="61" y="91"/>
                          </a:lnTo>
                          <a:lnTo>
                            <a:pt x="56" y="93"/>
                          </a:lnTo>
                          <a:lnTo>
                            <a:pt x="48" y="93"/>
                          </a:lnTo>
                          <a:lnTo>
                            <a:pt x="41" y="93"/>
                          </a:lnTo>
                          <a:lnTo>
                            <a:pt x="35" y="89"/>
                          </a:lnTo>
                          <a:lnTo>
                            <a:pt x="30" y="85"/>
                          </a:lnTo>
                          <a:lnTo>
                            <a:pt x="26" y="80"/>
                          </a:lnTo>
                          <a:lnTo>
                            <a:pt x="24" y="72"/>
                          </a:lnTo>
                          <a:lnTo>
                            <a:pt x="22" y="67"/>
                          </a:lnTo>
                          <a:lnTo>
                            <a:pt x="22" y="57"/>
                          </a:lnTo>
                          <a:lnTo>
                            <a:pt x="22" y="46"/>
                          </a:lnTo>
                          <a:lnTo>
                            <a:pt x="26" y="37"/>
                          </a:lnTo>
                          <a:lnTo>
                            <a:pt x="30" y="30"/>
                          </a:lnTo>
                          <a:lnTo>
                            <a:pt x="33" y="24"/>
                          </a:lnTo>
                          <a:lnTo>
                            <a:pt x="41" y="20"/>
                          </a:lnTo>
                          <a:lnTo>
                            <a:pt x="48" y="20"/>
                          </a:lnTo>
                          <a:lnTo>
                            <a:pt x="56" y="20"/>
                          </a:lnTo>
                          <a:lnTo>
                            <a:pt x="61" y="22"/>
                          </a:lnTo>
                          <a:lnTo>
                            <a:pt x="65" y="26"/>
                          </a:lnTo>
                          <a:lnTo>
                            <a:pt x="69" y="31"/>
                          </a:lnTo>
                          <a:lnTo>
                            <a:pt x="71" y="39"/>
                          </a:lnTo>
                          <a:lnTo>
                            <a:pt x="93" y="39"/>
                          </a:lnTo>
                          <a:lnTo>
                            <a:pt x="91" y="28"/>
                          </a:lnTo>
                          <a:lnTo>
                            <a:pt x="85" y="18"/>
                          </a:lnTo>
                          <a:lnTo>
                            <a:pt x="76" y="9"/>
                          </a:lnTo>
                          <a:lnTo>
                            <a:pt x="63" y="2"/>
                          </a:lnTo>
                          <a:lnTo>
                            <a:pt x="46" y="0"/>
                          </a:lnTo>
                          <a:lnTo>
                            <a:pt x="30" y="4"/>
                          </a:lnTo>
                          <a:lnTo>
                            <a:pt x="15" y="13"/>
                          </a:lnTo>
                          <a:lnTo>
                            <a:pt x="4" y="31"/>
                          </a:lnTo>
                          <a:lnTo>
                            <a:pt x="0" y="57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92" name="Freeform 240"/>
                    <p:cNvSpPr>
                      <a:spLocks/>
                    </p:cNvSpPr>
                    <p:nvPr/>
                  </p:nvSpPr>
                  <p:spPr bwMode="auto">
                    <a:xfrm>
                      <a:off x="1295" y="3235"/>
                      <a:ext cx="334" cy="174"/>
                    </a:xfrm>
                    <a:custGeom>
                      <a:avLst/>
                      <a:gdLst>
                        <a:gd name="T0" fmla="*/ 167 w 334"/>
                        <a:gd name="T1" fmla="*/ 174 h 174"/>
                        <a:gd name="T2" fmla="*/ 212 w 334"/>
                        <a:gd name="T3" fmla="*/ 172 h 174"/>
                        <a:gd name="T4" fmla="*/ 253 w 334"/>
                        <a:gd name="T5" fmla="*/ 163 h 174"/>
                        <a:gd name="T6" fmla="*/ 286 w 334"/>
                        <a:gd name="T7" fmla="*/ 150 h 174"/>
                        <a:gd name="T8" fmla="*/ 312 w 334"/>
                        <a:gd name="T9" fmla="*/ 132 h 174"/>
                        <a:gd name="T10" fmla="*/ 329 w 334"/>
                        <a:gd name="T11" fmla="*/ 111 h 174"/>
                        <a:gd name="T12" fmla="*/ 334 w 334"/>
                        <a:gd name="T13" fmla="*/ 87 h 174"/>
                        <a:gd name="T14" fmla="*/ 329 w 334"/>
                        <a:gd name="T15" fmla="*/ 65 h 174"/>
                        <a:gd name="T16" fmla="*/ 312 w 334"/>
                        <a:gd name="T17" fmla="*/ 43 h 174"/>
                        <a:gd name="T18" fmla="*/ 286 w 334"/>
                        <a:gd name="T19" fmla="*/ 26 h 174"/>
                        <a:gd name="T20" fmla="*/ 253 w 334"/>
                        <a:gd name="T21" fmla="*/ 11 h 174"/>
                        <a:gd name="T22" fmla="*/ 212 w 334"/>
                        <a:gd name="T23" fmla="*/ 4 h 174"/>
                        <a:gd name="T24" fmla="*/ 167 w 334"/>
                        <a:gd name="T25" fmla="*/ 0 h 174"/>
                        <a:gd name="T26" fmla="*/ 123 w 334"/>
                        <a:gd name="T27" fmla="*/ 4 h 174"/>
                        <a:gd name="T28" fmla="*/ 82 w 334"/>
                        <a:gd name="T29" fmla="*/ 11 h 174"/>
                        <a:gd name="T30" fmla="*/ 49 w 334"/>
                        <a:gd name="T31" fmla="*/ 26 h 174"/>
                        <a:gd name="T32" fmla="*/ 23 w 334"/>
                        <a:gd name="T33" fmla="*/ 43 h 174"/>
                        <a:gd name="T34" fmla="*/ 6 w 334"/>
                        <a:gd name="T35" fmla="*/ 65 h 174"/>
                        <a:gd name="T36" fmla="*/ 0 w 334"/>
                        <a:gd name="T37" fmla="*/ 87 h 174"/>
                        <a:gd name="T38" fmla="*/ 6 w 334"/>
                        <a:gd name="T39" fmla="*/ 111 h 174"/>
                        <a:gd name="T40" fmla="*/ 23 w 334"/>
                        <a:gd name="T41" fmla="*/ 132 h 174"/>
                        <a:gd name="T42" fmla="*/ 49 w 334"/>
                        <a:gd name="T43" fmla="*/ 150 h 174"/>
                        <a:gd name="T44" fmla="*/ 82 w 334"/>
                        <a:gd name="T45" fmla="*/ 163 h 174"/>
                        <a:gd name="T46" fmla="*/ 123 w 334"/>
                        <a:gd name="T47" fmla="*/ 172 h 174"/>
                        <a:gd name="T48" fmla="*/ 167 w 334"/>
                        <a:gd name="T49" fmla="*/ 174 h 174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w 334"/>
                        <a:gd name="T76" fmla="*/ 0 h 174"/>
                        <a:gd name="T77" fmla="*/ 334 w 334"/>
                        <a:gd name="T78" fmla="*/ 174 h 174"/>
                      </a:gdLst>
                      <a:ahLst/>
                      <a:cxnLst>
                        <a:cxn ang="T50">
                          <a:pos x="T0" y="T1"/>
                        </a:cxn>
                        <a:cxn ang="T51">
                          <a:pos x="T2" y="T3"/>
                        </a:cxn>
                        <a:cxn ang="T52">
                          <a:pos x="T4" y="T5"/>
                        </a:cxn>
                        <a:cxn ang="T53">
                          <a:pos x="T6" y="T7"/>
                        </a:cxn>
                        <a:cxn ang="T54">
                          <a:pos x="T8" y="T9"/>
                        </a:cxn>
                        <a:cxn ang="T55">
                          <a:pos x="T10" y="T11"/>
                        </a:cxn>
                        <a:cxn ang="T56">
                          <a:pos x="T12" y="T13"/>
                        </a:cxn>
                        <a:cxn ang="T57">
                          <a:pos x="T14" y="T15"/>
                        </a:cxn>
                        <a:cxn ang="T58">
                          <a:pos x="T16" y="T17"/>
                        </a:cxn>
                        <a:cxn ang="T59">
                          <a:pos x="T18" y="T19"/>
                        </a:cxn>
                        <a:cxn ang="T60">
                          <a:pos x="T20" y="T21"/>
                        </a:cxn>
                        <a:cxn ang="T61">
                          <a:pos x="T22" y="T23"/>
                        </a:cxn>
                        <a:cxn ang="T62">
                          <a:pos x="T24" y="T25"/>
                        </a:cxn>
                        <a:cxn ang="T63">
                          <a:pos x="T26" y="T27"/>
                        </a:cxn>
                        <a:cxn ang="T64">
                          <a:pos x="T28" y="T29"/>
                        </a:cxn>
                        <a:cxn ang="T65">
                          <a:pos x="T30" y="T31"/>
                        </a:cxn>
                        <a:cxn ang="T66">
                          <a:pos x="T32" y="T33"/>
                        </a:cxn>
                        <a:cxn ang="T67">
                          <a:pos x="T34" y="T35"/>
                        </a:cxn>
                        <a:cxn ang="T68">
                          <a:pos x="T36" y="T37"/>
                        </a:cxn>
                        <a:cxn ang="T69">
                          <a:pos x="T38" y="T39"/>
                        </a:cxn>
                        <a:cxn ang="T70">
                          <a:pos x="T40" y="T41"/>
                        </a:cxn>
                        <a:cxn ang="T71">
                          <a:pos x="T42" y="T43"/>
                        </a:cxn>
                        <a:cxn ang="T72">
                          <a:pos x="T44" y="T45"/>
                        </a:cxn>
                        <a:cxn ang="T73">
                          <a:pos x="T46" y="T47"/>
                        </a:cxn>
                        <a:cxn ang="T74">
                          <a:pos x="T48" y="T49"/>
                        </a:cxn>
                      </a:cxnLst>
                      <a:rect l="T75" t="T76" r="T77" b="T78"/>
                      <a:pathLst>
                        <a:path w="334" h="174">
                          <a:moveTo>
                            <a:pt x="167" y="174"/>
                          </a:moveTo>
                          <a:lnTo>
                            <a:pt x="212" y="172"/>
                          </a:lnTo>
                          <a:lnTo>
                            <a:pt x="253" y="163"/>
                          </a:lnTo>
                          <a:lnTo>
                            <a:pt x="286" y="150"/>
                          </a:lnTo>
                          <a:lnTo>
                            <a:pt x="312" y="132"/>
                          </a:lnTo>
                          <a:lnTo>
                            <a:pt x="329" y="111"/>
                          </a:lnTo>
                          <a:lnTo>
                            <a:pt x="334" y="87"/>
                          </a:lnTo>
                          <a:lnTo>
                            <a:pt x="329" y="65"/>
                          </a:lnTo>
                          <a:lnTo>
                            <a:pt x="312" y="43"/>
                          </a:lnTo>
                          <a:lnTo>
                            <a:pt x="286" y="26"/>
                          </a:lnTo>
                          <a:lnTo>
                            <a:pt x="253" y="11"/>
                          </a:lnTo>
                          <a:lnTo>
                            <a:pt x="212" y="4"/>
                          </a:lnTo>
                          <a:lnTo>
                            <a:pt x="167" y="0"/>
                          </a:lnTo>
                          <a:lnTo>
                            <a:pt x="123" y="4"/>
                          </a:lnTo>
                          <a:lnTo>
                            <a:pt x="82" y="11"/>
                          </a:lnTo>
                          <a:lnTo>
                            <a:pt x="49" y="26"/>
                          </a:lnTo>
                          <a:lnTo>
                            <a:pt x="23" y="43"/>
                          </a:lnTo>
                          <a:lnTo>
                            <a:pt x="6" y="65"/>
                          </a:lnTo>
                          <a:lnTo>
                            <a:pt x="0" y="87"/>
                          </a:lnTo>
                          <a:lnTo>
                            <a:pt x="6" y="111"/>
                          </a:lnTo>
                          <a:lnTo>
                            <a:pt x="23" y="132"/>
                          </a:lnTo>
                          <a:lnTo>
                            <a:pt x="49" y="150"/>
                          </a:lnTo>
                          <a:lnTo>
                            <a:pt x="82" y="163"/>
                          </a:lnTo>
                          <a:lnTo>
                            <a:pt x="123" y="172"/>
                          </a:lnTo>
                          <a:lnTo>
                            <a:pt x="167" y="174"/>
                          </a:lnTo>
                          <a:close/>
                        </a:path>
                      </a:pathLst>
                    </a:custGeom>
                    <a:solidFill>
                      <a:srgbClr val="BFBFBF"/>
                    </a:solidFill>
                    <a:ln w="0">
                      <a:solidFill>
                        <a:srgbClr val="BFBFB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93" name="Freeform 241"/>
                    <p:cNvSpPr>
                      <a:spLocks/>
                    </p:cNvSpPr>
                    <p:nvPr/>
                  </p:nvSpPr>
                  <p:spPr bwMode="auto">
                    <a:xfrm>
                      <a:off x="1295" y="3235"/>
                      <a:ext cx="334" cy="174"/>
                    </a:xfrm>
                    <a:custGeom>
                      <a:avLst/>
                      <a:gdLst>
                        <a:gd name="T0" fmla="*/ 167 w 334"/>
                        <a:gd name="T1" fmla="*/ 174 h 174"/>
                        <a:gd name="T2" fmla="*/ 212 w 334"/>
                        <a:gd name="T3" fmla="*/ 172 h 174"/>
                        <a:gd name="T4" fmla="*/ 253 w 334"/>
                        <a:gd name="T5" fmla="*/ 163 h 174"/>
                        <a:gd name="T6" fmla="*/ 286 w 334"/>
                        <a:gd name="T7" fmla="*/ 150 h 174"/>
                        <a:gd name="T8" fmla="*/ 312 w 334"/>
                        <a:gd name="T9" fmla="*/ 132 h 174"/>
                        <a:gd name="T10" fmla="*/ 329 w 334"/>
                        <a:gd name="T11" fmla="*/ 111 h 174"/>
                        <a:gd name="T12" fmla="*/ 334 w 334"/>
                        <a:gd name="T13" fmla="*/ 87 h 174"/>
                        <a:gd name="T14" fmla="*/ 329 w 334"/>
                        <a:gd name="T15" fmla="*/ 65 h 174"/>
                        <a:gd name="T16" fmla="*/ 312 w 334"/>
                        <a:gd name="T17" fmla="*/ 43 h 174"/>
                        <a:gd name="T18" fmla="*/ 286 w 334"/>
                        <a:gd name="T19" fmla="*/ 26 h 174"/>
                        <a:gd name="T20" fmla="*/ 253 w 334"/>
                        <a:gd name="T21" fmla="*/ 11 h 174"/>
                        <a:gd name="T22" fmla="*/ 212 w 334"/>
                        <a:gd name="T23" fmla="*/ 4 h 174"/>
                        <a:gd name="T24" fmla="*/ 167 w 334"/>
                        <a:gd name="T25" fmla="*/ 0 h 174"/>
                        <a:gd name="T26" fmla="*/ 123 w 334"/>
                        <a:gd name="T27" fmla="*/ 4 h 174"/>
                        <a:gd name="T28" fmla="*/ 82 w 334"/>
                        <a:gd name="T29" fmla="*/ 11 h 174"/>
                        <a:gd name="T30" fmla="*/ 49 w 334"/>
                        <a:gd name="T31" fmla="*/ 26 h 174"/>
                        <a:gd name="T32" fmla="*/ 23 w 334"/>
                        <a:gd name="T33" fmla="*/ 43 h 174"/>
                        <a:gd name="T34" fmla="*/ 6 w 334"/>
                        <a:gd name="T35" fmla="*/ 65 h 174"/>
                        <a:gd name="T36" fmla="*/ 0 w 334"/>
                        <a:gd name="T37" fmla="*/ 87 h 174"/>
                        <a:gd name="T38" fmla="*/ 6 w 334"/>
                        <a:gd name="T39" fmla="*/ 111 h 174"/>
                        <a:gd name="T40" fmla="*/ 23 w 334"/>
                        <a:gd name="T41" fmla="*/ 132 h 174"/>
                        <a:gd name="T42" fmla="*/ 49 w 334"/>
                        <a:gd name="T43" fmla="*/ 150 h 174"/>
                        <a:gd name="T44" fmla="*/ 82 w 334"/>
                        <a:gd name="T45" fmla="*/ 163 h 174"/>
                        <a:gd name="T46" fmla="*/ 123 w 334"/>
                        <a:gd name="T47" fmla="*/ 172 h 174"/>
                        <a:gd name="T48" fmla="*/ 167 w 334"/>
                        <a:gd name="T49" fmla="*/ 174 h 174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w 334"/>
                        <a:gd name="T76" fmla="*/ 0 h 174"/>
                        <a:gd name="T77" fmla="*/ 334 w 334"/>
                        <a:gd name="T78" fmla="*/ 174 h 174"/>
                      </a:gdLst>
                      <a:ahLst/>
                      <a:cxnLst>
                        <a:cxn ang="T50">
                          <a:pos x="T0" y="T1"/>
                        </a:cxn>
                        <a:cxn ang="T51">
                          <a:pos x="T2" y="T3"/>
                        </a:cxn>
                        <a:cxn ang="T52">
                          <a:pos x="T4" y="T5"/>
                        </a:cxn>
                        <a:cxn ang="T53">
                          <a:pos x="T6" y="T7"/>
                        </a:cxn>
                        <a:cxn ang="T54">
                          <a:pos x="T8" y="T9"/>
                        </a:cxn>
                        <a:cxn ang="T55">
                          <a:pos x="T10" y="T11"/>
                        </a:cxn>
                        <a:cxn ang="T56">
                          <a:pos x="T12" y="T13"/>
                        </a:cxn>
                        <a:cxn ang="T57">
                          <a:pos x="T14" y="T15"/>
                        </a:cxn>
                        <a:cxn ang="T58">
                          <a:pos x="T16" y="T17"/>
                        </a:cxn>
                        <a:cxn ang="T59">
                          <a:pos x="T18" y="T19"/>
                        </a:cxn>
                        <a:cxn ang="T60">
                          <a:pos x="T20" y="T21"/>
                        </a:cxn>
                        <a:cxn ang="T61">
                          <a:pos x="T22" y="T23"/>
                        </a:cxn>
                        <a:cxn ang="T62">
                          <a:pos x="T24" y="T25"/>
                        </a:cxn>
                        <a:cxn ang="T63">
                          <a:pos x="T26" y="T27"/>
                        </a:cxn>
                        <a:cxn ang="T64">
                          <a:pos x="T28" y="T29"/>
                        </a:cxn>
                        <a:cxn ang="T65">
                          <a:pos x="T30" y="T31"/>
                        </a:cxn>
                        <a:cxn ang="T66">
                          <a:pos x="T32" y="T33"/>
                        </a:cxn>
                        <a:cxn ang="T67">
                          <a:pos x="T34" y="T35"/>
                        </a:cxn>
                        <a:cxn ang="T68">
                          <a:pos x="T36" y="T37"/>
                        </a:cxn>
                        <a:cxn ang="T69">
                          <a:pos x="T38" y="T39"/>
                        </a:cxn>
                        <a:cxn ang="T70">
                          <a:pos x="T40" y="T41"/>
                        </a:cxn>
                        <a:cxn ang="T71">
                          <a:pos x="T42" y="T43"/>
                        </a:cxn>
                        <a:cxn ang="T72">
                          <a:pos x="T44" y="T45"/>
                        </a:cxn>
                        <a:cxn ang="T73">
                          <a:pos x="T46" y="T47"/>
                        </a:cxn>
                        <a:cxn ang="T74">
                          <a:pos x="T48" y="T49"/>
                        </a:cxn>
                      </a:cxnLst>
                      <a:rect l="T75" t="T76" r="T77" b="T78"/>
                      <a:pathLst>
                        <a:path w="334" h="174">
                          <a:moveTo>
                            <a:pt x="167" y="174"/>
                          </a:moveTo>
                          <a:lnTo>
                            <a:pt x="212" y="172"/>
                          </a:lnTo>
                          <a:lnTo>
                            <a:pt x="253" y="163"/>
                          </a:lnTo>
                          <a:lnTo>
                            <a:pt x="286" y="150"/>
                          </a:lnTo>
                          <a:lnTo>
                            <a:pt x="312" y="132"/>
                          </a:lnTo>
                          <a:lnTo>
                            <a:pt x="329" y="111"/>
                          </a:lnTo>
                          <a:lnTo>
                            <a:pt x="334" y="87"/>
                          </a:lnTo>
                          <a:lnTo>
                            <a:pt x="329" y="65"/>
                          </a:lnTo>
                          <a:lnTo>
                            <a:pt x="312" y="43"/>
                          </a:lnTo>
                          <a:lnTo>
                            <a:pt x="286" y="26"/>
                          </a:lnTo>
                          <a:lnTo>
                            <a:pt x="253" y="11"/>
                          </a:lnTo>
                          <a:lnTo>
                            <a:pt x="212" y="4"/>
                          </a:lnTo>
                          <a:lnTo>
                            <a:pt x="167" y="0"/>
                          </a:lnTo>
                          <a:lnTo>
                            <a:pt x="123" y="4"/>
                          </a:lnTo>
                          <a:lnTo>
                            <a:pt x="82" y="11"/>
                          </a:lnTo>
                          <a:lnTo>
                            <a:pt x="49" y="26"/>
                          </a:lnTo>
                          <a:lnTo>
                            <a:pt x="23" y="43"/>
                          </a:lnTo>
                          <a:lnTo>
                            <a:pt x="6" y="65"/>
                          </a:lnTo>
                          <a:lnTo>
                            <a:pt x="0" y="87"/>
                          </a:lnTo>
                          <a:lnTo>
                            <a:pt x="6" y="111"/>
                          </a:lnTo>
                          <a:lnTo>
                            <a:pt x="23" y="132"/>
                          </a:lnTo>
                          <a:lnTo>
                            <a:pt x="49" y="150"/>
                          </a:lnTo>
                          <a:lnTo>
                            <a:pt x="82" y="163"/>
                          </a:lnTo>
                          <a:lnTo>
                            <a:pt x="123" y="172"/>
                          </a:lnTo>
                          <a:lnTo>
                            <a:pt x="167" y="174"/>
                          </a:lnTo>
                        </a:path>
                      </a:pathLst>
                    </a:custGeom>
                    <a:noFill/>
                    <a:ln w="63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94" name="Freeform 242"/>
                    <p:cNvSpPr>
                      <a:spLocks/>
                    </p:cNvSpPr>
                    <p:nvPr/>
                  </p:nvSpPr>
                  <p:spPr bwMode="auto">
                    <a:xfrm>
                      <a:off x="1327" y="3218"/>
                      <a:ext cx="273" cy="163"/>
                    </a:xfrm>
                    <a:custGeom>
                      <a:avLst/>
                      <a:gdLst>
                        <a:gd name="T0" fmla="*/ 135 w 273"/>
                        <a:gd name="T1" fmla="*/ 163 h 163"/>
                        <a:gd name="T2" fmla="*/ 172 w 273"/>
                        <a:gd name="T3" fmla="*/ 162 h 163"/>
                        <a:gd name="T4" fmla="*/ 204 w 273"/>
                        <a:gd name="T5" fmla="*/ 154 h 163"/>
                        <a:gd name="T6" fmla="*/ 232 w 273"/>
                        <a:gd name="T7" fmla="*/ 143 h 163"/>
                        <a:gd name="T8" fmla="*/ 254 w 273"/>
                        <a:gd name="T9" fmla="*/ 128 h 163"/>
                        <a:gd name="T10" fmla="*/ 267 w 273"/>
                        <a:gd name="T11" fmla="*/ 112 h 163"/>
                        <a:gd name="T12" fmla="*/ 273 w 273"/>
                        <a:gd name="T13" fmla="*/ 93 h 163"/>
                        <a:gd name="T14" fmla="*/ 267 w 273"/>
                        <a:gd name="T15" fmla="*/ 73 h 163"/>
                        <a:gd name="T16" fmla="*/ 254 w 273"/>
                        <a:gd name="T17" fmla="*/ 50 h 163"/>
                        <a:gd name="T18" fmla="*/ 232 w 273"/>
                        <a:gd name="T19" fmla="*/ 32 h 163"/>
                        <a:gd name="T20" fmla="*/ 204 w 273"/>
                        <a:gd name="T21" fmla="*/ 15 h 163"/>
                        <a:gd name="T22" fmla="*/ 172 w 273"/>
                        <a:gd name="T23" fmla="*/ 4 h 163"/>
                        <a:gd name="T24" fmla="*/ 135 w 273"/>
                        <a:gd name="T25" fmla="*/ 0 h 163"/>
                        <a:gd name="T26" fmla="*/ 100 w 273"/>
                        <a:gd name="T27" fmla="*/ 4 h 163"/>
                        <a:gd name="T28" fmla="*/ 67 w 273"/>
                        <a:gd name="T29" fmla="*/ 15 h 163"/>
                        <a:gd name="T30" fmla="*/ 41 w 273"/>
                        <a:gd name="T31" fmla="*/ 32 h 163"/>
                        <a:gd name="T32" fmla="*/ 18 w 273"/>
                        <a:gd name="T33" fmla="*/ 50 h 163"/>
                        <a:gd name="T34" fmla="*/ 5 w 273"/>
                        <a:gd name="T35" fmla="*/ 73 h 163"/>
                        <a:gd name="T36" fmla="*/ 0 w 273"/>
                        <a:gd name="T37" fmla="*/ 93 h 163"/>
                        <a:gd name="T38" fmla="*/ 5 w 273"/>
                        <a:gd name="T39" fmla="*/ 112 h 163"/>
                        <a:gd name="T40" fmla="*/ 18 w 273"/>
                        <a:gd name="T41" fmla="*/ 128 h 163"/>
                        <a:gd name="T42" fmla="*/ 41 w 273"/>
                        <a:gd name="T43" fmla="*/ 143 h 163"/>
                        <a:gd name="T44" fmla="*/ 67 w 273"/>
                        <a:gd name="T45" fmla="*/ 154 h 163"/>
                        <a:gd name="T46" fmla="*/ 100 w 273"/>
                        <a:gd name="T47" fmla="*/ 162 h 163"/>
                        <a:gd name="T48" fmla="*/ 135 w 273"/>
                        <a:gd name="T49" fmla="*/ 163 h 163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w 273"/>
                        <a:gd name="T76" fmla="*/ 0 h 163"/>
                        <a:gd name="T77" fmla="*/ 273 w 273"/>
                        <a:gd name="T78" fmla="*/ 163 h 163"/>
                      </a:gdLst>
                      <a:ahLst/>
                      <a:cxnLst>
                        <a:cxn ang="T50">
                          <a:pos x="T0" y="T1"/>
                        </a:cxn>
                        <a:cxn ang="T51">
                          <a:pos x="T2" y="T3"/>
                        </a:cxn>
                        <a:cxn ang="T52">
                          <a:pos x="T4" y="T5"/>
                        </a:cxn>
                        <a:cxn ang="T53">
                          <a:pos x="T6" y="T7"/>
                        </a:cxn>
                        <a:cxn ang="T54">
                          <a:pos x="T8" y="T9"/>
                        </a:cxn>
                        <a:cxn ang="T55">
                          <a:pos x="T10" y="T11"/>
                        </a:cxn>
                        <a:cxn ang="T56">
                          <a:pos x="T12" y="T13"/>
                        </a:cxn>
                        <a:cxn ang="T57">
                          <a:pos x="T14" y="T15"/>
                        </a:cxn>
                        <a:cxn ang="T58">
                          <a:pos x="T16" y="T17"/>
                        </a:cxn>
                        <a:cxn ang="T59">
                          <a:pos x="T18" y="T19"/>
                        </a:cxn>
                        <a:cxn ang="T60">
                          <a:pos x="T20" y="T21"/>
                        </a:cxn>
                        <a:cxn ang="T61">
                          <a:pos x="T22" y="T23"/>
                        </a:cxn>
                        <a:cxn ang="T62">
                          <a:pos x="T24" y="T25"/>
                        </a:cxn>
                        <a:cxn ang="T63">
                          <a:pos x="T26" y="T27"/>
                        </a:cxn>
                        <a:cxn ang="T64">
                          <a:pos x="T28" y="T29"/>
                        </a:cxn>
                        <a:cxn ang="T65">
                          <a:pos x="T30" y="T31"/>
                        </a:cxn>
                        <a:cxn ang="T66">
                          <a:pos x="T32" y="T33"/>
                        </a:cxn>
                        <a:cxn ang="T67">
                          <a:pos x="T34" y="T35"/>
                        </a:cxn>
                        <a:cxn ang="T68">
                          <a:pos x="T36" y="T37"/>
                        </a:cxn>
                        <a:cxn ang="T69">
                          <a:pos x="T38" y="T39"/>
                        </a:cxn>
                        <a:cxn ang="T70">
                          <a:pos x="T40" y="T41"/>
                        </a:cxn>
                        <a:cxn ang="T71">
                          <a:pos x="T42" y="T43"/>
                        </a:cxn>
                        <a:cxn ang="T72">
                          <a:pos x="T44" y="T45"/>
                        </a:cxn>
                        <a:cxn ang="T73">
                          <a:pos x="T46" y="T47"/>
                        </a:cxn>
                        <a:cxn ang="T74">
                          <a:pos x="T48" y="T49"/>
                        </a:cxn>
                      </a:cxnLst>
                      <a:rect l="T75" t="T76" r="T77" b="T78"/>
                      <a:pathLst>
                        <a:path w="273" h="163">
                          <a:moveTo>
                            <a:pt x="135" y="163"/>
                          </a:moveTo>
                          <a:lnTo>
                            <a:pt x="172" y="162"/>
                          </a:lnTo>
                          <a:lnTo>
                            <a:pt x="204" y="154"/>
                          </a:lnTo>
                          <a:lnTo>
                            <a:pt x="232" y="143"/>
                          </a:lnTo>
                          <a:lnTo>
                            <a:pt x="254" y="128"/>
                          </a:lnTo>
                          <a:lnTo>
                            <a:pt x="267" y="112"/>
                          </a:lnTo>
                          <a:lnTo>
                            <a:pt x="273" y="93"/>
                          </a:lnTo>
                          <a:lnTo>
                            <a:pt x="267" y="73"/>
                          </a:lnTo>
                          <a:lnTo>
                            <a:pt x="254" y="50"/>
                          </a:lnTo>
                          <a:lnTo>
                            <a:pt x="232" y="32"/>
                          </a:lnTo>
                          <a:lnTo>
                            <a:pt x="204" y="15"/>
                          </a:lnTo>
                          <a:lnTo>
                            <a:pt x="172" y="4"/>
                          </a:lnTo>
                          <a:lnTo>
                            <a:pt x="135" y="0"/>
                          </a:lnTo>
                          <a:lnTo>
                            <a:pt x="100" y="4"/>
                          </a:lnTo>
                          <a:lnTo>
                            <a:pt x="67" y="15"/>
                          </a:lnTo>
                          <a:lnTo>
                            <a:pt x="41" y="32"/>
                          </a:lnTo>
                          <a:lnTo>
                            <a:pt x="18" y="50"/>
                          </a:lnTo>
                          <a:lnTo>
                            <a:pt x="5" y="73"/>
                          </a:lnTo>
                          <a:lnTo>
                            <a:pt x="0" y="93"/>
                          </a:lnTo>
                          <a:lnTo>
                            <a:pt x="5" y="112"/>
                          </a:lnTo>
                          <a:lnTo>
                            <a:pt x="18" y="128"/>
                          </a:lnTo>
                          <a:lnTo>
                            <a:pt x="41" y="143"/>
                          </a:lnTo>
                          <a:lnTo>
                            <a:pt x="67" y="154"/>
                          </a:lnTo>
                          <a:lnTo>
                            <a:pt x="100" y="162"/>
                          </a:lnTo>
                          <a:lnTo>
                            <a:pt x="135" y="163"/>
                          </a:lnTo>
                          <a:close/>
                        </a:path>
                      </a:pathLst>
                    </a:custGeom>
                    <a:solidFill>
                      <a:srgbClr val="404040"/>
                    </a:solidFill>
                    <a:ln w="0">
                      <a:solidFill>
                        <a:srgbClr val="40404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95" name="Freeform 243"/>
                    <p:cNvSpPr>
                      <a:spLocks/>
                    </p:cNvSpPr>
                    <p:nvPr/>
                  </p:nvSpPr>
                  <p:spPr bwMode="auto">
                    <a:xfrm>
                      <a:off x="1340" y="3218"/>
                      <a:ext cx="247" cy="149"/>
                    </a:xfrm>
                    <a:custGeom>
                      <a:avLst/>
                      <a:gdLst>
                        <a:gd name="T0" fmla="*/ 122 w 247"/>
                        <a:gd name="T1" fmla="*/ 149 h 149"/>
                        <a:gd name="T2" fmla="*/ 161 w 247"/>
                        <a:gd name="T3" fmla="*/ 145 h 149"/>
                        <a:gd name="T4" fmla="*/ 195 w 247"/>
                        <a:gd name="T5" fmla="*/ 136 h 149"/>
                        <a:gd name="T6" fmla="*/ 222 w 247"/>
                        <a:gd name="T7" fmla="*/ 123 h 149"/>
                        <a:gd name="T8" fmla="*/ 239 w 247"/>
                        <a:gd name="T9" fmla="*/ 104 h 149"/>
                        <a:gd name="T10" fmla="*/ 247 w 247"/>
                        <a:gd name="T11" fmla="*/ 86 h 149"/>
                        <a:gd name="T12" fmla="*/ 241 w 247"/>
                        <a:gd name="T13" fmla="*/ 67 h 149"/>
                        <a:gd name="T14" fmla="*/ 228 w 247"/>
                        <a:gd name="T15" fmla="*/ 47 h 149"/>
                        <a:gd name="T16" fmla="*/ 209 w 247"/>
                        <a:gd name="T17" fmla="*/ 30 h 149"/>
                        <a:gd name="T18" fmla="*/ 185 w 247"/>
                        <a:gd name="T19" fmla="*/ 15 h 149"/>
                        <a:gd name="T20" fmla="*/ 156 w 247"/>
                        <a:gd name="T21" fmla="*/ 4 h 149"/>
                        <a:gd name="T22" fmla="*/ 122 w 247"/>
                        <a:gd name="T23" fmla="*/ 0 h 149"/>
                        <a:gd name="T24" fmla="*/ 91 w 247"/>
                        <a:gd name="T25" fmla="*/ 4 h 149"/>
                        <a:gd name="T26" fmla="*/ 61 w 247"/>
                        <a:gd name="T27" fmla="*/ 15 h 149"/>
                        <a:gd name="T28" fmla="*/ 37 w 247"/>
                        <a:gd name="T29" fmla="*/ 30 h 149"/>
                        <a:gd name="T30" fmla="*/ 17 w 247"/>
                        <a:gd name="T31" fmla="*/ 47 h 149"/>
                        <a:gd name="T32" fmla="*/ 5 w 247"/>
                        <a:gd name="T33" fmla="*/ 67 h 149"/>
                        <a:gd name="T34" fmla="*/ 0 w 247"/>
                        <a:gd name="T35" fmla="*/ 86 h 149"/>
                        <a:gd name="T36" fmla="*/ 7 w 247"/>
                        <a:gd name="T37" fmla="*/ 104 h 149"/>
                        <a:gd name="T38" fmla="*/ 24 w 247"/>
                        <a:gd name="T39" fmla="*/ 123 h 149"/>
                        <a:gd name="T40" fmla="*/ 50 w 247"/>
                        <a:gd name="T41" fmla="*/ 136 h 149"/>
                        <a:gd name="T42" fmla="*/ 85 w 247"/>
                        <a:gd name="T43" fmla="*/ 145 h 149"/>
                        <a:gd name="T44" fmla="*/ 122 w 247"/>
                        <a:gd name="T45" fmla="*/ 149 h 149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w 247"/>
                        <a:gd name="T70" fmla="*/ 0 h 149"/>
                        <a:gd name="T71" fmla="*/ 247 w 247"/>
                        <a:gd name="T72" fmla="*/ 149 h 149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T69" t="T70" r="T71" b="T72"/>
                      <a:pathLst>
                        <a:path w="247" h="149">
                          <a:moveTo>
                            <a:pt x="122" y="149"/>
                          </a:moveTo>
                          <a:lnTo>
                            <a:pt x="161" y="145"/>
                          </a:lnTo>
                          <a:lnTo>
                            <a:pt x="195" y="136"/>
                          </a:lnTo>
                          <a:lnTo>
                            <a:pt x="222" y="123"/>
                          </a:lnTo>
                          <a:lnTo>
                            <a:pt x="239" y="104"/>
                          </a:lnTo>
                          <a:lnTo>
                            <a:pt x="247" y="86"/>
                          </a:lnTo>
                          <a:lnTo>
                            <a:pt x="241" y="67"/>
                          </a:lnTo>
                          <a:lnTo>
                            <a:pt x="228" y="47"/>
                          </a:lnTo>
                          <a:lnTo>
                            <a:pt x="209" y="30"/>
                          </a:lnTo>
                          <a:lnTo>
                            <a:pt x="185" y="15"/>
                          </a:lnTo>
                          <a:lnTo>
                            <a:pt x="156" y="4"/>
                          </a:lnTo>
                          <a:lnTo>
                            <a:pt x="122" y="0"/>
                          </a:lnTo>
                          <a:lnTo>
                            <a:pt x="91" y="4"/>
                          </a:lnTo>
                          <a:lnTo>
                            <a:pt x="61" y="15"/>
                          </a:lnTo>
                          <a:lnTo>
                            <a:pt x="37" y="30"/>
                          </a:lnTo>
                          <a:lnTo>
                            <a:pt x="17" y="47"/>
                          </a:lnTo>
                          <a:lnTo>
                            <a:pt x="5" y="67"/>
                          </a:lnTo>
                          <a:lnTo>
                            <a:pt x="0" y="86"/>
                          </a:lnTo>
                          <a:lnTo>
                            <a:pt x="7" y="104"/>
                          </a:lnTo>
                          <a:lnTo>
                            <a:pt x="24" y="123"/>
                          </a:lnTo>
                          <a:lnTo>
                            <a:pt x="50" y="136"/>
                          </a:lnTo>
                          <a:lnTo>
                            <a:pt x="85" y="145"/>
                          </a:lnTo>
                          <a:lnTo>
                            <a:pt x="122" y="149"/>
                          </a:lnTo>
                          <a:close/>
                        </a:path>
                      </a:pathLst>
                    </a:custGeom>
                    <a:solidFill>
                      <a:srgbClr val="585858"/>
                    </a:solidFill>
                    <a:ln w="0">
                      <a:solidFill>
                        <a:srgbClr val="585858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96" name="Freeform 244"/>
                    <p:cNvSpPr>
                      <a:spLocks/>
                    </p:cNvSpPr>
                    <p:nvPr/>
                  </p:nvSpPr>
                  <p:spPr bwMode="auto">
                    <a:xfrm>
                      <a:off x="1355" y="3220"/>
                      <a:ext cx="217" cy="132"/>
                    </a:xfrm>
                    <a:custGeom>
                      <a:avLst/>
                      <a:gdLst>
                        <a:gd name="T0" fmla="*/ 109 w 217"/>
                        <a:gd name="T1" fmla="*/ 132 h 132"/>
                        <a:gd name="T2" fmla="*/ 143 w 217"/>
                        <a:gd name="T3" fmla="*/ 128 h 132"/>
                        <a:gd name="T4" fmla="*/ 172 w 217"/>
                        <a:gd name="T5" fmla="*/ 121 h 132"/>
                        <a:gd name="T6" fmla="*/ 196 w 217"/>
                        <a:gd name="T7" fmla="*/ 108 h 132"/>
                        <a:gd name="T8" fmla="*/ 211 w 217"/>
                        <a:gd name="T9" fmla="*/ 93 h 132"/>
                        <a:gd name="T10" fmla="*/ 217 w 217"/>
                        <a:gd name="T11" fmla="*/ 74 h 132"/>
                        <a:gd name="T12" fmla="*/ 211 w 217"/>
                        <a:gd name="T13" fmla="*/ 56 h 132"/>
                        <a:gd name="T14" fmla="*/ 196 w 217"/>
                        <a:gd name="T15" fmla="*/ 35 h 132"/>
                        <a:gd name="T16" fmla="*/ 172 w 217"/>
                        <a:gd name="T17" fmla="*/ 17 h 132"/>
                        <a:gd name="T18" fmla="*/ 143 w 217"/>
                        <a:gd name="T19" fmla="*/ 4 h 132"/>
                        <a:gd name="T20" fmla="*/ 109 w 217"/>
                        <a:gd name="T21" fmla="*/ 0 h 132"/>
                        <a:gd name="T22" fmla="*/ 74 w 217"/>
                        <a:gd name="T23" fmla="*/ 4 h 132"/>
                        <a:gd name="T24" fmla="*/ 44 w 217"/>
                        <a:gd name="T25" fmla="*/ 17 h 132"/>
                        <a:gd name="T26" fmla="*/ 20 w 217"/>
                        <a:gd name="T27" fmla="*/ 35 h 132"/>
                        <a:gd name="T28" fmla="*/ 5 w 217"/>
                        <a:gd name="T29" fmla="*/ 56 h 132"/>
                        <a:gd name="T30" fmla="*/ 0 w 217"/>
                        <a:gd name="T31" fmla="*/ 74 h 132"/>
                        <a:gd name="T32" fmla="*/ 5 w 217"/>
                        <a:gd name="T33" fmla="*/ 93 h 132"/>
                        <a:gd name="T34" fmla="*/ 20 w 217"/>
                        <a:gd name="T35" fmla="*/ 108 h 132"/>
                        <a:gd name="T36" fmla="*/ 44 w 217"/>
                        <a:gd name="T37" fmla="*/ 121 h 132"/>
                        <a:gd name="T38" fmla="*/ 74 w 217"/>
                        <a:gd name="T39" fmla="*/ 128 h 132"/>
                        <a:gd name="T40" fmla="*/ 109 w 217"/>
                        <a:gd name="T41" fmla="*/ 132 h 132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w 217"/>
                        <a:gd name="T64" fmla="*/ 0 h 132"/>
                        <a:gd name="T65" fmla="*/ 217 w 217"/>
                        <a:gd name="T66" fmla="*/ 132 h 132"/>
                      </a:gdLst>
                      <a:ahLst/>
                      <a:cxnLst>
                        <a:cxn ang="T42">
                          <a:pos x="T0" y="T1"/>
                        </a:cxn>
                        <a:cxn ang="T43">
                          <a:pos x="T2" y="T3"/>
                        </a:cxn>
                        <a:cxn ang="T44">
                          <a:pos x="T4" y="T5"/>
                        </a:cxn>
                        <a:cxn ang="T45">
                          <a:pos x="T6" y="T7"/>
                        </a:cxn>
                        <a:cxn ang="T46">
                          <a:pos x="T8" y="T9"/>
                        </a:cxn>
                        <a:cxn ang="T47">
                          <a:pos x="T10" y="T11"/>
                        </a:cxn>
                        <a:cxn ang="T48">
                          <a:pos x="T12" y="T13"/>
                        </a:cxn>
                        <a:cxn ang="T49">
                          <a:pos x="T14" y="T15"/>
                        </a:cxn>
                        <a:cxn ang="T50">
                          <a:pos x="T16" y="T17"/>
                        </a:cxn>
                        <a:cxn ang="T51">
                          <a:pos x="T18" y="T19"/>
                        </a:cxn>
                        <a:cxn ang="T52">
                          <a:pos x="T20" y="T21"/>
                        </a:cxn>
                        <a:cxn ang="T53">
                          <a:pos x="T22" y="T23"/>
                        </a:cxn>
                        <a:cxn ang="T54">
                          <a:pos x="T24" y="T25"/>
                        </a:cxn>
                        <a:cxn ang="T55">
                          <a:pos x="T26" y="T27"/>
                        </a:cxn>
                        <a:cxn ang="T56">
                          <a:pos x="T28" y="T29"/>
                        </a:cxn>
                        <a:cxn ang="T57">
                          <a:pos x="T30" y="T31"/>
                        </a:cxn>
                        <a:cxn ang="T58">
                          <a:pos x="T32" y="T33"/>
                        </a:cxn>
                        <a:cxn ang="T59">
                          <a:pos x="T34" y="T35"/>
                        </a:cxn>
                        <a:cxn ang="T60">
                          <a:pos x="T36" y="T37"/>
                        </a:cxn>
                        <a:cxn ang="T61">
                          <a:pos x="T38" y="T39"/>
                        </a:cxn>
                        <a:cxn ang="T62">
                          <a:pos x="T40" y="T41"/>
                        </a:cxn>
                      </a:cxnLst>
                      <a:rect l="T63" t="T64" r="T65" b="T66"/>
                      <a:pathLst>
                        <a:path w="217" h="132">
                          <a:moveTo>
                            <a:pt x="109" y="132"/>
                          </a:moveTo>
                          <a:lnTo>
                            <a:pt x="143" y="128"/>
                          </a:lnTo>
                          <a:lnTo>
                            <a:pt x="172" y="121"/>
                          </a:lnTo>
                          <a:lnTo>
                            <a:pt x="196" y="108"/>
                          </a:lnTo>
                          <a:lnTo>
                            <a:pt x="211" y="93"/>
                          </a:lnTo>
                          <a:lnTo>
                            <a:pt x="217" y="74"/>
                          </a:lnTo>
                          <a:lnTo>
                            <a:pt x="211" y="56"/>
                          </a:lnTo>
                          <a:lnTo>
                            <a:pt x="196" y="35"/>
                          </a:lnTo>
                          <a:lnTo>
                            <a:pt x="172" y="17"/>
                          </a:lnTo>
                          <a:lnTo>
                            <a:pt x="143" y="4"/>
                          </a:lnTo>
                          <a:lnTo>
                            <a:pt x="109" y="0"/>
                          </a:lnTo>
                          <a:lnTo>
                            <a:pt x="74" y="4"/>
                          </a:lnTo>
                          <a:lnTo>
                            <a:pt x="44" y="17"/>
                          </a:lnTo>
                          <a:lnTo>
                            <a:pt x="20" y="35"/>
                          </a:lnTo>
                          <a:lnTo>
                            <a:pt x="5" y="56"/>
                          </a:lnTo>
                          <a:lnTo>
                            <a:pt x="0" y="74"/>
                          </a:lnTo>
                          <a:lnTo>
                            <a:pt x="5" y="93"/>
                          </a:lnTo>
                          <a:lnTo>
                            <a:pt x="20" y="108"/>
                          </a:lnTo>
                          <a:lnTo>
                            <a:pt x="44" y="121"/>
                          </a:lnTo>
                          <a:lnTo>
                            <a:pt x="74" y="128"/>
                          </a:lnTo>
                          <a:lnTo>
                            <a:pt x="109" y="132"/>
                          </a:lnTo>
                          <a:close/>
                        </a:path>
                      </a:pathLst>
                    </a:custGeom>
                    <a:solidFill>
                      <a:srgbClr val="707070"/>
                    </a:solidFill>
                    <a:ln w="0">
                      <a:solidFill>
                        <a:srgbClr val="70707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97" name="Freeform 245"/>
                    <p:cNvSpPr>
                      <a:spLocks/>
                    </p:cNvSpPr>
                    <p:nvPr/>
                  </p:nvSpPr>
                  <p:spPr bwMode="auto">
                    <a:xfrm>
                      <a:off x="1368" y="3220"/>
                      <a:ext cx="191" cy="117"/>
                    </a:xfrm>
                    <a:custGeom>
                      <a:avLst/>
                      <a:gdLst>
                        <a:gd name="T0" fmla="*/ 96 w 191"/>
                        <a:gd name="T1" fmla="*/ 117 h 117"/>
                        <a:gd name="T2" fmla="*/ 126 w 191"/>
                        <a:gd name="T3" fmla="*/ 115 h 117"/>
                        <a:gd name="T4" fmla="*/ 152 w 191"/>
                        <a:gd name="T5" fmla="*/ 108 h 117"/>
                        <a:gd name="T6" fmla="*/ 172 w 191"/>
                        <a:gd name="T7" fmla="*/ 97 h 117"/>
                        <a:gd name="T8" fmla="*/ 187 w 191"/>
                        <a:gd name="T9" fmla="*/ 84 h 117"/>
                        <a:gd name="T10" fmla="*/ 191 w 191"/>
                        <a:gd name="T11" fmla="*/ 67 h 117"/>
                        <a:gd name="T12" fmla="*/ 187 w 191"/>
                        <a:gd name="T13" fmla="*/ 50 h 117"/>
                        <a:gd name="T14" fmla="*/ 172 w 191"/>
                        <a:gd name="T15" fmla="*/ 32 h 117"/>
                        <a:gd name="T16" fmla="*/ 152 w 191"/>
                        <a:gd name="T17" fmla="*/ 17 h 117"/>
                        <a:gd name="T18" fmla="*/ 126 w 191"/>
                        <a:gd name="T19" fmla="*/ 6 h 117"/>
                        <a:gd name="T20" fmla="*/ 96 w 191"/>
                        <a:gd name="T21" fmla="*/ 0 h 117"/>
                        <a:gd name="T22" fmla="*/ 65 w 191"/>
                        <a:gd name="T23" fmla="*/ 6 h 117"/>
                        <a:gd name="T24" fmla="*/ 39 w 191"/>
                        <a:gd name="T25" fmla="*/ 17 h 117"/>
                        <a:gd name="T26" fmla="*/ 18 w 191"/>
                        <a:gd name="T27" fmla="*/ 32 h 117"/>
                        <a:gd name="T28" fmla="*/ 3 w 191"/>
                        <a:gd name="T29" fmla="*/ 50 h 117"/>
                        <a:gd name="T30" fmla="*/ 0 w 191"/>
                        <a:gd name="T31" fmla="*/ 67 h 117"/>
                        <a:gd name="T32" fmla="*/ 3 w 191"/>
                        <a:gd name="T33" fmla="*/ 84 h 117"/>
                        <a:gd name="T34" fmla="*/ 18 w 191"/>
                        <a:gd name="T35" fmla="*/ 97 h 117"/>
                        <a:gd name="T36" fmla="*/ 39 w 191"/>
                        <a:gd name="T37" fmla="*/ 108 h 117"/>
                        <a:gd name="T38" fmla="*/ 65 w 191"/>
                        <a:gd name="T39" fmla="*/ 115 h 117"/>
                        <a:gd name="T40" fmla="*/ 96 w 191"/>
                        <a:gd name="T41" fmla="*/ 117 h 117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w 191"/>
                        <a:gd name="T64" fmla="*/ 0 h 117"/>
                        <a:gd name="T65" fmla="*/ 191 w 191"/>
                        <a:gd name="T66" fmla="*/ 117 h 117"/>
                      </a:gdLst>
                      <a:ahLst/>
                      <a:cxnLst>
                        <a:cxn ang="T42">
                          <a:pos x="T0" y="T1"/>
                        </a:cxn>
                        <a:cxn ang="T43">
                          <a:pos x="T2" y="T3"/>
                        </a:cxn>
                        <a:cxn ang="T44">
                          <a:pos x="T4" y="T5"/>
                        </a:cxn>
                        <a:cxn ang="T45">
                          <a:pos x="T6" y="T7"/>
                        </a:cxn>
                        <a:cxn ang="T46">
                          <a:pos x="T8" y="T9"/>
                        </a:cxn>
                        <a:cxn ang="T47">
                          <a:pos x="T10" y="T11"/>
                        </a:cxn>
                        <a:cxn ang="T48">
                          <a:pos x="T12" y="T13"/>
                        </a:cxn>
                        <a:cxn ang="T49">
                          <a:pos x="T14" y="T15"/>
                        </a:cxn>
                        <a:cxn ang="T50">
                          <a:pos x="T16" y="T17"/>
                        </a:cxn>
                        <a:cxn ang="T51">
                          <a:pos x="T18" y="T19"/>
                        </a:cxn>
                        <a:cxn ang="T52">
                          <a:pos x="T20" y="T21"/>
                        </a:cxn>
                        <a:cxn ang="T53">
                          <a:pos x="T22" y="T23"/>
                        </a:cxn>
                        <a:cxn ang="T54">
                          <a:pos x="T24" y="T25"/>
                        </a:cxn>
                        <a:cxn ang="T55">
                          <a:pos x="T26" y="T27"/>
                        </a:cxn>
                        <a:cxn ang="T56">
                          <a:pos x="T28" y="T29"/>
                        </a:cxn>
                        <a:cxn ang="T57">
                          <a:pos x="T30" y="T31"/>
                        </a:cxn>
                        <a:cxn ang="T58">
                          <a:pos x="T32" y="T33"/>
                        </a:cxn>
                        <a:cxn ang="T59">
                          <a:pos x="T34" y="T35"/>
                        </a:cxn>
                        <a:cxn ang="T60">
                          <a:pos x="T36" y="T37"/>
                        </a:cxn>
                        <a:cxn ang="T61">
                          <a:pos x="T38" y="T39"/>
                        </a:cxn>
                        <a:cxn ang="T62">
                          <a:pos x="T40" y="T41"/>
                        </a:cxn>
                      </a:cxnLst>
                      <a:rect l="T63" t="T64" r="T65" b="T66"/>
                      <a:pathLst>
                        <a:path w="191" h="117">
                          <a:moveTo>
                            <a:pt x="96" y="117"/>
                          </a:moveTo>
                          <a:lnTo>
                            <a:pt x="126" y="115"/>
                          </a:lnTo>
                          <a:lnTo>
                            <a:pt x="152" y="108"/>
                          </a:lnTo>
                          <a:lnTo>
                            <a:pt x="172" y="97"/>
                          </a:lnTo>
                          <a:lnTo>
                            <a:pt x="187" y="84"/>
                          </a:lnTo>
                          <a:lnTo>
                            <a:pt x="191" y="67"/>
                          </a:lnTo>
                          <a:lnTo>
                            <a:pt x="187" y="50"/>
                          </a:lnTo>
                          <a:lnTo>
                            <a:pt x="172" y="32"/>
                          </a:lnTo>
                          <a:lnTo>
                            <a:pt x="152" y="17"/>
                          </a:lnTo>
                          <a:lnTo>
                            <a:pt x="126" y="6"/>
                          </a:lnTo>
                          <a:lnTo>
                            <a:pt x="96" y="0"/>
                          </a:lnTo>
                          <a:lnTo>
                            <a:pt x="65" y="6"/>
                          </a:lnTo>
                          <a:lnTo>
                            <a:pt x="39" y="17"/>
                          </a:lnTo>
                          <a:lnTo>
                            <a:pt x="18" y="32"/>
                          </a:lnTo>
                          <a:lnTo>
                            <a:pt x="3" y="50"/>
                          </a:lnTo>
                          <a:lnTo>
                            <a:pt x="0" y="67"/>
                          </a:lnTo>
                          <a:lnTo>
                            <a:pt x="3" y="84"/>
                          </a:lnTo>
                          <a:lnTo>
                            <a:pt x="18" y="97"/>
                          </a:lnTo>
                          <a:lnTo>
                            <a:pt x="39" y="108"/>
                          </a:lnTo>
                          <a:lnTo>
                            <a:pt x="65" y="115"/>
                          </a:lnTo>
                          <a:lnTo>
                            <a:pt x="96" y="117"/>
                          </a:lnTo>
                          <a:close/>
                        </a:path>
                      </a:pathLst>
                    </a:custGeom>
                    <a:solidFill>
                      <a:srgbClr val="878787"/>
                    </a:solidFill>
                    <a:ln w="0">
                      <a:solidFill>
                        <a:srgbClr val="878787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98" name="Freeform 246"/>
                    <p:cNvSpPr>
                      <a:spLocks/>
                    </p:cNvSpPr>
                    <p:nvPr/>
                  </p:nvSpPr>
                  <p:spPr bwMode="auto">
                    <a:xfrm>
                      <a:off x="1381" y="3222"/>
                      <a:ext cx="165" cy="100"/>
                    </a:xfrm>
                    <a:custGeom>
                      <a:avLst/>
                      <a:gdLst>
                        <a:gd name="T0" fmla="*/ 83 w 165"/>
                        <a:gd name="T1" fmla="*/ 100 h 100"/>
                        <a:gd name="T2" fmla="*/ 109 w 165"/>
                        <a:gd name="T3" fmla="*/ 98 h 100"/>
                        <a:gd name="T4" fmla="*/ 131 w 165"/>
                        <a:gd name="T5" fmla="*/ 93 h 100"/>
                        <a:gd name="T6" fmla="*/ 150 w 165"/>
                        <a:gd name="T7" fmla="*/ 83 h 100"/>
                        <a:gd name="T8" fmla="*/ 161 w 165"/>
                        <a:gd name="T9" fmla="*/ 70 h 100"/>
                        <a:gd name="T10" fmla="*/ 165 w 165"/>
                        <a:gd name="T11" fmla="*/ 57 h 100"/>
                        <a:gd name="T12" fmla="*/ 161 w 165"/>
                        <a:gd name="T13" fmla="*/ 43 h 100"/>
                        <a:gd name="T14" fmla="*/ 150 w 165"/>
                        <a:gd name="T15" fmla="*/ 26 h 100"/>
                        <a:gd name="T16" fmla="*/ 131 w 165"/>
                        <a:gd name="T17" fmla="*/ 13 h 100"/>
                        <a:gd name="T18" fmla="*/ 109 w 165"/>
                        <a:gd name="T19" fmla="*/ 4 h 100"/>
                        <a:gd name="T20" fmla="*/ 83 w 165"/>
                        <a:gd name="T21" fmla="*/ 0 h 100"/>
                        <a:gd name="T22" fmla="*/ 57 w 165"/>
                        <a:gd name="T23" fmla="*/ 4 h 100"/>
                        <a:gd name="T24" fmla="*/ 33 w 165"/>
                        <a:gd name="T25" fmla="*/ 13 h 100"/>
                        <a:gd name="T26" fmla="*/ 16 w 165"/>
                        <a:gd name="T27" fmla="*/ 26 h 100"/>
                        <a:gd name="T28" fmla="*/ 3 w 165"/>
                        <a:gd name="T29" fmla="*/ 43 h 100"/>
                        <a:gd name="T30" fmla="*/ 0 w 165"/>
                        <a:gd name="T31" fmla="*/ 57 h 100"/>
                        <a:gd name="T32" fmla="*/ 3 w 165"/>
                        <a:gd name="T33" fmla="*/ 70 h 100"/>
                        <a:gd name="T34" fmla="*/ 16 w 165"/>
                        <a:gd name="T35" fmla="*/ 83 h 100"/>
                        <a:gd name="T36" fmla="*/ 33 w 165"/>
                        <a:gd name="T37" fmla="*/ 93 h 100"/>
                        <a:gd name="T38" fmla="*/ 57 w 165"/>
                        <a:gd name="T39" fmla="*/ 98 h 100"/>
                        <a:gd name="T40" fmla="*/ 83 w 165"/>
                        <a:gd name="T41" fmla="*/ 100 h 100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w 165"/>
                        <a:gd name="T64" fmla="*/ 0 h 100"/>
                        <a:gd name="T65" fmla="*/ 165 w 165"/>
                        <a:gd name="T66" fmla="*/ 100 h 100"/>
                      </a:gdLst>
                      <a:ahLst/>
                      <a:cxnLst>
                        <a:cxn ang="T42">
                          <a:pos x="T0" y="T1"/>
                        </a:cxn>
                        <a:cxn ang="T43">
                          <a:pos x="T2" y="T3"/>
                        </a:cxn>
                        <a:cxn ang="T44">
                          <a:pos x="T4" y="T5"/>
                        </a:cxn>
                        <a:cxn ang="T45">
                          <a:pos x="T6" y="T7"/>
                        </a:cxn>
                        <a:cxn ang="T46">
                          <a:pos x="T8" y="T9"/>
                        </a:cxn>
                        <a:cxn ang="T47">
                          <a:pos x="T10" y="T11"/>
                        </a:cxn>
                        <a:cxn ang="T48">
                          <a:pos x="T12" y="T13"/>
                        </a:cxn>
                        <a:cxn ang="T49">
                          <a:pos x="T14" y="T15"/>
                        </a:cxn>
                        <a:cxn ang="T50">
                          <a:pos x="T16" y="T17"/>
                        </a:cxn>
                        <a:cxn ang="T51">
                          <a:pos x="T18" y="T19"/>
                        </a:cxn>
                        <a:cxn ang="T52">
                          <a:pos x="T20" y="T21"/>
                        </a:cxn>
                        <a:cxn ang="T53">
                          <a:pos x="T22" y="T23"/>
                        </a:cxn>
                        <a:cxn ang="T54">
                          <a:pos x="T24" y="T25"/>
                        </a:cxn>
                        <a:cxn ang="T55">
                          <a:pos x="T26" y="T27"/>
                        </a:cxn>
                        <a:cxn ang="T56">
                          <a:pos x="T28" y="T29"/>
                        </a:cxn>
                        <a:cxn ang="T57">
                          <a:pos x="T30" y="T31"/>
                        </a:cxn>
                        <a:cxn ang="T58">
                          <a:pos x="T32" y="T33"/>
                        </a:cxn>
                        <a:cxn ang="T59">
                          <a:pos x="T34" y="T35"/>
                        </a:cxn>
                        <a:cxn ang="T60">
                          <a:pos x="T36" y="T37"/>
                        </a:cxn>
                        <a:cxn ang="T61">
                          <a:pos x="T38" y="T39"/>
                        </a:cxn>
                        <a:cxn ang="T62">
                          <a:pos x="T40" y="T41"/>
                        </a:cxn>
                      </a:cxnLst>
                      <a:rect l="T63" t="T64" r="T65" b="T66"/>
                      <a:pathLst>
                        <a:path w="165" h="100">
                          <a:moveTo>
                            <a:pt x="83" y="100"/>
                          </a:moveTo>
                          <a:lnTo>
                            <a:pt x="109" y="98"/>
                          </a:lnTo>
                          <a:lnTo>
                            <a:pt x="131" y="93"/>
                          </a:lnTo>
                          <a:lnTo>
                            <a:pt x="150" y="83"/>
                          </a:lnTo>
                          <a:lnTo>
                            <a:pt x="161" y="70"/>
                          </a:lnTo>
                          <a:lnTo>
                            <a:pt x="165" y="57"/>
                          </a:lnTo>
                          <a:lnTo>
                            <a:pt x="161" y="43"/>
                          </a:lnTo>
                          <a:lnTo>
                            <a:pt x="150" y="26"/>
                          </a:lnTo>
                          <a:lnTo>
                            <a:pt x="131" y="13"/>
                          </a:lnTo>
                          <a:lnTo>
                            <a:pt x="109" y="4"/>
                          </a:lnTo>
                          <a:lnTo>
                            <a:pt x="83" y="0"/>
                          </a:lnTo>
                          <a:lnTo>
                            <a:pt x="57" y="4"/>
                          </a:lnTo>
                          <a:lnTo>
                            <a:pt x="33" y="13"/>
                          </a:lnTo>
                          <a:lnTo>
                            <a:pt x="16" y="26"/>
                          </a:lnTo>
                          <a:lnTo>
                            <a:pt x="3" y="43"/>
                          </a:lnTo>
                          <a:lnTo>
                            <a:pt x="0" y="57"/>
                          </a:lnTo>
                          <a:lnTo>
                            <a:pt x="3" y="70"/>
                          </a:lnTo>
                          <a:lnTo>
                            <a:pt x="16" y="83"/>
                          </a:lnTo>
                          <a:lnTo>
                            <a:pt x="33" y="93"/>
                          </a:lnTo>
                          <a:lnTo>
                            <a:pt x="57" y="98"/>
                          </a:lnTo>
                          <a:lnTo>
                            <a:pt x="83" y="100"/>
                          </a:lnTo>
                          <a:close/>
                        </a:path>
                      </a:pathLst>
                    </a:custGeom>
                    <a:solidFill>
                      <a:srgbClr val="9F9F9F"/>
                    </a:solidFill>
                    <a:ln w="0">
                      <a:solidFill>
                        <a:srgbClr val="9F9F9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99" name="Freeform 247"/>
                    <p:cNvSpPr>
                      <a:spLocks/>
                    </p:cNvSpPr>
                    <p:nvPr/>
                  </p:nvSpPr>
                  <p:spPr bwMode="auto">
                    <a:xfrm>
                      <a:off x="1394" y="3224"/>
                      <a:ext cx="139" cy="83"/>
                    </a:xfrm>
                    <a:custGeom>
                      <a:avLst/>
                      <a:gdLst>
                        <a:gd name="T0" fmla="*/ 70 w 139"/>
                        <a:gd name="T1" fmla="*/ 83 h 83"/>
                        <a:gd name="T2" fmla="*/ 96 w 139"/>
                        <a:gd name="T3" fmla="*/ 81 h 83"/>
                        <a:gd name="T4" fmla="*/ 118 w 139"/>
                        <a:gd name="T5" fmla="*/ 72 h 83"/>
                        <a:gd name="T6" fmla="*/ 133 w 139"/>
                        <a:gd name="T7" fmla="*/ 61 h 83"/>
                        <a:gd name="T8" fmla="*/ 139 w 139"/>
                        <a:gd name="T9" fmla="*/ 46 h 83"/>
                        <a:gd name="T10" fmla="*/ 133 w 139"/>
                        <a:gd name="T11" fmla="*/ 31 h 83"/>
                        <a:gd name="T12" fmla="*/ 118 w 139"/>
                        <a:gd name="T13" fmla="*/ 17 h 83"/>
                        <a:gd name="T14" fmla="*/ 96 w 139"/>
                        <a:gd name="T15" fmla="*/ 4 h 83"/>
                        <a:gd name="T16" fmla="*/ 70 w 139"/>
                        <a:gd name="T17" fmla="*/ 0 h 83"/>
                        <a:gd name="T18" fmla="*/ 42 w 139"/>
                        <a:gd name="T19" fmla="*/ 4 h 83"/>
                        <a:gd name="T20" fmla="*/ 20 w 139"/>
                        <a:gd name="T21" fmla="*/ 17 h 83"/>
                        <a:gd name="T22" fmla="*/ 5 w 139"/>
                        <a:gd name="T23" fmla="*/ 31 h 83"/>
                        <a:gd name="T24" fmla="*/ 0 w 139"/>
                        <a:gd name="T25" fmla="*/ 46 h 83"/>
                        <a:gd name="T26" fmla="*/ 5 w 139"/>
                        <a:gd name="T27" fmla="*/ 61 h 83"/>
                        <a:gd name="T28" fmla="*/ 20 w 139"/>
                        <a:gd name="T29" fmla="*/ 72 h 83"/>
                        <a:gd name="T30" fmla="*/ 42 w 139"/>
                        <a:gd name="T31" fmla="*/ 81 h 83"/>
                        <a:gd name="T32" fmla="*/ 70 w 139"/>
                        <a:gd name="T33" fmla="*/ 83 h 83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w 139"/>
                        <a:gd name="T52" fmla="*/ 0 h 83"/>
                        <a:gd name="T53" fmla="*/ 139 w 139"/>
                        <a:gd name="T54" fmla="*/ 83 h 83"/>
                      </a:gdLst>
                      <a:ahLst/>
                      <a:cxnLst>
                        <a:cxn ang="T34">
                          <a:pos x="T0" y="T1"/>
                        </a:cxn>
                        <a:cxn ang="T35">
                          <a:pos x="T2" y="T3"/>
                        </a:cxn>
                        <a:cxn ang="T36">
                          <a:pos x="T4" y="T5"/>
                        </a:cxn>
                        <a:cxn ang="T37">
                          <a:pos x="T6" y="T7"/>
                        </a:cxn>
                        <a:cxn ang="T38">
                          <a:pos x="T8" y="T9"/>
                        </a:cxn>
                        <a:cxn ang="T39">
                          <a:pos x="T10" y="T11"/>
                        </a:cxn>
                        <a:cxn ang="T40">
                          <a:pos x="T12" y="T13"/>
                        </a:cxn>
                        <a:cxn ang="T41">
                          <a:pos x="T14" y="T15"/>
                        </a:cxn>
                        <a:cxn ang="T42">
                          <a:pos x="T16" y="T17"/>
                        </a:cxn>
                        <a:cxn ang="T43">
                          <a:pos x="T18" y="T19"/>
                        </a:cxn>
                        <a:cxn ang="T44">
                          <a:pos x="T20" y="T21"/>
                        </a:cxn>
                        <a:cxn ang="T45">
                          <a:pos x="T22" y="T23"/>
                        </a:cxn>
                        <a:cxn ang="T46">
                          <a:pos x="T24" y="T25"/>
                        </a:cxn>
                        <a:cxn ang="T47">
                          <a:pos x="T26" y="T27"/>
                        </a:cxn>
                        <a:cxn ang="T48">
                          <a:pos x="T28" y="T29"/>
                        </a:cxn>
                        <a:cxn ang="T49">
                          <a:pos x="T30" y="T31"/>
                        </a:cxn>
                        <a:cxn ang="T50">
                          <a:pos x="T32" y="T33"/>
                        </a:cxn>
                      </a:cxnLst>
                      <a:rect l="T51" t="T52" r="T53" b="T54"/>
                      <a:pathLst>
                        <a:path w="139" h="83">
                          <a:moveTo>
                            <a:pt x="70" y="83"/>
                          </a:moveTo>
                          <a:lnTo>
                            <a:pt x="96" y="81"/>
                          </a:lnTo>
                          <a:lnTo>
                            <a:pt x="118" y="72"/>
                          </a:lnTo>
                          <a:lnTo>
                            <a:pt x="133" y="61"/>
                          </a:lnTo>
                          <a:lnTo>
                            <a:pt x="139" y="46"/>
                          </a:lnTo>
                          <a:lnTo>
                            <a:pt x="133" y="31"/>
                          </a:lnTo>
                          <a:lnTo>
                            <a:pt x="118" y="17"/>
                          </a:lnTo>
                          <a:lnTo>
                            <a:pt x="96" y="4"/>
                          </a:lnTo>
                          <a:lnTo>
                            <a:pt x="70" y="0"/>
                          </a:lnTo>
                          <a:lnTo>
                            <a:pt x="42" y="4"/>
                          </a:lnTo>
                          <a:lnTo>
                            <a:pt x="20" y="17"/>
                          </a:lnTo>
                          <a:lnTo>
                            <a:pt x="5" y="31"/>
                          </a:lnTo>
                          <a:lnTo>
                            <a:pt x="0" y="46"/>
                          </a:lnTo>
                          <a:lnTo>
                            <a:pt x="5" y="61"/>
                          </a:lnTo>
                          <a:lnTo>
                            <a:pt x="20" y="72"/>
                          </a:lnTo>
                          <a:lnTo>
                            <a:pt x="42" y="81"/>
                          </a:lnTo>
                          <a:lnTo>
                            <a:pt x="70" y="83"/>
                          </a:lnTo>
                          <a:close/>
                        </a:path>
                      </a:pathLst>
                    </a:custGeom>
                    <a:solidFill>
                      <a:srgbClr val="B7B7B7"/>
                    </a:solidFill>
                    <a:ln w="0">
                      <a:solidFill>
                        <a:srgbClr val="B7B7B7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00" name="Freeform 248"/>
                    <p:cNvSpPr>
                      <a:spLocks/>
                    </p:cNvSpPr>
                    <p:nvPr/>
                  </p:nvSpPr>
                  <p:spPr bwMode="auto">
                    <a:xfrm>
                      <a:off x="1407" y="3224"/>
                      <a:ext cx="113" cy="68"/>
                    </a:xfrm>
                    <a:custGeom>
                      <a:avLst/>
                      <a:gdLst>
                        <a:gd name="T0" fmla="*/ 57 w 113"/>
                        <a:gd name="T1" fmla="*/ 68 h 68"/>
                        <a:gd name="T2" fmla="*/ 79 w 113"/>
                        <a:gd name="T3" fmla="*/ 67 h 68"/>
                        <a:gd name="T4" fmla="*/ 96 w 113"/>
                        <a:gd name="T5" fmla="*/ 61 h 68"/>
                        <a:gd name="T6" fmla="*/ 109 w 113"/>
                        <a:gd name="T7" fmla="*/ 50 h 68"/>
                        <a:gd name="T8" fmla="*/ 113 w 113"/>
                        <a:gd name="T9" fmla="*/ 39 h 68"/>
                        <a:gd name="T10" fmla="*/ 109 w 113"/>
                        <a:gd name="T11" fmla="*/ 26 h 68"/>
                        <a:gd name="T12" fmla="*/ 96 w 113"/>
                        <a:gd name="T13" fmla="*/ 13 h 68"/>
                        <a:gd name="T14" fmla="*/ 79 w 113"/>
                        <a:gd name="T15" fmla="*/ 4 h 68"/>
                        <a:gd name="T16" fmla="*/ 57 w 113"/>
                        <a:gd name="T17" fmla="*/ 0 h 68"/>
                        <a:gd name="T18" fmla="*/ 35 w 113"/>
                        <a:gd name="T19" fmla="*/ 4 h 68"/>
                        <a:gd name="T20" fmla="*/ 16 w 113"/>
                        <a:gd name="T21" fmla="*/ 13 h 68"/>
                        <a:gd name="T22" fmla="*/ 5 w 113"/>
                        <a:gd name="T23" fmla="*/ 26 h 68"/>
                        <a:gd name="T24" fmla="*/ 0 w 113"/>
                        <a:gd name="T25" fmla="*/ 39 h 68"/>
                        <a:gd name="T26" fmla="*/ 5 w 113"/>
                        <a:gd name="T27" fmla="*/ 50 h 68"/>
                        <a:gd name="T28" fmla="*/ 16 w 113"/>
                        <a:gd name="T29" fmla="*/ 61 h 68"/>
                        <a:gd name="T30" fmla="*/ 35 w 113"/>
                        <a:gd name="T31" fmla="*/ 67 h 68"/>
                        <a:gd name="T32" fmla="*/ 57 w 113"/>
                        <a:gd name="T33" fmla="*/ 68 h 68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w 113"/>
                        <a:gd name="T52" fmla="*/ 0 h 68"/>
                        <a:gd name="T53" fmla="*/ 113 w 113"/>
                        <a:gd name="T54" fmla="*/ 68 h 68"/>
                      </a:gdLst>
                      <a:ahLst/>
                      <a:cxnLst>
                        <a:cxn ang="T34">
                          <a:pos x="T0" y="T1"/>
                        </a:cxn>
                        <a:cxn ang="T35">
                          <a:pos x="T2" y="T3"/>
                        </a:cxn>
                        <a:cxn ang="T36">
                          <a:pos x="T4" y="T5"/>
                        </a:cxn>
                        <a:cxn ang="T37">
                          <a:pos x="T6" y="T7"/>
                        </a:cxn>
                        <a:cxn ang="T38">
                          <a:pos x="T8" y="T9"/>
                        </a:cxn>
                        <a:cxn ang="T39">
                          <a:pos x="T10" y="T11"/>
                        </a:cxn>
                        <a:cxn ang="T40">
                          <a:pos x="T12" y="T13"/>
                        </a:cxn>
                        <a:cxn ang="T41">
                          <a:pos x="T14" y="T15"/>
                        </a:cxn>
                        <a:cxn ang="T42">
                          <a:pos x="T16" y="T17"/>
                        </a:cxn>
                        <a:cxn ang="T43">
                          <a:pos x="T18" y="T19"/>
                        </a:cxn>
                        <a:cxn ang="T44">
                          <a:pos x="T20" y="T21"/>
                        </a:cxn>
                        <a:cxn ang="T45">
                          <a:pos x="T22" y="T23"/>
                        </a:cxn>
                        <a:cxn ang="T46">
                          <a:pos x="T24" y="T25"/>
                        </a:cxn>
                        <a:cxn ang="T47">
                          <a:pos x="T26" y="T27"/>
                        </a:cxn>
                        <a:cxn ang="T48">
                          <a:pos x="T28" y="T29"/>
                        </a:cxn>
                        <a:cxn ang="T49">
                          <a:pos x="T30" y="T31"/>
                        </a:cxn>
                        <a:cxn ang="T50">
                          <a:pos x="T32" y="T33"/>
                        </a:cxn>
                      </a:cxnLst>
                      <a:rect l="T51" t="T52" r="T53" b="T54"/>
                      <a:pathLst>
                        <a:path w="113" h="68">
                          <a:moveTo>
                            <a:pt x="57" y="68"/>
                          </a:moveTo>
                          <a:lnTo>
                            <a:pt x="79" y="67"/>
                          </a:lnTo>
                          <a:lnTo>
                            <a:pt x="96" y="61"/>
                          </a:lnTo>
                          <a:lnTo>
                            <a:pt x="109" y="50"/>
                          </a:lnTo>
                          <a:lnTo>
                            <a:pt x="113" y="39"/>
                          </a:lnTo>
                          <a:lnTo>
                            <a:pt x="109" y="26"/>
                          </a:lnTo>
                          <a:lnTo>
                            <a:pt x="96" y="13"/>
                          </a:lnTo>
                          <a:lnTo>
                            <a:pt x="79" y="4"/>
                          </a:lnTo>
                          <a:lnTo>
                            <a:pt x="57" y="0"/>
                          </a:lnTo>
                          <a:lnTo>
                            <a:pt x="35" y="4"/>
                          </a:lnTo>
                          <a:lnTo>
                            <a:pt x="16" y="13"/>
                          </a:lnTo>
                          <a:lnTo>
                            <a:pt x="5" y="26"/>
                          </a:lnTo>
                          <a:lnTo>
                            <a:pt x="0" y="39"/>
                          </a:lnTo>
                          <a:lnTo>
                            <a:pt x="5" y="50"/>
                          </a:lnTo>
                          <a:lnTo>
                            <a:pt x="16" y="61"/>
                          </a:lnTo>
                          <a:lnTo>
                            <a:pt x="35" y="67"/>
                          </a:lnTo>
                          <a:lnTo>
                            <a:pt x="57" y="68"/>
                          </a:lnTo>
                          <a:close/>
                        </a:path>
                      </a:pathLst>
                    </a:custGeom>
                    <a:solidFill>
                      <a:srgbClr val="CFCFCF"/>
                    </a:solidFill>
                    <a:ln w="0">
                      <a:solidFill>
                        <a:srgbClr val="CFCFC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01" name="Freeform 249"/>
                    <p:cNvSpPr>
                      <a:spLocks/>
                    </p:cNvSpPr>
                    <p:nvPr/>
                  </p:nvSpPr>
                  <p:spPr bwMode="auto">
                    <a:xfrm>
                      <a:off x="1422" y="3226"/>
                      <a:ext cx="85" cy="52"/>
                    </a:xfrm>
                    <a:custGeom>
                      <a:avLst/>
                      <a:gdLst>
                        <a:gd name="T0" fmla="*/ 42 w 85"/>
                        <a:gd name="T1" fmla="*/ 52 h 52"/>
                        <a:gd name="T2" fmla="*/ 64 w 85"/>
                        <a:gd name="T3" fmla="*/ 50 h 52"/>
                        <a:gd name="T4" fmla="*/ 79 w 85"/>
                        <a:gd name="T5" fmla="*/ 41 h 52"/>
                        <a:gd name="T6" fmla="*/ 85 w 85"/>
                        <a:gd name="T7" fmla="*/ 29 h 52"/>
                        <a:gd name="T8" fmla="*/ 83 w 85"/>
                        <a:gd name="T9" fmla="*/ 20 h 52"/>
                        <a:gd name="T10" fmla="*/ 72 w 85"/>
                        <a:gd name="T11" fmla="*/ 9 h 52"/>
                        <a:gd name="T12" fmla="*/ 59 w 85"/>
                        <a:gd name="T13" fmla="*/ 3 h 52"/>
                        <a:gd name="T14" fmla="*/ 42 w 85"/>
                        <a:gd name="T15" fmla="*/ 0 h 52"/>
                        <a:gd name="T16" fmla="*/ 25 w 85"/>
                        <a:gd name="T17" fmla="*/ 3 h 52"/>
                        <a:gd name="T18" fmla="*/ 11 w 85"/>
                        <a:gd name="T19" fmla="*/ 9 h 52"/>
                        <a:gd name="T20" fmla="*/ 1 w 85"/>
                        <a:gd name="T21" fmla="*/ 20 h 52"/>
                        <a:gd name="T22" fmla="*/ 0 w 85"/>
                        <a:gd name="T23" fmla="*/ 29 h 52"/>
                        <a:gd name="T24" fmla="*/ 5 w 85"/>
                        <a:gd name="T25" fmla="*/ 41 h 52"/>
                        <a:gd name="T26" fmla="*/ 20 w 85"/>
                        <a:gd name="T27" fmla="*/ 50 h 52"/>
                        <a:gd name="T28" fmla="*/ 42 w 85"/>
                        <a:gd name="T29" fmla="*/ 52 h 52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85"/>
                        <a:gd name="T46" fmla="*/ 0 h 52"/>
                        <a:gd name="T47" fmla="*/ 85 w 85"/>
                        <a:gd name="T48" fmla="*/ 52 h 52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85" h="52">
                          <a:moveTo>
                            <a:pt x="42" y="52"/>
                          </a:moveTo>
                          <a:lnTo>
                            <a:pt x="64" y="50"/>
                          </a:lnTo>
                          <a:lnTo>
                            <a:pt x="79" y="41"/>
                          </a:lnTo>
                          <a:lnTo>
                            <a:pt x="85" y="29"/>
                          </a:lnTo>
                          <a:lnTo>
                            <a:pt x="83" y="20"/>
                          </a:lnTo>
                          <a:lnTo>
                            <a:pt x="72" y="9"/>
                          </a:lnTo>
                          <a:lnTo>
                            <a:pt x="59" y="3"/>
                          </a:lnTo>
                          <a:lnTo>
                            <a:pt x="42" y="0"/>
                          </a:lnTo>
                          <a:lnTo>
                            <a:pt x="25" y="3"/>
                          </a:lnTo>
                          <a:lnTo>
                            <a:pt x="11" y="9"/>
                          </a:lnTo>
                          <a:lnTo>
                            <a:pt x="1" y="20"/>
                          </a:lnTo>
                          <a:lnTo>
                            <a:pt x="0" y="29"/>
                          </a:lnTo>
                          <a:lnTo>
                            <a:pt x="5" y="41"/>
                          </a:lnTo>
                          <a:lnTo>
                            <a:pt x="20" y="50"/>
                          </a:lnTo>
                          <a:lnTo>
                            <a:pt x="42" y="52"/>
                          </a:lnTo>
                          <a:close/>
                        </a:path>
                      </a:pathLst>
                    </a:custGeom>
                    <a:solidFill>
                      <a:srgbClr val="E7E7E7"/>
                    </a:solidFill>
                    <a:ln w="0">
                      <a:solidFill>
                        <a:srgbClr val="E7E7E7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02" name="Freeform 250"/>
                    <p:cNvSpPr>
                      <a:spLocks/>
                    </p:cNvSpPr>
                    <p:nvPr/>
                  </p:nvSpPr>
                  <p:spPr bwMode="auto">
                    <a:xfrm>
                      <a:off x="1434" y="3228"/>
                      <a:ext cx="60" cy="35"/>
                    </a:xfrm>
                    <a:custGeom>
                      <a:avLst/>
                      <a:gdLst>
                        <a:gd name="T0" fmla="*/ 30 w 60"/>
                        <a:gd name="T1" fmla="*/ 35 h 35"/>
                        <a:gd name="T2" fmla="*/ 45 w 60"/>
                        <a:gd name="T3" fmla="*/ 33 h 35"/>
                        <a:gd name="T4" fmla="*/ 56 w 60"/>
                        <a:gd name="T5" fmla="*/ 27 h 35"/>
                        <a:gd name="T6" fmla="*/ 60 w 60"/>
                        <a:gd name="T7" fmla="*/ 20 h 35"/>
                        <a:gd name="T8" fmla="*/ 56 w 60"/>
                        <a:gd name="T9" fmla="*/ 11 h 35"/>
                        <a:gd name="T10" fmla="*/ 45 w 60"/>
                        <a:gd name="T11" fmla="*/ 1 h 35"/>
                        <a:gd name="T12" fmla="*/ 30 w 60"/>
                        <a:gd name="T13" fmla="*/ 0 h 35"/>
                        <a:gd name="T14" fmla="*/ 15 w 60"/>
                        <a:gd name="T15" fmla="*/ 1 h 35"/>
                        <a:gd name="T16" fmla="*/ 4 w 60"/>
                        <a:gd name="T17" fmla="*/ 11 h 35"/>
                        <a:gd name="T18" fmla="*/ 0 w 60"/>
                        <a:gd name="T19" fmla="*/ 20 h 35"/>
                        <a:gd name="T20" fmla="*/ 4 w 60"/>
                        <a:gd name="T21" fmla="*/ 27 h 35"/>
                        <a:gd name="T22" fmla="*/ 15 w 60"/>
                        <a:gd name="T23" fmla="*/ 33 h 35"/>
                        <a:gd name="T24" fmla="*/ 30 w 60"/>
                        <a:gd name="T25" fmla="*/ 35 h 35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w 60"/>
                        <a:gd name="T40" fmla="*/ 0 h 35"/>
                        <a:gd name="T41" fmla="*/ 60 w 60"/>
                        <a:gd name="T42" fmla="*/ 35 h 35"/>
                      </a:gdLst>
                      <a:ahLst/>
                      <a:cxnLst>
                        <a:cxn ang="T26">
                          <a:pos x="T0" y="T1"/>
                        </a:cxn>
                        <a:cxn ang="T27">
                          <a:pos x="T2" y="T3"/>
                        </a:cxn>
                        <a:cxn ang="T28">
                          <a:pos x="T4" y="T5"/>
                        </a:cxn>
                        <a:cxn ang="T29">
                          <a:pos x="T6" y="T7"/>
                        </a:cxn>
                        <a:cxn ang="T30">
                          <a:pos x="T8" y="T9"/>
                        </a:cxn>
                        <a:cxn ang="T31">
                          <a:pos x="T10" y="T11"/>
                        </a:cxn>
                        <a:cxn ang="T32">
                          <a:pos x="T12" y="T13"/>
                        </a:cxn>
                        <a:cxn ang="T33">
                          <a:pos x="T14" y="T15"/>
                        </a:cxn>
                        <a:cxn ang="T34">
                          <a:pos x="T16" y="T17"/>
                        </a:cxn>
                        <a:cxn ang="T35">
                          <a:pos x="T18" y="T19"/>
                        </a:cxn>
                        <a:cxn ang="T36">
                          <a:pos x="T20" y="T21"/>
                        </a:cxn>
                        <a:cxn ang="T37">
                          <a:pos x="T22" y="T23"/>
                        </a:cxn>
                        <a:cxn ang="T38">
                          <a:pos x="T24" y="T25"/>
                        </a:cxn>
                      </a:cxnLst>
                      <a:rect l="T39" t="T40" r="T41" b="T42"/>
                      <a:pathLst>
                        <a:path w="60" h="35">
                          <a:moveTo>
                            <a:pt x="30" y="35"/>
                          </a:moveTo>
                          <a:lnTo>
                            <a:pt x="45" y="33"/>
                          </a:lnTo>
                          <a:lnTo>
                            <a:pt x="56" y="27"/>
                          </a:lnTo>
                          <a:lnTo>
                            <a:pt x="60" y="20"/>
                          </a:lnTo>
                          <a:lnTo>
                            <a:pt x="56" y="11"/>
                          </a:lnTo>
                          <a:lnTo>
                            <a:pt x="45" y="1"/>
                          </a:lnTo>
                          <a:lnTo>
                            <a:pt x="30" y="0"/>
                          </a:lnTo>
                          <a:lnTo>
                            <a:pt x="15" y="1"/>
                          </a:lnTo>
                          <a:lnTo>
                            <a:pt x="4" y="11"/>
                          </a:lnTo>
                          <a:lnTo>
                            <a:pt x="0" y="20"/>
                          </a:lnTo>
                          <a:lnTo>
                            <a:pt x="4" y="27"/>
                          </a:lnTo>
                          <a:lnTo>
                            <a:pt x="15" y="33"/>
                          </a:lnTo>
                          <a:lnTo>
                            <a:pt x="30" y="35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13" name="Group 343"/>
              <p:cNvGrpSpPr/>
              <p:nvPr/>
            </p:nvGrpSpPr>
            <p:grpSpPr>
              <a:xfrm>
                <a:off x="1862778" y="3550629"/>
                <a:ext cx="844708" cy="257028"/>
                <a:chOff x="5563489" y="3481924"/>
                <a:chExt cx="844708" cy="257028"/>
              </a:xfrm>
            </p:grpSpPr>
            <p:sp>
              <p:nvSpPr>
                <p:cNvPr id="16" name="Freeform 281"/>
                <p:cNvSpPr>
                  <a:spLocks/>
                </p:cNvSpPr>
                <p:nvPr/>
              </p:nvSpPr>
              <p:spPr bwMode="auto">
                <a:xfrm>
                  <a:off x="5563489" y="3581185"/>
                  <a:ext cx="571965" cy="157767"/>
                </a:xfrm>
                <a:custGeom>
                  <a:avLst/>
                  <a:gdLst>
                    <a:gd name="T0" fmla="*/ 0 w 432"/>
                    <a:gd name="T1" fmla="*/ 124 h 124"/>
                    <a:gd name="T2" fmla="*/ 432 w 432"/>
                    <a:gd name="T3" fmla="*/ 80 h 124"/>
                    <a:gd name="T4" fmla="*/ 352 w 432"/>
                    <a:gd name="T5" fmla="*/ 0 h 124"/>
                    <a:gd name="T6" fmla="*/ 0 w 432"/>
                    <a:gd name="T7" fmla="*/ 124 h 12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32"/>
                    <a:gd name="T13" fmla="*/ 0 h 124"/>
                    <a:gd name="T14" fmla="*/ 432 w 432"/>
                    <a:gd name="T15" fmla="*/ 124 h 12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32" h="124">
                      <a:moveTo>
                        <a:pt x="0" y="124"/>
                      </a:moveTo>
                      <a:lnTo>
                        <a:pt x="432" y="80"/>
                      </a:lnTo>
                      <a:lnTo>
                        <a:pt x="352" y="0"/>
                      </a:lnTo>
                      <a:lnTo>
                        <a:pt x="0" y="124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0">
                  <a:solidFill>
                    <a:srgbClr val="BFBFB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7" name="Freeform 283"/>
                <p:cNvSpPr>
                  <a:spLocks/>
                </p:cNvSpPr>
                <p:nvPr/>
              </p:nvSpPr>
              <p:spPr bwMode="auto">
                <a:xfrm>
                  <a:off x="6245345" y="3539199"/>
                  <a:ext cx="67524" cy="143771"/>
                </a:xfrm>
                <a:custGeom>
                  <a:avLst/>
                  <a:gdLst>
                    <a:gd name="T0" fmla="*/ 51 w 51"/>
                    <a:gd name="T1" fmla="*/ 113 h 113"/>
                    <a:gd name="T2" fmla="*/ 51 w 51"/>
                    <a:gd name="T3" fmla="*/ 31 h 113"/>
                    <a:gd name="T4" fmla="*/ 0 w 51"/>
                    <a:gd name="T5" fmla="*/ 0 h 113"/>
                    <a:gd name="T6" fmla="*/ 0 w 51"/>
                    <a:gd name="T7" fmla="*/ 81 h 113"/>
                    <a:gd name="T8" fmla="*/ 51 w 51"/>
                    <a:gd name="T9" fmla="*/ 113 h 1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1"/>
                    <a:gd name="T16" fmla="*/ 0 h 113"/>
                    <a:gd name="T17" fmla="*/ 51 w 51"/>
                    <a:gd name="T18" fmla="*/ 113 h 1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1" h="113">
                      <a:moveTo>
                        <a:pt x="51" y="113"/>
                      </a:moveTo>
                      <a:lnTo>
                        <a:pt x="51" y="31"/>
                      </a:lnTo>
                      <a:lnTo>
                        <a:pt x="0" y="0"/>
                      </a:lnTo>
                      <a:lnTo>
                        <a:pt x="0" y="81"/>
                      </a:lnTo>
                      <a:lnTo>
                        <a:pt x="51" y="11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8" name="Freeform 284"/>
                <p:cNvSpPr>
                  <a:spLocks/>
                </p:cNvSpPr>
                <p:nvPr/>
              </p:nvSpPr>
              <p:spPr bwMode="auto">
                <a:xfrm>
                  <a:off x="6312869" y="3536654"/>
                  <a:ext cx="95328" cy="148861"/>
                </a:xfrm>
                <a:custGeom>
                  <a:avLst/>
                  <a:gdLst>
                    <a:gd name="T0" fmla="*/ 0 w 72"/>
                    <a:gd name="T1" fmla="*/ 117 h 117"/>
                    <a:gd name="T2" fmla="*/ 0 w 72"/>
                    <a:gd name="T3" fmla="*/ 33 h 117"/>
                    <a:gd name="T4" fmla="*/ 72 w 72"/>
                    <a:gd name="T5" fmla="*/ 0 h 117"/>
                    <a:gd name="T6" fmla="*/ 72 w 72"/>
                    <a:gd name="T7" fmla="*/ 83 h 117"/>
                    <a:gd name="T8" fmla="*/ 0 w 72"/>
                    <a:gd name="T9" fmla="*/ 117 h 11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"/>
                    <a:gd name="T16" fmla="*/ 0 h 117"/>
                    <a:gd name="T17" fmla="*/ 72 w 72"/>
                    <a:gd name="T18" fmla="*/ 117 h 11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" h="117">
                      <a:moveTo>
                        <a:pt x="0" y="117"/>
                      </a:moveTo>
                      <a:lnTo>
                        <a:pt x="0" y="33"/>
                      </a:lnTo>
                      <a:lnTo>
                        <a:pt x="72" y="0"/>
                      </a:lnTo>
                      <a:lnTo>
                        <a:pt x="72" y="83"/>
                      </a:lnTo>
                      <a:lnTo>
                        <a:pt x="0" y="117"/>
                      </a:lnTo>
                      <a:close/>
                    </a:path>
                  </a:pathLst>
                </a:custGeom>
                <a:solidFill>
                  <a:srgbClr val="707070"/>
                </a:solidFill>
                <a:ln w="0">
                  <a:solidFill>
                    <a:srgbClr val="70707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9" name="Freeform 286"/>
                <p:cNvSpPr>
                  <a:spLocks/>
                </p:cNvSpPr>
                <p:nvPr/>
              </p:nvSpPr>
              <p:spPr bwMode="auto">
                <a:xfrm>
                  <a:off x="6059986" y="3484489"/>
                  <a:ext cx="348210" cy="94151"/>
                </a:xfrm>
                <a:custGeom>
                  <a:avLst/>
                  <a:gdLst>
                    <a:gd name="T0" fmla="*/ 72 w 263"/>
                    <a:gd name="T1" fmla="*/ 6 h 74"/>
                    <a:gd name="T2" fmla="*/ 0 w 263"/>
                    <a:gd name="T3" fmla="*/ 39 h 74"/>
                    <a:gd name="T4" fmla="*/ 68 w 263"/>
                    <a:gd name="T5" fmla="*/ 72 h 74"/>
                    <a:gd name="T6" fmla="*/ 139 w 263"/>
                    <a:gd name="T7" fmla="*/ 39 h 74"/>
                    <a:gd name="T8" fmla="*/ 191 w 263"/>
                    <a:gd name="T9" fmla="*/ 74 h 74"/>
                    <a:gd name="T10" fmla="*/ 263 w 263"/>
                    <a:gd name="T11" fmla="*/ 39 h 74"/>
                    <a:gd name="T12" fmla="*/ 194 w 263"/>
                    <a:gd name="T13" fmla="*/ 0 h 74"/>
                    <a:gd name="T14" fmla="*/ 126 w 263"/>
                    <a:gd name="T15" fmla="*/ 32 h 74"/>
                    <a:gd name="T16" fmla="*/ 72 w 263"/>
                    <a:gd name="T17" fmla="*/ 6 h 7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63"/>
                    <a:gd name="T28" fmla="*/ 0 h 74"/>
                    <a:gd name="T29" fmla="*/ 263 w 263"/>
                    <a:gd name="T30" fmla="*/ 74 h 74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63" h="74">
                      <a:moveTo>
                        <a:pt x="72" y="6"/>
                      </a:moveTo>
                      <a:lnTo>
                        <a:pt x="0" y="39"/>
                      </a:lnTo>
                      <a:lnTo>
                        <a:pt x="68" y="72"/>
                      </a:lnTo>
                      <a:lnTo>
                        <a:pt x="139" y="39"/>
                      </a:lnTo>
                      <a:lnTo>
                        <a:pt x="191" y="74"/>
                      </a:lnTo>
                      <a:lnTo>
                        <a:pt x="263" y="39"/>
                      </a:lnTo>
                      <a:lnTo>
                        <a:pt x="194" y="0"/>
                      </a:lnTo>
                      <a:lnTo>
                        <a:pt x="126" y="32"/>
                      </a:lnTo>
                      <a:lnTo>
                        <a:pt x="72" y="6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0" name="Freeform 287"/>
                <p:cNvSpPr>
                  <a:spLocks/>
                </p:cNvSpPr>
                <p:nvPr/>
              </p:nvSpPr>
              <p:spPr bwMode="auto">
                <a:xfrm>
                  <a:off x="5885219" y="3536654"/>
                  <a:ext cx="95328" cy="148861"/>
                </a:xfrm>
                <a:custGeom>
                  <a:avLst/>
                  <a:gdLst>
                    <a:gd name="T0" fmla="*/ 72 w 72"/>
                    <a:gd name="T1" fmla="*/ 117 h 117"/>
                    <a:gd name="T2" fmla="*/ 72 w 72"/>
                    <a:gd name="T3" fmla="*/ 33 h 117"/>
                    <a:gd name="T4" fmla="*/ 0 w 72"/>
                    <a:gd name="T5" fmla="*/ 0 h 117"/>
                    <a:gd name="T6" fmla="*/ 0 w 72"/>
                    <a:gd name="T7" fmla="*/ 83 h 117"/>
                    <a:gd name="T8" fmla="*/ 72 w 72"/>
                    <a:gd name="T9" fmla="*/ 117 h 11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"/>
                    <a:gd name="T16" fmla="*/ 0 h 117"/>
                    <a:gd name="T17" fmla="*/ 72 w 72"/>
                    <a:gd name="T18" fmla="*/ 117 h 11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" h="117">
                      <a:moveTo>
                        <a:pt x="72" y="117"/>
                      </a:moveTo>
                      <a:lnTo>
                        <a:pt x="72" y="33"/>
                      </a:lnTo>
                      <a:lnTo>
                        <a:pt x="0" y="0"/>
                      </a:lnTo>
                      <a:lnTo>
                        <a:pt x="0" y="83"/>
                      </a:lnTo>
                      <a:lnTo>
                        <a:pt x="72" y="11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1" name="Freeform 291"/>
                <p:cNvSpPr>
                  <a:spLocks/>
                </p:cNvSpPr>
                <p:nvPr/>
              </p:nvSpPr>
              <p:spPr bwMode="auto">
                <a:xfrm>
                  <a:off x="6063958" y="3543016"/>
                  <a:ext cx="96652" cy="148861"/>
                </a:xfrm>
                <a:custGeom>
                  <a:avLst/>
                  <a:gdLst>
                    <a:gd name="T0" fmla="*/ 73 w 73"/>
                    <a:gd name="T1" fmla="*/ 117 h 117"/>
                    <a:gd name="T2" fmla="*/ 73 w 73"/>
                    <a:gd name="T3" fmla="*/ 36 h 117"/>
                    <a:gd name="T4" fmla="*/ 0 w 73"/>
                    <a:gd name="T5" fmla="*/ 0 h 117"/>
                    <a:gd name="T6" fmla="*/ 0 w 73"/>
                    <a:gd name="T7" fmla="*/ 84 h 117"/>
                    <a:gd name="T8" fmla="*/ 73 w 73"/>
                    <a:gd name="T9" fmla="*/ 117 h 11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3"/>
                    <a:gd name="T16" fmla="*/ 0 h 117"/>
                    <a:gd name="T17" fmla="*/ 73 w 73"/>
                    <a:gd name="T18" fmla="*/ 117 h 11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3" h="117">
                      <a:moveTo>
                        <a:pt x="73" y="117"/>
                      </a:moveTo>
                      <a:lnTo>
                        <a:pt x="73" y="36"/>
                      </a:lnTo>
                      <a:lnTo>
                        <a:pt x="0" y="0"/>
                      </a:lnTo>
                      <a:lnTo>
                        <a:pt x="0" y="84"/>
                      </a:lnTo>
                      <a:lnTo>
                        <a:pt x="73" y="11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2" name="Freeform 290"/>
                <p:cNvSpPr>
                  <a:spLocks/>
                </p:cNvSpPr>
                <p:nvPr/>
              </p:nvSpPr>
              <p:spPr bwMode="auto">
                <a:xfrm>
                  <a:off x="5885219" y="3481924"/>
                  <a:ext cx="348210" cy="94151"/>
                </a:xfrm>
                <a:custGeom>
                  <a:avLst/>
                  <a:gdLst>
                    <a:gd name="T0" fmla="*/ 74 w 263"/>
                    <a:gd name="T1" fmla="*/ 6 h 74"/>
                    <a:gd name="T2" fmla="*/ 0 w 263"/>
                    <a:gd name="T3" fmla="*/ 39 h 74"/>
                    <a:gd name="T4" fmla="*/ 68 w 263"/>
                    <a:gd name="T5" fmla="*/ 72 h 74"/>
                    <a:gd name="T6" fmla="*/ 139 w 263"/>
                    <a:gd name="T7" fmla="*/ 39 h 74"/>
                    <a:gd name="T8" fmla="*/ 193 w 263"/>
                    <a:gd name="T9" fmla="*/ 74 h 74"/>
                    <a:gd name="T10" fmla="*/ 263 w 263"/>
                    <a:gd name="T11" fmla="*/ 39 h 74"/>
                    <a:gd name="T12" fmla="*/ 194 w 263"/>
                    <a:gd name="T13" fmla="*/ 0 h 74"/>
                    <a:gd name="T14" fmla="*/ 128 w 263"/>
                    <a:gd name="T15" fmla="*/ 32 h 74"/>
                    <a:gd name="T16" fmla="*/ 74 w 263"/>
                    <a:gd name="T17" fmla="*/ 6 h 7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63"/>
                    <a:gd name="T28" fmla="*/ 0 h 74"/>
                    <a:gd name="T29" fmla="*/ 263 w 263"/>
                    <a:gd name="T30" fmla="*/ 74 h 74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63" h="74">
                      <a:moveTo>
                        <a:pt x="74" y="6"/>
                      </a:moveTo>
                      <a:lnTo>
                        <a:pt x="0" y="39"/>
                      </a:lnTo>
                      <a:lnTo>
                        <a:pt x="68" y="72"/>
                      </a:lnTo>
                      <a:lnTo>
                        <a:pt x="139" y="39"/>
                      </a:lnTo>
                      <a:lnTo>
                        <a:pt x="193" y="74"/>
                      </a:lnTo>
                      <a:lnTo>
                        <a:pt x="263" y="39"/>
                      </a:lnTo>
                      <a:lnTo>
                        <a:pt x="194" y="0"/>
                      </a:lnTo>
                      <a:lnTo>
                        <a:pt x="128" y="32"/>
                      </a:lnTo>
                      <a:lnTo>
                        <a:pt x="74" y="6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3" name="Freeform 282"/>
                <p:cNvSpPr>
                  <a:spLocks/>
                </p:cNvSpPr>
                <p:nvPr/>
              </p:nvSpPr>
              <p:spPr bwMode="auto">
                <a:xfrm>
                  <a:off x="6159285" y="3535383"/>
                  <a:ext cx="95327" cy="148861"/>
                </a:xfrm>
                <a:custGeom>
                  <a:avLst/>
                  <a:gdLst>
                    <a:gd name="T0" fmla="*/ 0 w 72"/>
                    <a:gd name="T1" fmla="*/ 117 h 117"/>
                    <a:gd name="T2" fmla="*/ 0 w 72"/>
                    <a:gd name="T3" fmla="*/ 33 h 117"/>
                    <a:gd name="T4" fmla="*/ 72 w 72"/>
                    <a:gd name="T5" fmla="*/ 0 h 117"/>
                    <a:gd name="T6" fmla="*/ 72 w 72"/>
                    <a:gd name="T7" fmla="*/ 83 h 117"/>
                    <a:gd name="T8" fmla="*/ 0 w 72"/>
                    <a:gd name="T9" fmla="*/ 117 h 11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"/>
                    <a:gd name="T16" fmla="*/ 0 h 117"/>
                    <a:gd name="T17" fmla="*/ 72 w 72"/>
                    <a:gd name="T18" fmla="*/ 117 h 11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" h="117">
                      <a:moveTo>
                        <a:pt x="0" y="117"/>
                      </a:moveTo>
                      <a:lnTo>
                        <a:pt x="0" y="33"/>
                      </a:lnTo>
                      <a:lnTo>
                        <a:pt x="72" y="0"/>
                      </a:lnTo>
                      <a:lnTo>
                        <a:pt x="72" y="83"/>
                      </a:lnTo>
                      <a:lnTo>
                        <a:pt x="0" y="117"/>
                      </a:lnTo>
                      <a:close/>
                    </a:path>
                  </a:pathLst>
                </a:custGeom>
                <a:solidFill>
                  <a:srgbClr val="707070"/>
                </a:solidFill>
                <a:ln w="0">
                  <a:solidFill>
                    <a:srgbClr val="70707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4" name="Freeform 290"/>
                <p:cNvSpPr>
                  <a:spLocks/>
                </p:cNvSpPr>
                <p:nvPr/>
              </p:nvSpPr>
              <p:spPr bwMode="auto">
                <a:xfrm>
                  <a:off x="5897135" y="3483218"/>
                  <a:ext cx="348210" cy="94151"/>
                </a:xfrm>
                <a:custGeom>
                  <a:avLst/>
                  <a:gdLst>
                    <a:gd name="T0" fmla="*/ 74 w 263"/>
                    <a:gd name="T1" fmla="*/ 6 h 74"/>
                    <a:gd name="T2" fmla="*/ 0 w 263"/>
                    <a:gd name="T3" fmla="*/ 39 h 74"/>
                    <a:gd name="T4" fmla="*/ 68 w 263"/>
                    <a:gd name="T5" fmla="*/ 72 h 74"/>
                    <a:gd name="T6" fmla="*/ 139 w 263"/>
                    <a:gd name="T7" fmla="*/ 39 h 74"/>
                    <a:gd name="T8" fmla="*/ 193 w 263"/>
                    <a:gd name="T9" fmla="*/ 74 h 74"/>
                    <a:gd name="T10" fmla="*/ 263 w 263"/>
                    <a:gd name="T11" fmla="*/ 39 h 74"/>
                    <a:gd name="T12" fmla="*/ 194 w 263"/>
                    <a:gd name="T13" fmla="*/ 0 h 74"/>
                    <a:gd name="T14" fmla="*/ 128 w 263"/>
                    <a:gd name="T15" fmla="*/ 32 h 74"/>
                    <a:gd name="T16" fmla="*/ 74 w 263"/>
                    <a:gd name="T17" fmla="*/ 6 h 7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63"/>
                    <a:gd name="T28" fmla="*/ 0 h 74"/>
                    <a:gd name="T29" fmla="*/ 263 w 263"/>
                    <a:gd name="T30" fmla="*/ 74 h 74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63" h="74">
                      <a:moveTo>
                        <a:pt x="74" y="6"/>
                      </a:moveTo>
                      <a:lnTo>
                        <a:pt x="0" y="39"/>
                      </a:lnTo>
                      <a:lnTo>
                        <a:pt x="68" y="72"/>
                      </a:lnTo>
                      <a:lnTo>
                        <a:pt x="139" y="39"/>
                      </a:lnTo>
                      <a:lnTo>
                        <a:pt x="193" y="74"/>
                      </a:lnTo>
                      <a:lnTo>
                        <a:pt x="263" y="39"/>
                      </a:lnTo>
                      <a:lnTo>
                        <a:pt x="194" y="0"/>
                      </a:lnTo>
                      <a:lnTo>
                        <a:pt x="128" y="32"/>
                      </a:lnTo>
                      <a:lnTo>
                        <a:pt x="74" y="6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5" name="Freeform 288"/>
                <p:cNvSpPr>
                  <a:spLocks/>
                </p:cNvSpPr>
                <p:nvPr/>
              </p:nvSpPr>
              <p:spPr bwMode="auto">
                <a:xfrm>
                  <a:off x="5981384" y="3547469"/>
                  <a:ext cx="94004" cy="148861"/>
                </a:xfrm>
                <a:custGeom>
                  <a:avLst/>
                  <a:gdLst>
                    <a:gd name="T0" fmla="*/ 0 w 71"/>
                    <a:gd name="T1" fmla="*/ 117 h 117"/>
                    <a:gd name="T2" fmla="*/ 0 w 71"/>
                    <a:gd name="T3" fmla="*/ 33 h 117"/>
                    <a:gd name="T4" fmla="*/ 71 w 71"/>
                    <a:gd name="T5" fmla="*/ 0 h 117"/>
                    <a:gd name="T6" fmla="*/ 71 w 71"/>
                    <a:gd name="T7" fmla="*/ 83 h 117"/>
                    <a:gd name="T8" fmla="*/ 0 w 71"/>
                    <a:gd name="T9" fmla="*/ 117 h 11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1"/>
                    <a:gd name="T16" fmla="*/ 0 h 117"/>
                    <a:gd name="T17" fmla="*/ 71 w 71"/>
                    <a:gd name="T18" fmla="*/ 117 h 11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1" h="117">
                      <a:moveTo>
                        <a:pt x="0" y="117"/>
                      </a:moveTo>
                      <a:lnTo>
                        <a:pt x="0" y="33"/>
                      </a:lnTo>
                      <a:lnTo>
                        <a:pt x="71" y="0"/>
                      </a:lnTo>
                      <a:lnTo>
                        <a:pt x="71" y="83"/>
                      </a:lnTo>
                      <a:lnTo>
                        <a:pt x="0" y="117"/>
                      </a:lnTo>
                      <a:close/>
                    </a:path>
                  </a:pathLst>
                </a:custGeom>
                <a:solidFill>
                  <a:srgbClr val="707070"/>
                </a:solidFill>
                <a:ln w="0">
                  <a:solidFill>
                    <a:srgbClr val="70707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4" name="Freeform 289"/>
              <p:cNvSpPr>
                <a:spLocks/>
              </p:cNvSpPr>
              <p:nvPr/>
            </p:nvSpPr>
            <p:spPr bwMode="auto">
              <a:xfrm>
                <a:off x="2184508" y="3550629"/>
                <a:ext cx="348210" cy="94151"/>
              </a:xfrm>
              <a:custGeom>
                <a:avLst/>
                <a:gdLst>
                  <a:gd name="T0" fmla="*/ 74 w 263"/>
                  <a:gd name="T1" fmla="*/ 6 h 74"/>
                  <a:gd name="T2" fmla="*/ 0 w 263"/>
                  <a:gd name="T3" fmla="*/ 39 h 74"/>
                  <a:gd name="T4" fmla="*/ 68 w 263"/>
                  <a:gd name="T5" fmla="*/ 72 h 74"/>
                  <a:gd name="T6" fmla="*/ 139 w 263"/>
                  <a:gd name="T7" fmla="*/ 39 h 74"/>
                  <a:gd name="T8" fmla="*/ 193 w 263"/>
                  <a:gd name="T9" fmla="*/ 74 h 74"/>
                  <a:gd name="T10" fmla="*/ 263 w 263"/>
                  <a:gd name="T11" fmla="*/ 39 h 74"/>
                  <a:gd name="T12" fmla="*/ 194 w 263"/>
                  <a:gd name="T13" fmla="*/ 0 h 74"/>
                  <a:gd name="T14" fmla="*/ 128 w 263"/>
                  <a:gd name="T15" fmla="*/ 32 h 74"/>
                  <a:gd name="T16" fmla="*/ 74 w 263"/>
                  <a:gd name="T17" fmla="*/ 6 h 7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63"/>
                  <a:gd name="T28" fmla="*/ 0 h 74"/>
                  <a:gd name="T29" fmla="*/ 263 w 263"/>
                  <a:gd name="T30" fmla="*/ 74 h 7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63" h="74">
                    <a:moveTo>
                      <a:pt x="74" y="6"/>
                    </a:moveTo>
                    <a:lnTo>
                      <a:pt x="0" y="39"/>
                    </a:lnTo>
                    <a:lnTo>
                      <a:pt x="68" y="72"/>
                    </a:lnTo>
                    <a:lnTo>
                      <a:pt x="139" y="39"/>
                    </a:lnTo>
                    <a:lnTo>
                      <a:pt x="193" y="74"/>
                    </a:lnTo>
                    <a:lnTo>
                      <a:pt x="263" y="39"/>
                    </a:lnTo>
                    <a:lnTo>
                      <a:pt x="194" y="0"/>
                    </a:lnTo>
                    <a:lnTo>
                      <a:pt x="128" y="32"/>
                    </a:lnTo>
                    <a:lnTo>
                      <a:pt x="74" y="6"/>
                    </a:lnTo>
                    <a:close/>
                  </a:path>
                </a:pathLst>
              </a:custGeom>
              <a:solidFill>
                <a:srgbClr val="ABABAB"/>
              </a:solidFill>
              <a:ln w="0">
                <a:solidFill>
                  <a:srgbClr val="ABABA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Freeform 289"/>
              <p:cNvSpPr>
                <a:spLocks/>
              </p:cNvSpPr>
              <p:nvPr/>
            </p:nvSpPr>
            <p:spPr bwMode="auto">
              <a:xfrm>
                <a:off x="2359276" y="3562100"/>
                <a:ext cx="348210" cy="94151"/>
              </a:xfrm>
              <a:custGeom>
                <a:avLst/>
                <a:gdLst>
                  <a:gd name="T0" fmla="*/ 74 w 263"/>
                  <a:gd name="T1" fmla="*/ 6 h 74"/>
                  <a:gd name="T2" fmla="*/ 0 w 263"/>
                  <a:gd name="T3" fmla="*/ 39 h 74"/>
                  <a:gd name="T4" fmla="*/ 68 w 263"/>
                  <a:gd name="T5" fmla="*/ 72 h 74"/>
                  <a:gd name="T6" fmla="*/ 139 w 263"/>
                  <a:gd name="T7" fmla="*/ 39 h 74"/>
                  <a:gd name="T8" fmla="*/ 193 w 263"/>
                  <a:gd name="T9" fmla="*/ 74 h 74"/>
                  <a:gd name="T10" fmla="*/ 263 w 263"/>
                  <a:gd name="T11" fmla="*/ 39 h 74"/>
                  <a:gd name="T12" fmla="*/ 194 w 263"/>
                  <a:gd name="T13" fmla="*/ 0 h 74"/>
                  <a:gd name="T14" fmla="*/ 128 w 263"/>
                  <a:gd name="T15" fmla="*/ 32 h 74"/>
                  <a:gd name="T16" fmla="*/ 74 w 263"/>
                  <a:gd name="T17" fmla="*/ 6 h 7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63"/>
                  <a:gd name="T28" fmla="*/ 0 h 74"/>
                  <a:gd name="T29" fmla="*/ 263 w 263"/>
                  <a:gd name="T30" fmla="*/ 74 h 7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63" h="74">
                    <a:moveTo>
                      <a:pt x="74" y="6"/>
                    </a:moveTo>
                    <a:lnTo>
                      <a:pt x="0" y="39"/>
                    </a:lnTo>
                    <a:lnTo>
                      <a:pt x="68" y="72"/>
                    </a:lnTo>
                    <a:lnTo>
                      <a:pt x="139" y="39"/>
                    </a:lnTo>
                    <a:lnTo>
                      <a:pt x="193" y="74"/>
                    </a:lnTo>
                    <a:lnTo>
                      <a:pt x="263" y="39"/>
                    </a:lnTo>
                    <a:lnTo>
                      <a:pt x="194" y="0"/>
                    </a:lnTo>
                    <a:lnTo>
                      <a:pt x="128" y="32"/>
                    </a:lnTo>
                    <a:lnTo>
                      <a:pt x="74" y="6"/>
                    </a:lnTo>
                    <a:close/>
                  </a:path>
                </a:pathLst>
              </a:custGeom>
              <a:solidFill>
                <a:srgbClr val="ABABAB"/>
              </a:solidFill>
              <a:ln w="0">
                <a:solidFill>
                  <a:srgbClr val="ABABA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15" name="Freeform 174"/>
            <p:cNvSpPr>
              <a:spLocks/>
            </p:cNvSpPr>
            <p:nvPr/>
          </p:nvSpPr>
          <p:spPr bwMode="auto">
            <a:xfrm>
              <a:off x="6710710" y="4694399"/>
              <a:ext cx="84057" cy="106531"/>
            </a:xfrm>
            <a:custGeom>
              <a:avLst/>
              <a:gdLst>
                <a:gd name="T0" fmla="*/ 69 w 69"/>
                <a:gd name="T1" fmla="*/ 0 h 91"/>
                <a:gd name="T2" fmla="*/ 0 w 69"/>
                <a:gd name="T3" fmla="*/ 39 h 91"/>
                <a:gd name="T4" fmla="*/ 0 w 69"/>
                <a:gd name="T5" fmla="*/ 91 h 91"/>
                <a:gd name="T6" fmla="*/ 69 w 69"/>
                <a:gd name="T7" fmla="*/ 52 h 91"/>
                <a:gd name="T8" fmla="*/ 69 w 69"/>
                <a:gd name="T9" fmla="*/ 0 h 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9"/>
                <a:gd name="T16" fmla="*/ 0 h 91"/>
                <a:gd name="T17" fmla="*/ 69 w 69"/>
                <a:gd name="T18" fmla="*/ 91 h 9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9" h="91">
                  <a:moveTo>
                    <a:pt x="69" y="0"/>
                  </a:moveTo>
                  <a:lnTo>
                    <a:pt x="0" y="39"/>
                  </a:lnTo>
                  <a:lnTo>
                    <a:pt x="0" y="91"/>
                  </a:lnTo>
                  <a:lnTo>
                    <a:pt x="69" y="52"/>
                  </a:lnTo>
                  <a:lnTo>
                    <a:pt x="69" y="0"/>
                  </a:lnTo>
                </a:path>
              </a:pathLst>
            </a:cu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6" name="Freeform 173"/>
            <p:cNvSpPr>
              <a:spLocks/>
            </p:cNvSpPr>
            <p:nvPr/>
          </p:nvSpPr>
          <p:spPr bwMode="auto">
            <a:xfrm>
              <a:off x="6712445" y="4699438"/>
              <a:ext cx="84057" cy="106531"/>
            </a:xfrm>
            <a:custGeom>
              <a:avLst/>
              <a:gdLst>
                <a:gd name="T0" fmla="*/ 69 w 69"/>
                <a:gd name="T1" fmla="*/ 0 h 91"/>
                <a:gd name="T2" fmla="*/ 0 w 69"/>
                <a:gd name="T3" fmla="*/ 39 h 91"/>
                <a:gd name="T4" fmla="*/ 0 w 69"/>
                <a:gd name="T5" fmla="*/ 91 h 91"/>
                <a:gd name="T6" fmla="*/ 69 w 69"/>
                <a:gd name="T7" fmla="*/ 52 h 91"/>
                <a:gd name="T8" fmla="*/ 69 w 69"/>
                <a:gd name="T9" fmla="*/ 0 h 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9"/>
                <a:gd name="T16" fmla="*/ 0 h 91"/>
                <a:gd name="T17" fmla="*/ 69 w 69"/>
                <a:gd name="T18" fmla="*/ 91 h 9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9" h="91">
                  <a:moveTo>
                    <a:pt x="69" y="0"/>
                  </a:moveTo>
                  <a:lnTo>
                    <a:pt x="0" y="39"/>
                  </a:lnTo>
                  <a:lnTo>
                    <a:pt x="0" y="91"/>
                  </a:lnTo>
                  <a:lnTo>
                    <a:pt x="69" y="52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FFF00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2-12-07 at 16.36.28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56"/>
          <a:stretch/>
        </p:blipFill>
        <p:spPr>
          <a:xfrm>
            <a:off x="556643" y="0"/>
            <a:ext cx="8077104" cy="689638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930641" y="5544508"/>
            <a:ext cx="3469688" cy="576512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30641" y="5592523"/>
            <a:ext cx="3469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By the spokespersons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96581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 descr="Screen Shot 2012-12-07 at 16.33.2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465" y="76010"/>
            <a:ext cx="7670808" cy="6291787"/>
          </a:xfrm>
          <a:prstGeom prst="rect">
            <a:avLst/>
          </a:prstGeom>
        </p:spPr>
      </p:pic>
      <p:sp>
        <p:nvSpPr>
          <p:cNvPr id="49" name="Rectangle 48"/>
          <p:cNvSpPr/>
          <p:nvPr/>
        </p:nvSpPr>
        <p:spPr>
          <a:xfrm>
            <a:off x="4677485" y="1466637"/>
            <a:ext cx="4442131" cy="423846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4677485" y="1441010"/>
            <a:ext cx="45774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By the Division Safety Officer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42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109728"/>
            <a:ext cx="7772400" cy="9144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ESH&amp;Q Integration for RICH in Physics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52" y="886968"/>
            <a:ext cx="8936736" cy="5287963"/>
          </a:xfrm>
        </p:spPr>
        <p:txBody>
          <a:bodyPr/>
          <a:lstStyle/>
          <a:p>
            <a:pPr eaLnBrk="1" hangingPunct="1">
              <a:spcBef>
                <a:spcPts val="300"/>
              </a:spcBef>
              <a:buFontTx/>
              <a:buNone/>
            </a:pPr>
            <a:r>
              <a:rPr lang="en-US" dirty="0" smtClean="0"/>
              <a:t>Fully integrate ESH&amp;Q into planning and design</a:t>
            </a:r>
          </a:p>
          <a:p>
            <a:pPr lvl="1" eaLnBrk="1" hangingPunct="1">
              <a:spcBef>
                <a:spcPts val="300"/>
              </a:spcBef>
            </a:pPr>
            <a:r>
              <a:rPr lang="en-US" dirty="0" smtClean="0"/>
              <a:t>Perform hazard analysis for new scope</a:t>
            </a:r>
          </a:p>
          <a:p>
            <a:pPr lvl="2" eaLnBrk="1" hangingPunct="1">
              <a:spcBef>
                <a:spcPts val="300"/>
              </a:spcBef>
            </a:pPr>
            <a:r>
              <a:rPr lang="en-US" sz="2000" dirty="0" smtClean="0">
                <a:solidFill>
                  <a:srgbClr val="333399"/>
                </a:solidFill>
              </a:rPr>
              <a:t>No </a:t>
            </a:r>
            <a:r>
              <a:rPr lang="en-US" sz="2000" dirty="0" smtClean="0">
                <a:solidFill>
                  <a:srgbClr val="333399"/>
                </a:solidFill>
              </a:rPr>
              <a:t>hazard found requiring PESAD/1</a:t>
            </a:r>
            <a:r>
              <a:rPr lang="en-US" sz="2000" baseline="30000" dirty="0" smtClean="0">
                <a:solidFill>
                  <a:srgbClr val="333399"/>
                </a:solidFill>
              </a:rPr>
              <a:t>st</a:t>
            </a:r>
            <a:r>
              <a:rPr lang="en-US" sz="2000" dirty="0" smtClean="0">
                <a:solidFill>
                  <a:srgbClr val="333399"/>
                </a:solidFill>
              </a:rPr>
              <a:t> readiness review of </a:t>
            </a:r>
            <a:r>
              <a:rPr lang="en-US" sz="2000" dirty="0" smtClean="0">
                <a:solidFill>
                  <a:srgbClr val="333399"/>
                </a:solidFill>
              </a:rPr>
              <a:t>RICH</a:t>
            </a:r>
            <a:endParaRPr lang="en-US" sz="2000" dirty="0" smtClean="0">
              <a:solidFill>
                <a:schemeClr val="accent2"/>
              </a:solidFill>
            </a:endParaRPr>
          </a:p>
          <a:p>
            <a:pPr lvl="1" eaLnBrk="1" hangingPunct="1">
              <a:spcBef>
                <a:spcPts val="300"/>
              </a:spcBef>
            </a:pPr>
            <a:r>
              <a:rPr lang="en-US" dirty="0" smtClean="0"/>
              <a:t>Coordination of work with outside institutions</a:t>
            </a:r>
          </a:p>
          <a:p>
            <a:pPr lvl="1" eaLnBrk="1" hangingPunct="1">
              <a:spcBef>
                <a:spcPts val="300"/>
              </a:spcBef>
            </a:pPr>
            <a:r>
              <a:rPr lang="en-US" dirty="0" smtClean="0"/>
              <a:t>Design and safety reviews of major subsystems</a:t>
            </a:r>
          </a:p>
          <a:p>
            <a:pPr lvl="2" eaLnBrk="1" hangingPunct="1">
              <a:spcBef>
                <a:spcPts val="300"/>
              </a:spcBef>
            </a:pPr>
            <a:r>
              <a:rPr lang="en-US" sz="2000" dirty="0" smtClean="0">
                <a:solidFill>
                  <a:srgbClr val="333399"/>
                </a:solidFill>
              </a:rPr>
              <a:t>Prepare for</a:t>
            </a:r>
            <a:r>
              <a:rPr lang="en-US" sz="2000" dirty="0" smtClean="0">
                <a:solidFill>
                  <a:srgbClr val="333399"/>
                </a:solidFill>
              </a:rPr>
              <a:t> </a:t>
            </a:r>
            <a:r>
              <a:rPr lang="en-US" sz="2000" dirty="0" smtClean="0">
                <a:solidFill>
                  <a:srgbClr val="333399"/>
                </a:solidFill>
              </a:rPr>
              <a:t>“2</a:t>
            </a:r>
            <a:r>
              <a:rPr lang="en-US" sz="2000" baseline="30000" dirty="0" smtClean="0">
                <a:solidFill>
                  <a:srgbClr val="333399"/>
                </a:solidFill>
              </a:rPr>
              <a:t>nd</a:t>
            </a:r>
            <a:r>
              <a:rPr lang="en-US" sz="2000" dirty="0" smtClean="0">
                <a:solidFill>
                  <a:srgbClr val="333399"/>
                </a:solidFill>
              </a:rPr>
              <a:t>” readiness review stage before scheduling request</a:t>
            </a:r>
          </a:p>
          <a:p>
            <a:pPr lvl="2" eaLnBrk="1" hangingPunct="1">
              <a:spcBef>
                <a:spcPts val="300"/>
              </a:spcBef>
            </a:pPr>
            <a:r>
              <a:rPr lang="en-US" sz="2000" dirty="0" smtClean="0">
                <a:solidFill>
                  <a:srgbClr val="333399"/>
                </a:solidFill>
              </a:rPr>
              <a:t>Integration of assembly and commissioning tasks</a:t>
            </a:r>
          </a:p>
          <a:p>
            <a:pPr lvl="1" eaLnBrk="1" hangingPunct="1">
              <a:spcBef>
                <a:spcPts val="300"/>
              </a:spcBef>
            </a:pPr>
            <a:r>
              <a:rPr lang="en-US" dirty="0" smtClean="0"/>
              <a:t>Design changes where appropriate, e.g.,</a:t>
            </a:r>
          </a:p>
          <a:p>
            <a:pPr lvl="2" eaLnBrk="1" hangingPunct="1">
              <a:spcBef>
                <a:spcPts val="300"/>
              </a:spcBef>
            </a:pPr>
            <a:r>
              <a:rPr lang="en-US" sz="2000" dirty="0" smtClean="0">
                <a:solidFill>
                  <a:schemeClr val="accent2"/>
                </a:solidFill>
              </a:rPr>
              <a:t>No flammable gases, environmental-friendly where possible</a:t>
            </a:r>
          </a:p>
          <a:p>
            <a:pPr lvl="2" eaLnBrk="1" hangingPunct="1">
              <a:spcBef>
                <a:spcPts val="300"/>
              </a:spcBef>
            </a:pPr>
            <a:r>
              <a:rPr lang="en-US" sz="2000" dirty="0" smtClean="0">
                <a:solidFill>
                  <a:schemeClr val="accent2"/>
                </a:solidFill>
              </a:rPr>
              <a:t>Reduce voltage where </a:t>
            </a:r>
            <a:r>
              <a:rPr lang="en-US" sz="2000" dirty="0" smtClean="0">
                <a:solidFill>
                  <a:schemeClr val="accent2"/>
                </a:solidFill>
              </a:rPr>
              <a:t>possible</a:t>
            </a:r>
          </a:p>
          <a:p>
            <a:pPr lvl="2" eaLnBrk="1" hangingPunct="1">
              <a:spcBef>
                <a:spcPts val="300"/>
              </a:spcBef>
            </a:pPr>
            <a:endParaRPr lang="en-US" sz="2000" dirty="0">
              <a:solidFill>
                <a:schemeClr val="accent2"/>
              </a:solidFill>
            </a:endParaRPr>
          </a:p>
          <a:p>
            <a:pPr marL="114300" indent="0">
              <a:spcBef>
                <a:spcPts val="300"/>
              </a:spcBef>
              <a:buNone/>
            </a:pPr>
            <a:r>
              <a:rPr lang="en-US" dirty="0" smtClean="0"/>
              <a:t>Freeze </a:t>
            </a:r>
            <a:r>
              <a:rPr lang="en-US" dirty="0" smtClean="0"/>
              <a:t>design after “2</a:t>
            </a:r>
            <a:r>
              <a:rPr lang="en-US" baseline="30000" dirty="0" smtClean="0"/>
              <a:t>nd</a:t>
            </a:r>
            <a:r>
              <a:rPr lang="en-US" dirty="0" smtClean="0"/>
              <a:t> readiness review” </a:t>
            </a:r>
            <a:r>
              <a:rPr lang="en-US" dirty="0" smtClean="0"/>
              <a:t>to </a:t>
            </a:r>
            <a:r>
              <a:rPr lang="en-US" dirty="0" smtClean="0"/>
              <a:t>prevent surprises for installation and running.</a:t>
            </a:r>
          </a:p>
        </p:txBody>
      </p:sp>
    </p:spTree>
    <p:extLst>
      <p:ext uri="{BB962C8B-B14F-4D97-AF65-F5344CB8AC3E}">
        <p14:creationId xmlns:p14="http://schemas.microsoft.com/office/powerpoint/2010/main" val="50733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35291"/>
          </a:xfrm>
          <a:noFill/>
          <a:ln>
            <a:noFill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dirty="0" smtClean="0">
                <a:ln w="50800"/>
                <a:solidFill>
                  <a:schemeClr val="tx1"/>
                </a:solidFill>
              </a:rPr>
              <a:t>“Final” </a:t>
            </a:r>
            <a:r>
              <a:rPr lang="en-US" b="1" dirty="0" smtClean="0">
                <a:ln w="50800"/>
                <a:solidFill>
                  <a:schemeClr val="tx1"/>
                </a:solidFill>
              </a:rPr>
              <a:t>READINESS REVIEW</a:t>
            </a:r>
            <a:endParaRPr lang="en-US" b="1" dirty="0">
              <a:ln w="50800"/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6661" y="896947"/>
            <a:ext cx="8382000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Concentrates on ESH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Final readiness documents for experiments include:</a:t>
            </a:r>
          </a:p>
          <a:p>
            <a:pPr marL="1257300" lvl="2" indent="-342900" algn="just">
              <a:buFontTx/>
              <a:buChar char="-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Conduct of Operations (</a:t>
            </a:r>
            <a:r>
              <a:rPr lang="en-US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generic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for all Halls, A-D)</a:t>
            </a:r>
          </a:p>
          <a:p>
            <a:pPr marL="1257300" lvl="2" indent="-342900" algn="just">
              <a:buFontTx/>
              <a:buChar char="-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Experiment Safety Assessment Documents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lvl="2" algn="just"/>
            <a:r>
              <a:rPr lang="en-US" dirty="0" smtClean="0">
                <a:latin typeface="Arial" pitchFamily="34" charset="0"/>
                <a:cs typeface="Arial" pitchFamily="34" charset="0"/>
              </a:rPr>
              <a:t>			(&lt;40 page </a:t>
            </a:r>
            <a:r>
              <a:rPr lang="en-US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document of generic form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1257300" lvl="2" indent="-342900" algn="just">
              <a:buFontTx/>
              <a:buChar char="-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Radiation Safety Assessment Documents (no changes)</a:t>
            </a:r>
          </a:p>
          <a:p>
            <a:pPr marL="1257300" lvl="2" indent="-342900" algn="just">
              <a:buFontTx/>
              <a:buChar char="-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Safety Checklists</a:t>
            </a:r>
          </a:p>
          <a:p>
            <a:pPr marL="1257300" lvl="2" indent="-342900" algn="just">
              <a:buFontTx/>
              <a:buChar char="-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Experimental Procedures (these are for the users, they can be on wikis or as “one-pagers” in the Hall documentation)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Arial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Includes planning for decommissioning, if applicable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We plan to independently construct an “Operations Manual” for experts that simply links all TOSPs used for commissioning the new equipment – the RICH would be folded in here.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RICH can be declared “base equipment” only by the Division Safety Officer</a:t>
            </a:r>
            <a:endParaRPr lang="en-US" sz="2400" i="1" dirty="0">
              <a:latin typeface="Arial" pitchFamily="34" charset="0"/>
              <a:cs typeface="Arial" pitchFamily="34" charset="0"/>
            </a:endParaRPr>
          </a:p>
          <a:p>
            <a:pPr algn="just"/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29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0" y="0"/>
            <a:ext cx="9144000" cy="7620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9pPr>
          </a:lstStyle>
          <a:p>
            <a:pPr defTabSz="914400"/>
            <a:r>
              <a:rPr lang="en-US" kern="0" dirty="0" smtClean="0">
                <a:solidFill>
                  <a:schemeClr val="tx1"/>
                </a:solidFill>
              </a:rPr>
              <a:t>Readiness Review Process - Summary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8792" y="810694"/>
            <a:ext cx="8305014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The</a:t>
            </a:r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Experiment Systems Readiness Process</a:t>
            </a:r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has been used effectively 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		for all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JLab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experiments since the start of experiments in 1995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The existing model seems to work well, with very good communication, 			coordination, and cooperation amongst multiple divisions, and</a:t>
            </a:r>
          </a:p>
          <a:p>
            <a:pPr lvl="2"/>
            <a:r>
              <a:rPr lang="en-US" dirty="0" smtClean="0">
                <a:latin typeface="Arial" pitchFamily="34" charset="0"/>
                <a:cs typeface="Arial" pitchFamily="34" charset="0"/>
              </a:rPr>
              <a:t>roles and responsibilities well defined (work coordinator, physics liaison, accelerator liaison, engineering coordinator)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Nonetheless, </a:t>
            </a:r>
            <a:r>
              <a:rPr lang="en-US" dirty="0" smtClean="0">
                <a:solidFill>
                  <a:srgbClr val="990099"/>
                </a:solidFill>
                <a:latin typeface="Arial" pitchFamily="34" charset="0"/>
                <a:cs typeface="Arial" pitchFamily="34" charset="0"/>
              </a:rPr>
              <a:t>the process was not well known and not always followed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Revisited experiment systems readiness process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to</a:t>
            </a:r>
          </a:p>
          <a:p>
            <a:pPr lvl="2">
              <a:buFontTx/>
              <a:buChar char="-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Clarify review process from the start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communicated to users</a:t>
            </a:r>
          </a:p>
          <a:p>
            <a:pPr lvl="2">
              <a:buFontTx/>
              <a:buChar char="-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Update web pages for consistency – in progress</a:t>
            </a:r>
          </a:p>
          <a:p>
            <a:pPr lvl="2">
              <a:buFontTx/>
              <a:buChar char="-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Update safety documentation and Hall safety walkthrough to become</a:t>
            </a:r>
          </a:p>
          <a:p>
            <a:pPr lvl="2"/>
            <a:r>
              <a:rPr lang="en-US" dirty="0" smtClean="0">
                <a:latin typeface="Arial" pitchFamily="34" charset="0"/>
                <a:cs typeface="Arial" pitchFamily="34" charset="0"/>
              </a:rPr>
              <a:t>  as generic as possible for all Halls (A-D)</a:t>
            </a:r>
          </a:p>
          <a:p>
            <a:pPr lvl="2"/>
            <a:r>
              <a:rPr lang="en-US" dirty="0" smtClean="0">
                <a:latin typeface="Arial" pitchFamily="34" charset="0"/>
                <a:cs typeface="Arial" pitchFamily="34" charset="0"/>
              </a:rPr>
              <a:t>		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COO							generic document</a:t>
            </a:r>
          </a:p>
          <a:p>
            <a:pPr lvl="2"/>
            <a:r>
              <a:rPr lang="en-US" sz="1400" dirty="0" smtClean="0">
                <a:latin typeface="Arial" pitchFamily="34" charset="0"/>
                <a:cs typeface="Arial" pitchFamily="34" charset="0"/>
              </a:rPr>
              <a:t>		</a:t>
            </a:r>
            <a:r>
              <a:rPr lang="en-US" sz="1400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ESAD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						</a:t>
            </a:r>
            <a:r>
              <a:rPr lang="en-US" sz="1400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generic format (draft)</a:t>
            </a:r>
          </a:p>
          <a:p>
            <a:pPr lvl="2"/>
            <a:r>
              <a:rPr lang="en-US" sz="1400" dirty="0" smtClean="0">
                <a:latin typeface="Arial" pitchFamily="34" charset="0"/>
                <a:cs typeface="Arial" pitchFamily="34" charset="0"/>
              </a:rPr>
              <a:t>		RSAD						generic format</a:t>
            </a:r>
          </a:p>
          <a:p>
            <a:pPr lvl="2"/>
            <a:r>
              <a:rPr lang="en-US" sz="1400" dirty="0" smtClean="0">
                <a:latin typeface="Arial" pitchFamily="34" charset="0"/>
                <a:cs typeface="Arial" pitchFamily="34" charset="0"/>
              </a:rPr>
              <a:t>		Safety checklists</a:t>
            </a:r>
          </a:p>
          <a:p>
            <a:pPr lvl="2"/>
            <a:r>
              <a:rPr lang="en-US" sz="1400" dirty="0" smtClean="0">
                <a:latin typeface="Arial" pitchFamily="34" charset="0"/>
                <a:cs typeface="Arial" pitchFamily="34" charset="0"/>
              </a:rPr>
              <a:t>		Experimental procedures for users (wiki or “how-to’s”)</a:t>
            </a:r>
          </a:p>
          <a:p>
            <a:pPr lvl="2"/>
            <a:r>
              <a:rPr lang="en-US" sz="1400" dirty="0" smtClean="0">
                <a:latin typeface="Arial" pitchFamily="34" charset="0"/>
                <a:cs typeface="Arial" pitchFamily="34" charset="0"/>
              </a:rPr>
              <a:t>		Operations Manual for experts</a:t>
            </a:r>
          </a:p>
          <a:p>
            <a:pPr lvl="2"/>
            <a:r>
              <a:rPr lang="en-US" sz="1400" dirty="0" smtClean="0">
                <a:latin typeface="Arial" pitchFamily="34" charset="0"/>
                <a:cs typeface="Arial" pitchFamily="34" charset="0"/>
              </a:rPr>
              <a:t>		</a:t>
            </a:r>
            <a:r>
              <a:rPr lang="en-US" sz="1400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Safety Walkthroughs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				</a:t>
            </a:r>
            <a:r>
              <a:rPr lang="en-US" sz="1400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generic format (draft)</a:t>
            </a:r>
          </a:p>
          <a:p>
            <a:pPr lvl="2"/>
            <a:r>
              <a:rPr lang="en-US" dirty="0" smtClean="0">
                <a:latin typeface="Arial" pitchFamily="34" charset="0"/>
                <a:cs typeface="Arial" pitchFamily="34" charset="0"/>
              </a:rPr>
              <a:t>- Include decommissioning in reviews</a:t>
            </a:r>
          </a:p>
          <a:p>
            <a:endParaRPr lang="en-US" sz="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i="1" dirty="0" smtClean="0">
                <a:latin typeface="Arial" pitchFamily="34" charset="0"/>
                <a:cs typeface="Arial" pitchFamily="34" charset="0"/>
              </a:rPr>
              <a:t>RICH comes in at “2</a:t>
            </a:r>
            <a:r>
              <a:rPr lang="en-US" i="1" baseline="30000" dirty="0" smtClean="0">
                <a:latin typeface="Arial" pitchFamily="34" charset="0"/>
                <a:cs typeface="Arial" pitchFamily="34" charset="0"/>
              </a:rPr>
              <a:t>nd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readiness review”: review before scheduling request</a:t>
            </a:r>
            <a:endParaRPr lang="en-US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89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0" y="0"/>
            <a:ext cx="9144000" cy="7620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9pPr>
          </a:lstStyle>
          <a:p>
            <a:pPr defTabSz="914400"/>
            <a:r>
              <a:rPr lang="en-US" kern="0" dirty="0" smtClean="0">
                <a:solidFill>
                  <a:schemeClr val="tx1"/>
                </a:solidFill>
              </a:rPr>
              <a:t>Readiness Review Process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1920" y="877824"/>
            <a:ext cx="87339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Arial" pitchFamily="34" charset="0"/>
                <a:cs typeface="Arial" pitchFamily="34" charset="0"/>
              </a:rPr>
              <a:t>Jefferson Lab experiments typically use a combination of base equipment and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new, often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JLab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-user led and constructed, equipment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dirty="0" smtClean="0">
                <a:latin typeface="Arial" pitchFamily="34" charset="0"/>
                <a:cs typeface="Arial" pitchFamily="34" charset="0"/>
              </a:rPr>
              <a:t>How do we integrate such new equipment effectively and safely?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7264" y="2743200"/>
            <a:ext cx="868521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Outline: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Experimental Readiness Review Process  in the 4 &amp; 6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GeV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era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Management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self-assessment for "Installation of New Equipment Involving Multiple Groups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”.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New Experimental Readiness Review Process in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the 12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GeV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era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Implications for RICH 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01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801688"/>
            <a:ext cx="8915400" cy="528796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sz="2000" b="0" dirty="0" smtClean="0"/>
              <a:t>Experiment Systems Readiness reviews are standalone reviews required prior to delivery of any beam to the respective Hall.</a:t>
            </a:r>
            <a:r>
              <a:rPr lang="en-US" sz="2000" b="0" dirty="0" smtClean="0">
                <a:solidFill>
                  <a:srgbClr val="FF0000"/>
                </a:solidFill>
              </a:rPr>
              <a:t> </a:t>
            </a:r>
            <a:r>
              <a:rPr lang="en-US" sz="2000" b="0" dirty="0" smtClean="0"/>
              <a:t>The</a:t>
            </a:r>
            <a:r>
              <a:rPr lang="en-US" sz="2000" b="0" dirty="0" smtClean="0">
                <a:solidFill>
                  <a:srgbClr val="FF0000"/>
                </a:solidFill>
              </a:rPr>
              <a:t> </a:t>
            </a:r>
            <a:r>
              <a:rPr lang="en-US" sz="2000" b="0" dirty="0" smtClean="0">
                <a:solidFill>
                  <a:srgbClr val="0033CC"/>
                </a:solidFill>
              </a:rPr>
              <a:t>Experiment Systems Readiness Process</a:t>
            </a:r>
            <a:r>
              <a:rPr lang="en-US" sz="2000" b="0" dirty="0" smtClean="0">
                <a:solidFill>
                  <a:srgbClr val="FF0000"/>
                </a:solidFill>
              </a:rPr>
              <a:t> </a:t>
            </a:r>
            <a:r>
              <a:rPr lang="en-US" sz="2000" b="0" dirty="0" smtClean="0"/>
              <a:t>has been used effectively for all </a:t>
            </a:r>
            <a:r>
              <a:rPr lang="en-US" sz="2000" b="0" dirty="0" err="1" smtClean="0"/>
              <a:t>JLab</a:t>
            </a:r>
            <a:r>
              <a:rPr lang="en-US" sz="2000" b="0" dirty="0" smtClean="0"/>
              <a:t> experiments since the start of experiments in 1995.</a:t>
            </a:r>
          </a:p>
          <a:p>
            <a:pPr marL="0" indent="0" eaLnBrk="1" hangingPunct="1">
              <a:buFontTx/>
              <a:buNone/>
            </a:pPr>
            <a:r>
              <a:rPr lang="en-US" sz="2000" dirty="0" smtClean="0"/>
              <a:t>	</a:t>
            </a:r>
            <a:r>
              <a:rPr lang="en-US" sz="1600" dirty="0" smtClean="0"/>
              <a:t>Experiments went through different levels of readiness reviews </a:t>
            </a:r>
            <a:r>
              <a:rPr lang="en-US" sz="1600" dirty="0" smtClean="0"/>
              <a:t>depending</a:t>
            </a:r>
            <a:endParaRPr lang="en-US" sz="1600" dirty="0" smtClean="0"/>
          </a:p>
          <a:p>
            <a:pPr marL="0" indent="0" eaLnBrk="1" hangingPunct="1">
              <a:buFontTx/>
              <a:buNone/>
            </a:pPr>
            <a:r>
              <a:rPr lang="en-US" sz="1600" dirty="0"/>
              <a:t>	</a:t>
            </a:r>
            <a:r>
              <a:rPr lang="en-US" sz="1600" dirty="0" smtClean="0"/>
              <a:t>on being categorized as</a:t>
            </a:r>
            <a:r>
              <a:rPr lang="en-US" sz="1600" dirty="0"/>
              <a:t> </a:t>
            </a:r>
            <a:r>
              <a:rPr lang="en-US" sz="1600" dirty="0" smtClean="0"/>
              <a:t>“Experiments using major new apparatus</a:t>
            </a:r>
            <a:r>
              <a:rPr lang="en-US" sz="1600" dirty="0" smtClean="0"/>
              <a:t>”.</a:t>
            </a:r>
          </a:p>
          <a:p>
            <a:pPr marL="0" indent="0" eaLnBrk="1" hangingPunct="1">
              <a:buFontTx/>
              <a:buNone/>
            </a:pPr>
            <a:endParaRPr lang="en-US" sz="400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n-US" sz="2000" dirty="0" smtClean="0"/>
              <a:t>Goal: </a:t>
            </a:r>
            <a:r>
              <a:rPr lang="en-US" sz="2000" dirty="0" smtClean="0">
                <a:solidFill>
                  <a:srgbClr val="009900"/>
                </a:solidFill>
              </a:rPr>
              <a:t>assure that the equipment can be safely and effectively operated, and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 dirty="0" smtClean="0">
                <a:solidFill>
                  <a:srgbClr val="009900"/>
                </a:solidFill>
              </a:rPr>
              <a:t>          to document operational procedures appropriate for its commissioning.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sz="400" b="0" dirty="0" smtClean="0"/>
          </a:p>
          <a:p>
            <a:pPr marL="0" indent="0" eaLnBrk="1" hangingPunct="1">
              <a:lnSpc>
                <a:spcPct val="90000"/>
              </a:lnSpc>
            </a:pPr>
            <a:r>
              <a:rPr lang="en-US" sz="2000" dirty="0" smtClean="0"/>
              <a:t> </a:t>
            </a:r>
            <a:r>
              <a:rPr lang="en-US" sz="1800" b="0" dirty="0" smtClean="0"/>
              <a:t>All 12-GeV equipment will undergo an Experiment Systems (Hall A, B, C,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1800" b="0" dirty="0" smtClean="0"/>
              <a:t>   and D) Readiness review as a </a:t>
            </a:r>
            <a:r>
              <a:rPr lang="en-US" sz="1800" dirty="0" smtClean="0">
                <a:solidFill>
                  <a:srgbClr val="009900"/>
                </a:solidFill>
              </a:rPr>
              <a:t>modular piece of the overall </a:t>
            </a:r>
            <a:r>
              <a:rPr lang="en-US" sz="1800" dirty="0" smtClean="0">
                <a:solidFill>
                  <a:srgbClr val="009900"/>
                </a:solidFill>
              </a:rPr>
              <a:t>Accelerator Readiness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1800" dirty="0">
                <a:solidFill>
                  <a:srgbClr val="009900"/>
                </a:solidFill>
              </a:rPr>
              <a:t> </a:t>
            </a:r>
            <a:r>
              <a:rPr lang="en-US" sz="1800" dirty="0" smtClean="0">
                <a:solidFill>
                  <a:srgbClr val="009900"/>
                </a:solidFill>
              </a:rPr>
              <a:t>  </a:t>
            </a:r>
            <a:r>
              <a:rPr lang="en-US" sz="1800" dirty="0" smtClean="0">
                <a:solidFill>
                  <a:srgbClr val="009900"/>
                </a:solidFill>
              </a:rPr>
              <a:t>Review (ARR) </a:t>
            </a:r>
            <a:r>
              <a:rPr lang="en-US" sz="1800" dirty="0" smtClean="0">
                <a:solidFill>
                  <a:srgbClr val="009900"/>
                </a:solidFill>
              </a:rPr>
              <a:t>process</a:t>
            </a:r>
            <a:r>
              <a:rPr lang="en-US" sz="1800" b="0" dirty="0" smtClean="0"/>
              <a:t>. 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sz="1800" b="0" dirty="0" smtClean="0"/>
              <a:t> Basic commissioning of components initiated under </a:t>
            </a:r>
            <a:r>
              <a:rPr lang="en-US" sz="1800" b="0" dirty="0" err="1" smtClean="0"/>
              <a:t>JLab</a:t>
            </a:r>
            <a:r>
              <a:rPr lang="en-US" sz="1800" b="0" dirty="0" smtClean="0"/>
              <a:t> Temporary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1800" b="0" dirty="0" smtClean="0"/>
              <a:t>    </a:t>
            </a:r>
            <a:r>
              <a:rPr lang="en-US" sz="1800" b="0" dirty="0" smtClean="0"/>
              <a:t>         Operational </a:t>
            </a:r>
            <a:r>
              <a:rPr lang="en-US" sz="1800" b="0" dirty="0" smtClean="0"/>
              <a:t>Safety Procedures (Chapter 3320, “Temporary Work Permits”)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sz="1800" b="0" dirty="0" smtClean="0"/>
              <a:t> Checkout of full equipment with beam requires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600" b="0" dirty="0" smtClean="0">
                <a:solidFill>
                  <a:srgbClr val="0033CC"/>
                </a:solidFill>
              </a:rPr>
              <a:t>Conduct of Operations (COO)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600" b="0" dirty="0" smtClean="0">
                <a:solidFill>
                  <a:srgbClr val="0033CC"/>
                </a:solidFill>
              </a:rPr>
              <a:t>Radiation Safety Assessment Document (RSAD)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600" b="0" dirty="0" smtClean="0">
                <a:solidFill>
                  <a:srgbClr val="0033CC"/>
                </a:solidFill>
              </a:rPr>
              <a:t>Experimental Safety Assessment Document (ESAD)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600" dirty="0" smtClean="0">
                <a:solidFill>
                  <a:srgbClr val="0033CC"/>
                </a:solidFill>
              </a:rPr>
              <a:t>Safety Checklists</a:t>
            </a:r>
            <a:endParaRPr lang="en-US" sz="1600" b="0" dirty="0" smtClean="0">
              <a:solidFill>
                <a:srgbClr val="0033CC"/>
              </a:solidFill>
            </a:endParaRPr>
          </a:p>
          <a:p>
            <a:pPr marL="0" indent="0" eaLnBrk="1" hangingPunct="1">
              <a:buFontTx/>
              <a:buNone/>
            </a:pPr>
            <a:endParaRPr lang="en-US" dirty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solidFill>
                  <a:schemeClr val="tx1"/>
                </a:solidFill>
              </a:rPr>
              <a:t>Experiment Systems Readiness Process - General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1036948" y="2149311"/>
            <a:ext cx="6875660" cy="631596"/>
          </a:xfrm>
          <a:prstGeom prst="rect">
            <a:avLst/>
          </a:prstGeom>
          <a:noFill/>
          <a:ln w="28575" cap="flat" cmpd="sng" algn="ctr">
            <a:solidFill>
              <a:srgbClr val="0033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4893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solidFill>
                  <a:schemeClr val="tx1"/>
                </a:solidFill>
              </a:rPr>
              <a:t>Experiment Systems Readiness Process - Example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762000"/>
            <a:ext cx="8915400" cy="16002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b="0" dirty="0" smtClean="0"/>
              <a:t>G0 Experiment in Hall C as example of “Experiments using major new apparatus”. </a:t>
            </a:r>
            <a:r>
              <a:rPr lang="en-US" dirty="0"/>
              <a:t>S</a:t>
            </a:r>
            <a:r>
              <a:rPr lang="en-US" b="0" dirty="0" smtClean="0"/>
              <a:t>eries of Equipment Readiness, Safety, and Documentation reviews during design &amp; construction phases before operations.</a:t>
            </a:r>
          </a:p>
        </p:txBody>
      </p:sp>
      <p:pic>
        <p:nvPicPr>
          <p:cNvPr id="18436" name="Picture 2" descr="DSC013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371725"/>
            <a:ext cx="5980113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Rectangle 3"/>
          <p:cNvSpPr>
            <a:spLocks noChangeArrowheads="1"/>
          </p:cNvSpPr>
          <p:nvPr/>
        </p:nvSpPr>
        <p:spPr bwMode="auto">
          <a:xfrm>
            <a:off x="2408238" y="5791200"/>
            <a:ext cx="1477962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0">
                <a:latin typeface="Arial" pitchFamily="34" charset="0"/>
                <a:cs typeface="Arial" pitchFamily="34" charset="0"/>
              </a:rPr>
              <a:t>target service</a:t>
            </a:r>
          </a:p>
          <a:p>
            <a:r>
              <a:rPr lang="en-US" sz="1600" b="0">
                <a:latin typeface="Arial" pitchFamily="34" charset="0"/>
                <a:cs typeface="Arial" pitchFamily="34" charset="0"/>
              </a:rPr>
              <a:t>vessel</a:t>
            </a:r>
          </a:p>
        </p:txBody>
      </p:sp>
      <p:sp>
        <p:nvSpPr>
          <p:cNvPr id="18438" name="Rectangle 4"/>
          <p:cNvSpPr>
            <a:spLocks noChangeArrowheads="1"/>
          </p:cNvSpPr>
          <p:nvPr/>
        </p:nvSpPr>
        <p:spPr bwMode="auto">
          <a:xfrm>
            <a:off x="1828800" y="3962400"/>
            <a:ext cx="9906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0">
                <a:latin typeface="Arial" pitchFamily="34" charset="0"/>
                <a:cs typeface="Arial" pitchFamily="34" charset="0"/>
              </a:rPr>
              <a:t>beam line</a:t>
            </a:r>
          </a:p>
        </p:txBody>
      </p:sp>
      <p:sp>
        <p:nvSpPr>
          <p:cNvPr id="18439" name="Rectangle 5"/>
          <p:cNvSpPr>
            <a:spLocks noChangeArrowheads="1"/>
          </p:cNvSpPr>
          <p:nvPr/>
        </p:nvSpPr>
        <p:spPr bwMode="auto">
          <a:xfrm>
            <a:off x="4114800" y="6259513"/>
            <a:ext cx="1139825" cy="29368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0">
                <a:latin typeface="Arial" pitchFamily="34" charset="0"/>
                <a:cs typeface="Arial" pitchFamily="34" charset="0"/>
              </a:rPr>
              <a:t>SC magnet</a:t>
            </a:r>
          </a:p>
        </p:txBody>
      </p:sp>
      <p:sp>
        <p:nvSpPr>
          <p:cNvPr id="18440" name="Rectangle 6"/>
          <p:cNvSpPr>
            <a:spLocks noChangeArrowheads="1"/>
          </p:cNvSpPr>
          <p:nvPr/>
        </p:nvSpPr>
        <p:spPr bwMode="auto">
          <a:xfrm>
            <a:off x="5937250" y="3516313"/>
            <a:ext cx="1073150" cy="21748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0">
                <a:latin typeface="Arial" pitchFamily="34" charset="0"/>
                <a:cs typeface="Arial" pitchFamily="34" charset="0"/>
              </a:rPr>
              <a:t>detectors</a:t>
            </a:r>
          </a:p>
        </p:txBody>
      </p:sp>
      <p:sp>
        <p:nvSpPr>
          <p:cNvPr id="18441" name="Line 7"/>
          <p:cNvSpPr>
            <a:spLocks noChangeShapeType="1"/>
          </p:cNvSpPr>
          <p:nvPr/>
        </p:nvSpPr>
        <p:spPr bwMode="auto">
          <a:xfrm>
            <a:off x="2286000" y="4191000"/>
            <a:ext cx="0" cy="533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8442" name="Line 8"/>
          <p:cNvSpPr>
            <a:spLocks noChangeShapeType="1"/>
          </p:cNvSpPr>
          <p:nvPr/>
        </p:nvSpPr>
        <p:spPr bwMode="auto">
          <a:xfrm flipV="1">
            <a:off x="3200400" y="4953000"/>
            <a:ext cx="228600" cy="8382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8443" name="Line 9"/>
          <p:cNvSpPr>
            <a:spLocks noChangeShapeType="1"/>
          </p:cNvSpPr>
          <p:nvPr/>
        </p:nvSpPr>
        <p:spPr bwMode="auto">
          <a:xfrm flipV="1">
            <a:off x="4724400" y="5105400"/>
            <a:ext cx="76200" cy="11430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8444" name="Line 10"/>
          <p:cNvSpPr>
            <a:spLocks noChangeShapeType="1"/>
          </p:cNvSpPr>
          <p:nvPr/>
        </p:nvSpPr>
        <p:spPr bwMode="auto">
          <a:xfrm flipH="1">
            <a:off x="5715000" y="3733800"/>
            <a:ext cx="838200" cy="6096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7839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solidFill>
                  <a:schemeClr val="tx1"/>
                </a:solidFill>
              </a:rPr>
              <a:t>G0 Safety and Technical Reviews (2002 only)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838200"/>
            <a:ext cx="8915400" cy="52879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smtClean="0"/>
              <a:t>G0 Experiment in Hall C as example of “Experiments using major new apparatus”. G0 reviews in 2002, the year of final installation and commissioning (many more before th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770145"/>
              </p:ext>
            </p:extLst>
          </p:nvPr>
        </p:nvGraphicFramePr>
        <p:xfrm>
          <a:off x="203200" y="762000"/>
          <a:ext cx="8763000" cy="5623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/>
                <a:gridCol w="1295400"/>
                <a:gridCol w="2362200"/>
                <a:gridCol w="4114800"/>
              </a:tblGrid>
              <a:tr h="370798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Date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System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Scope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Reviewers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</a:tr>
              <a:tr h="457148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Feb. 11-12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Target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Engineering &amp; Safety Review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J. Kilmer (FNAL),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J. Mark (SLAC),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J. Domingo (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JLab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),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D.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Kashy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en-US" sz="120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JLab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),  W. Vulcan (</a:t>
                      </a:r>
                      <a:r>
                        <a:rPr lang="en-US" sz="120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JLab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), M. </a:t>
                      </a:r>
                      <a:r>
                        <a:rPr lang="en-US" sz="120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Seely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en-US" sz="120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JLab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</a:tr>
              <a:tr h="370798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May 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01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Magnet + Target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TOSP for Vacuum Evacuation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ESH&amp;Q + Subject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Matter Experts (SME)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</a:tr>
              <a:tr h="370798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May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Target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Punchlist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Items Review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J. Domingo (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JLab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,), D.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Kashy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JLab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),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W.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Vulcan (</a:t>
                      </a:r>
                      <a:r>
                        <a:rPr lang="en-US" sz="120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JLab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</a:tr>
              <a:tr h="370798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May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Target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TOSP Neon Test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ESH&amp;Q + SME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</a:tr>
              <a:tr h="370798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May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Target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TOSP Hydrogen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Cooldown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ESH&amp;Q + SME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</a:tr>
              <a:tr h="457148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Jun. 24-25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Magnet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Engineering &amp; Safety Review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B. Schneider (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JLab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),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A. </a:t>
                      </a:r>
                      <a:r>
                        <a:rPr lang="en-US" sz="120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Visser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(FNAL),</a:t>
                      </a:r>
                    </a:p>
                    <a:p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J. Gomez (</a:t>
                      </a:r>
                      <a:r>
                        <a:rPr lang="en-US" sz="120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JLab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), A. Guerra (</a:t>
                      </a:r>
                      <a:r>
                        <a:rPr lang="en-US" sz="120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JLab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</a:tr>
              <a:tr h="370798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July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Magnet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TOSP Magnet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Cooldown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ESH&amp;Q + SME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</a:tr>
              <a:tr h="370798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Aug.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09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G0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RSAD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ESH&amp;Q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(Radiation Control Group)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</a:tr>
              <a:tr h="457148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Aug. 14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G0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Full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EH&amp;S Review (I)</a:t>
                      </a:r>
                    </a:p>
                    <a:p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(Last Readiness Review)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G. Dodson (ORNL), J.P. Chen (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JLab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),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B.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Manzlak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en-US" sz="120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JLab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), E. Smith (</a:t>
                      </a:r>
                      <a:r>
                        <a:rPr lang="en-US" sz="120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JLab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), M. </a:t>
                      </a:r>
                      <a:r>
                        <a:rPr lang="en-US" sz="120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Spata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en-US" sz="120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JLab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), W. Vulcan (</a:t>
                      </a:r>
                      <a:r>
                        <a:rPr lang="en-US" sz="120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JLab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</a:tr>
              <a:tr h="370798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Aug.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21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G0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TOSP G0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Beam Tests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ESH&amp;Q + SME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</a:tr>
              <a:tr h="457148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Sep. 09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G0 + Magnet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TOSP Powering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of the G0 SMS and G0 Beam Tests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ESH&amp;Q + SME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</a:tr>
              <a:tr h="370798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Sep. 16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G0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COO and ESAD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ESH&amp;Q + SME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</a:tr>
              <a:tr h="457148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Sep. 19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G0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Full EH&amp;S Review (II)</a:t>
                      </a:r>
                    </a:p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(Last Readiness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Review)</a:t>
                      </a:r>
                      <a:endParaRPr lang="en-US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G. Dodson (ORNL), J.P. Chen (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JLab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),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B. 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Manzlak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en-US" sz="120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JLab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), E. Smith (</a:t>
                      </a:r>
                      <a:r>
                        <a:rPr lang="en-US" sz="120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JLab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), N. Okay (</a:t>
                      </a:r>
                      <a:r>
                        <a:rPr lang="en-US" sz="120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JLab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), W. Vulcan (</a:t>
                      </a:r>
                      <a:r>
                        <a:rPr lang="en-US" sz="120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JLab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n-US" sz="12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5" marB="4571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91055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0" y="0"/>
            <a:ext cx="9144000" cy="7620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9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Experiment Systems Readiness Process - findings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0688" y="780288"/>
            <a:ext cx="8656320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Performed a Management Self-Assessment process at the end of the 6-GeV era to look at  “Installation of New Equipment Involving Multiple Groups”.</a:t>
            </a:r>
          </a:p>
          <a:p>
            <a:endParaRPr lang="en-US" sz="800" dirty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r>
              <a:rPr lang="en-US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Asked group to fold in experience of Hall C/</a:t>
            </a:r>
            <a:r>
              <a:rPr lang="en-US" dirty="0" err="1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Qweak</a:t>
            </a:r>
            <a:r>
              <a:rPr lang="en-US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 and Hall A/g2p experiments, Hall B/</a:t>
            </a:r>
            <a:r>
              <a:rPr lang="en-US" dirty="0" err="1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HDICe</a:t>
            </a:r>
            <a:r>
              <a:rPr lang="en-US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,  and earlier reports/lessons learned on for instance Hall C/HKS, Hall A/PREX, etc. Both staff and users were polled.</a:t>
            </a:r>
          </a:p>
          <a:p>
            <a:endParaRPr lang="en-US" sz="800" dirty="0">
              <a:latin typeface="Arial" pitchFamily="34" charset="0"/>
              <a:cs typeface="Arial" pitchFamily="34" charset="0"/>
            </a:endParaRPr>
          </a:p>
          <a:p>
            <a:r>
              <a:rPr lang="en-US" u="sng" dirty="0" smtClean="0">
                <a:latin typeface="Arial" pitchFamily="34" charset="0"/>
                <a:cs typeface="Arial" pitchFamily="34" charset="0"/>
              </a:rPr>
              <a:t>Two findings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Experiment Readiness Review Process has not been followed thoroughly for the last couple of projects</a:t>
            </a:r>
          </a:p>
          <a:p>
            <a:pPr marL="1200150" lvl="2" indent="-285750">
              <a:buFontTx/>
              <a:buChar char="-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Not well defined what constitutes an experiment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with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major new apparatus</a:t>
            </a:r>
          </a:p>
          <a:p>
            <a:pPr marL="1200150" lvl="2" indent="-285750">
              <a:buFontTx/>
              <a:buChar char="-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Readiness Review process and reviews should be clearly articulated</a:t>
            </a:r>
          </a:p>
          <a:p>
            <a:pPr marL="1200150" lvl="2" indent="-285750">
              <a:buFontTx/>
              <a:buChar char="-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Design changes were allowed until very (too) late</a:t>
            </a:r>
          </a:p>
          <a:p>
            <a:pPr marL="1200150" lvl="2" indent="-285750">
              <a:buFontTx/>
              <a:buChar char="-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Identification of beam and lab infrastructure requirements need to be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done early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Experiment Readiness Review Process not commonly known</a:t>
            </a:r>
          </a:p>
          <a:p>
            <a:pPr marL="1200150" lvl="2" indent="-285750">
              <a:buFontTx/>
              <a:buChar char="-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Discrepancies in k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nowledge amongst Hall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C vs. other Halls</a:t>
            </a:r>
          </a:p>
          <a:p>
            <a:pPr marL="1200150" lvl="2" indent="-285750">
              <a:buFontTx/>
              <a:buChar char="-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Discrepancies in k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nowledge amongst Physics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Division vs. other Divisions</a:t>
            </a:r>
          </a:p>
          <a:p>
            <a:pPr marL="1200150" lvl="2" indent="-285750">
              <a:buFontTx/>
              <a:buChar char="-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Discrepancies in k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nowledge amongst Staff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vs. Users</a:t>
            </a:r>
          </a:p>
          <a:p>
            <a:endParaRPr lang="en-US" sz="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u="sng" dirty="0">
                <a:latin typeface="Arial" pitchFamily="34" charset="0"/>
                <a:cs typeface="Arial" pitchFamily="34" charset="0"/>
              </a:rPr>
              <a:t>T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wo noteworthy practices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Roles and Responsibilities seemed to be well known.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The existing model seems to work well, with very good communication, coordination, and cooperation. </a:t>
            </a:r>
          </a:p>
        </p:txBody>
      </p:sp>
    </p:spTree>
    <p:extLst>
      <p:ext uri="{BB962C8B-B14F-4D97-AF65-F5344CB8AC3E}">
        <p14:creationId xmlns:p14="http://schemas.microsoft.com/office/powerpoint/2010/main" val="307686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35291"/>
          </a:xfrm>
          <a:noFill/>
          <a:ln>
            <a:noFill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2800" dirty="0" smtClean="0">
                <a:ln w="50800"/>
                <a:solidFill>
                  <a:schemeClr val="tx1"/>
                </a:solidFill>
              </a:rPr>
              <a:t>Revised READINESS REVIEW PROCESS @ 12 </a:t>
            </a:r>
            <a:r>
              <a:rPr lang="en-US" sz="2800" dirty="0" err="1" smtClean="0">
                <a:ln w="50800"/>
                <a:solidFill>
                  <a:schemeClr val="tx1"/>
                </a:solidFill>
              </a:rPr>
              <a:t>GeV</a:t>
            </a:r>
            <a:endParaRPr lang="en-US" sz="2800" dirty="0">
              <a:ln w="50800"/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6661" y="1128595"/>
            <a:ext cx="8382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Jefferson Lab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has revisited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the experimental readiness review process in preparation of the 12-GeV startup.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Arial"/>
              <a:buChar char="•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Arial"/>
              <a:buChar char="•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That means:</a:t>
            </a:r>
          </a:p>
          <a:p>
            <a:pPr marL="800100" lvl="1" indent="-342900" algn="just">
              <a:buFont typeface="Wingdings" charset="2"/>
              <a:buChar char="Ø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Partly correcting the Experiment Readiness Review web pages</a:t>
            </a:r>
          </a:p>
          <a:p>
            <a:pPr marL="800100" lvl="1" indent="-342900" algn="just">
              <a:buFont typeface="Wingdings" charset="2"/>
              <a:buChar char="Ø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Folding in feedback from the management self-assessment for "Installation of New Equipment Involving Multiple Groups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”.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Arial"/>
              <a:buChar char="•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Arial"/>
              <a:buChar char="•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The document, expected to be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officially released with the completion of the web pages,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will give the guidance for running experiments in the 12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GeV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era. </a:t>
            </a:r>
          </a:p>
          <a:p>
            <a:pPr algn="just"/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59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67563" y="5803498"/>
            <a:ext cx="3670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DECOMMISSIONING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278324" y="783385"/>
            <a:ext cx="8783072" cy="807044"/>
            <a:chOff x="278324" y="783385"/>
            <a:chExt cx="8783072" cy="807044"/>
          </a:xfrm>
        </p:grpSpPr>
        <p:sp>
          <p:nvSpPr>
            <p:cNvPr id="43" name="TextBox 42"/>
            <p:cNvSpPr txBox="1"/>
            <p:nvPr/>
          </p:nvSpPr>
          <p:spPr>
            <a:xfrm>
              <a:off x="5644896" y="851765"/>
              <a:ext cx="34165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08000" marR="0" lvl="0" indent="-1080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Submitting Proposals</a:t>
              </a:r>
            </a:p>
            <a:p>
              <a:pPr marL="108000" marR="0" lvl="0" indent="-1080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lang="en-US" sz="1400" b="1" kern="0" dirty="0" smtClean="0">
                  <a:solidFill>
                    <a:sysClr val="windowText" lastClr="000000"/>
                  </a:solidFill>
                  <a:latin typeface="Arial" pitchFamily="34" charset="0"/>
                  <a:cs typeface="Arial" pitchFamily="34" charset="0"/>
                </a:rPr>
                <a:t>T</a:t>
              </a: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AC &amp; PAC Process</a:t>
              </a:r>
            </a:p>
            <a:p>
              <a:pPr marL="108000" marR="0" lvl="0" indent="-1080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Director’s </a:t>
              </a: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Decision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278324" y="783385"/>
              <a:ext cx="4122988" cy="674373"/>
            </a:xfrm>
            <a:prstGeom prst="rect">
              <a:avLst/>
            </a:prstGeom>
            <a:gradFill rotWithShape="1">
              <a:gsLst>
                <a:gs pos="0">
                  <a:srgbClr val="4F81BD">
                    <a:tint val="100000"/>
                    <a:shade val="100000"/>
                    <a:satMod val="130000"/>
                  </a:srgbClr>
                </a:gs>
                <a:gs pos="100000">
                  <a:srgbClr val="4F81BD">
                    <a:tint val="50000"/>
                    <a:shade val="100000"/>
                    <a:satMod val="3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78324" y="883018"/>
              <a:ext cx="412298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PROPOSAL PHASE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278324" y="1374985"/>
            <a:ext cx="8783071" cy="862313"/>
            <a:chOff x="278324" y="1416616"/>
            <a:chExt cx="8783071" cy="862313"/>
          </a:xfrm>
        </p:grpSpPr>
        <p:sp>
          <p:nvSpPr>
            <p:cNvPr id="48" name="Rectangle 47"/>
            <p:cNvSpPr/>
            <p:nvPr/>
          </p:nvSpPr>
          <p:spPr>
            <a:xfrm>
              <a:off x="278325" y="1622343"/>
              <a:ext cx="4122986" cy="656586"/>
            </a:xfrm>
            <a:prstGeom prst="rect">
              <a:avLst/>
            </a:prstGeom>
            <a:gradFill rotWithShape="1">
              <a:gsLst>
                <a:gs pos="0">
                  <a:srgbClr val="C0504D">
                    <a:tint val="100000"/>
                    <a:shade val="100000"/>
                    <a:satMod val="130000"/>
                  </a:srgbClr>
                </a:gs>
                <a:gs pos="100000">
                  <a:srgbClr val="C0504D">
                    <a:tint val="50000"/>
                    <a:shade val="100000"/>
                    <a:satMod val="3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78324" y="1763083"/>
              <a:ext cx="412298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PRELIM. PLANNING PHASE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644896" y="1714062"/>
              <a:ext cx="3416499" cy="52322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marL="108000" marR="0" lvl="0" indent="-1080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Exp. 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Description and </a:t>
              </a: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Requirements</a:t>
              </a:r>
            </a:p>
            <a:p>
              <a:pPr marL="108000" marR="0" lvl="0" indent="-1080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Exp. 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Readiness Review </a:t>
              </a: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Calendar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146925" y="1416616"/>
              <a:ext cx="390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  <a:ea typeface="Wingdings"/>
                  <a:cs typeface="Arial" pitchFamily="34" charset="0"/>
                  <a:sym typeface="Wingdings"/>
                </a:rPr>
                <a:t>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278324" y="2148516"/>
            <a:ext cx="8865676" cy="969628"/>
            <a:chOff x="278324" y="2131807"/>
            <a:chExt cx="8865676" cy="969628"/>
          </a:xfrm>
        </p:grpSpPr>
        <p:grpSp>
          <p:nvGrpSpPr>
            <p:cNvPr id="52" name="Group 32"/>
            <p:cNvGrpSpPr/>
            <p:nvPr/>
          </p:nvGrpSpPr>
          <p:grpSpPr>
            <a:xfrm>
              <a:off x="278324" y="2368271"/>
              <a:ext cx="4122987" cy="684000"/>
              <a:chOff x="278324" y="2351470"/>
              <a:chExt cx="4122987" cy="684000"/>
            </a:xfrm>
          </p:grpSpPr>
          <p:sp>
            <p:nvSpPr>
              <p:cNvPr id="55" name="Rectangle 54"/>
              <p:cNvSpPr/>
              <p:nvPr/>
            </p:nvSpPr>
            <p:spPr>
              <a:xfrm>
                <a:off x="278324" y="2351470"/>
                <a:ext cx="4122987" cy="684000"/>
              </a:xfrm>
              <a:prstGeom prst="rect">
                <a:avLst/>
              </a:prstGeom>
              <a:gradFill rotWithShape="1">
                <a:gsLst>
                  <a:gs pos="0">
                    <a:srgbClr val="9BBB59">
                      <a:tint val="100000"/>
                      <a:shade val="100000"/>
                      <a:satMod val="130000"/>
                    </a:srgbClr>
                  </a:gs>
                  <a:gs pos="100000">
                    <a:srgbClr val="9BBB59">
                      <a:tint val="50000"/>
                      <a:shade val="100000"/>
                      <a:satMod val="350000"/>
                    </a:srgb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322360" y="2501734"/>
                <a:ext cx="407895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DESIGN PHASE</a:t>
                </a:r>
                <a:endPara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53" name="TextBox 52"/>
            <p:cNvSpPr txBox="1"/>
            <p:nvPr/>
          </p:nvSpPr>
          <p:spPr>
            <a:xfrm>
              <a:off x="2159801" y="2131807"/>
              <a:ext cx="390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  <a:ea typeface="Wingdings"/>
                  <a:cs typeface="Arial" pitchFamily="34" charset="0"/>
                  <a:sym typeface="Wingdings"/>
                </a:rPr>
                <a:t>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5644896" y="2362771"/>
              <a:ext cx="3499104" cy="738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108000" marR="0" lvl="0" indent="-1080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PESAD, specific equipment reviews</a:t>
              </a:r>
            </a:p>
            <a:p>
              <a:pPr marL="108000" marR="0" lvl="0" indent="-1080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Complete Conceptual Designs &amp;   “1</a:t>
              </a:r>
              <a:r>
                <a:rPr kumimoji="0" lang="en-US" sz="1400" b="1" i="0" u="none" strike="noStrike" kern="0" cap="none" spc="0" normalizeH="0" baseline="30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st</a:t>
              </a: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” Readiness Review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245544" y="2970834"/>
            <a:ext cx="8686828" cy="955944"/>
            <a:chOff x="245544" y="2970834"/>
            <a:chExt cx="8686828" cy="955944"/>
          </a:xfrm>
        </p:grpSpPr>
        <p:sp>
          <p:nvSpPr>
            <p:cNvPr id="58" name="TextBox 57"/>
            <p:cNvSpPr txBox="1"/>
            <p:nvPr/>
          </p:nvSpPr>
          <p:spPr>
            <a:xfrm>
              <a:off x="2164320" y="2970834"/>
              <a:ext cx="390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  <a:ea typeface="Wingdings"/>
                  <a:cs typeface="Arial" pitchFamily="34" charset="0"/>
                  <a:sym typeface="Wingdings"/>
                </a:rPr>
                <a:t>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9" name="Group 69"/>
            <p:cNvGrpSpPr/>
            <p:nvPr/>
          </p:nvGrpSpPr>
          <p:grpSpPr>
            <a:xfrm>
              <a:off x="245544" y="3188114"/>
              <a:ext cx="8686828" cy="738664"/>
              <a:chOff x="245544" y="3188114"/>
              <a:chExt cx="8686828" cy="738664"/>
            </a:xfrm>
          </p:grpSpPr>
          <p:grpSp>
            <p:nvGrpSpPr>
              <p:cNvPr id="60" name="Group 34"/>
              <p:cNvGrpSpPr/>
              <p:nvPr/>
            </p:nvGrpSpPr>
            <p:grpSpPr>
              <a:xfrm>
                <a:off x="245544" y="3235249"/>
                <a:ext cx="4155768" cy="684000"/>
                <a:chOff x="245544" y="3183061"/>
                <a:chExt cx="4155768" cy="684000"/>
              </a:xfrm>
            </p:grpSpPr>
            <p:sp>
              <p:nvSpPr>
                <p:cNvPr id="62" name="Rectangle 12"/>
                <p:cNvSpPr/>
                <p:nvPr/>
              </p:nvSpPr>
              <p:spPr>
                <a:xfrm>
                  <a:off x="276989" y="3183061"/>
                  <a:ext cx="4124323" cy="684000"/>
                </a:xfrm>
                <a:prstGeom prst="rect">
                  <a:avLst/>
                </a:prstGeom>
                <a:gradFill rotWithShape="1">
                  <a:gsLst>
                    <a:gs pos="0">
                      <a:srgbClr val="9BBB59">
                        <a:tint val="100000"/>
                        <a:shade val="100000"/>
                        <a:satMod val="130000"/>
                      </a:srgbClr>
                    </a:gs>
                    <a:gs pos="100000">
                      <a:srgbClr val="9BBB59">
                        <a:tint val="50000"/>
                        <a:shade val="100000"/>
                        <a:satMod val="350000"/>
                      </a:srgbClr>
                    </a:gs>
                  </a:gsLst>
                  <a:lin ang="16200000" scaled="0"/>
                </a:gradFill>
                <a:ln>
                  <a:noFill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>
                  <a:bevelT w="63500" h="25400"/>
                </a:sp3d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3" name="TextBox 62"/>
                <p:cNvSpPr txBox="1"/>
                <p:nvPr/>
              </p:nvSpPr>
              <p:spPr>
                <a:xfrm>
                  <a:off x="245544" y="3333793"/>
                  <a:ext cx="4125288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rPr>
                    <a:t>CONSTRUCTION PHASE</a:t>
                  </a:r>
                  <a:endParaRPr kumimoji="0" 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61" name="TextBox 60"/>
              <p:cNvSpPr txBox="1"/>
              <p:nvPr/>
            </p:nvSpPr>
            <p:spPr>
              <a:xfrm>
                <a:off x="5644896" y="3188114"/>
                <a:ext cx="3287476" cy="7386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108000" marR="0" lvl="0" indent="-10800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Char char="•"/>
                  <a:tabLst/>
                  <a:defRPr/>
                </a:pPr>
                <a:r>
                  <a:rPr kumimoji="0" lang="en-US" sz="14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F</a:t>
                </a:r>
                <a:r>
                  <a:rPr kumimoji="0" lang="en-US" sz="1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abrication of the equipment</a:t>
                </a:r>
              </a:p>
              <a:p>
                <a:pPr marL="108000" marR="0" lvl="0" indent="-10800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Char char="•"/>
                  <a:tabLst/>
                  <a:defRPr/>
                </a:pPr>
                <a:r>
                  <a:rPr kumimoji="0" lang="en-US" sz="1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Test of the individual elements of</a:t>
                </a:r>
                <a:r>
                  <a:rPr lang="en-US" sz="1400" b="1" kern="0" dirty="0">
                    <a:solidFill>
                      <a:sysClr val="windowText" lastClr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kumimoji="0" lang="en-US" sz="1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the equipment (OSP/TOSP)</a:t>
                </a:r>
                <a:endPara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65" name="Group 64"/>
          <p:cNvGrpSpPr/>
          <p:nvPr/>
        </p:nvGrpSpPr>
        <p:grpSpPr>
          <a:xfrm>
            <a:off x="279382" y="3877696"/>
            <a:ext cx="4121930" cy="917958"/>
            <a:chOff x="279382" y="3877696"/>
            <a:chExt cx="4121930" cy="917958"/>
          </a:xfrm>
        </p:grpSpPr>
        <p:sp>
          <p:nvSpPr>
            <p:cNvPr id="66" name="TextBox 65"/>
            <p:cNvSpPr txBox="1"/>
            <p:nvPr/>
          </p:nvSpPr>
          <p:spPr>
            <a:xfrm>
              <a:off x="279382" y="4087768"/>
              <a:ext cx="4121930" cy="707886"/>
            </a:xfrm>
            <a:prstGeom prst="rect">
              <a:avLst/>
            </a:prstGeom>
            <a:gradFill rotWithShape="1">
              <a:gsLst>
                <a:gs pos="0">
                  <a:srgbClr val="8064A2">
                    <a:tint val="100000"/>
                    <a:shade val="100000"/>
                    <a:satMod val="130000"/>
                  </a:srgbClr>
                </a:gs>
                <a:gs pos="100000">
                  <a:srgbClr val="8064A2">
                    <a:tint val="50000"/>
                    <a:shade val="100000"/>
                    <a:satMod val="3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SCHEDULING OF EXPERIMENT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by </a:t>
              </a:r>
              <a:r>
                <a:rPr kumimoji="0" lang="en-US" sz="20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JLab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67" name="Straight Arrow Connector 66"/>
            <p:cNvCxnSpPr/>
            <p:nvPr/>
          </p:nvCxnSpPr>
          <p:spPr>
            <a:xfrm>
              <a:off x="2341823" y="3877696"/>
              <a:ext cx="0" cy="232391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68" name="Group 67"/>
          <p:cNvGrpSpPr/>
          <p:nvPr/>
        </p:nvGrpSpPr>
        <p:grpSpPr>
          <a:xfrm>
            <a:off x="283850" y="4716826"/>
            <a:ext cx="4145844" cy="905186"/>
            <a:chOff x="220761" y="6585848"/>
            <a:chExt cx="3703132" cy="905186"/>
          </a:xfrm>
        </p:grpSpPr>
        <p:grpSp>
          <p:nvGrpSpPr>
            <p:cNvPr id="69" name="Group 53"/>
            <p:cNvGrpSpPr/>
            <p:nvPr/>
          </p:nvGrpSpPr>
          <p:grpSpPr>
            <a:xfrm>
              <a:off x="220761" y="6807034"/>
              <a:ext cx="3703132" cy="684000"/>
              <a:chOff x="220761" y="6840452"/>
              <a:chExt cx="3703132" cy="684000"/>
            </a:xfrm>
          </p:grpSpPr>
          <p:sp>
            <p:nvSpPr>
              <p:cNvPr id="71" name="Rectangle 70"/>
              <p:cNvSpPr/>
              <p:nvPr/>
            </p:nvSpPr>
            <p:spPr>
              <a:xfrm>
                <a:off x="228189" y="6840452"/>
                <a:ext cx="3670352" cy="684000"/>
              </a:xfrm>
              <a:prstGeom prst="rect">
                <a:avLst/>
              </a:prstGeom>
              <a:gradFill rotWithShape="1">
                <a:gsLst>
                  <a:gs pos="0">
                    <a:srgbClr val="F79646">
                      <a:tint val="100000"/>
                      <a:shade val="100000"/>
                      <a:satMod val="130000"/>
                    </a:srgbClr>
                  </a:gs>
                  <a:gs pos="100000">
                    <a:srgbClr val="F79646">
                      <a:tint val="50000"/>
                      <a:shade val="100000"/>
                      <a:satMod val="350000"/>
                    </a:srgb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220761" y="6986756"/>
                <a:ext cx="37031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EQUIPMENT INSTALLATION</a:t>
                </a:r>
                <a:endPara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0" name="TextBox 69"/>
            <p:cNvSpPr txBox="1"/>
            <p:nvPr/>
          </p:nvSpPr>
          <p:spPr>
            <a:xfrm>
              <a:off x="1887196" y="6585848"/>
              <a:ext cx="390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  <a:ea typeface="Wingdings"/>
                  <a:cs typeface="Arial" pitchFamily="34" charset="0"/>
                  <a:sym typeface="Wingdings"/>
                </a:rPr>
                <a:t>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279381" y="5589656"/>
            <a:ext cx="4121929" cy="840129"/>
            <a:chOff x="244901" y="8191508"/>
            <a:chExt cx="4156410" cy="840129"/>
          </a:xfrm>
        </p:grpSpPr>
        <p:grpSp>
          <p:nvGrpSpPr>
            <p:cNvPr id="74" name="Group 56"/>
            <p:cNvGrpSpPr/>
            <p:nvPr/>
          </p:nvGrpSpPr>
          <p:grpSpPr>
            <a:xfrm>
              <a:off x="244901" y="8347637"/>
              <a:ext cx="4156410" cy="684000"/>
              <a:chOff x="244901" y="7595732"/>
              <a:chExt cx="4156410" cy="684000"/>
            </a:xfrm>
          </p:grpSpPr>
          <p:sp>
            <p:nvSpPr>
              <p:cNvPr id="76" name="Rectangle 75"/>
              <p:cNvSpPr/>
              <p:nvPr/>
            </p:nvSpPr>
            <p:spPr>
              <a:xfrm>
                <a:off x="244901" y="7595732"/>
                <a:ext cx="4156410" cy="684000"/>
              </a:xfrm>
              <a:prstGeom prst="rect">
                <a:avLst/>
              </a:prstGeom>
              <a:gradFill rotWithShape="1">
                <a:gsLst>
                  <a:gs pos="0">
                    <a:srgbClr val="F79646">
                      <a:tint val="100000"/>
                      <a:shade val="100000"/>
                      <a:satMod val="130000"/>
                    </a:srgbClr>
                  </a:gs>
                  <a:gs pos="100000">
                    <a:srgbClr val="F79646">
                      <a:tint val="50000"/>
                      <a:shade val="100000"/>
                      <a:satMod val="350000"/>
                    </a:srgb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7" name="TextBox 76"/>
              <p:cNvSpPr txBox="1"/>
              <p:nvPr/>
            </p:nvSpPr>
            <p:spPr>
              <a:xfrm>
                <a:off x="266918" y="7743155"/>
                <a:ext cx="413439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RUN THE EXPERIMENT</a:t>
                </a:r>
                <a:endPara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  <p:cxnSp>
          <p:nvCxnSpPr>
            <p:cNvPr id="75" name="Straight Arrow Connector 74"/>
            <p:cNvCxnSpPr/>
            <p:nvPr/>
          </p:nvCxnSpPr>
          <p:spPr>
            <a:xfrm>
              <a:off x="2331577" y="8191508"/>
              <a:ext cx="0" cy="188386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sp>
        <p:nvSpPr>
          <p:cNvPr id="78" name="Rectangle 77"/>
          <p:cNvSpPr/>
          <p:nvPr/>
        </p:nvSpPr>
        <p:spPr>
          <a:xfrm>
            <a:off x="5644896" y="5134284"/>
            <a:ext cx="3287475" cy="1169551"/>
          </a:xfrm>
          <a:prstGeom prst="rect">
            <a:avLst/>
          </a:prstGeom>
          <a:ln>
            <a:solidFill>
              <a:srgbClr val="FF6600"/>
            </a:solidFill>
          </a:ln>
        </p:spPr>
        <p:txBody>
          <a:bodyPr wrap="square">
            <a:spAutoFit/>
          </a:bodyPr>
          <a:lstStyle/>
          <a:p>
            <a:pPr marL="108000" marR="0" lvl="0" indent="-1080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“Final” readiness</a:t>
            </a:r>
            <a:r>
              <a:rPr kumimoji="0" lang="en-US" sz="14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review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108000" marR="0" lvl="0" indent="-1080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Final 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ESAD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&amp; RSAD</a:t>
            </a:r>
          </a:p>
          <a:p>
            <a:pPr marL="108000" marR="0" lvl="0" indent="-1080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COO</a:t>
            </a:r>
          </a:p>
          <a:p>
            <a:pPr marL="108000" marR="0" lvl="0" indent="-1080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Safety Checklist(s)</a:t>
            </a:r>
          </a:p>
          <a:p>
            <a:pPr marL="108000" marR="0" lvl="0" indent="-1080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Experimental Procedures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5644896" y="3999868"/>
            <a:ext cx="32874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000" lvl="0" indent="-108000">
              <a:buFont typeface="Arial" pitchFamily="34" charset="0"/>
              <a:buChar char="•"/>
            </a:pP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Construction near-completed, </a:t>
            </a:r>
            <a:r>
              <a:rPr lang="en-US" sz="14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designs frozen</a:t>
            </a:r>
          </a:p>
          <a:p>
            <a:pPr marL="108000" lvl="0" indent="-108000">
              <a:buFont typeface="Arial" pitchFamily="34" charset="0"/>
              <a:buChar char="•"/>
            </a:pP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“2</a:t>
            </a:r>
            <a:r>
              <a:rPr lang="en-US" sz="1400" b="1" baseline="30000" dirty="0" smtClean="0">
                <a:latin typeface="Arial" pitchFamily="34" charset="0"/>
                <a:cs typeface="Arial" pitchFamily="34" charset="0"/>
              </a:rPr>
              <a:t>nd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” Readiness Review before 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submitting scheduling request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" name="Straight Arrow Connector 2"/>
          <p:cNvCxnSpPr/>
          <p:nvPr/>
        </p:nvCxnSpPr>
        <p:spPr bwMode="auto">
          <a:xfrm flipH="1">
            <a:off x="4559808" y="2933133"/>
            <a:ext cx="755904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9" name="Straight Arrow Connector 78"/>
          <p:cNvCxnSpPr/>
          <p:nvPr/>
        </p:nvCxnSpPr>
        <p:spPr bwMode="auto">
          <a:xfrm flipH="1">
            <a:off x="4541520" y="4438845"/>
            <a:ext cx="755904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1" name="Straight Arrow Connector 80"/>
          <p:cNvCxnSpPr/>
          <p:nvPr/>
        </p:nvCxnSpPr>
        <p:spPr bwMode="auto">
          <a:xfrm flipH="1">
            <a:off x="4547616" y="5676333"/>
            <a:ext cx="755904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4" name="Rectangle 2"/>
          <p:cNvSpPr txBox="1">
            <a:spLocks noChangeArrowheads="1"/>
          </p:cNvSpPr>
          <p:nvPr/>
        </p:nvSpPr>
        <p:spPr>
          <a:xfrm>
            <a:off x="0" y="0"/>
            <a:ext cx="9144000" cy="7620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9pPr>
          </a:lstStyle>
          <a:p>
            <a:pPr defTabSz="914400"/>
            <a:r>
              <a:rPr lang="en-US" kern="0" dirty="0" smtClean="0">
                <a:solidFill>
                  <a:schemeClr val="tx1"/>
                </a:solidFill>
              </a:rPr>
              <a:t>Readiness Review Process – Flow Chart</a:t>
            </a:r>
          </a:p>
        </p:txBody>
      </p:sp>
    </p:spTree>
    <p:extLst>
      <p:ext uri="{BB962C8B-B14F-4D97-AF65-F5344CB8AC3E}">
        <p14:creationId xmlns:p14="http://schemas.microsoft.com/office/powerpoint/2010/main" val="279690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0" y="0"/>
            <a:ext cx="9144000" cy="7620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" pitchFamily="18" charset="0"/>
              </a:defRPr>
            </a:lvl9pPr>
          </a:lstStyle>
          <a:p>
            <a:pPr defTabSz="914400"/>
            <a:r>
              <a:rPr lang="en-US" kern="0" dirty="0" smtClean="0">
                <a:solidFill>
                  <a:schemeClr val="tx1"/>
                </a:solidFill>
              </a:rPr>
              <a:t>Readiness Review Process – Web Pages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7276" y="2182368"/>
            <a:ext cx="805284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  <a:hlinkClick r:id="rId2"/>
              </a:rPr>
              <a:t>http</a:t>
            </a:r>
            <a:r>
              <a:rPr lang="en-US" sz="2400" dirty="0">
                <a:latin typeface="Arial" pitchFamily="34" charset="0"/>
                <a:cs typeface="Arial" pitchFamily="34" charset="0"/>
                <a:hlinkClick r:id="rId2"/>
              </a:rPr>
              <a:t>://www.jlab.org/user_resources/PFX/NP-PFX</a:t>
            </a:r>
            <a:r>
              <a:rPr lang="en-US" sz="2400" dirty="0" smtClean="0">
                <a:latin typeface="Arial" pitchFamily="34" charset="0"/>
                <a:cs typeface="Arial" pitchFamily="34" charset="0"/>
                <a:hlinkClick r:id="rId2"/>
              </a:rPr>
              <a:t>/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Or as text only version:</a:t>
            </a:r>
          </a:p>
          <a:p>
            <a:pPr algn="ctr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>
                <a:latin typeface="Arial" pitchFamily="34" charset="0"/>
                <a:cs typeface="Arial" pitchFamily="34" charset="0"/>
                <a:hlinkClick r:id="rId3"/>
              </a:rPr>
              <a:t>http://</a:t>
            </a:r>
            <a:r>
              <a:rPr lang="en-US" sz="2400" dirty="0" smtClean="0">
                <a:latin typeface="Arial" pitchFamily="34" charset="0"/>
                <a:cs typeface="Arial" pitchFamily="34" charset="0"/>
                <a:hlinkClick r:id="rId3"/>
              </a:rPr>
              <a:t>www.jlab.org/user_resources/PFX/NP-PFX/text.html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65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JLab_PowerPoint1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3734</TotalTime>
  <Words>1062</Words>
  <Application>Microsoft Office PowerPoint</Application>
  <PresentationFormat>On-screen Show (4:3)</PresentationFormat>
  <Paragraphs>212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4_JLab_PowerPoint1</vt:lpstr>
      <vt:lpstr>Custom Design</vt:lpstr>
      <vt:lpstr>PowerPoint Presentation</vt:lpstr>
      <vt:lpstr>PowerPoint Presentation</vt:lpstr>
      <vt:lpstr>Experiment Systems Readiness Process - General</vt:lpstr>
      <vt:lpstr>Experiment Systems Readiness Process - Example</vt:lpstr>
      <vt:lpstr>G0 Safety and Technical Reviews (2002 only)</vt:lpstr>
      <vt:lpstr>PowerPoint Presentation</vt:lpstr>
      <vt:lpstr>Revised READINESS REVIEW PROCESS @ 12 GeV</vt:lpstr>
      <vt:lpstr>PowerPoint Presentation</vt:lpstr>
      <vt:lpstr>PowerPoint Presentation</vt:lpstr>
      <vt:lpstr>PowerPoint Presentation</vt:lpstr>
      <vt:lpstr>PowerPoint Presentation</vt:lpstr>
      <vt:lpstr>ESH&amp;Q Integration for RICH in Physics</vt:lpstr>
      <vt:lpstr>“Final” READINESS REVIEW</vt:lpstr>
      <vt:lpstr>PowerPoint Presentation</vt:lpstr>
    </vt:vector>
  </TitlesOfParts>
  <Company>Jefferson Laboratory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Roger Carlini</dc:creator>
  <cp:lastModifiedBy>ent</cp:lastModifiedBy>
  <cp:revision>284</cp:revision>
  <dcterms:created xsi:type="dcterms:W3CDTF">2011-04-25T20:30:03Z</dcterms:created>
  <dcterms:modified xsi:type="dcterms:W3CDTF">2013-09-03T15:01:48Z</dcterms:modified>
</cp:coreProperties>
</file>