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jpg" ContentType="image/jpeg"/>
  <Default Extension="xml" ContentType="application/xml"/>
  <Default Extension="jpeg" ContentType="image/jpeg"/>
  <Default Extension="vml" ContentType="application/vnd.openxmlformats-officedocument.vmlDrawing"/>
  <Default Extension="gif" ContentType="image/gif"/>
  <Default Extension="png" ContentType="image/png"/>
  <Default Extension="bin" ContentType="application/vnd.openxmlformats-officedocument.presentationml.printerSettings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embeddings/oleObject1.bin" ContentType="application/vnd.openxmlformats-officedocument.oleObject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388" r:id="rId2"/>
    <p:sldId id="444" r:id="rId3"/>
    <p:sldId id="453" r:id="rId4"/>
    <p:sldId id="445" r:id="rId5"/>
    <p:sldId id="446" r:id="rId6"/>
    <p:sldId id="451" r:id="rId7"/>
    <p:sldId id="457" r:id="rId8"/>
    <p:sldId id="421" r:id="rId9"/>
    <p:sldId id="422" r:id="rId10"/>
    <p:sldId id="437" r:id="rId11"/>
    <p:sldId id="452" r:id="rId12"/>
    <p:sldId id="424" r:id="rId13"/>
    <p:sldId id="438" r:id="rId14"/>
    <p:sldId id="456" r:id="rId15"/>
    <p:sldId id="454" r:id="rId16"/>
    <p:sldId id="455" r:id="rId17"/>
    <p:sldId id="404" r:id="rId18"/>
    <p:sldId id="405" r:id="rId19"/>
    <p:sldId id="439" r:id="rId20"/>
    <p:sldId id="449" r:id="rId21"/>
    <p:sldId id="436" r:id="rId22"/>
    <p:sldId id="413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B3D3"/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348" autoAdjust="0"/>
  </p:normalViewPr>
  <p:slideViewPr>
    <p:cSldViewPr snapToGrid="0" snapToObjects="1">
      <p:cViewPr>
        <p:scale>
          <a:sx n="110" d="100"/>
          <a:sy n="110" d="100"/>
        </p:scale>
        <p:origin x="-1056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viewProps" Target="viewProps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theme" Target="theme/theme1.xml"/><Relationship Id="rId26" Type="http://schemas.openxmlformats.org/officeDocument/2006/relationships/presProps" Target="presProps.xml"/><Relationship Id="rId11" Type="http://schemas.openxmlformats.org/officeDocument/2006/relationships/slide" Target="slides/slide10.xml"/><Relationship Id="rId29" Type="http://schemas.openxmlformats.org/officeDocument/2006/relationships/tableStyles" Target="tableStyles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CF8A572-94F1-B144-BB00-AEA05C7DEEC9}" type="slidenum">
              <a:rPr lang="en-US" sz="1200"/>
              <a:pPr eaLnBrk="1" hangingPunct="1"/>
              <a:t>20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5700" y="692150"/>
            <a:ext cx="4552950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08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it-IT" sz="900"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Prendeire talks di Hafidi e/o Francesca ?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6DB61A6-5D56-A141-90BE-87C41D04FA94}" type="slidenum">
              <a:rPr lang="en-US" sz="1200">
                <a:latin typeface="Calibri" charset="0"/>
              </a:rPr>
              <a:pPr eaLnBrk="1" hangingPunct="1"/>
              <a:t>21</a:t>
            </a:fld>
            <a:endParaRPr lang="en-US" sz="1200">
              <a:latin typeface="Calibri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6175" y="687388"/>
            <a:ext cx="4567238" cy="3425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>
                <a:latin typeface="Calibri" charset="0"/>
                <a:ea typeface="ＭＳ Ｐゴシック" charset="0"/>
                <a:cs typeface="ＭＳ Ｐゴシック" charset="0"/>
              </a:rPr>
              <a:t>Bacup quelle per pretzelosity e wrom gear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Capire</a:t>
            </a:r>
            <a:r>
              <a:rPr lang="it-IT" baseline="0" dirty="0" smtClean="0"/>
              <a:t> se serve box </a:t>
            </a:r>
            <a:r>
              <a:rPr lang="it-IT" baseline="0" dirty="0" err="1" smtClean="0"/>
              <a:t>sealed</a:t>
            </a:r>
            <a:r>
              <a:rPr lang="it-IT" baseline="0" dirty="0" smtClean="0"/>
              <a:t> o no</a:t>
            </a:r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Add</a:t>
            </a:r>
            <a:r>
              <a:rPr lang="it-IT" dirty="0" smtClean="0"/>
              <a:t> to </a:t>
            </a:r>
            <a:r>
              <a:rPr lang="it-IT" dirty="0" err="1" smtClean="0"/>
              <a:t>access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several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combinations</a:t>
            </a:r>
            <a:r>
              <a:rPr lang="it-IT" baseline="0" dirty="0" smtClean="0"/>
              <a:t> of </a:t>
            </a:r>
            <a:r>
              <a:rPr lang="it-IT" baseline="0" dirty="0" err="1" smtClean="0"/>
              <a:t>GPDs</a:t>
            </a:r>
            <a:endParaRPr lang="it-IT" baseline="0" dirty="0" smtClean="0"/>
          </a:p>
          <a:p>
            <a:r>
              <a:rPr lang="it-IT" baseline="0" dirty="0" smtClean="0"/>
              <a:t>Sapere </a:t>
            </a:r>
            <a:r>
              <a:rPr lang="it-IT" baseline="0" dirty="0" err="1" smtClean="0"/>
              <a:t>radiation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lenght</a:t>
            </a:r>
            <a:r>
              <a:rPr lang="it-IT" baseline="0" smtClean="0"/>
              <a:t> del </a:t>
            </a:r>
            <a:r>
              <a:rPr lang="it-IT" baseline="0" dirty="0" smtClean="0"/>
              <a:t>NMR coil</a:t>
            </a:r>
            <a:endParaRPr lang="it-I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7331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91D47-E5CF-AA4F-937F-7653EEEF2B45}" type="datetimeFigureOut">
              <a:rPr lang="en-US" smtClean="0"/>
              <a:pPr/>
              <a:t>03/09/13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gi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4" Type="http://schemas.openxmlformats.org/officeDocument/2006/relationships/image" Target="../media/image18.png"/><Relationship Id="rId10" Type="http://schemas.openxmlformats.org/officeDocument/2006/relationships/image" Target="../media/image24.png"/><Relationship Id="rId5" Type="http://schemas.openxmlformats.org/officeDocument/2006/relationships/image" Target="../media/image19.png"/><Relationship Id="rId7" Type="http://schemas.openxmlformats.org/officeDocument/2006/relationships/image" Target="../media/image21.png"/><Relationship Id="rId11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9" Type="http://schemas.openxmlformats.org/officeDocument/2006/relationships/image" Target="../media/image23.png"/><Relationship Id="rId3" Type="http://schemas.openxmlformats.org/officeDocument/2006/relationships/image" Target="../media/image17.png"/><Relationship Id="rId6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4" Type="http://schemas.openxmlformats.org/officeDocument/2006/relationships/image" Target="../media/image27.emf"/><Relationship Id="rId5" Type="http://schemas.openxmlformats.org/officeDocument/2006/relationships/image" Target="../media/image28.jpeg"/><Relationship Id="rId7" Type="http://schemas.openxmlformats.org/officeDocument/2006/relationships/image" Target="../media/image26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2.xml"/><Relationship Id="rId6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1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3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image" Target="../media/image34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5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image" Target="../media/image41.jpeg"/><Relationship Id="rId4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8.png"/><Relationship Id="rId5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5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tiff"/><Relationship Id="rId5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gif"/><Relationship Id="rId5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6875" y="1143000"/>
            <a:ext cx="85185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RICH 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ntegration in 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CLAS12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952783" y="3429000"/>
            <a:ext cx="606827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/>
              <a:t>Contalbrigo </a:t>
            </a:r>
            <a:r>
              <a:rPr lang="en-US" sz="2000" dirty="0" smtClean="0"/>
              <a:t>Marco</a:t>
            </a:r>
          </a:p>
          <a:p>
            <a:pPr algn="ctr" eaLnBrk="1" hangingPunct="1"/>
            <a:r>
              <a:rPr lang="en-US" sz="2000" dirty="0" smtClean="0"/>
              <a:t>    </a:t>
            </a:r>
            <a:r>
              <a:rPr lang="en-US" sz="2000" dirty="0"/>
              <a:t>INFN Ferrara</a:t>
            </a: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2371326" y="5384800"/>
            <a:ext cx="45045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 smtClean="0"/>
              <a:t>Rich Technical Review, </a:t>
            </a:r>
            <a:r>
              <a:rPr lang="en-US" sz="1800" dirty="0"/>
              <a:t>5</a:t>
            </a:r>
            <a:r>
              <a:rPr lang="en-US" sz="1800" dirty="0" smtClean="0"/>
              <a:t> September 2013</a:t>
            </a:r>
            <a:endParaRPr lang="en-US" sz="18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52400" y="5180013"/>
            <a:ext cx="8763000" cy="158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52400" y="60198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99734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RICH_tren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" y="1035962"/>
            <a:ext cx="5792355" cy="559261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14460" y="1243388"/>
            <a:ext cx="3060110" cy="33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-39488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533487" y="-76200"/>
            <a:ext cx="59309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RICH Occupancy @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L=10</a:t>
            </a:r>
            <a:r>
              <a:rPr lang="en-US" sz="3600" b="1" baseline="3000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34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Striped Right Arrow 10"/>
          <p:cNvSpPr/>
          <p:nvPr/>
        </p:nvSpPr>
        <p:spPr bwMode="auto">
          <a:xfrm rot="10800000">
            <a:off x="5304405" y="3993679"/>
            <a:ext cx="998989" cy="406358"/>
          </a:xfrm>
          <a:prstGeom prst="stripedRightArrow">
            <a:avLst/>
          </a:prstGeom>
          <a:solidFill>
            <a:schemeClr val="accent1"/>
          </a:solidFill>
          <a:ln w="952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3366FF">
                <a:alpha val="75000"/>
              </a:srgbClr>
            </a:glo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03900" y="1838284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 ns in-time window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803900" y="2774815"/>
            <a:ext cx="3047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accent2"/>
                </a:solidFill>
              </a:rPr>
              <a:t>Target transverse magnet torque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227303" y="2781299"/>
            <a:ext cx="177450" cy="30408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633408" y="3866637"/>
            <a:ext cx="23519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 ns in-time window</a:t>
            </a:r>
          </a:p>
          <a:p>
            <a:r>
              <a:rPr lang="en-US" dirty="0" smtClean="0"/>
              <a:t>+ H8500 Q.E.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4676731" y="3270354"/>
            <a:ext cx="177450" cy="20561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riped Right Arrow 9"/>
          <p:cNvSpPr/>
          <p:nvPr/>
        </p:nvSpPr>
        <p:spPr bwMode="auto">
          <a:xfrm rot="8583275">
            <a:off x="4602699" y="2097711"/>
            <a:ext cx="998989" cy="406358"/>
          </a:xfrm>
          <a:prstGeom prst="stripedRightArrow">
            <a:avLst/>
          </a:prstGeom>
          <a:solidFill>
            <a:schemeClr val="accent1"/>
          </a:solidFill>
          <a:ln w="952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3366FF">
                <a:alpha val="75000"/>
              </a:srgbClr>
            </a:glo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5" name="Right Brace 4"/>
          <p:cNvSpPr/>
          <p:nvPr/>
        </p:nvSpPr>
        <p:spPr>
          <a:xfrm>
            <a:off x="5033226" y="2595801"/>
            <a:ext cx="610632" cy="592667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711360" y="3127255"/>
            <a:ext cx="369454" cy="26801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966987" y="2300891"/>
            <a:ext cx="1344413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Callout 8"/>
          <p:cNvSpPr/>
          <p:nvPr/>
        </p:nvSpPr>
        <p:spPr>
          <a:xfrm>
            <a:off x="-49293" y="1243388"/>
            <a:ext cx="1801089" cy="623454"/>
          </a:xfrm>
          <a:prstGeom prst="wedgeEllipseCallout">
            <a:avLst>
              <a:gd name="adj1" fmla="val 71824"/>
              <a:gd name="adj2" fmla="val 9044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Value used in the simulation</a:t>
            </a:r>
            <a:endParaRPr lang="en-US" sz="1400" dirty="0"/>
          </a:p>
        </p:txBody>
      </p:sp>
      <p:sp>
        <p:nvSpPr>
          <p:cNvPr id="25" name="Oval Callout 24"/>
          <p:cNvSpPr/>
          <p:nvPr/>
        </p:nvSpPr>
        <p:spPr>
          <a:xfrm>
            <a:off x="1150312" y="3403185"/>
            <a:ext cx="1967448" cy="623454"/>
          </a:xfrm>
          <a:prstGeom prst="wedgeEllipseCallout">
            <a:avLst>
              <a:gd name="adj1" fmla="val 71824"/>
              <a:gd name="adj2" fmla="val 9044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Correlation in space </a:t>
            </a:r>
            <a:r>
              <a:rPr lang="en-US" sz="1400" dirty="0"/>
              <a:t> </a:t>
            </a:r>
            <a:r>
              <a:rPr lang="en-US" sz="1400" dirty="0" smtClean="0"/>
              <a:t>neglected</a:t>
            </a:r>
            <a:endParaRPr lang="en-US" sz="1400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4064000" y="2300891"/>
            <a:ext cx="92710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2057400" y="707716"/>
            <a:ext cx="5903925" cy="83099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121265" y="707716"/>
            <a:ext cx="58400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Studies done for the physics run with transverse target indicates the </a:t>
            </a:r>
          </a:p>
          <a:p>
            <a:r>
              <a:rPr lang="en-US" sz="1600" dirty="0" smtClean="0"/>
              <a:t>Moeller background is under control up to the maximum luminosity  </a:t>
            </a:r>
          </a:p>
          <a:p>
            <a:r>
              <a:rPr lang="en-US" sz="1600" dirty="0" smtClean="0"/>
              <a:t>thanks to RICH position, segmentation and fast readout</a:t>
            </a:r>
            <a:endParaRPr lang="en-US" sz="1600" dirty="0"/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432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RICH_example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866" y="1207532"/>
            <a:ext cx="4800963" cy="480096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415568" y="-76200"/>
            <a:ext cx="410453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Reconstruction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90271" y="5425025"/>
            <a:ext cx="3988034" cy="103763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86096" y="5477892"/>
            <a:ext cx="34112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Reconstruction algorithm on place</a:t>
            </a:r>
          </a:p>
          <a:p>
            <a:r>
              <a:rPr lang="en-US" dirty="0" smtClean="0"/>
              <a:t>Ongoing: tuning of parameters to</a:t>
            </a:r>
          </a:p>
          <a:p>
            <a:r>
              <a:rPr lang="en-US" dirty="0" smtClean="0"/>
              <a:t>optimize the performances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36583" y="683736"/>
            <a:ext cx="3737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Verify and optimize the performances </a:t>
            </a:r>
            <a:endParaRPr lang="en-US" dirty="0"/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600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156270" y="-76200"/>
            <a:ext cx="46230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Likelihood Method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195513" y="1196975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140200" y="1773238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140200" y="1773238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7391400" y="4124325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/>
          </a:p>
        </p:txBody>
      </p:sp>
      <p:cxnSp>
        <p:nvCxnSpPr>
          <p:cNvPr id="12" name="直線矢印コネクタ 10"/>
          <p:cNvCxnSpPr>
            <a:cxnSpLocks noChangeShapeType="1"/>
          </p:cNvCxnSpPr>
          <p:nvPr/>
        </p:nvCxnSpPr>
        <p:spPr bwMode="auto">
          <a:xfrm rot="10800000" flipV="1">
            <a:off x="2344738" y="4897438"/>
            <a:ext cx="161925" cy="53975"/>
          </a:xfrm>
          <a:prstGeom prst="straightConnector1">
            <a:avLst/>
          </a:prstGeom>
          <a:noFill/>
          <a:ln w="9525">
            <a:solidFill>
              <a:schemeClr val="bg1"/>
            </a:solidFill>
            <a:round/>
            <a:headEnd/>
            <a:tailEnd type="arrow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2195513" y="1196975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4140200" y="1773238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4140200" y="1773238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it-IT">
              <a:latin typeface="Calibri" pitchFamily="34" charset="0"/>
            </a:endParaRPr>
          </a:p>
        </p:txBody>
      </p:sp>
      <p:cxnSp>
        <p:nvCxnSpPr>
          <p:cNvPr id="16" name="直線矢印コネクタ 10"/>
          <p:cNvCxnSpPr>
            <a:cxnSpLocks noChangeShapeType="1"/>
          </p:cNvCxnSpPr>
          <p:nvPr/>
        </p:nvCxnSpPr>
        <p:spPr bwMode="auto">
          <a:xfrm rot="10800000" flipV="1">
            <a:off x="2344738" y="4897438"/>
            <a:ext cx="161925" cy="53975"/>
          </a:xfrm>
          <a:prstGeom prst="straightConnector1">
            <a:avLst/>
          </a:prstGeom>
          <a:noFill/>
          <a:ln w="9525">
            <a:solidFill>
              <a:schemeClr val="bg1"/>
            </a:solidFill>
            <a:round/>
            <a:headEnd/>
            <a:tailEnd type="arrow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TextBox 1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195943" y="718152"/>
            <a:ext cx="8795657" cy="1341393"/>
          </a:xfrm>
          <a:prstGeom prst="rect">
            <a:avLst/>
          </a:prstGeom>
          <a:blipFill rotWithShape="1">
            <a:blip r:embed="rId3"/>
            <a:stretch>
              <a:fillRect l="-554" t="-2273" r="-485" b="-6364"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it-IT">
                <a:noFill/>
              </a:rPr>
              <a:t> </a:t>
            </a:r>
          </a:p>
        </p:txBody>
      </p:sp>
      <p:grpSp>
        <p:nvGrpSpPr>
          <p:cNvPr id="18" name="Group 21"/>
          <p:cNvGrpSpPr>
            <a:grpSpLocks/>
          </p:cNvGrpSpPr>
          <p:nvPr/>
        </p:nvGrpSpPr>
        <p:grpSpPr bwMode="auto">
          <a:xfrm>
            <a:off x="831850" y="2783310"/>
            <a:ext cx="7908925" cy="400050"/>
            <a:chOff x="2383121" y="6167841"/>
            <a:chExt cx="6705600" cy="400110"/>
          </a:xfrm>
        </p:grpSpPr>
        <p:sp>
          <p:nvSpPr>
            <p:cNvPr id="19" name="TextBox 14"/>
            <p:cNvSpPr txBox="1">
              <a:spLocks noChangeArrowheads="1"/>
            </p:cNvSpPr>
            <p:nvPr/>
          </p:nvSpPr>
          <p:spPr bwMode="auto">
            <a:xfrm>
              <a:off x="2383121" y="6167841"/>
              <a:ext cx="67056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2000" dirty="0">
                  <a:solidFill>
                    <a:srgbClr val="DC09F3"/>
                  </a:solidFill>
                  <a:latin typeface="Tahoma" pitchFamily="34" charset="0"/>
                  <a:cs typeface="Tahoma" pitchFamily="34" charset="0"/>
                </a:rPr>
                <a:t>(the hypothesis that maximizes             is assumed to be true)</a:t>
              </a:r>
            </a:p>
          </p:txBody>
        </p:sp>
        <p:pic>
          <p:nvPicPr>
            <p:cNvPr id="20" name="Picture 23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9702" y="6217997"/>
              <a:ext cx="704850" cy="297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663" y="4605021"/>
            <a:ext cx="445135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 42"/>
          <p:cNvGrpSpPr>
            <a:grpSpLocks/>
          </p:cNvGrpSpPr>
          <p:nvPr/>
        </p:nvGrpSpPr>
        <p:grpSpPr bwMode="auto">
          <a:xfrm>
            <a:off x="320675" y="4061799"/>
            <a:ext cx="8664575" cy="403225"/>
            <a:chOff x="560388" y="4192588"/>
            <a:chExt cx="8664575" cy="403225"/>
          </a:xfrm>
        </p:grpSpPr>
        <p:sp>
          <p:nvSpPr>
            <p:cNvPr id="28" name="TextBox 20"/>
            <p:cNvSpPr txBox="1">
              <a:spLocks noChangeArrowheads="1"/>
            </p:cNvSpPr>
            <p:nvPr/>
          </p:nvSpPr>
          <p:spPr bwMode="auto">
            <a:xfrm>
              <a:off x="1490663" y="4195763"/>
              <a:ext cx="77343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2000">
                  <a:latin typeface="Calibri" pitchFamily="34" charset="0"/>
                  <a:cs typeface="Calibri" pitchFamily="34" charset="0"/>
                </a:rPr>
                <a:t>is the probability of a hit given the kinematics of track t and hypothesis h </a:t>
              </a:r>
            </a:p>
          </p:txBody>
        </p:sp>
        <p:pic>
          <p:nvPicPr>
            <p:cNvPr id="29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388" y="4192588"/>
              <a:ext cx="965200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Group 41"/>
          <p:cNvGrpSpPr>
            <a:grpSpLocks/>
          </p:cNvGrpSpPr>
          <p:nvPr/>
        </p:nvGrpSpPr>
        <p:grpSpPr bwMode="auto">
          <a:xfrm>
            <a:off x="933335" y="3243494"/>
            <a:ext cx="6991466" cy="781514"/>
            <a:chOff x="533400" y="3355975"/>
            <a:chExt cx="6922861" cy="708025"/>
          </a:xfrm>
        </p:grpSpPr>
        <p:grpSp>
          <p:nvGrpSpPr>
            <p:cNvPr id="31" name="Group 27"/>
            <p:cNvGrpSpPr>
              <a:grpSpLocks/>
            </p:cNvGrpSpPr>
            <p:nvPr/>
          </p:nvGrpSpPr>
          <p:grpSpPr bwMode="auto">
            <a:xfrm>
              <a:off x="1489075" y="3355975"/>
              <a:ext cx="5967186" cy="708025"/>
              <a:chOff x="1272403" y="3838018"/>
              <a:chExt cx="5967728" cy="707886"/>
            </a:xfrm>
          </p:grpSpPr>
          <p:grpSp>
            <p:nvGrpSpPr>
              <p:cNvPr id="34" name="Group 25"/>
              <p:cNvGrpSpPr>
                <a:grpSpLocks/>
              </p:cNvGrpSpPr>
              <p:nvPr/>
            </p:nvGrpSpPr>
            <p:grpSpPr bwMode="auto">
              <a:xfrm>
                <a:off x="1272403" y="3838018"/>
                <a:ext cx="5967728" cy="707886"/>
                <a:chOff x="1272403" y="3860582"/>
                <a:chExt cx="5967728" cy="707886"/>
              </a:xfrm>
            </p:grpSpPr>
            <p:sp>
              <p:nvSpPr>
                <p:cNvPr id="36" name="TextBox 30"/>
                <p:cNvSpPr txBox="1">
                  <a:spLocks noChangeArrowheads="1"/>
                </p:cNvSpPr>
                <p:nvPr/>
              </p:nvSpPr>
              <p:spPr bwMode="auto">
                <a:xfrm>
                  <a:off x="1272403" y="3929699"/>
                  <a:ext cx="3263562" cy="4615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9pPr>
                </a:lstStyle>
                <a:p>
                  <a:r>
                    <a:rPr lang="en-US" sz="2400">
                      <a:latin typeface="Arial" charset="0"/>
                    </a:rPr>
                    <a:t> </a:t>
                  </a:r>
                  <a:r>
                    <a:rPr lang="en-US" sz="2000">
                      <a:latin typeface="Calibri" pitchFamily="34" charset="0"/>
                      <a:cs typeface="Calibri" pitchFamily="34" charset="0"/>
                    </a:rPr>
                    <a:t>is the hit pattern from data   </a:t>
                  </a:r>
                </a:p>
              </p:txBody>
            </p:sp>
            <p:sp>
              <p:nvSpPr>
                <p:cNvPr id="37" name="TextBox 18"/>
                <p:cNvSpPr txBox="1">
                  <a:spLocks noChangeArrowheads="1"/>
                </p:cNvSpPr>
                <p:nvPr/>
              </p:nvSpPr>
              <p:spPr bwMode="auto">
                <a:xfrm>
                  <a:off x="4297549" y="3860582"/>
                  <a:ext cx="2942582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1pPr>
                  <a:lvl2pPr marL="742950" indent="-285750"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2pPr>
                  <a:lvl3pPr marL="1143000" indent="-228600"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3pPr>
                  <a:lvl4pPr marL="1600200" indent="-228600"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4pPr>
                  <a:lvl5pPr marL="2057400" indent="-228600"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Comic Sans MS" pitchFamily="66" charset="0"/>
                      <a:ea typeface="ＭＳ Ｐゴシック" pitchFamily="34" charset="-128"/>
                    </a:defRPr>
                  </a:lvl9pPr>
                </a:lstStyle>
                <a:p>
                  <a:r>
                    <a:rPr lang="en-US" sz="2000">
                      <a:latin typeface="Calibri" pitchFamily="34" charset="0"/>
                      <a:cs typeface="Calibri" pitchFamily="34" charset="0"/>
                    </a:rPr>
                    <a:t>= 1 if the ith PMT is hit</a:t>
                  </a:r>
                </a:p>
                <a:p>
                  <a:r>
                    <a:rPr lang="en-US" sz="2000">
                      <a:latin typeface="Calibri" pitchFamily="34" charset="0"/>
                      <a:cs typeface="Calibri" pitchFamily="34" charset="0"/>
                    </a:rPr>
                    <a:t>= 0 if the ith PMT is not hit</a:t>
                  </a:r>
                </a:p>
              </p:txBody>
            </p:sp>
          </p:grpSp>
          <p:sp>
            <p:nvSpPr>
              <p:cNvPr id="35" name="Left Brace 34"/>
              <p:cNvSpPr>
                <a:spLocks/>
              </p:cNvSpPr>
              <p:nvPr/>
            </p:nvSpPr>
            <p:spPr bwMode="auto">
              <a:xfrm>
                <a:off x="4314199" y="3945947"/>
                <a:ext cx="77792" cy="506314"/>
              </a:xfrm>
              <a:prstGeom prst="leftBrace">
                <a:avLst>
                  <a:gd name="adj1" fmla="val 8346"/>
                  <a:gd name="adj2" fmla="val 50000"/>
                </a:avLst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pic>
          <p:nvPicPr>
            <p:cNvPr id="33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3557588"/>
              <a:ext cx="1046163" cy="284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8" name="Group 43"/>
          <p:cNvGrpSpPr>
            <a:grpSpLocks/>
          </p:cNvGrpSpPr>
          <p:nvPr/>
        </p:nvGrpSpPr>
        <p:grpSpPr bwMode="auto">
          <a:xfrm>
            <a:off x="579438" y="5200482"/>
            <a:ext cx="5487987" cy="446087"/>
            <a:chOff x="579438" y="5256213"/>
            <a:chExt cx="5487987" cy="446087"/>
          </a:xfrm>
        </p:grpSpPr>
        <p:sp>
          <p:nvSpPr>
            <p:cNvPr id="39" name="TextBox 24"/>
            <p:cNvSpPr txBox="1">
              <a:spLocks noChangeArrowheads="1"/>
            </p:cNvSpPr>
            <p:nvPr/>
          </p:nvSpPr>
          <p:spPr bwMode="auto">
            <a:xfrm>
              <a:off x="3195638" y="5272088"/>
              <a:ext cx="2871787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2000">
                  <a:latin typeface="Calibri" pitchFamily="34" charset="0"/>
                  <a:cs typeface="Calibri" pitchFamily="34" charset="0"/>
                </a:rPr>
                <a:t>is the probability of no hit </a:t>
              </a:r>
            </a:p>
          </p:txBody>
        </p:sp>
        <p:pic>
          <p:nvPicPr>
            <p:cNvPr id="40" name="Picture 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438" y="5256213"/>
              <a:ext cx="2655887" cy="446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" name="Group 44"/>
          <p:cNvGrpSpPr>
            <a:grpSpLocks/>
          </p:cNvGrpSpPr>
          <p:nvPr/>
        </p:nvGrpSpPr>
        <p:grpSpPr bwMode="auto">
          <a:xfrm>
            <a:off x="579438" y="5684669"/>
            <a:ext cx="5168900" cy="404813"/>
            <a:chOff x="579438" y="5740400"/>
            <a:chExt cx="5168900" cy="404813"/>
          </a:xfrm>
        </p:grpSpPr>
        <p:sp>
          <p:nvSpPr>
            <p:cNvPr id="42" name="TextBox 25"/>
            <p:cNvSpPr txBox="1">
              <a:spLocks noChangeArrowheads="1"/>
            </p:cNvSpPr>
            <p:nvPr/>
          </p:nvSpPr>
          <p:spPr bwMode="auto">
            <a:xfrm>
              <a:off x="1319213" y="5745163"/>
              <a:ext cx="44291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2000">
                  <a:latin typeface="Calibri" pitchFamily="34" charset="0"/>
                  <a:cs typeface="Calibri" pitchFamily="34" charset="0"/>
                </a:rPr>
                <a:t>is the total number of expected PMT hits </a:t>
              </a:r>
            </a:p>
          </p:txBody>
        </p:sp>
        <p:pic>
          <p:nvPicPr>
            <p:cNvPr id="43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438" y="5740400"/>
              <a:ext cx="665162" cy="298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4" name="Group 45"/>
          <p:cNvGrpSpPr>
            <a:grpSpLocks/>
          </p:cNvGrpSpPr>
          <p:nvPr/>
        </p:nvGrpSpPr>
        <p:grpSpPr bwMode="auto">
          <a:xfrm>
            <a:off x="471488" y="6059319"/>
            <a:ext cx="8719208" cy="400110"/>
            <a:chOff x="471488" y="6115050"/>
            <a:chExt cx="8719208" cy="400110"/>
          </a:xfrm>
        </p:grpSpPr>
        <p:sp>
          <p:nvSpPr>
            <p:cNvPr id="45" name="TextBox 26"/>
            <p:cNvSpPr txBox="1">
              <a:spLocks noChangeArrowheads="1"/>
            </p:cNvSpPr>
            <p:nvPr/>
          </p:nvSpPr>
          <p:spPr bwMode="auto">
            <a:xfrm>
              <a:off x="1042988" y="6115050"/>
              <a:ext cx="814770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itchFamily="66" charset="0"/>
                  <a:ea typeface="ＭＳ Ｐゴシック" pitchFamily="34" charset="-128"/>
                </a:defRPr>
              </a:lvl9pPr>
            </a:lstStyle>
            <a:p>
              <a:r>
                <a:rPr lang="en-US" sz="2000" dirty="0">
                  <a:latin typeface="Calibri" pitchFamily="34" charset="0"/>
                  <a:cs typeface="Calibri" pitchFamily="34" charset="0"/>
                </a:rPr>
                <a:t>is a background </a:t>
              </a:r>
              <a:r>
                <a:rPr lang="en-US" sz="2000" dirty="0" smtClean="0">
                  <a:latin typeface="Calibri" pitchFamily="34" charset="0"/>
                  <a:cs typeface="Calibri" pitchFamily="34" charset="0"/>
                </a:rPr>
                <a:t>term  (assumed to be 10</a:t>
              </a:r>
              <a:r>
                <a:rPr lang="en-US" sz="2000" baseline="30000" dirty="0" smtClean="0">
                  <a:latin typeface="Calibri" pitchFamily="34" charset="0"/>
                  <a:cs typeface="Calibri" pitchFamily="34" charset="0"/>
                </a:rPr>
                <a:t>-4</a:t>
              </a:r>
              <a:r>
                <a:rPr lang="en-US" sz="2000" dirty="0" smtClean="0">
                  <a:latin typeface="Calibri" pitchFamily="34" charset="0"/>
                  <a:cs typeface="Calibri" pitchFamily="34" charset="0"/>
                </a:rPr>
                <a:t>,  fine with Moeller prelim. </a:t>
              </a:r>
              <a:r>
                <a:rPr lang="en-US" sz="2000" dirty="0">
                  <a:latin typeface="Calibri" pitchFamily="34" charset="0"/>
                  <a:cs typeface="Calibri" pitchFamily="34" charset="0"/>
                </a:rPr>
                <a:t>s</a:t>
              </a:r>
              <a:r>
                <a:rPr lang="en-US" sz="2000" dirty="0" smtClean="0">
                  <a:latin typeface="Calibri" pitchFamily="34" charset="0"/>
                  <a:cs typeface="Calibri" pitchFamily="34" charset="0"/>
                </a:rPr>
                <a:t>tudies)</a:t>
              </a:r>
              <a:endParaRPr lang="en-US" sz="2000" dirty="0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46" name="Picture 9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488" y="6162675"/>
              <a:ext cx="565150" cy="322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7" name="Picture 4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2114831"/>
            <a:ext cx="807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929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keve_10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041" y="-2443476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6907421" y="1310443"/>
            <a:ext cx="15830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800" dirty="0">
                <a:solidFill>
                  <a:srgbClr val="3366FF"/>
                </a:solidFill>
                <a:latin typeface="Arial" charset="0"/>
              </a:rPr>
              <a:t>Hit </a:t>
            </a:r>
            <a:r>
              <a:rPr lang="en-US" sz="1800" dirty="0" smtClean="0">
                <a:solidFill>
                  <a:srgbClr val="3366FF"/>
                </a:solidFill>
                <a:latin typeface="Arial" charset="0"/>
              </a:rPr>
              <a:t>probability</a:t>
            </a:r>
            <a:endParaRPr lang="en-US" sz="1800" baseline="-25000" dirty="0">
              <a:solidFill>
                <a:srgbClr val="3366FF"/>
              </a:solidFill>
              <a:latin typeface="Arial" charset="0"/>
            </a:endParaRPr>
          </a:p>
        </p:txBody>
      </p:sp>
      <p:pic>
        <p:nvPicPr>
          <p:cNvPr id="13" name="Picture 4" descr="rich_lund_60_70_pos-7-aa3_ev7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01" y="1056644"/>
            <a:ext cx="2548436" cy="2548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654913" y="1645180"/>
            <a:ext cx="11314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Event 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photon hits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60861" y="2562555"/>
            <a:ext cx="192488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Hadron expected  </a:t>
            </a:r>
          </a:p>
          <a:p>
            <a:r>
              <a:rPr lang="en-US" sz="1400" dirty="0">
                <a:solidFill>
                  <a:srgbClr val="0000FF"/>
                </a:solidFill>
              </a:rPr>
              <a:t>p</a:t>
            </a:r>
            <a:r>
              <a:rPr lang="en-US" sz="1400" dirty="0" smtClean="0">
                <a:solidFill>
                  <a:srgbClr val="0000FF"/>
                </a:solidFill>
              </a:rPr>
              <a:t>atterns (200 trials)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 rot="20019631">
            <a:off x="4649449" y="3052732"/>
            <a:ext cx="596722" cy="152995"/>
          </a:xfrm>
          <a:prstGeom prst="ellipse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53703" y="3036243"/>
            <a:ext cx="725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Direct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184969" y="1201493"/>
            <a:ext cx="566121" cy="3212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63051" y="1170300"/>
            <a:ext cx="1018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Reflected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8" name="Oval 27"/>
          <p:cNvSpPr/>
          <p:nvPr/>
        </p:nvSpPr>
        <p:spPr bwMode="auto">
          <a:xfrm rot="20019631">
            <a:off x="4251029" y="1629284"/>
            <a:ext cx="596722" cy="15299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941725" y="1118358"/>
            <a:ext cx="279433" cy="359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8"/>
          <p:cNvSpPr txBox="1">
            <a:spLocks noChangeArrowheads="1"/>
          </p:cNvSpPr>
          <p:nvPr/>
        </p:nvSpPr>
        <p:spPr bwMode="auto">
          <a:xfrm>
            <a:off x="6622074" y="-2015806"/>
            <a:ext cx="165792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r>
              <a:rPr lang="en-US" sz="1600" dirty="0">
                <a:solidFill>
                  <a:srgbClr val="3366FF"/>
                </a:solidFill>
                <a:latin typeface="Arial" charset="0"/>
              </a:rPr>
              <a:t>Hit </a:t>
            </a:r>
            <a:r>
              <a:rPr lang="en-US" sz="1600" dirty="0" err="1">
                <a:solidFill>
                  <a:srgbClr val="3366FF"/>
                </a:solidFill>
                <a:latin typeface="Arial" charset="0"/>
              </a:rPr>
              <a:t>prob</a:t>
            </a:r>
            <a:r>
              <a:rPr lang="en-US" sz="1600" dirty="0">
                <a:solidFill>
                  <a:srgbClr val="3366FF"/>
                </a:solidFill>
                <a:latin typeface="Arial" charset="0"/>
              </a:rPr>
              <a:t> &gt; 3 10</a:t>
            </a:r>
            <a:r>
              <a:rPr lang="en-US" sz="1600" baseline="30000" dirty="0">
                <a:solidFill>
                  <a:srgbClr val="3366FF"/>
                </a:solidFill>
                <a:latin typeface="Arial" charset="0"/>
              </a:rPr>
              <a:t>-3</a:t>
            </a:r>
            <a:r>
              <a:rPr lang="en-US" sz="1600" dirty="0">
                <a:solidFill>
                  <a:srgbClr val="3366FF"/>
                </a:solidFill>
                <a:latin typeface="Arial" charset="0"/>
              </a:rPr>
              <a:t> </a:t>
            </a:r>
            <a:endParaRPr lang="en-US" sz="1600" baseline="-25000" dirty="0">
              <a:solidFill>
                <a:srgbClr val="3366FF"/>
              </a:solidFill>
              <a:latin typeface="Arial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 rot="16200000">
            <a:off x="2568665" y="1198018"/>
            <a:ext cx="7019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y</a:t>
            </a:r>
            <a:r>
              <a:rPr lang="en-US" sz="1200" b="1" dirty="0" smtClean="0"/>
              <a:t> (mm)</a:t>
            </a:r>
            <a:endParaRPr lang="en-US" sz="1200" b="1" dirty="0"/>
          </a:p>
        </p:txBody>
      </p:sp>
      <p:sp>
        <p:nvSpPr>
          <p:cNvPr id="2" name="Rectangle 1"/>
          <p:cNvSpPr/>
          <p:nvPr/>
        </p:nvSpPr>
        <p:spPr>
          <a:xfrm>
            <a:off x="5508050" y="3604029"/>
            <a:ext cx="412370" cy="2531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5551700" y="3435750"/>
            <a:ext cx="6591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X</a:t>
            </a:r>
            <a:r>
              <a:rPr lang="en-US" sz="1200" b="1" dirty="0" smtClean="0"/>
              <a:t> (mm)</a:t>
            </a:r>
            <a:endParaRPr lang="en-US" sz="1200" b="1" dirty="0"/>
          </a:p>
        </p:txBody>
      </p:sp>
      <p:sp>
        <p:nvSpPr>
          <p:cNvPr id="3" name="Rectangle 2"/>
          <p:cNvSpPr/>
          <p:nvPr/>
        </p:nvSpPr>
        <p:spPr>
          <a:xfrm>
            <a:off x="1066952" y="2793645"/>
            <a:ext cx="225245" cy="20676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2775" y="-2021172"/>
            <a:ext cx="9017000" cy="31052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732024" y="724728"/>
            <a:ext cx="1952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p</a:t>
            </a:r>
            <a:r>
              <a:rPr lang="en-US" b="1" dirty="0" smtClean="0">
                <a:solidFill>
                  <a:srgbClr val="0000FF"/>
                </a:solidFill>
              </a:rPr>
              <a:t>ion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 err="1" smtClean="0">
                <a:solidFill>
                  <a:srgbClr val="008000"/>
                </a:solidFill>
              </a:rPr>
              <a:t>kaon</a:t>
            </a:r>
            <a:r>
              <a:rPr lang="en-US" b="1" dirty="0" smtClean="0"/>
              <a:t>  </a:t>
            </a:r>
            <a:r>
              <a:rPr lang="en-US" b="1" dirty="0" smtClean="0">
                <a:solidFill>
                  <a:srgbClr val="41B3D3"/>
                </a:solidFill>
              </a:rPr>
              <a:t>proton</a:t>
            </a:r>
            <a:endParaRPr lang="en-US" b="1" dirty="0">
              <a:solidFill>
                <a:srgbClr val="41B3D3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996232" y="-76200"/>
            <a:ext cx="694305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RICH Reconstruction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lgorithm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238684" y="4112261"/>
            <a:ext cx="279433" cy="2857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141608" y="3996297"/>
            <a:ext cx="5715165" cy="92333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294242" y="3996297"/>
            <a:ext cx="55536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Standard techniques available but important to optimize:</a:t>
            </a:r>
          </a:p>
          <a:p>
            <a:r>
              <a:rPr lang="en-US" dirty="0" smtClean="0"/>
              <a:t>Geometry together with Likelihood parameters </a:t>
            </a:r>
          </a:p>
          <a:p>
            <a:r>
              <a:rPr lang="en-US" dirty="0"/>
              <a:t>(</a:t>
            </a:r>
            <a:r>
              <a:rPr lang="en-US" dirty="0" smtClean="0"/>
              <a:t>background, time coincidence window, </a:t>
            </a:r>
            <a:r>
              <a:rPr lang="en-US" dirty="0" err="1" smtClean="0"/>
              <a:t>p.d.f</a:t>
            </a:r>
            <a:r>
              <a:rPr lang="en-US" dirty="0" smtClean="0"/>
              <a:t> precision) 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2725012" y="5262865"/>
            <a:ext cx="2524125" cy="1090136"/>
            <a:chOff x="2984500" y="678934"/>
            <a:chExt cx="2524125" cy="1090136"/>
          </a:xfrm>
        </p:grpSpPr>
        <p:sp>
          <p:nvSpPr>
            <p:cNvPr id="50" name="Rounded Rectangle 49"/>
            <p:cNvSpPr/>
            <p:nvPr/>
          </p:nvSpPr>
          <p:spPr>
            <a:xfrm>
              <a:off x="2984500" y="704334"/>
              <a:ext cx="2524125" cy="106473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51" name="Object 5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6623937"/>
                </p:ext>
              </p:extLst>
            </p:nvPr>
          </p:nvGraphicFramePr>
          <p:xfrm>
            <a:off x="3584030" y="1142424"/>
            <a:ext cx="1320785" cy="5559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5" name="Equation" r:id="rId6" imgW="965200" imgH="406400" progId="Equation.3">
                    <p:embed/>
                  </p:oleObj>
                </mc:Choice>
                <mc:Fallback>
                  <p:oleObj name="Equation" r:id="rId6" imgW="965200" imgH="4064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3584030" y="1142424"/>
                          <a:ext cx="1320785" cy="55593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52" name="Straight Arrow Connector 51"/>
            <p:cNvCxnSpPr/>
            <p:nvPr/>
          </p:nvCxnSpPr>
          <p:spPr>
            <a:xfrm>
              <a:off x="3584030" y="1100991"/>
              <a:ext cx="117847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4932324" y="905803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 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175474" y="902176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  <a:r>
                <a:rPr lang="en-US" dirty="0" smtClean="0"/>
                <a:t> 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051477" y="678934"/>
              <a:ext cx="24128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Poor      ID confidence      Good</a:t>
              </a: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05787" y="5494958"/>
            <a:ext cx="2069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Control with </a:t>
            </a:r>
          </a:p>
          <a:p>
            <a:pPr algn="ctr"/>
            <a:r>
              <a:rPr lang="en-US" dirty="0" smtClean="0"/>
              <a:t>Goodness </a:t>
            </a:r>
            <a:r>
              <a:rPr lang="en-US" dirty="0"/>
              <a:t>E</a:t>
            </a:r>
            <a:r>
              <a:rPr lang="en-US" dirty="0" smtClean="0"/>
              <a:t>stimator</a:t>
            </a:r>
            <a:endParaRPr lang="en-US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8145" y="4128365"/>
            <a:ext cx="3106875" cy="24389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83323" y="3943645"/>
            <a:ext cx="25906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3366FF"/>
                </a:solidFill>
              </a:rPr>
              <a:t>Charged Hadron Multiplicity</a:t>
            </a:r>
            <a:endParaRPr lang="en-US" sz="1600" b="1" dirty="0">
              <a:solidFill>
                <a:srgbClr val="3366FF"/>
              </a:solidFill>
            </a:endParaRPr>
          </a:p>
        </p:txBody>
      </p:sp>
      <p:sp>
        <p:nvSpPr>
          <p:cNvPr id="4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20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753811" y="-76200"/>
            <a:ext cx="342804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Events in CLAS12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63466" y="1711555"/>
            <a:ext cx="57785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dirty="0"/>
          </a:p>
          <a:p>
            <a:endParaRPr lang="en-US" sz="1600" dirty="0"/>
          </a:p>
          <a:p>
            <a:r>
              <a:rPr lang="en-US" sz="1400" dirty="0"/>
              <a:t>  </a:t>
            </a:r>
          </a:p>
        </p:txBody>
      </p:sp>
      <p:sp>
        <p:nvSpPr>
          <p:cNvPr id="8" name="Rectangle 7"/>
          <p:cNvSpPr/>
          <p:nvPr/>
        </p:nvSpPr>
        <p:spPr>
          <a:xfrm>
            <a:off x="6045200" y="1752600"/>
            <a:ext cx="292100" cy="1231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40832" y="1335385"/>
            <a:ext cx="4089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 = 6.3 GeV/c     </a:t>
            </a:r>
            <a:r>
              <a:rPr lang="en-US" dirty="0" smtClean="0">
                <a:latin typeface="Symbol" charset="2"/>
                <a:cs typeface="Symbol" charset="2"/>
              </a:rPr>
              <a:t>q</a:t>
            </a:r>
            <a:r>
              <a:rPr lang="en-US" dirty="0" smtClean="0"/>
              <a:t> = 6 degrees    R</a:t>
            </a:r>
            <a:r>
              <a:rPr lang="en-US" baseline="-25000" dirty="0" smtClean="0"/>
              <a:t>QP </a:t>
            </a:r>
            <a:r>
              <a:rPr lang="en-US" dirty="0" smtClean="0"/>
              <a:t>= 0.59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466" y="2133717"/>
            <a:ext cx="3078847" cy="2914884"/>
          </a:xfrm>
          <a:prstGeom prst="rect">
            <a:avLst/>
          </a:prstGeom>
        </p:spPr>
      </p:pic>
      <p:sp>
        <p:nvSpPr>
          <p:cNvPr id="21" name="Oval Callout 20"/>
          <p:cNvSpPr/>
          <p:nvPr/>
        </p:nvSpPr>
        <p:spPr>
          <a:xfrm>
            <a:off x="241066" y="5108662"/>
            <a:ext cx="3607033" cy="821420"/>
          </a:xfrm>
          <a:prstGeom prst="wedgeEllipseCallout">
            <a:avLst>
              <a:gd name="adj1" fmla="val -17880"/>
              <a:gd name="adj2" fmla="val 4241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14391" y="5197562"/>
            <a:ext cx="3295894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/>
              <a:t>Good ID thanks to high photon yield  </a:t>
            </a:r>
          </a:p>
          <a:p>
            <a:pPr algn="ctr"/>
            <a:r>
              <a:rPr lang="en-US" sz="1600" dirty="0" smtClean="0"/>
              <a:t>R</a:t>
            </a:r>
            <a:r>
              <a:rPr lang="en-US" sz="1600" baseline="-25000" dirty="0" smtClean="0"/>
              <a:t>QP</a:t>
            </a:r>
            <a:r>
              <a:rPr lang="en-US" sz="1600" dirty="0" smtClean="0"/>
              <a:t> reflects close Cherenkov rings</a:t>
            </a:r>
          </a:p>
        </p:txBody>
      </p:sp>
      <p:sp>
        <p:nvSpPr>
          <p:cNvPr id="6" name="Oval 5"/>
          <p:cNvSpPr/>
          <p:nvPr/>
        </p:nvSpPr>
        <p:spPr>
          <a:xfrm>
            <a:off x="6010861" y="1793875"/>
            <a:ext cx="872539" cy="469900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413500" y="2396609"/>
            <a:ext cx="250080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LH tuning not optimized yet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1390952" y="3450924"/>
            <a:ext cx="1900465" cy="1099909"/>
          </a:xfrm>
          <a:prstGeom prst="line">
            <a:avLst/>
          </a:prstGeom>
          <a:ln w="12700">
            <a:solidFill>
              <a:srgbClr val="FF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566333" y="4143375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Mirror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944049" y="2352958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PMTs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70811" y="1831674"/>
            <a:ext cx="1952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p</a:t>
            </a:r>
            <a:r>
              <a:rPr lang="en-US" b="1" dirty="0" smtClean="0">
                <a:solidFill>
                  <a:srgbClr val="0000FF"/>
                </a:solidFill>
              </a:rPr>
              <a:t>ion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 err="1" smtClean="0">
                <a:solidFill>
                  <a:srgbClr val="008000"/>
                </a:solidFill>
              </a:rPr>
              <a:t>kaon</a:t>
            </a:r>
            <a:r>
              <a:rPr lang="en-US" b="1" dirty="0" smtClean="0"/>
              <a:t>  </a:t>
            </a:r>
            <a:r>
              <a:rPr lang="en-US" b="1" dirty="0" smtClean="0">
                <a:solidFill>
                  <a:srgbClr val="41B3D3"/>
                </a:solidFill>
              </a:rPr>
              <a:t>proton</a:t>
            </a:r>
            <a:endParaRPr lang="en-US" b="1" dirty="0">
              <a:solidFill>
                <a:srgbClr val="41B3D3"/>
              </a:solidFill>
            </a:endParaRP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Oval Callout 1"/>
          <p:cNvSpPr/>
          <p:nvPr/>
        </p:nvSpPr>
        <p:spPr>
          <a:xfrm>
            <a:off x="4306462" y="708720"/>
            <a:ext cx="2066636" cy="615120"/>
          </a:xfrm>
          <a:prstGeom prst="wedgeEllipseCallout">
            <a:avLst>
              <a:gd name="adj1" fmla="val 49581"/>
              <a:gd name="adj2" fmla="val 12373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385214" y="758324"/>
            <a:ext cx="18822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Corresponds to a 1:500</a:t>
            </a:r>
          </a:p>
          <a:p>
            <a:pPr algn="ctr"/>
            <a:r>
              <a:rPr lang="en-US" sz="1400" dirty="0"/>
              <a:t>r</a:t>
            </a:r>
            <a:r>
              <a:rPr lang="en-US" sz="1400" dirty="0" smtClean="0"/>
              <a:t>ejection factor</a:t>
            </a:r>
            <a:endParaRPr lang="en-US" sz="1400" dirty="0"/>
          </a:p>
        </p:txBody>
      </p:sp>
      <p:pic>
        <p:nvPicPr>
          <p:cNvPr id="25" name="Picture 24" descr="rqp_209_rpq0._nh1_p6-8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818" y="1240222"/>
            <a:ext cx="4812025" cy="481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840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1" y="2451688"/>
            <a:ext cx="2933700" cy="285665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753811" y="-76200"/>
            <a:ext cx="342804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Events in CLAS12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63466" y="1346430"/>
            <a:ext cx="57785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dirty="0"/>
          </a:p>
          <a:p>
            <a:endParaRPr lang="en-US" sz="1600" dirty="0"/>
          </a:p>
          <a:p>
            <a:r>
              <a:rPr lang="en-US" sz="1400" dirty="0"/>
              <a:t>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40832" y="1621135"/>
            <a:ext cx="4206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 = 3.7 GeV/c     </a:t>
            </a:r>
            <a:r>
              <a:rPr lang="en-US" dirty="0" smtClean="0">
                <a:latin typeface="Symbol" charset="2"/>
                <a:cs typeface="Symbol" charset="2"/>
              </a:rPr>
              <a:t>q</a:t>
            </a:r>
            <a:r>
              <a:rPr lang="en-US" dirty="0" smtClean="0"/>
              <a:t> = 22 degrees   R</a:t>
            </a:r>
            <a:r>
              <a:rPr lang="en-US" baseline="-25000" dirty="0" smtClean="0"/>
              <a:t>QP </a:t>
            </a:r>
            <a:r>
              <a:rPr lang="en-US" dirty="0" smtClean="0"/>
              <a:t>= 0.98</a:t>
            </a:r>
            <a:endParaRPr lang="en-US" dirty="0"/>
          </a:p>
        </p:txBody>
      </p:sp>
      <p:sp>
        <p:nvSpPr>
          <p:cNvPr id="21" name="Oval Callout 20"/>
          <p:cNvSpPr/>
          <p:nvPr/>
        </p:nvSpPr>
        <p:spPr>
          <a:xfrm>
            <a:off x="241066" y="5235662"/>
            <a:ext cx="3607033" cy="821420"/>
          </a:xfrm>
          <a:prstGeom prst="wedgeEllipseCallout">
            <a:avLst>
              <a:gd name="adj1" fmla="val -17880"/>
              <a:gd name="adj2" fmla="val 4241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84990" y="5324562"/>
            <a:ext cx="3354704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/>
              <a:t>Good ID thanks to separate patterns</a:t>
            </a:r>
          </a:p>
          <a:p>
            <a:pPr algn="ctr"/>
            <a:r>
              <a:rPr lang="en-US" sz="1600" dirty="0" smtClean="0"/>
              <a:t>Un-identifications reflect photon yield</a:t>
            </a:r>
          </a:p>
        </p:txBody>
      </p:sp>
      <p:sp>
        <p:nvSpPr>
          <p:cNvPr id="6" name="Oval 5"/>
          <p:cNvSpPr/>
          <p:nvPr/>
        </p:nvSpPr>
        <p:spPr>
          <a:xfrm>
            <a:off x="5896561" y="1844675"/>
            <a:ext cx="872539" cy="469900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181853" y="2378075"/>
            <a:ext cx="250080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LH tuning not optimized yet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1174044" y="2536119"/>
            <a:ext cx="1770005" cy="1224845"/>
          </a:xfrm>
          <a:prstGeom prst="line">
            <a:avLst/>
          </a:prstGeom>
          <a:ln w="12700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365948" y="2689931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Mirror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61368" y="3320981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PMTs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237545" y="2146649"/>
            <a:ext cx="1952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p</a:t>
            </a:r>
            <a:r>
              <a:rPr lang="en-US" b="1" dirty="0" smtClean="0">
                <a:solidFill>
                  <a:srgbClr val="0000FF"/>
                </a:solidFill>
              </a:rPr>
              <a:t>ion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 err="1" smtClean="0">
                <a:solidFill>
                  <a:srgbClr val="008000"/>
                </a:solidFill>
              </a:rPr>
              <a:t>kaon</a:t>
            </a:r>
            <a:r>
              <a:rPr lang="en-US" b="1" dirty="0" smtClean="0"/>
              <a:t>  </a:t>
            </a:r>
            <a:r>
              <a:rPr lang="en-US" b="1" dirty="0" smtClean="0">
                <a:solidFill>
                  <a:srgbClr val="41B3D3"/>
                </a:solidFill>
              </a:rPr>
              <a:t>proton</a:t>
            </a:r>
            <a:endParaRPr lang="en-US" b="1" dirty="0">
              <a:solidFill>
                <a:srgbClr val="41B3D3"/>
              </a:solidFill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rqp_109_rpq0.1_nh1_p3-5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51" y="1230980"/>
            <a:ext cx="5108318" cy="51083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95729" y="861648"/>
            <a:ext cx="221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Out-bending particles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794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1" y="2451688"/>
            <a:ext cx="2933700" cy="285665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753811" y="-76200"/>
            <a:ext cx="342804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Events in CLAS12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63466" y="1346430"/>
            <a:ext cx="57785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dirty="0"/>
          </a:p>
          <a:p>
            <a:endParaRPr lang="en-US" sz="1600" dirty="0"/>
          </a:p>
          <a:p>
            <a:r>
              <a:rPr lang="en-US" sz="1400" dirty="0"/>
              <a:t>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40832" y="1621135"/>
            <a:ext cx="4206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 = 3.7 GeV/c     </a:t>
            </a:r>
            <a:r>
              <a:rPr lang="en-US" dirty="0" smtClean="0">
                <a:latin typeface="Symbol" charset="2"/>
                <a:cs typeface="Symbol" charset="2"/>
              </a:rPr>
              <a:t>q</a:t>
            </a:r>
            <a:r>
              <a:rPr lang="en-US" dirty="0" smtClean="0"/>
              <a:t> = 22 degrees   R</a:t>
            </a:r>
            <a:r>
              <a:rPr lang="en-US" baseline="-25000" dirty="0" smtClean="0"/>
              <a:t>QP </a:t>
            </a:r>
            <a:r>
              <a:rPr lang="en-US" dirty="0" smtClean="0"/>
              <a:t>= 0.98</a:t>
            </a:r>
            <a:endParaRPr lang="en-US" dirty="0"/>
          </a:p>
        </p:txBody>
      </p:sp>
      <p:sp>
        <p:nvSpPr>
          <p:cNvPr id="21" name="Oval Callout 20"/>
          <p:cNvSpPr/>
          <p:nvPr/>
        </p:nvSpPr>
        <p:spPr>
          <a:xfrm>
            <a:off x="241066" y="5235662"/>
            <a:ext cx="3607033" cy="821420"/>
          </a:xfrm>
          <a:prstGeom prst="wedgeEllipseCallout">
            <a:avLst>
              <a:gd name="adj1" fmla="val -17880"/>
              <a:gd name="adj2" fmla="val 4241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84990" y="5324562"/>
            <a:ext cx="3354704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/>
              <a:t>Good ID thanks to separate patterns</a:t>
            </a:r>
          </a:p>
          <a:p>
            <a:pPr algn="ctr"/>
            <a:r>
              <a:rPr lang="en-US" sz="1600" dirty="0" smtClean="0"/>
              <a:t>Un-identifications reflect photon yield</a:t>
            </a:r>
          </a:p>
        </p:txBody>
      </p:sp>
      <p:sp>
        <p:nvSpPr>
          <p:cNvPr id="6" name="Oval 5"/>
          <p:cNvSpPr/>
          <p:nvPr/>
        </p:nvSpPr>
        <p:spPr>
          <a:xfrm>
            <a:off x="5896561" y="1844675"/>
            <a:ext cx="872539" cy="469900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181853" y="2378075"/>
            <a:ext cx="250080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LH tuning not optimized yet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1174044" y="2536119"/>
            <a:ext cx="1770005" cy="1224845"/>
          </a:xfrm>
          <a:prstGeom prst="line">
            <a:avLst/>
          </a:prstGeom>
          <a:ln w="12700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365948" y="2689931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Mirror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61368" y="3320981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PMTs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237545" y="2146649"/>
            <a:ext cx="1952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p</a:t>
            </a:r>
            <a:r>
              <a:rPr lang="en-US" b="1" dirty="0" smtClean="0">
                <a:solidFill>
                  <a:srgbClr val="0000FF"/>
                </a:solidFill>
              </a:rPr>
              <a:t>ion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 err="1" smtClean="0">
                <a:solidFill>
                  <a:srgbClr val="008000"/>
                </a:solidFill>
              </a:rPr>
              <a:t>kaon</a:t>
            </a:r>
            <a:r>
              <a:rPr lang="en-US" b="1" dirty="0" smtClean="0"/>
              <a:t>  </a:t>
            </a:r>
            <a:r>
              <a:rPr lang="en-US" b="1" dirty="0" smtClean="0">
                <a:solidFill>
                  <a:srgbClr val="41B3D3"/>
                </a:solidFill>
              </a:rPr>
              <a:t>proton</a:t>
            </a:r>
            <a:endParaRPr lang="en-US" b="1" dirty="0">
              <a:solidFill>
                <a:srgbClr val="41B3D3"/>
              </a:solidFill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rqp_209_rpq0.1_nh1_p3-5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359" y="1223815"/>
            <a:ext cx="5134871" cy="513487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695729" y="861648"/>
            <a:ext cx="2045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In-bending particles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335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0267" y="1210248"/>
            <a:ext cx="5375275" cy="5345371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59902" y="-76200"/>
            <a:ext cx="441584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Combined PID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4145" y="789543"/>
            <a:ext cx="6174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dirty="0" smtClean="0">
                <a:solidFill>
                  <a:srgbClr val="FF0000"/>
                </a:solidFill>
              </a:rPr>
              <a:t>ion </a:t>
            </a:r>
            <a:r>
              <a:rPr lang="en-US" b="1" dirty="0">
                <a:solidFill>
                  <a:srgbClr val="FF0000"/>
                </a:solidFill>
              </a:rPr>
              <a:t>c</a:t>
            </a:r>
            <a:r>
              <a:rPr lang="en-US" b="1" dirty="0" smtClean="0">
                <a:solidFill>
                  <a:srgbClr val="FF0000"/>
                </a:solidFill>
              </a:rPr>
              <a:t>ontamination in the </a:t>
            </a:r>
            <a:r>
              <a:rPr lang="en-US" b="1" dirty="0" err="1" smtClean="0">
                <a:solidFill>
                  <a:srgbClr val="FF0000"/>
                </a:solidFill>
              </a:rPr>
              <a:t>kaon</a:t>
            </a:r>
            <a:r>
              <a:rPr lang="en-US" b="1" dirty="0" smtClean="0">
                <a:solidFill>
                  <a:srgbClr val="FF0000"/>
                </a:solidFill>
              </a:rPr>
              <a:t> sample for In-bending Particles</a:t>
            </a:r>
            <a:endParaRPr lang="en-US" b="1" dirty="0">
              <a:solidFill>
                <a:srgbClr val="FF0000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19279" y="5396263"/>
            <a:ext cx="7026988" cy="1101009"/>
            <a:chOff x="-2148211" y="2152416"/>
            <a:chExt cx="7026988" cy="1101009"/>
          </a:xfrm>
        </p:grpSpPr>
        <p:sp>
          <p:nvSpPr>
            <p:cNvPr id="19" name="Rounded Rectangle 18"/>
            <p:cNvSpPr/>
            <p:nvPr/>
          </p:nvSpPr>
          <p:spPr>
            <a:xfrm>
              <a:off x="-2148211" y="2188484"/>
              <a:ext cx="2548691" cy="1064941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 rot="561775">
              <a:off x="936599" y="2152416"/>
              <a:ext cx="3942178" cy="773948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/>
            <p:cNvCxnSpPr>
              <a:stCxn id="20" idx="2"/>
            </p:cNvCxnSpPr>
            <p:nvPr/>
          </p:nvCxnSpPr>
          <p:spPr>
            <a:xfrm flipH="1">
              <a:off x="553510" y="2218719"/>
              <a:ext cx="409349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-2061214" y="2175784"/>
              <a:ext cx="2372164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Even with a tuning not yet </a:t>
              </a:r>
            </a:p>
            <a:p>
              <a:pPr algn="ctr"/>
              <a:r>
                <a:rPr lang="en-US" sz="1600" dirty="0"/>
                <a:t>o</a:t>
              </a:r>
              <a:r>
                <a:rPr lang="en-US" sz="1600" dirty="0" smtClean="0"/>
                <a:t>ptimized the </a:t>
              </a:r>
              <a:r>
                <a:rPr lang="en-US" sz="1600" dirty="0"/>
                <a:t> </a:t>
              </a:r>
              <a:r>
                <a:rPr lang="en-US" sz="1600" dirty="0" smtClean="0"/>
                <a:t>pion </a:t>
              </a:r>
            </a:p>
            <a:p>
              <a:pPr algn="ctr"/>
              <a:r>
                <a:rPr lang="en-US" sz="1600" dirty="0" smtClean="0"/>
                <a:t>contamination is of  </a:t>
              </a:r>
            </a:p>
            <a:p>
              <a:pPr algn="ctr"/>
              <a:r>
                <a:rPr lang="en-US" sz="1600" dirty="0"/>
                <a:t>t</a:t>
              </a:r>
              <a:r>
                <a:rPr lang="en-US" sz="1600" dirty="0" smtClean="0"/>
                <a:t>he order of 1% </a:t>
              </a:r>
              <a:endParaRPr lang="en-US" sz="16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50134" y="1567934"/>
            <a:ext cx="25623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SIDIS particle </a:t>
            </a:r>
            <a:r>
              <a:rPr lang="en-US" dirty="0"/>
              <a:t>f</a:t>
            </a:r>
            <a:r>
              <a:rPr lang="en-US" dirty="0" smtClean="0"/>
              <a:t>lux </a:t>
            </a:r>
          </a:p>
          <a:p>
            <a:r>
              <a:rPr lang="en-US" dirty="0" smtClean="0"/>
              <a:t>within acceptance</a:t>
            </a:r>
          </a:p>
          <a:p>
            <a:r>
              <a:rPr lang="en-US" dirty="0"/>
              <a:t>p</a:t>
            </a:r>
            <a:r>
              <a:rPr lang="en-US" dirty="0" smtClean="0"/>
              <a:t>ion &gt;&gt; </a:t>
            </a:r>
            <a:r>
              <a:rPr lang="en-US" dirty="0" err="1" smtClean="0"/>
              <a:t>kaon</a:t>
            </a:r>
            <a:r>
              <a:rPr lang="en-US" dirty="0" smtClean="0"/>
              <a:t> everywhere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50134" y="3358634"/>
            <a:ext cx="30435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TOF +HTCC pion rejection </a:t>
            </a:r>
          </a:p>
          <a:p>
            <a:r>
              <a:rPr lang="en-US" dirty="0" smtClean="0"/>
              <a:t>for 90% </a:t>
            </a:r>
            <a:r>
              <a:rPr lang="en-US" dirty="0" err="1" smtClean="0"/>
              <a:t>kaon</a:t>
            </a:r>
            <a:r>
              <a:rPr lang="en-US" dirty="0" smtClean="0"/>
              <a:t> efficiency</a:t>
            </a:r>
          </a:p>
          <a:p>
            <a:r>
              <a:rPr lang="en-US" dirty="0"/>
              <a:t>p</a:t>
            </a:r>
            <a:r>
              <a:rPr lang="en-US" dirty="0" smtClean="0"/>
              <a:t>ion &gt;&gt; </a:t>
            </a:r>
            <a:r>
              <a:rPr lang="en-US" dirty="0" err="1" smtClean="0"/>
              <a:t>kaon</a:t>
            </a:r>
            <a:r>
              <a:rPr lang="en-US" dirty="0" smtClean="0"/>
              <a:t> in a broad region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282779" y="4642366"/>
            <a:ext cx="1888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TOF+HTCC+RICH </a:t>
            </a:r>
          </a:p>
          <a:p>
            <a:r>
              <a:rPr lang="en-US" dirty="0" smtClean="0"/>
              <a:t>pion rejection </a:t>
            </a:r>
          </a:p>
        </p:txBody>
      </p:sp>
      <p:sp>
        <p:nvSpPr>
          <p:cNvPr id="2" name="Rectangle 1"/>
          <p:cNvSpPr/>
          <p:nvPr/>
        </p:nvSpPr>
        <p:spPr>
          <a:xfrm>
            <a:off x="7518169" y="3062941"/>
            <a:ext cx="505243" cy="295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182229" y="3415054"/>
            <a:ext cx="1838965" cy="564420"/>
          </a:xfrm>
          <a:prstGeom prst="wedgeRoundRectCallout">
            <a:avLst>
              <a:gd name="adj1" fmla="val -81732"/>
              <a:gd name="adj2" fmla="val 36728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ular Callout 26"/>
          <p:cNvSpPr/>
          <p:nvPr/>
        </p:nvSpPr>
        <p:spPr>
          <a:xfrm>
            <a:off x="6182229" y="3415054"/>
            <a:ext cx="1838965" cy="564420"/>
          </a:xfrm>
          <a:prstGeom prst="wedgeRoundRectCallout">
            <a:avLst>
              <a:gd name="adj1" fmla="val -102450"/>
              <a:gd name="adj2" fmla="val -180920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288149" y="3403509"/>
            <a:ext cx="16500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~1:1000 rejection</a:t>
            </a:r>
          </a:p>
          <a:p>
            <a:r>
              <a:rPr lang="en-US" sz="1600" dirty="0"/>
              <a:t>f</a:t>
            </a:r>
            <a:r>
              <a:rPr lang="en-US" sz="1600" dirty="0" smtClean="0"/>
              <a:t>rom x10 to ~1%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22399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59902" y="-76200"/>
            <a:ext cx="441584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Combined PID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29100" y="1498599"/>
            <a:ext cx="220517" cy="44196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421" y="1482724"/>
            <a:ext cx="4838674" cy="47720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5385" y="1514474"/>
            <a:ext cx="4818615" cy="477202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344145" y="789543"/>
            <a:ext cx="6404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dirty="0" smtClean="0">
                <a:solidFill>
                  <a:srgbClr val="FF0000"/>
                </a:solidFill>
              </a:rPr>
              <a:t>ion </a:t>
            </a:r>
            <a:r>
              <a:rPr lang="en-US" b="1" dirty="0">
                <a:solidFill>
                  <a:srgbClr val="FF0000"/>
                </a:solidFill>
              </a:rPr>
              <a:t>c</a:t>
            </a:r>
            <a:r>
              <a:rPr lang="en-US" b="1" dirty="0" smtClean="0">
                <a:solidFill>
                  <a:srgbClr val="FF0000"/>
                </a:solidFill>
              </a:rPr>
              <a:t>ontamination in the </a:t>
            </a:r>
            <a:r>
              <a:rPr lang="en-US" b="1" dirty="0" err="1" smtClean="0">
                <a:solidFill>
                  <a:srgbClr val="FF0000"/>
                </a:solidFill>
              </a:rPr>
              <a:t>kaon</a:t>
            </a:r>
            <a:r>
              <a:rPr lang="en-US" b="1" dirty="0" smtClean="0">
                <a:solidFill>
                  <a:srgbClr val="FF0000"/>
                </a:solidFill>
              </a:rPr>
              <a:t> sample for Out-bending Particles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999069" y="3164398"/>
            <a:ext cx="505243" cy="295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666245" y="3199695"/>
            <a:ext cx="505243" cy="295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2257684" y="3504965"/>
            <a:ext cx="1838965" cy="564420"/>
          </a:xfrm>
          <a:prstGeom prst="wedgeRoundRectCallout">
            <a:avLst>
              <a:gd name="adj1" fmla="val -65408"/>
              <a:gd name="adj2" fmla="val 355013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ular Callout 24"/>
          <p:cNvSpPr/>
          <p:nvPr/>
        </p:nvSpPr>
        <p:spPr>
          <a:xfrm>
            <a:off x="2257684" y="3504965"/>
            <a:ext cx="1838965" cy="564420"/>
          </a:xfrm>
          <a:prstGeom prst="wedgeRoundRectCallout">
            <a:avLst>
              <a:gd name="adj1" fmla="val -102450"/>
              <a:gd name="adj2" fmla="val -180920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379472" y="3504155"/>
            <a:ext cx="15460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~1:</a:t>
            </a:r>
            <a:r>
              <a:rPr lang="en-US" sz="1600" dirty="0"/>
              <a:t>5</a:t>
            </a:r>
            <a:r>
              <a:rPr lang="en-US" sz="1600" dirty="0" smtClean="0"/>
              <a:t>00 rejection</a:t>
            </a:r>
          </a:p>
          <a:p>
            <a:r>
              <a:rPr lang="en-US" sz="1600" dirty="0"/>
              <a:t>f</a:t>
            </a:r>
            <a:r>
              <a:rPr lang="en-US" sz="1600" dirty="0" smtClean="0"/>
              <a:t>rom x5 to ~1%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64735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199909" y="5866726"/>
            <a:ext cx="1942334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933765" y="2663316"/>
            <a:ext cx="5202382" cy="2000916"/>
            <a:chOff x="3941618" y="2602632"/>
            <a:chExt cx="5202382" cy="200091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41618" y="2602632"/>
              <a:ext cx="5202382" cy="2000916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6399411" y="2833670"/>
              <a:ext cx="1558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</a:t>
              </a:r>
              <a:r>
                <a:rPr lang="en-US" baseline="-25000" dirty="0" smtClean="0"/>
                <a:t>T</a:t>
              </a:r>
              <a:r>
                <a:rPr lang="en-US" dirty="0" smtClean="0"/>
                <a:t> distribution</a:t>
              </a:r>
              <a:endParaRPr lang="en-US" dirty="0"/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8966" y="4505264"/>
            <a:ext cx="2055550" cy="200584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249967" y="6466337"/>
            <a:ext cx="1863463" cy="95655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587" y="4432651"/>
            <a:ext cx="2758367" cy="2205451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515162" y="-76200"/>
            <a:ext cx="390526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Requirements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982942" y="624421"/>
            <a:ext cx="5086927" cy="2065368"/>
            <a:chOff x="7797565" y="4543602"/>
            <a:chExt cx="5086927" cy="206536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97565" y="4543602"/>
              <a:ext cx="5086927" cy="2065368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233324" y="4729434"/>
              <a:ext cx="14175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z</a:t>
              </a:r>
              <a:r>
                <a:rPr lang="en-US" dirty="0" smtClean="0"/>
                <a:t> distribution</a:t>
              </a:r>
              <a:endParaRPr lang="en-US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22587" y="962812"/>
            <a:ext cx="337784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</a:t>
            </a:r>
            <a:r>
              <a:rPr lang="en-US" sz="1600" dirty="0" smtClean="0"/>
              <a:t>Full momentum coverage </a:t>
            </a:r>
          </a:p>
          <a:p>
            <a:r>
              <a:rPr lang="en-US" sz="1600" dirty="0" smtClean="0"/>
              <a:t>                               from 3 up to 8 GeV/c</a:t>
            </a:r>
          </a:p>
          <a:p>
            <a:r>
              <a:rPr lang="en-US" sz="1600" dirty="0" smtClean="0"/>
              <a:t>        Pion rejection above 3 GeV/c</a:t>
            </a:r>
          </a:p>
          <a:p>
            <a:r>
              <a:rPr lang="en-US" sz="1600" dirty="0" smtClean="0"/>
              <a:t>        Proton rejection above 5 GeV/c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225826" y="2971516"/>
            <a:ext cx="26042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Angular coverage reaching </a:t>
            </a:r>
          </a:p>
          <a:p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</a:t>
            </a:r>
            <a:r>
              <a:rPr lang="en-US" sz="1600" dirty="0" smtClean="0"/>
              <a:t>above 20 and </a:t>
            </a:r>
          </a:p>
          <a:p>
            <a:r>
              <a:rPr lang="en-US" sz="16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600" dirty="0" smtClean="0"/>
              <a:t>   up to 25 degrees</a:t>
            </a:r>
          </a:p>
          <a:p>
            <a:r>
              <a:rPr lang="en-US" sz="1600" dirty="0" smtClean="0"/>
              <a:t>      (optimization in progress)</a:t>
            </a:r>
            <a:endParaRPr lang="en-US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5262944" y="4920087"/>
            <a:ext cx="3873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</a:t>
            </a:r>
            <a:r>
              <a:rPr lang="en-US" sz="1600" dirty="0" smtClean="0"/>
              <a:t>Contamination limited at the few % level</a:t>
            </a:r>
          </a:p>
          <a:p>
            <a:r>
              <a:rPr lang="en-US" sz="1600" dirty="0" smtClean="0"/>
              <a:t>            Pion </a:t>
            </a:r>
            <a:r>
              <a:rPr lang="en-US" sz="1600" dirty="0"/>
              <a:t>rejection close to 500 </a:t>
            </a:r>
            <a:r>
              <a:rPr lang="en-US" sz="1600" dirty="0" smtClean="0"/>
              <a:t>   </a:t>
            </a:r>
            <a:endParaRPr lang="en-US" sz="1600" dirty="0"/>
          </a:p>
          <a:p>
            <a:r>
              <a:rPr lang="en-US" sz="1600" dirty="0" smtClean="0"/>
              <a:t>            Proton </a:t>
            </a:r>
            <a:r>
              <a:rPr lang="en-US" sz="1600" dirty="0"/>
              <a:t>rejection close to </a:t>
            </a:r>
            <a:r>
              <a:rPr lang="en-US" sz="1600" dirty="0" smtClean="0"/>
              <a:t>100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2980954" y="4432650"/>
            <a:ext cx="241283" cy="19061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 rot="5400000">
            <a:off x="4701540" y="6103874"/>
            <a:ext cx="170955" cy="8320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13304" y="4534326"/>
            <a:ext cx="2366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1</a:t>
            </a:r>
            <a:endParaRPr lang="en-US" sz="8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2953506" y="4929636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10</a:t>
            </a:r>
            <a:r>
              <a:rPr lang="en-US" sz="800" b="1" baseline="30000" dirty="0" smtClean="0"/>
              <a:t>-1</a:t>
            </a:r>
            <a:endParaRPr lang="en-US" sz="800" b="1" baseline="30000" dirty="0"/>
          </a:p>
        </p:txBody>
      </p:sp>
      <p:sp>
        <p:nvSpPr>
          <p:cNvPr id="29" name="TextBox 28"/>
          <p:cNvSpPr txBox="1"/>
          <p:nvPr/>
        </p:nvSpPr>
        <p:spPr>
          <a:xfrm>
            <a:off x="2954049" y="5319664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10</a:t>
            </a:r>
            <a:r>
              <a:rPr lang="en-US" sz="800" b="1" baseline="30000" dirty="0" smtClean="0"/>
              <a:t>-2</a:t>
            </a:r>
            <a:endParaRPr lang="en-US" sz="800" b="1" baseline="30000" dirty="0"/>
          </a:p>
        </p:txBody>
      </p:sp>
      <p:sp>
        <p:nvSpPr>
          <p:cNvPr id="30" name="TextBox 29"/>
          <p:cNvSpPr txBox="1"/>
          <p:nvPr/>
        </p:nvSpPr>
        <p:spPr>
          <a:xfrm>
            <a:off x="2954049" y="5710085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10</a:t>
            </a:r>
            <a:r>
              <a:rPr lang="en-US" sz="800" b="1" baseline="30000" dirty="0" smtClean="0"/>
              <a:t>-3</a:t>
            </a:r>
            <a:endParaRPr lang="en-US" sz="800" b="1" baseline="30000" dirty="0"/>
          </a:p>
        </p:txBody>
      </p:sp>
      <p:sp>
        <p:nvSpPr>
          <p:cNvPr id="31" name="TextBox 30"/>
          <p:cNvSpPr txBox="1"/>
          <p:nvPr/>
        </p:nvSpPr>
        <p:spPr>
          <a:xfrm>
            <a:off x="2958770" y="6099911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10</a:t>
            </a:r>
            <a:r>
              <a:rPr lang="en-US" sz="800" b="1" baseline="30000" dirty="0" smtClean="0"/>
              <a:t>-4</a:t>
            </a:r>
            <a:endParaRPr lang="en-US" sz="800" b="1" baseline="30000" dirty="0"/>
          </a:p>
        </p:txBody>
      </p:sp>
      <p:sp>
        <p:nvSpPr>
          <p:cNvPr id="6" name="TextBox 5"/>
          <p:cNvSpPr txBox="1"/>
          <p:nvPr/>
        </p:nvSpPr>
        <p:spPr>
          <a:xfrm>
            <a:off x="2842539" y="4283239"/>
            <a:ext cx="5437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latin typeface="Symbol" charset="2"/>
                <a:cs typeface="Symbol" charset="2"/>
              </a:rPr>
              <a:t>p</a:t>
            </a:r>
            <a:r>
              <a:rPr lang="en-US" sz="800" b="1" dirty="0" smtClean="0"/>
              <a:t> </a:t>
            </a:r>
            <a:r>
              <a:rPr lang="en-US" sz="800" b="1" dirty="0" err="1" smtClean="0"/>
              <a:t>mis</a:t>
            </a:r>
            <a:r>
              <a:rPr lang="en-US" sz="800" b="1" dirty="0" smtClean="0"/>
              <a:t>-ID </a:t>
            </a:r>
            <a:endParaRPr lang="en-US" sz="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897319" y="4508656"/>
            <a:ext cx="11336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 smtClean="0"/>
              <a:t>90% </a:t>
            </a:r>
            <a:r>
              <a:rPr lang="en-US" sz="900" b="1" dirty="0" err="1" smtClean="0"/>
              <a:t>kaon</a:t>
            </a:r>
            <a:r>
              <a:rPr lang="en-US" sz="900" b="1" dirty="0" smtClean="0"/>
              <a:t> efficiency</a:t>
            </a:r>
            <a:endParaRPr lang="en-US" sz="9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4205979" y="6389946"/>
            <a:ext cx="9988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n-sigma separation </a:t>
            </a:r>
            <a:endParaRPr lang="en-US" sz="8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3270621" y="6291263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75421" y="6286730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 smtClean="0"/>
              <a:t>1</a:t>
            </a:r>
            <a:endParaRPr lang="en-US" sz="6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3871110" y="6291263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75878" y="6286730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 smtClean="0"/>
              <a:t>3</a:t>
            </a:r>
            <a:endParaRPr lang="en-US" sz="6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4471860" y="6288088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779516" y="6288021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 smtClean="0"/>
              <a:t>5</a:t>
            </a:r>
            <a:endParaRPr lang="en-US" sz="600" b="1" dirty="0"/>
          </a:p>
        </p:txBody>
      </p:sp>
      <p:sp>
        <p:nvSpPr>
          <p:cNvPr id="3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99909" y="5866726"/>
            <a:ext cx="19423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Confirmed by prototype</a:t>
            </a:r>
          </a:p>
          <a:p>
            <a:pPr algn="ctr"/>
            <a:r>
              <a:rPr lang="en-US" sz="1400" dirty="0" smtClean="0"/>
              <a:t>measurements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91365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689225" y="-76200"/>
            <a:ext cx="35572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Project Goal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796" y="1091491"/>
            <a:ext cx="4768273" cy="541777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106056" y="755073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 1</a:t>
            </a:r>
            <a:r>
              <a:rPr lang="en-US" b="1" baseline="30000" dirty="0" smtClean="0">
                <a:solidFill>
                  <a:srgbClr val="FF0000"/>
                </a:solidFill>
              </a:rPr>
              <a:t>st</a:t>
            </a:r>
            <a:r>
              <a:rPr lang="en-US" b="1" dirty="0" smtClean="0">
                <a:solidFill>
                  <a:srgbClr val="FF0000"/>
                </a:solidFill>
              </a:rPr>
              <a:t> sector ready by the end of 2016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Rounded Rectangular Callout 2"/>
          <p:cNvSpPr/>
          <p:nvPr/>
        </p:nvSpPr>
        <p:spPr>
          <a:xfrm>
            <a:off x="6961909" y="2794003"/>
            <a:ext cx="1966802" cy="1281542"/>
          </a:xfrm>
          <a:prstGeom prst="wedgeRoundRectCallout">
            <a:avLst>
              <a:gd name="adj1" fmla="val -144110"/>
              <a:gd name="adj2" fmla="val 38241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987154" y="2863273"/>
            <a:ext cx="19415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Designed to fit into</a:t>
            </a:r>
          </a:p>
          <a:p>
            <a:r>
              <a:rPr lang="en-US" sz="1600" dirty="0" smtClean="0"/>
              <a:t>the LTCC clearance</a:t>
            </a:r>
          </a:p>
          <a:p>
            <a:r>
              <a:rPr lang="en-US" sz="1600" dirty="0"/>
              <a:t>o</a:t>
            </a:r>
            <a:r>
              <a:rPr lang="en-US" sz="1600" dirty="0" smtClean="0"/>
              <a:t>n the same joints of</a:t>
            </a:r>
          </a:p>
          <a:p>
            <a:r>
              <a:rPr lang="en-US" sz="1600" dirty="0" smtClean="0"/>
              <a:t>the forward carriage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80309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188913" y="2732088"/>
            <a:ext cx="5264150" cy="67786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339" name="Rectangle 14"/>
          <p:cNvSpPr>
            <a:spLocks noChangeArrowheads="1"/>
          </p:cNvSpPr>
          <p:nvPr/>
        </p:nvSpPr>
        <p:spPr bwMode="auto">
          <a:xfrm>
            <a:off x="369888" y="5810250"/>
            <a:ext cx="31369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b="1">
                <a:solidFill>
                  <a:srgbClr val="953735"/>
                </a:solidFill>
              </a:rPr>
              <a:t>E12-09-07: </a:t>
            </a:r>
          </a:p>
          <a:p>
            <a:pPr eaLnBrk="0" hangingPunct="0"/>
            <a:r>
              <a:rPr lang="en-US" sz="1400">
                <a:solidFill>
                  <a:srgbClr val="953735"/>
                </a:solidFill>
              </a:rPr>
              <a:t>Studies of partonic distributions using</a:t>
            </a:r>
          </a:p>
          <a:p>
            <a:pPr eaLnBrk="0" hangingPunct="0"/>
            <a:r>
              <a:rPr lang="en-US" sz="1400">
                <a:solidFill>
                  <a:srgbClr val="953735"/>
                </a:solidFill>
              </a:rPr>
              <a:t>semi-inclusive production of Kaons</a:t>
            </a:r>
          </a:p>
        </p:txBody>
      </p:sp>
      <p:pic>
        <p:nvPicPr>
          <p:cNvPr id="14340" name="Picture 19" descr="Screen shot 2012-08-03 at 10.18.4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3" y="3732213"/>
            <a:ext cx="3317875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3716338" y="771525"/>
            <a:ext cx="5062537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1">
                <a:solidFill>
                  <a:schemeClr val="tx2"/>
                </a:solidFill>
              </a:rPr>
              <a:t>E12-09-08:  </a:t>
            </a:r>
            <a:r>
              <a:rPr lang="en-US" sz="1400">
                <a:solidFill>
                  <a:schemeClr val="tx2"/>
                </a:solidFill>
              </a:rPr>
              <a:t>Studies of Boer-Mulders Asymmetry  in Kaon Electroproduction with  Hydrogen and Deuterium Targets</a:t>
            </a:r>
          </a:p>
        </p:txBody>
      </p:sp>
      <p:sp>
        <p:nvSpPr>
          <p:cNvPr id="14343" name="Rectangle 13"/>
          <p:cNvSpPr>
            <a:spLocks noChangeArrowheads="1"/>
          </p:cNvSpPr>
          <p:nvPr/>
        </p:nvSpPr>
        <p:spPr bwMode="auto">
          <a:xfrm>
            <a:off x="3752850" y="3536090"/>
            <a:ext cx="495617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1600" b="1" dirty="0">
                <a:solidFill>
                  <a:srgbClr val="604A7B"/>
                </a:solidFill>
              </a:rPr>
              <a:t>E12-09-09: </a:t>
            </a:r>
          </a:p>
          <a:p>
            <a:pPr eaLnBrk="0" hangingPunct="0"/>
            <a:r>
              <a:rPr lang="en-US" sz="1400" dirty="0">
                <a:solidFill>
                  <a:srgbClr val="604A7B"/>
                </a:solidFill>
              </a:rPr>
              <a:t>Studies of Spin-Orbit Correlations in </a:t>
            </a:r>
            <a:r>
              <a:rPr lang="en-US" sz="1400" dirty="0" err="1">
                <a:solidFill>
                  <a:srgbClr val="604A7B"/>
                </a:solidFill>
              </a:rPr>
              <a:t>Kaon</a:t>
            </a:r>
            <a:r>
              <a:rPr lang="en-US" sz="1400" dirty="0">
                <a:solidFill>
                  <a:srgbClr val="604A7B"/>
                </a:solidFill>
              </a:rPr>
              <a:t> </a:t>
            </a:r>
            <a:r>
              <a:rPr lang="en-US" sz="1400" dirty="0" err="1">
                <a:solidFill>
                  <a:srgbClr val="604A7B"/>
                </a:solidFill>
              </a:rPr>
              <a:t>Electroproduction</a:t>
            </a:r>
            <a:r>
              <a:rPr lang="en-US" sz="1400" dirty="0">
                <a:solidFill>
                  <a:srgbClr val="604A7B"/>
                </a:solidFill>
              </a:rPr>
              <a:t> in DIS with polarized hydrogen and deuterium targets </a:t>
            </a:r>
          </a:p>
        </p:txBody>
      </p:sp>
      <p:sp>
        <p:nvSpPr>
          <p:cNvPr id="14344" name="TextBox 1"/>
          <p:cNvSpPr txBox="1">
            <a:spLocks noChangeArrowheads="1"/>
          </p:cNvSpPr>
          <p:nvPr/>
        </p:nvSpPr>
        <p:spPr bwMode="auto">
          <a:xfrm>
            <a:off x="1371600" y="3830638"/>
            <a:ext cx="5667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srgbClr val="0000FF"/>
                </a:solidFill>
              </a:rPr>
              <a:t>CLAS12</a:t>
            </a:r>
          </a:p>
        </p:txBody>
      </p:sp>
      <p:sp>
        <p:nvSpPr>
          <p:cNvPr id="4" name="Rectangle 3"/>
          <p:cNvSpPr/>
          <p:nvPr/>
        </p:nvSpPr>
        <p:spPr>
          <a:xfrm>
            <a:off x="509588" y="3589338"/>
            <a:ext cx="3271837" cy="1635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346" name="TextBox 22"/>
          <p:cNvSpPr txBox="1">
            <a:spLocks noChangeArrowheads="1"/>
          </p:cNvSpPr>
          <p:nvPr/>
        </p:nvSpPr>
        <p:spPr bwMode="auto">
          <a:xfrm>
            <a:off x="1308100" y="5224463"/>
            <a:ext cx="56673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srgbClr val="0000FF"/>
                </a:solidFill>
              </a:rPr>
              <a:t>CLAS12</a:t>
            </a:r>
          </a:p>
        </p:txBody>
      </p:sp>
      <p:sp>
        <p:nvSpPr>
          <p:cNvPr id="14347" name="TextBox 4"/>
          <p:cNvSpPr txBox="1">
            <a:spLocks noChangeArrowheads="1"/>
          </p:cNvSpPr>
          <p:nvPr/>
        </p:nvSpPr>
        <p:spPr bwMode="auto">
          <a:xfrm>
            <a:off x="131763" y="2779713"/>
            <a:ext cx="5384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/>
              <a:t>RICH detector for flavor separation of quark spin-orbit </a:t>
            </a:r>
          </a:p>
          <a:p>
            <a:pPr eaLnBrk="1" hangingPunct="1"/>
            <a:r>
              <a:rPr lang="en-US" sz="1600"/>
              <a:t>correlations in nucleon structure and quark fragmentation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3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029550" y="-76200"/>
            <a:ext cx="493882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Kaon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Program @ CLAS12</a:t>
            </a:r>
          </a:p>
        </p:txBody>
      </p:sp>
      <p:pic>
        <p:nvPicPr>
          <p:cNvPr id="14350" name="Picture 24" descr="prova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" r="12834"/>
          <a:stretch>
            <a:fillRect/>
          </a:stretch>
        </p:blipFill>
        <p:spPr bwMode="auto">
          <a:xfrm>
            <a:off x="698500" y="655638"/>
            <a:ext cx="2049463" cy="200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5189538" y="4257970"/>
            <a:ext cx="3170237" cy="106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1" name="Group 2"/>
          <p:cNvGrpSpPr>
            <a:grpSpLocks/>
          </p:cNvGrpSpPr>
          <p:nvPr/>
        </p:nvGrpSpPr>
        <p:grpSpPr bwMode="auto">
          <a:xfrm>
            <a:off x="5453063" y="1296555"/>
            <a:ext cx="3637283" cy="2534083"/>
            <a:chOff x="2286000" y="1981200"/>
            <a:chExt cx="3962400" cy="2853359"/>
          </a:xfrm>
        </p:grpSpPr>
        <p:pic>
          <p:nvPicPr>
            <p:cNvPr id="22" name="Picture 9" descr="Screen shot 2012-08-03 at 10.58.58 AM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0" y="1981200"/>
              <a:ext cx="3962400" cy="2853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Rectangle 22"/>
            <p:cNvSpPr/>
            <p:nvPr/>
          </p:nvSpPr>
          <p:spPr>
            <a:xfrm>
              <a:off x="3200400" y="3289882"/>
              <a:ext cx="1066801" cy="9145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019675" y="3276882"/>
              <a:ext cx="1066800" cy="9145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pic>
        <p:nvPicPr>
          <p:cNvPr id="29" name="Picture 32" descr="kaon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" t="8858" r="63364" b="5907"/>
          <a:stretch>
            <a:fillRect/>
          </a:stretch>
        </p:blipFill>
        <p:spPr bwMode="auto">
          <a:xfrm>
            <a:off x="5139572" y="4322620"/>
            <a:ext cx="3657600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2237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2" descr="Screen shot 2013-08-30 at 7.39.1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710" y="725315"/>
            <a:ext cx="5340835" cy="55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392545" y="3163454"/>
            <a:ext cx="1985818" cy="12422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387" name="TextBox 15"/>
          <p:cNvSpPr txBox="1">
            <a:spLocks noChangeArrowheads="1"/>
          </p:cNvSpPr>
          <p:nvPr/>
        </p:nvSpPr>
        <p:spPr bwMode="auto">
          <a:xfrm>
            <a:off x="542818" y="3213093"/>
            <a:ext cx="171443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dirty="0">
                <a:latin typeface="Arial"/>
                <a:cs typeface="Arial"/>
              </a:rPr>
              <a:t>RICH detector for</a:t>
            </a:r>
          </a:p>
          <a:p>
            <a:r>
              <a:rPr lang="en-US" sz="1400" dirty="0">
                <a:latin typeface="Arial"/>
                <a:cs typeface="Arial"/>
              </a:rPr>
              <a:t>flavor separation in </a:t>
            </a:r>
          </a:p>
          <a:p>
            <a:pPr eaLnBrk="1" hangingPunct="1"/>
            <a:r>
              <a:rPr lang="en-US" sz="1400" dirty="0"/>
              <a:t>c</a:t>
            </a:r>
            <a:r>
              <a:rPr lang="en-US" sz="1400" dirty="0" smtClean="0"/>
              <a:t>overing </a:t>
            </a:r>
            <a:r>
              <a:rPr lang="en-US" sz="1400" dirty="0"/>
              <a:t>so far </a:t>
            </a:r>
          </a:p>
          <a:p>
            <a:pPr eaLnBrk="1" hangingPunct="1"/>
            <a:r>
              <a:rPr lang="en-US" sz="1400" dirty="0"/>
              <a:t>unexplored quark</a:t>
            </a:r>
          </a:p>
          <a:p>
            <a:pPr eaLnBrk="1" hangingPunct="1"/>
            <a:r>
              <a:rPr lang="en-US" sz="1400" dirty="0"/>
              <a:t>valence region</a:t>
            </a:r>
          </a:p>
        </p:txBody>
      </p:sp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349452" y="967509"/>
            <a:ext cx="50609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1" dirty="0">
                <a:solidFill>
                  <a:schemeClr val="tx2"/>
                </a:solidFill>
              </a:rPr>
              <a:t>C12-11-111: </a:t>
            </a:r>
          </a:p>
          <a:p>
            <a:r>
              <a:rPr lang="en-US" sz="1400" dirty="0"/>
              <a:t>Transverse spin effects in </a:t>
            </a:r>
          </a:p>
          <a:p>
            <a:r>
              <a:rPr lang="en-US" sz="1400" dirty="0"/>
              <a:t>SIDIS  at 11 GeV with a </a:t>
            </a:r>
          </a:p>
          <a:p>
            <a:r>
              <a:rPr lang="en-US" sz="1400" dirty="0"/>
              <a:t>Transversely  polarized target </a:t>
            </a:r>
          </a:p>
          <a:p>
            <a:r>
              <a:rPr lang="en-US" sz="1400" dirty="0"/>
              <a:t>using the CLAS12 Detector 	</a:t>
            </a:r>
          </a:p>
        </p:txBody>
      </p:sp>
      <p:sp>
        <p:nvSpPr>
          <p:cNvPr id="6" name="Rectangle 5"/>
          <p:cNvSpPr/>
          <p:nvPr/>
        </p:nvSpPr>
        <p:spPr>
          <a:xfrm>
            <a:off x="4619193" y="4178885"/>
            <a:ext cx="917575" cy="1111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3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2029550" y="-76200"/>
            <a:ext cx="493882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Kaon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Program @ CLAS12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90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239374" y="-76200"/>
            <a:ext cx="245692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Conclusions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1274" y="1037301"/>
            <a:ext cx="84457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Interference </a:t>
            </a:r>
            <a:r>
              <a:rPr lang="en-US" dirty="0">
                <a:solidFill>
                  <a:srgbClr val="FF0000"/>
                </a:solidFill>
              </a:rPr>
              <a:t>with CLAS12:</a:t>
            </a:r>
          </a:p>
          <a:p>
            <a:endParaRPr lang="en-US" dirty="0"/>
          </a:p>
          <a:p>
            <a:r>
              <a:rPr lang="en-US" dirty="0"/>
              <a:t>         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</a:t>
            </a:r>
            <a:r>
              <a:rPr lang="en-US" dirty="0">
                <a:sym typeface="Wingdings"/>
              </a:rPr>
              <a:t>    </a:t>
            </a:r>
            <a:r>
              <a:rPr lang="en-US" dirty="0"/>
              <a:t>Designed to fit into the LTCC clearance</a:t>
            </a:r>
          </a:p>
          <a:p>
            <a:r>
              <a:rPr lang="en-US" dirty="0"/>
              <a:t>         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 </a:t>
            </a:r>
            <a:r>
              <a:rPr lang="en-US" dirty="0"/>
              <a:t>No impact on the downstream detector </a:t>
            </a:r>
            <a:r>
              <a:rPr lang="en-US" dirty="0" smtClean="0"/>
              <a:t>performances</a:t>
            </a:r>
          </a:p>
          <a:p>
            <a:r>
              <a:rPr lang="en-US" dirty="0"/>
              <a:t> </a:t>
            </a:r>
            <a:r>
              <a:rPr lang="en-US" dirty="0" smtClean="0"/>
              <a:t>        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 </a:t>
            </a:r>
            <a:r>
              <a:rPr lang="en-US" dirty="0" smtClean="0">
                <a:sym typeface="Wingdings"/>
              </a:rPr>
              <a:t>Background occupancy at a manageable level</a:t>
            </a:r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RICH Operation:</a:t>
            </a:r>
          </a:p>
          <a:p>
            <a:endParaRPr lang="en-US" dirty="0"/>
          </a:p>
          <a:p>
            <a:r>
              <a:rPr lang="en-US" dirty="0"/>
              <a:t>         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</a:t>
            </a:r>
            <a:r>
              <a:rPr lang="en-US" dirty="0"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dirty="0"/>
              <a:t>Use physics triggers for commissioning and calibration</a:t>
            </a:r>
          </a:p>
          <a:p>
            <a:r>
              <a:rPr lang="en-US" dirty="0"/>
              <a:t>         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</a:t>
            </a:r>
            <a:r>
              <a:rPr lang="en-US" dirty="0">
                <a:sym typeface="Wingdings"/>
              </a:rPr>
              <a:t>    </a:t>
            </a:r>
            <a:r>
              <a:rPr lang="en-US" dirty="0"/>
              <a:t>Use well-known maximum-likelihood methods to </a:t>
            </a:r>
          </a:p>
          <a:p>
            <a:r>
              <a:rPr lang="en-US" dirty="0"/>
              <a:t>                 </a:t>
            </a:r>
            <a:r>
              <a:rPr lang="en-US" dirty="0" smtClean="0"/>
              <a:t>                reconstruct </a:t>
            </a:r>
            <a:r>
              <a:rPr lang="en-US" dirty="0"/>
              <a:t>the not-trivial Cherenkov signal </a:t>
            </a:r>
            <a:r>
              <a:rPr lang="en-US" dirty="0" smtClean="0"/>
              <a:t>pattern</a:t>
            </a:r>
          </a:p>
          <a:p>
            <a:r>
              <a:rPr lang="en-US" dirty="0" smtClean="0"/>
              <a:t>         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</a:t>
            </a:r>
            <a:r>
              <a:rPr lang="en-US" dirty="0" smtClean="0"/>
              <a:t>    Use CLAS12 standard solutions for gas system and slow-control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71202" y="4913960"/>
            <a:ext cx="69415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The RICH detector allows hadron ID in the full CLAS12 kinematics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ensuring the approved physics program to be accomplished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609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933765" y="2663316"/>
            <a:ext cx="5202382" cy="2000916"/>
            <a:chOff x="3941618" y="2602632"/>
            <a:chExt cx="5202382" cy="200091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41618" y="2602632"/>
              <a:ext cx="5202382" cy="2000916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6399411" y="2833670"/>
              <a:ext cx="1558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</a:t>
              </a:r>
              <a:r>
                <a:rPr lang="en-US" baseline="-25000" dirty="0" smtClean="0"/>
                <a:t>T</a:t>
              </a:r>
              <a:r>
                <a:rPr lang="en-US" dirty="0" smtClean="0"/>
                <a:t> distribution</a:t>
              </a:r>
              <a:endParaRPr lang="en-US" dirty="0"/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8966" y="4505264"/>
            <a:ext cx="2055550" cy="200584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249967" y="6466337"/>
            <a:ext cx="1863463" cy="95655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587" y="4432651"/>
            <a:ext cx="2758367" cy="2205451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689189" y="-76200"/>
            <a:ext cx="35572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Project Goal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982942" y="624421"/>
            <a:ext cx="5086927" cy="2065368"/>
            <a:chOff x="7797565" y="4543602"/>
            <a:chExt cx="5086927" cy="206536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97565" y="4543602"/>
              <a:ext cx="5086927" cy="2065368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233324" y="4729434"/>
              <a:ext cx="14175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z</a:t>
              </a:r>
              <a:r>
                <a:rPr lang="en-US" dirty="0" smtClean="0"/>
                <a:t> distribution</a:t>
              </a:r>
              <a:endParaRPr lang="en-US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-30503" y="1107017"/>
            <a:ext cx="42370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600" dirty="0" smtClean="0"/>
              <a:t>Full momentum coverage from 3 up to 8 GeV/c</a:t>
            </a:r>
          </a:p>
          <a:p>
            <a:r>
              <a:rPr lang="en-US" sz="1600" dirty="0" smtClean="0"/>
              <a:t>        Pion rejection above 3 GeV/c</a:t>
            </a:r>
          </a:p>
          <a:p>
            <a:r>
              <a:rPr lang="en-US" sz="1600" dirty="0" smtClean="0"/>
              <a:t>        Proton rejection above 5 GeV/c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225826" y="2971516"/>
            <a:ext cx="275688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Angular coverage reaching </a:t>
            </a:r>
          </a:p>
          <a:p>
            <a:r>
              <a:rPr lang="en-US" sz="1600" dirty="0" smtClean="0"/>
              <a:t>above 20 and up to 25 degrees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62944" y="5086363"/>
            <a:ext cx="3873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sz="1600" dirty="0" smtClean="0"/>
              <a:t>Contamination limited at the few % level</a:t>
            </a:r>
          </a:p>
          <a:p>
            <a:r>
              <a:rPr lang="en-US" sz="1600" dirty="0" smtClean="0"/>
              <a:t>            Pion </a:t>
            </a:r>
            <a:r>
              <a:rPr lang="en-US" sz="1600" dirty="0"/>
              <a:t>rejection close to 500 </a:t>
            </a:r>
            <a:r>
              <a:rPr lang="en-US" sz="1600" dirty="0" smtClean="0"/>
              <a:t>   </a:t>
            </a:r>
            <a:endParaRPr lang="en-US" sz="1600" dirty="0"/>
          </a:p>
          <a:p>
            <a:r>
              <a:rPr lang="en-US" sz="1600" dirty="0" smtClean="0"/>
              <a:t>            Proton </a:t>
            </a:r>
            <a:r>
              <a:rPr lang="en-US" sz="1600" dirty="0"/>
              <a:t>rejection close to </a:t>
            </a:r>
            <a:r>
              <a:rPr lang="en-US" sz="1600" dirty="0" smtClean="0"/>
              <a:t>100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2980954" y="4432650"/>
            <a:ext cx="241283" cy="19061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 rot="5400000">
            <a:off x="4701540" y="6103874"/>
            <a:ext cx="170955" cy="8320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13304" y="4534326"/>
            <a:ext cx="2366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1</a:t>
            </a:r>
            <a:endParaRPr lang="en-US" sz="8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2953506" y="4929636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10</a:t>
            </a:r>
            <a:r>
              <a:rPr lang="en-US" sz="800" b="1" baseline="30000" dirty="0" smtClean="0"/>
              <a:t>-1</a:t>
            </a:r>
            <a:endParaRPr lang="en-US" sz="800" b="1" baseline="30000" dirty="0"/>
          </a:p>
        </p:txBody>
      </p:sp>
      <p:sp>
        <p:nvSpPr>
          <p:cNvPr id="29" name="TextBox 28"/>
          <p:cNvSpPr txBox="1"/>
          <p:nvPr/>
        </p:nvSpPr>
        <p:spPr>
          <a:xfrm>
            <a:off x="2954049" y="5319664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10</a:t>
            </a:r>
            <a:r>
              <a:rPr lang="en-US" sz="800" b="1" baseline="30000" dirty="0" smtClean="0"/>
              <a:t>-2</a:t>
            </a:r>
            <a:endParaRPr lang="en-US" sz="800" b="1" baseline="30000" dirty="0"/>
          </a:p>
        </p:txBody>
      </p:sp>
      <p:sp>
        <p:nvSpPr>
          <p:cNvPr id="30" name="TextBox 29"/>
          <p:cNvSpPr txBox="1"/>
          <p:nvPr/>
        </p:nvSpPr>
        <p:spPr>
          <a:xfrm>
            <a:off x="2954049" y="5710085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10</a:t>
            </a:r>
            <a:r>
              <a:rPr lang="en-US" sz="800" b="1" baseline="30000" dirty="0" smtClean="0"/>
              <a:t>-3</a:t>
            </a:r>
            <a:endParaRPr lang="en-US" sz="800" b="1" baseline="30000" dirty="0"/>
          </a:p>
        </p:txBody>
      </p:sp>
      <p:sp>
        <p:nvSpPr>
          <p:cNvPr id="31" name="TextBox 30"/>
          <p:cNvSpPr txBox="1"/>
          <p:nvPr/>
        </p:nvSpPr>
        <p:spPr>
          <a:xfrm>
            <a:off x="2958770" y="6099911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10</a:t>
            </a:r>
            <a:r>
              <a:rPr lang="en-US" sz="800" b="1" baseline="30000" dirty="0" smtClean="0"/>
              <a:t>-4</a:t>
            </a:r>
            <a:endParaRPr lang="en-US" sz="800" b="1" baseline="30000" dirty="0"/>
          </a:p>
        </p:txBody>
      </p:sp>
      <p:sp>
        <p:nvSpPr>
          <p:cNvPr id="6" name="TextBox 5"/>
          <p:cNvSpPr txBox="1"/>
          <p:nvPr/>
        </p:nvSpPr>
        <p:spPr>
          <a:xfrm>
            <a:off x="2842539" y="4283239"/>
            <a:ext cx="5437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latin typeface="Symbol" charset="2"/>
                <a:cs typeface="Symbol" charset="2"/>
              </a:rPr>
              <a:t>p</a:t>
            </a:r>
            <a:r>
              <a:rPr lang="en-US" sz="800" b="1" dirty="0" smtClean="0"/>
              <a:t> </a:t>
            </a:r>
            <a:r>
              <a:rPr lang="en-US" sz="800" b="1" dirty="0" err="1" smtClean="0"/>
              <a:t>mis</a:t>
            </a:r>
            <a:r>
              <a:rPr lang="en-US" sz="800" b="1" dirty="0" smtClean="0"/>
              <a:t>-ID </a:t>
            </a:r>
            <a:endParaRPr lang="en-US" sz="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897319" y="4508656"/>
            <a:ext cx="11336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 smtClean="0"/>
              <a:t>90% </a:t>
            </a:r>
            <a:r>
              <a:rPr lang="en-US" sz="900" b="1" dirty="0" err="1" smtClean="0"/>
              <a:t>kaon</a:t>
            </a:r>
            <a:r>
              <a:rPr lang="en-US" sz="900" b="1" dirty="0" smtClean="0"/>
              <a:t> efficiency</a:t>
            </a:r>
            <a:endParaRPr lang="en-US" sz="9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4205979" y="6389946"/>
            <a:ext cx="9988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n-sigma separation </a:t>
            </a:r>
            <a:endParaRPr lang="en-US" sz="8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3270621" y="6291263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75421" y="6286730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 smtClean="0"/>
              <a:t>1</a:t>
            </a:r>
            <a:endParaRPr lang="en-US" sz="6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3871110" y="6291263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75878" y="6286730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 smtClean="0"/>
              <a:t>3</a:t>
            </a:r>
            <a:endParaRPr lang="en-US" sz="6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4471860" y="6288088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779516" y="6288021"/>
            <a:ext cx="2236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 smtClean="0"/>
              <a:t>5</a:t>
            </a:r>
            <a:endParaRPr lang="en-US" sz="600" b="1" dirty="0"/>
          </a:p>
        </p:txBody>
      </p:sp>
      <p:sp>
        <p:nvSpPr>
          <p:cNvPr id="3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739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598636" y="-76200"/>
            <a:ext cx="57383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Commissioning &amp; Calibration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2591" y="823174"/>
            <a:ext cx="8054954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Use no-track events:</a:t>
            </a:r>
          </a:p>
          <a:p>
            <a:endParaRPr lang="en-US" sz="1000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       </a:t>
            </a:r>
            <a:r>
              <a:rPr lang="en-US" dirty="0" smtClean="0">
                <a:solidFill>
                  <a:srgbClr val="000000"/>
                </a:solidFill>
              </a:rPr>
              <a:t> Internal trigger on SPE dark-counts for digital threshold setting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       </a:t>
            </a:r>
            <a:r>
              <a:rPr lang="en-US" dirty="0" smtClean="0">
                <a:solidFill>
                  <a:srgbClr val="000000"/>
                </a:solidFill>
              </a:rPr>
              <a:t>Random trigger for dark-count (no beam) and background (with beam) studies</a:t>
            </a:r>
          </a:p>
          <a:p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       Vary beam intensity for occupancy studies</a:t>
            </a:r>
          </a:p>
          <a:p>
            <a:r>
              <a:rPr lang="en-US" dirty="0" smtClean="0"/>
              <a:t>        Pedestal stability </a:t>
            </a:r>
            <a:r>
              <a:rPr lang="en-US" dirty="0"/>
              <a:t>&amp; Common noise </a:t>
            </a:r>
            <a:r>
              <a:rPr lang="en-US" dirty="0" smtClean="0"/>
              <a:t>studies with analog readout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Use Electron Tracks: </a:t>
            </a:r>
          </a:p>
          <a:p>
            <a:r>
              <a:rPr lang="en-US" sz="1000" dirty="0"/>
              <a:t> </a:t>
            </a:r>
            <a:r>
              <a:rPr lang="en-US" sz="1000" dirty="0" smtClean="0"/>
              <a:t>   </a:t>
            </a:r>
          </a:p>
          <a:p>
            <a:r>
              <a:rPr lang="en-US" dirty="0"/>
              <a:t> </a:t>
            </a:r>
            <a:r>
              <a:rPr lang="en-US" dirty="0" smtClean="0"/>
              <a:t>        Mimic pion signal (almost saturated at 4-5 GeV/c)</a:t>
            </a:r>
          </a:p>
          <a:p>
            <a:r>
              <a:rPr lang="en-US" dirty="0"/>
              <a:t> </a:t>
            </a:r>
            <a:r>
              <a:rPr lang="en-US" dirty="0" smtClean="0"/>
              <a:t>        Alignment (i.e. with drift-chambers and among mirrors)</a:t>
            </a:r>
          </a:p>
          <a:p>
            <a:r>
              <a:rPr lang="en-US" dirty="0"/>
              <a:t> </a:t>
            </a:r>
            <a:r>
              <a:rPr lang="en-US" dirty="0" smtClean="0"/>
              <a:t>        Aerogel refractive index map</a:t>
            </a:r>
          </a:p>
          <a:p>
            <a:r>
              <a:rPr lang="en-US" dirty="0" smtClean="0"/>
              <a:t>         Mirror </a:t>
            </a:r>
            <a:r>
              <a:rPr lang="en-US" dirty="0"/>
              <a:t>a</a:t>
            </a:r>
            <a:r>
              <a:rPr lang="en-US" dirty="0" smtClean="0"/>
              <a:t>berration corrections</a:t>
            </a:r>
          </a:p>
          <a:p>
            <a:r>
              <a:rPr lang="en-US" dirty="0" smtClean="0"/>
              <a:t>         Tune of the pattern-recognition and reconstruction algorithms</a:t>
            </a:r>
            <a:endParaRPr lang="en-US" dirty="0"/>
          </a:p>
          <a:p>
            <a:r>
              <a:rPr lang="en-US" dirty="0" smtClean="0"/>
              <a:t>         Efficiency and </a:t>
            </a:r>
            <a:r>
              <a:rPr lang="en-US" dirty="0" err="1" smtClean="0"/>
              <a:t>mis</a:t>
            </a:r>
            <a:r>
              <a:rPr lang="en-US" dirty="0" smtClean="0"/>
              <a:t>-identification probability 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Use meson and hyperon decays to validate RICH performances:</a:t>
            </a:r>
          </a:p>
          <a:p>
            <a:endParaRPr lang="en-US" sz="1000" dirty="0"/>
          </a:p>
          <a:p>
            <a:r>
              <a:rPr lang="en-US" dirty="0" smtClean="0"/>
              <a:t>          K</a:t>
            </a:r>
            <a:r>
              <a:rPr lang="en-US" baseline="-25000" dirty="0" smtClean="0"/>
              <a:t>S   </a:t>
            </a:r>
            <a:r>
              <a:rPr lang="en-US" dirty="0" smtClean="0">
                <a:latin typeface="Symbol" charset="2"/>
                <a:cs typeface="Symbol" charset="2"/>
              </a:rPr>
              <a:t> </a:t>
            </a:r>
            <a:r>
              <a:rPr lang="en-US" dirty="0" smtClean="0"/>
              <a:t>for </a:t>
            </a:r>
            <a:r>
              <a:rPr lang="en-US" dirty="0" err="1" smtClean="0"/>
              <a:t>pions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</a:t>
            </a:r>
            <a:r>
              <a:rPr lang="en-US" dirty="0" smtClean="0">
                <a:latin typeface="Symbol" charset="2"/>
                <a:cs typeface="Symbol" charset="2"/>
              </a:rPr>
              <a:t>f    </a:t>
            </a:r>
            <a:r>
              <a:rPr lang="en-US" dirty="0" smtClean="0"/>
              <a:t>for kaons</a:t>
            </a:r>
          </a:p>
          <a:p>
            <a:pPr marL="285750" indent="-285750">
              <a:buFont typeface="Symbol" charset="0"/>
              <a:buChar char=" "/>
            </a:pPr>
            <a:r>
              <a:rPr lang="en-US" dirty="0" smtClean="0">
                <a:latin typeface="Symbol" charset="2"/>
                <a:cs typeface="Symbol" charset="2"/>
              </a:rPr>
              <a:t>    L</a:t>
            </a:r>
            <a:r>
              <a:rPr lang="en-US" dirty="0" smtClean="0"/>
              <a:t>    for protons</a:t>
            </a: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577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400215" y="-76200"/>
            <a:ext cx="21352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Operation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2766" y="1305155"/>
            <a:ext cx="67947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Gas system (standard solutions exist): 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</a:p>
          <a:p>
            <a:r>
              <a:rPr lang="en-US" dirty="0" smtClean="0"/>
              <a:t>        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 </a:t>
            </a:r>
            <a:r>
              <a:rPr lang="en-US" dirty="0" smtClean="0"/>
              <a:t>Dry atmosphere for the hydrophilic aerogel preservation          </a:t>
            </a:r>
          </a:p>
          <a:p>
            <a:r>
              <a:rPr lang="en-US" dirty="0" smtClean="0"/>
              <a:t>        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 </a:t>
            </a:r>
            <a:r>
              <a:rPr lang="en-US" dirty="0" smtClean="0">
                <a:sym typeface="Wingdings"/>
              </a:rPr>
              <a:t>Slight overpressure to prevent contamination</a:t>
            </a:r>
            <a:endParaRPr lang="en-US" dirty="0"/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Slow Control (part of the general CLAS12 design):     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       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 </a:t>
            </a:r>
            <a:r>
              <a:rPr lang="en-US" dirty="0" smtClean="0"/>
              <a:t>HV and LV power supply monitor</a:t>
            </a:r>
          </a:p>
          <a:p>
            <a:r>
              <a:rPr lang="en-US" dirty="0"/>
              <a:t> </a:t>
            </a:r>
            <a:r>
              <a:rPr lang="en-US" dirty="0" smtClean="0"/>
              <a:t>       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 </a:t>
            </a:r>
            <a:r>
              <a:rPr lang="en-US" dirty="0" smtClean="0">
                <a:sym typeface="Wingdings"/>
              </a:rPr>
              <a:t>Gas monitor: temperature, pressure, humidity</a:t>
            </a:r>
            <a:endParaRPr lang="en-US" dirty="0" smtClean="0"/>
          </a:p>
          <a:p>
            <a:r>
              <a:rPr lang="en-US" dirty="0" smtClean="0"/>
              <a:t>        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 </a:t>
            </a:r>
            <a:r>
              <a:rPr lang="en-US" dirty="0" smtClean="0"/>
              <a:t>RICH stability monitor   (i.e. on pedestals, occupancy, 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basic signals like high-energy electrons )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784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deview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08" y="2903123"/>
            <a:ext cx="2983682" cy="298368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306" y="2156999"/>
            <a:ext cx="3921103" cy="435410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220697" y="768942"/>
            <a:ext cx="6141262" cy="114760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107443" y="-76200"/>
            <a:ext cx="67207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Interference with Other Detectors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14214" y="861300"/>
            <a:ext cx="616319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/>
              <a:t>RICH material budget: </a:t>
            </a:r>
          </a:p>
          <a:p>
            <a:endParaRPr lang="en-US" sz="600" dirty="0" smtClean="0"/>
          </a:p>
          <a:p>
            <a:r>
              <a:rPr lang="en-US" sz="1500" dirty="0" smtClean="0">
                <a:latin typeface="Zapf Dingbats"/>
                <a:ea typeface="Zapf Dingbats"/>
                <a:cs typeface="Zapf Dingbats"/>
                <a:sym typeface="Zapf Dingbats"/>
              </a:rPr>
              <a:t>✓ </a:t>
            </a:r>
            <a:r>
              <a:rPr lang="en-US" sz="1500" dirty="0" smtClean="0">
                <a:sym typeface="Zapf Dingbats"/>
              </a:rPr>
              <a:t> Just in front of FTOF wall:  </a:t>
            </a:r>
          </a:p>
          <a:p>
            <a:r>
              <a:rPr lang="en-US" sz="1500" dirty="0" smtClean="0">
                <a:sym typeface="Zapf Dingbats"/>
              </a:rPr>
              <a:t>             multiple scattering  spread </a:t>
            </a:r>
            <a:r>
              <a:rPr lang="en-US" sz="1500" dirty="0" smtClean="0"/>
              <a:t>&lt;&lt; of the FTOF time resolution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1454953" y="5887171"/>
            <a:ext cx="2029457" cy="591368"/>
          </a:xfrm>
          <a:prstGeom prst="wedgeEllipseCallout">
            <a:avLst>
              <a:gd name="adj1" fmla="val 35487"/>
              <a:gd name="adj2" fmla="val -10071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730691" y="5912571"/>
            <a:ext cx="1668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~ 0.25 X</a:t>
            </a:r>
            <a:r>
              <a:rPr lang="en-US" sz="1400" baseline="-25000" dirty="0" smtClean="0"/>
              <a:t>0</a:t>
            </a:r>
            <a:r>
              <a:rPr lang="en-US" sz="1400" dirty="0" smtClean="0"/>
              <a:t> from PMTs</a:t>
            </a:r>
          </a:p>
          <a:p>
            <a:r>
              <a:rPr lang="en-US" sz="1400" dirty="0"/>
              <a:t>a</a:t>
            </a:r>
            <a:r>
              <a:rPr lang="en-US" sz="1400" dirty="0" smtClean="0"/>
              <a:t>nd F-E Electronics</a:t>
            </a:r>
            <a:endParaRPr lang="en-US" sz="14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5250786" y="2773189"/>
            <a:ext cx="1591128" cy="0"/>
          </a:xfrm>
          <a:prstGeom prst="line">
            <a:avLst/>
          </a:prstGeom>
          <a:ln>
            <a:prstDash val="dash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52218" y="2741183"/>
            <a:ext cx="14085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FTOF resolution limit</a:t>
            </a:r>
            <a:endParaRPr lang="en-US" sz="1100" b="1" dirty="0"/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Oval Callout 21"/>
          <p:cNvSpPr/>
          <p:nvPr/>
        </p:nvSpPr>
        <p:spPr>
          <a:xfrm>
            <a:off x="2469681" y="2784175"/>
            <a:ext cx="2029457" cy="591368"/>
          </a:xfrm>
          <a:prstGeom prst="wedgeEllipseCallout">
            <a:avLst>
              <a:gd name="adj1" fmla="val -64012"/>
              <a:gd name="adj2" fmla="val 8182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572461" y="2826923"/>
            <a:ext cx="1823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~ 0.008 X</a:t>
            </a:r>
            <a:r>
              <a:rPr lang="en-US" sz="1400" baseline="-25000" dirty="0" smtClean="0"/>
              <a:t>0</a:t>
            </a:r>
            <a:r>
              <a:rPr lang="en-US" sz="1400" dirty="0" smtClean="0"/>
              <a:t> from 20mm  </a:t>
            </a:r>
          </a:p>
          <a:p>
            <a:pPr algn="ctr"/>
            <a:r>
              <a:rPr lang="en-US" sz="1400" dirty="0" smtClean="0"/>
              <a:t>CFRP mirrors</a:t>
            </a:r>
            <a:endParaRPr lang="en-US" sz="1400" dirty="0"/>
          </a:p>
        </p:txBody>
      </p:sp>
      <p:sp>
        <p:nvSpPr>
          <p:cNvPr id="28" name="Oval Callout 27"/>
          <p:cNvSpPr/>
          <p:nvPr/>
        </p:nvSpPr>
        <p:spPr>
          <a:xfrm>
            <a:off x="300524" y="2327467"/>
            <a:ext cx="1626472" cy="576011"/>
          </a:xfrm>
          <a:prstGeom prst="wedgeEllipseCallout">
            <a:avLst>
              <a:gd name="adj1" fmla="val 12935"/>
              <a:gd name="adj2" fmla="val 10679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320683" y="2339012"/>
            <a:ext cx="1596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~ 0.01-0.04 X</a:t>
            </a:r>
            <a:r>
              <a:rPr lang="en-US" sz="1400" baseline="-25000" dirty="0" smtClean="0"/>
              <a:t>0</a:t>
            </a:r>
            <a:r>
              <a:rPr lang="en-US" sz="1400" dirty="0" smtClean="0"/>
              <a:t> from</a:t>
            </a:r>
          </a:p>
          <a:p>
            <a:pPr algn="ctr"/>
            <a:r>
              <a:rPr lang="en-US" sz="1400" dirty="0" smtClean="0"/>
              <a:t>2-6 </a:t>
            </a:r>
            <a:r>
              <a:rPr lang="en-US" sz="1400" dirty="0"/>
              <a:t>c</a:t>
            </a:r>
            <a:r>
              <a:rPr lang="en-US" sz="1400" dirty="0" smtClean="0"/>
              <a:t>m  aerogel</a:t>
            </a:r>
            <a:endParaRPr lang="en-US" sz="1400" dirty="0"/>
          </a:p>
        </p:txBody>
      </p:sp>
      <p:sp>
        <p:nvSpPr>
          <p:cNvPr id="30" name="Oval Callout 29"/>
          <p:cNvSpPr/>
          <p:nvPr/>
        </p:nvSpPr>
        <p:spPr>
          <a:xfrm>
            <a:off x="207810" y="4742776"/>
            <a:ext cx="1626472" cy="576011"/>
          </a:xfrm>
          <a:prstGeom prst="wedgeEllipseCallout">
            <a:avLst>
              <a:gd name="adj1" fmla="val 46297"/>
              <a:gd name="adj2" fmla="val -10366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261861" y="4731231"/>
            <a:ext cx="1505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~ 0.01 X</a:t>
            </a:r>
            <a:r>
              <a:rPr lang="en-US" sz="1400" baseline="-25000" dirty="0" smtClean="0"/>
              <a:t>0</a:t>
            </a:r>
            <a:r>
              <a:rPr lang="en-US" sz="1400" dirty="0" smtClean="0"/>
              <a:t> from</a:t>
            </a:r>
          </a:p>
          <a:p>
            <a:pPr algn="ctr"/>
            <a:r>
              <a:rPr lang="en-US" sz="1400" dirty="0" err="1" smtClean="0"/>
              <a:t>CFRP+glass</a:t>
            </a:r>
            <a:r>
              <a:rPr lang="en-US" sz="1400" dirty="0" smtClean="0"/>
              <a:t> mirror</a:t>
            </a:r>
            <a:endParaRPr lang="en-US" sz="1400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314214" y="5080000"/>
            <a:ext cx="1502877" cy="4156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227224" y="4826118"/>
            <a:ext cx="30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6600"/>
                </a:solidFill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647540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napshot 2013-09-03 21-10-0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138" y="2045775"/>
            <a:ext cx="4483925" cy="2336800"/>
          </a:xfrm>
          <a:prstGeom prst="rect">
            <a:avLst/>
          </a:prstGeom>
        </p:spPr>
      </p:pic>
      <p:pic>
        <p:nvPicPr>
          <p:cNvPr id="2" name="Picture 1" descr="sideview.bmp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08" y="2903123"/>
            <a:ext cx="2983682" cy="298368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220697" y="768942"/>
            <a:ext cx="6141262" cy="111296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107443" y="-76200"/>
            <a:ext cx="67207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Interference with Other Detectors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14214" y="826665"/>
            <a:ext cx="616319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/>
              <a:t>RICH material budget: </a:t>
            </a:r>
          </a:p>
          <a:p>
            <a:endParaRPr lang="en-US" sz="600" dirty="0" smtClean="0"/>
          </a:p>
          <a:p>
            <a:pPr marL="285750" indent="-285750">
              <a:buFont typeface="Zapf Dingbats" charset="0"/>
              <a:buChar char="✓"/>
            </a:pPr>
            <a:r>
              <a:rPr lang="en-US" sz="1500" dirty="0" smtClean="0"/>
              <a:t>comparable with ~0.26 X</a:t>
            </a:r>
            <a:r>
              <a:rPr lang="en-US" sz="1500" baseline="-25000" dirty="0" smtClean="0"/>
              <a:t>0</a:t>
            </a:r>
            <a:r>
              <a:rPr lang="en-US" sz="1500" dirty="0" smtClean="0"/>
              <a:t> of FTOF  and much less than </a:t>
            </a:r>
            <a:r>
              <a:rPr lang="en-US" sz="1500" dirty="0" err="1" smtClean="0"/>
              <a:t>preshower</a:t>
            </a:r>
            <a:r>
              <a:rPr lang="en-US" sz="1500" dirty="0" smtClean="0"/>
              <a:t> ~5 X</a:t>
            </a:r>
            <a:r>
              <a:rPr lang="en-US" sz="1500" baseline="-25000" dirty="0" smtClean="0"/>
              <a:t>0</a:t>
            </a:r>
            <a:r>
              <a:rPr lang="en-US" sz="1500" dirty="0" smtClean="0"/>
              <a:t>  </a:t>
            </a:r>
          </a:p>
          <a:p>
            <a:r>
              <a:rPr lang="en-US" sz="1500" dirty="0" smtClean="0"/>
              <a:t>             energy spread &lt;&lt; 10%/√E sampling calorimeter resolution</a:t>
            </a:r>
            <a:endParaRPr lang="en-US" sz="1500" dirty="0"/>
          </a:p>
        </p:txBody>
      </p:sp>
      <p:sp>
        <p:nvSpPr>
          <p:cNvPr id="8" name="Oval Callout 7"/>
          <p:cNvSpPr/>
          <p:nvPr/>
        </p:nvSpPr>
        <p:spPr>
          <a:xfrm>
            <a:off x="1454953" y="5887171"/>
            <a:ext cx="2029457" cy="591368"/>
          </a:xfrm>
          <a:prstGeom prst="wedgeEllipseCallout">
            <a:avLst>
              <a:gd name="adj1" fmla="val 35487"/>
              <a:gd name="adj2" fmla="val -10071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730691" y="5912571"/>
            <a:ext cx="1668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~ 0.25 X</a:t>
            </a:r>
            <a:r>
              <a:rPr lang="en-US" sz="1400" baseline="-25000" dirty="0" smtClean="0"/>
              <a:t>0</a:t>
            </a:r>
            <a:r>
              <a:rPr lang="en-US" sz="1400" dirty="0" smtClean="0"/>
              <a:t> from PMTs</a:t>
            </a:r>
          </a:p>
          <a:p>
            <a:r>
              <a:rPr lang="en-US" sz="1400" dirty="0"/>
              <a:t>a</a:t>
            </a:r>
            <a:r>
              <a:rPr lang="en-US" sz="1400" dirty="0" smtClean="0"/>
              <a:t>nd F-E Electronics</a:t>
            </a:r>
            <a:endParaRPr lang="en-US" sz="1400" dirty="0"/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Oval Callout 21"/>
          <p:cNvSpPr/>
          <p:nvPr/>
        </p:nvSpPr>
        <p:spPr>
          <a:xfrm>
            <a:off x="2469681" y="2784175"/>
            <a:ext cx="2029457" cy="591368"/>
          </a:xfrm>
          <a:prstGeom prst="wedgeEllipseCallout">
            <a:avLst>
              <a:gd name="adj1" fmla="val -64012"/>
              <a:gd name="adj2" fmla="val 8182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572461" y="2826923"/>
            <a:ext cx="1823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~ 0.008 X</a:t>
            </a:r>
            <a:r>
              <a:rPr lang="en-US" sz="1400" baseline="-25000" dirty="0" smtClean="0"/>
              <a:t>0</a:t>
            </a:r>
            <a:r>
              <a:rPr lang="en-US" sz="1400" dirty="0" smtClean="0"/>
              <a:t> from 20mm  </a:t>
            </a:r>
          </a:p>
          <a:p>
            <a:pPr algn="ctr"/>
            <a:r>
              <a:rPr lang="en-US" sz="1400" dirty="0" smtClean="0"/>
              <a:t>CFRP mirrors</a:t>
            </a:r>
            <a:endParaRPr lang="en-US" sz="1400" dirty="0"/>
          </a:p>
        </p:txBody>
      </p:sp>
      <p:sp>
        <p:nvSpPr>
          <p:cNvPr id="28" name="Oval Callout 27"/>
          <p:cNvSpPr/>
          <p:nvPr/>
        </p:nvSpPr>
        <p:spPr>
          <a:xfrm>
            <a:off x="300524" y="2327467"/>
            <a:ext cx="1626472" cy="576011"/>
          </a:xfrm>
          <a:prstGeom prst="wedgeEllipseCallout">
            <a:avLst>
              <a:gd name="adj1" fmla="val 12935"/>
              <a:gd name="adj2" fmla="val 10679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320683" y="2339012"/>
            <a:ext cx="1596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~ 0.01-0.04 X</a:t>
            </a:r>
            <a:r>
              <a:rPr lang="en-US" sz="1400" baseline="-25000" dirty="0" smtClean="0"/>
              <a:t>0</a:t>
            </a:r>
            <a:r>
              <a:rPr lang="en-US" sz="1400" dirty="0" smtClean="0"/>
              <a:t> from</a:t>
            </a:r>
          </a:p>
          <a:p>
            <a:pPr algn="ctr"/>
            <a:r>
              <a:rPr lang="en-US" sz="1400" dirty="0" smtClean="0"/>
              <a:t>2-6 </a:t>
            </a:r>
            <a:r>
              <a:rPr lang="en-US" sz="1400" dirty="0"/>
              <a:t>c</a:t>
            </a:r>
            <a:r>
              <a:rPr lang="en-US" sz="1400" dirty="0" smtClean="0"/>
              <a:t>m  aerogel</a:t>
            </a:r>
            <a:endParaRPr lang="en-US" sz="1400" dirty="0"/>
          </a:p>
        </p:txBody>
      </p:sp>
      <p:sp>
        <p:nvSpPr>
          <p:cNvPr id="30" name="Oval Callout 29"/>
          <p:cNvSpPr/>
          <p:nvPr/>
        </p:nvSpPr>
        <p:spPr>
          <a:xfrm>
            <a:off x="207810" y="4742776"/>
            <a:ext cx="1626472" cy="576011"/>
          </a:xfrm>
          <a:prstGeom prst="wedgeEllipseCallout">
            <a:avLst>
              <a:gd name="adj1" fmla="val 46297"/>
              <a:gd name="adj2" fmla="val -10366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261861" y="4731231"/>
            <a:ext cx="1505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~ 0.01 X</a:t>
            </a:r>
            <a:r>
              <a:rPr lang="en-US" sz="1400" baseline="-25000" dirty="0" smtClean="0"/>
              <a:t>0</a:t>
            </a:r>
            <a:r>
              <a:rPr lang="en-US" sz="1400" dirty="0" smtClean="0"/>
              <a:t> from</a:t>
            </a:r>
          </a:p>
          <a:p>
            <a:pPr algn="ctr"/>
            <a:r>
              <a:rPr lang="en-US" sz="1400" dirty="0" err="1" smtClean="0"/>
              <a:t>CFRP+glass</a:t>
            </a:r>
            <a:r>
              <a:rPr lang="en-US" sz="1400" dirty="0" smtClean="0"/>
              <a:t> mirror</a:t>
            </a:r>
            <a:endParaRPr lang="en-US" sz="1400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314214" y="5080000"/>
            <a:ext cx="1502877" cy="4156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227224" y="4826118"/>
            <a:ext cx="30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6600"/>
                </a:solidFill>
              </a:rPr>
              <a:t>h</a:t>
            </a:r>
          </a:p>
        </p:txBody>
      </p:sp>
      <p:pic>
        <p:nvPicPr>
          <p:cNvPr id="3" name="Picture 2" descr="sigma_ratios_vs_p_Theta1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281" y="4382575"/>
            <a:ext cx="4736719" cy="21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583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C_tren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380" y="1798005"/>
            <a:ext cx="4793330" cy="46280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55808" y="2035179"/>
            <a:ext cx="2999620" cy="395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960562" y="-76200"/>
            <a:ext cx="50767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Drift Chamber Occupancy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8" name="Picture 7" descr="background_no_field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89" y="742517"/>
            <a:ext cx="2730149" cy="2716453"/>
          </a:xfrm>
          <a:prstGeom prst="rect">
            <a:avLst/>
          </a:prstGeom>
        </p:spPr>
      </p:pic>
      <p:pic>
        <p:nvPicPr>
          <p:cNvPr id="9" name="Picture 8" descr="background_with_hdfield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43" y="3605791"/>
            <a:ext cx="2711895" cy="2716453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3264617" y="829047"/>
            <a:ext cx="1076474" cy="498680"/>
          </a:xfrm>
          <a:prstGeom prst="wedgeRoundRectCallout">
            <a:avLst>
              <a:gd name="adj1" fmla="val -68163"/>
              <a:gd name="adj2" fmla="val 128459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No target field</a:t>
            </a:r>
            <a:endParaRPr lang="en-US" sz="1400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3264617" y="5665762"/>
            <a:ext cx="1076474" cy="498680"/>
          </a:xfrm>
          <a:prstGeom prst="wedgeRoundRectCallout">
            <a:avLst>
              <a:gd name="adj1" fmla="val -71381"/>
              <a:gd name="adj2" fmla="val -153996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With target field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7013152" y="3437131"/>
            <a:ext cx="314677" cy="23337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734129" y="3217070"/>
            <a:ext cx="151140" cy="25659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210893" y="3391726"/>
            <a:ext cx="218457" cy="23337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129650" y="742517"/>
            <a:ext cx="3003334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L = 10</a:t>
            </a:r>
            <a:r>
              <a:rPr lang="en-US" sz="1600" b="1" baseline="30000" dirty="0" smtClean="0"/>
              <a:t>35</a:t>
            </a:r>
            <a:r>
              <a:rPr lang="en-US" sz="1600" b="1" dirty="0" smtClean="0"/>
              <a:t> cm</a:t>
            </a:r>
            <a:r>
              <a:rPr lang="en-US" sz="1600" b="1" baseline="30000" dirty="0" smtClean="0"/>
              <a:t>-2</a:t>
            </a:r>
            <a:r>
              <a:rPr lang="en-US" sz="1600" b="1" dirty="0" smtClean="0"/>
              <a:t> s</a:t>
            </a:r>
            <a:r>
              <a:rPr lang="en-US" sz="1600" b="1" baseline="30000" dirty="0" smtClean="0"/>
              <a:t>-1</a:t>
            </a:r>
          </a:p>
          <a:p>
            <a:r>
              <a:rPr lang="en-US" sz="1600" b="1" dirty="0" smtClean="0"/>
              <a:t>DIS rate: 1-10 kHz</a:t>
            </a:r>
            <a:endParaRPr lang="en-US" sz="1600" dirty="0"/>
          </a:p>
          <a:p>
            <a:r>
              <a:rPr lang="en-US" sz="1600" b="1" dirty="0" smtClean="0"/>
              <a:t>Severe Moeller background</a:t>
            </a:r>
          </a:p>
          <a:p>
            <a:r>
              <a:rPr lang="en-US" sz="1600" b="1" dirty="0"/>
              <a:t> </a:t>
            </a:r>
            <a:r>
              <a:rPr lang="en-US" sz="1600" b="1" dirty="0" smtClean="0"/>
              <a:t>  </a:t>
            </a:r>
            <a:r>
              <a:rPr lang="en-US" sz="1600" i="1" dirty="0" smtClean="0"/>
              <a:t>- 10-100 k within 250 ns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- </a:t>
            </a:r>
            <a:r>
              <a:rPr lang="en-US" sz="1400" dirty="0" smtClean="0"/>
              <a:t>contained by central solenoid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</a:t>
            </a:r>
            <a:r>
              <a:rPr lang="en-US" sz="1400" dirty="0"/>
              <a:t> </a:t>
            </a:r>
            <a:r>
              <a:rPr lang="en-US" sz="1400" dirty="0" smtClean="0"/>
              <a:t>- showering into long-range photons </a:t>
            </a:r>
            <a:endParaRPr lang="en-US" sz="1400" dirty="0"/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385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350641" y="-76200"/>
            <a:ext cx="429659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RICH Background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201838" y="4331370"/>
            <a:ext cx="3565170" cy="2110875"/>
          </a:xfrm>
          <a:prstGeom prst="rect">
            <a:avLst/>
          </a:prstGeom>
        </p:spPr>
      </p:pic>
      <p:pic>
        <p:nvPicPr>
          <p:cNvPr id="3" name="Picture 2" descr="RICH_back.bmp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70" y="775370"/>
            <a:ext cx="4639528" cy="463952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402262" y="3141580"/>
            <a:ext cx="441158" cy="401053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>
            <a:stCxn id="4" idx="5"/>
          </p:cNvCxnSpPr>
          <p:nvPr/>
        </p:nvCxnSpPr>
        <p:spPr>
          <a:xfrm>
            <a:off x="3778814" y="3483900"/>
            <a:ext cx="1423024" cy="84747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201838" y="4331370"/>
            <a:ext cx="3565170" cy="2110875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90"/>
          <p:cNvGrpSpPr>
            <a:grpSpLocks/>
          </p:cNvGrpSpPr>
          <p:nvPr/>
        </p:nvGrpSpPr>
        <p:grpSpPr bwMode="auto">
          <a:xfrm>
            <a:off x="5046480" y="1577476"/>
            <a:ext cx="3969245" cy="1265988"/>
            <a:chOff x="381001" y="4561045"/>
            <a:chExt cx="3969245" cy="1265397"/>
          </a:xfrm>
        </p:grpSpPr>
        <p:sp>
          <p:nvSpPr>
            <p:cNvPr id="15" name="AutoShape 21"/>
            <p:cNvSpPr>
              <a:spLocks noChangeArrowheads="1"/>
            </p:cNvSpPr>
            <p:nvPr/>
          </p:nvSpPr>
          <p:spPr bwMode="auto">
            <a:xfrm>
              <a:off x="381001" y="4724400"/>
              <a:ext cx="434474" cy="485353"/>
            </a:xfrm>
            <a:prstGeom prst="rightArrow">
              <a:avLst>
                <a:gd name="adj1" fmla="val 50000"/>
                <a:gd name="adj2" fmla="val 37092"/>
              </a:avLst>
            </a:prstGeom>
            <a:gradFill flip="none" rotWithShape="1">
              <a:gsLst>
                <a:gs pos="0">
                  <a:srgbClr val="0000FF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defRPr/>
              </a:pP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" name="Text Box 22"/>
            <p:cNvSpPr txBox="1">
              <a:spLocks noChangeArrowheads="1"/>
            </p:cNvSpPr>
            <p:nvPr/>
          </p:nvSpPr>
          <p:spPr bwMode="auto">
            <a:xfrm>
              <a:off x="947920" y="4561045"/>
              <a:ext cx="3402326" cy="1265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US" sz="1600" b="1" dirty="0" smtClean="0">
                  <a:solidFill>
                    <a:srgbClr val="0000FF"/>
                  </a:solidFill>
                  <a:latin typeface="Calibri" charset="0"/>
                </a:rPr>
                <a:t>Major source of backgrounds</a:t>
              </a:r>
              <a:endParaRPr lang="en-US" sz="1600" dirty="0">
                <a:solidFill>
                  <a:srgbClr val="0000FF"/>
                </a:solidFill>
                <a:latin typeface="Calibri" charset="0"/>
              </a:endParaRPr>
            </a:p>
            <a:p>
              <a:pPr>
                <a:lnSpc>
                  <a:spcPct val="120000"/>
                </a:lnSpc>
              </a:pPr>
              <a:r>
                <a:rPr lang="en-US" sz="1600" dirty="0" smtClean="0">
                  <a:solidFill>
                    <a:srgbClr val="0000FF"/>
                  </a:solidFill>
                  <a:latin typeface="Calibri" charset="0"/>
                </a:rPr>
                <a:t>Photons conversions into the aerogel</a:t>
              </a:r>
            </a:p>
            <a:p>
              <a:pPr>
                <a:lnSpc>
                  <a:spcPct val="120000"/>
                </a:lnSpc>
              </a:pPr>
              <a:r>
                <a:rPr lang="en-US" sz="1600" dirty="0" smtClean="0">
                  <a:solidFill>
                    <a:srgbClr val="0000FF"/>
                  </a:solidFill>
                  <a:latin typeface="Calibri" charset="0"/>
                </a:rPr>
                <a:t>or in the PMT glass window </a:t>
              </a:r>
            </a:p>
            <a:p>
              <a:pPr>
                <a:lnSpc>
                  <a:spcPct val="120000"/>
                </a:lnSpc>
              </a:pPr>
              <a:r>
                <a:rPr lang="en-US" sz="1600" dirty="0" smtClean="0">
                  <a:solidFill>
                    <a:srgbClr val="0000FF"/>
                  </a:solidFill>
                  <a:latin typeface="Calibri" charset="0"/>
                </a:rPr>
                <a:t>producing Cerenkov light</a:t>
              </a:r>
              <a:endParaRPr lang="it-IT" sz="1600" dirty="0">
                <a:solidFill>
                  <a:srgbClr val="0000FF"/>
                </a:solidFill>
                <a:latin typeface="Calibri" charset="0"/>
              </a:endParaRPr>
            </a:p>
          </p:txBody>
        </p:sp>
      </p:grp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Technical Review, </a:t>
            </a:r>
            <a:r>
              <a:rPr lang="en-US" sz="1200" dirty="0">
                <a:solidFill>
                  <a:schemeClr val="bg1"/>
                </a:solidFill>
              </a:rPr>
              <a:t>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JLab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744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23603</TotalTime>
  <Words>1773</Words>
  <Application>Microsoft Macintosh PowerPoint</Application>
  <PresentationFormat>On-screen Show (4:3)</PresentationFormat>
  <Paragraphs>384</Paragraphs>
  <Slides>22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447</cp:revision>
  <dcterms:created xsi:type="dcterms:W3CDTF">2012-03-30T13:12:09Z</dcterms:created>
  <dcterms:modified xsi:type="dcterms:W3CDTF">2013-09-03T21:46:10Z</dcterms:modified>
</cp:coreProperties>
</file>