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763" r:id="rId2"/>
    <p:sldId id="750" r:id="rId3"/>
    <p:sldId id="739" r:id="rId4"/>
    <p:sldId id="740" r:id="rId5"/>
    <p:sldId id="741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CBA78"/>
    <a:srgbClr val="F5F701"/>
    <a:srgbClr val="4CD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78" autoAdjust="0"/>
    <p:restoredTop sz="98284" autoAdjust="0"/>
  </p:normalViewPr>
  <p:slideViewPr>
    <p:cSldViewPr snapToGrid="0" snapToObjects="1">
      <p:cViewPr>
        <p:scale>
          <a:sx n="135" d="100"/>
          <a:sy n="135" d="100"/>
        </p:scale>
        <p:origin x="-1816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handoutMaster" Target="handoutMasters/handoutMaster1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EE8B9-7048-E245-BE2F-1374BE5408F2}" type="datetimeFigureOut">
              <a:rPr lang="en-US" smtClean="0"/>
              <a:t>16/09/17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CCEFC-6E8B-B743-AFE9-4C5BF3F94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51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16/09/17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Vanno</a:t>
            </a:r>
            <a:r>
              <a:rPr lang="en-US" dirty="0" smtClean="0"/>
              <a:t> </a:t>
            </a:r>
            <a:r>
              <a:rPr lang="en-US" dirty="0" err="1" smtClean="0"/>
              <a:t>messi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innovativi</a:t>
            </a:r>
            <a:r>
              <a:rPr lang="en-US" dirty="0" smtClean="0"/>
              <a:t>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783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6A390-F353-A942-B1EC-182107C9CD39}" type="datetime1">
              <a:rPr lang="it-IT" smtClean="0"/>
              <a:t>16/09/17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1F51A-CE5E-E748-A830-FE93B106B54D}" type="datetime1">
              <a:rPr lang="it-IT" smtClean="0"/>
              <a:t>16/09/17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13CC-B590-AC47-B794-68704C5FB3E1}" type="datetime1">
              <a:rPr lang="it-IT" smtClean="0"/>
              <a:t>16/09/17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CEC6-B19E-384D-B71E-62CC78295F4A}" type="datetime1">
              <a:rPr lang="it-IT" smtClean="0"/>
              <a:t>16/09/17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AF78-90E5-BE43-819D-C3FB19FF949B}" type="datetime1">
              <a:rPr lang="it-IT" smtClean="0"/>
              <a:t>16/09/17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7D95-F0E3-E247-BCE0-771CD02EEEE6}" type="datetime1">
              <a:rPr lang="it-IT" smtClean="0"/>
              <a:t>16/09/17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F577-23AC-354A-A7DE-66F64868466C}" type="datetime1">
              <a:rPr lang="it-IT" smtClean="0"/>
              <a:t>16/09/17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2E39-976D-7647-8E52-FDC2C48B6F36}" type="datetime1">
              <a:rPr lang="it-IT" smtClean="0"/>
              <a:t>16/09/17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C3CF-3BBA-FF44-99FE-581A4605639B}" type="datetime1">
              <a:rPr lang="it-IT" smtClean="0"/>
              <a:t>16/09/17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B41D-237A-5847-AF91-4703BAB8DA8F}" type="datetime1">
              <a:rPr lang="it-IT" smtClean="0"/>
              <a:t>16/09/17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A13E-44B7-0F48-B289-6CB9735EB302}" type="datetime1">
              <a:rPr lang="it-IT" smtClean="0"/>
              <a:t>16/09/17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D5165-5239-3648-9EB3-6D0B1CB4855A}" type="datetime1">
              <a:rPr lang="it-IT" smtClean="0"/>
              <a:t>16/09/17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G"/><Relationship Id="rId5" Type="http://schemas.openxmlformats.org/officeDocument/2006/relationships/image" Target="../media/image5.JPG"/><Relationship Id="rId6" Type="http://schemas.openxmlformats.org/officeDocument/2006/relationships/image" Target="../media/image6.jpg"/><Relationship Id="rId7" Type="http://schemas.openxmlformats.org/officeDocument/2006/relationships/image" Target="../media/image7.png"/><Relationship Id="rId8" Type="http://schemas.openxmlformats.org/officeDocument/2006/relationships/image" Target="../media/image8.gif"/><Relationship Id="rId9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192414" y="-76200"/>
            <a:ext cx="26131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CLAS12 RICH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5569" y="2726057"/>
            <a:ext cx="529915" cy="25299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 descr="IMG_20170315_16320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08" y="752221"/>
            <a:ext cx="4190985" cy="2873773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790037" y="3837238"/>
            <a:ext cx="8138095" cy="2532786"/>
            <a:chOff x="790038" y="4091214"/>
            <a:chExt cx="7378602" cy="2108509"/>
          </a:xfrm>
        </p:grpSpPr>
        <p:pic>
          <p:nvPicPr>
            <p:cNvPr id="3" name="Picture 2" descr="RICH_proto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038" y="4091214"/>
              <a:ext cx="7145502" cy="197605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6341493" y="5969125"/>
              <a:ext cx="1827147" cy="230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/>
                <a:t>Cherenkov angle (</a:t>
              </a:r>
              <a:r>
                <a:rPr lang="en-US" sz="1200" b="1" dirty="0" err="1" smtClean="0"/>
                <a:t>mrad</a:t>
              </a:r>
              <a:r>
                <a:rPr lang="en-US" sz="1200" b="1" dirty="0" smtClean="0"/>
                <a:t>)</a:t>
              </a:r>
              <a:endParaRPr lang="en-US" sz="1200" b="1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442556" y="4409752"/>
              <a:ext cx="771842" cy="230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/>
                <a:t>7 </a:t>
              </a:r>
              <a:r>
                <a:rPr lang="en-US" sz="1200" b="1" dirty="0" err="1" smtClean="0"/>
                <a:t>Gev</a:t>
              </a:r>
              <a:r>
                <a:rPr lang="en-US" sz="1200" b="1" dirty="0" smtClean="0"/>
                <a:t>/c</a:t>
              </a:r>
              <a:endParaRPr lang="en-US" sz="1200" b="1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078553" y="4396512"/>
              <a:ext cx="754636" cy="230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/>
                <a:t>6</a:t>
              </a:r>
              <a:r>
                <a:rPr lang="en-US" sz="1200" b="1" dirty="0" smtClean="0"/>
                <a:t> </a:t>
              </a:r>
              <a:r>
                <a:rPr lang="en-US" sz="1200" b="1" dirty="0" err="1" smtClean="0"/>
                <a:t>Gev</a:t>
              </a:r>
              <a:r>
                <a:rPr lang="en-US" sz="1200" b="1" dirty="0" smtClean="0"/>
                <a:t>/c</a:t>
              </a:r>
              <a:endParaRPr lang="en-US" sz="1200" b="1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868423" y="4411439"/>
              <a:ext cx="920721" cy="230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/>
                <a:t>8</a:t>
              </a:r>
              <a:r>
                <a:rPr lang="en-US" sz="1200" b="1" dirty="0" smtClean="0"/>
                <a:t> </a:t>
              </a:r>
              <a:r>
                <a:rPr lang="en-US" sz="1200" b="1" dirty="0" err="1" smtClean="0"/>
                <a:t>Gev</a:t>
              </a:r>
              <a:r>
                <a:rPr lang="en-US" sz="1200" b="1" dirty="0" smtClean="0"/>
                <a:t>/c</a:t>
              </a:r>
              <a:endParaRPr lang="en-US" sz="1200" b="1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551384" y="4423936"/>
              <a:ext cx="494244" cy="6101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00FF"/>
                  </a:solidFill>
                  <a:latin typeface="Symbol" charset="2"/>
                  <a:cs typeface="Symbol" charset="2"/>
                </a:rPr>
                <a:t>p</a:t>
              </a:r>
              <a:endParaRPr lang="en-US" dirty="0">
                <a:solidFill>
                  <a:srgbClr val="0000FF"/>
                </a:solidFill>
                <a:latin typeface="Symbol" charset="2"/>
                <a:cs typeface="Symbol" charset="2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646770" y="5098607"/>
              <a:ext cx="306171" cy="3074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k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6377608"/>
              </p:ext>
            </p:extLst>
          </p:nvPr>
        </p:nvGraphicFramePr>
        <p:xfrm>
          <a:off x="4873758" y="728071"/>
          <a:ext cx="4054374" cy="2959162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054374"/>
              </a:tblGrid>
              <a:tr h="28454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Calibri"/>
                          <a:cs typeface="Calibri"/>
                        </a:rPr>
                        <a:t>INSTITUTIONS</a:t>
                      </a:r>
                      <a:endParaRPr lang="en-US" sz="1200" dirty="0"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585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Calibri"/>
                          <a:cs typeface="Calibri"/>
                        </a:rPr>
                        <a:t>INFN</a:t>
                      </a:r>
                      <a:r>
                        <a:rPr lang="en-US" sz="1200" b="1" baseline="0" dirty="0" smtClean="0">
                          <a:latin typeface="Calibri"/>
                          <a:cs typeface="Calibri"/>
                        </a:rPr>
                        <a:t> (Italy)   </a:t>
                      </a:r>
                      <a:r>
                        <a:rPr lang="en-US" sz="1200" b="1" baseline="0" dirty="0" smtClean="0">
                          <a:solidFill>
                            <a:srgbClr val="17375E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Bari, Ferrara, </a:t>
                      </a:r>
                      <a:r>
                        <a:rPr lang="en-US" sz="1200" b="1" dirty="0" err="1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Genova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, </a:t>
                      </a:r>
                      <a:r>
                        <a:rPr lang="en-US" sz="1200" b="1" dirty="0" err="1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L.Frascati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lang="en-US" sz="1200" b="1" baseline="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Roma/ISS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7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Jefferson Lab (Newport News, USA)</a:t>
                      </a:r>
                      <a:endParaRPr lang="en-US" sz="1200" b="1" dirty="0" smtClean="0"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7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latin typeface="+mn-lt"/>
                          <a:cs typeface="Calibri"/>
                        </a:rPr>
                        <a:t>Argonne</a:t>
                      </a:r>
                      <a:r>
                        <a:rPr lang="en-US" sz="1200" b="1" baseline="0" dirty="0" smtClean="0">
                          <a:latin typeface="+mn-lt"/>
                          <a:cs typeface="Calibri"/>
                        </a:rPr>
                        <a:t> National Lab (Argonne, USA)</a:t>
                      </a:r>
                      <a:endParaRPr lang="en-US" sz="1200" b="1" dirty="0" smtClean="0"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898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Duquesne University  (Pittsburgh, USA) 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898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George Washington</a:t>
                      </a:r>
                      <a:r>
                        <a:rPr lang="en-US" sz="1200" b="1" baseline="0" dirty="0" smtClean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 University (USA)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70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Glasgow University  (Glasgow, UK)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70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Kyungpook</a:t>
                      </a:r>
                      <a:r>
                        <a:rPr lang="en-US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National University, (</a:t>
                      </a:r>
                      <a:r>
                        <a:rPr lang="en-US" sz="12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Daegu</a:t>
                      </a:r>
                      <a:r>
                        <a:rPr lang="en-US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Korea)</a:t>
                      </a:r>
                      <a:endParaRPr lang="en-US" sz="1200" b="1" dirty="0" smtClean="0">
                        <a:solidFill>
                          <a:srgbClr val="000000"/>
                        </a:solidFill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70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latin typeface="Calibri"/>
                          <a:cs typeface="Calibri"/>
                        </a:rPr>
                        <a:t>University</a:t>
                      </a:r>
                      <a:r>
                        <a:rPr lang="en-US" sz="1200" b="1" baseline="0" dirty="0" smtClean="0">
                          <a:latin typeface="Calibri"/>
                          <a:cs typeface="Calibri"/>
                        </a:rPr>
                        <a:t> of</a:t>
                      </a:r>
                      <a:r>
                        <a:rPr lang="en-US" sz="1200" b="1" dirty="0" smtClean="0">
                          <a:latin typeface="Calibri"/>
                          <a:cs typeface="Calibri"/>
                        </a:rPr>
                        <a:t> Connecticut  (Storrs, USA)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77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UTFSM (Valparaiso, Chile) 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6912913" y="5393790"/>
            <a:ext cx="337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</a:t>
            </a:r>
          </a:p>
        </p:txBody>
      </p:sp>
      <p:sp>
        <p:nvSpPr>
          <p:cNvPr id="9" name="Rectangle 8"/>
          <p:cNvSpPr/>
          <p:nvPr/>
        </p:nvSpPr>
        <p:spPr>
          <a:xfrm>
            <a:off x="1473200" y="3796598"/>
            <a:ext cx="6746240" cy="36231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973173" y="3837238"/>
            <a:ext cx="62889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Goal: extend CLAS12 hadron identification up to 8 GeV/c. Prototype results below:    </a:t>
            </a:r>
            <a:endParaRPr lang="en-US" sz="1400" b="1" dirty="0"/>
          </a:p>
        </p:txBody>
      </p:sp>
      <p:sp>
        <p:nvSpPr>
          <p:cNvPr id="2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11 September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85874" y="6251627"/>
            <a:ext cx="6008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Assembling ongoing, installation foreseen in November 2017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211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osmic_stand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824" y="633130"/>
            <a:ext cx="3722173" cy="3918651"/>
          </a:xfrm>
          <a:prstGeom prst="rect">
            <a:avLst/>
          </a:prstGeom>
        </p:spPr>
      </p:pic>
      <p:pic>
        <p:nvPicPr>
          <p:cNvPr id="13" name="Picture 12" descr="IMG_657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751" y="381976"/>
            <a:ext cx="2890249" cy="216768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316535" y="-76200"/>
            <a:ext cx="236495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Cosmic Run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7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1" name="Picture 10" descr="IMG_6567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751" y="2643739"/>
            <a:ext cx="2890249" cy="2167686"/>
          </a:xfrm>
          <a:prstGeom prst="rect">
            <a:avLst/>
          </a:prstGeom>
        </p:spPr>
      </p:pic>
      <p:pic>
        <p:nvPicPr>
          <p:cNvPr id="4" name="Picture 3" descr="IMG_20170908_162247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741" y="4898064"/>
            <a:ext cx="2869259" cy="1611199"/>
          </a:xfrm>
          <a:prstGeom prst="rect">
            <a:avLst/>
          </a:prstGeom>
        </p:spPr>
      </p:pic>
      <p:sp>
        <p:nvSpPr>
          <p:cNvPr id="1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11 September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274741" y="2643739"/>
            <a:ext cx="1279407" cy="24433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274741" y="532762"/>
            <a:ext cx="21849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Trigger and tracking station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84148" y="2592456"/>
            <a:ext cx="9669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PMT plane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74590" y="4898065"/>
            <a:ext cx="1361976" cy="27530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6283997" y="4865595"/>
            <a:ext cx="15642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Scintillator pads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9" name="Picture 18" descr="RICH_temp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2" y="4037622"/>
            <a:ext cx="2666007" cy="2473485"/>
          </a:xfrm>
          <a:prstGeom prst="rect">
            <a:avLst/>
          </a:prstGeom>
        </p:spPr>
      </p:pic>
      <p:pic>
        <p:nvPicPr>
          <p:cNvPr id="20" name="Content Placeholder 3" descr="clonpcsvt_20170905_102701.gif"/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8" r="5438"/>
          <a:stretch>
            <a:fillRect/>
          </a:stretch>
        </p:blipFill>
        <p:spPr>
          <a:xfrm>
            <a:off x="2897485" y="4716332"/>
            <a:ext cx="3123259" cy="1717672"/>
          </a:xfrm>
        </p:spPr>
      </p:pic>
      <p:pic>
        <p:nvPicPr>
          <p:cNvPr id="6" name="Picture 5" descr="Cosmichello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05" y="693291"/>
            <a:ext cx="2323629" cy="3306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9202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481141" y="-76200"/>
            <a:ext cx="403578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Online </a:t>
            </a:r>
            <a:r>
              <a:rPr lang="en-US" sz="3600" dirty="0">
                <a:ln w="1905"/>
                <a:solidFill>
                  <a:schemeClr val="bg1"/>
                </a:solidFill>
                <a:latin typeface="Calibri"/>
              </a:rPr>
              <a:t>E</a:t>
            </a: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vent Display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8" name="Content Placeholder 3" descr="Screen Shot 2017-09-03 at 7.17.00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822" r="-6822"/>
          <a:stretch>
            <a:fillRect/>
          </a:stretch>
        </p:blipFill>
        <p:spPr>
          <a:xfrm>
            <a:off x="457200" y="1600200"/>
            <a:ext cx="8229600" cy="4525963"/>
          </a:xfrm>
        </p:spPr>
      </p:pic>
      <p:sp>
        <p:nvSpPr>
          <p:cNvPr id="9" name="Rectangle 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11 September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39333" y="978372"/>
            <a:ext cx="5569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 background suppression:  1 </a:t>
            </a:r>
            <a:r>
              <a:rPr lang="en-US" dirty="0" err="1" smtClean="0"/>
              <a:t>microsec</a:t>
            </a:r>
            <a:r>
              <a:rPr lang="en-US" dirty="0" smtClean="0"/>
              <a:t> readout window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847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481141" y="-76200"/>
            <a:ext cx="403578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Online </a:t>
            </a:r>
            <a:r>
              <a:rPr lang="en-US" sz="3600" dirty="0">
                <a:ln w="1905"/>
                <a:solidFill>
                  <a:schemeClr val="bg1"/>
                </a:solidFill>
                <a:latin typeface="Calibri"/>
              </a:rPr>
              <a:t>E</a:t>
            </a: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vent Display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7" name="Content Placeholder 3" descr="Screen Shot 2017-09-03 at 7.18.09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822" r="-6822"/>
          <a:stretch>
            <a:fillRect/>
          </a:stretch>
        </p:blipFill>
        <p:spPr>
          <a:xfrm>
            <a:off x="457200" y="1600200"/>
            <a:ext cx="8229600" cy="4525963"/>
          </a:xfrm>
        </p:spPr>
      </p:pic>
      <p:sp>
        <p:nvSpPr>
          <p:cNvPr id="9" name="Rectangle 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11 September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8691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481141" y="-76200"/>
            <a:ext cx="403578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Online </a:t>
            </a:r>
            <a:r>
              <a:rPr lang="en-US" sz="3600" dirty="0">
                <a:ln w="1905"/>
                <a:solidFill>
                  <a:schemeClr val="bg1"/>
                </a:solidFill>
                <a:latin typeface="Calibri"/>
              </a:rPr>
              <a:t>E</a:t>
            </a: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vent Display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8" name="Content Placeholder 3" descr="Screen Shot 2017-09-03 at 7.18.28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3" b="6003"/>
          <a:stretch>
            <a:fillRect/>
          </a:stretch>
        </p:blipFill>
        <p:spPr>
          <a:xfrm>
            <a:off x="457200" y="1600200"/>
            <a:ext cx="8229600" cy="4525963"/>
          </a:xfrm>
        </p:spPr>
      </p:pic>
      <p:sp>
        <p:nvSpPr>
          <p:cNvPr id="9" name="Rectangle 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11 September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4432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54920</TotalTime>
  <Words>231</Words>
  <Application>Microsoft Macintosh PowerPoint</Application>
  <PresentationFormat>On-screen Show (4:3)</PresentationFormat>
  <Paragraphs>45</Paragraphs>
  <Slides>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989</cp:revision>
  <dcterms:created xsi:type="dcterms:W3CDTF">2012-03-30T13:12:09Z</dcterms:created>
  <dcterms:modified xsi:type="dcterms:W3CDTF">2017-09-16T03:45:40Z</dcterms:modified>
</cp:coreProperties>
</file>