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680" r:id="rId2"/>
    <p:sldId id="717" r:id="rId3"/>
    <p:sldId id="726" r:id="rId4"/>
    <p:sldId id="699" r:id="rId5"/>
    <p:sldId id="723" r:id="rId6"/>
    <p:sldId id="698" r:id="rId7"/>
    <p:sldId id="701" r:id="rId8"/>
    <p:sldId id="702" r:id="rId9"/>
    <p:sldId id="689" r:id="rId10"/>
    <p:sldId id="695" r:id="rId11"/>
    <p:sldId id="707" r:id="rId12"/>
    <p:sldId id="704" r:id="rId13"/>
    <p:sldId id="714" r:id="rId14"/>
    <p:sldId id="711" r:id="rId15"/>
    <p:sldId id="715" r:id="rId16"/>
    <p:sldId id="725" r:id="rId17"/>
    <p:sldId id="696" r:id="rId18"/>
    <p:sldId id="716" r:id="rId19"/>
    <p:sldId id="720" r:id="rId20"/>
    <p:sldId id="721" r:id="rId21"/>
    <p:sldId id="722" r:id="rId22"/>
    <p:sldId id="719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8" autoAdjust="0"/>
    <p:restoredTop sz="98284" autoAdjust="0"/>
  </p:normalViewPr>
  <p:slideViewPr>
    <p:cSldViewPr snapToGrid="0" snapToObjects="1">
      <p:cViewPr>
        <p:scale>
          <a:sx n="140" d="100"/>
          <a:sy n="140" d="100"/>
        </p:scale>
        <p:origin x="-1672" y="-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13/06/17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13/06/17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13/06/17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13/06/17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13/06/17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797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13/06/17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13/06/17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13/06/17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13/06/17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13/06/17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13/06/17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13/06/17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13/06/17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13/06/17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jpe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4" Type="http://schemas.openxmlformats.org/officeDocument/2006/relationships/image" Target="../media/image51.png"/><Relationship Id="rId5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38.png"/><Relationship Id="rId7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JPG"/><Relationship Id="rId5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gif"/><Relationship Id="rId5" Type="http://schemas.openxmlformats.org/officeDocument/2006/relationships/image" Target="../media/image27.gif"/><Relationship Id="rId6" Type="http://schemas.openxmlformats.org/officeDocument/2006/relationships/image" Target="../media/image28.jpg"/><Relationship Id="rId7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165100"/>
            <a:ext cx="4343400" cy="6515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15542" y="1301260"/>
            <a:ext cx="2801368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RICH Detector</a:t>
            </a:r>
          </a:p>
          <a:p>
            <a:pPr algn="ctr"/>
            <a:endParaRPr lang="en-US" sz="2400" dirty="0" smtClean="0"/>
          </a:p>
          <a:p>
            <a:pPr algn="ctr"/>
            <a:endParaRPr lang="en-US" sz="2400" dirty="0" smtClean="0"/>
          </a:p>
          <a:p>
            <a:pPr algn="ctr"/>
            <a:endParaRPr lang="en-US" sz="2400" dirty="0"/>
          </a:p>
          <a:p>
            <a:pPr algn="ctr"/>
            <a:r>
              <a:rPr lang="en-US" dirty="0"/>
              <a:t>M. Contalbrigo  </a:t>
            </a:r>
          </a:p>
          <a:p>
            <a:pPr algn="ctr"/>
            <a:r>
              <a:rPr lang="en-US" dirty="0"/>
              <a:t>INFN Ferrara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CLAS Collaboration Meeting </a:t>
            </a:r>
          </a:p>
          <a:p>
            <a:pPr algn="ctr"/>
            <a:r>
              <a:rPr lang="en-US" dirty="0"/>
              <a:t>13-16 June 2017</a:t>
            </a: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16015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IMG_20161117_15434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2682"/>
            <a:ext cx="3683496" cy="206842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208643" y="4367779"/>
            <a:ext cx="2956898" cy="2949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151784" y="3921845"/>
            <a:ext cx="3607631" cy="270673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ectangle 24"/>
          <p:cNvSpPr/>
          <p:nvPr/>
        </p:nvSpPr>
        <p:spPr>
          <a:xfrm>
            <a:off x="305323" y="694544"/>
            <a:ext cx="4105917" cy="16254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02636" y="-76200"/>
            <a:ext cx="299275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Planar Mirrors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0571" y="4572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69" y="2405869"/>
            <a:ext cx="2676899" cy="2161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17"/>
          <p:cNvGrpSpPr>
            <a:grpSpLocks noChangeAspect="1"/>
          </p:cNvGrpSpPr>
          <p:nvPr/>
        </p:nvGrpSpPr>
        <p:grpSpPr>
          <a:xfrm>
            <a:off x="5374283" y="975167"/>
            <a:ext cx="3450707" cy="2575333"/>
            <a:chOff x="6181451" y="1583313"/>
            <a:chExt cx="2952328" cy="2203382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1451" y="1583313"/>
              <a:ext cx="2952328" cy="2203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0" name="Straight Connector 19"/>
            <p:cNvCxnSpPr/>
            <p:nvPr/>
          </p:nvCxnSpPr>
          <p:spPr>
            <a:xfrm>
              <a:off x="6372200" y="1873290"/>
              <a:ext cx="2664296" cy="0"/>
            </a:xfrm>
            <a:prstGeom prst="line">
              <a:avLst/>
            </a:prstGeom>
            <a:ln w="2857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Up Arrow 3"/>
          <p:cNvSpPr/>
          <p:nvPr/>
        </p:nvSpPr>
        <p:spPr>
          <a:xfrm>
            <a:off x="6212409" y="1389008"/>
            <a:ext cx="281214" cy="399142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941374" y="1869795"/>
            <a:ext cx="942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Max. PMT </a:t>
            </a:r>
          </a:p>
          <a:p>
            <a:r>
              <a:rPr lang="en-US" sz="1400" b="1" dirty="0" smtClean="0"/>
              <a:t>sensitivity</a:t>
            </a:r>
            <a:endParaRPr lang="en-US" sz="1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26569" y="719570"/>
            <a:ext cx="4084672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>
                <a:sym typeface="Zapf Dingbats"/>
              </a:rPr>
              <a:t> </a:t>
            </a:r>
            <a:r>
              <a:rPr lang="en-US" sz="1400" dirty="0" smtClean="0">
                <a:sym typeface="Zapf Dingbats"/>
              </a:rPr>
              <a:t>   </a:t>
            </a:r>
            <a:r>
              <a:rPr lang="en-US" sz="1400" dirty="0" smtClean="0"/>
              <a:t>Lateral </a:t>
            </a:r>
            <a:r>
              <a:rPr lang="en-US" sz="1400" dirty="0"/>
              <a:t>mirror produced (3/5 </a:t>
            </a:r>
            <a:r>
              <a:rPr lang="en-US" sz="1400" dirty="0" smtClean="0"/>
              <a:t>accepted + spares)</a:t>
            </a:r>
            <a:endParaRPr lang="en-US" sz="1400" dirty="0"/>
          </a:p>
          <a:p>
            <a:r>
              <a:rPr lang="en-US" sz="1400" dirty="0"/>
              <a:t> </a:t>
            </a:r>
            <a:r>
              <a:rPr lang="en-US" sz="1400" dirty="0" smtClean="0"/>
              <a:t>      Glass skin + Al honeycomb core</a:t>
            </a:r>
          </a:p>
          <a:p>
            <a:r>
              <a:rPr lang="en-US" sz="1400" dirty="0" smtClean="0"/>
              <a:t>       Material budget comparable to CFRP @ 1/10 cost</a:t>
            </a:r>
          </a:p>
          <a:p>
            <a:r>
              <a:rPr lang="en-US" sz="1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400" dirty="0" smtClean="0"/>
              <a:t>Assembling validated</a:t>
            </a:r>
          </a:p>
          <a:p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400" dirty="0" smtClean="0"/>
              <a:t>Front </a:t>
            </a:r>
            <a:r>
              <a:rPr lang="en-US" sz="1400" dirty="0"/>
              <a:t>mirror </a:t>
            </a:r>
            <a:r>
              <a:rPr lang="en-US" sz="1400" dirty="0" smtClean="0"/>
              <a:t>production starting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Demo </a:t>
            </a:r>
            <a:r>
              <a:rPr lang="en-US" sz="1400" dirty="0"/>
              <a:t>under mechanical </a:t>
            </a:r>
            <a:r>
              <a:rPr lang="en-US" sz="1400" dirty="0" smtClean="0"/>
              <a:t>tests</a:t>
            </a:r>
          </a:p>
          <a:p>
            <a:r>
              <a:rPr lang="en-US" sz="1400" dirty="0" smtClean="0"/>
              <a:t>       </a:t>
            </a:r>
            <a:r>
              <a:rPr lang="en-US" sz="1400" dirty="0"/>
              <a:t>P</a:t>
            </a:r>
            <a:r>
              <a:rPr lang="en-US" sz="1400" dirty="0" smtClean="0"/>
              <a:t>rocess cleaning being improved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74283" y="639656"/>
            <a:ext cx="2829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Reflectivity specs:  &gt; 90% at 400 nm </a:t>
            </a:r>
            <a:endParaRPr lang="en-US" sz="1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362384" y="3650352"/>
            <a:ext cx="2904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Slope of surface from CMM machine</a:t>
            </a:r>
            <a:endParaRPr lang="en-US" sz="1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229041" y="3027280"/>
            <a:ext cx="1351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Lateral mirror</a:t>
            </a:r>
          </a:p>
          <a:p>
            <a:r>
              <a:rPr lang="en-US" sz="1400" b="1" dirty="0"/>
              <a:t>a</a:t>
            </a:r>
            <a:r>
              <a:rPr lang="en-US" sz="1400" b="1" dirty="0" smtClean="0"/>
              <a:t>ssembling test</a:t>
            </a:r>
            <a:endParaRPr lang="en-US" sz="1400" b="1" dirty="0"/>
          </a:p>
        </p:txBody>
      </p:sp>
      <p:sp>
        <p:nvSpPr>
          <p:cNvPr id="28" name="Rectangle 27"/>
          <p:cNvSpPr/>
          <p:nvPr/>
        </p:nvSpPr>
        <p:spPr>
          <a:xfrm>
            <a:off x="0" y="4270294"/>
            <a:ext cx="305324" cy="23582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3012879" y="4152821"/>
            <a:ext cx="1032978" cy="23582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3147895" y="5096675"/>
            <a:ext cx="16481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Surface mapping</a:t>
            </a:r>
          </a:p>
          <a:p>
            <a:r>
              <a:rPr lang="en-US" sz="1400" b="1" dirty="0"/>
              <a:t>w</a:t>
            </a:r>
            <a:r>
              <a:rPr lang="en-US" sz="1400" b="1" dirty="0" smtClean="0"/>
              <a:t>ith CMM machine</a:t>
            </a:r>
            <a:endParaRPr lang="en-US" sz="1400" b="1" dirty="0"/>
          </a:p>
        </p:txBody>
      </p:sp>
      <p:sp>
        <p:nvSpPr>
          <p:cNvPr id="3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224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85" y="884601"/>
            <a:ext cx="2129726" cy="212972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43840" y="447040"/>
            <a:ext cx="2997200" cy="233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858447" y="-76200"/>
            <a:ext cx="52810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Front-End Electronics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MAROC_processi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139" y="2893406"/>
            <a:ext cx="5435599" cy="3661987"/>
          </a:xfrm>
          <a:prstGeom prst="rect">
            <a:avLst/>
          </a:prstGeom>
        </p:spPr>
      </p:pic>
      <p:pic>
        <p:nvPicPr>
          <p:cNvPr id="5" name="Picture 4" descr="FPG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585" y="1104071"/>
            <a:ext cx="4456461" cy="17109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6560" y="3451431"/>
            <a:ext cx="245431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Analog:  Charge (1 </a:t>
            </a:r>
            <a:r>
              <a:rPr lang="en-US" sz="1600" dirty="0" err="1" smtClean="0"/>
              <a:t>fC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Digital: Time (1 ns)</a:t>
            </a:r>
          </a:p>
          <a:p>
            <a:endParaRPr lang="en-US" sz="1600" dirty="0" smtClean="0"/>
          </a:p>
          <a:p>
            <a:r>
              <a:rPr lang="en-US" sz="1600" dirty="0" smtClean="0"/>
              <a:t>Trigger latency (8 </a:t>
            </a:r>
            <a:r>
              <a:rPr lang="en-US" sz="1600" dirty="0" err="1" smtClean="0">
                <a:latin typeface="Symbol" charset="2"/>
                <a:cs typeface="Symbol" charset="2"/>
              </a:rPr>
              <a:t>m</a:t>
            </a:r>
            <a:r>
              <a:rPr lang="en-US" sz="1600" dirty="0" err="1" smtClean="0"/>
              <a:t>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Optical </a:t>
            </a:r>
            <a:r>
              <a:rPr lang="en-US" sz="1600" dirty="0" err="1" smtClean="0"/>
              <a:t>ethernet</a:t>
            </a:r>
            <a:r>
              <a:rPr lang="en-US" sz="1600" dirty="0" smtClean="0"/>
              <a:t> (2.5 </a:t>
            </a:r>
            <a:r>
              <a:rPr lang="en-US" sz="1600" dirty="0" err="1" smtClean="0"/>
              <a:t>Gbps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Trigger: external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internal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self</a:t>
            </a:r>
          </a:p>
          <a:p>
            <a:endParaRPr lang="en-US" sz="1600" dirty="0"/>
          </a:p>
          <a:p>
            <a:r>
              <a:rPr lang="en-US" sz="1600" dirty="0" smtClean="0"/>
              <a:t>On-board </a:t>
            </a:r>
            <a:r>
              <a:rPr lang="en-US" sz="1600" dirty="0" err="1" smtClean="0"/>
              <a:t>pulser</a:t>
            </a:r>
            <a:endParaRPr lang="en-US" sz="16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243840" y="3451431"/>
            <a:ext cx="2814743" cy="3057832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02611" y="699935"/>
            <a:ext cx="26899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In collaboration with FE group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51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44466" y="-76200"/>
            <a:ext cx="39090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Readout Electronics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4" y="2302615"/>
            <a:ext cx="349478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724" y="3882572"/>
            <a:ext cx="2727333" cy="2537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C:\Users\Mirazita\Desktop\documenti\RICH_installation\AssemblyInEEL124\Photos\Sandro_RichAssembly_2017-03-22\IMG_20170322_1134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4731058"/>
            <a:ext cx="3003263" cy="168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187401" y="712686"/>
            <a:ext cx="3792342" cy="14100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08646" y="728641"/>
            <a:ext cx="377109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Front-end production complete </a:t>
            </a:r>
          </a:p>
          <a:p>
            <a:r>
              <a:rPr lang="en-US" sz="1400" dirty="0" smtClean="0"/>
              <a:t>         </a:t>
            </a:r>
            <a:r>
              <a:rPr lang="en-US" sz="1400" dirty="0" smtClean="0"/>
              <a:t>Acceptance </a:t>
            </a:r>
            <a:r>
              <a:rPr lang="en-US" sz="1400" dirty="0" smtClean="0"/>
              <a:t>test performed </a:t>
            </a:r>
          </a:p>
          <a:p>
            <a:r>
              <a:rPr lang="en-US" sz="1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Electronic Panel ready for assembling</a:t>
            </a:r>
          </a:p>
          <a:p>
            <a:r>
              <a:rPr lang="en-US" sz="1400" dirty="0" smtClean="0">
                <a:solidFill>
                  <a:srgbClr val="00009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400" dirty="0" smtClean="0"/>
              <a:t>Completion of readout services by August </a:t>
            </a:r>
            <a:endParaRPr lang="en-US" sz="800" dirty="0"/>
          </a:p>
          <a:p>
            <a:r>
              <a:rPr lang="en-US" sz="1400" dirty="0" smtClean="0"/>
              <a:t>          </a:t>
            </a:r>
            <a:r>
              <a:rPr lang="en-US" sz="1400" dirty="0" smtClean="0"/>
              <a:t>Power </a:t>
            </a:r>
            <a:r>
              <a:rPr lang="en-US" sz="1400" dirty="0" smtClean="0"/>
              <a:t>mainframe in use</a:t>
            </a:r>
          </a:p>
          <a:p>
            <a:r>
              <a:rPr lang="en-US" sz="1400" dirty="0" smtClean="0"/>
              <a:t>          </a:t>
            </a:r>
            <a:r>
              <a:rPr lang="en-US" sz="1400" dirty="0" smtClean="0"/>
              <a:t>SSP </a:t>
            </a:r>
            <a:r>
              <a:rPr lang="en-US" sz="1400" dirty="0" smtClean="0"/>
              <a:t>readout under </a:t>
            </a:r>
            <a:r>
              <a:rPr lang="en-US" sz="1400" dirty="0" smtClean="0"/>
              <a:t>test (Cody, Ben, </a:t>
            </a:r>
            <a:r>
              <a:rPr lang="en-US" sz="1400" dirty="0" err="1" smtClean="0"/>
              <a:t>Matteo</a:t>
            </a:r>
            <a:r>
              <a:rPr lang="en-US" sz="1400" dirty="0" smtClean="0"/>
              <a:t>)</a:t>
            </a:r>
            <a:endParaRPr lang="en-US" sz="1400" dirty="0" smtClean="0"/>
          </a:p>
        </p:txBody>
      </p:sp>
      <p:pic>
        <p:nvPicPr>
          <p:cNvPr id="20" name="Picture 19" descr="Service_CAE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04" y="1508937"/>
            <a:ext cx="2603500" cy="2072810"/>
          </a:xfrm>
          <a:prstGeom prst="rect">
            <a:avLst/>
          </a:prstGeom>
        </p:spPr>
      </p:pic>
      <p:pic>
        <p:nvPicPr>
          <p:cNvPr id="21" name="Picture 20" descr="Service_SSP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794" y="1383002"/>
            <a:ext cx="1824263" cy="219874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305514" y="628136"/>
            <a:ext cx="24416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SY4527 LV &amp; HV Power Supply</a:t>
            </a:r>
          </a:p>
          <a:p>
            <a:pPr algn="ctr"/>
            <a:r>
              <a:rPr lang="en-US" sz="1400" b="1" dirty="0" smtClean="0"/>
              <a:t>(compatible with EPICS)</a:t>
            </a:r>
            <a:endParaRPr lang="en-US" sz="1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976527" y="606965"/>
            <a:ext cx="20993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5 SSP Fiber-Optic DAQ</a:t>
            </a:r>
          </a:p>
          <a:p>
            <a:pPr algn="ctr"/>
            <a:r>
              <a:rPr lang="en-US" sz="1400" b="1" dirty="0" smtClean="0"/>
              <a:t>(compatible with CLAS12)</a:t>
            </a:r>
            <a:endParaRPr lang="en-US" sz="1400" b="1" dirty="0"/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 descr="Fachiro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072" y="3882572"/>
            <a:ext cx="2230209" cy="262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610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827270" y="5827606"/>
            <a:ext cx="7527515" cy="4588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59940" y="-76200"/>
            <a:ext cx="587815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 Electronics: Digital Readout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" name="Picture 1" descr="TDC_pedesta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1" y="1905404"/>
            <a:ext cx="3732968" cy="3605779"/>
          </a:xfrm>
          <a:prstGeom prst="rect">
            <a:avLst/>
          </a:prstGeom>
        </p:spPr>
      </p:pic>
      <p:pic>
        <p:nvPicPr>
          <p:cNvPr id="9" name="Picture 8" descr="Pulse_60f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156" y="1905405"/>
            <a:ext cx="4330846" cy="36525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27271" y="1600944"/>
            <a:ext cx="29418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Pedestal level as seen by a test-point</a:t>
            </a:r>
            <a:endParaRPr lang="en-US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749473" y="1599455"/>
            <a:ext cx="2021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As seen by RICH readout</a:t>
            </a:r>
            <a:endParaRPr lang="en-US" sz="1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61570" y="1070439"/>
            <a:ext cx="22003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During Acceptance tests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05184" y="1095839"/>
            <a:ext cx="29604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During Internal </a:t>
            </a:r>
            <a:r>
              <a:rPr lang="en-US" sz="1600" dirty="0" err="1" smtClean="0">
                <a:solidFill>
                  <a:srgbClr val="FF0000"/>
                </a:solidFill>
              </a:rPr>
              <a:t>Pulser</a:t>
            </a:r>
            <a:r>
              <a:rPr lang="en-US" sz="1600" dirty="0" smtClean="0">
                <a:solidFill>
                  <a:srgbClr val="FF0000"/>
                </a:solidFill>
              </a:rPr>
              <a:t> Calibration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61570" y="5863890"/>
            <a:ext cx="7148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Discrimination down to 20 </a:t>
            </a:r>
            <a:r>
              <a:rPr lang="en-US" sz="1600" dirty="0" err="1" smtClean="0"/>
              <a:t>fC</a:t>
            </a:r>
            <a:r>
              <a:rPr lang="en-US" sz="1600" dirty="0" smtClean="0"/>
              <a:t>, i.e. few % of SPE, allows sensor characterization  </a:t>
            </a:r>
            <a:endParaRPr lang="en-US" sz="1600" dirty="0"/>
          </a:p>
        </p:txBody>
      </p:sp>
      <p:sp>
        <p:nvSpPr>
          <p:cNvPr id="1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022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69200" y="-76200"/>
            <a:ext cx="425962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 Electronics: Timing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3" name="Picture 12" descr="Time_wal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374" y="959021"/>
            <a:ext cx="5707380" cy="534525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82517" y="3583214"/>
            <a:ext cx="6328840" cy="27210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082517" y="4256699"/>
            <a:ext cx="7027340" cy="2047579"/>
            <a:chOff x="1082517" y="4350374"/>
            <a:chExt cx="7027340" cy="2047579"/>
          </a:xfrm>
        </p:grpSpPr>
        <p:pic>
          <p:nvPicPr>
            <p:cNvPr id="14" name="Picture 13" descr="Timesignal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2517" y="4350374"/>
              <a:ext cx="7027340" cy="2047579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919860" y="4437329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± 1ns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759853" y="765284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Typical time-walk with charge</a:t>
            </a:r>
            <a:endParaRPr lang="en-US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615539" y="763795"/>
            <a:ext cx="24927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Time offset and walk corrected</a:t>
            </a:r>
            <a:endParaRPr lang="en-US" sz="1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306342" y="3881861"/>
            <a:ext cx="61189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Channel by channel time calibration:     -offsets                                -walk</a:t>
            </a:r>
            <a:endParaRPr lang="en-US" sz="1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181976" y="5321229"/>
            <a:ext cx="57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Laser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26074" y="4835723"/>
            <a:ext cx="5309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PMT</a:t>
            </a:r>
            <a:endParaRPr lang="en-US" sz="1400" b="1" dirty="0">
              <a:solidFill>
                <a:srgbClr val="0000FF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7134755" y="5143500"/>
            <a:ext cx="290570" cy="177729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7502071" y="5473629"/>
            <a:ext cx="607787" cy="0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384148" y="6222639"/>
            <a:ext cx="860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Time (ns)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 rot="16200000">
            <a:off x="361339" y="4640452"/>
            <a:ext cx="1220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Occupancy (#)</a:t>
            </a:r>
            <a:endParaRPr lang="en-US" sz="1400" dirty="0"/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55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DC_calibr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592" y="742280"/>
            <a:ext cx="3788686" cy="2848428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541170" y="1021179"/>
            <a:ext cx="3486528" cy="19996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43058" y="-76200"/>
            <a:ext cx="431192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 Electronics: Charge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8" name="Picture 17" descr="new_front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3" t="16242" r="11980" b="13927"/>
          <a:stretch/>
        </p:blipFill>
        <p:spPr>
          <a:xfrm>
            <a:off x="185237" y="3554424"/>
            <a:ext cx="4149396" cy="29203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4988" y="1124857"/>
            <a:ext cx="298781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Multiplexed readout up to 100 kHz</a:t>
            </a:r>
          </a:p>
          <a:p>
            <a:endParaRPr lang="en-US" sz="1400" dirty="0"/>
          </a:p>
          <a:p>
            <a:r>
              <a:rPr lang="en-US" sz="1400" dirty="0" smtClean="0"/>
              <a:t>High resolution SPE spectrum</a:t>
            </a:r>
          </a:p>
          <a:p>
            <a:endParaRPr lang="en-US" sz="1400" dirty="0" smtClean="0"/>
          </a:p>
          <a:p>
            <a:r>
              <a:rPr lang="en-US" sz="1400" dirty="0" smtClean="0"/>
              <a:t>Viable for efficiency and gain monitors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In conjunction with timing, allows the</a:t>
            </a:r>
          </a:p>
          <a:p>
            <a:r>
              <a:rPr lang="en-US" sz="1400" dirty="0"/>
              <a:t>s</a:t>
            </a:r>
            <a:r>
              <a:rPr lang="en-US" sz="1400" dirty="0" smtClean="0"/>
              <a:t>tudy of PMT discharge and cross-talk </a:t>
            </a:r>
            <a:endParaRPr lang="en-US" sz="14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5014169" y="3871326"/>
            <a:ext cx="3807179" cy="2718272"/>
            <a:chOff x="4844143" y="1152063"/>
            <a:chExt cx="3807179" cy="2718272"/>
          </a:xfrm>
        </p:grpSpPr>
        <p:pic>
          <p:nvPicPr>
            <p:cNvPr id="6" name="Picture 5" descr="ADC_xtalk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4143" y="1152063"/>
              <a:ext cx="3384637" cy="2440214"/>
            </a:xfrm>
            <a:prstGeom prst="rect">
              <a:avLst/>
            </a:prstGeom>
          </p:spPr>
        </p:pic>
        <p:cxnSp>
          <p:nvCxnSpPr>
            <p:cNvPr id="20" name="Straight Connector 19"/>
            <p:cNvCxnSpPr/>
            <p:nvPr/>
          </p:nvCxnSpPr>
          <p:spPr>
            <a:xfrm>
              <a:off x="5769429" y="1317527"/>
              <a:ext cx="0" cy="2165893"/>
            </a:xfrm>
            <a:prstGeom prst="line">
              <a:avLst/>
            </a:prstGeom>
            <a:ln>
              <a:prstDash val="dash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7425819" y="3562558"/>
              <a:ext cx="12255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Sampling time</a:t>
              </a:r>
              <a:endParaRPr lang="en-US" sz="1400" dirty="0"/>
            </a:p>
          </p:txBody>
        </p:sp>
      </p:grp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69911" y="3898539"/>
            <a:ext cx="396949" cy="1019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131691" y="3684305"/>
            <a:ext cx="3689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Charge = shaper amplitude at the sampling time</a:t>
            </a:r>
            <a:endParaRPr lang="en-US" sz="1400" dirty="0"/>
          </a:p>
        </p:txBody>
      </p:sp>
      <p:sp>
        <p:nvSpPr>
          <p:cNvPr id="2" name="Left-Right Arrow 1"/>
          <p:cNvSpPr/>
          <p:nvPr/>
        </p:nvSpPr>
        <p:spPr>
          <a:xfrm flipV="1">
            <a:off x="961571" y="4953003"/>
            <a:ext cx="790225" cy="127362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88565" y="4680861"/>
            <a:ext cx="519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Gain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84569" y="4069836"/>
            <a:ext cx="6143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S</a:t>
            </a:r>
            <a:r>
              <a:rPr lang="en-US" sz="1400" dirty="0" smtClean="0">
                <a:solidFill>
                  <a:srgbClr val="FF0000"/>
                </a:solidFill>
              </a:rPr>
              <a:t>ignal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30143" y="5247306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Cross-talk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061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aser_000145_ADC_spot_Page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84" y="679764"/>
            <a:ext cx="8099878" cy="59039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36918" y="695952"/>
            <a:ext cx="5861821" cy="5878202"/>
          </a:xfrm>
          <a:prstGeom prst="rect">
            <a:avLst/>
          </a:prstGeom>
          <a:solidFill>
            <a:srgbClr val="3366FF">
              <a:alpha val="10000"/>
            </a:srgbClr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125510" y="2648342"/>
            <a:ext cx="1895659" cy="19327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021169" y="2648342"/>
            <a:ext cx="1977570" cy="1932732"/>
          </a:xfrm>
          <a:prstGeom prst="rect">
            <a:avLst/>
          </a:prstGeom>
          <a:solidFill>
            <a:srgbClr val="4CDE41">
              <a:alpha val="10000"/>
            </a:srgbClr>
          </a:solidFill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998739" y="2648341"/>
            <a:ext cx="2065774" cy="1932733"/>
          </a:xfrm>
          <a:prstGeom prst="rect">
            <a:avLst/>
          </a:prstGeom>
          <a:solidFill>
            <a:schemeClr val="accent6">
              <a:lumMod val="75000"/>
              <a:alpha val="10000"/>
            </a:schemeClr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572013" y="3873498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520056" y="1912255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540671" y="3873498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520056" y="5867398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4454085" y="3443513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6438914" y="3624941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10557" y="1723243"/>
            <a:ext cx="688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3366FF"/>
                </a:solidFill>
              </a:rPr>
              <a:t>Sensor</a:t>
            </a:r>
            <a:endParaRPr lang="en-US" sz="1400" b="1" dirty="0">
              <a:solidFill>
                <a:srgbClr val="3366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618534" y="3414804"/>
            <a:ext cx="919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accent6">
                    <a:lumMod val="50000"/>
                  </a:schemeClr>
                </a:solidFill>
              </a:rPr>
              <a:t>Electronic</a:t>
            </a:r>
            <a:endParaRPr lang="en-US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2398455" y="3093820"/>
            <a:ext cx="0" cy="1018319"/>
          </a:xfrm>
          <a:prstGeom prst="line">
            <a:avLst/>
          </a:prstGeom>
          <a:ln w="19050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476407" y="2975427"/>
            <a:ext cx="9733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~ 20 </a:t>
            </a:r>
            <a:r>
              <a:rPr lang="en-US" sz="1400" b="1" dirty="0" err="1" smtClean="0">
                <a:solidFill>
                  <a:srgbClr val="FF0000"/>
                </a:solidFill>
              </a:rPr>
              <a:t>fC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sz="1400" b="1" dirty="0" smtClean="0">
                <a:solidFill>
                  <a:srgbClr val="FF0000"/>
                </a:solidFill>
              </a:rPr>
              <a:t>~ 1/80 SEP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81264" y="679764"/>
            <a:ext cx="2618236" cy="18965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PMT_ma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264" y="672270"/>
            <a:ext cx="1454830" cy="1849585"/>
          </a:xfrm>
          <a:prstGeom prst="rect">
            <a:avLst/>
          </a:prstGeom>
        </p:spPr>
      </p:pic>
      <p:pic>
        <p:nvPicPr>
          <p:cNvPr id="27" name="Picture 26" descr="image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245" y="847169"/>
            <a:ext cx="1630136" cy="1630136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889218" y="-76200"/>
            <a:ext cx="52194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Electronic: Cross-talk</a:t>
            </a:r>
          </a:p>
        </p:txBody>
      </p:sp>
    </p:spTree>
    <p:extLst>
      <p:ext uri="{BB962C8B-B14F-4D97-AF65-F5344CB8AC3E}">
        <p14:creationId xmlns:p14="http://schemas.microsoft.com/office/powerpoint/2010/main" val="2799377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316535" y="-76200"/>
            <a:ext cx="236495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Cosmic Run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0571" y="4572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448920" y="1845539"/>
            <a:ext cx="2366682" cy="2078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 rot="10800000">
            <a:off x="217104" y="3211267"/>
            <a:ext cx="2366682" cy="136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71962" y="4745107"/>
            <a:ext cx="2366682" cy="163925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820934" y="933391"/>
            <a:ext cx="3812474" cy="52322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Phase 1  (June-July):</a:t>
            </a:r>
            <a:r>
              <a:rPr lang="en-US" sz="1400" dirty="0" smtClean="0"/>
              <a:t>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- fixed geometry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- 32 readout tiles (30 on the ring, 2 for tracking)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- SVT black cover</a:t>
            </a:r>
            <a:endParaRPr lang="en-US" sz="1400" dirty="0"/>
          </a:p>
          <a:p>
            <a:r>
              <a:rPr lang="en-US" sz="1400" dirty="0" smtClean="0">
                <a:solidFill>
                  <a:srgbClr val="0000FF"/>
                </a:solidFill>
              </a:rPr>
              <a:t>Goal: full readout chain</a:t>
            </a:r>
          </a:p>
          <a:p>
            <a:r>
              <a:rPr lang="en-US" sz="1000" dirty="0"/>
              <a:t> </a:t>
            </a:r>
            <a:endParaRPr lang="en-US" sz="1000" dirty="0" smtClean="0"/>
          </a:p>
          <a:p>
            <a:r>
              <a:rPr lang="en-US" sz="1000" dirty="0" smtClean="0"/>
              <a:t>         </a:t>
            </a:r>
          </a:p>
          <a:p>
            <a:endParaRPr lang="en-US" sz="1000" dirty="0" smtClean="0"/>
          </a:p>
          <a:p>
            <a:r>
              <a:rPr lang="en-US" sz="1400" dirty="0" smtClean="0">
                <a:solidFill>
                  <a:srgbClr val="0000FF"/>
                </a:solidFill>
              </a:rPr>
              <a:t>Phase 2 (August):</a:t>
            </a:r>
          </a:p>
          <a:p>
            <a:r>
              <a:rPr lang="en-US" sz="1400" dirty="0">
                <a:solidFill>
                  <a:srgbClr val="800000"/>
                </a:solidFill>
              </a:rPr>
              <a:t> </a:t>
            </a:r>
            <a:r>
              <a:rPr lang="en-US" sz="1400" dirty="0"/>
              <a:t> </a:t>
            </a:r>
            <a:r>
              <a:rPr lang="en-US" sz="1400" dirty="0" smtClean="0"/>
              <a:t>  - Full panel instrumented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- Custom light-tight box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- Various track patterns</a:t>
            </a:r>
            <a:endParaRPr lang="en-US" sz="1400" dirty="0"/>
          </a:p>
          <a:p>
            <a:r>
              <a:rPr lang="en-US" sz="1400" dirty="0" smtClean="0">
                <a:solidFill>
                  <a:srgbClr val="0000FF"/>
                </a:solidFill>
              </a:rPr>
              <a:t>Goal: RICH readout  commissioning</a:t>
            </a:r>
          </a:p>
          <a:p>
            <a:r>
              <a:rPr lang="en-US" sz="1000" dirty="0" smtClean="0"/>
              <a:t>  </a:t>
            </a:r>
          </a:p>
          <a:p>
            <a:endParaRPr lang="en-US" sz="1000" dirty="0" smtClean="0"/>
          </a:p>
          <a:p>
            <a:r>
              <a:rPr lang="en-US" sz="1000" dirty="0" smtClean="0"/>
              <a:t> </a:t>
            </a:r>
          </a:p>
          <a:p>
            <a:r>
              <a:rPr lang="en-US" sz="1400" dirty="0" smtClean="0"/>
              <a:t>Important to define/commission</a:t>
            </a:r>
          </a:p>
          <a:p>
            <a:endParaRPr lang="en-US" sz="8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    space and time alignment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photon </a:t>
            </a:r>
            <a:r>
              <a:rPr lang="en-US" sz="1400" dirty="0" err="1" smtClean="0"/>
              <a:t>vs</a:t>
            </a:r>
            <a:r>
              <a:rPr lang="en-US" sz="1400" dirty="0" smtClean="0"/>
              <a:t> track signals</a:t>
            </a:r>
            <a:endParaRPr lang="en-US" sz="1400" dirty="0"/>
          </a:p>
          <a:p>
            <a:r>
              <a:rPr lang="en-US" sz="1400" dirty="0" smtClean="0"/>
              <a:t>      </a:t>
            </a:r>
            <a:r>
              <a:rPr lang="en-US" sz="1400" dirty="0" err="1" smtClean="0"/>
              <a:t>gemc</a:t>
            </a:r>
            <a:r>
              <a:rPr lang="en-US" sz="1400" dirty="0" smtClean="0"/>
              <a:t> simulations</a:t>
            </a:r>
          </a:p>
          <a:p>
            <a:r>
              <a:rPr lang="en-US" sz="1400" dirty="0" smtClean="0"/>
              <a:t>      coat</a:t>
            </a:r>
            <a:r>
              <a:rPr lang="en-US" sz="1400" dirty="0"/>
              <a:t>-java reconstruction </a:t>
            </a:r>
          </a:p>
          <a:p>
            <a:r>
              <a:rPr lang="en-US" sz="1400" dirty="0" smtClean="0"/>
              <a:t>      monitor suite </a:t>
            </a:r>
          </a:p>
          <a:p>
            <a:r>
              <a:rPr lang="en-US" sz="1400" dirty="0" smtClean="0"/>
              <a:t>           slow </a:t>
            </a:r>
            <a:r>
              <a:rPr lang="en-US" sz="1400" dirty="0"/>
              <a:t>control</a:t>
            </a:r>
          </a:p>
          <a:p>
            <a:r>
              <a:rPr lang="en-US" sz="1400" dirty="0"/>
              <a:t>     </a:t>
            </a:r>
            <a:r>
              <a:rPr lang="en-US" sz="1400" dirty="0" smtClean="0"/>
              <a:t>      event display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calibration suite  </a:t>
            </a:r>
            <a:endParaRPr lang="en-US" sz="1400" dirty="0"/>
          </a:p>
        </p:txBody>
      </p:sp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214" y="4060586"/>
            <a:ext cx="2389793" cy="22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Picture 5" descr="SVT_cover_temporary_RICH_cosmic_stand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778862"/>
            <a:ext cx="1701366" cy="226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71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63269" y="-76200"/>
            <a:ext cx="287147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Software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50872"/>
            <a:ext cx="2432496" cy="2750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47" y="3793607"/>
            <a:ext cx="2350853" cy="27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728158" y="694186"/>
            <a:ext cx="6288842" cy="5724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RICH geometry is implemented in the software mostly from CAD through mesh files</a:t>
            </a:r>
          </a:p>
          <a:p>
            <a:r>
              <a:rPr lang="en-US" sz="1400" dirty="0" smtClean="0"/>
              <a:t>   -  a detailed, consistent and updated description of the detector can be obtained</a:t>
            </a:r>
          </a:p>
          <a:p>
            <a:r>
              <a:rPr lang="en-US" sz="1400" dirty="0" smtClean="0"/>
              <a:t>   -  simulation </a:t>
            </a:r>
            <a:r>
              <a:rPr lang="en-US" sz="1400" dirty="0"/>
              <a:t>and reconstruction shared the same </a:t>
            </a:r>
            <a:r>
              <a:rPr lang="en-US" sz="1400" dirty="0" smtClean="0"/>
              <a:t>database</a:t>
            </a:r>
          </a:p>
          <a:p>
            <a:endParaRPr lang="en-US" sz="800" dirty="0" smtClean="0"/>
          </a:p>
          <a:p>
            <a:endParaRPr lang="en-US" sz="8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 </a:t>
            </a:r>
            <a:r>
              <a:rPr lang="en-US" sz="1400" dirty="0" smtClean="0">
                <a:solidFill>
                  <a:srgbClr val="0000FF"/>
                </a:solidFill>
              </a:rPr>
              <a:t>Possible conflicts with optical photon tracking not yet solved</a:t>
            </a:r>
          </a:p>
          <a:p>
            <a:r>
              <a:rPr lang="en-US" sz="1400" dirty="0">
                <a:solidFill>
                  <a:srgbClr val="0000FF"/>
                </a:solidFill>
              </a:rPr>
              <a:t> </a:t>
            </a:r>
            <a:r>
              <a:rPr lang="en-US" sz="1400" dirty="0" smtClean="0">
                <a:solidFill>
                  <a:srgbClr val="0000FF"/>
                </a:solidFill>
              </a:rPr>
              <a:t>  (mother volume, spherical mirror)</a:t>
            </a:r>
            <a:endParaRPr lang="en-US" sz="1400" dirty="0">
              <a:solidFill>
                <a:srgbClr val="0000FF"/>
              </a:solidFill>
            </a:endParaRP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Digitization of the MAPMT response: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calculate the pixel ID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interface to CCDB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apply efficiency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simulated ADC and TDC spectra</a:t>
            </a:r>
          </a:p>
          <a:p>
            <a:r>
              <a:rPr lang="en-US" sz="1400" dirty="0" smtClean="0"/>
              <a:t>    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Event reconstruction started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 match with DC information in coat-java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 photon tracing algorithm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(tested with prototype and cosmic runs)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 event display </a:t>
            </a:r>
            <a:endParaRPr lang="en-US" sz="1400" dirty="0" smtClean="0"/>
          </a:p>
          <a:p>
            <a:endParaRPr lang="en-US" sz="1400" dirty="0"/>
          </a:p>
          <a:p>
            <a:endParaRPr lang="en-US" sz="1400" dirty="0"/>
          </a:p>
          <a:p>
            <a:r>
              <a:rPr lang="en-US" sz="1400" dirty="0" smtClean="0"/>
              <a:t>Strong crew: </a:t>
            </a:r>
            <a:r>
              <a:rPr lang="en-US" sz="1400" dirty="0" err="1" smtClean="0"/>
              <a:t>Matteo</a:t>
            </a:r>
            <a:r>
              <a:rPr lang="en-US" sz="1400" dirty="0" smtClean="0"/>
              <a:t>, </a:t>
            </a:r>
            <a:r>
              <a:rPr lang="en-US" sz="1400" dirty="0" err="1" smtClean="0"/>
              <a:t>Ilaria</a:t>
            </a:r>
            <a:r>
              <a:rPr lang="en-US" sz="1400" dirty="0" smtClean="0"/>
              <a:t>, Marco, Giovanni,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Justin, </a:t>
            </a:r>
            <a:r>
              <a:rPr lang="en-US" sz="1400" dirty="0" err="1" smtClean="0"/>
              <a:t>Morgen</a:t>
            </a:r>
            <a:r>
              <a:rPr lang="en-US" sz="1400" dirty="0" smtClean="0"/>
              <a:t>, Elise, </a:t>
            </a:r>
            <a:r>
              <a:rPr lang="en-US" sz="1400" smtClean="0"/>
              <a:t>Aram, Andrey</a:t>
            </a:r>
            <a:r>
              <a:rPr lang="en-US" sz="1400" dirty="0" smtClean="0"/>
              <a:t>, </a:t>
            </a:r>
            <a:r>
              <a:rPr lang="mr-IN" sz="1400" dirty="0" smtClean="0"/>
              <a:t>…</a:t>
            </a:r>
            <a:r>
              <a:rPr lang="en-US" sz="1400" dirty="0" smtClean="0"/>
              <a:t>         </a:t>
            </a:r>
            <a:endParaRPr lang="en-US" sz="1400" dirty="0"/>
          </a:p>
        </p:txBody>
      </p:sp>
      <p:pic>
        <p:nvPicPr>
          <p:cNvPr id="2" name="Picture 1" descr="Together_direc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872" y="4337088"/>
            <a:ext cx="2113405" cy="2174019"/>
          </a:xfrm>
          <a:prstGeom prst="rect">
            <a:avLst/>
          </a:prstGeom>
        </p:spPr>
      </p:pic>
      <p:pic>
        <p:nvPicPr>
          <p:cNvPr id="3" name="Picture 2" descr="Plot_K_direct_PhE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872" y="2152448"/>
            <a:ext cx="2218493" cy="207084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003793" y="2119336"/>
            <a:ext cx="12875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Photon Energy</a:t>
            </a:r>
            <a:endParaRPr lang="en-US" sz="1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7012864" y="4337088"/>
            <a:ext cx="1646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Direct ring example</a:t>
            </a:r>
            <a:endParaRPr lang="en-US" sz="1400" b="1" dirty="0"/>
          </a:p>
        </p:txBody>
      </p:sp>
      <p:sp>
        <p:nvSpPr>
          <p:cNvPr id="2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548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728158" y="850872"/>
            <a:ext cx="628884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ADC conversion:</a:t>
            </a:r>
          </a:p>
          <a:p>
            <a:endParaRPr lang="en-US" sz="1400" dirty="0" smtClean="0"/>
          </a:p>
          <a:p>
            <a:r>
              <a:rPr lang="en-US" sz="1400" dirty="0" smtClean="0"/>
              <a:t>   - </a:t>
            </a:r>
            <a:r>
              <a:rPr lang="en-US" sz="1400" dirty="0" err="1" smtClean="0"/>
              <a:t>gaussian</a:t>
            </a:r>
            <a:r>
              <a:rPr lang="en-US" sz="1400" dirty="0" smtClean="0"/>
              <a:t> smeared conversion of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</a:t>
            </a:r>
            <a:r>
              <a:rPr lang="en-US" sz="1400" dirty="0" err="1" smtClean="0"/>
              <a:t>Npe</a:t>
            </a:r>
            <a:r>
              <a:rPr lang="en-US" sz="1400" dirty="0" smtClean="0"/>
              <a:t> in charge collection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- linear </a:t>
            </a:r>
            <a:r>
              <a:rPr lang="en-US" sz="1400" dirty="0" err="1" smtClean="0"/>
              <a:t>conversionin</a:t>
            </a:r>
            <a:r>
              <a:rPr lang="en-US" sz="1400" dirty="0" smtClean="0"/>
              <a:t> ADC units</a:t>
            </a:r>
          </a:p>
          <a:p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>
                <a:solidFill>
                  <a:srgbClr val="0000FF"/>
                </a:solidFill>
              </a:rPr>
              <a:t>TDC conversion: </a:t>
            </a:r>
          </a:p>
          <a:p>
            <a:endParaRPr lang="en-US" sz="1400" dirty="0" smtClean="0"/>
          </a:p>
          <a:p>
            <a:r>
              <a:rPr lang="en-US" sz="1400" dirty="0" smtClean="0"/>
              <a:t>   - 1 ns </a:t>
            </a:r>
            <a:r>
              <a:rPr lang="en-US" sz="1400" dirty="0" err="1" smtClean="0"/>
              <a:t>gaussian</a:t>
            </a:r>
            <a:r>
              <a:rPr lang="en-US" sz="1400" dirty="0" smtClean="0"/>
              <a:t> smearing of the </a:t>
            </a:r>
          </a:p>
          <a:p>
            <a:r>
              <a:rPr lang="en-US" sz="1400" dirty="0"/>
              <a:t>  </a:t>
            </a:r>
            <a:r>
              <a:rPr lang="en-US" sz="1400" dirty="0" smtClean="0"/>
              <a:t>    leading time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- time duration proportional to charge</a:t>
            </a:r>
          </a:p>
          <a:p>
            <a:endParaRPr lang="en-US" sz="1400" dirty="0"/>
          </a:p>
          <a:p>
            <a:r>
              <a:rPr lang="en-US" sz="1400" dirty="0" smtClean="0"/>
              <a:t>Will be made more realistic following </a:t>
            </a:r>
          </a:p>
          <a:p>
            <a:r>
              <a:rPr lang="en-US" sz="1400" dirty="0" smtClean="0"/>
              <a:t>electronics calibration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753429" y="-76200"/>
            <a:ext cx="34911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Gemc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 Digitization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50872"/>
            <a:ext cx="2432496" cy="2750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47" y="3793607"/>
            <a:ext cx="2350853" cy="27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5751226" y="1115786"/>
            <a:ext cx="3392774" cy="2313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5814786" y="4284029"/>
            <a:ext cx="3220446" cy="2128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8933" y="4363311"/>
            <a:ext cx="3157711" cy="2076489"/>
          </a:xfrm>
          <a:prstGeom prst="rect">
            <a:avLst/>
          </a:prstGeom>
        </p:spPr>
      </p:pic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181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ICH_desig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7" y="2245022"/>
            <a:ext cx="8636000" cy="4310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182429" y="6368143"/>
            <a:ext cx="508000" cy="260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74048" y="-76200"/>
            <a:ext cx="244993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Design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4" name="Picture 3" descr="Goa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86" y="766252"/>
            <a:ext cx="7701643" cy="135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83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174213" y="-76200"/>
            <a:ext cx="46496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Cosmic Run Simulations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07" y="1213626"/>
            <a:ext cx="3388441" cy="219723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70487" y="896778"/>
            <a:ext cx="1749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Tracking on MA-PMT</a:t>
            </a:r>
            <a:endParaRPr lang="en-US" sz="1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2215" y="3601325"/>
            <a:ext cx="4031722" cy="2799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9001" y="955492"/>
            <a:ext cx="3583214" cy="2455365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V="1">
            <a:off x="4789714" y="5524499"/>
            <a:ext cx="3347357" cy="9071"/>
          </a:xfrm>
          <a:prstGeom prst="line">
            <a:avLst/>
          </a:prstGeom>
          <a:ln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222134" y="5271960"/>
            <a:ext cx="9621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4</a:t>
            </a:r>
            <a:r>
              <a:rPr lang="en-US" sz="14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s</a:t>
            </a:r>
            <a:r>
              <a:rPr lang="en-US" sz="1400" dirty="0" smtClean="0">
                <a:solidFill>
                  <a:srgbClr val="0000FF"/>
                </a:solidFill>
              </a:rPr>
              <a:t>  K-p </a:t>
            </a:r>
          </a:p>
          <a:p>
            <a:r>
              <a:rPr lang="en-US" sz="1400" dirty="0" smtClean="0">
                <a:solidFill>
                  <a:srgbClr val="0000FF"/>
                </a:solidFill>
              </a:rPr>
              <a:t>separation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3" name="Picture 22" descr="Cosmic_angl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07" y="3728357"/>
            <a:ext cx="3920927" cy="250984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230207" y="3558960"/>
            <a:ext cx="14297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Cherenkov angle</a:t>
            </a:r>
            <a:endParaRPr lang="en-US" sz="1400" b="1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116286" y="2875643"/>
            <a:ext cx="181428" cy="208643"/>
          </a:xfrm>
          <a:prstGeom prst="straightConnector1">
            <a:avLst/>
          </a:prstGeom>
          <a:ln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094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23799" y="-76200"/>
            <a:ext cx="53504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Monitor &amp; Calibration Suite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96" y="2495546"/>
            <a:ext cx="5659548" cy="3844481"/>
          </a:xfrm>
          <a:prstGeom prst="rect">
            <a:avLst/>
          </a:prstGeom>
        </p:spPr>
      </p:pic>
      <p:pic>
        <p:nvPicPr>
          <p:cNvPr id="17" name="Picture 16" descr="Databas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213" y="989346"/>
            <a:ext cx="4341787" cy="2534876"/>
          </a:xfrm>
          <a:prstGeom prst="rect">
            <a:avLst/>
          </a:prstGeom>
        </p:spPr>
      </p:pic>
      <p:sp>
        <p:nvSpPr>
          <p:cNvPr id="3" name="Left Arrow 2"/>
          <p:cNvSpPr/>
          <p:nvPr/>
        </p:nvSpPr>
        <p:spPr>
          <a:xfrm rot="20191315">
            <a:off x="3604452" y="2830285"/>
            <a:ext cx="907142" cy="60778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18096" y="653702"/>
            <a:ext cx="353992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Converting the stand alone version developed </a:t>
            </a:r>
          </a:p>
          <a:p>
            <a:r>
              <a:rPr lang="en-US" sz="1400" dirty="0" smtClean="0"/>
              <a:t>in Duquesne to the CLAS standard </a:t>
            </a:r>
          </a:p>
          <a:p>
            <a:endParaRPr lang="en-US" sz="1400" dirty="0"/>
          </a:p>
          <a:p>
            <a:pPr marL="0" lvl="1"/>
            <a:r>
              <a:rPr lang="en-US" sz="1400" dirty="0"/>
              <a:t>Same java libraries are used, </a:t>
            </a:r>
            <a:endParaRPr lang="en-US" sz="1400" dirty="0" smtClean="0"/>
          </a:p>
          <a:p>
            <a:pPr marL="0" lvl="1"/>
            <a:r>
              <a:rPr lang="en-US" sz="1400" dirty="0"/>
              <a:t>s</a:t>
            </a:r>
            <a:r>
              <a:rPr lang="en-US" sz="1400" dirty="0" smtClean="0"/>
              <a:t>o smooth </a:t>
            </a:r>
            <a:r>
              <a:rPr lang="en-US" sz="1400" dirty="0"/>
              <a:t>transition </a:t>
            </a:r>
            <a:r>
              <a:rPr lang="en-US" sz="1400" dirty="0" smtClean="0"/>
              <a:t>expected</a:t>
            </a:r>
          </a:p>
          <a:p>
            <a:pPr marL="0" lvl="1"/>
            <a:endParaRPr lang="en-US" sz="1400" dirty="0"/>
          </a:p>
          <a:p>
            <a:r>
              <a:rPr lang="en-US" sz="1400" dirty="0"/>
              <a:t>To be checked if the original </a:t>
            </a:r>
          </a:p>
          <a:p>
            <a:r>
              <a:rPr lang="en-US" sz="1400" dirty="0"/>
              <a:t>flexibility can be fully </a:t>
            </a:r>
            <a:r>
              <a:rPr lang="en-US" sz="1400" dirty="0" smtClean="0"/>
              <a:t>exported</a:t>
            </a:r>
          </a:p>
        </p:txBody>
      </p:sp>
      <p:pic>
        <p:nvPicPr>
          <p:cNvPr id="13" name="Picture 12" descr="EPICS_interlock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299" y="4000124"/>
            <a:ext cx="4506843" cy="24746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674994" y="3612264"/>
            <a:ext cx="23601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Basic slow control suite ready </a:t>
            </a:r>
            <a:endParaRPr lang="en-US" sz="1400" dirty="0"/>
          </a:p>
        </p:txBody>
      </p:sp>
      <p:sp>
        <p:nvSpPr>
          <p:cNvPr id="15" name="Rectangle 14"/>
          <p:cNvSpPr/>
          <p:nvPr/>
        </p:nvSpPr>
        <p:spPr>
          <a:xfrm>
            <a:off x="6445779" y="653702"/>
            <a:ext cx="26982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Monitor suite under development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33575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50738" y="-76200"/>
            <a:ext cx="44965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Summary and Timeline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89000" y="979715"/>
            <a:ext cx="78105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Mechanics:               Key elements assembled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Adapting installation tools (cart and strong back)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</a:t>
            </a:r>
            <a:endParaRPr lang="en-US" sz="1400" dirty="0"/>
          </a:p>
          <a:p>
            <a:r>
              <a:rPr lang="en-US" sz="1400" dirty="0" smtClean="0"/>
              <a:t>Services                    Gas system approved and being assembled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Power lines and DAQ under procurement (already available for ¼ of the panel)</a:t>
            </a:r>
          </a:p>
          <a:p>
            <a:endParaRPr lang="en-US" sz="1400" dirty="0"/>
          </a:p>
          <a:p>
            <a:r>
              <a:rPr lang="en-US" sz="1400" dirty="0" smtClean="0"/>
              <a:t>Electronics                Production  done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Calibration ongoing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Staged cosmic run for commissioning</a:t>
            </a:r>
          </a:p>
          <a:p>
            <a:endParaRPr lang="en-US" sz="1400" dirty="0"/>
          </a:p>
          <a:p>
            <a:r>
              <a:rPr lang="en-US" sz="1400" dirty="0" smtClean="0"/>
              <a:t>Aerogel                     3cm procurement done (minimum quantity)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2cm production completion planned in August </a:t>
            </a:r>
          </a:p>
          <a:p>
            <a:endParaRPr lang="en-US" sz="1400" dirty="0" smtClean="0"/>
          </a:p>
          <a:p>
            <a:r>
              <a:rPr lang="en-US" sz="1400" dirty="0" smtClean="0"/>
              <a:t>Mirrors  Spherical   Mirrors and support structure delivered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Coating ongoing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Planar        Lateral 1.6mm skin mirrors produced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Improving process (cleaning) for frontal 0.7mm skin mirrors</a:t>
            </a:r>
          </a:p>
          <a:p>
            <a:endParaRPr lang="en-US" sz="1400" dirty="0" smtClean="0"/>
          </a:p>
          <a:p>
            <a:r>
              <a:rPr lang="en-US" sz="1400" dirty="0" smtClean="0"/>
              <a:t>Software                    </a:t>
            </a:r>
            <a:r>
              <a:rPr lang="en-US" sz="1400" dirty="0" err="1" smtClean="0"/>
              <a:t>gemc</a:t>
            </a:r>
            <a:r>
              <a:rPr lang="en-US" sz="1400" dirty="0" smtClean="0"/>
              <a:t> simulations being refined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 </a:t>
            </a:r>
            <a:r>
              <a:rPr lang="en-US" sz="1400" dirty="0" err="1" smtClean="0"/>
              <a:t>coatjava</a:t>
            </a:r>
            <a:r>
              <a:rPr lang="en-US" sz="1400" dirty="0" smtClean="0"/>
              <a:t> reconstruction under development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 monitor/calibration suites under </a:t>
            </a:r>
            <a:r>
              <a:rPr lang="en-US" sz="1400" dirty="0" smtClean="0"/>
              <a:t>development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working to test (part of) calibration in July challenge</a:t>
            </a:r>
            <a:r>
              <a:rPr lang="en-US" sz="1400" dirty="0" smtClean="0"/>
              <a:t> </a:t>
            </a:r>
            <a:endParaRPr lang="en-US" sz="14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673392" y="6099237"/>
            <a:ext cx="394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Installation foreseen in September 2017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367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14" y="2305129"/>
            <a:ext cx="2270750" cy="3962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789" y="2251451"/>
            <a:ext cx="2537564" cy="4015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20" y="2293335"/>
            <a:ext cx="2585066" cy="396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5929" y="1768515"/>
            <a:ext cx="1768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Entrance bottom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726542" y="1768515"/>
            <a:ext cx="1393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Entrance top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745514" y="1802987"/>
            <a:ext cx="1685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Electronic Panel</a:t>
            </a:r>
            <a:endParaRPr lang="en-US" dirty="0"/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70441" y="-76200"/>
            <a:ext cx="42571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Mechanic Assembling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50614" y="848760"/>
            <a:ext cx="3548212" cy="7024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38563" y="904657"/>
            <a:ext cx="57111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400" dirty="0" smtClean="0">
                <a:solidFill>
                  <a:prstClr val="black"/>
                </a:solidFill>
              </a:rPr>
              <a:t>External RICH vessel assembled in EEL-124</a:t>
            </a:r>
            <a:endParaRPr lang="en-US" sz="800" dirty="0" smtClean="0">
              <a:solidFill>
                <a:prstClr val="black"/>
              </a:solidFill>
            </a:endParaRP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en-US" sz="400" dirty="0">
              <a:solidFill>
                <a:prstClr val="black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prstClr val="black"/>
                </a:solidFill>
              </a:rPr>
              <a:t>   Entrance, exit and electronic panels ready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19810" y="979714"/>
            <a:ext cx="2298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Thanks to DSG group!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787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C:\Users\Mirazita\Desktop\documenti\RICH_installation\AssemblyInEEL124\Photos\Sandro_RichAssembly_2017-03-24\IMG_20170324_1018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3" y="1258712"/>
            <a:ext cx="4594670" cy="258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088" y="895854"/>
            <a:ext cx="3605847" cy="2584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088" y="3774831"/>
            <a:ext cx="3528769" cy="2700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48" y="4055866"/>
            <a:ext cx="4499035" cy="2419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3492588" y="-76200"/>
            <a:ext cx="201284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Exit Panel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913" y="711188"/>
            <a:ext cx="462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 Al structure + </a:t>
            </a:r>
            <a:r>
              <a:rPr lang="en-US" dirty="0" err="1" smtClean="0"/>
              <a:t>Tedlar</a:t>
            </a:r>
            <a:r>
              <a:rPr lang="en-US" dirty="0" smtClean="0"/>
              <a:t>   (DSG + Argonne)</a:t>
            </a:r>
            <a:endParaRPr lang="en-US" dirty="0"/>
          </a:p>
        </p:txBody>
      </p: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011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6107" y="841656"/>
            <a:ext cx="3756365" cy="104321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330625" y="-76200"/>
            <a:ext cx="23367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Gas System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816823" y="841656"/>
            <a:ext cx="4189182" cy="5628258"/>
            <a:chOff x="272037" y="871509"/>
            <a:chExt cx="4189182" cy="5628258"/>
          </a:xfrm>
        </p:grpSpPr>
        <p:pic>
          <p:nvPicPr>
            <p:cNvPr id="13" name="Picture 12" descr="Screen Shot 2017-03-17 at 16.32.24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1" r="578"/>
            <a:stretch/>
          </p:blipFill>
          <p:spPr>
            <a:xfrm>
              <a:off x="272037" y="879928"/>
              <a:ext cx="4189182" cy="2775857"/>
            </a:xfrm>
            <a:prstGeom prst="rect">
              <a:avLst/>
            </a:prstGeom>
          </p:spPr>
        </p:pic>
        <p:pic>
          <p:nvPicPr>
            <p:cNvPr id="19" name="Picture 18" descr="RICH air compressor in EEL 124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644" y="4123661"/>
              <a:ext cx="3168141" cy="2376106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297147" y="3805572"/>
              <a:ext cx="17887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Clean Air Compressor</a:t>
              </a:r>
              <a:endParaRPr lang="en-US" sz="1400" b="1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25929" y="879928"/>
              <a:ext cx="2830285" cy="2993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60644" y="871509"/>
              <a:ext cx="13601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Gas System GUI</a:t>
              </a:r>
              <a:endParaRPr lang="en-US" sz="1400" b="1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41331" y="911586"/>
            <a:ext cx="363916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9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400" dirty="0" smtClean="0"/>
              <a:t>Gas system being installed in EEL-</a:t>
            </a:r>
            <a:r>
              <a:rPr lang="en-US" sz="1400" dirty="0" smtClean="0"/>
              <a:t>124  (DSG)</a:t>
            </a:r>
            <a:endParaRPr lang="en-US" sz="1400" dirty="0" smtClean="0"/>
          </a:p>
          <a:p>
            <a:endParaRPr lang="en-US" sz="800" dirty="0" smtClean="0"/>
          </a:p>
          <a:p>
            <a:r>
              <a:rPr lang="en-US" sz="1400" dirty="0" smtClean="0"/>
              <a:t>     Operative test foreseen in August 17</a:t>
            </a:r>
          </a:p>
          <a:p>
            <a:r>
              <a:rPr lang="en-US" sz="1400" dirty="0" smtClean="0"/>
              <a:t>     with fully instrumented electronic panel</a:t>
            </a:r>
            <a:endParaRPr lang="en-US" sz="1400" dirty="0"/>
          </a:p>
        </p:txBody>
      </p:sp>
      <p:sp>
        <p:nvSpPr>
          <p:cNvPr id="2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1" name="Picture 20" descr="RICH gas tank with Air Cooling Valve Panel on front, Nitrogen Valve Panel on Right Sid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31" y="2455151"/>
            <a:ext cx="3040584" cy="405411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71354" y="2153391"/>
            <a:ext cx="2467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Air Tank and Gas Line Controls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691817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178330" y="694544"/>
            <a:ext cx="3740527" cy="110681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679575" y="-76200"/>
            <a:ext cx="16388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Aerogel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158052" y="1891201"/>
            <a:ext cx="3199516" cy="1990578"/>
            <a:chOff x="1" y="836712"/>
            <a:chExt cx="8101844" cy="5040560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836712"/>
              <a:ext cx="8101844" cy="5040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" name="Straight Connector 14"/>
            <p:cNvCxnSpPr/>
            <p:nvPr/>
          </p:nvCxnSpPr>
          <p:spPr>
            <a:xfrm>
              <a:off x="1835696" y="3807104"/>
              <a:ext cx="5472608" cy="558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915816" y="5229200"/>
              <a:ext cx="3888432" cy="41398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1849648" y="3807104"/>
              <a:ext cx="1080120" cy="144016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6804296" y="4365104"/>
              <a:ext cx="432000" cy="127808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51" y="3971808"/>
            <a:ext cx="3199517" cy="2539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5844677" y="4678835"/>
            <a:ext cx="1907704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600" b="1" dirty="0" smtClean="0"/>
              <a:t>Difference between our measurement and passport values</a:t>
            </a:r>
            <a:endParaRPr lang="en-US" sz="1600" b="1" dirty="0"/>
          </a:p>
        </p:txBody>
      </p:sp>
      <p:sp>
        <p:nvSpPr>
          <p:cNvPr id="3" name="Rectangle 2"/>
          <p:cNvSpPr/>
          <p:nvPr/>
        </p:nvSpPr>
        <p:spPr>
          <a:xfrm>
            <a:off x="158052" y="745326"/>
            <a:ext cx="39240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400" dirty="0" smtClean="0">
                <a:solidFill>
                  <a:prstClr val="black"/>
                </a:solidFill>
              </a:rPr>
              <a:t>Production </a:t>
            </a:r>
            <a:r>
              <a:rPr lang="en-US" sz="1400" dirty="0">
                <a:solidFill>
                  <a:prstClr val="black"/>
                </a:solidFill>
              </a:rPr>
              <a:t>of 3 cm: </a:t>
            </a:r>
            <a:r>
              <a:rPr lang="en-US" sz="1400" dirty="0" smtClean="0">
                <a:solidFill>
                  <a:prstClr val="black"/>
                </a:solidFill>
              </a:rPr>
              <a:t>minimal </a:t>
            </a:r>
            <a:r>
              <a:rPr lang="en-US" sz="1400" dirty="0">
                <a:solidFill>
                  <a:prstClr val="black"/>
                </a:solidFill>
              </a:rPr>
              <a:t>quantity </a:t>
            </a:r>
            <a:r>
              <a:rPr lang="en-US" sz="1400" dirty="0" smtClean="0">
                <a:solidFill>
                  <a:prstClr val="black"/>
                </a:solidFill>
              </a:rPr>
              <a:t>achieved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</a:rPr>
              <a:t> </a:t>
            </a:r>
            <a:r>
              <a:rPr lang="en-US" sz="1400" dirty="0" smtClean="0">
                <a:solidFill>
                  <a:prstClr val="black"/>
                </a:solidFill>
              </a:rPr>
              <a:t>     All </a:t>
            </a: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elivered tiles within specifications</a:t>
            </a:r>
            <a:endParaRPr lang="en-US" sz="800" dirty="0" smtClean="0">
              <a:solidFill>
                <a:prstClr val="black"/>
              </a:solidFill>
            </a:endParaRP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en-US" sz="400" dirty="0">
              <a:solidFill>
                <a:prstClr val="black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9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prstClr val="black"/>
                </a:solidFill>
              </a:rPr>
              <a:t>   Production </a:t>
            </a:r>
            <a:r>
              <a:rPr lang="en-US" sz="1400" dirty="0">
                <a:solidFill>
                  <a:prstClr val="black"/>
                </a:solidFill>
              </a:rPr>
              <a:t>of 2 cm: </a:t>
            </a:r>
            <a:r>
              <a:rPr lang="en-US" sz="1400" dirty="0" smtClean="0">
                <a:solidFill>
                  <a:prstClr val="black"/>
                </a:solidFill>
              </a:rPr>
              <a:t> ongoing 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</a:rPr>
              <a:t> </a:t>
            </a:r>
            <a:r>
              <a:rPr lang="en-US" sz="1400" dirty="0" smtClean="0">
                <a:solidFill>
                  <a:prstClr val="black"/>
                </a:solidFill>
              </a:rPr>
              <a:t>     Completion expected beginning </a:t>
            </a:r>
            <a:r>
              <a:rPr lang="en-US" sz="1400" dirty="0">
                <a:solidFill>
                  <a:prstClr val="black"/>
                </a:solidFill>
              </a:rPr>
              <a:t>of August</a:t>
            </a:r>
          </a:p>
        </p:txBody>
      </p:sp>
      <p:pic>
        <p:nvPicPr>
          <p:cNvPr id="34" name="Picture 33" descr="AERO_Tran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6" y="3876151"/>
            <a:ext cx="3605956" cy="2580080"/>
          </a:xfrm>
          <a:prstGeom prst="rect">
            <a:avLst/>
          </a:prstGeom>
        </p:spPr>
      </p:pic>
      <p:cxnSp>
        <p:nvCxnSpPr>
          <p:cNvPr id="36" name="Straight Connector 35"/>
          <p:cNvCxnSpPr/>
          <p:nvPr/>
        </p:nvCxnSpPr>
        <p:spPr>
          <a:xfrm>
            <a:off x="4617346" y="4335987"/>
            <a:ext cx="3134474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4236342" y="1206508"/>
            <a:ext cx="4472213" cy="2595073"/>
            <a:chOff x="2776784" y="4257779"/>
            <a:chExt cx="3850562" cy="2216054"/>
          </a:xfrm>
        </p:grpSpPr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6784" y="4257779"/>
              <a:ext cx="3059372" cy="2216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7" name="Straight Connector 36"/>
            <p:cNvCxnSpPr/>
            <p:nvPr/>
          </p:nvCxnSpPr>
          <p:spPr>
            <a:xfrm>
              <a:off x="4932633" y="4838932"/>
              <a:ext cx="872921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4500880" y="5875252"/>
              <a:ext cx="1304674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5942475" y="5652532"/>
              <a:ext cx="684871" cy="4299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HERMES</a:t>
              </a:r>
            </a:p>
            <a:p>
              <a:r>
                <a:rPr lang="en-US" sz="1200" b="1" dirty="0" smtClean="0"/>
                <a:t> (n=1.03)</a:t>
              </a:r>
              <a:endParaRPr lang="en-US" sz="1200" b="1" dirty="0"/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7885903" y="1629012"/>
            <a:ext cx="1088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CLAS12  R&amp;D </a:t>
            </a:r>
          </a:p>
          <a:p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 (n=1.05)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901987" y="4008004"/>
            <a:ext cx="1232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CLAS12 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Production </a:t>
            </a:r>
          </a:p>
          <a:p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 (n=1.05)</a:t>
            </a:r>
          </a:p>
          <a:p>
            <a:r>
              <a:rPr lang="en-US" sz="1200" b="1" dirty="0">
                <a:solidFill>
                  <a:schemeClr val="accent6">
                    <a:lumMod val="75000"/>
                  </a:schemeClr>
                </a:solidFill>
              </a:rPr>
              <a:t>&lt;</a:t>
            </a:r>
            <a:r>
              <a:rPr lang="en-US" sz="1200" b="1" dirty="0" err="1">
                <a:solidFill>
                  <a:schemeClr val="accent6">
                    <a:lumMod val="75000"/>
                  </a:schemeClr>
                </a:solidFill>
              </a:rPr>
              <a:t>L</a:t>
            </a:r>
            <a:r>
              <a:rPr lang="en-US" sz="1200" b="1" baseline="-25000" dirty="0" err="1">
                <a:solidFill>
                  <a:schemeClr val="accent6">
                    <a:lumMod val="75000"/>
                  </a:schemeClr>
                </a:solidFill>
              </a:rPr>
              <a:t>sc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</a:rPr>
              <a:t>&gt;  ~ 50 mm</a:t>
            </a:r>
          </a:p>
          <a:p>
            <a:endParaRPr lang="en-US" sz="1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12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808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78330" y="694544"/>
            <a:ext cx="4239456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679575" y="-76200"/>
            <a:ext cx="16388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Aerogel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167" y="2854828"/>
            <a:ext cx="3434331" cy="365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167" y="704996"/>
            <a:ext cx="3434331" cy="205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0854" y="781618"/>
            <a:ext cx="43320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>
                <a:solidFill>
                  <a:prstClr val="black"/>
                </a:solidFill>
              </a:rPr>
              <a:t>Mechanical stress tests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</a:rPr>
              <a:t> </a:t>
            </a:r>
            <a:r>
              <a:rPr lang="en-US" sz="1400" dirty="0" smtClean="0">
                <a:solidFill>
                  <a:prstClr val="black"/>
                </a:solidFill>
              </a:rPr>
              <a:t>    Can sustain compressions much bigger than planned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800" dirty="0" smtClean="0">
                <a:solidFill>
                  <a:prstClr val="black"/>
                </a:solidFill>
              </a:rPr>
              <a:t>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>
                <a:solidFill>
                  <a:prstClr val="black"/>
                </a:solidFill>
              </a:rPr>
              <a:t>First </a:t>
            </a:r>
            <a:r>
              <a:rPr lang="en-US" sz="1400" dirty="0">
                <a:solidFill>
                  <a:prstClr val="black"/>
                </a:solidFill>
              </a:rPr>
              <a:t>assembly test performed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</a:rPr>
              <a:t>    </a:t>
            </a:r>
            <a:r>
              <a:rPr lang="en-US" sz="1400" dirty="0" smtClean="0">
                <a:solidFill>
                  <a:prstClr val="black"/>
                </a:solidFill>
              </a:rPr>
              <a:t>  Safe </a:t>
            </a:r>
            <a:r>
              <a:rPr lang="en-US" sz="1400" dirty="0">
                <a:solidFill>
                  <a:prstClr val="black"/>
                </a:solidFill>
              </a:rPr>
              <a:t>rotations up to </a:t>
            </a:r>
            <a:r>
              <a:rPr lang="en-US" sz="1400" dirty="0" smtClean="0">
                <a:solidFill>
                  <a:prstClr val="black"/>
                </a:solidFill>
              </a:rPr>
              <a:t>10</a:t>
            </a:r>
            <a:r>
              <a:rPr lang="en-US" sz="1400" baseline="30000" dirty="0" smtClean="0">
                <a:solidFill>
                  <a:prstClr val="black"/>
                </a:solidFill>
              </a:rPr>
              <a:t>o </a:t>
            </a:r>
            <a:r>
              <a:rPr lang="en-US" sz="1400" dirty="0" smtClean="0">
                <a:solidFill>
                  <a:prstClr val="black"/>
                </a:solidFill>
              </a:rPr>
              <a:t>beyond vertical 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2" name="Picture 1" descr="Aerogel_Compress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43" y="2259814"/>
            <a:ext cx="2607243" cy="411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53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51117" y="694544"/>
            <a:ext cx="3273373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792654" y="-76200"/>
            <a:ext cx="34127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Spherical Mirrors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9" name="Picture 3" descr="C:\Users\Mirazita\Desktop\documenti\RICH_mirrors\CMA\ordine_2016_supporto\Progress\PhotoTucson_2017-04-20\IMG_20170420_1022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008" y="821545"/>
            <a:ext cx="5105064" cy="2871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17" y="2082473"/>
            <a:ext cx="3273373" cy="2436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619" y="4238462"/>
            <a:ext cx="3202318" cy="226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884" y="4247533"/>
            <a:ext cx="3240624" cy="226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732348" y="3954622"/>
            <a:ext cx="1607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Radius, specs ± 1 %</a:t>
            </a:r>
            <a:endParaRPr lang="en-US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170040" y="3936480"/>
            <a:ext cx="28007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Reflected spot size, specs &lt; 2.5 mm </a:t>
            </a:r>
            <a:endParaRPr lang="en-US" sz="1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62521" y="712687"/>
            <a:ext cx="2557110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/>
              <a:t>   All 10 mirror produced </a:t>
            </a:r>
          </a:p>
          <a:p>
            <a:r>
              <a:rPr lang="en-US" sz="1400" dirty="0" smtClean="0"/>
              <a:t>    30% less areal density </a:t>
            </a:r>
            <a:r>
              <a:rPr lang="en-US" sz="1400" dirty="0" err="1" smtClean="0"/>
              <a:t>vs</a:t>
            </a:r>
            <a:r>
              <a:rPr lang="en-US" sz="1400" dirty="0" smtClean="0"/>
              <a:t> </a:t>
            </a:r>
            <a:r>
              <a:rPr lang="en-US" sz="1400" dirty="0" err="1" smtClean="0"/>
              <a:t>LHCb</a:t>
            </a:r>
            <a:endParaRPr lang="en-US" sz="14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  Specifications met</a:t>
            </a:r>
          </a:p>
          <a:p>
            <a:endParaRPr lang="en-US" sz="400" dirty="0" smtClean="0"/>
          </a:p>
          <a:p>
            <a:r>
              <a:rPr lang="en-US" sz="1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/>
              <a:t>  Support structure delivered </a:t>
            </a:r>
          </a:p>
          <a:p>
            <a:r>
              <a:rPr lang="en-US" sz="1400" dirty="0" smtClean="0">
                <a:solidFill>
                  <a:srgbClr val="00009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/>
              <a:t>  Coating ongoing @ ECI</a:t>
            </a:r>
            <a:endParaRPr lang="en-US" sz="1400" dirty="0"/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036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439389" y="-76200"/>
            <a:ext cx="2119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Alignment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6" name="Picture 3" descr="C:\Users\Mirazita\Desktop\documenti\RICH_mirrors\CMA\ordine_2016_supporto\Progress\PhotoTucson_2017-04-20\IMG_20170420_1022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859" y="3651100"/>
            <a:ext cx="1571839" cy="279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1Sposta_spo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32" y="2055835"/>
            <a:ext cx="3572836" cy="2422958"/>
          </a:xfrm>
          <a:prstGeom prst="rect">
            <a:avLst/>
          </a:prstGeom>
        </p:spPr>
      </p:pic>
      <p:pic>
        <p:nvPicPr>
          <p:cNvPr id="18" name="Picture 17" descr="2ndA_spot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32" y="4205623"/>
            <a:ext cx="3572836" cy="2422957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365426" y="4222095"/>
            <a:ext cx="1635217" cy="197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58108" y="4428867"/>
            <a:ext cx="2096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</a:rPr>
              <a:t>After alignment   D0 = 1.7 mm</a:t>
            </a:r>
          </a:p>
          <a:p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8308" y="2251055"/>
            <a:ext cx="1441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Before alignment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365426" y="1977849"/>
            <a:ext cx="1635217" cy="257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87182" y="685473"/>
            <a:ext cx="3921954" cy="14463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62521" y="803403"/>
            <a:ext cx="373776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</a:t>
            </a:r>
            <a:r>
              <a:rPr lang="en-US" sz="1400" dirty="0" smtClean="0"/>
              <a:t>Effective procedure (~ 20 min)</a:t>
            </a:r>
          </a:p>
          <a:p>
            <a:endParaRPr lang="en-US" sz="1400" dirty="0"/>
          </a:p>
          <a:p>
            <a:r>
              <a:rPr lang="en-US" sz="1400" dirty="0" smtClean="0"/>
              <a:t>    Uncoated </a:t>
            </a:r>
            <a:r>
              <a:rPr lang="en-US" sz="1400" dirty="0"/>
              <a:t>3.5 m</a:t>
            </a:r>
            <a:r>
              <a:rPr lang="en-US" sz="1400" baseline="30000" dirty="0"/>
              <a:t>2</a:t>
            </a:r>
            <a:r>
              <a:rPr lang="en-US" sz="1400" dirty="0"/>
              <a:t> composite mirror </a:t>
            </a:r>
            <a:r>
              <a:rPr lang="en-US" sz="1400" dirty="0" smtClean="0"/>
              <a:t> achieves </a:t>
            </a:r>
            <a:r>
              <a:rPr lang="en-US" sz="1400" dirty="0"/>
              <a:t>a </a:t>
            </a:r>
            <a:endParaRPr lang="en-US" sz="1400" dirty="0" smtClean="0"/>
          </a:p>
          <a:p>
            <a:r>
              <a:rPr lang="en-US" sz="1400" dirty="0" smtClean="0"/>
              <a:t>    point</a:t>
            </a:r>
            <a:r>
              <a:rPr lang="en-US" sz="1400" dirty="0"/>
              <a:t>-like image </a:t>
            </a:r>
            <a:r>
              <a:rPr lang="en-US" sz="1400" dirty="0" smtClean="0"/>
              <a:t>comparable to single mirror</a:t>
            </a:r>
            <a:endParaRPr lang="en-US" sz="1400" dirty="0"/>
          </a:p>
          <a:p>
            <a:r>
              <a:rPr lang="en-US" sz="1400" dirty="0" smtClean="0"/>
              <a:t>    &lt;</a:t>
            </a:r>
            <a:r>
              <a:rPr lang="en-US" sz="1400" dirty="0"/>
              <a:t>&lt; 5 mm specs </a:t>
            </a:r>
            <a:endParaRPr lang="en-US" sz="1400" baseline="30000" dirty="0"/>
          </a:p>
        </p:txBody>
      </p:sp>
      <p:pic>
        <p:nvPicPr>
          <p:cNvPr id="3" name="Picture 2" descr="IMG_20170420_15193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032" y="754455"/>
            <a:ext cx="4061761" cy="2280835"/>
          </a:xfrm>
          <a:prstGeom prst="rect">
            <a:avLst/>
          </a:prstGeom>
        </p:spPr>
      </p:pic>
      <p:pic>
        <p:nvPicPr>
          <p:cNvPr id="27" name="Picture 26" descr="IMG_20170420_151636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143" y="3660171"/>
            <a:ext cx="1558751" cy="2775857"/>
          </a:xfrm>
          <a:prstGeom prst="rect">
            <a:avLst/>
          </a:prstGeom>
        </p:spPr>
      </p:pic>
      <p:sp>
        <p:nvSpPr>
          <p:cNvPr id="3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Meeting, 13 June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887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51740</TotalTime>
  <Words>1502</Words>
  <Application>Microsoft Macintosh PowerPoint</Application>
  <PresentationFormat>On-screen Show (4:3)</PresentationFormat>
  <Paragraphs>363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948</cp:revision>
  <dcterms:created xsi:type="dcterms:W3CDTF">2012-03-30T13:12:09Z</dcterms:created>
  <dcterms:modified xsi:type="dcterms:W3CDTF">2017-06-13T16:09:19Z</dcterms:modified>
</cp:coreProperties>
</file>