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7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01" autoAdjust="0"/>
  </p:normalViewPr>
  <p:slideViewPr>
    <p:cSldViewPr snapToGrid="0" snapToObjects="1">
      <p:cViewPr varScale="1">
        <p:scale>
          <a:sx n="142" d="100"/>
          <a:sy n="142" d="100"/>
        </p:scale>
        <p:origin x="-53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5F4A4-073E-B94A-B6CA-87C9372E26FC}" type="datetimeFigureOut">
              <a:rPr lang="en-US" smtClean="0"/>
              <a:t>02/10/17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0A427-FDF6-DC41-BC80-7E6BD4ADC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92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4A55C-D359-164B-BFAA-47431F115934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229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4A55C-D359-164B-BFAA-47431F11593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29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97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9798"/>
            <a:ext cx="8229600" cy="872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587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377D2-4ED9-D74C-9DB9-0ECC3086FA1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587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CLAS collaboration meeting, JLab  03/28-31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587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77F5-4CBB-1B4A-A4E3-F09C5D46D8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782634"/>
            <a:ext cx="9144000" cy="1588"/>
          </a:xfrm>
          <a:prstGeom prst="line">
            <a:avLst/>
          </a:prstGeom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>
            <a:outerShdw dist="20000" dir="624000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0" y="6551612"/>
            <a:ext cx="9144000" cy="1588"/>
          </a:xfrm>
          <a:prstGeom prst="line">
            <a:avLst/>
          </a:prstGeom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>
            <a:outerShdw dist="20000" dir="624000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76200" y="835022"/>
            <a:ext cx="9067800" cy="1588"/>
          </a:xfrm>
          <a:prstGeom prst="line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6" Type="http://schemas.openxmlformats.org/officeDocument/2006/relationships/image" Target="../media/image4.jp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7" Type="http://schemas.openxmlformats.org/officeDocument/2006/relationships/image" Target="../media/image10.png"/><Relationship Id="rId8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G_20171001_12582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405" y="4438290"/>
            <a:ext cx="3596457" cy="2019549"/>
          </a:xfrm>
          <a:prstGeom prst="rect">
            <a:avLst/>
          </a:prstGeom>
        </p:spPr>
      </p:pic>
      <p:pic>
        <p:nvPicPr>
          <p:cNvPr id="20" name="Picture 19" descr="RICH planar mirror mounted on lower frontal panel 2017-09-0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1" y="2266591"/>
            <a:ext cx="2895599" cy="2171699"/>
          </a:xfrm>
          <a:prstGeom prst="rect">
            <a:avLst/>
          </a:prstGeom>
        </p:spPr>
      </p:pic>
      <p:pic>
        <p:nvPicPr>
          <p:cNvPr id="2" name="Picture 1" descr="IMG_20170901_19474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945" y="4438290"/>
            <a:ext cx="3596456" cy="2019549"/>
          </a:xfrm>
          <a:prstGeom prst="rect">
            <a:avLst/>
          </a:prstGeom>
        </p:spPr>
      </p:pic>
      <p:pic>
        <p:nvPicPr>
          <p:cNvPr id="17" name="Picture 16" descr="IMG_20170315_16320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290" y="2266591"/>
            <a:ext cx="3167111" cy="2171699"/>
          </a:xfrm>
          <a:prstGeom prst="rect">
            <a:avLst/>
          </a:prstGeom>
        </p:spPr>
      </p:pic>
      <p:sp>
        <p:nvSpPr>
          <p:cNvPr id="39" name="TextShape 1"/>
          <p:cNvSpPr txBox="1"/>
          <p:nvPr/>
        </p:nvSpPr>
        <p:spPr>
          <a:xfrm>
            <a:off x="457200" y="76200"/>
            <a:ext cx="8229240" cy="609600"/>
          </a:xfrm>
          <a:prstGeom prst="rect">
            <a:avLst/>
          </a:prstGeom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0090"/>
                </a:solidFill>
                <a:cs typeface="Calibri"/>
              </a:rPr>
              <a:t>RICH Detector</a:t>
            </a:r>
            <a:endParaRPr sz="4000" b="1" dirty="0">
              <a:solidFill>
                <a:srgbClr val="000090"/>
              </a:solidFill>
              <a:cs typeface="Calibr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15200" y="115669"/>
            <a:ext cx="1775922" cy="646331"/>
          </a:xfrm>
          <a:prstGeom prst="rect">
            <a:avLst/>
          </a:prstGeom>
          <a:noFill/>
          <a:ln w="3175" cmpd="sng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008000"/>
                </a:solidFill>
                <a:latin typeface="Capitals"/>
                <a:cs typeface="Capitals"/>
              </a:rPr>
              <a:t>Hall B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00" y="-10668"/>
            <a:ext cx="17133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i="1" dirty="0">
                <a:solidFill>
                  <a:srgbClr val="FF00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CLAS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12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35" name="CustomShape 2"/>
          <p:cNvSpPr/>
          <p:nvPr/>
        </p:nvSpPr>
        <p:spPr>
          <a:xfrm>
            <a:off x="90713" y="911096"/>
            <a:ext cx="2789004" cy="709250"/>
          </a:xfrm>
          <a:prstGeom prst="rect">
            <a:avLst/>
          </a:prstGeom>
          <a:solidFill>
            <a:schemeClr val="bg1"/>
          </a:solidFill>
          <a:ln w="25400">
            <a:solidFill>
              <a:srgbClr val="660066"/>
            </a:solidFill>
          </a:ln>
        </p:spPr>
        <p:txBody>
          <a:bodyPr lIns="90000" tIns="45000" rIns="90000" bIns="450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FF0000"/>
                </a:solidFill>
              </a:rPr>
              <a:t>Mechanical structure</a:t>
            </a:r>
            <a:endParaRPr lang="en-US" sz="1600" b="1" dirty="0">
              <a:solidFill>
                <a:srgbClr val="FF0000"/>
              </a:solidFill>
            </a:endParaRP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Mechanical structure ready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Installation tools in preparation</a:t>
            </a:r>
            <a:endParaRPr lang="en-US" sz="1200" dirty="0">
              <a:solidFill>
                <a:prstClr val="black"/>
              </a:solidFill>
              <a:latin typeface="+mj-lt"/>
            </a:endParaRP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sz="1400" b="1" dirty="0">
              <a:solidFill>
                <a:prstClr val="black"/>
              </a:solidFill>
            </a:endParaRPr>
          </a:p>
        </p:txBody>
      </p:sp>
      <p:sp>
        <p:nvSpPr>
          <p:cNvPr id="36" name="CustomShape 2"/>
          <p:cNvSpPr/>
          <p:nvPr/>
        </p:nvSpPr>
        <p:spPr>
          <a:xfrm>
            <a:off x="90713" y="2464792"/>
            <a:ext cx="2789004" cy="1073689"/>
          </a:xfrm>
          <a:prstGeom prst="rect">
            <a:avLst/>
          </a:prstGeom>
          <a:solidFill>
            <a:schemeClr val="bg1"/>
          </a:solidFill>
          <a:ln w="25400">
            <a:solidFill>
              <a:srgbClr val="660066"/>
            </a:solidFill>
          </a:ln>
        </p:spPr>
        <p:txBody>
          <a:bodyPr lIns="90000" tIns="45000" rIns="90000" bIns="450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Mirrors</a:t>
            </a:r>
            <a:endParaRPr lang="en-US" sz="1600" b="1" dirty="0">
              <a:solidFill>
                <a:srgbClr val="FF0000"/>
              </a:solidFill>
              <a:latin typeface="+mj-lt"/>
            </a:endParaRP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Spherical reveal defects after coating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Resurface done, </a:t>
            </a: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coating ongoing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Lateral mirrors at JLab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Front mirrors being delivered</a:t>
            </a:r>
            <a:endParaRPr lang="en-US" sz="1200" dirty="0" smtClean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2" name="Date Placeholder 18"/>
          <p:cNvSpPr txBox="1">
            <a:spLocks/>
          </p:cNvSpPr>
          <p:nvPr/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4E81EF3-E4FA-EB43-849D-58CE949E2FFC}" type="datetime1">
              <a:rPr lang="en-US" sz="120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02/10/17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3" name="Slide Number Placeholder 26"/>
          <p:cNvSpPr txBox="1">
            <a:spLocks/>
          </p:cNvSpPr>
          <p:nvPr/>
        </p:nvSpPr>
        <p:spPr>
          <a:xfrm>
            <a:off x="6553200" y="64587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691B448-D881-4C06-8E31-715F81B52A15}" type="slidenum">
              <a:rPr lang="en-US" sz="1200">
                <a:solidFill>
                  <a:srgbClr val="000000"/>
                </a:solidFill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4" name="Footer Placeholder 27"/>
          <p:cNvSpPr txBox="1">
            <a:spLocks/>
          </p:cNvSpPr>
          <p:nvPr/>
        </p:nvSpPr>
        <p:spPr>
          <a:xfrm>
            <a:off x="3124200" y="64587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>
                <a:solidFill>
                  <a:srgbClr val="000000"/>
                </a:solidFill>
              </a:rPr>
              <a:t>CLAS collaboration meeting, JLab  </a:t>
            </a:r>
          </a:p>
        </p:txBody>
      </p:sp>
      <p:pic>
        <p:nvPicPr>
          <p:cNvPr id="19" name="Picture 18" descr="RICH_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16" y="76200"/>
            <a:ext cx="3598333" cy="143611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660066"/>
            </a:solidFill>
          </a:ln>
        </p:spPr>
      </p:pic>
      <p:sp>
        <p:nvSpPr>
          <p:cNvPr id="26" name="CustomShape 2"/>
          <p:cNvSpPr/>
          <p:nvPr/>
        </p:nvSpPr>
        <p:spPr>
          <a:xfrm>
            <a:off x="90713" y="1687737"/>
            <a:ext cx="2789004" cy="712125"/>
          </a:xfrm>
          <a:prstGeom prst="rect">
            <a:avLst/>
          </a:prstGeom>
          <a:solidFill>
            <a:schemeClr val="bg1"/>
          </a:solidFill>
          <a:ln w="25400">
            <a:solidFill>
              <a:srgbClr val="660066"/>
            </a:solidFill>
          </a:ln>
        </p:spPr>
        <p:txBody>
          <a:bodyPr lIns="90000" tIns="45000" rIns="90000" bIns="450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Aerogel</a:t>
            </a:r>
            <a:endParaRPr lang="en-US" sz="1600" b="1" dirty="0">
              <a:solidFill>
                <a:srgbClr val="FF0000"/>
              </a:solidFill>
              <a:latin typeface="+mj-lt"/>
            </a:endParaRP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Baseline p</a:t>
            </a: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roduction </a:t>
            </a: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done </a:t>
            </a:r>
            <a:endParaRPr lang="en-US" sz="1200" dirty="0" smtClean="0">
              <a:solidFill>
                <a:prstClr val="black"/>
              </a:solidFill>
              <a:latin typeface="+mj-lt"/>
            </a:endParaRP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Working on additional spares</a:t>
            </a:r>
            <a:endParaRPr lang="en-US" sz="1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1871668"/>
            <a:ext cx="5316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 assembling on track for installation middle of November 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2758966" y="4099034"/>
            <a:ext cx="322324" cy="23938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14" y="4239171"/>
            <a:ext cx="2923798" cy="2218668"/>
          </a:xfrm>
          <a:prstGeom prst="rect">
            <a:avLst/>
          </a:prstGeom>
        </p:spPr>
      </p:pic>
      <p:sp>
        <p:nvSpPr>
          <p:cNvPr id="25" name="CustomShape 2"/>
          <p:cNvSpPr/>
          <p:nvPr/>
        </p:nvSpPr>
        <p:spPr>
          <a:xfrm>
            <a:off x="90714" y="3624434"/>
            <a:ext cx="2789004" cy="535912"/>
          </a:xfrm>
          <a:prstGeom prst="rect">
            <a:avLst/>
          </a:prstGeom>
          <a:solidFill>
            <a:schemeClr val="bg1"/>
          </a:solidFill>
          <a:ln w="25400">
            <a:solidFill>
              <a:srgbClr val="660066"/>
            </a:solidFill>
          </a:ln>
        </p:spPr>
        <p:txBody>
          <a:bodyPr lIns="90000" tIns="45000" rIns="90000" bIns="450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PMT + Electronics</a:t>
            </a:r>
            <a:endParaRPr lang="en-US" sz="1600" b="1" dirty="0">
              <a:solidFill>
                <a:srgbClr val="FF0000"/>
              </a:solidFill>
              <a:latin typeface="+mj-lt"/>
            </a:endParaRP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Being assembled</a:t>
            </a:r>
            <a:endParaRPr lang="en-US" sz="1200" dirty="0" smtClean="0">
              <a:solidFill>
                <a:prstClr val="black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875985" y="1096356"/>
            <a:ext cx="5451089" cy="3314466"/>
            <a:chOff x="-307334" y="3652338"/>
            <a:chExt cx="4975679" cy="2840537"/>
          </a:xfrm>
        </p:grpSpPr>
        <p:pic>
          <p:nvPicPr>
            <p:cNvPr id="22" name="Content Placeholder 3" descr="Screen Shot 2017-09-03 at 7.17.00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822" r="-6822"/>
            <a:stretch>
              <a:fillRect/>
            </a:stretch>
          </p:blipFill>
          <p:spPr>
            <a:xfrm>
              <a:off x="-307334" y="3756443"/>
              <a:ext cx="4975679" cy="2736432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-123011" y="3652338"/>
              <a:ext cx="4391310" cy="6088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 rot="5400000">
              <a:off x="2806446" y="4772261"/>
              <a:ext cx="2794000" cy="5541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Shape 1"/>
          <p:cNvSpPr txBox="1"/>
          <p:nvPr/>
        </p:nvSpPr>
        <p:spPr>
          <a:xfrm>
            <a:off x="457200" y="76200"/>
            <a:ext cx="8229240" cy="609600"/>
          </a:xfrm>
          <a:prstGeom prst="rect">
            <a:avLst/>
          </a:prstGeom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0090"/>
                </a:solidFill>
                <a:latin typeface="+mn-lt"/>
                <a:cs typeface="Arial"/>
              </a:rPr>
              <a:t>RICH Detector</a:t>
            </a:r>
            <a:endParaRPr sz="4000" b="1" dirty="0">
              <a:solidFill>
                <a:srgbClr val="000090"/>
              </a:solidFill>
              <a:latin typeface="+mn-lt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15200" y="115669"/>
            <a:ext cx="1775922" cy="646331"/>
          </a:xfrm>
          <a:prstGeom prst="rect">
            <a:avLst/>
          </a:prstGeom>
          <a:noFill/>
          <a:ln w="3175" cmpd="sng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008000"/>
                </a:solidFill>
                <a:latin typeface="Capitals"/>
                <a:cs typeface="Capitals"/>
              </a:rPr>
              <a:t>Hall B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00" y="-10668"/>
            <a:ext cx="17133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+mn-lt"/>
              </a:rPr>
              <a:t>CLAS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+mn-lt"/>
              </a:rPr>
              <a:t>12</a:t>
            </a:r>
            <a:endParaRPr lang="en-US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5" name="Date Placeholder 18"/>
          <p:cNvSpPr txBox="1">
            <a:spLocks/>
          </p:cNvSpPr>
          <p:nvPr/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E81EF3-E4FA-EB43-849D-58CE949E2FF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02/10/17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Slide Number Placeholder 26"/>
          <p:cNvSpPr txBox="1">
            <a:spLocks/>
          </p:cNvSpPr>
          <p:nvPr/>
        </p:nvSpPr>
        <p:spPr>
          <a:xfrm>
            <a:off x="6553200" y="64587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91B448-D881-4C06-8E31-715F81B52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Footer Placeholder 27"/>
          <p:cNvSpPr txBox="1">
            <a:spLocks/>
          </p:cNvSpPr>
          <p:nvPr/>
        </p:nvSpPr>
        <p:spPr>
          <a:xfrm>
            <a:off x="3124200" y="64587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CLAS collaboration meeting, JLab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" name="Picture 18" descr="RICH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818" y="112511"/>
            <a:ext cx="3598333" cy="143611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171945" y="4398490"/>
            <a:ext cx="2716859" cy="2060280"/>
            <a:chOff x="6427141" y="4398490"/>
            <a:chExt cx="2716859" cy="2060280"/>
          </a:xfrm>
        </p:grpSpPr>
        <p:pic>
          <p:nvPicPr>
            <p:cNvPr id="31" name="Picture 30" descr="IMG_6567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7141" y="4421126"/>
              <a:ext cx="2716859" cy="2037644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6435900" y="4435655"/>
              <a:ext cx="1279407" cy="24433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427141" y="4398490"/>
              <a:ext cx="9669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PMT plane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28069" y="4418951"/>
            <a:ext cx="2716859" cy="2037644"/>
            <a:chOff x="6427141" y="2266626"/>
            <a:chExt cx="2716859" cy="2037644"/>
          </a:xfrm>
        </p:grpSpPr>
        <p:pic>
          <p:nvPicPr>
            <p:cNvPr id="38" name="Picture 37" descr="IMG_6572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7141" y="2266626"/>
              <a:ext cx="2716859" cy="2037644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6427141" y="2287369"/>
              <a:ext cx="21849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Trigger and tracking station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1" name="Picture 40" descr="RICH_temp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47" y="4209451"/>
            <a:ext cx="2461153" cy="2283424"/>
          </a:xfrm>
          <a:prstGeom prst="rect">
            <a:avLst/>
          </a:prstGeom>
        </p:spPr>
      </p:pic>
      <p:pic>
        <p:nvPicPr>
          <p:cNvPr id="43" name="Picture 42" descr="IMG_6574_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1387627"/>
            <a:ext cx="3586029" cy="26895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98535" y="1468183"/>
            <a:ext cx="3960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</a:t>
            </a:r>
            <a:r>
              <a:rPr lang="en-US" sz="1600" dirty="0" smtClean="0"/>
              <a:t>irst stage cosmic run successfully completed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43902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6583</TotalTime>
  <Words>88</Words>
  <Application>Microsoft Macintosh PowerPoint</Application>
  <PresentationFormat>On-screen Show (4:3)</PresentationFormat>
  <Paragraphs>31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1_Office Theme</vt:lpstr>
      <vt:lpstr>PowerPoint Presentation</vt:lpstr>
      <vt:lpstr>PowerPoint Presentation</vt:lpstr>
    </vt:vector>
  </TitlesOfParts>
  <Company>Jefferson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Volker Burkert</dc:creator>
  <cp:lastModifiedBy>Marco Contalbrigo</cp:lastModifiedBy>
  <cp:revision>50</cp:revision>
  <dcterms:created xsi:type="dcterms:W3CDTF">2017-03-14T15:01:06Z</dcterms:created>
  <dcterms:modified xsi:type="dcterms:W3CDTF">2017-10-02T18:00:50Z</dcterms:modified>
</cp:coreProperties>
</file>