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tiff" ContentType="image/tiff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579" r:id="rId2"/>
    <p:sldId id="572" r:id="rId3"/>
    <p:sldId id="580" r:id="rId4"/>
    <p:sldId id="58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2323"/>
    <a:srgbClr val="CD0202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37" autoAdjust="0"/>
  </p:normalViewPr>
  <p:slideViewPr>
    <p:cSldViewPr snapToGrid="0" snapToObjects="1">
      <p:cViewPr>
        <p:scale>
          <a:sx n="90" d="100"/>
          <a:sy n="90" d="100"/>
        </p:scale>
        <p:origin x="-1208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18/03/14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18/03/14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18/03/14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18/03/14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18/03/14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18/03/14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18/03/14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18/03/14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18/03/14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18/03/14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18/03/14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18/03/14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18/03/14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18/03/14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5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5" Type="http://schemas.openxmlformats.org/officeDocument/2006/relationships/image" Target="../media/image8.tiff"/><Relationship Id="rId7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png"/><Relationship Id="rId6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336" y="1161164"/>
            <a:ext cx="4665598" cy="2891922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4156245" y="3937756"/>
            <a:ext cx="2179344" cy="249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15743" y="692729"/>
            <a:ext cx="8551265" cy="3385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601711" y="-76200"/>
            <a:ext cx="579452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Detectors for Particle ID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F. </a:t>
            </a:r>
            <a:r>
              <a:rPr lang="de-DE" sz="1200" dirty="0" err="1" smtClean="0">
                <a:solidFill>
                  <a:schemeClr val="bg1"/>
                </a:solidFill>
              </a:rPr>
              <a:t>Sabatie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Bochum Meeting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159" y="4342938"/>
            <a:ext cx="387558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CLAS12 RICH @ </a:t>
            </a:r>
            <a:r>
              <a:rPr lang="en-US" sz="1600" dirty="0" smtClean="0">
                <a:solidFill>
                  <a:srgbClr val="FF0000"/>
                </a:solidFill>
              </a:rPr>
              <a:t>JLab</a:t>
            </a:r>
            <a:r>
              <a:rPr lang="en-US" sz="1600" dirty="0" smtClean="0">
                <a:solidFill>
                  <a:srgbClr val="FF0000"/>
                </a:solidFill>
              </a:rPr>
              <a:t>:</a:t>
            </a:r>
          </a:p>
          <a:p>
            <a:endParaRPr lang="en-US" sz="1600" dirty="0" smtClean="0"/>
          </a:p>
          <a:p>
            <a:r>
              <a:rPr lang="en-US" sz="1600" dirty="0" smtClean="0"/>
              <a:t>Base configuration: 2 sectors</a:t>
            </a:r>
          </a:p>
          <a:p>
            <a:r>
              <a:rPr lang="en-US" sz="1600" dirty="0" smtClean="0"/>
              <a:t>         ~1 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photon detector per sector</a:t>
            </a:r>
          </a:p>
          <a:p>
            <a:endParaRPr lang="en-US" sz="1600" dirty="0"/>
          </a:p>
          <a:p>
            <a:r>
              <a:rPr lang="en-US" sz="1600" dirty="0" smtClean="0"/>
              <a:t>Extension to additional sectors only possible</a:t>
            </a:r>
          </a:p>
          <a:p>
            <a:r>
              <a:rPr lang="en-US" sz="1600" dirty="0" smtClean="0"/>
              <a:t>with cost-effective photon-detectors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3" y="2098665"/>
            <a:ext cx="4496653" cy="21453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9089" y="692729"/>
            <a:ext cx="8473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Semi-inclusive DIS to study 3D nucleon structure and </a:t>
            </a:r>
            <a:r>
              <a:rPr lang="en-US" sz="1600" dirty="0" err="1" smtClean="0"/>
              <a:t>hadronization</a:t>
            </a:r>
            <a:r>
              <a:rPr lang="en-US" sz="1600" dirty="0" smtClean="0"/>
              <a:t>;  Hadron ID for flavor sensitivity  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15743" y="1486834"/>
            <a:ext cx="35796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RICH technology to cover </a:t>
            </a:r>
          </a:p>
          <a:p>
            <a:r>
              <a:rPr lang="en-US" sz="1600" dirty="0" smtClean="0"/>
              <a:t>few-GeV forward hadron momenta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201089" y="1140639"/>
            <a:ext cx="2137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Typical Detector @ EIC: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14421" y="1662125"/>
            <a:ext cx="3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p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21033" y="1682231"/>
            <a:ext cx="3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p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44216" y="2866505"/>
            <a:ext cx="3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p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35589" y="2855921"/>
            <a:ext cx="3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p</a:t>
            </a:r>
            <a:endParaRPr lang="en-US" dirty="0">
              <a:latin typeface="Symbol" charset="2"/>
              <a:cs typeface="Symbol" charset="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641650" y="3977558"/>
            <a:ext cx="2551450" cy="2579503"/>
            <a:chOff x="6641650" y="4034002"/>
            <a:chExt cx="2551450" cy="257950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84115" y="4075018"/>
              <a:ext cx="2326840" cy="2537975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 rot="16200000">
              <a:off x="7789692" y="5349613"/>
              <a:ext cx="195593" cy="2332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65382" y="4123641"/>
              <a:ext cx="195593" cy="2332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23940" y="4160023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30</a:t>
              </a:r>
              <a:endParaRPr lang="en-US" sz="1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721392" y="4391803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2</a:t>
              </a:r>
              <a:r>
                <a:rPr lang="en-US" sz="1000" dirty="0" smtClean="0"/>
                <a:t>0</a:t>
              </a:r>
              <a:endParaRPr lang="en-US" sz="10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722840" y="4619685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10</a:t>
              </a:r>
              <a:endParaRPr lang="en-US" sz="1000" dirty="0"/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6638740" y="4036912"/>
              <a:ext cx="25204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Symbol" charset="2"/>
                  <a:cs typeface="Symbol" charset="2"/>
                </a:rPr>
                <a:t>q</a:t>
              </a:r>
              <a:endParaRPr lang="en-US" sz="1000" dirty="0">
                <a:latin typeface="Symbol" charset="2"/>
                <a:cs typeface="Symbol" charset="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729232" y="4936956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30</a:t>
              </a:r>
              <a:endParaRPr lang="en-US" sz="1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726684" y="5168736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2</a:t>
              </a:r>
              <a:r>
                <a:rPr lang="en-US" sz="1000" dirty="0" smtClean="0"/>
                <a:t>0</a:t>
              </a:r>
              <a:endParaRPr lang="en-US" sz="10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728132" y="5396618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10</a:t>
              </a:r>
              <a:endParaRPr lang="en-US" sz="1000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6200000">
              <a:off x="6644032" y="4813845"/>
              <a:ext cx="25204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Symbol" charset="2"/>
                  <a:cs typeface="Symbol" charset="2"/>
                </a:rPr>
                <a:t>q</a:t>
              </a:r>
              <a:endParaRPr lang="en-US" sz="1000" dirty="0">
                <a:latin typeface="Symbol" charset="2"/>
                <a:cs typeface="Symbol" charset="2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727784" y="5694242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30</a:t>
              </a:r>
              <a:endParaRPr lang="en-US" sz="1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725236" y="5926022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2</a:t>
              </a:r>
              <a:r>
                <a:rPr lang="en-US" sz="1000" dirty="0" smtClean="0"/>
                <a:t>0</a:t>
              </a:r>
              <a:endParaRPr lang="en-US" sz="1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26684" y="6153904"/>
              <a:ext cx="3146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10</a:t>
              </a:r>
              <a:endParaRPr lang="en-US" sz="1000" dirty="0"/>
            </a:p>
          </p:txBody>
        </p:sp>
        <p:sp>
          <p:nvSpPr>
            <p:cNvPr id="41" name="TextBox 40"/>
            <p:cNvSpPr txBox="1"/>
            <p:nvPr/>
          </p:nvSpPr>
          <p:spPr>
            <a:xfrm rot="16200000">
              <a:off x="6642584" y="5571131"/>
              <a:ext cx="25204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Symbol" charset="2"/>
                  <a:cs typeface="Symbol" charset="2"/>
                </a:rPr>
                <a:t>q</a:t>
              </a:r>
              <a:endParaRPr lang="en-US" sz="1000" dirty="0">
                <a:latin typeface="Symbol" charset="2"/>
                <a:cs typeface="Symbol" charset="2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960975" y="6342263"/>
              <a:ext cx="2496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478501" y="6340312"/>
              <a:ext cx="2496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5</a:t>
              </a:r>
              <a:endParaRPr lang="en-US" sz="1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980150" y="6345315"/>
              <a:ext cx="2496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7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484738" y="6349365"/>
              <a:ext cx="2496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9</a:t>
              </a:r>
              <a:endParaRPr lang="en-US" sz="1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16825" y="6356945"/>
              <a:ext cx="5762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p (GeV)</a:t>
              </a:r>
              <a:endParaRPr lang="en-US" sz="10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82412" y="6228113"/>
            <a:ext cx="5589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Similar RICH requirements -</a:t>
            </a:r>
            <a:r>
              <a:rPr lang="en-US" sz="1600" dirty="0"/>
              <a:t>&gt; development of </a:t>
            </a:r>
            <a:r>
              <a:rPr lang="en-US" sz="1600" dirty="0" smtClean="0"/>
              <a:t>JLab applies </a:t>
            </a:r>
            <a:r>
              <a:rPr lang="en-US" sz="1600" dirty="0"/>
              <a:t>to EIC</a:t>
            </a:r>
          </a:p>
        </p:txBody>
      </p:sp>
    </p:spTree>
    <p:extLst>
      <p:ext uri="{BB962C8B-B14F-4D97-AF65-F5344CB8AC3E}">
        <p14:creationId xmlns:p14="http://schemas.microsoft.com/office/powerpoint/2010/main" val="2555734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2177578" y="1972679"/>
            <a:ext cx="2973803" cy="2347666"/>
            <a:chOff x="2177578" y="1972679"/>
            <a:chExt cx="2973803" cy="2347666"/>
          </a:xfrm>
        </p:grpSpPr>
        <p:pic>
          <p:nvPicPr>
            <p:cNvPr id="29" name="Picture 28" descr="run497_eventdisplay_log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7578" y="1972679"/>
              <a:ext cx="2651647" cy="2347666"/>
            </a:xfrm>
            <a:prstGeom prst="rect">
              <a:avLst/>
            </a:prstGeom>
          </p:spPr>
        </p:pic>
        <p:sp>
          <p:nvSpPr>
            <p:cNvPr id="21" name="Oval 20"/>
            <p:cNvSpPr/>
            <p:nvPr/>
          </p:nvSpPr>
          <p:spPr>
            <a:xfrm>
              <a:off x="2715962" y="2401210"/>
              <a:ext cx="1435404" cy="1460072"/>
            </a:xfrm>
            <a:prstGeom prst="ellipse">
              <a:avLst/>
            </a:prstGeom>
            <a:noFill/>
            <a:ln>
              <a:prstDash val="dash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949223" y="2891558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 = -25</a:t>
              </a:r>
              <a:r>
                <a:rPr lang="en-US" baseline="30000" dirty="0" smtClean="0"/>
                <a:t>o</a:t>
              </a:r>
              <a:endParaRPr lang="en-US" baseline="30000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2772406" y="3556000"/>
              <a:ext cx="515482" cy="451556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/>
            <p:cNvCxnSpPr>
              <a:stCxn id="31" idx="7"/>
            </p:cNvCxnSpPr>
            <p:nvPr/>
          </p:nvCxnSpPr>
          <p:spPr>
            <a:xfrm flipV="1">
              <a:off x="3212397" y="2401210"/>
              <a:ext cx="1938984" cy="122091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04" y="4722821"/>
            <a:ext cx="3337551" cy="1718877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885002" y="6139839"/>
            <a:ext cx="3252253" cy="344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90226" y="681184"/>
            <a:ext cx="8948683" cy="3385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412593" y="-76200"/>
            <a:ext cx="6172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Cost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-Effective Photon Detectors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333" y="4722821"/>
            <a:ext cx="2669710" cy="148757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73669" y="4356045"/>
            <a:ext cx="7605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Micro-channel Large-Area Picosecond Photon-</a:t>
            </a:r>
            <a:r>
              <a:rPr lang="en-US" sz="1600" dirty="0" smtClean="0">
                <a:solidFill>
                  <a:srgbClr val="FF0000"/>
                </a:solidFill>
              </a:rPr>
              <a:t>Detectors (in collaboration with JLab, USA)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226" y="667073"/>
            <a:ext cx="8948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Project goal: cost-effectiveness, compact </a:t>
            </a:r>
            <a:r>
              <a:rPr lang="en-US" sz="1600" dirty="0" smtClean="0"/>
              <a:t>size, excellent time resolution, good tolerance to magnetic field </a:t>
            </a:r>
            <a:endParaRPr lang="en-US" sz="1600" dirty="0"/>
          </a:p>
        </p:txBody>
      </p:sp>
      <p:pic>
        <p:nvPicPr>
          <p:cNvPr id="20" name="Picture 19" descr="Snapshot 2013-02-14 23-42-47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4" y="2200317"/>
            <a:ext cx="2028903" cy="2120028"/>
          </a:xfrm>
          <a:prstGeom prst="rect">
            <a:avLst/>
          </a:prstGeom>
        </p:spPr>
      </p:pic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F. </a:t>
            </a:r>
            <a:r>
              <a:rPr lang="de-DE" sz="1200" dirty="0" err="1" smtClean="0">
                <a:solidFill>
                  <a:schemeClr val="bg1"/>
                </a:solidFill>
              </a:rPr>
              <a:t>Sabatie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Bochum Meeting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9" name="Picture 8" descr="bias_scan_auto9_RICH_75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57" y="2755778"/>
            <a:ext cx="4297699" cy="1606900"/>
          </a:xfrm>
          <a:prstGeom prst="rect">
            <a:avLst/>
          </a:prstGeom>
        </p:spPr>
      </p:pic>
      <p:pic>
        <p:nvPicPr>
          <p:cNvPr id="11" name="Picture 10" descr="matrix_2a_fit.ep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495" y="1403941"/>
            <a:ext cx="3203393" cy="10960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151381" y="2457001"/>
            <a:ext cx="3519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Performance comparable to a MA-PMT 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02782" y="1014779"/>
            <a:ext cx="7759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Based on novel devices undergoing rapid evolution in performance gain and cost reduction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3104444" y="1944457"/>
            <a:ext cx="649111" cy="227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003" y="1486834"/>
            <a:ext cx="49279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Silicon </a:t>
            </a:r>
            <a:r>
              <a:rPr lang="en-US" sz="1600" dirty="0" smtClean="0">
                <a:solidFill>
                  <a:srgbClr val="FF0000"/>
                </a:solidFill>
              </a:rPr>
              <a:t>Photomultipliers 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(in collaboration with manufacturers, e.g. FBK,  Italy)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89003" y="6266838"/>
            <a:ext cx="88499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Rapid </a:t>
            </a:r>
            <a:r>
              <a:rPr lang="en-US" sz="1600" dirty="0"/>
              <a:t>evolution of the technology </a:t>
            </a:r>
            <a:r>
              <a:rPr lang="en-US" sz="1600" dirty="0" smtClean="0"/>
              <a:t>needs extensive characterization and dedicated readout electronics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60136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507722" y="709405"/>
            <a:ext cx="7990897" cy="3572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686369" y="-76200"/>
            <a:ext cx="56252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Application: Medical Imaging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884" y="2759765"/>
            <a:ext cx="4673047" cy="37753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6674" y="1162775"/>
            <a:ext cx="6824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Compton Camera: 3D imaging without tomography by gamma </a:t>
            </a:r>
            <a:r>
              <a:rPr lang="en-US" dirty="0" smtClean="0">
                <a:solidFill>
                  <a:srgbClr val="FF0000"/>
                </a:solidFill>
              </a:rPr>
              <a:t>tracking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(in collaboration with Italian Health Institute, ISS)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8855" y="697277"/>
            <a:ext cx="7584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Project goal: large area coverage to limit and control the </a:t>
            </a:r>
            <a:r>
              <a:rPr lang="en-US" dirty="0" smtClean="0">
                <a:solidFill>
                  <a:srgbClr val="000000"/>
                </a:solidFill>
              </a:rPr>
              <a:t>patient assumed </a:t>
            </a:r>
            <a:r>
              <a:rPr lang="en-US" dirty="0" smtClean="0">
                <a:solidFill>
                  <a:srgbClr val="000000"/>
                </a:solidFill>
              </a:rPr>
              <a:t>dose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F. </a:t>
            </a:r>
            <a:r>
              <a:rPr lang="de-DE" sz="1200" dirty="0" err="1" smtClean="0">
                <a:solidFill>
                  <a:schemeClr val="bg1"/>
                </a:solidFill>
              </a:rPr>
              <a:t>Sabatie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Bochum Meeting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664787" y="6001925"/>
            <a:ext cx="152767" cy="197556"/>
          </a:xfrm>
          <a:prstGeom prst="ellipse">
            <a:avLst/>
          </a:prstGeom>
          <a:solidFill>
            <a:srgbClr val="A22323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996296" y="3113852"/>
            <a:ext cx="973635" cy="4421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028641" y="3120819"/>
            <a:ext cx="11473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0.1 MeV</a:t>
            </a:r>
            <a:endParaRPr lang="en-US" sz="2200" dirty="0"/>
          </a:p>
        </p:txBody>
      </p:sp>
      <p:sp>
        <p:nvSpPr>
          <p:cNvPr id="11" name="Rectangle 10"/>
          <p:cNvSpPr/>
          <p:nvPr/>
        </p:nvSpPr>
        <p:spPr>
          <a:xfrm>
            <a:off x="4797778" y="2759765"/>
            <a:ext cx="1382889" cy="584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077014" y="4374444"/>
            <a:ext cx="1382889" cy="584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182862" y="5840689"/>
            <a:ext cx="1382889" cy="584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964333" y="3767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Rettangolo arrotondato 84"/>
          <p:cNvSpPr/>
          <p:nvPr/>
        </p:nvSpPr>
        <p:spPr>
          <a:xfrm>
            <a:off x="4503171" y="3083703"/>
            <a:ext cx="166935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  Compton Arc</a:t>
            </a:r>
            <a:endParaRPr lang="it-IT" sz="14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ttangolo arrotondato 84"/>
          <p:cNvSpPr/>
          <p:nvPr/>
        </p:nvSpPr>
        <p:spPr>
          <a:xfrm>
            <a:off x="4296884" y="4376605"/>
            <a:ext cx="1268866" cy="618728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Tracker/</a:t>
            </a:r>
            <a:r>
              <a:rPr lang="en-US" sz="1400" i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Scatterer</a:t>
            </a:r>
            <a:endParaRPr lang="it-IT" sz="14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ttangolo arrotondato 84"/>
          <p:cNvSpPr/>
          <p:nvPr/>
        </p:nvSpPr>
        <p:spPr>
          <a:xfrm>
            <a:off x="3965222" y="5803706"/>
            <a:ext cx="1752928" cy="618728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Adsorber</a:t>
            </a:r>
            <a:r>
              <a:rPr lang="en-US" sz="1400" i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US" sz="14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+ Photon Detector</a:t>
            </a:r>
            <a:endParaRPr lang="it-IT" sz="14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56249" y="2104051"/>
            <a:ext cx="3920765" cy="3842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3875" y="2350727"/>
            <a:ext cx="3829794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  Potential Benefits:</a:t>
            </a:r>
          </a:p>
          <a:p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Higher efficiency than SPECT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No intrinsic limit to spatial resolution</a:t>
            </a:r>
          </a:p>
          <a:p>
            <a:r>
              <a:rPr lang="en-US" sz="1600" dirty="0" smtClean="0"/>
              <a:t>          (e.g. positron range in PET) 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Broad applicability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broader set of radionuclides than PET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real-time dose control in radiotherapy</a:t>
            </a:r>
          </a:p>
          <a:p>
            <a:endParaRPr lang="en-US" sz="1600" dirty="0"/>
          </a:p>
          <a:p>
            <a:r>
              <a:rPr lang="en-US" sz="1600" dirty="0" smtClean="0"/>
              <a:t>Complex, no clinic system in operation yet</a:t>
            </a:r>
          </a:p>
          <a:p>
            <a:r>
              <a:rPr lang="en-US" sz="1000" dirty="0" smtClean="0"/>
              <a:t>         </a:t>
            </a:r>
            <a:endParaRPr lang="en-US" sz="1000" dirty="0"/>
          </a:p>
          <a:p>
            <a:r>
              <a:rPr lang="en-US" sz="1600" dirty="0" smtClean="0"/>
              <a:t>         Perfect application challenge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for HPH detector R&amp;D activities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6884" y="1999322"/>
            <a:ext cx="4406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Proof-of-principle use of cost-effective devices:</a:t>
            </a:r>
          </a:p>
          <a:p>
            <a:r>
              <a:rPr lang="en-US" sz="1600" dirty="0" smtClean="0"/>
              <a:t>        GEM </a:t>
            </a:r>
            <a:r>
              <a:rPr lang="en-US" sz="1600" dirty="0" smtClean="0"/>
              <a:t>or micro-</a:t>
            </a:r>
            <a:r>
              <a:rPr lang="en-US" sz="1600" dirty="0" err="1" smtClean="0"/>
              <a:t>megas</a:t>
            </a:r>
            <a:r>
              <a:rPr lang="en-US" sz="1600" dirty="0" smtClean="0"/>
              <a:t> as tracker</a:t>
            </a:r>
          </a:p>
          <a:p>
            <a:r>
              <a:rPr lang="en-US" sz="1600" dirty="0" smtClean="0"/>
              <a:t>        SIPM </a:t>
            </a:r>
            <a:r>
              <a:rPr lang="en-US" sz="1600" dirty="0" smtClean="0"/>
              <a:t>or LAPP as photon detector</a:t>
            </a:r>
          </a:p>
        </p:txBody>
      </p:sp>
    </p:spTree>
    <p:extLst>
      <p:ext uri="{BB962C8B-B14F-4D97-AF65-F5344CB8AC3E}">
        <p14:creationId xmlns:p14="http://schemas.microsoft.com/office/powerpoint/2010/main" val="333334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26520" y="-76200"/>
            <a:ext cx="39449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Description of Work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F. </a:t>
            </a:r>
            <a:r>
              <a:rPr lang="de-DE" sz="1200" dirty="0" err="1" smtClean="0">
                <a:solidFill>
                  <a:schemeClr val="bg1"/>
                </a:solidFill>
              </a:rPr>
              <a:t>Sabatie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Bochum Meeting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1283191"/>
            <a:ext cx="9144000" cy="2439681"/>
            <a:chOff x="0" y="3851419"/>
            <a:chExt cx="9144000" cy="243968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81940"/>
              <a:ext cx="9144000" cy="220916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851419"/>
              <a:ext cx="9144000" cy="230521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45304"/>
            <a:ext cx="9144000" cy="1346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0634" y="4162777"/>
            <a:ext cx="1398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Deliverables: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0634" y="829732"/>
            <a:ext cx="2018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Tasks and subtasks: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0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34661</TotalTime>
  <Words>370</Words>
  <Application>Microsoft Macintosh PowerPoint</Application>
  <PresentationFormat>On-screen Show (4:3)</PresentationFormat>
  <Paragraphs>82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642</cp:revision>
  <dcterms:created xsi:type="dcterms:W3CDTF">2012-03-30T13:12:09Z</dcterms:created>
  <dcterms:modified xsi:type="dcterms:W3CDTF">2014-03-19T20:40:05Z</dcterms:modified>
</cp:coreProperties>
</file>