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Default Extension="tif" ContentType="image/t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905700" cy="43891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2194286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4388570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6582857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8777143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10971427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13165714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15360000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17554285" algn="l" defTabSz="438857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5" d="100"/>
          <a:sy n="35" d="100"/>
        </p:scale>
        <p:origin x="-264" y="4496"/>
      </p:cViewPr>
      <p:guideLst>
        <p:guide orient="horz" pos="13824"/>
        <p:guide pos="103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69662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388570" latinLnBrk="0">
      <a:defRPr sz="5800">
        <a:latin typeface="+mj-lt"/>
        <a:ea typeface="+mj-ea"/>
        <a:cs typeface="+mj-cs"/>
        <a:sym typeface="Calibri"/>
      </a:defRPr>
    </a:lvl1pPr>
    <a:lvl2pPr indent="228600" defTabSz="4388570" latinLnBrk="0">
      <a:defRPr sz="5800">
        <a:latin typeface="+mj-lt"/>
        <a:ea typeface="+mj-ea"/>
        <a:cs typeface="+mj-cs"/>
        <a:sym typeface="Calibri"/>
      </a:defRPr>
    </a:lvl2pPr>
    <a:lvl3pPr indent="457200" defTabSz="4388570" latinLnBrk="0">
      <a:defRPr sz="5800">
        <a:latin typeface="+mj-lt"/>
        <a:ea typeface="+mj-ea"/>
        <a:cs typeface="+mj-cs"/>
        <a:sym typeface="Calibri"/>
      </a:defRPr>
    </a:lvl3pPr>
    <a:lvl4pPr indent="685800" defTabSz="4388570" latinLnBrk="0">
      <a:defRPr sz="5800">
        <a:latin typeface="+mj-lt"/>
        <a:ea typeface="+mj-ea"/>
        <a:cs typeface="+mj-cs"/>
        <a:sym typeface="Calibri"/>
      </a:defRPr>
    </a:lvl4pPr>
    <a:lvl5pPr indent="914400" defTabSz="4388570" latinLnBrk="0">
      <a:defRPr sz="5800">
        <a:latin typeface="+mj-lt"/>
        <a:ea typeface="+mj-ea"/>
        <a:cs typeface="+mj-cs"/>
        <a:sym typeface="Calibri"/>
      </a:defRPr>
    </a:lvl5pPr>
    <a:lvl6pPr indent="1143000" defTabSz="4388570" latinLnBrk="0">
      <a:defRPr sz="5800">
        <a:latin typeface="+mj-lt"/>
        <a:ea typeface="+mj-ea"/>
        <a:cs typeface="+mj-cs"/>
        <a:sym typeface="Calibri"/>
      </a:defRPr>
    </a:lvl6pPr>
    <a:lvl7pPr indent="1371600" defTabSz="4388570" latinLnBrk="0">
      <a:defRPr sz="5800">
        <a:latin typeface="+mj-lt"/>
        <a:ea typeface="+mj-ea"/>
        <a:cs typeface="+mj-cs"/>
        <a:sym typeface="Calibri"/>
      </a:defRPr>
    </a:lvl7pPr>
    <a:lvl8pPr indent="1600200" defTabSz="4388570" latinLnBrk="0">
      <a:defRPr sz="5800">
        <a:latin typeface="+mj-lt"/>
        <a:ea typeface="+mj-ea"/>
        <a:cs typeface="+mj-cs"/>
        <a:sym typeface="Calibri"/>
      </a:defRPr>
    </a:lvl8pPr>
    <a:lvl9pPr indent="1828800" defTabSz="4388570" latinLnBrk="0">
      <a:defRPr sz="58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468166" y="13634722"/>
            <a:ext cx="27972544" cy="9408161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936330" y="24871680"/>
            <a:ext cx="23036214" cy="11216641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3600"/>
              </a:spcBef>
              <a:defRPr sz="15400"/>
            </a:lvl1pPr>
            <a:lvl2pPr algn="ctr">
              <a:spcBef>
                <a:spcPts val="3600"/>
              </a:spcBef>
              <a:defRPr sz="15400"/>
            </a:lvl2pPr>
            <a:lvl3pPr algn="ctr">
              <a:spcBef>
                <a:spcPts val="3600"/>
              </a:spcBef>
              <a:defRPr sz="15400"/>
            </a:lvl3pPr>
            <a:lvl4pPr algn="ctr">
              <a:spcBef>
                <a:spcPts val="3600"/>
              </a:spcBef>
              <a:defRPr sz="15400"/>
            </a:lvl4pPr>
            <a:lvl5pPr algn="ctr">
              <a:spcBef>
                <a:spcPts val="3600"/>
              </a:spcBef>
              <a:defRPr sz="1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>
            <a:spLocks noGrp="1"/>
          </p:cNvSpPr>
          <p:nvPr>
            <p:ph type="title"/>
          </p:nvPr>
        </p:nvSpPr>
        <p:spPr>
          <a:xfrm>
            <a:off x="6450369" y="30723839"/>
            <a:ext cx="19745326" cy="3627124"/>
          </a:xfrm>
          <a:prstGeom prst="rect">
            <a:avLst/>
          </a:prstGeom>
        </p:spPr>
        <p:txBody>
          <a:bodyPr anchor="b"/>
          <a:lstStyle>
            <a:lvl1pPr>
              <a:defRPr sz="9600" cap="none"/>
            </a:lvl1pPr>
          </a:lstStyle>
          <a:p>
            <a:r>
              <a:t>Title Text</a:t>
            </a:r>
          </a:p>
        </p:txBody>
      </p:sp>
      <p:sp>
        <p:nvSpPr>
          <p:cNvPr id="90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6450369" y="3921759"/>
            <a:ext cx="19745326" cy="2633472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50369" y="34350963"/>
            <a:ext cx="19745326" cy="5151118"/>
          </a:xfrm>
          <a:prstGeom prst="rect">
            <a:avLst/>
          </a:prstGeom>
        </p:spPr>
        <p:txBody>
          <a:bodyPr anchor="t"/>
          <a:lstStyle>
            <a:lvl1pPr>
              <a:spcBef>
                <a:spcPts val="1600"/>
              </a:spcBef>
              <a:defRPr sz="6700">
                <a:solidFill>
                  <a:srgbClr val="000000"/>
                </a:solidFill>
              </a:defRPr>
            </a:lvl1pPr>
            <a:lvl2pPr>
              <a:spcBef>
                <a:spcPts val="1600"/>
              </a:spcBef>
              <a:defRPr sz="6700">
                <a:solidFill>
                  <a:srgbClr val="000000"/>
                </a:solidFill>
              </a:defRPr>
            </a:lvl2pPr>
            <a:lvl3pPr>
              <a:spcBef>
                <a:spcPts val="1600"/>
              </a:spcBef>
              <a:defRPr sz="6700">
                <a:solidFill>
                  <a:srgbClr val="000000"/>
                </a:solidFill>
              </a:defRPr>
            </a:lvl3pPr>
            <a:lvl4pPr>
              <a:spcBef>
                <a:spcPts val="1600"/>
              </a:spcBef>
              <a:defRPr sz="6700">
                <a:solidFill>
                  <a:srgbClr val="000000"/>
                </a:solidFill>
              </a:defRPr>
            </a:lvl4pPr>
            <a:lvl5pPr>
              <a:spcBef>
                <a:spcPts val="1600"/>
              </a:spcBef>
              <a:defRPr sz="67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Text"/>
          <p:cNvSpPr txBox="1">
            <a:spLocks noGrp="1"/>
          </p:cNvSpPr>
          <p:nvPr>
            <p:ph type="title"/>
          </p:nvPr>
        </p:nvSpPr>
        <p:spPr>
          <a:xfrm>
            <a:off x="1645443" y="1757683"/>
            <a:ext cx="29617989" cy="3423917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911176" y="7010400"/>
            <a:ext cx="25324596" cy="13030200"/>
          </a:xfrm>
          <a:prstGeom prst="rect">
            <a:avLst/>
          </a:prstGeom>
        </p:spPr>
        <p:txBody>
          <a:bodyPr anchor="t"/>
          <a:lstStyle>
            <a:lvl1pPr marL="1645714" indent="-1645714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1pPr>
            <a:lvl2pPr marL="3770405" indent="-157612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2pPr>
            <a:lvl3pPr marL="5857788" indent="-1469217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3pPr>
            <a:lvl4pPr marL="8342857" indent="-176000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4pPr>
            <a:lvl5pPr marL="10537142" indent="-1760000">
              <a:spcBef>
                <a:spcPts val="3600"/>
              </a:spcBef>
              <a:buSzPct val="100000"/>
              <a:buFont typeface="Arial"/>
              <a:buChar char="»"/>
              <a:defRPr sz="15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Text"/>
          <p:cNvSpPr txBox="1">
            <a:spLocks noGrp="1"/>
          </p:cNvSpPr>
          <p:nvPr>
            <p:ph type="title"/>
          </p:nvPr>
        </p:nvSpPr>
        <p:spPr>
          <a:xfrm>
            <a:off x="23858934" y="1757685"/>
            <a:ext cx="7404498" cy="37449762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/>
          </p:nvPr>
        </p:nvSpPr>
        <p:spPr>
          <a:xfrm>
            <a:off x="1645443" y="1757685"/>
            <a:ext cx="21665011" cy="37449762"/>
          </a:xfrm>
          <a:prstGeom prst="rect">
            <a:avLst/>
          </a:prstGeom>
        </p:spPr>
        <p:txBody>
          <a:bodyPr anchor="t"/>
          <a:lstStyle>
            <a:lvl1pPr marL="1645714" indent="-1645714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1pPr>
            <a:lvl2pPr marL="3770405" indent="-157612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2pPr>
            <a:lvl3pPr marL="5857788" indent="-1469217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3pPr>
            <a:lvl4pPr marL="8342857" indent="-176000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4pPr>
            <a:lvl5pPr marL="10537142" indent="-1760000">
              <a:spcBef>
                <a:spcPts val="3600"/>
              </a:spcBef>
              <a:buSzPct val="100000"/>
              <a:buFont typeface="Arial"/>
              <a:buChar char="»"/>
              <a:defRPr sz="15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1645443" y="1757683"/>
            <a:ext cx="29617989" cy="3423917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911176" y="7010400"/>
            <a:ext cx="25324596" cy="13030200"/>
          </a:xfrm>
          <a:prstGeom prst="rect">
            <a:avLst/>
          </a:prstGeom>
        </p:spPr>
        <p:txBody>
          <a:bodyPr anchor="t"/>
          <a:lstStyle>
            <a:lvl1pPr marL="1645714" indent="-1645714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1pPr>
            <a:lvl2pPr marL="3770405" indent="-157612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2pPr>
            <a:lvl3pPr marL="5857788" indent="-1469217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3pPr>
            <a:lvl4pPr marL="8342857" indent="-176000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4pPr>
            <a:lvl5pPr marL="10537142" indent="-1760000">
              <a:spcBef>
                <a:spcPts val="3600"/>
              </a:spcBef>
              <a:buSzPct val="100000"/>
              <a:buFont typeface="Arial"/>
              <a:buChar char="»"/>
              <a:defRPr sz="15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1645443" y="1757683"/>
            <a:ext cx="29617989" cy="3423917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45443" y="10241282"/>
            <a:ext cx="14534755" cy="28966165"/>
          </a:xfrm>
          <a:prstGeom prst="rect">
            <a:avLst/>
          </a:prstGeom>
        </p:spPr>
        <p:txBody>
          <a:bodyPr anchor="t"/>
          <a:lstStyle>
            <a:lvl1pPr marL="1645714" indent="-1645714">
              <a:spcBef>
                <a:spcPts val="3200"/>
              </a:spcBef>
              <a:buSzPct val="100000"/>
              <a:buFont typeface="Arial"/>
              <a:buChar char="•"/>
              <a:defRPr sz="13400">
                <a:solidFill>
                  <a:srgbClr val="000000"/>
                </a:solidFill>
              </a:defRPr>
            </a:lvl1pPr>
            <a:lvl2pPr marL="3792297" indent="-1598012">
              <a:spcBef>
                <a:spcPts val="3200"/>
              </a:spcBef>
              <a:buSzPct val="100000"/>
              <a:buFont typeface="Arial"/>
              <a:buChar char="–"/>
              <a:defRPr sz="13400">
                <a:solidFill>
                  <a:srgbClr val="000000"/>
                </a:solidFill>
              </a:defRPr>
            </a:lvl2pPr>
            <a:lvl3pPr marL="5919999" indent="-1531429">
              <a:spcBef>
                <a:spcPts val="3200"/>
              </a:spcBef>
              <a:buSzPct val="100000"/>
              <a:buFont typeface="Arial"/>
              <a:buChar char="•"/>
              <a:defRPr sz="13400">
                <a:solidFill>
                  <a:srgbClr val="000000"/>
                </a:solidFill>
              </a:defRPr>
            </a:lvl3pPr>
            <a:lvl4pPr marL="8292358" indent="-1709501">
              <a:spcBef>
                <a:spcPts val="3200"/>
              </a:spcBef>
              <a:buSzPct val="100000"/>
              <a:buFont typeface="Arial"/>
              <a:buChar char="–"/>
              <a:defRPr sz="13400">
                <a:solidFill>
                  <a:srgbClr val="000000"/>
                </a:solidFill>
              </a:defRPr>
            </a:lvl4pPr>
            <a:lvl5pPr marL="10486644" indent="-1709501">
              <a:spcBef>
                <a:spcPts val="3200"/>
              </a:spcBef>
              <a:buSzPct val="100000"/>
              <a:buFont typeface="Arial"/>
              <a:buChar char="»"/>
              <a:defRPr sz="13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1645443" y="1757683"/>
            <a:ext cx="29617989" cy="3423917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45443" y="9824722"/>
            <a:ext cx="14540469" cy="4094478"/>
          </a:xfrm>
          <a:prstGeom prst="rect">
            <a:avLst/>
          </a:prstGeom>
        </p:spPr>
        <p:txBody>
          <a:bodyPr/>
          <a:lstStyle>
            <a:lvl1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lvl1pPr>
            <a:lvl2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lvl2pPr>
            <a:lvl3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lvl3pPr>
            <a:lvl4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lvl4pPr>
            <a:lvl5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717252" y="9824722"/>
            <a:ext cx="14546181" cy="409447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700"/>
              </a:spcBef>
              <a:defRPr sz="115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1645443" y="1757683"/>
            <a:ext cx="29617989" cy="3423917"/>
          </a:xfrm>
          <a:prstGeom prst="rect">
            <a:avLst/>
          </a:prstGeom>
        </p:spPr>
        <p:txBody>
          <a:bodyPr anchor="ctr"/>
          <a:lstStyle>
            <a:lvl1pPr algn="ctr">
              <a:defRPr sz="21100" b="0" cap="none"/>
            </a:lvl1pPr>
          </a:lstStyle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Text"/>
          <p:cNvSpPr txBox="1">
            <a:spLocks noGrp="1"/>
          </p:cNvSpPr>
          <p:nvPr>
            <p:ph type="title"/>
          </p:nvPr>
        </p:nvSpPr>
        <p:spPr>
          <a:xfrm>
            <a:off x="1645446" y="1747520"/>
            <a:ext cx="10826793" cy="7437120"/>
          </a:xfrm>
          <a:prstGeom prst="rect">
            <a:avLst/>
          </a:prstGeom>
        </p:spPr>
        <p:txBody>
          <a:bodyPr anchor="b"/>
          <a:lstStyle>
            <a:lvl1pPr>
              <a:defRPr sz="9600" cap="none"/>
            </a:lvl1pPr>
          </a:lstStyle>
          <a:p>
            <a:r>
              <a:t>Title Text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idx="1"/>
          </p:nvPr>
        </p:nvSpPr>
        <p:spPr>
          <a:xfrm>
            <a:off x="12866455" y="1747522"/>
            <a:ext cx="18396976" cy="37459926"/>
          </a:xfrm>
          <a:prstGeom prst="rect">
            <a:avLst/>
          </a:prstGeom>
        </p:spPr>
        <p:txBody>
          <a:bodyPr anchor="t"/>
          <a:lstStyle>
            <a:lvl1pPr marL="1645714" indent="-1645714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1pPr>
            <a:lvl2pPr marL="3770405" indent="-157612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2pPr>
            <a:lvl3pPr marL="5857788" indent="-1469217">
              <a:spcBef>
                <a:spcPts val="3600"/>
              </a:spcBef>
              <a:buSzPct val="100000"/>
              <a:buFont typeface="Arial"/>
              <a:buChar char="•"/>
              <a:defRPr sz="15400">
                <a:solidFill>
                  <a:srgbClr val="000000"/>
                </a:solidFill>
              </a:defRPr>
            </a:lvl3pPr>
            <a:lvl4pPr marL="8342857" indent="-1760000">
              <a:spcBef>
                <a:spcPts val="3600"/>
              </a:spcBef>
              <a:buSzPct val="100000"/>
              <a:buFont typeface="Arial"/>
              <a:buChar char="–"/>
              <a:defRPr sz="15400">
                <a:solidFill>
                  <a:srgbClr val="000000"/>
                </a:solidFill>
              </a:defRPr>
            </a:lvl4pPr>
            <a:lvl5pPr marL="10537142" indent="-1760000">
              <a:spcBef>
                <a:spcPts val="3600"/>
              </a:spcBef>
              <a:buSzPct val="100000"/>
              <a:buFont typeface="Arial"/>
              <a:buChar char="»"/>
              <a:defRPr sz="15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13"/>
          </p:nvPr>
        </p:nvSpPr>
        <p:spPr>
          <a:xfrm>
            <a:off x="1645446" y="9184643"/>
            <a:ext cx="10826793" cy="30022804"/>
          </a:xfrm>
          <a:prstGeom prst="rect">
            <a:avLst/>
          </a:prstGeom>
        </p:spPr>
        <p:txBody>
          <a:bodyPr anchor="t"/>
          <a:lstStyle/>
          <a:p>
            <a:pPr>
              <a:spcBef>
                <a:spcPts val="1600"/>
              </a:spcBef>
              <a:defRPr sz="67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599574" y="28204163"/>
            <a:ext cx="27972544" cy="8717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19428" tIns="219428" rIns="219428" bIns="219428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599574" y="18602965"/>
            <a:ext cx="27972544" cy="960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19428" tIns="219428" rIns="219428" bIns="219428" anchor="b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84693" y="40680642"/>
            <a:ext cx="1211274" cy="1424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200" b="1" i="0" u="none" strike="noStrike" cap="all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0" marR="0" indent="0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2194286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4388570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6582857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8777143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10971427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13165714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15360000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17554285" algn="l" defTabSz="438857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9600" b="0" i="0" u="none" strike="noStrike" cap="none" spc="0" baseline="0">
          <a:ln>
            <a:noFill/>
          </a:ln>
          <a:solidFill>
            <a:srgbClr val="888888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194286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38857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582857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8777143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0971427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165714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5360000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7554285" algn="l" defTabSz="43885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tif"/><Relationship Id="rId14" Type="http://schemas.openxmlformats.org/officeDocument/2006/relationships/image" Target="../media/image15.tif"/><Relationship Id="rId15" Type="http://schemas.openxmlformats.org/officeDocument/2006/relationships/image" Target="../media/image16.tif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6"/>
          <p:cNvSpPr/>
          <p:nvPr/>
        </p:nvSpPr>
        <p:spPr>
          <a:xfrm>
            <a:off x="25716" y="43488824"/>
            <a:ext cx="30086301" cy="402337"/>
          </a:xfrm>
          <a:prstGeom prst="rect">
            <a:avLst/>
          </a:prstGeom>
          <a:gradFill>
            <a:gsLst>
              <a:gs pos="0">
                <a:srgbClr val="800000"/>
              </a:gs>
              <a:gs pos="100000">
                <a:srgbClr val="976B09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20" name="Rectangle"/>
          <p:cNvSpPr/>
          <p:nvPr/>
        </p:nvSpPr>
        <p:spPr>
          <a:xfrm>
            <a:off x="-1115715" y="138430"/>
            <a:ext cx="35137130" cy="45714841"/>
          </a:xfrm>
          <a:prstGeom prst="rect">
            <a:avLst/>
          </a:prstGeom>
          <a:solidFill>
            <a:srgbClr val="FFFFFF">
              <a:alpha val="45439"/>
            </a:srgbClr>
          </a:solidFill>
          <a:ln w="12700">
            <a:miter lim="400000"/>
          </a:ln>
          <a:effectLst>
            <a:outerShdw blurRad="571500" dist="23000" dir="5400000" rotWithShape="0">
              <a:srgbClr val="000000">
                <a:alpha val="7707"/>
              </a:srgbClr>
            </a:outerShdw>
          </a:effec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121" name="Line"/>
          <p:cNvSpPr/>
          <p:nvPr/>
        </p:nvSpPr>
        <p:spPr>
          <a:xfrm flipV="1">
            <a:off x="1856502" y="1580749"/>
            <a:ext cx="17318395" cy="25401"/>
          </a:xfrm>
          <a:prstGeom prst="line">
            <a:avLst/>
          </a:prstGeom>
          <a:ln w="127000">
            <a:solidFill>
              <a:schemeClr val="accent1">
                <a:lumOff val="11862"/>
              </a:schemeClr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22" name="CasellaDiTesto 13"/>
          <p:cNvSpPr txBox="1"/>
          <p:nvPr/>
        </p:nvSpPr>
        <p:spPr>
          <a:xfrm>
            <a:off x="3081165" y="40551216"/>
            <a:ext cx="25638686" cy="3123932"/>
          </a:xfrm>
          <a:prstGeom prst="rect">
            <a:avLst/>
          </a:prstGeom>
          <a:ln w="12700">
            <a:miter lim="400000"/>
          </a:ln>
          <a:effectLst>
            <a:outerShdw blurRad="431800" dist="218726" dir="5400000" rotWithShape="0">
              <a:srgbClr val="000000">
                <a:alpha val="89622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7700">
                <a:solidFill>
                  <a:srgbClr val="8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Italian Institutions at JLAB</a:t>
            </a:r>
          </a:p>
          <a:p>
            <a:pPr algn="ctr">
              <a:defRPr sz="4000">
                <a:solidFill>
                  <a:srgbClr val="00206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INFN Bari, Uni &amp; INFN Catania, Uni &amp; INFN Ferrara, Uni &amp; INFN Genova, INFN LNF</a:t>
            </a:r>
            <a:r>
              <a:rPr dirty="0" smtClean="0"/>
              <a:t>,</a:t>
            </a:r>
            <a:r>
              <a:rPr lang="en-US" dirty="0" smtClean="0"/>
              <a:t> </a:t>
            </a:r>
          </a:p>
          <a:p>
            <a:pPr algn="ctr">
              <a:defRPr sz="4000">
                <a:solidFill>
                  <a:srgbClr val="00206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 smtClean="0"/>
              <a:t>Uni </a:t>
            </a:r>
            <a:r>
              <a:rPr dirty="0"/>
              <a:t>&amp; INFN Padova, </a:t>
            </a:r>
            <a:r>
              <a:rPr lang="en-US" dirty="0"/>
              <a:t> </a:t>
            </a:r>
            <a:r>
              <a:rPr dirty="0" smtClean="0"/>
              <a:t>Uni </a:t>
            </a:r>
            <a:r>
              <a:rPr dirty="0"/>
              <a:t>Roma Sapienza &amp; INFN Roma</a:t>
            </a:r>
            <a:r>
              <a:rPr dirty="0" smtClean="0"/>
              <a:t>,</a:t>
            </a:r>
            <a:r>
              <a:rPr lang="en-US" dirty="0"/>
              <a:t> Italian National Institute </a:t>
            </a:r>
            <a:r>
              <a:rPr lang="en-US" dirty="0" smtClean="0"/>
              <a:t>of Health</a:t>
            </a:r>
            <a:r>
              <a:rPr dirty="0" smtClean="0"/>
              <a:t> , </a:t>
            </a:r>
            <a:endParaRPr lang="en-US" dirty="0" smtClean="0"/>
          </a:p>
          <a:p>
            <a:pPr algn="ctr">
              <a:defRPr sz="4000">
                <a:solidFill>
                  <a:srgbClr val="00206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 smtClean="0"/>
              <a:t>Uni </a:t>
            </a:r>
            <a:r>
              <a:rPr dirty="0"/>
              <a:t>&amp; INFN Roma Tor Vergata, Uni Sassari &amp; INFN Cagliari, INFN Torino</a:t>
            </a:r>
          </a:p>
        </p:txBody>
      </p:sp>
      <p:pic>
        <p:nvPicPr>
          <p:cNvPr id="12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09858" y="41075049"/>
            <a:ext cx="5531520" cy="2584306"/>
          </a:xfrm>
          <a:prstGeom prst="rect">
            <a:avLst/>
          </a:prstGeom>
          <a:ln w="12700">
            <a:miter lim="400000"/>
          </a:ln>
          <a:effectLst>
            <a:outerShdw blurRad="571500" dist="23000" dir="5400000" rotWithShape="0">
              <a:srgbClr val="000000">
                <a:alpha val="7707"/>
              </a:srgbClr>
            </a:outerShdw>
          </a:effectLst>
        </p:spPr>
      </p:pic>
      <p:pic>
        <p:nvPicPr>
          <p:cNvPr id="12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4837" y="40934871"/>
            <a:ext cx="2339405" cy="2319411"/>
          </a:xfrm>
          <a:prstGeom prst="rect">
            <a:avLst/>
          </a:prstGeom>
          <a:ln w="12700">
            <a:miter lim="400000"/>
          </a:ln>
          <a:effectLst>
            <a:outerShdw blurRad="571500" dist="23000" dir="5400000" rotWithShape="0">
              <a:srgbClr val="000000">
                <a:alpha val="7707"/>
              </a:srgbClr>
            </a:outerShdw>
          </a:effectLst>
        </p:spPr>
      </p:pic>
      <p:sp>
        <p:nvSpPr>
          <p:cNvPr id="125" name="Rectangle 14"/>
          <p:cNvSpPr/>
          <p:nvPr/>
        </p:nvSpPr>
        <p:spPr>
          <a:xfrm rot="10800000">
            <a:off x="-112172" y="5246923"/>
            <a:ext cx="33061980" cy="166954"/>
          </a:xfrm>
          <a:prstGeom prst="rect">
            <a:avLst/>
          </a:prstGeom>
          <a:gradFill>
            <a:gsLst>
              <a:gs pos="0">
                <a:srgbClr val="800000"/>
              </a:gs>
              <a:gs pos="100000">
                <a:srgbClr val="976B09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26" name="CasellaDiTesto 4"/>
          <p:cNvSpPr txBox="1"/>
          <p:nvPr/>
        </p:nvSpPr>
        <p:spPr>
          <a:xfrm rot="16200000">
            <a:off x="-14095301" y="24780462"/>
            <a:ext cx="28939888" cy="1145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u="sng">
                <a:solidFill>
                  <a:srgbClr val="A3806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The Italian Contribution to the Thomas Jefferson National Accelerator Facility</a:t>
            </a:r>
          </a:p>
        </p:txBody>
      </p:sp>
      <p:sp>
        <p:nvSpPr>
          <p:cNvPr id="127" name="An International Collaboration:"/>
          <p:cNvSpPr txBox="1"/>
          <p:nvPr/>
        </p:nvSpPr>
        <p:spPr>
          <a:xfrm>
            <a:off x="9907331" y="2545428"/>
            <a:ext cx="11567813" cy="118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000" b="1"/>
            </a:lvl1pPr>
          </a:lstStyle>
          <a:p>
            <a:r>
              <a:t>An International Collaboration:</a:t>
            </a:r>
          </a:p>
        </p:txBody>
      </p:sp>
      <p:pic>
        <p:nvPicPr>
          <p:cNvPr id="128" name="logoRICH_Whole_Final.png" descr="logoRICH_Whole_Fina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107149" y="-117055"/>
            <a:ext cx="8498674" cy="3344808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INFN (Italy),  JLab (USA),  Argonne National Lab (USA) , The George Washington University (USA), University of Connecticut (USA),…"/>
          <p:cNvSpPr txBox="1"/>
          <p:nvPr/>
        </p:nvSpPr>
        <p:spPr>
          <a:xfrm>
            <a:off x="859006" y="3648470"/>
            <a:ext cx="31037287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600" b="1">
                <a:solidFill>
                  <a:srgbClr val="0433FF"/>
                </a:solidFill>
              </a:defRPr>
            </a:pPr>
            <a:r>
              <a:rPr dirty="0"/>
              <a:t>INFN (Italy),  JLab (USA),  </a:t>
            </a:r>
            <a:r>
              <a:rPr dirty="0" smtClean="0"/>
              <a:t>A</a:t>
            </a:r>
            <a:r>
              <a:rPr lang="en-US" dirty="0" smtClean="0"/>
              <a:t>NL</a:t>
            </a:r>
            <a:r>
              <a:rPr dirty="0" smtClean="0"/>
              <a:t> </a:t>
            </a:r>
            <a:r>
              <a:rPr dirty="0"/>
              <a:t>(USA) , </a:t>
            </a:r>
            <a:r>
              <a:rPr lang="en-US" dirty="0" smtClean="0"/>
              <a:t>Duquesne Univ. (USA) </a:t>
            </a:r>
            <a:r>
              <a:rPr dirty="0" smtClean="0"/>
              <a:t>The </a:t>
            </a:r>
            <a:r>
              <a:rPr dirty="0"/>
              <a:t>George Washington </a:t>
            </a:r>
            <a:r>
              <a:rPr dirty="0" smtClean="0"/>
              <a:t>Univ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(USA), </a:t>
            </a:r>
            <a:r>
              <a:rPr dirty="0" smtClean="0"/>
              <a:t>Univ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of Connecticut (USA),</a:t>
            </a:r>
          </a:p>
          <a:p>
            <a:pPr algn="ctr">
              <a:defRPr sz="4600" b="1">
                <a:solidFill>
                  <a:srgbClr val="0433FF"/>
                </a:solidFill>
              </a:defRPr>
            </a:pPr>
            <a:r>
              <a:rPr dirty="0"/>
              <a:t> Kyungpook National </a:t>
            </a:r>
            <a:r>
              <a:rPr dirty="0" smtClean="0"/>
              <a:t>Univ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(Republic of Korea), </a:t>
            </a:r>
            <a:r>
              <a:rPr dirty="0" smtClean="0"/>
              <a:t>Univ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Tecnica Federico Santa Maria (Chile), </a:t>
            </a:r>
            <a:r>
              <a:rPr dirty="0" smtClean="0"/>
              <a:t>Univ</a:t>
            </a:r>
            <a:r>
              <a:rPr lang="en-US" dirty="0" smtClean="0"/>
              <a:t>.</a:t>
            </a:r>
            <a:r>
              <a:rPr dirty="0" smtClean="0"/>
              <a:t> </a:t>
            </a:r>
            <a:r>
              <a:rPr dirty="0"/>
              <a:t>of Glasgow (UK).</a:t>
            </a:r>
          </a:p>
        </p:txBody>
      </p:sp>
      <p:sp>
        <p:nvSpPr>
          <p:cNvPr id="130" name="Rectangle"/>
          <p:cNvSpPr/>
          <p:nvPr/>
        </p:nvSpPr>
        <p:spPr>
          <a:xfrm>
            <a:off x="-482092" y="5430858"/>
            <a:ext cx="34152571" cy="2428241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1" name="Rectangle 14"/>
          <p:cNvSpPr/>
          <p:nvPr/>
        </p:nvSpPr>
        <p:spPr>
          <a:xfrm rot="10800000">
            <a:off x="-10572" y="7812323"/>
            <a:ext cx="33061980" cy="166954"/>
          </a:xfrm>
          <a:prstGeom prst="rect">
            <a:avLst/>
          </a:prstGeom>
          <a:gradFill>
            <a:gsLst>
              <a:gs pos="0">
                <a:srgbClr val="800000"/>
              </a:gs>
              <a:gs pos="100000">
                <a:srgbClr val="976B09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32" name="The Ring Imaging Cherenkov detector (RICH) is designed to improve the…"/>
          <p:cNvSpPr txBox="1"/>
          <p:nvPr/>
        </p:nvSpPr>
        <p:spPr>
          <a:xfrm>
            <a:off x="265051" y="5150621"/>
            <a:ext cx="32622156" cy="275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/>
            </a:pPr>
            <a:r>
              <a:t>The Ring Imaging Cherenkov detector (RICH) is designed to improve the</a:t>
            </a:r>
          </a:p>
          <a:p>
            <a:pPr algn="ctr">
              <a:defRPr b="1"/>
            </a:pPr>
            <a:r>
              <a:t>CLAS12 Particle Identification (PID) in the momentum range 3-8 GeV/c</a:t>
            </a:r>
          </a:p>
        </p:txBody>
      </p:sp>
      <p:sp>
        <p:nvSpPr>
          <p:cNvPr id="133" name="Rectangle"/>
          <p:cNvSpPr/>
          <p:nvPr/>
        </p:nvSpPr>
        <p:spPr>
          <a:xfrm>
            <a:off x="914908" y="9730531"/>
            <a:ext cx="10361951" cy="11026501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4" name="Rectangle"/>
          <p:cNvSpPr/>
          <p:nvPr/>
        </p:nvSpPr>
        <p:spPr>
          <a:xfrm>
            <a:off x="11646947" y="9729492"/>
            <a:ext cx="10217635" cy="10617162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5" name="Rectangle"/>
          <p:cNvSpPr/>
          <p:nvPr/>
        </p:nvSpPr>
        <p:spPr>
          <a:xfrm>
            <a:off x="22477795" y="9777781"/>
            <a:ext cx="10217635" cy="10488486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6" name="Rectangle"/>
          <p:cNvSpPr/>
          <p:nvPr/>
        </p:nvSpPr>
        <p:spPr>
          <a:xfrm>
            <a:off x="1452376" y="8521088"/>
            <a:ext cx="9142699" cy="1059420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7" name="Kaon Identification"/>
          <p:cNvSpPr txBox="1"/>
          <p:nvPr/>
        </p:nvSpPr>
        <p:spPr>
          <a:xfrm>
            <a:off x="2267372" y="8331977"/>
            <a:ext cx="7309506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b="1"/>
            </a:lvl1pPr>
          </a:lstStyle>
          <a:p>
            <a:r>
              <a:t>Kaon Identification</a:t>
            </a:r>
          </a:p>
        </p:txBody>
      </p:sp>
      <p:sp>
        <p:nvSpPr>
          <p:cNvPr id="138" name="Rectangle"/>
          <p:cNvSpPr/>
          <p:nvPr/>
        </p:nvSpPr>
        <p:spPr>
          <a:xfrm>
            <a:off x="12336276" y="8571193"/>
            <a:ext cx="9142699" cy="1059420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9" name="Aerogel Radiator"/>
          <p:cNvSpPr txBox="1"/>
          <p:nvPr/>
        </p:nvSpPr>
        <p:spPr>
          <a:xfrm>
            <a:off x="13621173" y="8420183"/>
            <a:ext cx="6488421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b="1"/>
            </a:lvl1pPr>
          </a:lstStyle>
          <a:p>
            <a:r>
              <a:t>Aerogel Radiator</a:t>
            </a:r>
          </a:p>
        </p:txBody>
      </p:sp>
      <p:sp>
        <p:nvSpPr>
          <p:cNvPr id="140" name="Rectangle"/>
          <p:cNvSpPr/>
          <p:nvPr/>
        </p:nvSpPr>
        <p:spPr>
          <a:xfrm>
            <a:off x="23029676" y="8596593"/>
            <a:ext cx="9142699" cy="1059420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1" name="Complex Mirror System"/>
          <p:cNvSpPr txBox="1"/>
          <p:nvPr/>
        </p:nvSpPr>
        <p:spPr>
          <a:xfrm>
            <a:off x="23097591" y="8412773"/>
            <a:ext cx="9008826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b="1"/>
            </a:lvl1pPr>
          </a:lstStyle>
          <a:p>
            <a:r>
              <a:t>Complex Mirror System</a:t>
            </a:r>
          </a:p>
        </p:txBody>
      </p:sp>
      <p:sp>
        <p:nvSpPr>
          <p:cNvPr id="142" name="Rectangle"/>
          <p:cNvSpPr/>
          <p:nvPr/>
        </p:nvSpPr>
        <p:spPr>
          <a:xfrm>
            <a:off x="914908" y="22251692"/>
            <a:ext cx="10217635" cy="10282109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3" name="Rectangle"/>
          <p:cNvSpPr/>
          <p:nvPr/>
        </p:nvSpPr>
        <p:spPr>
          <a:xfrm>
            <a:off x="1452376" y="21043288"/>
            <a:ext cx="9142699" cy="1059419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4" name="Hybrid Geometry"/>
          <p:cNvSpPr txBox="1"/>
          <p:nvPr/>
        </p:nvSpPr>
        <p:spPr>
          <a:xfrm>
            <a:off x="2457873" y="20866878"/>
            <a:ext cx="6663442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b="1"/>
            </a:lvl1pPr>
          </a:lstStyle>
          <a:p>
            <a:r>
              <a:t>Hybrid Geometry</a:t>
            </a:r>
          </a:p>
        </p:txBody>
      </p:sp>
      <p:sp>
        <p:nvSpPr>
          <p:cNvPr id="145" name="Rectangle 14"/>
          <p:cNvSpPr/>
          <p:nvPr/>
        </p:nvSpPr>
        <p:spPr>
          <a:xfrm rot="10800000">
            <a:off x="1056085" y="32644686"/>
            <a:ext cx="30600562" cy="20295"/>
          </a:xfrm>
          <a:prstGeom prst="rect">
            <a:avLst/>
          </a:prstGeom>
          <a:gradFill>
            <a:gsLst>
              <a:gs pos="0">
                <a:srgbClr val="800000"/>
              </a:gs>
              <a:gs pos="100000">
                <a:srgbClr val="976B09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87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46" name="Project status"/>
          <p:cNvSpPr txBox="1"/>
          <p:nvPr/>
        </p:nvSpPr>
        <p:spPr>
          <a:xfrm>
            <a:off x="1581052" y="32547226"/>
            <a:ext cx="4843572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600" b="1" u="sng"/>
            </a:lvl1pPr>
          </a:lstStyle>
          <a:p>
            <a:r>
              <a:t>Project status</a:t>
            </a:r>
          </a:p>
        </p:txBody>
      </p:sp>
      <p:sp>
        <p:nvSpPr>
          <p:cNvPr id="147" name="1st module assembled in 2017"/>
          <p:cNvSpPr txBox="1"/>
          <p:nvPr/>
        </p:nvSpPr>
        <p:spPr>
          <a:xfrm>
            <a:off x="860324" y="33916680"/>
            <a:ext cx="6484155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000" b="1"/>
            </a:pPr>
            <a:r>
              <a:t>1st module assembled in 2017</a:t>
            </a:r>
            <a:br/>
            <a:endParaRPr/>
          </a:p>
        </p:txBody>
      </p:sp>
      <p:sp>
        <p:nvSpPr>
          <p:cNvPr id="148" name="1s module installed in CLAS12  in January 2018"/>
          <p:cNvSpPr txBox="1"/>
          <p:nvPr/>
        </p:nvSpPr>
        <p:spPr>
          <a:xfrm>
            <a:off x="843159" y="34918597"/>
            <a:ext cx="6488620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000" b="1"/>
            </a:pPr>
            <a:r>
              <a:t>1s module installed in CLAS12 </a:t>
            </a:r>
            <a:br/>
            <a:r>
              <a:t>in January 2018</a:t>
            </a:r>
          </a:p>
        </p:txBody>
      </p:sp>
      <p:sp>
        <p:nvSpPr>
          <p:cNvPr id="149" name="First Phase of Run Group-A data taking completed  (Jan-May2018)"/>
          <p:cNvSpPr txBox="1"/>
          <p:nvPr/>
        </p:nvSpPr>
        <p:spPr>
          <a:xfrm>
            <a:off x="943320" y="36300946"/>
            <a:ext cx="5765811" cy="195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000" b="1"/>
            </a:pPr>
            <a:r>
              <a:t>First Phase of Run Group-A</a:t>
            </a:r>
            <a:br/>
            <a:r>
              <a:t>data taking completed </a:t>
            </a:r>
            <a:br/>
            <a:r>
              <a:t>(Jan-May2018)</a:t>
            </a:r>
          </a:p>
        </p:txBody>
      </p:sp>
      <p:sp>
        <p:nvSpPr>
          <p:cNvPr id="150" name="2nd module under constrution,…"/>
          <p:cNvSpPr txBox="1"/>
          <p:nvPr/>
        </p:nvSpPr>
        <p:spPr>
          <a:xfrm>
            <a:off x="644947" y="38685212"/>
            <a:ext cx="6791981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000" b="1"/>
            </a:pPr>
            <a:r>
              <a:t>2nd module under constrution,</a:t>
            </a:r>
          </a:p>
          <a:p>
            <a:pPr algn="ctr">
              <a:defRPr sz="4000" b="1"/>
            </a:pPr>
            <a:r>
              <a:t>installation foreseen by 2020</a:t>
            </a:r>
          </a:p>
        </p:txBody>
      </p:sp>
      <p:pic>
        <p:nvPicPr>
          <p:cNvPr id="151" name="Temperature.png" descr="Temperatur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314994" y="32782371"/>
            <a:ext cx="8699780" cy="8044959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Rectangle"/>
          <p:cNvSpPr/>
          <p:nvPr/>
        </p:nvSpPr>
        <p:spPr>
          <a:xfrm>
            <a:off x="11690858" y="21887007"/>
            <a:ext cx="10217635" cy="10617161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Rectangle"/>
          <p:cNvSpPr/>
          <p:nvPr/>
        </p:nvSpPr>
        <p:spPr>
          <a:xfrm>
            <a:off x="12380186" y="20728708"/>
            <a:ext cx="9142699" cy="1059419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4" name="MA-PMTs"/>
          <p:cNvSpPr txBox="1"/>
          <p:nvPr/>
        </p:nvSpPr>
        <p:spPr>
          <a:xfrm>
            <a:off x="15176383" y="20537710"/>
            <a:ext cx="3208994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100" b="1"/>
            </a:lvl1pPr>
          </a:lstStyle>
          <a:p>
            <a:r>
              <a:t>MA-PMTs</a:t>
            </a:r>
          </a:p>
        </p:txBody>
      </p:sp>
      <p:sp>
        <p:nvSpPr>
          <p:cNvPr id="155" name="Used to reduce the instrumented detection  area"/>
          <p:cNvSpPr txBox="1"/>
          <p:nvPr/>
        </p:nvSpPr>
        <p:spPr>
          <a:xfrm>
            <a:off x="22456991" y="9728941"/>
            <a:ext cx="10112064" cy="146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400" b="1"/>
            </a:pPr>
            <a:r>
              <a:t>Used to reduce the instrumented detection</a:t>
            </a:r>
            <a:br/>
            <a:r>
              <a:t> area </a:t>
            </a:r>
          </a:p>
        </p:txBody>
      </p:sp>
      <p:sp>
        <p:nvSpPr>
          <p:cNvPr id="156" name="- 10 CFRP Spherical Mirrors (R=2.7 m) - 4 Frontal Planar Mirrors (glass) - 7 Lateral Planar Mirrors  (glass)"/>
          <p:cNvSpPr txBox="1"/>
          <p:nvPr/>
        </p:nvSpPr>
        <p:spPr>
          <a:xfrm>
            <a:off x="22456991" y="11049011"/>
            <a:ext cx="9220882" cy="289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/>
            </a:pPr>
            <a:r>
              <a:rPr sz="4600" dirty="0"/>
              <a:t>- 10 CFRP Spherical Mirrors (R=2.7 m)</a:t>
            </a:r>
            <a:br>
              <a:rPr sz="4600" dirty="0"/>
            </a:br>
            <a:r>
              <a:rPr sz="4600" dirty="0"/>
              <a:t>- 4 Frontal Planar Mirrors (</a:t>
            </a:r>
            <a:r>
              <a:rPr sz="4600" dirty="0" smtClean="0"/>
              <a:t>glass</a:t>
            </a:r>
            <a:r>
              <a:rPr lang="en-US" sz="4600" dirty="0" smtClean="0"/>
              <a:t>-skin</a:t>
            </a:r>
            <a:r>
              <a:rPr sz="4600" dirty="0" smtClean="0"/>
              <a:t>)</a:t>
            </a:r>
            <a:r>
              <a:rPr sz="4600" dirty="0"/>
              <a:t/>
            </a:r>
            <a:br>
              <a:rPr sz="4600" dirty="0"/>
            </a:br>
            <a:r>
              <a:rPr sz="4600" dirty="0"/>
              <a:t>- 7 Lateral Planar Mirrors</a:t>
            </a:r>
            <a:r>
              <a:rPr dirty="0"/>
              <a:t>  (glass)</a:t>
            </a:r>
            <a:br>
              <a:rPr dirty="0"/>
            </a:br>
            <a:endParaRPr dirty="0"/>
          </a:p>
        </p:txBody>
      </p:sp>
      <p:pic>
        <p:nvPicPr>
          <p:cNvPr id="157" name="Screen Shot 2018-05-13 at 20.57.29.png" descr="Screen Shot 2018-05-13 at 20.57.29.png"/>
          <p:cNvPicPr>
            <a:picLocks noChangeAspect="1"/>
          </p:cNvPicPr>
          <p:nvPr/>
        </p:nvPicPr>
        <p:blipFill>
          <a:blip r:embed="rId6">
            <a:extLst/>
          </a:blip>
          <a:srcRect l="3450" r="10597"/>
          <a:stretch>
            <a:fillRect/>
          </a:stretch>
        </p:blipFill>
        <p:spPr>
          <a:xfrm>
            <a:off x="22629873" y="13693908"/>
            <a:ext cx="9766189" cy="6582863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Rectangle"/>
          <p:cNvSpPr/>
          <p:nvPr/>
        </p:nvSpPr>
        <p:spPr>
          <a:xfrm>
            <a:off x="22378987" y="21936217"/>
            <a:ext cx="10217635" cy="10617162"/>
          </a:xfrm>
          <a:prstGeom prst="rect">
            <a:avLst/>
          </a:prstGeom>
          <a:solidFill>
            <a:schemeClr val="accent1">
              <a:lumOff val="23725"/>
              <a:alpha val="3428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9" name="Rectangle"/>
          <p:cNvSpPr/>
          <p:nvPr/>
        </p:nvSpPr>
        <p:spPr>
          <a:xfrm>
            <a:off x="23093534" y="20779244"/>
            <a:ext cx="9142699" cy="1059419"/>
          </a:xfrm>
          <a:prstGeom prst="rect">
            <a:avLst/>
          </a:prstGeom>
          <a:solidFill>
            <a:srgbClr val="D4FB79">
              <a:alpha val="56955"/>
            </a:srgbClr>
          </a:solidFill>
          <a:ln w="76200">
            <a:solidFill>
              <a:schemeClr val="accent2">
                <a:alpha val="56955"/>
              </a:schemeClr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0" name="Front-End Electronics"/>
          <p:cNvSpPr txBox="1"/>
          <p:nvPr/>
        </p:nvSpPr>
        <p:spPr>
          <a:xfrm>
            <a:off x="23578331" y="20628233"/>
            <a:ext cx="8118982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200" b="1"/>
            </a:lvl1pPr>
          </a:lstStyle>
          <a:p>
            <a:r>
              <a:t>Front-End Electronics</a:t>
            </a:r>
          </a:p>
        </p:txBody>
      </p:sp>
      <p:sp>
        <p:nvSpPr>
          <p:cNvPr id="161" name="Hamamatsu H12700 &amp; H8500"/>
          <p:cNvSpPr txBox="1"/>
          <p:nvPr/>
        </p:nvSpPr>
        <p:spPr>
          <a:xfrm>
            <a:off x="13226809" y="21158977"/>
            <a:ext cx="6931433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 b="1"/>
            </a:lvl1pPr>
          </a:lstStyle>
          <a:p>
            <a:r>
              <a:t>Hamamatsu H12700 &amp; H8500</a:t>
            </a:r>
          </a:p>
        </p:txBody>
      </p:sp>
      <p:sp>
        <p:nvSpPr>
          <p:cNvPr id="162" name="Single Photon Sensitivity…"/>
          <p:cNvSpPr txBox="1"/>
          <p:nvPr/>
        </p:nvSpPr>
        <p:spPr>
          <a:xfrm>
            <a:off x="11702202" y="23168482"/>
            <a:ext cx="10215251" cy="293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/>
            </a:pPr>
            <a:r>
              <a:rPr sz="4600"/>
              <a:t>Single Photon Sensitivity</a:t>
            </a:r>
          </a:p>
          <a:p>
            <a:pPr>
              <a:defRPr sz="4400"/>
            </a:pPr>
            <a:r>
              <a:rPr sz="4600"/>
              <a:t>Pixel size : 5.8 mm</a:t>
            </a:r>
            <a:br>
              <a:rPr sz="4600"/>
            </a:br>
            <a:r>
              <a:rPr sz="4600"/>
              <a:t>Packing Factor: 89%</a:t>
            </a:r>
            <a:br>
              <a:rPr sz="4600"/>
            </a:br>
            <a:r>
              <a:rPr sz="4600"/>
              <a:t>Maximum quantum efficiency: Visible light</a:t>
            </a:r>
          </a:p>
        </p:txBody>
      </p:sp>
      <p:pic>
        <p:nvPicPr>
          <p:cNvPr id="163" name="hamamatsu.png" descr="hamamatsu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8180049" y="21900108"/>
            <a:ext cx="3898452" cy="3671985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First detector using H12700"/>
          <p:cNvSpPr txBox="1"/>
          <p:nvPr/>
        </p:nvSpPr>
        <p:spPr>
          <a:xfrm>
            <a:off x="12435799" y="21937064"/>
            <a:ext cx="6439208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 b="1"/>
            </a:lvl1pPr>
          </a:lstStyle>
          <a:p>
            <a:r>
              <a:t>First detector using H12700</a:t>
            </a:r>
          </a:p>
        </p:txBody>
      </p:sp>
      <p:pic>
        <p:nvPicPr>
          <p:cNvPr id="165" name="Electronics.bmp" descr="Electronics.bmp"/>
          <p:cNvPicPr>
            <a:picLocks noChangeAspect="1"/>
          </p:cNvPicPr>
          <p:nvPr/>
        </p:nvPicPr>
        <p:blipFill>
          <a:blip r:embed="rId8">
            <a:extLst/>
          </a:blip>
          <a:srcRect r="4203"/>
          <a:stretch>
            <a:fillRect/>
          </a:stretch>
        </p:blipFill>
        <p:spPr>
          <a:xfrm>
            <a:off x="22289354" y="21882217"/>
            <a:ext cx="10447166" cy="6123899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Rectangle 14"/>
          <p:cNvSpPr/>
          <p:nvPr/>
        </p:nvSpPr>
        <p:spPr>
          <a:xfrm rot="10800000">
            <a:off x="14828" y="40757279"/>
            <a:ext cx="33061980" cy="70051"/>
          </a:xfrm>
          <a:prstGeom prst="rect">
            <a:avLst/>
          </a:prstGeom>
          <a:gradFill>
            <a:gsLst>
              <a:gs pos="0">
                <a:srgbClr val="800000"/>
              </a:gs>
              <a:gs pos="100000">
                <a:srgbClr val="976B09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87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pic>
        <p:nvPicPr>
          <p:cNvPr id="167" name="MAPMT.bmp" descr="MAPMT.bmp"/>
          <p:cNvPicPr>
            <a:picLocks noChangeAspect="1"/>
          </p:cNvPicPr>
          <p:nvPr/>
        </p:nvPicPr>
        <p:blipFill>
          <a:blip r:embed="rId9">
            <a:extLst/>
          </a:blip>
          <a:srcRect l="3115" r="9630" b="3323"/>
          <a:stretch>
            <a:fillRect/>
          </a:stretch>
        </p:blipFill>
        <p:spPr>
          <a:xfrm>
            <a:off x="11998876" y="26296277"/>
            <a:ext cx="9817651" cy="6108322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CasellaDiTesto 17"/>
          <p:cNvSpPr txBox="1"/>
          <p:nvPr/>
        </p:nvSpPr>
        <p:spPr>
          <a:xfrm>
            <a:off x="-13169447" y="379329"/>
            <a:ext cx="31716772" cy="242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6000">
                <a:solidFill>
                  <a:srgbClr val="8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THE CLAS12</a:t>
            </a:r>
          </a:p>
        </p:txBody>
      </p:sp>
      <p:pic>
        <p:nvPicPr>
          <p:cNvPr id="169" name="Screen Shot 2018-05-13 at 21.13.05.png" descr="Screen Shot 2018-05-13 at 21.13.05.png"/>
          <p:cNvPicPr>
            <a:picLocks noChangeAspect="1"/>
          </p:cNvPicPr>
          <p:nvPr/>
        </p:nvPicPr>
        <p:blipFill>
          <a:blip r:embed="rId10">
            <a:extLst/>
          </a:blip>
          <a:srcRect r="5506" b="3465"/>
          <a:stretch>
            <a:fillRect/>
          </a:stretch>
        </p:blipFill>
        <p:spPr>
          <a:xfrm>
            <a:off x="22101391" y="28434666"/>
            <a:ext cx="3884560" cy="4023985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MAROC3 readout chip:"/>
          <p:cNvSpPr txBox="1"/>
          <p:nvPr/>
        </p:nvSpPr>
        <p:spPr>
          <a:xfrm>
            <a:off x="26038131" y="28410702"/>
            <a:ext cx="5353259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400" b="1"/>
            </a:pPr>
            <a:r>
              <a:t>MAROC3 </a:t>
            </a:r>
            <a:r>
              <a:rPr b="0"/>
              <a:t>readout chip:</a:t>
            </a:r>
          </a:p>
        </p:txBody>
      </p:sp>
      <p:sp>
        <p:nvSpPr>
          <p:cNvPr id="171" name="DAQ Electronics:…"/>
          <p:cNvSpPr txBox="1"/>
          <p:nvPr/>
        </p:nvSpPr>
        <p:spPr>
          <a:xfrm>
            <a:off x="26025939" y="31077950"/>
            <a:ext cx="6722156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 b="1"/>
            </a:pPr>
            <a:r>
              <a:t>DAQ Electronics:</a:t>
            </a:r>
          </a:p>
          <a:p>
            <a:pPr>
              <a:defRPr sz="3600"/>
            </a:pPr>
            <a:r>
              <a:t>FPGA serving group of 2/3 MAROCS</a:t>
            </a:r>
          </a:p>
        </p:txBody>
      </p:sp>
      <p:sp>
        <p:nvSpPr>
          <p:cNvPr id="172" name="64 Channels"/>
          <p:cNvSpPr txBox="1"/>
          <p:nvPr/>
        </p:nvSpPr>
        <p:spPr>
          <a:xfrm>
            <a:off x="26228631" y="29188398"/>
            <a:ext cx="249122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800"/>
            </a:lvl1pPr>
          </a:lstStyle>
          <a:p>
            <a:r>
              <a:t>64 Channels</a:t>
            </a:r>
          </a:p>
        </p:txBody>
      </p:sp>
      <p:sp>
        <p:nvSpPr>
          <p:cNvPr id="173" name="Digital readout…"/>
          <p:cNvSpPr txBox="1"/>
          <p:nvPr/>
        </p:nvSpPr>
        <p:spPr>
          <a:xfrm>
            <a:off x="26178903" y="29770446"/>
            <a:ext cx="5832660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800"/>
            </a:pPr>
            <a:r>
              <a:t>Digital readout</a:t>
            </a:r>
          </a:p>
          <a:p>
            <a:pPr>
              <a:defRPr sz="3800"/>
            </a:pPr>
            <a:r>
              <a:t>Single channel configurability</a:t>
            </a:r>
          </a:p>
        </p:txBody>
      </p:sp>
      <p:sp>
        <p:nvSpPr>
          <p:cNvPr id="174" name="Innovative hybrid design  to reduce cost and material budget"/>
          <p:cNvSpPr txBox="1"/>
          <p:nvPr/>
        </p:nvSpPr>
        <p:spPr>
          <a:xfrm>
            <a:off x="1414276" y="22096869"/>
            <a:ext cx="8889763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700" b="1">
                <a:solidFill>
                  <a:srgbClr val="0433FF"/>
                </a:solidFill>
              </a:defRPr>
            </a:pPr>
            <a:r>
              <a:t> Innovative hybrid design</a:t>
            </a:r>
            <a:br/>
            <a:r>
              <a:t> to reduce cost and material budget</a:t>
            </a:r>
          </a:p>
        </p:txBody>
      </p:sp>
      <p:sp>
        <p:nvSpPr>
          <p:cNvPr id="175" name="Angles: θ &lt; 13°  Momenta:3-8 GeV/c"/>
          <p:cNvSpPr txBox="1"/>
          <p:nvPr/>
        </p:nvSpPr>
        <p:spPr>
          <a:xfrm>
            <a:off x="6609959" y="25197755"/>
            <a:ext cx="4622675" cy="203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200"/>
            </a:pPr>
            <a:r>
              <a:t>Angles: θ &lt; 13° </a:t>
            </a:r>
            <a:br/>
            <a:r>
              <a:t>Momenta:3-8 GeV/c</a:t>
            </a:r>
          </a:p>
        </p:txBody>
      </p:sp>
      <p:sp>
        <p:nvSpPr>
          <p:cNvPr id="176" name="Direct detection of Cherenkov light"/>
          <p:cNvSpPr txBox="1"/>
          <p:nvPr/>
        </p:nvSpPr>
        <p:spPr>
          <a:xfrm>
            <a:off x="2165015" y="23566331"/>
            <a:ext cx="8308242" cy="146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400" b="1" u="sng"/>
            </a:lvl1pPr>
          </a:lstStyle>
          <a:p>
            <a:r>
              <a:t>Direct detection of Cherenkov light</a:t>
            </a:r>
          </a:p>
        </p:txBody>
      </p:sp>
      <p:sp>
        <p:nvSpPr>
          <p:cNvPr id="177" name="Angles:  Momenta:3-6 GeV/c"/>
          <p:cNvSpPr txBox="1"/>
          <p:nvPr/>
        </p:nvSpPr>
        <p:spPr>
          <a:xfrm>
            <a:off x="6508359" y="29138435"/>
            <a:ext cx="4622675" cy="203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200"/>
            </a:pPr>
            <a:r>
              <a:t>Angles: </a:t>
            </a:r>
            <a:br/>
            <a:r>
              <a:t>Momenta:3-6 GeV/c</a:t>
            </a:r>
          </a:p>
        </p:txBody>
      </p:sp>
      <p:sp>
        <p:nvSpPr>
          <p:cNvPr id="178" name="Reflection of Cherenkov Light"/>
          <p:cNvSpPr txBox="1"/>
          <p:nvPr/>
        </p:nvSpPr>
        <p:spPr>
          <a:xfrm>
            <a:off x="2215815" y="27785755"/>
            <a:ext cx="7023656" cy="146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400" b="1" u="sng"/>
            </a:lvl1pPr>
          </a:lstStyle>
          <a:p>
            <a:r>
              <a:t>Reflection of Cherenkov Light</a:t>
            </a:r>
          </a:p>
        </p:txBody>
      </p:sp>
      <p:sp>
        <p:nvSpPr>
          <p:cNvPr id="179" name="Multiple reflections.  Double passage in  aerogel."/>
          <p:cNvSpPr txBox="1"/>
          <p:nvPr/>
        </p:nvSpPr>
        <p:spPr>
          <a:xfrm>
            <a:off x="6629214" y="30455650"/>
            <a:ext cx="4380965" cy="258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000"/>
            </a:pPr>
            <a:r>
              <a:t>Multiple reflections. </a:t>
            </a:r>
            <a:br/>
            <a:r>
              <a:t>Double passage in </a:t>
            </a:r>
            <a:br/>
            <a:r>
              <a:t>aerogel.</a:t>
            </a:r>
          </a:p>
        </p:txBody>
      </p:sp>
      <p:sp>
        <p:nvSpPr>
          <p:cNvPr id="180" name="13° &lt; θ &lt; 25°"/>
          <p:cNvSpPr txBox="1"/>
          <p:nvPr/>
        </p:nvSpPr>
        <p:spPr>
          <a:xfrm>
            <a:off x="8302346" y="29150298"/>
            <a:ext cx="2828688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/>
            </a:lvl1pPr>
          </a:lstStyle>
          <a:p>
            <a:r>
              <a:t>13° &lt; θ &lt; 25° </a:t>
            </a:r>
          </a:p>
        </p:txBody>
      </p:sp>
      <p:pic>
        <p:nvPicPr>
          <p:cNvPr id="181" name="Screen Shot 2018-05-13 at 21.27.45.png" descr="Screen Shot 2018-05-13 at 21.27.45.png"/>
          <p:cNvPicPr>
            <a:picLocks noChangeAspect="1"/>
          </p:cNvPicPr>
          <p:nvPr/>
        </p:nvPicPr>
        <p:blipFill>
          <a:blip r:embed="rId11">
            <a:extLst/>
          </a:blip>
          <a:srcRect r="3562"/>
          <a:stretch>
            <a:fillRect/>
          </a:stretch>
        </p:blipFill>
        <p:spPr>
          <a:xfrm>
            <a:off x="1056085" y="24420502"/>
            <a:ext cx="5531502" cy="340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Screen Shot 2018-05-13 at 21.30.31.png" descr="Screen Shot 2018-05-13 at 21.30.31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939181" y="28815836"/>
            <a:ext cx="5590937" cy="3415666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Only option in the  momentum range"/>
          <p:cNvSpPr txBox="1"/>
          <p:nvPr/>
        </p:nvSpPr>
        <p:spPr>
          <a:xfrm>
            <a:off x="12482597" y="9560889"/>
            <a:ext cx="8765578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 b="1"/>
            </a:lvl1pPr>
          </a:lstStyle>
          <a:p>
            <a:r>
              <a:rPr dirty="0"/>
              <a:t>Only option in </a:t>
            </a:r>
            <a:r>
              <a:rPr lang="en-US" dirty="0" smtClean="0"/>
              <a:t>this </a:t>
            </a:r>
            <a:r>
              <a:rPr dirty="0" smtClean="0"/>
              <a:t>momentum </a:t>
            </a:r>
            <a:r>
              <a:rPr dirty="0"/>
              <a:t>range</a:t>
            </a:r>
          </a:p>
        </p:txBody>
      </p:sp>
      <p:sp>
        <p:nvSpPr>
          <p:cNvPr id="184" name="-Large single brick area: 20cm x 20cm…"/>
          <p:cNvSpPr txBox="1"/>
          <p:nvPr/>
        </p:nvSpPr>
        <p:spPr>
          <a:xfrm>
            <a:off x="12305234" y="10335412"/>
            <a:ext cx="9179980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/>
            </a:pPr>
            <a:r>
              <a:rPr sz="4600" dirty="0" smtClean="0"/>
              <a:t>-</a:t>
            </a:r>
            <a:r>
              <a:rPr lang="en-US" sz="4600" dirty="0" smtClean="0"/>
              <a:t> </a:t>
            </a:r>
            <a:r>
              <a:rPr sz="4600" dirty="0" smtClean="0"/>
              <a:t>Large </a:t>
            </a:r>
            <a:r>
              <a:rPr sz="4600" dirty="0"/>
              <a:t>single brick area: 20cm x 20cm</a:t>
            </a:r>
          </a:p>
          <a:p>
            <a:pPr>
              <a:defRPr sz="4400"/>
            </a:pPr>
            <a:r>
              <a:rPr sz="4600" dirty="0"/>
              <a:t>- Refractive index: n=1.05</a:t>
            </a:r>
            <a:br>
              <a:rPr sz="4600" dirty="0"/>
            </a:br>
            <a:r>
              <a:rPr sz="4600" dirty="0"/>
              <a:t>- Emitted Light : Visible &amp; UV </a:t>
            </a:r>
          </a:p>
        </p:txBody>
      </p:sp>
      <p:sp>
        <p:nvSpPr>
          <p:cNvPr id="185" name="Improving CLAS12 PID"/>
          <p:cNvSpPr txBox="1"/>
          <p:nvPr/>
        </p:nvSpPr>
        <p:spPr>
          <a:xfrm>
            <a:off x="3081165" y="9729492"/>
            <a:ext cx="5681921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800" b="1"/>
            </a:lvl1pPr>
          </a:lstStyle>
          <a:p>
            <a:r>
              <a:t>Improving CLAS12 PID</a:t>
            </a:r>
          </a:p>
        </p:txBody>
      </p:sp>
      <p:sp>
        <p:nvSpPr>
          <p:cNvPr id="186" name="TOF provides PID…"/>
          <p:cNvSpPr txBox="1"/>
          <p:nvPr/>
        </p:nvSpPr>
        <p:spPr>
          <a:xfrm>
            <a:off x="881431" y="17113829"/>
            <a:ext cx="3901230" cy="1386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200"/>
            </a:pPr>
            <a:r>
              <a:t>TOF provides PID</a:t>
            </a:r>
          </a:p>
          <a:p>
            <a:pPr>
              <a:defRPr sz="4200"/>
            </a:pPr>
            <a:r>
              <a:t>up to 3 GeV/c</a:t>
            </a:r>
          </a:p>
        </p:txBody>
      </p:sp>
      <p:sp>
        <p:nvSpPr>
          <p:cNvPr id="187" name="Threshold Cherenkov…"/>
          <p:cNvSpPr txBox="1"/>
          <p:nvPr/>
        </p:nvSpPr>
        <p:spPr>
          <a:xfrm>
            <a:off x="877720" y="18605102"/>
            <a:ext cx="4748616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200"/>
            </a:pPr>
            <a:r>
              <a:rPr dirty="0"/>
              <a:t>Threshold Cherenkov</a:t>
            </a:r>
          </a:p>
          <a:p>
            <a:pPr>
              <a:defRPr sz="4200"/>
            </a:pPr>
            <a:r>
              <a:rPr dirty="0" smtClean="0"/>
              <a:t>Counter</a:t>
            </a:r>
            <a:r>
              <a:rPr lang="en-US" dirty="0" smtClean="0"/>
              <a:t>s</a:t>
            </a:r>
            <a:r>
              <a:rPr dirty="0" smtClean="0"/>
              <a:t> provide </a:t>
            </a:r>
            <a:r>
              <a:rPr dirty="0"/>
              <a:t>PID</a:t>
            </a:r>
            <a:br>
              <a:rPr dirty="0"/>
            </a:br>
            <a:r>
              <a:rPr dirty="0"/>
              <a:t>above 8 GeV/c</a:t>
            </a:r>
          </a:p>
        </p:txBody>
      </p:sp>
      <p:sp>
        <p:nvSpPr>
          <p:cNvPr id="188" name="π/K production ≈ 10"/>
          <p:cNvSpPr txBox="1"/>
          <p:nvPr/>
        </p:nvSpPr>
        <p:spPr>
          <a:xfrm>
            <a:off x="6095883" y="12249602"/>
            <a:ext cx="4814589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4400"/>
            </a:pPr>
            <a:r>
              <a:t> π/K production </a:t>
            </a:r>
            <a:r>
              <a:rPr sz="4600"/>
              <a:t>≈ 10</a:t>
            </a:r>
          </a:p>
        </p:txBody>
      </p:sp>
      <p:sp>
        <p:nvSpPr>
          <p:cNvPr id="189" name="π/K  rejection power&gt;  500"/>
          <p:cNvSpPr txBox="1"/>
          <p:nvPr/>
        </p:nvSpPr>
        <p:spPr>
          <a:xfrm>
            <a:off x="6134182" y="13817375"/>
            <a:ext cx="5144528" cy="148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400"/>
            </a:pPr>
            <a:r>
              <a:t> π/K </a:t>
            </a:r>
            <a:br/>
            <a:r>
              <a:t>rejection power</a:t>
            </a:r>
            <a:r>
              <a:rPr sz="4600"/>
              <a:t>&gt;  500</a:t>
            </a:r>
          </a:p>
        </p:txBody>
      </p:sp>
      <p:sp>
        <p:nvSpPr>
          <p:cNvPr id="190" name="Line"/>
          <p:cNvSpPr/>
          <p:nvPr/>
        </p:nvSpPr>
        <p:spPr>
          <a:xfrm>
            <a:off x="8633545" y="13038983"/>
            <a:ext cx="1" cy="802641"/>
          </a:xfrm>
          <a:prstGeom prst="line">
            <a:avLst/>
          </a:prstGeom>
          <a:ln w="63500">
            <a:solidFill>
              <a:srgbClr val="0000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13">
            <a:extLst/>
          </a:blip>
          <a:srcRect l="21598" r="6395"/>
          <a:stretch>
            <a:fillRect/>
          </a:stretch>
        </p:blipFill>
        <p:spPr>
          <a:xfrm>
            <a:off x="13661628" y="12663224"/>
            <a:ext cx="7309668" cy="761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" descr="Image"/>
          <p:cNvPicPr>
            <a:picLocks noChangeAspect="1"/>
          </p:cNvPicPr>
          <p:nvPr/>
        </p:nvPicPr>
        <p:blipFill>
          <a:blip r:embed="rId14">
            <a:extLst/>
          </a:blip>
          <a:srcRect t="5134" r="1332" b="4028"/>
          <a:stretch>
            <a:fillRect/>
          </a:stretch>
        </p:blipFill>
        <p:spPr>
          <a:xfrm>
            <a:off x="7549069" y="32705613"/>
            <a:ext cx="6634516" cy="8143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" descr="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4449174" y="32705613"/>
            <a:ext cx="8498674" cy="8053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Screen Shot 2018-05-14 at 17.48.45.png" descr="Screen Shot 2018-05-14 at 17.48.45.png"/>
          <p:cNvPicPr>
            <a:picLocks noChangeAspect="1"/>
          </p:cNvPicPr>
          <p:nvPr/>
        </p:nvPicPr>
        <p:blipFill>
          <a:blip r:embed="rId16">
            <a:extLst/>
          </a:blip>
          <a:srcRect l="3469" t="1502" r="1779"/>
          <a:stretch>
            <a:fillRect/>
          </a:stretch>
        </p:blipFill>
        <p:spPr>
          <a:xfrm>
            <a:off x="6079473" y="15772034"/>
            <a:ext cx="5531361" cy="49808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Screen Shot 2018-05-14 at 17.52.09.png" descr="Screen Shot 2018-05-14 at 17.52.09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835209" y="11170846"/>
            <a:ext cx="5207001" cy="4089401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A good PID is required for at 4 approved                                                               experiments."/>
          <p:cNvSpPr txBox="1"/>
          <p:nvPr/>
        </p:nvSpPr>
        <p:spPr>
          <a:xfrm>
            <a:off x="1318793" y="10481533"/>
            <a:ext cx="10112064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4400"/>
            </a:pPr>
            <a:r>
              <a:rPr dirty="0"/>
              <a:t>A good PID is required </a:t>
            </a:r>
            <a:r>
              <a:rPr dirty="0" smtClean="0"/>
              <a:t>for 4</a:t>
            </a:r>
            <a:r>
              <a:rPr lang="en-US" dirty="0"/>
              <a:t> </a:t>
            </a:r>
            <a:r>
              <a:rPr dirty="0" smtClean="0"/>
              <a:t>approved</a:t>
            </a:r>
            <a:endParaRPr lang="en-US" dirty="0" smtClean="0"/>
          </a:p>
          <a:p>
            <a:pPr>
              <a:defRPr sz="4400"/>
            </a:pPr>
            <a:r>
              <a:rPr lang="en-US" dirty="0"/>
              <a:t> </a:t>
            </a:r>
            <a:r>
              <a:rPr lang="en-US" dirty="0" smtClean="0"/>
              <a:t>                                            </a:t>
            </a:r>
            <a:r>
              <a:rPr dirty="0" smtClean="0"/>
              <a:t>experiments</a:t>
            </a:r>
            <a:r>
              <a:rPr dirty="0"/>
              <a:t>.</a:t>
            </a:r>
          </a:p>
        </p:txBody>
      </p:sp>
      <p:sp>
        <p:nvSpPr>
          <p:cNvPr id="197" name="The RICH is necessary for…"/>
          <p:cNvSpPr txBox="1"/>
          <p:nvPr/>
        </p:nvSpPr>
        <p:spPr>
          <a:xfrm>
            <a:off x="830485" y="15309931"/>
            <a:ext cx="5216449" cy="184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800" b="1">
                <a:solidFill>
                  <a:srgbClr val="0433FF"/>
                </a:solidFill>
              </a:defRPr>
            </a:pPr>
            <a:r>
              <a:t>The RICH is necessary for</a:t>
            </a:r>
          </a:p>
          <a:p>
            <a:pPr algn="ctr">
              <a:defRPr sz="3800" b="1">
                <a:solidFill>
                  <a:srgbClr val="0433FF"/>
                </a:solidFill>
              </a:defRPr>
            </a:pPr>
            <a:r>
              <a:t>the PID in the  momenta </a:t>
            </a:r>
          </a:p>
          <a:p>
            <a:pPr algn="ctr">
              <a:defRPr sz="3800" b="1">
                <a:solidFill>
                  <a:srgbClr val="0433FF"/>
                </a:solidFill>
              </a:defRPr>
            </a:pPr>
            <a:r>
              <a:t>range 3-8 GeV/c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TM02011662">
  <a:themeElements>
    <a:clrScheme name="TM0201166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M0201166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M020116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38857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38857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M02011662">
  <a:themeElements>
    <a:clrScheme name="TM0201166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M0201166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M020116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38857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38857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378</Words>
  <Application>Microsoft Macintosh PowerPoint</Application>
  <PresentationFormat>Custom</PresentationFormat>
  <Paragraphs>57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TM02011662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Marco Contalbrigo</cp:lastModifiedBy>
  <cp:revision>2</cp:revision>
  <dcterms:modified xsi:type="dcterms:W3CDTF">2018-05-18T09:40:20Z</dcterms:modified>
</cp:coreProperties>
</file>