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2"/>
  </p:notesMasterIdLst>
  <p:handoutMasterIdLst>
    <p:handoutMasterId r:id="rId43"/>
  </p:handoutMasterIdLst>
  <p:sldIdLst>
    <p:sldId id="1271" r:id="rId2"/>
    <p:sldId id="978" r:id="rId3"/>
    <p:sldId id="1288" r:id="rId4"/>
    <p:sldId id="1391" r:id="rId5"/>
    <p:sldId id="1399" r:id="rId6"/>
    <p:sldId id="1390" r:id="rId7"/>
    <p:sldId id="1362" r:id="rId8"/>
    <p:sldId id="1272" r:id="rId9"/>
    <p:sldId id="1276" r:id="rId10"/>
    <p:sldId id="1364" r:id="rId11"/>
    <p:sldId id="1291" r:id="rId12"/>
    <p:sldId id="1363" r:id="rId13"/>
    <p:sldId id="1392" r:id="rId14"/>
    <p:sldId id="1366" r:id="rId15"/>
    <p:sldId id="1367" r:id="rId16"/>
    <p:sldId id="1369" r:id="rId17"/>
    <p:sldId id="1378" r:id="rId18"/>
    <p:sldId id="1384" r:id="rId19"/>
    <p:sldId id="1365" r:id="rId20"/>
    <p:sldId id="1380" r:id="rId21"/>
    <p:sldId id="1372" r:id="rId22"/>
    <p:sldId id="1373" r:id="rId23"/>
    <p:sldId id="1387" r:id="rId24"/>
    <p:sldId id="1376" r:id="rId25"/>
    <p:sldId id="1375" r:id="rId26"/>
    <p:sldId id="1386" r:id="rId27"/>
    <p:sldId id="1368" r:id="rId28"/>
    <p:sldId id="1370" r:id="rId29"/>
    <p:sldId id="1398" r:id="rId30"/>
    <p:sldId id="1382" r:id="rId31"/>
    <p:sldId id="1383" r:id="rId32"/>
    <p:sldId id="1393" r:id="rId33"/>
    <p:sldId id="1394" r:id="rId34"/>
    <p:sldId id="1400" r:id="rId35"/>
    <p:sldId id="1397" r:id="rId36"/>
    <p:sldId id="1381" r:id="rId37"/>
    <p:sldId id="1285" r:id="rId38"/>
    <p:sldId id="1279" r:id="rId39"/>
    <p:sldId id="1278" r:id="rId40"/>
    <p:sldId id="1299" r:id="rId41"/>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E424EA"/>
    <a:srgbClr val="F5F701"/>
    <a:srgbClr val="FCBA78"/>
    <a:srgbClr val="F0E000"/>
    <a:srgbClr val="4CDE4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966" autoAdjust="0"/>
    <p:restoredTop sz="96188" autoAdjust="0"/>
  </p:normalViewPr>
  <p:slideViewPr>
    <p:cSldViewPr snapToGrid="0" snapToObjects="1">
      <p:cViewPr varScale="1">
        <p:scale>
          <a:sx n="199" d="100"/>
          <a:sy n="199" d="100"/>
        </p:scale>
        <p:origin x="1744" y="168"/>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40EE8B9-7048-E245-BE2F-1374BE5408F2}" type="datetimeFigureOut">
              <a:rPr lang="en-US" smtClean="0"/>
              <a:t>6/2/26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34CCEFC-6E8B-B743-AFE9-4C5BF3F9411B}" type="slidenum">
              <a:rPr lang="en-US" smtClean="0"/>
              <a:t>‹#›</a:t>
            </a:fld>
            <a:endParaRPr lang="en-US"/>
          </a:p>
        </p:txBody>
      </p:sp>
    </p:spTree>
    <p:extLst>
      <p:ext uri="{BB962C8B-B14F-4D97-AF65-F5344CB8AC3E}">
        <p14:creationId xmlns:p14="http://schemas.microsoft.com/office/powerpoint/2010/main" val="32410510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686146-0E38-724C-8F8F-8FF46B4BA8C5}" type="datetimeFigureOut">
              <a:rPr lang="en-US" smtClean="0"/>
              <a:pPr/>
              <a:t>6/2/26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C38A572-61CB-384F-BB4C-DB6F1BE60B7D}" type="slidenum">
              <a:rPr lang="en-US" smtClean="0"/>
              <a:pPr/>
              <a:t>‹#›</a:t>
            </a:fld>
            <a:endParaRPr lang="en-US"/>
          </a:p>
        </p:txBody>
      </p:sp>
    </p:spTree>
    <p:extLst>
      <p:ext uri="{BB962C8B-B14F-4D97-AF65-F5344CB8AC3E}">
        <p14:creationId xmlns:p14="http://schemas.microsoft.com/office/powerpoint/2010/main" val="11848252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31DB7-2C0A-8ED7-7774-7480DACD91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F14D72-6A60-9C15-EF82-67EE298B5E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22AB26-A6C8-7DE5-0E3C-DAB6E167FA8B}"/>
              </a:ext>
            </a:extLst>
          </p:cNvPr>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a:extLst>
              <a:ext uri="{FF2B5EF4-FFF2-40B4-BE49-F238E27FC236}">
                <a16:creationId xmlns:a16="http://schemas.microsoft.com/office/drawing/2014/main" id="{0493B260-8808-D411-9DCA-3D3452081747}"/>
              </a:ext>
            </a:extLst>
          </p:cNvPr>
          <p:cNvSpPr>
            <a:spLocks noGrp="1"/>
          </p:cNvSpPr>
          <p:nvPr>
            <p:ph type="sldNum" sz="quarter" idx="10"/>
          </p:nvPr>
        </p:nvSpPr>
        <p:spPr/>
        <p:txBody>
          <a:bodyPr/>
          <a:lstStyle/>
          <a:p>
            <a:pPr>
              <a:defRPr/>
            </a:pPr>
            <a:fld id="{83649E0E-4C44-FB4C-A473-DE36212A84F4}" type="slidenum">
              <a:rPr lang="en-US" smtClean="0"/>
              <a:pPr>
                <a:defRPr/>
              </a:pPr>
              <a:t>2</a:t>
            </a:fld>
            <a:endParaRPr lang="en-US"/>
          </a:p>
        </p:txBody>
      </p:sp>
    </p:spTree>
    <p:extLst>
      <p:ext uri="{BB962C8B-B14F-4D97-AF65-F5344CB8AC3E}">
        <p14:creationId xmlns:p14="http://schemas.microsoft.com/office/powerpoint/2010/main" val="24645617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EE641-8C75-933C-C1AD-39D331BD64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4C11C0-3713-7705-1A6B-D33AEE525B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9B68E2-1113-F828-73AD-2AD4095B2291}"/>
              </a:ext>
            </a:extLst>
          </p:cNvPr>
          <p:cNvSpPr>
            <a:spLocks noGrp="1"/>
          </p:cNvSpPr>
          <p:nvPr>
            <p:ph type="body" idx="1"/>
          </p:nvPr>
        </p:nvSpPr>
        <p:spPr/>
        <p:txBody>
          <a:bodyPr/>
          <a:lstStyle/>
          <a:p>
            <a:r>
              <a:rPr lang="en-IT" dirty="0"/>
              <a:t>Trova il plot di Adam con HERMES aperti</a:t>
            </a:r>
          </a:p>
          <a:p>
            <a:endParaRPr lang="en-IT" dirty="0"/>
          </a:p>
        </p:txBody>
      </p:sp>
      <p:sp>
        <p:nvSpPr>
          <p:cNvPr id="4" name="Slide Number Placeholder 3">
            <a:extLst>
              <a:ext uri="{FF2B5EF4-FFF2-40B4-BE49-F238E27FC236}">
                <a16:creationId xmlns:a16="http://schemas.microsoft.com/office/drawing/2014/main" id="{9B90317E-F788-C309-6715-47F9DDDF8DF9}"/>
              </a:ext>
            </a:extLst>
          </p:cNvPr>
          <p:cNvSpPr>
            <a:spLocks noGrp="1"/>
          </p:cNvSpPr>
          <p:nvPr>
            <p:ph type="sldNum" sz="quarter" idx="5"/>
          </p:nvPr>
        </p:nvSpPr>
        <p:spPr/>
        <p:txBody>
          <a:bodyPr/>
          <a:lstStyle/>
          <a:p>
            <a:fld id="{6C38A572-61CB-384F-BB4C-DB6F1BE60B7D}" type="slidenum">
              <a:rPr lang="en-US" smtClean="0"/>
              <a:pPr/>
              <a:t>22</a:t>
            </a:fld>
            <a:endParaRPr lang="en-US"/>
          </a:p>
        </p:txBody>
      </p:sp>
    </p:spTree>
    <p:extLst>
      <p:ext uri="{BB962C8B-B14F-4D97-AF65-F5344CB8AC3E}">
        <p14:creationId xmlns:p14="http://schemas.microsoft.com/office/powerpoint/2010/main" val="32493043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C15FE-01A9-0C3B-E948-A08E0BDD10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21DD3C-2462-C1DF-2EB0-B83A622076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120F00-A6A3-D837-A633-5AFBA3AB4F53}"/>
              </a:ext>
            </a:extLst>
          </p:cNvPr>
          <p:cNvSpPr>
            <a:spLocks noGrp="1"/>
          </p:cNvSpPr>
          <p:nvPr>
            <p:ph type="body" idx="1"/>
          </p:nvPr>
        </p:nvSpPr>
        <p:spPr/>
        <p:txBody>
          <a:bodyPr/>
          <a:lstStyle/>
          <a:p>
            <a:r>
              <a:rPr lang="en-IT" dirty="0"/>
              <a:t>Trova il plot di Adam con HERMES aperti</a:t>
            </a:r>
          </a:p>
          <a:p>
            <a:endParaRPr lang="en-IT" dirty="0"/>
          </a:p>
        </p:txBody>
      </p:sp>
      <p:sp>
        <p:nvSpPr>
          <p:cNvPr id="4" name="Slide Number Placeholder 3">
            <a:extLst>
              <a:ext uri="{FF2B5EF4-FFF2-40B4-BE49-F238E27FC236}">
                <a16:creationId xmlns:a16="http://schemas.microsoft.com/office/drawing/2014/main" id="{E749546C-4824-B54F-A1E0-9D86562544B9}"/>
              </a:ext>
            </a:extLst>
          </p:cNvPr>
          <p:cNvSpPr>
            <a:spLocks noGrp="1"/>
          </p:cNvSpPr>
          <p:nvPr>
            <p:ph type="sldNum" sz="quarter" idx="5"/>
          </p:nvPr>
        </p:nvSpPr>
        <p:spPr/>
        <p:txBody>
          <a:bodyPr/>
          <a:lstStyle/>
          <a:p>
            <a:fld id="{6C38A572-61CB-384F-BB4C-DB6F1BE60B7D}" type="slidenum">
              <a:rPr lang="en-US" smtClean="0"/>
              <a:pPr/>
              <a:t>23</a:t>
            </a:fld>
            <a:endParaRPr lang="en-US"/>
          </a:p>
        </p:txBody>
      </p:sp>
    </p:spTree>
    <p:extLst>
      <p:ext uri="{BB962C8B-B14F-4D97-AF65-F5344CB8AC3E}">
        <p14:creationId xmlns:p14="http://schemas.microsoft.com/office/powerpoint/2010/main" val="31064758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A246B-20BF-D9D4-BE47-3C7EE3D257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D23836-DDC1-407E-30C6-77B40178D7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7D979B-3781-D983-7098-01E0F6AFEC01}"/>
              </a:ext>
            </a:extLst>
          </p:cNvPr>
          <p:cNvSpPr>
            <a:spLocks noGrp="1"/>
          </p:cNvSpPr>
          <p:nvPr>
            <p:ph type="body" idx="1"/>
          </p:nvPr>
        </p:nvSpPr>
        <p:spPr/>
        <p:txBody>
          <a:bodyPr/>
          <a:lstStyle/>
          <a:p>
            <a:r>
              <a:rPr lang="en-IT" dirty="0"/>
              <a:t>Trova il plot di Adam con HERMES aperti</a:t>
            </a:r>
          </a:p>
          <a:p>
            <a:endParaRPr lang="en-IT" dirty="0"/>
          </a:p>
        </p:txBody>
      </p:sp>
      <p:sp>
        <p:nvSpPr>
          <p:cNvPr id="4" name="Slide Number Placeholder 3">
            <a:extLst>
              <a:ext uri="{FF2B5EF4-FFF2-40B4-BE49-F238E27FC236}">
                <a16:creationId xmlns:a16="http://schemas.microsoft.com/office/drawing/2014/main" id="{EBE8F75D-B6AD-7C39-0209-161FB4EEB607}"/>
              </a:ext>
            </a:extLst>
          </p:cNvPr>
          <p:cNvSpPr>
            <a:spLocks noGrp="1"/>
          </p:cNvSpPr>
          <p:nvPr>
            <p:ph type="sldNum" sz="quarter" idx="5"/>
          </p:nvPr>
        </p:nvSpPr>
        <p:spPr/>
        <p:txBody>
          <a:bodyPr/>
          <a:lstStyle/>
          <a:p>
            <a:fld id="{6C38A572-61CB-384F-BB4C-DB6F1BE60B7D}" type="slidenum">
              <a:rPr lang="en-US" smtClean="0"/>
              <a:pPr/>
              <a:t>24</a:t>
            </a:fld>
            <a:endParaRPr lang="en-US"/>
          </a:p>
        </p:txBody>
      </p:sp>
    </p:spTree>
    <p:extLst>
      <p:ext uri="{BB962C8B-B14F-4D97-AF65-F5344CB8AC3E}">
        <p14:creationId xmlns:p14="http://schemas.microsoft.com/office/powerpoint/2010/main" val="30505124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45386-D408-4598-351F-E3FA0CB537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E91A2A-4946-337A-6319-EF668B93C4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FC6751-32D2-7AE4-47E6-BAA7C6810B58}"/>
              </a:ext>
            </a:extLst>
          </p:cNvPr>
          <p:cNvSpPr>
            <a:spLocks noGrp="1"/>
          </p:cNvSpPr>
          <p:nvPr>
            <p:ph type="body" idx="1"/>
          </p:nvPr>
        </p:nvSpPr>
        <p:spPr/>
        <p:txBody>
          <a:bodyPr/>
          <a:lstStyle/>
          <a:p>
            <a:r>
              <a:rPr lang="en-IT" dirty="0"/>
              <a:t>Trova il plot di Adam con HERMES aperti</a:t>
            </a:r>
          </a:p>
          <a:p>
            <a:endParaRPr lang="en-IT" dirty="0"/>
          </a:p>
        </p:txBody>
      </p:sp>
      <p:sp>
        <p:nvSpPr>
          <p:cNvPr id="4" name="Slide Number Placeholder 3">
            <a:extLst>
              <a:ext uri="{FF2B5EF4-FFF2-40B4-BE49-F238E27FC236}">
                <a16:creationId xmlns:a16="http://schemas.microsoft.com/office/drawing/2014/main" id="{B9D55EE8-8B03-6015-1A84-60931BBD4588}"/>
              </a:ext>
            </a:extLst>
          </p:cNvPr>
          <p:cNvSpPr>
            <a:spLocks noGrp="1"/>
          </p:cNvSpPr>
          <p:nvPr>
            <p:ph type="sldNum" sz="quarter" idx="5"/>
          </p:nvPr>
        </p:nvSpPr>
        <p:spPr/>
        <p:txBody>
          <a:bodyPr/>
          <a:lstStyle/>
          <a:p>
            <a:fld id="{6C38A572-61CB-384F-BB4C-DB6F1BE60B7D}" type="slidenum">
              <a:rPr lang="en-US" smtClean="0"/>
              <a:pPr/>
              <a:t>25</a:t>
            </a:fld>
            <a:endParaRPr lang="en-US"/>
          </a:p>
        </p:txBody>
      </p:sp>
    </p:spTree>
    <p:extLst>
      <p:ext uri="{BB962C8B-B14F-4D97-AF65-F5344CB8AC3E}">
        <p14:creationId xmlns:p14="http://schemas.microsoft.com/office/powerpoint/2010/main" val="40178562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682C7-FF17-F6EE-1555-9BB842055E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3DA169-0BE5-31F4-727D-026C9A53CE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EB8ABF-7538-FF06-E168-84689FF91169}"/>
              </a:ext>
            </a:extLst>
          </p:cNvPr>
          <p:cNvSpPr>
            <a:spLocks noGrp="1"/>
          </p:cNvSpPr>
          <p:nvPr>
            <p:ph type="body" idx="1"/>
          </p:nvPr>
        </p:nvSpPr>
        <p:spPr/>
        <p:txBody>
          <a:bodyPr/>
          <a:lstStyle/>
          <a:p>
            <a:r>
              <a:rPr lang="en-IT" dirty="0"/>
              <a:t>Trova il plot di Adam con HERMES aperti</a:t>
            </a:r>
          </a:p>
          <a:p>
            <a:endParaRPr lang="en-IT" dirty="0"/>
          </a:p>
        </p:txBody>
      </p:sp>
      <p:sp>
        <p:nvSpPr>
          <p:cNvPr id="4" name="Slide Number Placeholder 3">
            <a:extLst>
              <a:ext uri="{FF2B5EF4-FFF2-40B4-BE49-F238E27FC236}">
                <a16:creationId xmlns:a16="http://schemas.microsoft.com/office/drawing/2014/main" id="{0C6367EE-4B1F-B2B4-B177-2FFFE6713DBA}"/>
              </a:ext>
            </a:extLst>
          </p:cNvPr>
          <p:cNvSpPr>
            <a:spLocks noGrp="1"/>
          </p:cNvSpPr>
          <p:nvPr>
            <p:ph type="sldNum" sz="quarter" idx="5"/>
          </p:nvPr>
        </p:nvSpPr>
        <p:spPr/>
        <p:txBody>
          <a:bodyPr/>
          <a:lstStyle/>
          <a:p>
            <a:fld id="{6C38A572-61CB-384F-BB4C-DB6F1BE60B7D}" type="slidenum">
              <a:rPr lang="en-US" smtClean="0"/>
              <a:pPr/>
              <a:t>26</a:t>
            </a:fld>
            <a:endParaRPr lang="en-US"/>
          </a:p>
        </p:txBody>
      </p:sp>
    </p:spTree>
    <p:extLst>
      <p:ext uri="{BB962C8B-B14F-4D97-AF65-F5344CB8AC3E}">
        <p14:creationId xmlns:p14="http://schemas.microsoft.com/office/powerpoint/2010/main" val="2232720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11389-590D-7AE4-7437-445653534D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D621C1-3E0A-1619-23B8-12813E33BE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13A89B-3FC7-AA27-251F-1B70420F6E31}"/>
              </a:ext>
            </a:extLst>
          </p:cNvPr>
          <p:cNvSpPr>
            <a:spLocks noGrp="1"/>
          </p:cNvSpPr>
          <p:nvPr>
            <p:ph type="body" idx="1"/>
          </p:nvPr>
        </p:nvSpPr>
        <p:spPr/>
        <p:txBody>
          <a:bodyPr/>
          <a:lstStyle/>
          <a:p>
            <a:r>
              <a:rPr lang="en-IT" dirty="0"/>
              <a:t>Trova il plot di Adam con HERMES aperti</a:t>
            </a:r>
          </a:p>
          <a:p>
            <a:endParaRPr lang="en-IT" dirty="0"/>
          </a:p>
        </p:txBody>
      </p:sp>
      <p:sp>
        <p:nvSpPr>
          <p:cNvPr id="4" name="Slide Number Placeholder 3">
            <a:extLst>
              <a:ext uri="{FF2B5EF4-FFF2-40B4-BE49-F238E27FC236}">
                <a16:creationId xmlns:a16="http://schemas.microsoft.com/office/drawing/2014/main" id="{4B47D813-6A91-E0E2-8963-3ED346BFB3CB}"/>
              </a:ext>
            </a:extLst>
          </p:cNvPr>
          <p:cNvSpPr>
            <a:spLocks noGrp="1"/>
          </p:cNvSpPr>
          <p:nvPr>
            <p:ph type="sldNum" sz="quarter" idx="5"/>
          </p:nvPr>
        </p:nvSpPr>
        <p:spPr/>
        <p:txBody>
          <a:bodyPr/>
          <a:lstStyle/>
          <a:p>
            <a:fld id="{6C38A572-61CB-384F-BB4C-DB6F1BE60B7D}" type="slidenum">
              <a:rPr lang="en-US" smtClean="0"/>
              <a:pPr/>
              <a:t>29</a:t>
            </a:fld>
            <a:endParaRPr lang="en-US"/>
          </a:p>
        </p:txBody>
      </p:sp>
    </p:spTree>
    <p:extLst>
      <p:ext uri="{BB962C8B-B14F-4D97-AF65-F5344CB8AC3E}">
        <p14:creationId xmlns:p14="http://schemas.microsoft.com/office/powerpoint/2010/main" val="28738290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D1CEE-3EEF-7436-CF37-03E8155317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F1E3F0-8DD7-3B2F-18FB-A6BC154CA7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3BA1E2-DAE9-15AE-4E5F-CD1BFB945D4F}"/>
              </a:ext>
            </a:extLst>
          </p:cNvPr>
          <p:cNvSpPr>
            <a:spLocks noGrp="1"/>
          </p:cNvSpPr>
          <p:nvPr>
            <p:ph type="body" idx="1"/>
          </p:nvPr>
        </p:nvSpPr>
        <p:spPr/>
        <p:txBody>
          <a:bodyPr/>
          <a:lstStyle/>
          <a:p>
            <a:r>
              <a:rPr lang="en-IT" dirty="0"/>
              <a:t>Trova il plot di Adam con HERMES aperti</a:t>
            </a:r>
          </a:p>
          <a:p>
            <a:endParaRPr lang="en-IT" dirty="0"/>
          </a:p>
        </p:txBody>
      </p:sp>
      <p:sp>
        <p:nvSpPr>
          <p:cNvPr id="4" name="Slide Number Placeholder 3">
            <a:extLst>
              <a:ext uri="{FF2B5EF4-FFF2-40B4-BE49-F238E27FC236}">
                <a16:creationId xmlns:a16="http://schemas.microsoft.com/office/drawing/2014/main" id="{94F59896-DD09-525F-86E7-9BDA4A4A6AB7}"/>
              </a:ext>
            </a:extLst>
          </p:cNvPr>
          <p:cNvSpPr>
            <a:spLocks noGrp="1"/>
          </p:cNvSpPr>
          <p:nvPr>
            <p:ph type="sldNum" sz="quarter" idx="5"/>
          </p:nvPr>
        </p:nvSpPr>
        <p:spPr/>
        <p:txBody>
          <a:bodyPr/>
          <a:lstStyle/>
          <a:p>
            <a:fld id="{6C38A572-61CB-384F-BB4C-DB6F1BE60B7D}" type="slidenum">
              <a:rPr lang="en-US" smtClean="0"/>
              <a:pPr/>
              <a:t>30</a:t>
            </a:fld>
            <a:endParaRPr lang="en-US"/>
          </a:p>
        </p:txBody>
      </p:sp>
    </p:spTree>
    <p:extLst>
      <p:ext uri="{BB962C8B-B14F-4D97-AF65-F5344CB8AC3E}">
        <p14:creationId xmlns:p14="http://schemas.microsoft.com/office/powerpoint/2010/main" val="37728860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F989A-26E4-7548-1BDC-30C75312E1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4BD265-20C0-850F-0FF8-D5BA9A0250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FBDC74-DE14-00B6-D2C0-60EB2538746E}"/>
              </a:ext>
            </a:extLst>
          </p:cNvPr>
          <p:cNvSpPr>
            <a:spLocks noGrp="1"/>
          </p:cNvSpPr>
          <p:nvPr>
            <p:ph type="body" idx="1"/>
          </p:nvPr>
        </p:nvSpPr>
        <p:spPr/>
        <p:txBody>
          <a:bodyPr/>
          <a:lstStyle/>
          <a:p>
            <a:r>
              <a:rPr lang="en-IT" dirty="0"/>
              <a:t>Trova il plot di Adam con HERMES aperti</a:t>
            </a:r>
          </a:p>
          <a:p>
            <a:endParaRPr lang="en-IT" dirty="0"/>
          </a:p>
        </p:txBody>
      </p:sp>
      <p:sp>
        <p:nvSpPr>
          <p:cNvPr id="4" name="Slide Number Placeholder 3">
            <a:extLst>
              <a:ext uri="{FF2B5EF4-FFF2-40B4-BE49-F238E27FC236}">
                <a16:creationId xmlns:a16="http://schemas.microsoft.com/office/drawing/2014/main" id="{B5701F8C-1C3B-8B44-3DBA-E40A3D610D13}"/>
              </a:ext>
            </a:extLst>
          </p:cNvPr>
          <p:cNvSpPr>
            <a:spLocks noGrp="1"/>
          </p:cNvSpPr>
          <p:nvPr>
            <p:ph type="sldNum" sz="quarter" idx="5"/>
          </p:nvPr>
        </p:nvSpPr>
        <p:spPr/>
        <p:txBody>
          <a:bodyPr/>
          <a:lstStyle/>
          <a:p>
            <a:fld id="{6C38A572-61CB-384F-BB4C-DB6F1BE60B7D}" type="slidenum">
              <a:rPr lang="en-US" smtClean="0"/>
              <a:pPr/>
              <a:t>31</a:t>
            </a:fld>
            <a:endParaRPr lang="en-US"/>
          </a:p>
        </p:txBody>
      </p:sp>
    </p:spTree>
    <p:extLst>
      <p:ext uri="{BB962C8B-B14F-4D97-AF65-F5344CB8AC3E}">
        <p14:creationId xmlns:p14="http://schemas.microsoft.com/office/powerpoint/2010/main" val="16671131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56796-A865-C1F7-5FB4-305C5C0BB0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1A8FA9-C122-DD5C-17F5-D3DB76C7BC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B1A461-2FD6-791A-56B2-2B48B4290580}"/>
              </a:ext>
            </a:extLst>
          </p:cNvPr>
          <p:cNvSpPr>
            <a:spLocks noGrp="1"/>
          </p:cNvSpPr>
          <p:nvPr>
            <p:ph type="body" idx="1"/>
          </p:nvPr>
        </p:nvSpPr>
        <p:spPr/>
        <p:txBody>
          <a:bodyPr/>
          <a:lstStyle/>
          <a:p>
            <a:r>
              <a:rPr lang="en-IT" dirty="0"/>
              <a:t>Trova il plot di Adam con HERMES aperti</a:t>
            </a:r>
          </a:p>
          <a:p>
            <a:endParaRPr lang="en-IT" dirty="0"/>
          </a:p>
        </p:txBody>
      </p:sp>
      <p:sp>
        <p:nvSpPr>
          <p:cNvPr id="4" name="Slide Number Placeholder 3">
            <a:extLst>
              <a:ext uri="{FF2B5EF4-FFF2-40B4-BE49-F238E27FC236}">
                <a16:creationId xmlns:a16="http://schemas.microsoft.com/office/drawing/2014/main" id="{73D8824E-2B27-FF4B-556F-77FB17B66C37}"/>
              </a:ext>
            </a:extLst>
          </p:cNvPr>
          <p:cNvSpPr>
            <a:spLocks noGrp="1"/>
          </p:cNvSpPr>
          <p:nvPr>
            <p:ph type="sldNum" sz="quarter" idx="5"/>
          </p:nvPr>
        </p:nvSpPr>
        <p:spPr/>
        <p:txBody>
          <a:bodyPr/>
          <a:lstStyle/>
          <a:p>
            <a:fld id="{6C38A572-61CB-384F-BB4C-DB6F1BE60B7D}" type="slidenum">
              <a:rPr lang="en-US" smtClean="0"/>
              <a:pPr/>
              <a:t>32</a:t>
            </a:fld>
            <a:endParaRPr lang="en-US"/>
          </a:p>
        </p:txBody>
      </p:sp>
    </p:spTree>
    <p:extLst>
      <p:ext uri="{BB962C8B-B14F-4D97-AF65-F5344CB8AC3E}">
        <p14:creationId xmlns:p14="http://schemas.microsoft.com/office/powerpoint/2010/main" val="5146290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2C505-DEF1-1A97-6519-B8E4A82D8F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D024CB-6D2C-CC53-528A-6A3226EEDF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91BB67-8605-3152-FC6D-BE9F541E1D8F}"/>
              </a:ext>
            </a:extLst>
          </p:cNvPr>
          <p:cNvSpPr>
            <a:spLocks noGrp="1"/>
          </p:cNvSpPr>
          <p:nvPr>
            <p:ph type="body" idx="1"/>
          </p:nvPr>
        </p:nvSpPr>
        <p:spPr/>
        <p:txBody>
          <a:bodyPr/>
          <a:lstStyle/>
          <a:p>
            <a:r>
              <a:rPr lang="en-IT" dirty="0"/>
              <a:t>Trova il plot di Adam con HERMES aperti</a:t>
            </a:r>
          </a:p>
          <a:p>
            <a:endParaRPr lang="en-IT" dirty="0"/>
          </a:p>
        </p:txBody>
      </p:sp>
      <p:sp>
        <p:nvSpPr>
          <p:cNvPr id="4" name="Slide Number Placeholder 3">
            <a:extLst>
              <a:ext uri="{FF2B5EF4-FFF2-40B4-BE49-F238E27FC236}">
                <a16:creationId xmlns:a16="http://schemas.microsoft.com/office/drawing/2014/main" id="{05943763-5715-85D7-AC79-AD9DEB7BEB69}"/>
              </a:ext>
            </a:extLst>
          </p:cNvPr>
          <p:cNvSpPr>
            <a:spLocks noGrp="1"/>
          </p:cNvSpPr>
          <p:nvPr>
            <p:ph type="sldNum" sz="quarter" idx="5"/>
          </p:nvPr>
        </p:nvSpPr>
        <p:spPr/>
        <p:txBody>
          <a:bodyPr/>
          <a:lstStyle/>
          <a:p>
            <a:fld id="{6C38A572-61CB-384F-BB4C-DB6F1BE60B7D}" type="slidenum">
              <a:rPr lang="en-US" smtClean="0"/>
              <a:pPr/>
              <a:t>33</a:t>
            </a:fld>
            <a:endParaRPr lang="en-US"/>
          </a:p>
        </p:txBody>
      </p:sp>
    </p:spTree>
    <p:extLst>
      <p:ext uri="{BB962C8B-B14F-4D97-AF65-F5344CB8AC3E}">
        <p14:creationId xmlns:p14="http://schemas.microsoft.com/office/powerpoint/2010/main" val="4113232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T" dirty="0"/>
          </a:p>
        </p:txBody>
      </p:sp>
      <p:sp>
        <p:nvSpPr>
          <p:cNvPr id="4" name="Slide Number Placeholder 3"/>
          <p:cNvSpPr>
            <a:spLocks noGrp="1"/>
          </p:cNvSpPr>
          <p:nvPr>
            <p:ph type="sldNum" sz="quarter" idx="5"/>
          </p:nvPr>
        </p:nvSpPr>
        <p:spPr/>
        <p:txBody>
          <a:bodyPr/>
          <a:lstStyle/>
          <a:p>
            <a:fld id="{6C38A572-61CB-384F-BB4C-DB6F1BE60B7D}" type="slidenum">
              <a:rPr lang="en-US" smtClean="0"/>
              <a:pPr/>
              <a:t>3</a:t>
            </a:fld>
            <a:endParaRPr lang="en-US"/>
          </a:p>
        </p:txBody>
      </p:sp>
    </p:spTree>
    <p:extLst>
      <p:ext uri="{BB962C8B-B14F-4D97-AF65-F5344CB8AC3E}">
        <p14:creationId xmlns:p14="http://schemas.microsoft.com/office/powerpoint/2010/main" val="18774811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D67CD-FF45-F63E-95E6-59F32003DD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C44350-3732-010F-69EC-6D9BDBF89A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878387-B31A-DC3C-23FA-D00867E70C0F}"/>
              </a:ext>
            </a:extLst>
          </p:cNvPr>
          <p:cNvSpPr>
            <a:spLocks noGrp="1"/>
          </p:cNvSpPr>
          <p:nvPr>
            <p:ph type="body" idx="1"/>
          </p:nvPr>
        </p:nvSpPr>
        <p:spPr/>
        <p:txBody>
          <a:bodyPr/>
          <a:lstStyle/>
          <a:p>
            <a:r>
              <a:rPr lang="en-IT" dirty="0"/>
              <a:t>Trova il plot di Adam con HERMES aperti</a:t>
            </a:r>
          </a:p>
          <a:p>
            <a:endParaRPr lang="en-IT" dirty="0"/>
          </a:p>
        </p:txBody>
      </p:sp>
      <p:sp>
        <p:nvSpPr>
          <p:cNvPr id="4" name="Slide Number Placeholder 3">
            <a:extLst>
              <a:ext uri="{FF2B5EF4-FFF2-40B4-BE49-F238E27FC236}">
                <a16:creationId xmlns:a16="http://schemas.microsoft.com/office/drawing/2014/main" id="{C878D380-3E3E-14FF-32DB-2B74605FCE5B}"/>
              </a:ext>
            </a:extLst>
          </p:cNvPr>
          <p:cNvSpPr>
            <a:spLocks noGrp="1"/>
          </p:cNvSpPr>
          <p:nvPr>
            <p:ph type="sldNum" sz="quarter" idx="5"/>
          </p:nvPr>
        </p:nvSpPr>
        <p:spPr/>
        <p:txBody>
          <a:bodyPr/>
          <a:lstStyle/>
          <a:p>
            <a:fld id="{6C38A572-61CB-384F-BB4C-DB6F1BE60B7D}" type="slidenum">
              <a:rPr lang="en-US" smtClean="0"/>
              <a:pPr/>
              <a:t>34</a:t>
            </a:fld>
            <a:endParaRPr lang="en-US"/>
          </a:p>
        </p:txBody>
      </p:sp>
    </p:spTree>
    <p:extLst>
      <p:ext uri="{BB962C8B-B14F-4D97-AF65-F5344CB8AC3E}">
        <p14:creationId xmlns:p14="http://schemas.microsoft.com/office/powerpoint/2010/main" val="30984855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448E7-B7A0-4A19-114D-06AF44D22C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3CFE56-EBD2-EC12-5774-4279F51AF1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FF4393-6A48-95C1-679A-5F3E1F2F9228}"/>
              </a:ext>
            </a:extLst>
          </p:cNvPr>
          <p:cNvSpPr>
            <a:spLocks noGrp="1"/>
          </p:cNvSpPr>
          <p:nvPr>
            <p:ph type="body" idx="1"/>
          </p:nvPr>
        </p:nvSpPr>
        <p:spPr/>
        <p:txBody>
          <a:bodyPr/>
          <a:lstStyle/>
          <a:p>
            <a:r>
              <a:rPr lang="en-IT" dirty="0"/>
              <a:t>Trova il plot di Adam con HERMES aperti</a:t>
            </a:r>
          </a:p>
          <a:p>
            <a:endParaRPr lang="en-IT" dirty="0"/>
          </a:p>
        </p:txBody>
      </p:sp>
      <p:sp>
        <p:nvSpPr>
          <p:cNvPr id="4" name="Slide Number Placeholder 3">
            <a:extLst>
              <a:ext uri="{FF2B5EF4-FFF2-40B4-BE49-F238E27FC236}">
                <a16:creationId xmlns:a16="http://schemas.microsoft.com/office/drawing/2014/main" id="{078F4642-2421-8E2E-1CB6-8EADD6B429B7}"/>
              </a:ext>
            </a:extLst>
          </p:cNvPr>
          <p:cNvSpPr>
            <a:spLocks noGrp="1"/>
          </p:cNvSpPr>
          <p:nvPr>
            <p:ph type="sldNum" sz="quarter" idx="5"/>
          </p:nvPr>
        </p:nvSpPr>
        <p:spPr/>
        <p:txBody>
          <a:bodyPr/>
          <a:lstStyle/>
          <a:p>
            <a:fld id="{6C38A572-61CB-384F-BB4C-DB6F1BE60B7D}" type="slidenum">
              <a:rPr lang="en-US" smtClean="0"/>
              <a:pPr/>
              <a:t>35</a:t>
            </a:fld>
            <a:endParaRPr lang="en-US"/>
          </a:p>
        </p:txBody>
      </p:sp>
    </p:spTree>
    <p:extLst>
      <p:ext uri="{BB962C8B-B14F-4D97-AF65-F5344CB8AC3E}">
        <p14:creationId xmlns:p14="http://schemas.microsoft.com/office/powerpoint/2010/main" val="1665940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55D84-0C64-C626-A376-23C2B682EE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5914A3-D1F2-DB7A-56FC-792823436C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43245A-3964-9D01-08BC-64891162B5B1}"/>
              </a:ext>
            </a:extLst>
          </p:cNvPr>
          <p:cNvSpPr>
            <a:spLocks noGrp="1"/>
          </p:cNvSpPr>
          <p:nvPr>
            <p:ph type="body" idx="1"/>
          </p:nvPr>
        </p:nvSpPr>
        <p:spPr/>
        <p:txBody>
          <a:bodyPr/>
          <a:lstStyle/>
          <a:p>
            <a:r>
              <a:rPr lang="en-IT" dirty="0"/>
              <a:t>Trova il plot di Adam con HERMES aperti</a:t>
            </a:r>
          </a:p>
          <a:p>
            <a:endParaRPr lang="en-IT" dirty="0"/>
          </a:p>
        </p:txBody>
      </p:sp>
      <p:sp>
        <p:nvSpPr>
          <p:cNvPr id="4" name="Slide Number Placeholder 3">
            <a:extLst>
              <a:ext uri="{FF2B5EF4-FFF2-40B4-BE49-F238E27FC236}">
                <a16:creationId xmlns:a16="http://schemas.microsoft.com/office/drawing/2014/main" id="{0FA92934-0625-F79A-3AD2-30B7FFDBF395}"/>
              </a:ext>
            </a:extLst>
          </p:cNvPr>
          <p:cNvSpPr>
            <a:spLocks noGrp="1"/>
          </p:cNvSpPr>
          <p:nvPr>
            <p:ph type="sldNum" sz="quarter" idx="5"/>
          </p:nvPr>
        </p:nvSpPr>
        <p:spPr/>
        <p:txBody>
          <a:bodyPr/>
          <a:lstStyle/>
          <a:p>
            <a:fld id="{6C38A572-61CB-384F-BB4C-DB6F1BE60B7D}" type="slidenum">
              <a:rPr lang="en-US" smtClean="0"/>
              <a:pPr/>
              <a:t>36</a:t>
            </a:fld>
            <a:endParaRPr lang="en-US"/>
          </a:p>
        </p:txBody>
      </p:sp>
    </p:spTree>
    <p:extLst>
      <p:ext uri="{BB962C8B-B14F-4D97-AF65-F5344CB8AC3E}">
        <p14:creationId xmlns:p14="http://schemas.microsoft.com/office/powerpoint/2010/main" val="2229019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T" dirty="0"/>
              <a:t>KMM15 e’ simile a PARTONs</a:t>
            </a:r>
          </a:p>
        </p:txBody>
      </p:sp>
      <p:sp>
        <p:nvSpPr>
          <p:cNvPr id="4" name="Slide Number Placeholder 3"/>
          <p:cNvSpPr>
            <a:spLocks noGrp="1"/>
          </p:cNvSpPr>
          <p:nvPr>
            <p:ph type="sldNum" sz="quarter" idx="5"/>
          </p:nvPr>
        </p:nvSpPr>
        <p:spPr/>
        <p:txBody>
          <a:bodyPr/>
          <a:lstStyle/>
          <a:p>
            <a:fld id="{6C38A572-61CB-384F-BB4C-DB6F1BE60B7D}" type="slidenum">
              <a:rPr lang="en-US" smtClean="0"/>
              <a:pPr/>
              <a:t>38</a:t>
            </a:fld>
            <a:endParaRPr lang="en-US"/>
          </a:p>
        </p:txBody>
      </p:sp>
    </p:spTree>
    <p:extLst>
      <p:ext uri="{BB962C8B-B14F-4D97-AF65-F5344CB8AC3E}">
        <p14:creationId xmlns:p14="http://schemas.microsoft.com/office/powerpoint/2010/main" val="11269807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94502-18DF-2485-4993-76A6829D1F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FE6D36-EF88-E62C-F27F-05B5AD8ED4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F691C7-DB28-70EE-AC29-BC6F426D6592}"/>
              </a:ext>
            </a:extLst>
          </p:cNvPr>
          <p:cNvSpPr>
            <a:spLocks noGrp="1"/>
          </p:cNvSpPr>
          <p:nvPr>
            <p:ph type="body" idx="1"/>
          </p:nvPr>
        </p:nvSpPr>
        <p:spPr/>
        <p:txBody>
          <a:bodyPr/>
          <a:lstStyle/>
          <a:p>
            <a:r>
              <a:rPr lang="en-IT" dirty="0"/>
              <a:t>Nota son tutti 1D</a:t>
            </a:r>
          </a:p>
          <a:p>
            <a:endParaRPr lang="en-IT" dirty="0"/>
          </a:p>
        </p:txBody>
      </p:sp>
      <p:sp>
        <p:nvSpPr>
          <p:cNvPr id="4" name="Slide Number Placeholder 3">
            <a:extLst>
              <a:ext uri="{FF2B5EF4-FFF2-40B4-BE49-F238E27FC236}">
                <a16:creationId xmlns:a16="http://schemas.microsoft.com/office/drawing/2014/main" id="{2E9621D2-BD17-423E-1BBE-7B906315339B}"/>
              </a:ext>
            </a:extLst>
          </p:cNvPr>
          <p:cNvSpPr>
            <a:spLocks noGrp="1"/>
          </p:cNvSpPr>
          <p:nvPr>
            <p:ph type="sldNum" sz="quarter" idx="5"/>
          </p:nvPr>
        </p:nvSpPr>
        <p:spPr/>
        <p:txBody>
          <a:bodyPr/>
          <a:lstStyle/>
          <a:p>
            <a:fld id="{6C38A572-61CB-384F-BB4C-DB6F1BE60B7D}" type="slidenum">
              <a:rPr lang="en-US" smtClean="0"/>
              <a:pPr/>
              <a:t>4</a:t>
            </a:fld>
            <a:endParaRPr lang="en-US"/>
          </a:p>
        </p:txBody>
      </p:sp>
    </p:spTree>
    <p:extLst>
      <p:ext uri="{BB962C8B-B14F-4D97-AF65-F5344CB8AC3E}">
        <p14:creationId xmlns:p14="http://schemas.microsoft.com/office/powerpoint/2010/main" val="4104386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F8F1EC-6F6B-20ED-3885-51133A9512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E3CD7B-01A2-86A7-47D7-C27F8AE4E2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16EC55-87C0-BD9D-1BA9-BBC7B4E3E4E7}"/>
              </a:ext>
            </a:extLst>
          </p:cNvPr>
          <p:cNvSpPr>
            <a:spLocks noGrp="1"/>
          </p:cNvSpPr>
          <p:nvPr>
            <p:ph type="body" idx="1"/>
          </p:nvPr>
        </p:nvSpPr>
        <p:spPr/>
        <p:txBody>
          <a:bodyPr/>
          <a:lstStyle/>
          <a:p>
            <a:r>
              <a:rPr lang="en-IT" dirty="0"/>
              <a:t>Trova il plot di Adam con HERMES aperti</a:t>
            </a:r>
          </a:p>
          <a:p>
            <a:endParaRPr lang="en-IT" dirty="0"/>
          </a:p>
        </p:txBody>
      </p:sp>
      <p:sp>
        <p:nvSpPr>
          <p:cNvPr id="4" name="Slide Number Placeholder 3">
            <a:extLst>
              <a:ext uri="{FF2B5EF4-FFF2-40B4-BE49-F238E27FC236}">
                <a16:creationId xmlns:a16="http://schemas.microsoft.com/office/drawing/2014/main" id="{37627D9F-6543-BF5B-97DE-520A862EA9A7}"/>
              </a:ext>
            </a:extLst>
          </p:cNvPr>
          <p:cNvSpPr>
            <a:spLocks noGrp="1"/>
          </p:cNvSpPr>
          <p:nvPr>
            <p:ph type="sldNum" sz="quarter" idx="5"/>
          </p:nvPr>
        </p:nvSpPr>
        <p:spPr/>
        <p:txBody>
          <a:bodyPr/>
          <a:lstStyle/>
          <a:p>
            <a:fld id="{6C38A572-61CB-384F-BB4C-DB6F1BE60B7D}" type="slidenum">
              <a:rPr lang="en-US" smtClean="0"/>
              <a:pPr/>
              <a:t>6</a:t>
            </a:fld>
            <a:endParaRPr lang="en-US"/>
          </a:p>
        </p:txBody>
      </p:sp>
    </p:spTree>
    <p:extLst>
      <p:ext uri="{BB962C8B-B14F-4D97-AF65-F5344CB8AC3E}">
        <p14:creationId xmlns:p14="http://schemas.microsoft.com/office/powerpoint/2010/main" val="3195022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T" dirty="0"/>
              <a:t>C</a:t>
            </a:r>
            <a:r>
              <a:rPr lang="en-GB" dirty="0"/>
              <a:t>h</a:t>
            </a:r>
            <a:r>
              <a:rPr lang="en-IT" dirty="0"/>
              <a:t>iedere ad Harut/Matthew di controllare la copertura con accettanza RGH</a:t>
            </a:r>
          </a:p>
        </p:txBody>
      </p:sp>
      <p:sp>
        <p:nvSpPr>
          <p:cNvPr id="4" name="Slide Number Placeholder 3"/>
          <p:cNvSpPr>
            <a:spLocks noGrp="1"/>
          </p:cNvSpPr>
          <p:nvPr>
            <p:ph type="sldNum" sz="quarter" idx="5"/>
          </p:nvPr>
        </p:nvSpPr>
        <p:spPr/>
        <p:txBody>
          <a:bodyPr/>
          <a:lstStyle/>
          <a:p>
            <a:fld id="{6C38A572-61CB-384F-BB4C-DB6F1BE60B7D}" type="slidenum">
              <a:rPr lang="en-US" smtClean="0"/>
              <a:pPr/>
              <a:t>9</a:t>
            </a:fld>
            <a:endParaRPr lang="en-US"/>
          </a:p>
        </p:txBody>
      </p:sp>
    </p:spTree>
    <p:extLst>
      <p:ext uri="{BB962C8B-B14F-4D97-AF65-F5344CB8AC3E}">
        <p14:creationId xmlns:p14="http://schemas.microsoft.com/office/powerpoint/2010/main" val="2207441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T" dirty="0"/>
              <a:t>Mettere foto magnete ? Serve shielding no FT</a:t>
            </a:r>
          </a:p>
        </p:txBody>
      </p:sp>
      <p:sp>
        <p:nvSpPr>
          <p:cNvPr id="4" name="Slide Number Placeholder 3"/>
          <p:cNvSpPr>
            <a:spLocks noGrp="1"/>
          </p:cNvSpPr>
          <p:nvPr>
            <p:ph type="sldNum" sz="quarter" idx="5"/>
          </p:nvPr>
        </p:nvSpPr>
        <p:spPr/>
        <p:txBody>
          <a:bodyPr/>
          <a:lstStyle/>
          <a:p>
            <a:fld id="{6C38A572-61CB-384F-BB4C-DB6F1BE60B7D}" type="slidenum">
              <a:rPr lang="en-US" smtClean="0"/>
              <a:pPr/>
              <a:t>10</a:t>
            </a:fld>
            <a:endParaRPr lang="en-US"/>
          </a:p>
        </p:txBody>
      </p:sp>
    </p:spTree>
    <p:extLst>
      <p:ext uri="{BB962C8B-B14F-4D97-AF65-F5344CB8AC3E}">
        <p14:creationId xmlns:p14="http://schemas.microsoft.com/office/powerpoint/2010/main" val="23901390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8D189-ECE6-AA49-C4F2-34848E6374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95D54E-FF85-69F9-3457-CB66887873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6BAB3F-495A-C52D-B9EC-1BA41DECE9FB}"/>
              </a:ext>
            </a:extLst>
          </p:cNvPr>
          <p:cNvSpPr>
            <a:spLocks noGrp="1"/>
          </p:cNvSpPr>
          <p:nvPr>
            <p:ph type="body" idx="1"/>
          </p:nvPr>
        </p:nvSpPr>
        <p:spPr/>
        <p:txBody>
          <a:bodyPr/>
          <a:lstStyle/>
          <a:p>
            <a:r>
              <a:rPr lang="en-IT" dirty="0"/>
              <a:t>Pensare a risposta per sheet of flame di la’</a:t>
            </a:r>
          </a:p>
        </p:txBody>
      </p:sp>
      <p:sp>
        <p:nvSpPr>
          <p:cNvPr id="4" name="Slide Number Placeholder 3">
            <a:extLst>
              <a:ext uri="{FF2B5EF4-FFF2-40B4-BE49-F238E27FC236}">
                <a16:creationId xmlns:a16="http://schemas.microsoft.com/office/drawing/2014/main" id="{71983E11-FD4A-27CF-BAED-7D2D5EB3D2EC}"/>
              </a:ext>
            </a:extLst>
          </p:cNvPr>
          <p:cNvSpPr>
            <a:spLocks noGrp="1"/>
          </p:cNvSpPr>
          <p:nvPr>
            <p:ph type="sldNum" sz="quarter" idx="5"/>
          </p:nvPr>
        </p:nvSpPr>
        <p:spPr/>
        <p:txBody>
          <a:bodyPr/>
          <a:lstStyle/>
          <a:p>
            <a:fld id="{6C38A572-61CB-384F-BB4C-DB6F1BE60B7D}" type="slidenum">
              <a:rPr lang="en-US" smtClean="0"/>
              <a:pPr/>
              <a:t>13</a:t>
            </a:fld>
            <a:endParaRPr lang="en-US"/>
          </a:p>
        </p:txBody>
      </p:sp>
    </p:spTree>
    <p:extLst>
      <p:ext uri="{BB962C8B-B14F-4D97-AF65-F5344CB8AC3E}">
        <p14:creationId xmlns:p14="http://schemas.microsoft.com/office/powerpoint/2010/main" val="33243660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FE434-7415-1E5A-FA2B-95A6CE8467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E23B56-25AF-FFA0-B761-A1C98DA1BA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5EB6E0-87A4-D52B-6CB0-E2A53D59F31A}"/>
              </a:ext>
            </a:extLst>
          </p:cNvPr>
          <p:cNvSpPr>
            <a:spLocks noGrp="1"/>
          </p:cNvSpPr>
          <p:nvPr>
            <p:ph type="body" idx="1"/>
          </p:nvPr>
        </p:nvSpPr>
        <p:spPr/>
        <p:txBody>
          <a:bodyPr/>
          <a:lstStyle/>
          <a:p>
            <a:r>
              <a:rPr lang="en-IT" dirty="0"/>
              <a:t>Pensare a risposta per sheet of flame di la’</a:t>
            </a:r>
          </a:p>
        </p:txBody>
      </p:sp>
      <p:sp>
        <p:nvSpPr>
          <p:cNvPr id="4" name="Slide Number Placeholder 3">
            <a:extLst>
              <a:ext uri="{FF2B5EF4-FFF2-40B4-BE49-F238E27FC236}">
                <a16:creationId xmlns:a16="http://schemas.microsoft.com/office/drawing/2014/main" id="{506CBEDF-613C-09BE-49B0-63FF5BD21A72}"/>
              </a:ext>
            </a:extLst>
          </p:cNvPr>
          <p:cNvSpPr>
            <a:spLocks noGrp="1"/>
          </p:cNvSpPr>
          <p:nvPr>
            <p:ph type="sldNum" sz="quarter" idx="5"/>
          </p:nvPr>
        </p:nvSpPr>
        <p:spPr/>
        <p:txBody>
          <a:bodyPr/>
          <a:lstStyle/>
          <a:p>
            <a:fld id="{6C38A572-61CB-384F-BB4C-DB6F1BE60B7D}" type="slidenum">
              <a:rPr lang="en-US" smtClean="0"/>
              <a:pPr/>
              <a:t>19</a:t>
            </a:fld>
            <a:endParaRPr lang="en-US"/>
          </a:p>
        </p:txBody>
      </p:sp>
    </p:spTree>
    <p:extLst>
      <p:ext uri="{BB962C8B-B14F-4D97-AF65-F5344CB8AC3E}">
        <p14:creationId xmlns:p14="http://schemas.microsoft.com/office/powerpoint/2010/main" val="24306834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A6BEE-7825-4A85-359D-4847A8CCCA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895E79-FDF2-798F-D8BD-C37B50A707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422DCF-6327-F0D9-0B83-C643D81518E8}"/>
              </a:ext>
            </a:extLst>
          </p:cNvPr>
          <p:cNvSpPr>
            <a:spLocks noGrp="1"/>
          </p:cNvSpPr>
          <p:nvPr>
            <p:ph type="body" idx="1"/>
          </p:nvPr>
        </p:nvSpPr>
        <p:spPr/>
        <p:txBody>
          <a:bodyPr/>
          <a:lstStyle/>
          <a:p>
            <a:r>
              <a:rPr lang="en-IT" dirty="0"/>
              <a:t>Trova il plot di Adam con HERMES aperti</a:t>
            </a:r>
          </a:p>
          <a:p>
            <a:endParaRPr lang="en-IT" dirty="0"/>
          </a:p>
        </p:txBody>
      </p:sp>
      <p:sp>
        <p:nvSpPr>
          <p:cNvPr id="4" name="Slide Number Placeholder 3">
            <a:extLst>
              <a:ext uri="{FF2B5EF4-FFF2-40B4-BE49-F238E27FC236}">
                <a16:creationId xmlns:a16="http://schemas.microsoft.com/office/drawing/2014/main" id="{2412BB62-55BD-8269-5ADE-0F68660206A9}"/>
              </a:ext>
            </a:extLst>
          </p:cNvPr>
          <p:cNvSpPr>
            <a:spLocks noGrp="1"/>
          </p:cNvSpPr>
          <p:nvPr>
            <p:ph type="sldNum" sz="quarter" idx="5"/>
          </p:nvPr>
        </p:nvSpPr>
        <p:spPr/>
        <p:txBody>
          <a:bodyPr/>
          <a:lstStyle/>
          <a:p>
            <a:fld id="{6C38A572-61CB-384F-BB4C-DB6F1BE60B7D}" type="slidenum">
              <a:rPr lang="en-US" smtClean="0"/>
              <a:pPr/>
              <a:t>21</a:t>
            </a:fld>
            <a:endParaRPr lang="en-US"/>
          </a:p>
        </p:txBody>
      </p:sp>
    </p:spTree>
    <p:extLst>
      <p:ext uri="{BB962C8B-B14F-4D97-AF65-F5344CB8AC3E}">
        <p14:creationId xmlns:p14="http://schemas.microsoft.com/office/powerpoint/2010/main" val="25484058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FC6A390-F353-A942-B1EC-182107C9CD39}" type="datetime1">
              <a:rPr lang="it-IT" smtClean="0"/>
              <a:t>02/06/26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1932135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41F51A-CE5E-E748-A830-FE93B106B54D}" type="datetime1">
              <a:rPr lang="it-IT" smtClean="0"/>
              <a:t>02/06/26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3383230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B8213CC-B590-AC47-B794-68704C5FB3E1}" type="datetime1">
              <a:rPr lang="it-IT" smtClean="0"/>
              <a:t>02/06/26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2026074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13DCEC6-B19E-384D-B71E-62CC78295F4A}" type="datetime1">
              <a:rPr lang="it-IT" smtClean="0"/>
              <a:t>02/06/26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3386287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7"/>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96AF78-90E5-BE43-819D-C3FB19FF949B}" type="datetime1">
              <a:rPr lang="it-IT" smtClean="0"/>
              <a:t>02/06/26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947155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0057D95-F0E3-E247-BCE0-771CD02EEEE6}" type="datetime1">
              <a:rPr lang="it-IT" smtClean="0"/>
              <a:t>02/06/26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1580835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B0EF577-23AC-354A-A7DE-66F64868466C}" type="datetime1">
              <a:rPr lang="it-IT" smtClean="0"/>
              <a:t>02/06/26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3380976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392E39-976D-7647-8E52-FDC2C48B6F36}" type="datetime1">
              <a:rPr lang="it-IT" smtClean="0"/>
              <a:t>02/06/26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3625126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A6C3CF-3BBA-FF44-99FE-581A4605639B}" type="datetime1">
              <a:rPr lang="it-IT" smtClean="0"/>
              <a:t>02/06/26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1781483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8"/>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AD17B41D-237A-5847-AF91-4703BAB8DA8F}" type="datetime1">
              <a:rPr lang="it-IT" smtClean="0"/>
              <a:t>02/06/26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2870543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3EE6A13E-44B7-0F48-B289-6CB9735EB302}" type="datetime1">
              <a:rPr lang="it-IT" smtClean="0"/>
              <a:t>02/06/26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857399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BB9D5165-5239-3648-9EB3-6D0B1CB4855A}" type="datetime1">
              <a:rPr lang="it-IT" smtClean="0"/>
              <a:t>02/06/26</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A8ECC16C-400F-8248-B8F2-AE48922CC21C}" type="slidenum">
              <a:rPr lang="en-US" smtClean="0"/>
              <a:pPr/>
              <a:t>‹#›</a:t>
            </a:fld>
            <a:endParaRPr lang="en-US"/>
          </a:p>
        </p:txBody>
      </p:sp>
    </p:spTree>
    <p:extLst>
      <p:ext uri="{BB962C8B-B14F-4D97-AF65-F5344CB8AC3E}">
        <p14:creationId xmlns:p14="http://schemas.microsoft.com/office/powerpoint/2010/main" val="13726131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390.png"/></Relationships>
</file>

<file path=ppt/slides/_rels/slide1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1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1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1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80.png"/></Relationships>
</file>

<file path=ppt/slides/_rels/slide1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1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1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2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73.png"/></Relationships>
</file>

<file path=ppt/slides/_rels/slide2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image" Target="../media/image77.png"/></Relationships>
</file>

<file path=ppt/slides/_rels/slide2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2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88.png"/><Relationship Id="rId4" Type="http://schemas.openxmlformats.org/officeDocument/2006/relationships/image" Target="../media/image87.png"/></Relationships>
</file>

<file path=ppt/slides/_rels/slide3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3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3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98.png"/></Relationships>
</file>

<file path=ppt/slides/_rels/slide36.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2.xml"/><Relationship Id="rId5" Type="http://schemas.openxmlformats.org/officeDocument/2006/relationships/image" Target="../media/image103.png"/><Relationship Id="rId4" Type="http://schemas.openxmlformats.org/officeDocument/2006/relationships/image" Target="../media/image102.png"/></Relationships>
</file>

<file path=ppt/slides/_rels/slide38.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05.png"/></Relationships>
</file>

<file path=ppt/slides/_rels/slide39.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2.xml"/><Relationship Id="rId4" Type="http://schemas.openxmlformats.org/officeDocument/2006/relationships/image" Target="../media/image108.pn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17" Type="http://schemas.openxmlformats.org/officeDocument/2006/relationships/image" Target="../media/image24.png"/><Relationship Id="rId2" Type="http://schemas.openxmlformats.org/officeDocument/2006/relationships/notesSlide" Target="../notesSlides/notesSlide3.xml"/><Relationship Id="rId16"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s>
</file>

<file path=ppt/slides/_rels/slide40.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73A86-CC2A-7205-E17A-42B26402D72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EED5C01-E765-7336-8E2F-1624B0863223}"/>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2" name="Rectangle 1">
            <a:extLst>
              <a:ext uri="{FF2B5EF4-FFF2-40B4-BE49-F238E27FC236}">
                <a16:creationId xmlns:a16="http://schemas.microsoft.com/office/drawing/2014/main" id="{DF2B19A7-36DD-2A53-3006-BBC1ACC02A22}"/>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4" name="Foliennummernplatzhalter 6">
            <a:extLst>
              <a:ext uri="{FF2B5EF4-FFF2-40B4-BE49-F238E27FC236}">
                <a16:creationId xmlns:a16="http://schemas.microsoft.com/office/drawing/2014/main" id="{19CDA67A-C7DB-C20E-21D8-54BBE1012730}"/>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1</a:t>
            </a:fld>
            <a:endParaRPr lang="en-US" sz="700" dirty="0">
              <a:solidFill>
                <a:schemeClr val="bg1"/>
              </a:solidFill>
            </a:endParaRPr>
          </a:p>
        </p:txBody>
      </p:sp>
      <p:sp>
        <p:nvSpPr>
          <p:cNvPr id="7" name="Fußzeilenplatzhalter 7">
            <a:extLst>
              <a:ext uri="{FF2B5EF4-FFF2-40B4-BE49-F238E27FC236}">
                <a16:creationId xmlns:a16="http://schemas.microsoft.com/office/drawing/2014/main" id="{CDFAD301-BAEF-E76A-30DE-C5919AD4948B}"/>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sp>
        <p:nvSpPr>
          <p:cNvPr id="3" name="TextBox 2">
            <a:extLst>
              <a:ext uri="{FF2B5EF4-FFF2-40B4-BE49-F238E27FC236}">
                <a16:creationId xmlns:a16="http://schemas.microsoft.com/office/drawing/2014/main" id="{8F88F9DF-6123-EEB9-7F67-AD4ED4EADC04}"/>
              </a:ext>
            </a:extLst>
          </p:cNvPr>
          <p:cNvSpPr txBox="1"/>
          <p:nvPr/>
        </p:nvSpPr>
        <p:spPr>
          <a:xfrm>
            <a:off x="1186008" y="712277"/>
            <a:ext cx="6771982" cy="769441"/>
          </a:xfrm>
          <a:prstGeom prst="rect">
            <a:avLst/>
          </a:prstGeom>
          <a:noFill/>
        </p:spPr>
        <p:txBody>
          <a:bodyPr wrap="none" rtlCol="0">
            <a:spAutoFit/>
          </a:bodyPr>
          <a:lstStyle/>
          <a:p>
            <a:pPr algn="ctr"/>
            <a:r>
              <a:rPr lang="en-US" sz="2200" dirty="0"/>
              <a:t>Hall-B Run Group H</a:t>
            </a:r>
          </a:p>
          <a:p>
            <a:pPr algn="ctr"/>
            <a:r>
              <a:rPr lang="en-US" sz="2200" dirty="0"/>
              <a:t>CLAS12 Experiments with a Transversely Polarized Target  </a:t>
            </a:r>
          </a:p>
        </p:txBody>
      </p:sp>
      <p:sp>
        <p:nvSpPr>
          <p:cNvPr id="6" name="TextBox 5">
            <a:extLst>
              <a:ext uri="{FF2B5EF4-FFF2-40B4-BE49-F238E27FC236}">
                <a16:creationId xmlns:a16="http://schemas.microsoft.com/office/drawing/2014/main" id="{FA2BC896-CCD3-3426-8751-30A1F5C7877F}"/>
              </a:ext>
            </a:extLst>
          </p:cNvPr>
          <p:cNvSpPr txBox="1"/>
          <p:nvPr/>
        </p:nvSpPr>
        <p:spPr>
          <a:xfrm>
            <a:off x="3185841" y="2734114"/>
            <a:ext cx="3107582" cy="954107"/>
          </a:xfrm>
          <a:prstGeom prst="rect">
            <a:avLst/>
          </a:prstGeom>
          <a:noFill/>
        </p:spPr>
        <p:txBody>
          <a:bodyPr wrap="none" rtlCol="0">
            <a:spAutoFit/>
          </a:bodyPr>
          <a:lstStyle/>
          <a:p>
            <a:pPr algn="ctr"/>
            <a:r>
              <a:rPr lang="en-US" sz="1600" b="1" dirty="0"/>
              <a:t>Contalbrigo Marco  - INFN Ferrara</a:t>
            </a:r>
          </a:p>
          <a:p>
            <a:pPr algn="ctr"/>
            <a:endParaRPr lang="en-US" sz="800" dirty="0"/>
          </a:p>
          <a:p>
            <a:pPr algn="ctr"/>
            <a:endParaRPr lang="en-US" sz="1600" dirty="0"/>
          </a:p>
          <a:p>
            <a:pPr algn="ctr"/>
            <a:r>
              <a:rPr lang="en-US" sz="1600" dirty="0" err="1"/>
              <a:t>JLab</a:t>
            </a:r>
            <a:r>
              <a:rPr lang="en-US" sz="1600" dirty="0"/>
              <a:t> PAC53 Meeting, 23</a:t>
            </a:r>
            <a:r>
              <a:rPr lang="en-US" sz="1600" baseline="30000" dirty="0"/>
              <a:t>th</a:t>
            </a:r>
            <a:r>
              <a:rPr lang="en-US" sz="1600" dirty="0"/>
              <a:t> July 2025</a:t>
            </a:r>
          </a:p>
        </p:txBody>
      </p:sp>
      <p:sp>
        <p:nvSpPr>
          <p:cNvPr id="5" name="TextBox 4">
            <a:extLst>
              <a:ext uri="{FF2B5EF4-FFF2-40B4-BE49-F238E27FC236}">
                <a16:creationId xmlns:a16="http://schemas.microsoft.com/office/drawing/2014/main" id="{ACF59E68-2E98-7FC6-46A4-453B9135737E}"/>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spTree>
    <p:extLst>
      <p:ext uri="{BB962C8B-B14F-4D97-AF65-F5344CB8AC3E}">
        <p14:creationId xmlns:p14="http://schemas.microsoft.com/office/powerpoint/2010/main" val="3249797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73A86-CC2A-7205-E17A-42B26402D72B}"/>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C6E9676F-59E1-C689-EC8A-E59C4FED3ED7}"/>
              </a:ext>
            </a:extLst>
          </p:cNvPr>
          <p:cNvSpPr/>
          <p:nvPr/>
        </p:nvSpPr>
        <p:spPr>
          <a:xfrm>
            <a:off x="5094873" y="2296997"/>
            <a:ext cx="3876367" cy="2596285"/>
          </a:xfrm>
          <a:prstGeom prst="rect">
            <a:avLst/>
          </a:prstGeom>
          <a:solidFill>
            <a:schemeClr val="bg1"/>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7" name="Rectangle 6">
            <a:extLst>
              <a:ext uri="{FF2B5EF4-FFF2-40B4-BE49-F238E27FC236}">
                <a16:creationId xmlns:a16="http://schemas.microsoft.com/office/drawing/2014/main" id="{0252D377-13AA-B395-DD9B-2BF1CAA79DD4}"/>
              </a:ext>
            </a:extLst>
          </p:cNvPr>
          <p:cNvSpPr/>
          <p:nvPr/>
        </p:nvSpPr>
        <p:spPr>
          <a:xfrm>
            <a:off x="491708" y="2296997"/>
            <a:ext cx="3642814" cy="2596285"/>
          </a:xfrm>
          <a:prstGeom prst="rect">
            <a:avLst/>
          </a:prstGeom>
          <a:solidFill>
            <a:schemeClr val="bg1"/>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6" name="Rectangle 5">
            <a:extLst>
              <a:ext uri="{FF2B5EF4-FFF2-40B4-BE49-F238E27FC236}">
                <a16:creationId xmlns:a16="http://schemas.microsoft.com/office/drawing/2014/main" id="{8A0E3FB6-C49D-41E1-5BEE-109379EDF7AF}"/>
              </a:ext>
            </a:extLst>
          </p:cNvPr>
          <p:cNvSpPr/>
          <p:nvPr/>
        </p:nvSpPr>
        <p:spPr>
          <a:xfrm>
            <a:off x="4691920" y="414519"/>
            <a:ext cx="4279321" cy="1431271"/>
          </a:xfrm>
          <a:prstGeom prst="rect">
            <a:avLst/>
          </a:prstGeom>
          <a:solidFill>
            <a:schemeClr val="bg1"/>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5" name="Rectangle 14">
            <a:extLst>
              <a:ext uri="{FF2B5EF4-FFF2-40B4-BE49-F238E27FC236}">
                <a16:creationId xmlns:a16="http://schemas.microsoft.com/office/drawing/2014/main" id="{2EED5C01-E765-7336-8E2F-1624B0863223}"/>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8E41610E-2114-8592-BACC-1A43B90781BE}"/>
              </a:ext>
            </a:extLst>
          </p:cNvPr>
          <p:cNvSpPr/>
          <p:nvPr/>
        </p:nvSpPr>
        <p:spPr>
          <a:xfrm>
            <a:off x="3578302" y="-31962"/>
            <a:ext cx="1878399" cy="323165"/>
          </a:xfrm>
          <a:prstGeom prst="rect">
            <a:avLst/>
          </a:prstGeom>
          <a:noFill/>
        </p:spPr>
        <p:txBody>
          <a:bodyPr wrap="none">
            <a:spAutoFit/>
          </a:bodyPr>
          <a:lstStyle/>
          <a:p>
            <a:pPr algn="ctr">
              <a:defRPr/>
            </a:pPr>
            <a:r>
              <a:rPr lang="en-US" sz="1500" dirty="0">
                <a:ln w="1905"/>
                <a:solidFill>
                  <a:schemeClr val="bg1"/>
                </a:solidFill>
                <a:latin typeface="Calibri"/>
              </a:rPr>
              <a:t>RGH Target &amp; Magnet</a:t>
            </a:r>
          </a:p>
        </p:txBody>
      </p:sp>
      <p:pic>
        <p:nvPicPr>
          <p:cNvPr id="9" name="Picture 8">
            <a:extLst>
              <a:ext uri="{FF2B5EF4-FFF2-40B4-BE49-F238E27FC236}">
                <a16:creationId xmlns:a16="http://schemas.microsoft.com/office/drawing/2014/main" id="{61462023-DF0C-F5DD-57EE-D17ED9CCC273}"/>
              </a:ext>
            </a:extLst>
          </p:cNvPr>
          <p:cNvPicPr>
            <a:picLocks noChangeAspect="1"/>
          </p:cNvPicPr>
          <p:nvPr/>
        </p:nvPicPr>
        <p:blipFill>
          <a:blip r:embed="rId3"/>
          <a:stretch>
            <a:fillRect/>
          </a:stretch>
        </p:blipFill>
        <p:spPr>
          <a:xfrm>
            <a:off x="563690" y="2359675"/>
            <a:ext cx="3498850" cy="2476500"/>
          </a:xfrm>
          <a:prstGeom prst="rect">
            <a:avLst/>
          </a:prstGeom>
        </p:spPr>
      </p:pic>
      <p:sp>
        <p:nvSpPr>
          <p:cNvPr id="23" name="TextBox 22">
            <a:extLst>
              <a:ext uri="{FF2B5EF4-FFF2-40B4-BE49-F238E27FC236}">
                <a16:creationId xmlns:a16="http://schemas.microsoft.com/office/drawing/2014/main" id="{ABBF2189-89C1-5098-D2E1-C34C2EEE3D01}"/>
              </a:ext>
            </a:extLst>
          </p:cNvPr>
          <p:cNvSpPr txBox="1"/>
          <p:nvPr/>
        </p:nvSpPr>
        <p:spPr>
          <a:xfrm>
            <a:off x="172758" y="323165"/>
            <a:ext cx="4907626" cy="1846659"/>
          </a:xfrm>
          <a:prstGeom prst="rect">
            <a:avLst/>
          </a:prstGeom>
          <a:noFill/>
        </p:spPr>
        <p:txBody>
          <a:bodyPr wrap="none" rtlCol="0">
            <a:spAutoFit/>
          </a:bodyPr>
          <a:lstStyle/>
          <a:p>
            <a:endParaRPr lang="en-IT" sz="800" b="1" dirty="0"/>
          </a:p>
          <a:p>
            <a:r>
              <a:rPr lang="en-IT" sz="1400" b="1" dirty="0">
                <a:solidFill>
                  <a:srgbClr val="C00000"/>
                </a:solidFill>
              </a:rPr>
              <a:t>Most viable solution to prioritize physics</a:t>
            </a:r>
          </a:p>
          <a:p>
            <a:endParaRPr lang="en-IT" sz="800" dirty="0"/>
          </a:p>
          <a:p>
            <a:endParaRPr lang="en-IT" sz="800" dirty="0"/>
          </a:p>
          <a:p>
            <a:r>
              <a:rPr lang="en-IT" sz="1300" dirty="0"/>
              <a:t>Consolidated dynamically polarized NH</a:t>
            </a:r>
            <a:r>
              <a:rPr lang="en-IT" sz="1300" baseline="-25000" dirty="0"/>
              <a:t>3</a:t>
            </a:r>
            <a:r>
              <a:rPr lang="en-IT" sz="1300" dirty="0"/>
              <a:t> technology </a:t>
            </a:r>
            <a:endParaRPr lang="en-IT" sz="800" dirty="0"/>
          </a:p>
          <a:p>
            <a:endParaRPr lang="en-IT" sz="800" dirty="0"/>
          </a:p>
          <a:p>
            <a:endParaRPr lang="en-IT" sz="800" dirty="0"/>
          </a:p>
          <a:p>
            <a:r>
              <a:rPr lang="en-IT" sz="1300" dirty="0"/>
              <a:t>Designed based on already successful realizations</a:t>
            </a:r>
          </a:p>
          <a:p>
            <a:endParaRPr lang="en-IT" sz="800" dirty="0"/>
          </a:p>
          <a:p>
            <a:r>
              <a:rPr lang="en-IT" sz="1300" dirty="0"/>
              <a:t>       Hall-A </a:t>
            </a:r>
            <a:r>
              <a:rPr lang="en-GB" sz="1300" dirty="0"/>
              <a:t>G2p-Gep </a:t>
            </a:r>
            <a:r>
              <a:rPr lang="en-IT" sz="1300" dirty="0"/>
              <a:t>target         (replica optimized for HTCC )</a:t>
            </a:r>
          </a:p>
          <a:p>
            <a:r>
              <a:rPr lang="en-IT" sz="1300" dirty="0"/>
              <a:t>       Hall-C E12-15-005 magnet  </a:t>
            </a:r>
            <a:r>
              <a:rPr lang="en-GB" sz="1300" dirty="0"/>
              <a:t>(replica optimized for recoil detection)</a:t>
            </a:r>
            <a:endParaRPr lang="en-IT" sz="1300" dirty="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8231EF55-6B55-E113-D4E1-89CFADB6788F}"/>
                  </a:ext>
                </a:extLst>
              </p:cNvPr>
              <p:cNvSpPr txBox="1"/>
              <p:nvPr/>
            </p:nvSpPr>
            <p:spPr>
              <a:xfrm>
                <a:off x="7634690" y="559735"/>
                <a:ext cx="1369286" cy="1138773"/>
              </a:xfrm>
              <a:prstGeom prst="rect">
                <a:avLst/>
              </a:prstGeom>
              <a:noFill/>
            </p:spPr>
            <p:txBody>
              <a:bodyPr wrap="none" rtlCol="0">
                <a:spAutoFit/>
              </a:bodyPr>
              <a:lstStyle/>
              <a:p>
                <a:r>
                  <a:rPr lang="en-US" sz="1200" b="0" dirty="0">
                    <a:latin typeface="Cambria Math" panose="02040503050406030204" pitchFamily="18" charset="0"/>
                    <a:ea typeface="Cambria Math" panose="02040503050406030204" pitchFamily="18" charset="0"/>
                  </a:rPr>
                  <a:t>5T dipole </a:t>
                </a:r>
              </a:p>
              <a:p>
                <a:r>
                  <a:rPr lang="en-US" sz="1200" dirty="0">
                    <a:latin typeface="Cambria Math" panose="02040503050406030204" pitchFamily="18" charset="0"/>
                    <a:ea typeface="Cambria Math" panose="02040503050406030204" pitchFamily="18" charset="0"/>
                  </a:rPr>
                  <a:t>a</a:t>
                </a:r>
                <a:r>
                  <a:rPr lang="en-US" sz="1200" b="0" dirty="0">
                    <a:latin typeface="Cambria Math" panose="02040503050406030204" pitchFamily="18" charset="0"/>
                    <a:ea typeface="Cambria Math" panose="02040503050406030204" pitchFamily="18" charset="0"/>
                  </a:rPr>
                  <a:t>cceptance:</a:t>
                </a:r>
              </a:p>
              <a:p>
                <a:endParaRPr lang="en-US" sz="1200" i="1" dirty="0">
                  <a:latin typeface="Cambria Math" panose="02040503050406030204" pitchFamily="18" charset="0"/>
                  <a:ea typeface="Cambria Math" panose="02040503050406030204" pitchFamily="18" charset="0"/>
                </a:endParaRPr>
              </a:p>
              <a:p>
                <a14:m>
                  <m:oMath xmlns:m="http://schemas.openxmlformats.org/officeDocument/2006/math">
                    <m:r>
                      <a:rPr lang="en-US" sz="1200" b="0" i="1" smtClean="0">
                        <a:latin typeface="Cambria Math" panose="02040503050406030204" pitchFamily="18" charset="0"/>
                        <a:ea typeface="Cambria Math" panose="02040503050406030204" pitchFamily="18" charset="0"/>
                      </a:rPr>
                      <m:t> </m:t>
                    </m:r>
                    <m:r>
                      <a:rPr lang="en-IT" sz="1200" i="1" smtClean="0">
                        <a:latin typeface="Cambria Math" panose="02040503050406030204" pitchFamily="18" charset="0"/>
                        <a:ea typeface="Cambria Math" panose="02040503050406030204" pitchFamily="18" charset="0"/>
                      </a:rPr>
                      <m:t>±</m:t>
                    </m:r>
                    <m:r>
                      <a:rPr lang="en-US" sz="1200" b="0" i="1" smtClean="0">
                        <a:latin typeface="Cambria Math" panose="02040503050406030204" pitchFamily="18" charset="0"/>
                        <a:ea typeface="Cambria Math" panose="02040503050406030204" pitchFamily="18" charset="0"/>
                      </a:rPr>
                      <m:t> 25</m:t>
                    </m:r>
                    <m:r>
                      <m:rPr>
                        <m:sty m:val="p"/>
                      </m:rPr>
                      <a:rPr lang="en-US" sz="1200" b="0" i="0" baseline="30000" smtClean="0">
                        <a:latin typeface="Cambria Math" panose="02040503050406030204" pitchFamily="18" charset="0"/>
                        <a:ea typeface="Cambria Math" panose="02040503050406030204" pitchFamily="18" charset="0"/>
                      </a:rPr>
                      <m:t>o</m:t>
                    </m:r>
                  </m:oMath>
                </a14:m>
                <a:r>
                  <a:rPr lang="en-US" sz="1200" b="0" dirty="0">
                    <a:ea typeface="Cambria Math" panose="02040503050406030204" pitchFamily="18" charset="0"/>
                  </a:rPr>
                  <a:t> vertical</a:t>
                </a:r>
                <a:endParaRPr lang="en-US" sz="1200" b="0" baseline="30000" dirty="0">
                  <a:ea typeface="Cambria Math" panose="02040503050406030204" pitchFamily="18" charset="0"/>
                </a:endParaRPr>
              </a:p>
              <a:p>
                <a:endParaRPr lang="en-IT" sz="1200" baseline="30000" dirty="0"/>
              </a:p>
              <a:p>
                <a:pPr/>
                <a14:m>
                  <m:oMathPara xmlns:m="http://schemas.openxmlformats.org/officeDocument/2006/math">
                    <m:oMathParaPr>
                      <m:jc m:val="centerGroup"/>
                    </m:oMathParaPr>
                    <m:oMath xmlns:m="http://schemas.openxmlformats.org/officeDocument/2006/math">
                      <m:r>
                        <a:rPr lang="en-IT" sz="1200" i="1" smtClean="0">
                          <a:latin typeface="Cambria Math" panose="02040503050406030204" pitchFamily="18" charset="0"/>
                          <a:ea typeface="Cambria Math" panose="02040503050406030204" pitchFamily="18" charset="0"/>
                        </a:rPr>
                        <m:t>±</m:t>
                      </m:r>
                      <m:r>
                        <a:rPr lang="en-US" sz="1200" b="0" i="1" smtClean="0">
                          <a:latin typeface="Cambria Math" panose="02040503050406030204" pitchFamily="18" charset="0"/>
                          <a:ea typeface="Cambria Math" panose="02040503050406030204" pitchFamily="18" charset="0"/>
                        </a:rPr>
                        <m:t> 6</m:t>
                      </m:r>
                      <m:r>
                        <a:rPr lang="en-US" sz="1200" b="0" i="0" smtClean="0">
                          <a:latin typeface="Cambria Math" panose="02040503050406030204" pitchFamily="18" charset="0"/>
                          <a:ea typeface="Cambria Math" panose="02040503050406030204" pitchFamily="18" charset="0"/>
                        </a:rPr>
                        <m:t>5</m:t>
                      </m:r>
                      <m:r>
                        <m:rPr>
                          <m:sty m:val="p"/>
                        </m:rPr>
                        <a:rPr lang="en-US" sz="1200" b="0" i="0" baseline="30000" smtClean="0">
                          <a:latin typeface="Cambria Math" panose="02040503050406030204" pitchFamily="18" charset="0"/>
                          <a:ea typeface="Cambria Math" panose="02040503050406030204" pitchFamily="18" charset="0"/>
                        </a:rPr>
                        <m:t>o</m:t>
                      </m:r>
                      <m:r>
                        <a:rPr lang="en-US" sz="1200" b="0" i="1" baseline="30000" smtClean="0">
                          <a:latin typeface="Cambria Math" panose="02040503050406030204" pitchFamily="18" charset="0"/>
                          <a:ea typeface="Cambria Math" panose="02040503050406030204" pitchFamily="18" charset="0"/>
                        </a:rPr>
                        <m:t>. </m:t>
                      </m:r>
                      <m:r>
                        <m:rPr>
                          <m:sty m:val="p"/>
                        </m:rPr>
                        <a:rPr lang="en-US" sz="1200" b="0" i="0" smtClean="0">
                          <a:latin typeface="Cambria Math" panose="02040503050406030204" pitchFamily="18" charset="0"/>
                          <a:ea typeface="Cambria Math" panose="02040503050406030204" pitchFamily="18" charset="0"/>
                        </a:rPr>
                        <m:t>horizontal</m:t>
                      </m:r>
                    </m:oMath>
                  </m:oMathPara>
                </a14:m>
                <a:endParaRPr lang="en-US" sz="1200" b="0" dirty="0">
                  <a:ea typeface="Cambria Math" panose="02040503050406030204" pitchFamily="18" charset="0"/>
                </a:endParaRPr>
              </a:p>
            </p:txBody>
          </p:sp>
        </mc:Choice>
        <mc:Fallback xmlns="">
          <p:sp>
            <p:nvSpPr>
              <p:cNvPr id="5" name="TextBox 4">
                <a:extLst>
                  <a:ext uri="{FF2B5EF4-FFF2-40B4-BE49-F238E27FC236}">
                    <a16:creationId xmlns:a16="http://schemas.microsoft.com/office/drawing/2014/main" id="{8231EF55-6B55-E113-D4E1-89CFADB6788F}"/>
                  </a:ext>
                </a:extLst>
              </p:cNvPr>
              <p:cNvSpPr txBox="1">
                <a:spLocks noRot="1" noChangeAspect="1" noMove="1" noResize="1" noEditPoints="1" noAdjustHandles="1" noChangeArrowheads="1" noChangeShapeType="1" noTextEdit="1"/>
              </p:cNvSpPr>
              <p:nvPr/>
            </p:nvSpPr>
            <p:spPr>
              <a:xfrm>
                <a:off x="7634690" y="559735"/>
                <a:ext cx="1369286" cy="1138773"/>
              </a:xfrm>
              <a:prstGeom prst="rect">
                <a:avLst/>
              </a:prstGeom>
              <a:blipFill>
                <a:blip r:embed="rId4"/>
                <a:stretch>
                  <a:fillRect b="-1111"/>
                </a:stretch>
              </a:blipFill>
            </p:spPr>
            <p:txBody>
              <a:bodyPr/>
              <a:lstStyle/>
              <a:p>
                <a:r>
                  <a:rPr lang="en-IT">
                    <a:noFill/>
                  </a:rPr>
                  <a:t> </a:t>
                </a:r>
              </a:p>
            </p:txBody>
          </p:sp>
        </mc:Fallback>
      </mc:AlternateContent>
      <p:sp>
        <p:nvSpPr>
          <p:cNvPr id="8" name="Rectangle 7">
            <a:extLst>
              <a:ext uri="{FF2B5EF4-FFF2-40B4-BE49-F238E27FC236}">
                <a16:creationId xmlns:a16="http://schemas.microsoft.com/office/drawing/2014/main" id="{BFB2B0DA-0598-D826-E8A4-48EC97912833}"/>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12" name="Foliennummernplatzhalter 6">
            <a:extLst>
              <a:ext uri="{FF2B5EF4-FFF2-40B4-BE49-F238E27FC236}">
                <a16:creationId xmlns:a16="http://schemas.microsoft.com/office/drawing/2014/main" id="{2FC3E560-D4C6-7191-6485-1206E3C03FE2}"/>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10</a:t>
            </a:fld>
            <a:endParaRPr lang="en-US" sz="700" dirty="0">
              <a:solidFill>
                <a:schemeClr val="bg1"/>
              </a:solidFill>
            </a:endParaRPr>
          </a:p>
        </p:txBody>
      </p:sp>
      <p:sp>
        <p:nvSpPr>
          <p:cNvPr id="14" name="TextBox 13">
            <a:extLst>
              <a:ext uri="{FF2B5EF4-FFF2-40B4-BE49-F238E27FC236}">
                <a16:creationId xmlns:a16="http://schemas.microsoft.com/office/drawing/2014/main" id="{E6499F8A-F68A-8EC2-CC43-3D8FE305D1D1}"/>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pic>
        <p:nvPicPr>
          <p:cNvPr id="11" name="Picture 10">
            <a:extLst>
              <a:ext uri="{FF2B5EF4-FFF2-40B4-BE49-F238E27FC236}">
                <a16:creationId xmlns:a16="http://schemas.microsoft.com/office/drawing/2014/main" id="{13024609-1EC2-E586-3C09-A6D129CACB17}"/>
              </a:ext>
            </a:extLst>
          </p:cNvPr>
          <p:cNvPicPr>
            <a:picLocks noChangeAspect="1"/>
          </p:cNvPicPr>
          <p:nvPr/>
        </p:nvPicPr>
        <p:blipFill>
          <a:blip r:embed="rId5"/>
          <a:stretch>
            <a:fillRect/>
          </a:stretch>
        </p:blipFill>
        <p:spPr>
          <a:xfrm>
            <a:off x="4770439" y="460549"/>
            <a:ext cx="999696" cy="1337146"/>
          </a:xfrm>
          <a:prstGeom prst="rect">
            <a:avLst/>
          </a:prstGeom>
        </p:spPr>
      </p:pic>
      <p:pic>
        <p:nvPicPr>
          <p:cNvPr id="4" name="Picture 3">
            <a:extLst>
              <a:ext uri="{FF2B5EF4-FFF2-40B4-BE49-F238E27FC236}">
                <a16:creationId xmlns:a16="http://schemas.microsoft.com/office/drawing/2014/main" id="{E0691C95-695D-6760-2FC5-98A40C37194A}"/>
              </a:ext>
            </a:extLst>
          </p:cNvPr>
          <p:cNvPicPr>
            <a:picLocks noChangeAspect="1"/>
          </p:cNvPicPr>
          <p:nvPr/>
        </p:nvPicPr>
        <p:blipFill>
          <a:blip r:embed="rId6"/>
          <a:stretch>
            <a:fillRect/>
          </a:stretch>
        </p:blipFill>
        <p:spPr>
          <a:xfrm>
            <a:off x="5920760" y="529745"/>
            <a:ext cx="1623865" cy="1267950"/>
          </a:xfrm>
          <a:prstGeom prst="rect">
            <a:avLst/>
          </a:prstGeom>
        </p:spPr>
      </p:pic>
      <p:sp>
        <p:nvSpPr>
          <p:cNvPr id="3" name="Fußzeilenplatzhalter 7">
            <a:extLst>
              <a:ext uri="{FF2B5EF4-FFF2-40B4-BE49-F238E27FC236}">
                <a16:creationId xmlns:a16="http://schemas.microsoft.com/office/drawing/2014/main" id="{E878FD0D-4B37-C6F6-9CF5-98E647094EAE}"/>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pic>
        <p:nvPicPr>
          <p:cNvPr id="10" name="Picture 9">
            <a:extLst>
              <a:ext uri="{FF2B5EF4-FFF2-40B4-BE49-F238E27FC236}">
                <a16:creationId xmlns:a16="http://schemas.microsoft.com/office/drawing/2014/main" id="{C0C6CFD5-D1E5-719A-0DD7-C0F165F9C296}"/>
              </a:ext>
            </a:extLst>
          </p:cNvPr>
          <p:cNvPicPr>
            <a:picLocks noChangeAspect="1"/>
          </p:cNvPicPr>
          <p:nvPr/>
        </p:nvPicPr>
        <p:blipFill>
          <a:blip r:embed="rId7"/>
          <a:stretch>
            <a:fillRect/>
          </a:stretch>
        </p:blipFill>
        <p:spPr>
          <a:xfrm>
            <a:off x="5307932" y="2394714"/>
            <a:ext cx="3491594" cy="2402793"/>
          </a:xfrm>
          <a:prstGeom prst="rect">
            <a:avLst/>
          </a:prstGeom>
        </p:spPr>
      </p:pic>
    </p:spTree>
    <p:extLst>
      <p:ext uri="{BB962C8B-B14F-4D97-AF65-F5344CB8AC3E}">
        <p14:creationId xmlns:p14="http://schemas.microsoft.com/office/powerpoint/2010/main" val="70336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73A86-CC2A-7205-E17A-42B26402D72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041E78D1-B433-4AB4-DB1E-B183D2A0B83E}"/>
              </a:ext>
            </a:extLst>
          </p:cNvPr>
          <p:cNvPicPr>
            <a:picLocks noChangeAspect="1"/>
          </p:cNvPicPr>
          <p:nvPr/>
        </p:nvPicPr>
        <p:blipFill>
          <a:blip r:embed="rId2"/>
          <a:stretch>
            <a:fillRect/>
          </a:stretch>
        </p:blipFill>
        <p:spPr>
          <a:xfrm>
            <a:off x="2215692" y="3022580"/>
            <a:ext cx="6530701" cy="1918723"/>
          </a:xfrm>
          <a:prstGeom prst="rect">
            <a:avLst/>
          </a:prstGeom>
        </p:spPr>
      </p:pic>
      <p:sp>
        <p:nvSpPr>
          <p:cNvPr id="26" name="Rectangle 25">
            <a:extLst>
              <a:ext uri="{FF2B5EF4-FFF2-40B4-BE49-F238E27FC236}">
                <a16:creationId xmlns:a16="http://schemas.microsoft.com/office/drawing/2014/main" id="{E06EEC6C-6AD1-BA1E-25CC-9B44422A1ADB}"/>
              </a:ext>
            </a:extLst>
          </p:cNvPr>
          <p:cNvSpPr/>
          <p:nvPr/>
        </p:nvSpPr>
        <p:spPr>
          <a:xfrm>
            <a:off x="1946439" y="4890322"/>
            <a:ext cx="6655804" cy="116055"/>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5" name="Rectangle 14">
            <a:extLst>
              <a:ext uri="{FF2B5EF4-FFF2-40B4-BE49-F238E27FC236}">
                <a16:creationId xmlns:a16="http://schemas.microsoft.com/office/drawing/2014/main" id="{2EED5C01-E765-7336-8E2F-1624B0863223}"/>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8E41610E-2114-8592-BACC-1A43B90781BE}"/>
              </a:ext>
            </a:extLst>
          </p:cNvPr>
          <p:cNvSpPr/>
          <p:nvPr/>
        </p:nvSpPr>
        <p:spPr>
          <a:xfrm>
            <a:off x="3825739" y="-31962"/>
            <a:ext cx="1383520" cy="323165"/>
          </a:xfrm>
          <a:prstGeom prst="rect">
            <a:avLst/>
          </a:prstGeom>
          <a:noFill/>
        </p:spPr>
        <p:txBody>
          <a:bodyPr wrap="none">
            <a:spAutoFit/>
          </a:bodyPr>
          <a:lstStyle/>
          <a:p>
            <a:pPr algn="ctr">
              <a:defRPr/>
            </a:pPr>
            <a:r>
              <a:rPr lang="en-US" sz="1500" dirty="0">
                <a:ln w="1905"/>
                <a:solidFill>
                  <a:schemeClr val="bg1"/>
                </a:solidFill>
                <a:latin typeface="Calibri"/>
              </a:rPr>
              <a:t>RGH Beam Line</a:t>
            </a:r>
          </a:p>
        </p:txBody>
      </p:sp>
      <p:sp>
        <p:nvSpPr>
          <p:cNvPr id="18" name="Rectangle 17">
            <a:extLst>
              <a:ext uri="{FF2B5EF4-FFF2-40B4-BE49-F238E27FC236}">
                <a16:creationId xmlns:a16="http://schemas.microsoft.com/office/drawing/2014/main" id="{258D6B07-8680-A6DB-0859-F5AB03B69CB4}"/>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21" name="Foliennummernplatzhalter 6">
            <a:extLst>
              <a:ext uri="{FF2B5EF4-FFF2-40B4-BE49-F238E27FC236}">
                <a16:creationId xmlns:a16="http://schemas.microsoft.com/office/drawing/2014/main" id="{4B99602B-CCD2-F03A-318D-4EB7D6CB3B46}"/>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11</a:t>
            </a:fld>
            <a:endParaRPr lang="en-US" sz="700" dirty="0">
              <a:solidFill>
                <a:schemeClr val="bg1"/>
              </a:solidFill>
            </a:endParaRPr>
          </a:p>
        </p:txBody>
      </p:sp>
      <p:sp>
        <p:nvSpPr>
          <p:cNvPr id="24" name="TextBox 23">
            <a:extLst>
              <a:ext uri="{FF2B5EF4-FFF2-40B4-BE49-F238E27FC236}">
                <a16:creationId xmlns:a16="http://schemas.microsoft.com/office/drawing/2014/main" id="{9AE2A79F-4E18-3496-8737-4864D6507DE3}"/>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sp>
        <p:nvSpPr>
          <p:cNvPr id="25" name="Rectangle 24">
            <a:extLst>
              <a:ext uri="{FF2B5EF4-FFF2-40B4-BE49-F238E27FC236}">
                <a16:creationId xmlns:a16="http://schemas.microsoft.com/office/drawing/2014/main" id="{408AB0E5-C42D-82B5-2D12-E41283262763}"/>
              </a:ext>
            </a:extLst>
          </p:cNvPr>
          <p:cNvSpPr/>
          <p:nvPr/>
        </p:nvSpPr>
        <p:spPr>
          <a:xfrm>
            <a:off x="1723054" y="271205"/>
            <a:ext cx="511099" cy="4732211"/>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4" name="Rectangle 13">
            <a:extLst>
              <a:ext uri="{FF2B5EF4-FFF2-40B4-BE49-F238E27FC236}">
                <a16:creationId xmlns:a16="http://schemas.microsoft.com/office/drawing/2014/main" id="{18168B40-8796-F3D4-BCEF-2CD2D20642A6}"/>
              </a:ext>
            </a:extLst>
          </p:cNvPr>
          <p:cNvSpPr/>
          <p:nvPr/>
        </p:nvSpPr>
        <p:spPr>
          <a:xfrm>
            <a:off x="106278" y="381339"/>
            <a:ext cx="2005998" cy="4536122"/>
          </a:xfrm>
          <a:prstGeom prst="rect">
            <a:avLst/>
          </a:prstGeom>
          <a:solidFill>
            <a:schemeClr val="bg1"/>
          </a:solidFill>
          <a:ln>
            <a:solidFill>
              <a:schemeClr val="accent1">
                <a:shade val="95000"/>
                <a:satMod val="10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dirty="0"/>
          </a:p>
        </p:txBody>
      </p:sp>
      <p:sp>
        <p:nvSpPr>
          <p:cNvPr id="13" name="TextBox 12">
            <a:extLst>
              <a:ext uri="{FF2B5EF4-FFF2-40B4-BE49-F238E27FC236}">
                <a16:creationId xmlns:a16="http://schemas.microsoft.com/office/drawing/2014/main" id="{181729CF-5AB2-81AC-43DC-43454BB33E21}"/>
              </a:ext>
            </a:extLst>
          </p:cNvPr>
          <p:cNvSpPr txBox="1"/>
          <p:nvPr/>
        </p:nvSpPr>
        <p:spPr>
          <a:xfrm>
            <a:off x="131468" y="408229"/>
            <a:ext cx="2005742" cy="938719"/>
          </a:xfrm>
          <a:prstGeom prst="rect">
            <a:avLst/>
          </a:prstGeom>
          <a:noFill/>
        </p:spPr>
        <p:txBody>
          <a:bodyPr wrap="none" rtlCol="0">
            <a:spAutoFit/>
          </a:bodyPr>
          <a:lstStyle/>
          <a:p>
            <a:r>
              <a:rPr lang="en-IT" sz="1300" dirty="0"/>
              <a:t>Based on </a:t>
            </a:r>
          </a:p>
          <a:p>
            <a:endParaRPr lang="en-IT" sz="800" dirty="0"/>
          </a:p>
          <a:p>
            <a:r>
              <a:rPr lang="en-GB" sz="1300" dirty="0"/>
              <a:t>e</a:t>
            </a:r>
            <a:r>
              <a:rPr lang="en-IT" sz="1300" dirty="0"/>
              <a:t>xisting 0.7 cm raster</a:t>
            </a:r>
          </a:p>
          <a:p>
            <a:endParaRPr lang="en-IT" sz="800" dirty="0"/>
          </a:p>
          <a:p>
            <a:r>
              <a:rPr lang="en-GB" sz="1300" dirty="0"/>
              <a:t>c</a:t>
            </a:r>
            <a:r>
              <a:rPr lang="en-IT" sz="1300" dirty="0"/>
              <a:t>ommercial  7.5T </a:t>
            </a:r>
            <a:r>
              <a:rPr lang="en-GB" sz="1300" dirty="0"/>
              <a:t>m</a:t>
            </a:r>
            <a:r>
              <a:rPr lang="en-IT" sz="1300" dirty="0"/>
              <a:t>agnets </a:t>
            </a:r>
          </a:p>
        </p:txBody>
      </p:sp>
      <p:pic>
        <p:nvPicPr>
          <p:cNvPr id="16" name="Picture 15">
            <a:extLst>
              <a:ext uri="{FF2B5EF4-FFF2-40B4-BE49-F238E27FC236}">
                <a16:creationId xmlns:a16="http://schemas.microsoft.com/office/drawing/2014/main" id="{5FC47C5D-50FE-9D5A-261E-040CCC7D10A2}"/>
              </a:ext>
            </a:extLst>
          </p:cNvPr>
          <p:cNvPicPr>
            <a:picLocks noChangeAspect="1"/>
          </p:cNvPicPr>
          <p:nvPr/>
        </p:nvPicPr>
        <p:blipFill>
          <a:blip r:embed="rId3"/>
          <a:stretch>
            <a:fillRect/>
          </a:stretch>
        </p:blipFill>
        <p:spPr>
          <a:xfrm>
            <a:off x="148336" y="3134265"/>
            <a:ext cx="1921882" cy="947159"/>
          </a:xfrm>
          <a:prstGeom prst="rect">
            <a:avLst/>
          </a:prstGeom>
        </p:spPr>
      </p:pic>
      <p:pic>
        <p:nvPicPr>
          <p:cNvPr id="17" name="Picture 16">
            <a:extLst>
              <a:ext uri="{FF2B5EF4-FFF2-40B4-BE49-F238E27FC236}">
                <a16:creationId xmlns:a16="http://schemas.microsoft.com/office/drawing/2014/main" id="{EF842D25-6E1B-76D7-E0EC-D7C2999CB25C}"/>
              </a:ext>
            </a:extLst>
          </p:cNvPr>
          <p:cNvPicPr>
            <a:picLocks noChangeAspect="1"/>
          </p:cNvPicPr>
          <p:nvPr/>
        </p:nvPicPr>
        <p:blipFill>
          <a:blip r:embed="rId4"/>
          <a:stretch>
            <a:fillRect/>
          </a:stretch>
        </p:blipFill>
        <p:spPr>
          <a:xfrm>
            <a:off x="281335" y="1354645"/>
            <a:ext cx="1462039" cy="1707171"/>
          </a:xfrm>
          <a:prstGeom prst="rect">
            <a:avLst/>
          </a:prstGeom>
        </p:spPr>
      </p:pic>
      <p:sp>
        <p:nvSpPr>
          <p:cNvPr id="3" name="TextBox 2">
            <a:extLst>
              <a:ext uri="{FF2B5EF4-FFF2-40B4-BE49-F238E27FC236}">
                <a16:creationId xmlns:a16="http://schemas.microsoft.com/office/drawing/2014/main" id="{A9698030-7697-33DF-DD3C-90B8E6C52F56}"/>
              </a:ext>
            </a:extLst>
          </p:cNvPr>
          <p:cNvSpPr txBox="1"/>
          <p:nvPr/>
        </p:nvSpPr>
        <p:spPr>
          <a:xfrm>
            <a:off x="172758" y="4196323"/>
            <a:ext cx="1889748" cy="692497"/>
          </a:xfrm>
          <a:prstGeom prst="rect">
            <a:avLst/>
          </a:prstGeom>
          <a:noFill/>
        </p:spPr>
        <p:txBody>
          <a:bodyPr wrap="none" rtlCol="0">
            <a:spAutoFit/>
          </a:bodyPr>
          <a:lstStyle/>
          <a:p>
            <a:r>
              <a:rPr lang="en-IT" sz="1300" dirty="0">
                <a:solidFill>
                  <a:srgbClr val="00B050"/>
                </a:solidFill>
              </a:rPr>
              <a:t>✓</a:t>
            </a:r>
            <a:r>
              <a:rPr lang="en-IT" sz="1300" dirty="0"/>
              <a:t>   space </a:t>
            </a:r>
          </a:p>
          <a:p>
            <a:r>
              <a:rPr lang="en-IT" sz="1300" dirty="0">
                <a:solidFill>
                  <a:srgbClr val="00B050"/>
                </a:solidFill>
              </a:rPr>
              <a:t>✓   </a:t>
            </a:r>
            <a:r>
              <a:rPr lang="en-IT" sz="1300" dirty="0"/>
              <a:t>synchrotron radiation</a:t>
            </a:r>
          </a:p>
          <a:p>
            <a:r>
              <a:rPr lang="en-IT" sz="1300" dirty="0">
                <a:solidFill>
                  <a:srgbClr val="00B050"/>
                </a:solidFill>
              </a:rPr>
              <a:t>✓</a:t>
            </a:r>
            <a:r>
              <a:rPr lang="en-IT" sz="1300" dirty="0"/>
              <a:t>   beam rastering</a:t>
            </a:r>
          </a:p>
        </p:txBody>
      </p:sp>
      <p:pic>
        <p:nvPicPr>
          <p:cNvPr id="5" name="Picture 4">
            <a:extLst>
              <a:ext uri="{FF2B5EF4-FFF2-40B4-BE49-F238E27FC236}">
                <a16:creationId xmlns:a16="http://schemas.microsoft.com/office/drawing/2014/main" id="{D3CEEDE1-B68E-9055-6ED2-0AD36AFEAA53}"/>
              </a:ext>
            </a:extLst>
          </p:cNvPr>
          <p:cNvPicPr>
            <a:picLocks noChangeAspect="1"/>
          </p:cNvPicPr>
          <p:nvPr/>
        </p:nvPicPr>
        <p:blipFill>
          <a:blip r:embed="rId5"/>
          <a:stretch>
            <a:fillRect/>
          </a:stretch>
        </p:blipFill>
        <p:spPr>
          <a:xfrm>
            <a:off x="2220307" y="377158"/>
            <a:ext cx="6543158" cy="2920199"/>
          </a:xfrm>
          <a:prstGeom prst="rect">
            <a:avLst/>
          </a:prstGeom>
        </p:spPr>
      </p:pic>
      <p:sp>
        <p:nvSpPr>
          <p:cNvPr id="27" name="Rectangle 26">
            <a:extLst>
              <a:ext uri="{FF2B5EF4-FFF2-40B4-BE49-F238E27FC236}">
                <a16:creationId xmlns:a16="http://schemas.microsoft.com/office/drawing/2014/main" id="{6D67DB7B-BFBC-1C25-B1C5-F49F2834E625}"/>
              </a:ext>
            </a:extLst>
          </p:cNvPr>
          <p:cNvSpPr/>
          <p:nvPr/>
        </p:nvSpPr>
        <p:spPr>
          <a:xfrm>
            <a:off x="2146651" y="3276934"/>
            <a:ext cx="6655804" cy="116055"/>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7" name="Rectangle 6">
            <a:extLst>
              <a:ext uri="{FF2B5EF4-FFF2-40B4-BE49-F238E27FC236}">
                <a16:creationId xmlns:a16="http://schemas.microsoft.com/office/drawing/2014/main" id="{00F942B6-726A-5E97-4732-26E634F42BB0}"/>
              </a:ext>
            </a:extLst>
          </p:cNvPr>
          <p:cNvSpPr/>
          <p:nvPr/>
        </p:nvSpPr>
        <p:spPr>
          <a:xfrm>
            <a:off x="2234153" y="3242321"/>
            <a:ext cx="6512240" cy="16849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8" name="TextBox 7">
            <a:extLst>
              <a:ext uri="{FF2B5EF4-FFF2-40B4-BE49-F238E27FC236}">
                <a16:creationId xmlns:a16="http://schemas.microsoft.com/office/drawing/2014/main" id="{ACB43CCB-43D1-0BD7-5501-6A91982B3DAB}"/>
              </a:ext>
            </a:extLst>
          </p:cNvPr>
          <p:cNvSpPr txBox="1"/>
          <p:nvPr/>
        </p:nvSpPr>
        <p:spPr>
          <a:xfrm>
            <a:off x="3083352" y="3199793"/>
            <a:ext cx="410690" cy="230832"/>
          </a:xfrm>
          <a:prstGeom prst="rect">
            <a:avLst/>
          </a:prstGeom>
          <a:noFill/>
        </p:spPr>
        <p:txBody>
          <a:bodyPr wrap="none" rtlCol="0">
            <a:spAutoFit/>
          </a:bodyPr>
          <a:lstStyle/>
          <a:p>
            <a:r>
              <a:rPr lang="en-IT" sz="900" b="1" dirty="0">
                <a:solidFill>
                  <a:srgbClr val="C00000"/>
                </a:solidFill>
              </a:rPr>
              <a:t>BPM</a:t>
            </a:r>
          </a:p>
        </p:txBody>
      </p:sp>
      <p:sp>
        <p:nvSpPr>
          <p:cNvPr id="9" name="TextBox 8">
            <a:extLst>
              <a:ext uri="{FF2B5EF4-FFF2-40B4-BE49-F238E27FC236}">
                <a16:creationId xmlns:a16="http://schemas.microsoft.com/office/drawing/2014/main" id="{C4E3C1AB-FB4E-E2AD-DBEC-A143564ED881}"/>
              </a:ext>
            </a:extLst>
          </p:cNvPr>
          <p:cNvSpPr txBox="1"/>
          <p:nvPr/>
        </p:nvSpPr>
        <p:spPr>
          <a:xfrm>
            <a:off x="2475428" y="3200490"/>
            <a:ext cx="660758" cy="230832"/>
          </a:xfrm>
          <a:prstGeom prst="rect">
            <a:avLst/>
          </a:prstGeom>
          <a:noFill/>
        </p:spPr>
        <p:txBody>
          <a:bodyPr wrap="none" rtlCol="0">
            <a:spAutoFit/>
          </a:bodyPr>
          <a:lstStyle/>
          <a:p>
            <a:r>
              <a:rPr lang="en-IT" sz="900" b="1" dirty="0">
                <a:solidFill>
                  <a:srgbClr val="C00000"/>
                </a:solidFill>
              </a:rPr>
              <a:t>2</a:t>
            </a:r>
            <a:r>
              <a:rPr lang="en-IT" sz="900" b="1" baseline="30000" dirty="0">
                <a:solidFill>
                  <a:srgbClr val="C00000"/>
                </a:solidFill>
              </a:rPr>
              <a:t>nd</a:t>
            </a:r>
            <a:r>
              <a:rPr lang="en-IT" sz="900" b="1" dirty="0">
                <a:solidFill>
                  <a:srgbClr val="C00000"/>
                </a:solidFill>
              </a:rPr>
              <a:t> Raster</a:t>
            </a:r>
          </a:p>
        </p:txBody>
      </p:sp>
      <p:sp>
        <p:nvSpPr>
          <p:cNvPr id="20" name="TextBox 19">
            <a:extLst>
              <a:ext uri="{FF2B5EF4-FFF2-40B4-BE49-F238E27FC236}">
                <a16:creationId xmlns:a16="http://schemas.microsoft.com/office/drawing/2014/main" id="{FF37159D-AC20-0741-76FB-E1E4B79BD450}"/>
              </a:ext>
            </a:extLst>
          </p:cNvPr>
          <p:cNvSpPr txBox="1"/>
          <p:nvPr/>
        </p:nvSpPr>
        <p:spPr>
          <a:xfrm>
            <a:off x="3856120" y="3207365"/>
            <a:ext cx="620683" cy="230832"/>
          </a:xfrm>
          <a:prstGeom prst="rect">
            <a:avLst/>
          </a:prstGeom>
          <a:noFill/>
        </p:spPr>
        <p:txBody>
          <a:bodyPr wrap="none" rtlCol="0">
            <a:spAutoFit/>
          </a:bodyPr>
          <a:lstStyle/>
          <a:p>
            <a:r>
              <a:rPr lang="en-IT" sz="900" b="1" dirty="0">
                <a:solidFill>
                  <a:srgbClr val="C00000"/>
                </a:solidFill>
              </a:rPr>
              <a:t>Chicane1</a:t>
            </a:r>
          </a:p>
        </p:txBody>
      </p:sp>
      <p:sp>
        <p:nvSpPr>
          <p:cNvPr id="22" name="TextBox 21">
            <a:extLst>
              <a:ext uri="{FF2B5EF4-FFF2-40B4-BE49-F238E27FC236}">
                <a16:creationId xmlns:a16="http://schemas.microsoft.com/office/drawing/2014/main" id="{EE770791-80CE-7716-9626-572E0C759D8A}"/>
              </a:ext>
            </a:extLst>
          </p:cNvPr>
          <p:cNvSpPr txBox="1"/>
          <p:nvPr/>
        </p:nvSpPr>
        <p:spPr>
          <a:xfrm>
            <a:off x="4835676" y="3201001"/>
            <a:ext cx="620683" cy="230832"/>
          </a:xfrm>
          <a:prstGeom prst="rect">
            <a:avLst/>
          </a:prstGeom>
          <a:noFill/>
        </p:spPr>
        <p:txBody>
          <a:bodyPr wrap="none" rtlCol="0">
            <a:spAutoFit/>
          </a:bodyPr>
          <a:lstStyle/>
          <a:p>
            <a:r>
              <a:rPr lang="en-IT" sz="900" b="1" dirty="0">
                <a:solidFill>
                  <a:srgbClr val="C00000"/>
                </a:solidFill>
              </a:rPr>
              <a:t>Chicane2</a:t>
            </a:r>
          </a:p>
        </p:txBody>
      </p:sp>
      <p:sp>
        <p:nvSpPr>
          <p:cNvPr id="23" name="TextBox 22">
            <a:extLst>
              <a:ext uri="{FF2B5EF4-FFF2-40B4-BE49-F238E27FC236}">
                <a16:creationId xmlns:a16="http://schemas.microsoft.com/office/drawing/2014/main" id="{06547360-187E-9732-3FEC-B7882F360412}"/>
              </a:ext>
            </a:extLst>
          </p:cNvPr>
          <p:cNvSpPr txBox="1"/>
          <p:nvPr/>
        </p:nvSpPr>
        <p:spPr>
          <a:xfrm>
            <a:off x="6418115" y="3201001"/>
            <a:ext cx="620683" cy="230832"/>
          </a:xfrm>
          <a:prstGeom prst="rect">
            <a:avLst/>
          </a:prstGeom>
          <a:noFill/>
        </p:spPr>
        <p:txBody>
          <a:bodyPr wrap="none" rtlCol="0">
            <a:spAutoFit/>
          </a:bodyPr>
          <a:lstStyle/>
          <a:p>
            <a:r>
              <a:rPr lang="en-IT" sz="900" b="1" dirty="0">
                <a:solidFill>
                  <a:srgbClr val="C00000"/>
                </a:solidFill>
              </a:rPr>
              <a:t>Chicane3</a:t>
            </a:r>
          </a:p>
        </p:txBody>
      </p:sp>
      <p:sp>
        <p:nvSpPr>
          <p:cNvPr id="28" name="TextBox 27">
            <a:extLst>
              <a:ext uri="{FF2B5EF4-FFF2-40B4-BE49-F238E27FC236}">
                <a16:creationId xmlns:a16="http://schemas.microsoft.com/office/drawing/2014/main" id="{12721510-19D8-BFCE-59C7-C8C3C2D97A84}"/>
              </a:ext>
            </a:extLst>
          </p:cNvPr>
          <p:cNvSpPr txBox="1"/>
          <p:nvPr/>
        </p:nvSpPr>
        <p:spPr>
          <a:xfrm>
            <a:off x="7554165" y="3201608"/>
            <a:ext cx="494046" cy="230832"/>
          </a:xfrm>
          <a:prstGeom prst="rect">
            <a:avLst/>
          </a:prstGeom>
          <a:noFill/>
        </p:spPr>
        <p:txBody>
          <a:bodyPr wrap="none" rtlCol="0">
            <a:spAutoFit/>
          </a:bodyPr>
          <a:lstStyle/>
          <a:p>
            <a:r>
              <a:rPr lang="en-IT" sz="900" b="1" dirty="0">
                <a:solidFill>
                  <a:srgbClr val="C00000"/>
                </a:solidFill>
              </a:rPr>
              <a:t>Target</a:t>
            </a:r>
          </a:p>
        </p:txBody>
      </p:sp>
      <p:sp>
        <p:nvSpPr>
          <p:cNvPr id="2" name="Fußzeilenplatzhalter 7">
            <a:extLst>
              <a:ext uri="{FF2B5EF4-FFF2-40B4-BE49-F238E27FC236}">
                <a16:creationId xmlns:a16="http://schemas.microsoft.com/office/drawing/2014/main" id="{437A9F7E-B07D-DD58-B600-580456E5F489}"/>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sp>
        <p:nvSpPr>
          <p:cNvPr id="4" name="TextBox 3">
            <a:extLst>
              <a:ext uri="{FF2B5EF4-FFF2-40B4-BE49-F238E27FC236}">
                <a16:creationId xmlns:a16="http://schemas.microsoft.com/office/drawing/2014/main" id="{09581AF7-AF8B-08FF-99C3-626BA712CCC3}"/>
              </a:ext>
            </a:extLst>
          </p:cNvPr>
          <p:cNvSpPr txBox="1"/>
          <p:nvPr/>
        </p:nvSpPr>
        <p:spPr>
          <a:xfrm>
            <a:off x="-543524" y="1515474"/>
            <a:ext cx="1184940" cy="246221"/>
          </a:xfrm>
          <a:prstGeom prst="rect">
            <a:avLst/>
          </a:prstGeom>
          <a:noFill/>
        </p:spPr>
        <p:txBody>
          <a:bodyPr wrap="none" rtlCol="0">
            <a:spAutoFit/>
          </a:bodyPr>
          <a:lstStyle/>
          <a:p>
            <a:r>
              <a:rPr lang="en-GB" sz="1000" dirty="0" err="1">
                <a:effectLst/>
                <a:latin typeface="Helvetica" pitchFamily="2" charset="0"/>
              </a:rPr>
              <a:t>CryoMagnets</a:t>
            </a:r>
            <a:r>
              <a:rPr lang="en-GB" sz="1000" dirty="0">
                <a:effectLst/>
                <a:latin typeface="Helvetica" pitchFamily="2" charset="0"/>
              </a:rPr>
              <a:t> Inc.</a:t>
            </a:r>
          </a:p>
        </p:txBody>
      </p:sp>
      <p:sp>
        <p:nvSpPr>
          <p:cNvPr id="10" name="TextBox 9">
            <a:extLst>
              <a:ext uri="{FF2B5EF4-FFF2-40B4-BE49-F238E27FC236}">
                <a16:creationId xmlns:a16="http://schemas.microsoft.com/office/drawing/2014/main" id="{50224DCE-3651-26F5-CC3F-3B6F1C0076E3}"/>
              </a:ext>
            </a:extLst>
          </p:cNvPr>
          <p:cNvSpPr txBox="1"/>
          <p:nvPr/>
        </p:nvSpPr>
        <p:spPr>
          <a:xfrm>
            <a:off x="968375" y="2903536"/>
            <a:ext cx="1184940" cy="246221"/>
          </a:xfrm>
          <a:prstGeom prst="rect">
            <a:avLst/>
          </a:prstGeom>
          <a:noFill/>
        </p:spPr>
        <p:txBody>
          <a:bodyPr wrap="none" rtlCol="0">
            <a:spAutoFit/>
          </a:bodyPr>
          <a:lstStyle/>
          <a:p>
            <a:r>
              <a:rPr lang="en-GB" sz="1000" dirty="0" err="1">
                <a:effectLst/>
                <a:latin typeface="Helvetica" pitchFamily="2" charset="0"/>
              </a:rPr>
              <a:t>CryoMagnets</a:t>
            </a:r>
            <a:r>
              <a:rPr lang="en-GB" sz="1000" dirty="0">
                <a:effectLst/>
                <a:latin typeface="Helvetica" pitchFamily="2" charset="0"/>
              </a:rPr>
              <a:t> Inc.</a:t>
            </a:r>
          </a:p>
        </p:txBody>
      </p:sp>
    </p:spTree>
    <p:extLst>
      <p:ext uri="{BB962C8B-B14F-4D97-AF65-F5344CB8AC3E}">
        <p14:creationId xmlns:p14="http://schemas.microsoft.com/office/powerpoint/2010/main" val="29931677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596B4-1555-E9D7-C506-0ED111139441}"/>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23EF23DD-E616-8F96-D0E8-58271AF943F0}"/>
              </a:ext>
            </a:extLst>
          </p:cNvPr>
          <p:cNvSpPr/>
          <p:nvPr/>
        </p:nvSpPr>
        <p:spPr>
          <a:xfrm>
            <a:off x="3939116" y="3297671"/>
            <a:ext cx="5116384" cy="16648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pic>
        <p:nvPicPr>
          <p:cNvPr id="20" name="Picture 19">
            <a:extLst>
              <a:ext uri="{FF2B5EF4-FFF2-40B4-BE49-F238E27FC236}">
                <a16:creationId xmlns:a16="http://schemas.microsoft.com/office/drawing/2014/main" id="{84E2DB0F-D6EE-E0F5-91DB-F9DD1763E99E}"/>
              </a:ext>
            </a:extLst>
          </p:cNvPr>
          <p:cNvPicPr>
            <a:picLocks noChangeAspect="1"/>
          </p:cNvPicPr>
          <p:nvPr/>
        </p:nvPicPr>
        <p:blipFill>
          <a:blip r:embed="rId2"/>
          <a:stretch>
            <a:fillRect/>
          </a:stretch>
        </p:blipFill>
        <p:spPr>
          <a:xfrm>
            <a:off x="1617875" y="286126"/>
            <a:ext cx="6984368" cy="4152086"/>
          </a:xfrm>
          <a:prstGeom prst="rect">
            <a:avLst/>
          </a:prstGeom>
        </p:spPr>
      </p:pic>
      <p:sp>
        <p:nvSpPr>
          <p:cNvPr id="5" name="TextBox 4">
            <a:extLst>
              <a:ext uri="{FF2B5EF4-FFF2-40B4-BE49-F238E27FC236}">
                <a16:creationId xmlns:a16="http://schemas.microsoft.com/office/drawing/2014/main" id="{66DDCB3D-F2D0-B2B9-5E0A-084D60994A67}"/>
              </a:ext>
            </a:extLst>
          </p:cNvPr>
          <p:cNvSpPr txBox="1"/>
          <p:nvPr/>
        </p:nvSpPr>
        <p:spPr>
          <a:xfrm>
            <a:off x="1748063" y="3731185"/>
            <a:ext cx="794513" cy="276999"/>
          </a:xfrm>
          <a:prstGeom prst="rect">
            <a:avLst/>
          </a:prstGeom>
          <a:noFill/>
        </p:spPr>
        <p:txBody>
          <a:bodyPr wrap="none" rtlCol="0">
            <a:spAutoFit/>
          </a:bodyPr>
          <a:lstStyle/>
          <a:p>
            <a:r>
              <a:rPr lang="en-IT" sz="1200" b="1" dirty="0">
                <a:solidFill>
                  <a:srgbClr val="C00000"/>
                </a:solidFill>
              </a:rPr>
              <a:t>chicane-1</a:t>
            </a:r>
          </a:p>
        </p:txBody>
      </p:sp>
      <p:sp>
        <p:nvSpPr>
          <p:cNvPr id="6" name="TextBox 5">
            <a:extLst>
              <a:ext uri="{FF2B5EF4-FFF2-40B4-BE49-F238E27FC236}">
                <a16:creationId xmlns:a16="http://schemas.microsoft.com/office/drawing/2014/main" id="{F6A1947C-F038-41E7-77EB-3B0398EEDA80}"/>
              </a:ext>
            </a:extLst>
          </p:cNvPr>
          <p:cNvSpPr txBox="1"/>
          <p:nvPr/>
        </p:nvSpPr>
        <p:spPr>
          <a:xfrm>
            <a:off x="7526125" y="1714816"/>
            <a:ext cx="954877" cy="461665"/>
          </a:xfrm>
          <a:prstGeom prst="rect">
            <a:avLst/>
          </a:prstGeom>
          <a:noFill/>
        </p:spPr>
        <p:txBody>
          <a:bodyPr wrap="none" rtlCol="0">
            <a:spAutoFit/>
          </a:bodyPr>
          <a:lstStyle/>
          <a:p>
            <a:r>
              <a:rPr lang="en-IT" sz="1200" b="1" dirty="0">
                <a:solidFill>
                  <a:srgbClr val="C00000"/>
                </a:solidFill>
              </a:rPr>
              <a:t>FD back</a:t>
            </a:r>
          </a:p>
          <a:p>
            <a:r>
              <a:rPr lang="en-GB" sz="1200" b="1" dirty="0">
                <a:solidFill>
                  <a:srgbClr val="C00000"/>
                </a:solidFill>
              </a:rPr>
              <a:t>f</a:t>
            </a:r>
            <a:r>
              <a:rPr lang="en-IT" sz="1200" b="1" dirty="0">
                <a:solidFill>
                  <a:srgbClr val="C00000"/>
                </a:solidFill>
              </a:rPr>
              <a:t>lux counter</a:t>
            </a:r>
          </a:p>
        </p:txBody>
      </p:sp>
      <p:sp>
        <p:nvSpPr>
          <p:cNvPr id="7" name="TextBox 6">
            <a:extLst>
              <a:ext uri="{FF2B5EF4-FFF2-40B4-BE49-F238E27FC236}">
                <a16:creationId xmlns:a16="http://schemas.microsoft.com/office/drawing/2014/main" id="{C74348CA-926C-73B5-66D3-AC2D722977E8}"/>
              </a:ext>
            </a:extLst>
          </p:cNvPr>
          <p:cNvSpPr txBox="1"/>
          <p:nvPr/>
        </p:nvSpPr>
        <p:spPr>
          <a:xfrm>
            <a:off x="2466520" y="3296596"/>
            <a:ext cx="794513" cy="276999"/>
          </a:xfrm>
          <a:prstGeom prst="rect">
            <a:avLst/>
          </a:prstGeom>
          <a:noFill/>
        </p:spPr>
        <p:txBody>
          <a:bodyPr wrap="none" rtlCol="0">
            <a:spAutoFit/>
          </a:bodyPr>
          <a:lstStyle/>
          <a:p>
            <a:r>
              <a:rPr lang="en-IT" sz="1200" b="1" dirty="0">
                <a:solidFill>
                  <a:srgbClr val="C00000"/>
                </a:solidFill>
              </a:rPr>
              <a:t>chicane-2</a:t>
            </a:r>
          </a:p>
        </p:txBody>
      </p:sp>
      <p:sp>
        <p:nvSpPr>
          <p:cNvPr id="8" name="TextBox 7">
            <a:extLst>
              <a:ext uri="{FF2B5EF4-FFF2-40B4-BE49-F238E27FC236}">
                <a16:creationId xmlns:a16="http://schemas.microsoft.com/office/drawing/2014/main" id="{2D85ABE5-8423-331D-4CAB-5218B8071FFF}"/>
              </a:ext>
            </a:extLst>
          </p:cNvPr>
          <p:cNvSpPr txBox="1"/>
          <p:nvPr/>
        </p:nvSpPr>
        <p:spPr>
          <a:xfrm>
            <a:off x="3333023" y="2872553"/>
            <a:ext cx="794513" cy="276999"/>
          </a:xfrm>
          <a:prstGeom prst="rect">
            <a:avLst/>
          </a:prstGeom>
          <a:noFill/>
        </p:spPr>
        <p:txBody>
          <a:bodyPr wrap="none" rtlCol="0">
            <a:spAutoFit/>
          </a:bodyPr>
          <a:lstStyle/>
          <a:p>
            <a:r>
              <a:rPr lang="en-IT" sz="1200" b="1" dirty="0">
                <a:solidFill>
                  <a:srgbClr val="C00000"/>
                </a:solidFill>
              </a:rPr>
              <a:t>chicane-3</a:t>
            </a:r>
          </a:p>
        </p:txBody>
      </p:sp>
      <p:sp>
        <p:nvSpPr>
          <p:cNvPr id="9" name="TextBox 8">
            <a:extLst>
              <a:ext uri="{FF2B5EF4-FFF2-40B4-BE49-F238E27FC236}">
                <a16:creationId xmlns:a16="http://schemas.microsoft.com/office/drawing/2014/main" id="{235AEF57-9B8D-FBFF-5798-571669880A46}"/>
              </a:ext>
            </a:extLst>
          </p:cNvPr>
          <p:cNvSpPr txBox="1"/>
          <p:nvPr/>
        </p:nvSpPr>
        <p:spPr>
          <a:xfrm>
            <a:off x="4286611" y="2385711"/>
            <a:ext cx="565026" cy="276999"/>
          </a:xfrm>
          <a:prstGeom prst="rect">
            <a:avLst/>
          </a:prstGeom>
          <a:noFill/>
        </p:spPr>
        <p:txBody>
          <a:bodyPr wrap="none" rtlCol="0">
            <a:spAutoFit/>
          </a:bodyPr>
          <a:lstStyle/>
          <a:p>
            <a:r>
              <a:rPr lang="en-IT" sz="1200" b="1" dirty="0">
                <a:solidFill>
                  <a:srgbClr val="C00000"/>
                </a:solidFill>
              </a:rPr>
              <a:t>target</a:t>
            </a:r>
          </a:p>
        </p:txBody>
      </p:sp>
      <p:sp>
        <p:nvSpPr>
          <p:cNvPr id="11" name="TextBox 10">
            <a:extLst>
              <a:ext uri="{FF2B5EF4-FFF2-40B4-BE49-F238E27FC236}">
                <a16:creationId xmlns:a16="http://schemas.microsoft.com/office/drawing/2014/main" id="{E04BC59B-75F5-5494-5D8D-2F1C03BDAEA7}"/>
              </a:ext>
            </a:extLst>
          </p:cNvPr>
          <p:cNvSpPr txBox="1"/>
          <p:nvPr/>
        </p:nvSpPr>
        <p:spPr>
          <a:xfrm>
            <a:off x="3874318" y="1731496"/>
            <a:ext cx="954877" cy="461665"/>
          </a:xfrm>
          <a:prstGeom prst="rect">
            <a:avLst/>
          </a:prstGeom>
          <a:noFill/>
        </p:spPr>
        <p:txBody>
          <a:bodyPr wrap="none" rtlCol="0">
            <a:spAutoFit/>
          </a:bodyPr>
          <a:lstStyle/>
          <a:p>
            <a:r>
              <a:rPr lang="en-IT" sz="1200" b="1" dirty="0">
                <a:solidFill>
                  <a:srgbClr val="C00000"/>
                </a:solidFill>
              </a:rPr>
              <a:t>FD front</a:t>
            </a:r>
          </a:p>
          <a:p>
            <a:r>
              <a:rPr lang="en-GB" sz="1200" b="1" dirty="0">
                <a:solidFill>
                  <a:srgbClr val="C00000"/>
                </a:solidFill>
              </a:rPr>
              <a:t>f</a:t>
            </a:r>
            <a:r>
              <a:rPr lang="en-IT" sz="1200" b="1" dirty="0">
                <a:solidFill>
                  <a:srgbClr val="C00000"/>
                </a:solidFill>
              </a:rPr>
              <a:t>lux counter</a:t>
            </a:r>
          </a:p>
        </p:txBody>
      </p:sp>
      <p:sp>
        <p:nvSpPr>
          <p:cNvPr id="18" name="Rectangle 17">
            <a:extLst>
              <a:ext uri="{FF2B5EF4-FFF2-40B4-BE49-F238E27FC236}">
                <a16:creationId xmlns:a16="http://schemas.microsoft.com/office/drawing/2014/main" id="{1B724879-9FA9-0BC6-325B-346FA7A7839F}"/>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21" name="Foliennummernplatzhalter 6">
            <a:extLst>
              <a:ext uri="{FF2B5EF4-FFF2-40B4-BE49-F238E27FC236}">
                <a16:creationId xmlns:a16="http://schemas.microsoft.com/office/drawing/2014/main" id="{05B3F15B-9214-1B1D-86E7-20EEB90DC99F}"/>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12</a:t>
            </a:fld>
            <a:endParaRPr lang="en-US" sz="700" dirty="0">
              <a:solidFill>
                <a:schemeClr val="bg1"/>
              </a:solidFill>
            </a:endParaRPr>
          </a:p>
        </p:txBody>
      </p:sp>
      <p:sp>
        <p:nvSpPr>
          <p:cNvPr id="24" name="TextBox 23">
            <a:extLst>
              <a:ext uri="{FF2B5EF4-FFF2-40B4-BE49-F238E27FC236}">
                <a16:creationId xmlns:a16="http://schemas.microsoft.com/office/drawing/2014/main" id="{051874D3-5C19-F5C8-9F9E-49574F83E815}"/>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sp>
        <p:nvSpPr>
          <p:cNvPr id="12" name="TextBox 11">
            <a:extLst>
              <a:ext uri="{FF2B5EF4-FFF2-40B4-BE49-F238E27FC236}">
                <a16:creationId xmlns:a16="http://schemas.microsoft.com/office/drawing/2014/main" id="{38BC5490-0633-4882-F4ED-EE82F1021D0C}"/>
              </a:ext>
            </a:extLst>
          </p:cNvPr>
          <p:cNvSpPr txBox="1"/>
          <p:nvPr/>
        </p:nvSpPr>
        <p:spPr>
          <a:xfrm>
            <a:off x="2863776" y="407248"/>
            <a:ext cx="2529475" cy="276999"/>
          </a:xfrm>
          <a:prstGeom prst="rect">
            <a:avLst/>
          </a:prstGeom>
          <a:noFill/>
        </p:spPr>
        <p:txBody>
          <a:bodyPr wrap="none" rtlCol="0">
            <a:spAutoFit/>
          </a:bodyPr>
          <a:lstStyle/>
          <a:p>
            <a:r>
              <a:rPr lang="en-IT" sz="1200" dirty="0"/>
              <a:t>CLAS12 GEANT simulation framework</a:t>
            </a:r>
          </a:p>
        </p:txBody>
      </p:sp>
      <p:pic>
        <p:nvPicPr>
          <p:cNvPr id="13" name="Picture 12">
            <a:extLst>
              <a:ext uri="{FF2B5EF4-FFF2-40B4-BE49-F238E27FC236}">
                <a16:creationId xmlns:a16="http://schemas.microsoft.com/office/drawing/2014/main" id="{F43F75EB-7B88-603F-2505-CBE872C1B772}"/>
              </a:ext>
            </a:extLst>
          </p:cNvPr>
          <p:cNvPicPr>
            <a:picLocks noChangeAspect="1"/>
          </p:cNvPicPr>
          <p:nvPr/>
        </p:nvPicPr>
        <p:blipFill>
          <a:blip r:embed="rId3"/>
          <a:stretch>
            <a:fillRect/>
          </a:stretch>
        </p:blipFill>
        <p:spPr>
          <a:xfrm>
            <a:off x="106608" y="346491"/>
            <a:ext cx="2584653" cy="2567978"/>
          </a:xfrm>
          <a:prstGeom prst="rect">
            <a:avLst/>
          </a:prstGeom>
        </p:spPr>
      </p:pic>
      <p:sp>
        <p:nvSpPr>
          <p:cNvPr id="14" name="TextBox 13">
            <a:extLst>
              <a:ext uri="{FF2B5EF4-FFF2-40B4-BE49-F238E27FC236}">
                <a16:creationId xmlns:a16="http://schemas.microsoft.com/office/drawing/2014/main" id="{20831ED4-ECAF-2EE1-A6CF-5887E28A0BB1}"/>
              </a:ext>
            </a:extLst>
          </p:cNvPr>
          <p:cNvSpPr txBox="1"/>
          <p:nvPr/>
        </p:nvSpPr>
        <p:spPr>
          <a:xfrm>
            <a:off x="322479" y="435659"/>
            <a:ext cx="581569" cy="307777"/>
          </a:xfrm>
          <a:prstGeom prst="rect">
            <a:avLst/>
          </a:prstGeom>
          <a:noFill/>
        </p:spPr>
        <p:txBody>
          <a:bodyPr wrap="none" rtlCol="0">
            <a:spAutoFit/>
          </a:bodyPr>
          <a:lstStyle/>
          <a:p>
            <a:r>
              <a:rPr lang="en-IT" sz="1400" b="1" dirty="0">
                <a:solidFill>
                  <a:srgbClr val="C00000"/>
                </a:solidFill>
              </a:rPr>
              <a:t>Front</a:t>
            </a:r>
          </a:p>
        </p:txBody>
      </p:sp>
      <p:pic>
        <p:nvPicPr>
          <p:cNvPr id="3" name="Picture 2">
            <a:extLst>
              <a:ext uri="{FF2B5EF4-FFF2-40B4-BE49-F238E27FC236}">
                <a16:creationId xmlns:a16="http://schemas.microsoft.com/office/drawing/2014/main" id="{86C7A381-1E49-85AF-0517-09CF317D2C77}"/>
              </a:ext>
            </a:extLst>
          </p:cNvPr>
          <p:cNvPicPr>
            <a:picLocks noChangeAspect="1"/>
          </p:cNvPicPr>
          <p:nvPr/>
        </p:nvPicPr>
        <p:blipFill>
          <a:blip r:embed="rId4"/>
          <a:stretch>
            <a:fillRect/>
          </a:stretch>
        </p:blipFill>
        <p:spPr>
          <a:xfrm>
            <a:off x="4202959" y="3442393"/>
            <a:ext cx="4470243" cy="1520153"/>
          </a:xfrm>
          <a:prstGeom prst="rect">
            <a:avLst/>
          </a:prstGeom>
        </p:spPr>
      </p:pic>
      <p:sp>
        <p:nvSpPr>
          <p:cNvPr id="16" name="TextBox 15">
            <a:extLst>
              <a:ext uri="{FF2B5EF4-FFF2-40B4-BE49-F238E27FC236}">
                <a16:creationId xmlns:a16="http://schemas.microsoft.com/office/drawing/2014/main" id="{5A2DEBD7-8E8C-2778-C22C-2F34E7493368}"/>
              </a:ext>
            </a:extLst>
          </p:cNvPr>
          <p:cNvSpPr txBox="1"/>
          <p:nvPr/>
        </p:nvSpPr>
        <p:spPr>
          <a:xfrm>
            <a:off x="3905639" y="3268396"/>
            <a:ext cx="5280613" cy="246221"/>
          </a:xfrm>
          <a:prstGeom prst="rect">
            <a:avLst/>
          </a:prstGeom>
          <a:noFill/>
        </p:spPr>
        <p:txBody>
          <a:bodyPr wrap="none" rtlCol="0">
            <a:spAutoFit/>
          </a:bodyPr>
          <a:lstStyle/>
          <a:p>
            <a:r>
              <a:rPr lang="en-IT" sz="1000" dirty="0"/>
              <a:t>Beam pipe + 1 cm lead in t</a:t>
            </a:r>
            <a:r>
              <a:rPr lang="en-GB" sz="1000" dirty="0"/>
              <a:t>he proper locations suppress synchrotron radiation to a negligible level</a:t>
            </a:r>
            <a:r>
              <a:rPr lang="en-IT" sz="1000" dirty="0"/>
              <a:t> </a:t>
            </a:r>
          </a:p>
        </p:txBody>
      </p:sp>
      <p:sp>
        <p:nvSpPr>
          <p:cNvPr id="22" name="Rectangle 21">
            <a:extLst>
              <a:ext uri="{FF2B5EF4-FFF2-40B4-BE49-F238E27FC236}">
                <a16:creationId xmlns:a16="http://schemas.microsoft.com/office/drawing/2014/main" id="{96E11692-5928-D433-38DE-0667B075C05C}"/>
              </a:ext>
            </a:extLst>
          </p:cNvPr>
          <p:cNvSpPr/>
          <p:nvPr/>
        </p:nvSpPr>
        <p:spPr>
          <a:xfrm>
            <a:off x="1546916" y="244876"/>
            <a:ext cx="7205197" cy="103923"/>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5" name="Rectangle 14">
            <a:extLst>
              <a:ext uri="{FF2B5EF4-FFF2-40B4-BE49-F238E27FC236}">
                <a16:creationId xmlns:a16="http://schemas.microsoft.com/office/drawing/2014/main" id="{F2DAFDAD-5D2E-C1E3-651B-BDDE15F19F22}"/>
              </a:ext>
            </a:extLst>
          </p:cNvPr>
          <p:cNvSpPr/>
          <p:nvPr/>
        </p:nvSpPr>
        <p:spPr>
          <a:xfrm>
            <a:off x="0" y="9471"/>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3DF26B51-6988-2E09-E702-927D96390C3F}"/>
              </a:ext>
            </a:extLst>
          </p:cNvPr>
          <p:cNvSpPr/>
          <p:nvPr/>
        </p:nvSpPr>
        <p:spPr>
          <a:xfrm>
            <a:off x="3103782" y="-22491"/>
            <a:ext cx="2827442" cy="323165"/>
          </a:xfrm>
          <a:prstGeom prst="rect">
            <a:avLst/>
          </a:prstGeom>
          <a:noFill/>
        </p:spPr>
        <p:txBody>
          <a:bodyPr wrap="none">
            <a:spAutoFit/>
          </a:bodyPr>
          <a:lstStyle/>
          <a:p>
            <a:pPr algn="ctr">
              <a:defRPr/>
            </a:pPr>
            <a:r>
              <a:rPr lang="en-US" sz="1500" dirty="0" err="1">
                <a:ln w="1905"/>
                <a:solidFill>
                  <a:schemeClr val="bg1"/>
                </a:solidFill>
                <a:latin typeface="Calibri"/>
              </a:rPr>
              <a:t>Geant</a:t>
            </a:r>
            <a:r>
              <a:rPr lang="en-US" sz="1500" dirty="0">
                <a:ln w="1905"/>
                <a:solidFill>
                  <a:schemeClr val="bg1"/>
                </a:solidFill>
                <a:latin typeface="Calibri"/>
              </a:rPr>
              <a:t> Simulation: RGH Beam Line</a:t>
            </a:r>
          </a:p>
        </p:txBody>
      </p:sp>
      <p:sp>
        <p:nvSpPr>
          <p:cNvPr id="23" name="Rectangle 22">
            <a:extLst>
              <a:ext uri="{FF2B5EF4-FFF2-40B4-BE49-F238E27FC236}">
                <a16:creationId xmlns:a16="http://schemas.microsoft.com/office/drawing/2014/main" id="{1D845095-9190-1AB9-35C5-4837EB1BF23C}"/>
              </a:ext>
            </a:extLst>
          </p:cNvPr>
          <p:cNvSpPr/>
          <p:nvPr/>
        </p:nvSpPr>
        <p:spPr>
          <a:xfrm>
            <a:off x="3919389" y="3241155"/>
            <a:ext cx="4892468" cy="65846"/>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5" name="Rectangle 24">
            <a:extLst>
              <a:ext uri="{FF2B5EF4-FFF2-40B4-BE49-F238E27FC236}">
                <a16:creationId xmlns:a16="http://schemas.microsoft.com/office/drawing/2014/main" id="{45FB5803-B999-2A60-C2AF-6F8B85FA0EE2}"/>
              </a:ext>
            </a:extLst>
          </p:cNvPr>
          <p:cNvSpPr/>
          <p:nvPr/>
        </p:nvSpPr>
        <p:spPr>
          <a:xfrm rot="16200000">
            <a:off x="3211997" y="3932467"/>
            <a:ext cx="1421049" cy="45719"/>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7" name="Rectangle 26">
            <a:extLst>
              <a:ext uri="{FF2B5EF4-FFF2-40B4-BE49-F238E27FC236}">
                <a16:creationId xmlns:a16="http://schemas.microsoft.com/office/drawing/2014/main" id="{6DC44F5A-C75C-76A0-E648-BD9A483E6A7F}"/>
              </a:ext>
            </a:extLst>
          </p:cNvPr>
          <p:cNvSpPr/>
          <p:nvPr/>
        </p:nvSpPr>
        <p:spPr>
          <a:xfrm rot="16200000" flipV="1">
            <a:off x="1410767" y="1575853"/>
            <a:ext cx="2609309" cy="67921"/>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8" name="Rectangle 27">
            <a:extLst>
              <a:ext uri="{FF2B5EF4-FFF2-40B4-BE49-F238E27FC236}">
                <a16:creationId xmlns:a16="http://schemas.microsoft.com/office/drawing/2014/main" id="{CE03DB44-508D-756F-4B76-060460BB8353}"/>
              </a:ext>
            </a:extLst>
          </p:cNvPr>
          <p:cNvSpPr/>
          <p:nvPr/>
        </p:nvSpPr>
        <p:spPr>
          <a:xfrm>
            <a:off x="96342" y="2885357"/>
            <a:ext cx="2638922" cy="47900"/>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 name="Fußzeilenplatzhalter 7">
            <a:extLst>
              <a:ext uri="{FF2B5EF4-FFF2-40B4-BE49-F238E27FC236}">
                <a16:creationId xmlns:a16="http://schemas.microsoft.com/office/drawing/2014/main" id="{CF14D4F8-9A69-C800-82E6-2438D00DC7CC}"/>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spTree>
    <p:extLst>
      <p:ext uri="{BB962C8B-B14F-4D97-AF65-F5344CB8AC3E}">
        <p14:creationId xmlns:p14="http://schemas.microsoft.com/office/powerpoint/2010/main" val="19936645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70282-EFDD-3EE1-B653-5D7E8E036C3C}"/>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46E55490-E176-86BC-6A68-F9556B496CD6}"/>
              </a:ext>
            </a:extLst>
          </p:cNvPr>
          <p:cNvSpPr/>
          <p:nvPr/>
        </p:nvSpPr>
        <p:spPr>
          <a:xfrm>
            <a:off x="306470" y="400954"/>
            <a:ext cx="6086912" cy="23841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pic>
        <p:nvPicPr>
          <p:cNvPr id="16" name="Picture 15">
            <a:extLst>
              <a:ext uri="{FF2B5EF4-FFF2-40B4-BE49-F238E27FC236}">
                <a16:creationId xmlns:a16="http://schemas.microsoft.com/office/drawing/2014/main" id="{2AC4A6D6-CC29-1721-9458-4C4CD63BD273}"/>
              </a:ext>
            </a:extLst>
          </p:cNvPr>
          <p:cNvPicPr>
            <a:picLocks noChangeAspect="1"/>
          </p:cNvPicPr>
          <p:nvPr/>
        </p:nvPicPr>
        <p:blipFill>
          <a:blip r:embed="rId3"/>
          <a:stretch>
            <a:fillRect/>
          </a:stretch>
        </p:blipFill>
        <p:spPr>
          <a:xfrm>
            <a:off x="450381" y="580268"/>
            <a:ext cx="5562112" cy="2201818"/>
          </a:xfrm>
          <a:prstGeom prst="rect">
            <a:avLst/>
          </a:prstGeom>
        </p:spPr>
      </p:pic>
      <p:sp>
        <p:nvSpPr>
          <p:cNvPr id="15" name="Rectangle 14">
            <a:extLst>
              <a:ext uri="{FF2B5EF4-FFF2-40B4-BE49-F238E27FC236}">
                <a16:creationId xmlns:a16="http://schemas.microsoft.com/office/drawing/2014/main" id="{C23CA94C-FAED-C53C-BCBC-C2FB996E1B61}"/>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B395F520-8A9E-EDF8-3A14-592ACC0CD266}"/>
              </a:ext>
            </a:extLst>
          </p:cNvPr>
          <p:cNvSpPr/>
          <p:nvPr/>
        </p:nvSpPr>
        <p:spPr>
          <a:xfrm>
            <a:off x="3144568" y="-31962"/>
            <a:ext cx="2745880" cy="323165"/>
          </a:xfrm>
          <a:prstGeom prst="rect">
            <a:avLst/>
          </a:prstGeom>
          <a:noFill/>
        </p:spPr>
        <p:txBody>
          <a:bodyPr wrap="none">
            <a:spAutoFit/>
          </a:bodyPr>
          <a:lstStyle/>
          <a:p>
            <a:pPr algn="ctr">
              <a:defRPr/>
            </a:pPr>
            <a:r>
              <a:rPr lang="en-US" sz="1500" dirty="0" err="1">
                <a:ln w="1905"/>
                <a:solidFill>
                  <a:schemeClr val="bg1"/>
                </a:solidFill>
                <a:latin typeface="Calibri"/>
              </a:rPr>
              <a:t>Geant</a:t>
            </a:r>
            <a:r>
              <a:rPr lang="en-US" sz="1500" dirty="0">
                <a:ln w="1905"/>
                <a:solidFill>
                  <a:schemeClr val="bg1"/>
                </a:solidFill>
                <a:latin typeface="Calibri"/>
              </a:rPr>
              <a:t> Simulation: DC Occupancy</a:t>
            </a:r>
          </a:p>
        </p:txBody>
      </p:sp>
      <p:sp>
        <p:nvSpPr>
          <p:cNvPr id="10" name="TextBox 9">
            <a:extLst>
              <a:ext uri="{FF2B5EF4-FFF2-40B4-BE49-F238E27FC236}">
                <a16:creationId xmlns:a16="http://schemas.microsoft.com/office/drawing/2014/main" id="{7E16D2E1-E035-31C6-1DE5-7B8168B4FD3D}"/>
              </a:ext>
            </a:extLst>
          </p:cNvPr>
          <p:cNvSpPr txBox="1"/>
          <p:nvPr/>
        </p:nvSpPr>
        <p:spPr>
          <a:xfrm>
            <a:off x="2028722" y="2253655"/>
            <a:ext cx="184731" cy="369332"/>
          </a:xfrm>
          <a:prstGeom prst="rect">
            <a:avLst/>
          </a:prstGeom>
          <a:noFill/>
        </p:spPr>
        <p:txBody>
          <a:bodyPr wrap="none" rtlCol="0">
            <a:spAutoFit/>
          </a:bodyPr>
          <a:lstStyle/>
          <a:p>
            <a:endParaRPr lang="en-IT" dirty="0"/>
          </a:p>
        </p:txBody>
      </p:sp>
      <p:sp>
        <p:nvSpPr>
          <p:cNvPr id="21" name="TextBox 20">
            <a:extLst>
              <a:ext uri="{FF2B5EF4-FFF2-40B4-BE49-F238E27FC236}">
                <a16:creationId xmlns:a16="http://schemas.microsoft.com/office/drawing/2014/main" id="{B965C9DB-CD0E-DB1D-15DA-2628A66A1075}"/>
              </a:ext>
            </a:extLst>
          </p:cNvPr>
          <p:cNvSpPr txBox="1"/>
          <p:nvPr/>
        </p:nvSpPr>
        <p:spPr>
          <a:xfrm>
            <a:off x="7107298" y="405803"/>
            <a:ext cx="1402948" cy="338554"/>
          </a:xfrm>
          <a:prstGeom prst="rect">
            <a:avLst/>
          </a:prstGeom>
          <a:noFill/>
        </p:spPr>
        <p:txBody>
          <a:bodyPr wrap="none" rtlCol="0">
            <a:spAutoFit/>
          </a:bodyPr>
          <a:lstStyle/>
          <a:p>
            <a:r>
              <a:rPr lang="en-IT" sz="1600" b="1" dirty="0">
                <a:solidFill>
                  <a:srgbClr val="C00000"/>
                </a:solidFill>
              </a:rPr>
              <a:t>RGH MC (NH</a:t>
            </a:r>
            <a:r>
              <a:rPr lang="en-IT" sz="1600" b="1" baseline="-25000" dirty="0">
                <a:solidFill>
                  <a:srgbClr val="C00000"/>
                </a:solidFill>
              </a:rPr>
              <a:t>3</a:t>
            </a:r>
            <a:r>
              <a:rPr lang="en-IT" sz="1600" b="1" dirty="0">
                <a:solidFill>
                  <a:srgbClr val="C00000"/>
                </a:solidFill>
              </a:rPr>
              <a:t>)</a:t>
            </a:r>
          </a:p>
        </p:txBody>
      </p:sp>
      <p:sp>
        <p:nvSpPr>
          <p:cNvPr id="22" name="Rounded Rectangular Callout 21">
            <a:extLst>
              <a:ext uri="{FF2B5EF4-FFF2-40B4-BE49-F238E27FC236}">
                <a16:creationId xmlns:a16="http://schemas.microsoft.com/office/drawing/2014/main" id="{D9AB768F-BD87-C9BE-D99C-73019600C0DA}"/>
              </a:ext>
            </a:extLst>
          </p:cNvPr>
          <p:cNvSpPr/>
          <p:nvPr/>
        </p:nvSpPr>
        <p:spPr>
          <a:xfrm>
            <a:off x="6921625" y="883347"/>
            <a:ext cx="1638572" cy="687552"/>
          </a:xfrm>
          <a:prstGeom prst="wedgeRoundRectCallout">
            <a:avLst>
              <a:gd name="adj1" fmla="val -162177"/>
              <a:gd name="adj2" fmla="val 75270"/>
              <a:gd name="adj3" fmla="val 16667"/>
            </a:avLst>
          </a:prstGeom>
          <a:solidFill>
            <a:schemeClr val="tx2">
              <a:lumMod val="20000"/>
              <a:lumOff val="8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3" name="TextBox 22">
            <a:extLst>
              <a:ext uri="{FF2B5EF4-FFF2-40B4-BE49-F238E27FC236}">
                <a16:creationId xmlns:a16="http://schemas.microsoft.com/office/drawing/2014/main" id="{58F0927F-A9B6-A020-A5D7-ADFF98B6B6A6}"/>
              </a:ext>
            </a:extLst>
          </p:cNvPr>
          <p:cNvSpPr txBox="1"/>
          <p:nvPr/>
        </p:nvSpPr>
        <p:spPr>
          <a:xfrm>
            <a:off x="6963156" y="924567"/>
            <a:ext cx="1597040" cy="646331"/>
          </a:xfrm>
          <a:prstGeom prst="rect">
            <a:avLst/>
          </a:prstGeom>
          <a:noFill/>
        </p:spPr>
        <p:txBody>
          <a:bodyPr wrap="none" rtlCol="0">
            <a:spAutoFit/>
          </a:bodyPr>
          <a:lstStyle/>
          <a:p>
            <a:r>
              <a:rPr lang="en-US" sz="1200" dirty="0"/>
              <a:t>Assume to switch </a:t>
            </a:r>
          </a:p>
          <a:p>
            <a:r>
              <a:rPr lang="en-US" sz="1200" dirty="0"/>
              <a:t>OFF DC in sector 4 and</a:t>
            </a:r>
          </a:p>
          <a:p>
            <a:r>
              <a:rPr lang="en-US" sz="1200" dirty="0"/>
              <a:t>move RICH in sector 3</a:t>
            </a:r>
            <a:endParaRPr lang="en-IT" sz="1200" dirty="0"/>
          </a:p>
        </p:txBody>
      </p:sp>
      <p:sp>
        <p:nvSpPr>
          <p:cNvPr id="24" name="Rounded Rectangular Callout 23">
            <a:extLst>
              <a:ext uri="{FF2B5EF4-FFF2-40B4-BE49-F238E27FC236}">
                <a16:creationId xmlns:a16="http://schemas.microsoft.com/office/drawing/2014/main" id="{43E45AA8-5493-F5AF-A5D7-D7DB13DC4FDA}"/>
              </a:ext>
            </a:extLst>
          </p:cNvPr>
          <p:cNvSpPr/>
          <p:nvPr/>
        </p:nvSpPr>
        <p:spPr>
          <a:xfrm>
            <a:off x="7305304" y="1820467"/>
            <a:ext cx="979501" cy="669938"/>
          </a:xfrm>
          <a:prstGeom prst="wedgeRoundRectCallout">
            <a:avLst>
              <a:gd name="adj1" fmla="val -158086"/>
              <a:gd name="adj2" fmla="val -21544"/>
              <a:gd name="adj3" fmla="val 16667"/>
            </a:avLst>
          </a:prstGeom>
          <a:solidFill>
            <a:schemeClr val="tx2">
              <a:lumMod val="20000"/>
              <a:lumOff val="8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5" name="TextBox 24">
            <a:extLst>
              <a:ext uri="{FF2B5EF4-FFF2-40B4-BE49-F238E27FC236}">
                <a16:creationId xmlns:a16="http://schemas.microsoft.com/office/drawing/2014/main" id="{0B443A65-8322-8307-6BE7-F82D90F346C1}"/>
              </a:ext>
            </a:extLst>
          </p:cNvPr>
          <p:cNvSpPr txBox="1"/>
          <p:nvPr/>
        </p:nvSpPr>
        <p:spPr>
          <a:xfrm>
            <a:off x="7315464" y="1903306"/>
            <a:ext cx="986617" cy="461665"/>
          </a:xfrm>
          <a:prstGeom prst="rect">
            <a:avLst/>
          </a:prstGeom>
          <a:noFill/>
        </p:spPr>
        <p:txBody>
          <a:bodyPr wrap="none" rtlCol="0">
            <a:spAutoFit/>
          </a:bodyPr>
          <a:lstStyle/>
          <a:p>
            <a:r>
              <a:rPr lang="en-US" sz="1200" dirty="0"/>
              <a:t>x2 with </a:t>
            </a:r>
          </a:p>
          <a:p>
            <a:r>
              <a:rPr lang="en-US" sz="1200" dirty="0"/>
              <a:t>CLAS12 gate </a:t>
            </a:r>
            <a:endParaRPr lang="en-IT" sz="1200" dirty="0"/>
          </a:p>
        </p:txBody>
      </p:sp>
      <p:sp>
        <p:nvSpPr>
          <p:cNvPr id="26" name="Rectangle 25">
            <a:extLst>
              <a:ext uri="{FF2B5EF4-FFF2-40B4-BE49-F238E27FC236}">
                <a16:creationId xmlns:a16="http://schemas.microsoft.com/office/drawing/2014/main" id="{10EF3F01-D5A7-47BD-0BA8-8639502C0571}"/>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27" name="Foliennummernplatzhalter 6">
            <a:extLst>
              <a:ext uri="{FF2B5EF4-FFF2-40B4-BE49-F238E27FC236}">
                <a16:creationId xmlns:a16="http://schemas.microsoft.com/office/drawing/2014/main" id="{DE6DC003-F130-BB30-BD65-DBD4E21052F6}"/>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13</a:t>
            </a:fld>
            <a:endParaRPr lang="en-US" sz="700" dirty="0">
              <a:solidFill>
                <a:schemeClr val="bg1"/>
              </a:solidFill>
            </a:endParaRPr>
          </a:p>
        </p:txBody>
      </p:sp>
      <p:sp>
        <p:nvSpPr>
          <p:cNvPr id="29" name="TextBox 28">
            <a:extLst>
              <a:ext uri="{FF2B5EF4-FFF2-40B4-BE49-F238E27FC236}">
                <a16:creationId xmlns:a16="http://schemas.microsoft.com/office/drawing/2014/main" id="{55A7828E-8577-E99D-3690-46D71E1206E9}"/>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sp>
        <p:nvSpPr>
          <p:cNvPr id="2" name="Fußzeilenplatzhalter 7">
            <a:extLst>
              <a:ext uri="{FF2B5EF4-FFF2-40B4-BE49-F238E27FC236}">
                <a16:creationId xmlns:a16="http://schemas.microsoft.com/office/drawing/2014/main" id="{70C2812C-EDFD-5419-EB49-C45979116140}"/>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sp>
        <p:nvSpPr>
          <p:cNvPr id="4" name="TextBox 3">
            <a:extLst>
              <a:ext uri="{FF2B5EF4-FFF2-40B4-BE49-F238E27FC236}">
                <a16:creationId xmlns:a16="http://schemas.microsoft.com/office/drawing/2014/main" id="{6879BE12-2F65-FB98-1ED9-63B74F907DC3}"/>
              </a:ext>
            </a:extLst>
          </p:cNvPr>
          <p:cNvSpPr txBox="1"/>
          <p:nvPr/>
        </p:nvSpPr>
        <p:spPr>
          <a:xfrm>
            <a:off x="1880482" y="389154"/>
            <a:ext cx="2529475" cy="276999"/>
          </a:xfrm>
          <a:prstGeom prst="rect">
            <a:avLst/>
          </a:prstGeom>
          <a:noFill/>
        </p:spPr>
        <p:txBody>
          <a:bodyPr wrap="none" rtlCol="0">
            <a:spAutoFit/>
          </a:bodyPr>
          <a:lstStyle/>
          <a:p>
            <a:r>
              <a:rPr lang="en-IT" sz="1200" dirty="0"/>
              <a:t>CLAS12 GEANT simulation framework</a:t>
            </a:r>
          </a:p>
        </p:txBody>
      </p:sp>
      <p:sp>
        <p:nvSpPr>
          <p:cNvPr id="3" name="Rectangle 2">
            <a:extLst>
              <a:ext uri="{FF2B5EF4-FFF2-40B4-BE49-F238E27FC236}">
                <a16:creationId xmlns:a16="http://schemas.microsoft.com/office/drawing/2014/main" id="{67012EDE-8641-9B3F-6F70-F537040D1E47}"/>
              </a:ext>
            </a:extLst>
          </p:cNvPr>
          <p:cNvSpPr/>
          <p:nvPr/>
        </p:nvSpPr>
        <p:spPr>
          <a:xfrm>
            <a:off x="275629" y="2940299"/>
            <a:ext cx="6037963" cy="195788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pic>
        <p:nvPicPr>
          <p:cNvPr id="12" name="Picture 11">
            <a:extLst>
              <a:ext uri="{FF2B5EF4-FFF2-40B4-BE49-F238E27FC236}">
                <a16:creationId xmlns:a16="http://schemas.microsoft.com/office/drawing/2014/main" id="{F881EE46-7831-ED1C-176E-B71E34524ADC}"/>
              </a:ext>
            </a:extLst>
          </p:cNvPr>
          <p:cNvPicPr>
            <a:picLocks noChangeAspect="1"/>
          </p:cNvPicPr>
          <p:nvPr/>
        </p:nvPicPr>
        <p:blipFill>
          <a:blip r:embed="rId4"/>
          <a:stretch>
            <a:fillRect/>
          </a:stretch>
        </p:blipFill>
        <p:spPr>
          <a:xfrm>
            <a:off x="570192" y="3097549"/>
            <a:ext cx="5641820" cy="1767194"/>
          </a:xfrm>
          <a:prstGeom prst="rect">
            <a:avLst/>
          </a:prstGeom>
        </p:spPr>
      </p:pic>
      <p:sp>
        <p:nvSpPr>
          <p:cNvPr id="13" name="Rounded Rectangular Callout 12">
            <a:extLst>
              <a:ext uri="{FF2B5EF4-FFF2-40B4-BE49-F238E27FC236}">
                <a16:creationId xmlns:a16="http://schemas.microsoft.com/office/drawing/2014/main" id="{08CB22F7-BE9E-032E-3BDE-EA093472AA78}"/>
              </a:ext>
            </a:extLst>
          </p:cNvPr>
          <p:cNvSpPr/>
          <p:nvPr/>
        </p:nvSpPr>
        <p:spPr>
          <a:xfrm>
            <a:off x="6952841" y="3361391"/>
            <a:ext cx="1689270" cy="990081"/>
          </a:xfrm>
          <a:prstGeom prst="wedgeRoundRectCallout">
            <a:avLst>
              <a:gd name="adj1" fmla="val -104249"/>
              <a:gd name="adj2" fmla="val -19287"/>
              <a:gd name="adj3" fmla="val 16667"/>
            </a:avLst>
          </a:prstGeom>
          <a:solidFill>
            <a:schemeClr val="tx2">
              <a:lumMod val="20000"/>
              <a:lumOff val="8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4" name="TextBox 13">
            <a:extLst>
              <a:ext uri="{FF2B5EF4-FFF2-40B4-BE49-F238E27FC236}">
                <a16:creationId xmlns:a16="http://schemas.microsoft.com/office/drawing/2014/main" id="{3705D962-0900-6149-38FA-04408AD1CA94}"/>
              </a:ext>
            </a:extLst>
          </p:cNvPr>
          <p:cNvSpPr txBox="1"/>
          <p:nvPr/>
        </p:nvSpPr>
        <p:spPr>
          <a:xfrm>
            <a:off x="6997331" y="3463093"/>
            <a:ext cx="1580626" cy="830997"/>
          </a:xfrm>
          <a:prstGeom prst="rect">
            <a:avLst/>
          </a:prstGeom>
          <a:noFill/>
        </p:spPr>
        <p:txBody>
          <a:bodyPr wrap="none" rtlCol="0">
            <a:spAutoFit/>
          </a:bodyPr>
          <a:lstStyle/>
          <a:p>
            <a:r>
              <a:rPr lang="en-US" sz="1200" dirty="0"/>
              <a:t>Present performance*</a:t>
            </a:r>
            <a:endParaRPr lang="en-IT" sz="1200" dirty="0"/>
          </a:p>
          <a:p>
            <a:endParaRPr lang="en-IT" sz="1200" dirty="0"/>
          </a:p>
          <a:p>
            <a:r>
              <a:rPr lang="en-IT" sz="1200" dirty="0"/>
              <a:t>Typical DC occupancy</a:t>
            </a:r>
          </a:p>
          <a:p>
            <a:r>
              <a:rPr lang="en-GB" sz="1200" dirty="0"/>
              <a:t>m</a:t>
            </a:r>
            <a:r>
              <a:rPr lang="en-IT" sz="1200" dirty="0"/>
              <a:t>easured at CLAS12</a:t>
            </a:r>
          </a:p>
        </p:txBody>
      </p:sp>
      <p:sp>
        <p:nvSpPr>
          <p:cNvPr id="18" name="TextBox 17">
            <a:extLst>
              <a:ext uri="{FF2B5EF4-FFF2-40B4-BE49-F238E27FC236}">
                <a16:creationId xmlns:a16="http://schemas.microsoft.com/office/drawing/2014/main" id="{0E44F75C-C261-D23A-1E31-C473C8B65D87}"/>
              </a:ext>
            </a:extLst>
          </p:cNvPr>
          <p:cNvSpPr txBox="1"/>
          <p:nvPr/>
        </p:nvSpPr>
        <p:spPr>
          <a:xfrm>
            <a:off x="6952841" y="2904411"/>
            <a:ext cx="1619226" cy="338554"/>
          </a:xfrm>
          <a:prstGeom prst="rect">
            <a:avLst/>
          </a:prstGeom>
          <a:noFill/>
        </p:spPr>
        <p:txBody>
          <a:bodyPr wrap="none" rtlCol="0">
            <a:spAutoFit/>
          </a:bodyPr>
          <a:lstStyle/>
          <a:p>
            <a:r>
              <a:rPr lang="en-IT" sz="1600" b="1" dirty="0">
                <a:solidFill>
                  <a:srgbClr val="C00000"/>
                </a:solidFill>
              </a:rPr>
              <a:t>RGC DATA  (NH</a:t>
            </a:r>
            <a:r>
              <a:rPr lang="en-IT" sz="1600" b="1" baseline="-25000" dirty="0">
                <a:solidFill>
                  <a:srgbClr val="C00000"/>
                </a:solidFill>
              </a:rPr>
              <a:t>3</a:t>
            </a:r>
            <a:r>
              <a:rPr lang="en-IT" sz="1600" b="1" dirty="0">
                <a:solidFill>
                  <a:srgbClr val="C00000"/>
                </a:solidFill>
              </a:rPr>
              <a:t>)</a:t>
            </a:r>
          </a:p>
        </p:txBody>
      </p:sp>
      <p:sp>
        <p:nvSpPr>
          <p:cNvPr id="20" name="TextBox 19">
            <a:extLst>
              <a:ext uri="{FF2B5EF4-FFF2-40B4-BE49-F238E27FC236}">
                <a16:creationId xmlns:a16="http://schemas.microsoft.com/office/drawing/2014/main" id="{0B325CC6-739C-1B06-84F8-C8D723E15746}"/>
              </a:ext>
            </a:extLst>
          </p:cNvPr>
          <p:cNvSpPr txBox="1"/>
          <p:nvPr/>
        </p:nvSpPr>
        <p:spPr>
          <a:xfrm>
            <a:off x="7826377" y="4505110"/>
            <a:ext cx="1066318" cy="276999"/>
          </a:xfrm>
          <a:prstGeom prst="rect">
            <a:avLst/>
          </a:prstGeom>
          <a:noFill/>
        </p:spPr>
        <p:txBody>
          <a:bodyPr wrap="none" rtlCol="0">
            <a:spAutoFit/>
          </a:bodyPr>
          <a:lstStyle/>
          <a:p>
            <a:r>
              <a:rPr lang="en-GB" sz="1200" dirty="0"/>
              <a:t>*N</a:t>
            </a:r>
            <a:r>
              <a:rPr lang="en-IT" sz="1200" dirty="0"/>
              <a:t>o high-lumi</a:t>
            </a:r>
          </a:p>
        </p:txBody>
      </p:sp>
    </p:spTree>
    <p:extLst>
      <p:ext uri="{BB962C8B-B14F-4D97-AF65-F5344CB8AC3E}">
        <p14:creationId xmlns:p14="http://schemas.microsoft.com/office/powerpoint/2010/main" val="3180945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3216C-59CB-02D2-771F-27FDFD19DAD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C0F1817-8235-828A-E801-20074287D6B9}"/>
              </a:ext>
            </a:extLst>
          </p:cNvPr>
          <p:cNvPicPr>
            <a:picLocks noChangeAspect="1"/>
          </p:cNvPicPr>
          <p:nvPr/>
        </p:nvPicPr>
        <p:blipFill>
          <a:blip r:embed="rId2"/>
          <a:stretch>
            <a:fillRect/>
          </a:stretch>
        </p:blipFill>
        <p:spPr>
          <a:xfrm>
            <a:off x="262815" y="662706"/>
            <a:ext cx="6852203" cy="4285986"/>
          </a:xfrm>
          <a:prstGeom prst="rect">
            <a:avLst/>
          </a:prstGeom>
        </p:spPr>
      </p:pic>
      <p:sp>
        <p:nvSpPr>
          <p:cNvPr id="15" name="Rectangle 14">
            <a:extLst>
              <a:ext uri="{FF2B5EF4-FFF2-40B4-BE49-F238E27FC236}">
                <a16:creationId xmlns:a16="http://schemas.microsoft.com/office/drawing/2014/main" id="{C6257001-980F-FF30-9EB1-3F04622B8E6E}"/>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B0F92841-7434-9B85-1186-AEF4EFA60055}"/>
              </a:ext>
            </a:extLst>
          </p:cNvPr>
          <p:cNvSpPr/>
          <p:nvPr/>
        </p:nvSpPr>
        <p:spPr>
          <a:xfrm>
            <a:off x="3477674" y="-31962"/>
            <a:ext cx="2079672" cy="323165"/>
          </a:xfrm>
          <a:prstGeom prst="rect">
            <a:avLst/>
          </a:prstGeom>
          <a:noFill/>
        </p:spPr>
        <p:txBody>
          <a:bodyPr wrap="none">
            <a:spAutoFit/>
          </a:bodyPr>
          <a:lstStyle/>
          <a:p>
            <a:pPr algn="ctr">
              <a:defRPr/>
            </a:pPr>
            <a:r>
              <a:rPr lang="en-US" sz="1500" dirty="0">
                <a:ln w="1905"/>
                <a:solidFill>
                  <a:schemeClr val="bg1"/>
                </a:solidFill>
                <a:latin typeface="Calibri"/>
              </a:rPr>
              <a:t>Target &amp; Recoil Detector</a:t>
            </a:r>
          </a:p>
        </p:txBody>
      </p:sp>
      <p:sp>
        <p:nvSpPr>
          <p:cNvPr id="21" name="Rectangle 20">
            <a:extLst>
              <a:ext uri="{FF2B5EF4-FFF2-40B4-BE49-F238E27FC236}">
                <a16:creationId xmlns:a16="http://schemas.microsoft.com/office/drawing/2014/main" id="{9D76081E-178A-5064-3DDB-D5BE92449B3D}"/>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22" name="Foliennummernplatzhalter 6">
            <a:extLst>
              <a:ext uri="{FF2B5EF4-FFF2-40B4-BE49-F238E27FC236}">
                <a16:creationId xmlns:a16="http://schemas.microsoft.com/office/drawing/2014/main" id="{8857AFA7-CF61-8B47-B358-6DCFDA36DC15}"/>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14</a:t>
            </a:fld>
            <a:endParaRPr lang="en-US" sz="700" dirty="0">
              <a:solidFill>
                <a:schemeClr val="bg1"/>
              </a:solidFill>
            </a:endParaRPr>
          </a:p>
        </p:txBody>
      </p:sp>
      <p:sp>
        <p:nvSpPr>
          <p:cNvPr id="24" name="TextBox 23">
            <a:extLst>
              <a:ext uri="{FF2B5EF4-FFF2-40B4-BE49-F238E27FC236}">
                <a16:creationId xmlns:a16="http://schemas.microsoft.com/office/drawing/2014/main" id="{534E8D86-B9BD-8E08-8A47-C4FA8E177000}"/>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sp>
        <p:nvSpPr>
          <p:cNvPr id="3" name="TextBox 2">
            <a:extLst>
              <a:ext uri="{FF2B5EF4-FFF2-40B4-BE49-F238E27FC236}">
                <a16:creationId xmlns:a16="http://schemas.microsoft.com/office/drawing/2014/main" id="{C517B852-1ECE-5891-2A90-E2B3E83A67CC}"/>
              </a:ext>
            </a:extLst>
          </p:cNvPr>
          <p:cNvSpPr txBox="1"/>
          <p:nvPr/>
        </p:nvSpPr>
        <p:spPr>
          <a:xfrm rot="16200000">
            <a:off x="4156650" y="2729611"/>
            <a:ext cx="728405" cy="307777"/>
          </a:xfrm>
          <a:prstGeom prst="rect">
            <a:avLst/>
          </a:prstGeom>
          <a:noFill/>
        </p:spPr>
        <p:txBody>
          <a:bodyPr wrap="none" rtlCol="0">
            <a:spAutoFit/>
          </a:bodyPr>
          <a:lstStyle/>
          <a:p>
            <a:r>
              <a:rPr lang="en-GB" sz="1400" dirty="0">
                <a:solidFill>
                  <a:schemeClr val="bg1"/>
                </a:solidFill>
              </a:rPr>
              <a:t>u</a:t>
            </a:r>
            <a:r>
              <a:rPr lang="en-IT" sz="1400" dirty="0">
                <a:solidFill>
                  <a:schemeClr val="bg1"/>
                </a:solidFill>
              </a:rPr>
              <a:t>-Rwell</a:t>
            </a:r>
          </a:p>
        </p:txBody>
      </p:sp>
      <p:sp>
        <p:nvSpPr>
          <p:cNvPr id="5" name="TextBox 4">
            <a:extLst>
              <a:ext uri="{FF2B5EF4-FFF2-40B4-BE49-F238E27FC236}">
                <a16:creationId xmlns:a16="http://schemas.microsoft.com/office/drawing/2014/main" id="{AD0A8C2B-0135-4F4A-7C57-56923D940456}"/>
              </a:ext>
            </a:extLst>
          </p:cNvPr>
          <p:cNvSpPr txBox="1"/>
          <p:nvPr/>
        </p:nvSpPr>
        <p:spPr>
          <a:xfrm rot="16200000">
            <a:off x="5103523" y="2801961"/>
            <a:ext cx="468141" cy="307777"/>
          </a:xfrm>
          <a:prstGeom prst="rect">
            <a:avLst/>
          </a:prstGeom>
          <a:noFill/>
        </p:spPr>
        <p:txBody>
          <a:bodyPr wrap="none" rtlCol="0">
            <a:spAutoFit/>
          </a:bodyPr>
          <a:lstStyle/>
          <a:p>
            <a:r>
              <a:rPr lang="en-US" sz="1400" dirty="0">
                <a:solidFill>
                  <a:schemeClr val="bg1"/>
                </a:solidFill>
              </a:rPr>
              <a:t>TOF</a:t>
            </a:r>
            <a:endParaRPr lang="en-IT" sz="1400" dirty="0">
              <a:solidFill>
                <a:schemeClr val="bg1"/>
              </a:solidFill>
            </a:endParaRPr>
          </a:p>
        </p:txBody>
      </p:sp>
      <p:cxnSp>
        <p:nvCxnSpPr>
          <p:cNvPr id="10" name="Straight Arrow Connector 9">
            <a:extLst>
              <a:ext uri="{FF2B5EF4-FFF2-40B4-BE49-F238E27FC236}">
                <a16:creationId xmlns:a16="http://schemas.microsoft.com/office/drawing/2014/main" id="{86E46024-120C-323F-1780-46211AC313E9}"/>
              </a:ext>
            </a:extLst>
          </p:cNvPr>
          <p:cNvCxnSpPr/>
          <p:nvPr/>
        </p:nvCxnSpPr>
        <p:spPr>
          <a:xfrm flipV="1">
            <a:off x="2088120" y="3960681"/>
            <a:ext cx="3336610" cy="420786"/>
          </a:xfrm>
          <a:prstGeom prst="straightConnector1">
            <a:avLst/>
          </a:prstGeom>
          <a:ln>
            <a:solidFill>
              <a:srgbClr val="FF0000"/>
            </a:solidFill>
            <a:headEnd type="stealth" w="lg" len="lg"/>
            <a:tailEnd type="stealth" w="lg" len="lg"/>
          </a:ln>
          <a:effectLst/>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55595982-1498-9EDE-C2C5-32F662BB3271}"/>
              </a:ext>
            </a:extLst>
          </p:cNvPr>
          <p:cNvSpPr txBox="1"/>
          <p:nvPr/>
        </p:nvSpPr>
        <p:spPr>
          <a:xfrm rot="21087013">
            <a:off x="4015172" y="4200898"/>
            <a:ext cx="421910" cy="276999"/>
          </a:xfrm>
          <a:prstGeom prst="rect">
            <a:avLst/>
          </a:prstGeom>
          <a:noFill/>
        </p:spPr>
        <p:txBody>
          <a:bodyPr wrap="none" rtlCol="0">
            <a:spAutoFit/>
          </a:bodyPr>
          <a:lstStyle/>
          <a:p>
            <a:r>
              <a:rPr lang="en-IT" sz="1200" b="1" dirty="0">
                <a:solidFill>
                  <a:srgbClr val="FF0000"/>
                </a:solidFill>
              </a:rPr>
              <a:t>1 m</a:t>
            </a:r>
          </a:p>
        </p:txBody>
      </p:sp>
      <p:pic>
        <p:nvPicPr>
          <p:cNvPr id="7" name="Picture 6">
            <a:extLst>
              <a:ext uri="{FF2B5EF4-FFF2-40B4-BE49-F238E27FC236}">
                <a16:creationId xmlns:a16="http://schemas.microsoft.com/office/drawing/2014/main" id="{AAE6161B-1705-785D-6722-7A08074B6ED3}"/>
              </a:ext>
            </a:extLst>
          </p:cNvPr>
          <p:cNvPicPr>
            <a:picLocks noChangeAspect="1"/>
          </p:cNvPicPr>
          <p:nvPr/>
        </p:nvPicPr>
        <p:blipFill>
          <a:blip r:embed="rId3"/>
          <a:stretch>
            <a:fillRect/>
          </a:stretch>
        </p:blipFill>
        <p:spPr>
          <a:xfrm>
            <a:off x="4600201" y="327548"/>
            <a:ext cx="4456077" cy="1268378"/>
          </a:xfrm>
          <a:prstGeom prst="rect">
            <a:avLst/>
          </a:prstGeom>
        </p:spPr>
      </p:pic>
      <p:sp>
        <p:nvSpPr>
          <p:cNvPr id="2" name="Fußzeilenplatzhalter 7">
            <a:extLst>
              <a:ext uri="{FF2B5EF4-FFF2-40B4-BE49-F238E27FC236}">
                <a16:creationId xmlns:a16="http://schemas.microsoft.com/office/drawing/2014/main" id="{ABE9FCC2-C155-0D2B-44D0-D56C6A48F5B3}"/>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spTree>
    <p:extLst>
      <p:ext uri="{BB962C8B-B14F-4D97-AF65-F5344CB8AC3E}">
        <p14:creationId xmlns:p14="http://schemas.microsoft.com/office/powerpoint/2010/main" val="20721074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BAC95-734A-518A-9F17-50AB1AB599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3F40BA3-8190-4E58-A81C-81448BF36FF3}"/>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F7087A3A-ABCA-8F73-3238-53E6B55C4794}"/>
              </a:ext>
            </a:extLst>
          </p:cNvPr>
          <p:cNvSpPr/>
          <p:nvPr/>
        </p:nvSpPr>
        <p:spPr>
          <a:xfrm>
            <a:off x="3848935" y="-31962"/>
            <a:ext cx="1337161" cy="323165"/>
          </a:xfrm>
          <a:prstGeom prst="rect">
            <a:avLst/>
          </a:prstGeom>
          <a:noFill/>
        </p:spPr>
        <p:txBody>
          <a:bodyPr wrap="none">
            <a:spAutoFit/>
          </a:bodyPr>
          <a:lstStyle/>
          <a:p>
            <a:pPr algn="ctr">
              <a:defRPr/>
            </a:pPr>
            <a:r>
              <a:rPr lang="en-US" sz="1500" dirty="0">
                <a:ln w="1905"/>
                <a:solidFill>
                  <a:schemeClr val="bg1"/>
                </a:solidFill>
                <a:latin typeface="Calibri"/>
              </a:rPr>
              <a:t>Recoil Tracking</a:t>
            </a:r>
          </a:p>
        </p:txBody>
      </p:sp>
      <p:sp>
        <p:nvSpPr>
          <p:cNvPr id="21" name="Rectangle 20">
            <a:extLst>
              <a:ext uri="{FF2B5EF4-FFF2-40B4-BE49-F238E27FC236}">
                <a16:creationId xmlns:a16="http://schemas.microsoft.com/office/drawing/2014/main" id="{BF3328F1-8F6D-0618-A343-6DF0EBFA2386}"/>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22" name="Foliennummernplatzhalter 6">
            <a:extLst>
              <a:ext uri="{FF2B5EF4-FFF2-40B4-BE49-F238E27FC236}">
                <a16:creationId xmlns:a16="http://schemas.microsoft.com/office/drawing/2014/main" id="{31CF38F6-CCCB-ED93-4197-667A8EE1CEBD}"/>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15</a:t>
            </a:fld>
            <a:endParaRPr lang="en-US" sz="700" dirty="0">
              <a:solidFill>
                <a:schemeClr val="bg1"/>
              </a:solidFill>
            </a:endParaRPr>
          </a:p>
        </p:txBody>
      </p:sp>
      <p:sp>
        <p:nvSpPr>
          <p:cNvPr id="24" name="TextBox 23">
            <a:extLst>
              <a:ext uri="{FF2B5EF4-FFF2-40B4-BE49-F238E27FC236}">
                <a16:creationId xmlns:a16="http://schemas.microsoft.com/office/drawing/2014/main" id="{AF685545-A9A8-BFFD-B8FB-ED4DE440E6CB}"/>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grpSp>
        <p:nvGrpSpPr>
          <p:cNvPr id="4" name="Gruppo 37">
            <a:extLst>
              <a:ext uri="{FF2B5EF4-FFF2-40B4-BE49-F238E27FC236}">
                <a16:creationId xmlns:a16="http://schemas.microsoft.com/office/drawing/2014/main" id="{1A47BE31-C90B-2110-DFB2-5A8BEBA4EF86}"/>
              </a:ext>
            </a:extLst>
          </p:cNvPr>
          <p:cNvGrpSpPr>
            <a:grpSpLocks noChangeAspect="1"/>
          </p:cNvGrpSpPr>
          <p:nvPr/>
        </p:nvGrpSpPr>
        <p:grpSpPr>
          <a:xfrm>
            <a:off x="5452179" y="609134"/>
            <a:ext cx="3373883" cy="1055626"/>
            <a:chOff x="4005463" y="2701992"/>
            <a:chExt cx="6160657" cy="1927558"/>
          </a:xfrm>
        </p:grpSpPr>
        <p:pic>
          <p:nvPicPr>
            <p:cNvPr id="6" name="Immagine 38" descr="Immagine che contiene schermata, linea, Rettangolo, Policromia&#10;&#10;Descrizione generata automaticamente">
              <a:extLst>
                <a:ext uri="{FF2B5EF4-FFF2-40B4-BE49-F238E27FC236}">
                  <a16:creationId xmlns:a16="http://schemas.microsoft.com/office/drawing/2014/main" id="{71D31622-4275-D504-20EE-9CFE0314AF0A}"/>
                </a:ext>
              </a:extLst>
            </p:cNvPr>
            <p:cNvPicPr>
              <a:picLocks noChangeAspect="1"/>
            </p:cNvPicPr>
            <p:nvPr/>
          </p:nvPicPr>
          <p:blipFill>
            <a:blip r:embed="rId2"/>
            <a:stretch>
              <a:fillRect/>
            </a:stretch>
          </p:blipFill>
          <p:spPr>
            <a:xfrm>
              <a:off x="4043506" y="2817265"/>
              <a:ext cx="6122614" cy="1166606"/>
            </a:xfrm>
            <a:prstGeom prst="rect">
              <a:avLst/>
            </a:prstGeom>
          </p:spPr>
        </p:pic>
        <p:sp>
          <p:nvSpPr>
            <p:cNvPr id="7" name="CasellaDiTesto 39">
              <a:extLst>
                <a:ext uri="{FF2B5EF4-FFF2-40B4-BE49-F238E27FC236}">
                  <a16:creationId xmlns:a16="http://schemas.microsoft.com/office/drawing/2014/main" id="{6D6E45D5-63B7-37DB-B813-07D3129BC52B}"/>
                </a:ext>
              </a:extLst>
            </p:cNvPr>
            <p:cNvSpPr txBox="1"/>
            <p:nvPr/>
          </p:nvSpPr>
          <p:spPr>
            <a:xfrm>
              <a:off x="4005463" y="4151854"/>
              <a:ext cx="1715843" cy="477696"/>
            </a:xfrm>
            <a:prstGeom prst="rect">
              <a:avLst/>
            </a:prstGeom>
            <a:noFill/>
          </p:spPr>
          <p:txBody>
            <a:bodyPr wrap="none" rtlCol="0">
              <a:spAutoFit/>
            </a:bodyPr>
            <a:lstStyle/>
            <a:p>
              <a:r>
                <a:rPr lang="en-US" sz="1100" dirty="0"/>
                <a:t>PCB read-out</a:t>
              </a:r>
            </a:p>
          </p:txBody>
        </p:sp>
        <mc:AlternateContent xmlns:mc="http://schemas.openxmlformats.org/markup-compatibility/2006" xmlns:a14="http://schemas.microsoft.com/office/drawing/2010/main">
          <mc:Choice Requires="a14">
            <p:sp>
              <p:nvSpPr>
                <p:cNvPr id="8" name="CasellaDiTesto 40">
                  <a:extLst>
                    <a:ext uri="{FF2B5EF4-FFF2-40B4-BE49-F238E27FC236}">
                      <a16:creationId xmlns:a16="http://schemas.microsoft.com/office/drawing/2014/main" id="{9F8FDB45-E017-FEA5-AA11-E12028A03942}"/>
                    </a:ext>
                  </a:extLst>
                </p:cNvPr>
                <p:cNvSpPr txBox="1"/>
                <p:nvPr/>
              </p:nvSpPr>
              <p:spPr>
                <a:xfrm>
                  <a:off x="5711663" y="4070583"/>
                  <a:ext cx="1305820" cy="477696"/>
                </a:xfrm>
                <a:prstGeom prst="rect">
                  <a:avLst/>
                </a:prstGeom>
                <a:noFill/>
              </p:spPr>
              <p:txBody>
                <a:bodyPr wrap="none" rtlCol="0">
                  <a:spAutoFit/>
                </a:bodyPr>
                <a:lstStyle/>
                <a:p>
                  <a14:m>
                    <m:oMath xmlns:m="http://schemas.openxmlformats.org/officeDocument/2006/math">
                      <m:r>
                        <a:rPr lang="en-US" sz="1100" i="1" smtClean="0">
                          <a:latin typeface="Cambria Math" panose="02040503050406030204" pitchFamily="18" charset="0"/>
                          <a:ea typeface="Cambria Math" panose="02040503050406030204" pitchFamily="18" charset="0"/>
                        </a:rPr>
                        <m:t>𝜇</m:t>
                      </m:r>
                      <m:r>
                        <a:rPr lang="en-US" sz="1100" b="0" i="1" smtClean="0">
                          <a:latin typeface="Cambria Math" panose="02040503050406030204" pitchFamily="18" charset="0"/>
                          <a:ea typeface="Cambria Math" panose="02040503050406030204" pitchFamily="18" charset="0"/>
                        </a:rPr>
                        <m:t>−</m:t>
                      </m:r>
                    </m:oMath>
                  </a14:m>
                  <a:r>
                    <a:rPr lang="en-US" sz="1100" dirty="0" err="1"/>
                    <a:t>Rwell</a:t>
                  </a:r>
                  <a:endParaRPr lang="en-US" sz="1100" dirty="0"/>
                </a:p>
              </p:txBody>
            </p:sp>
          </mc:Choice>
          <mc:Fallback xmlns="">
            <p:sp>
              <p:nvSpPr>
                <p:cNvPr id="16" name="CasellaDiTesto 40">
                  <a:extLst>
                    <a:ext uri="{FF2B5EF4-FFF2-40B4-BE49-F238E27FC236}">
                      <a16:creationId xmlns:a16="http://schemas.microsoft.com/office/drawing/2014/main" id="{CC68C978-DF47-E40A-8FFC-2E6C71816F3C}"/>
                    </a:ext>
                  </a:extLst>
                </p:cNvPr>
                <p:cNvSpPr txBox="1">
                  <a:spLocks noRot="1" noChangeAspect="1" noMove="1" noResize="1" noEditPoints="1" noAdjustHandles="1" noChangeArrowheads="1" noChangeShapeType="1" noTextEdit="1"/>
                </p:cNvSpPr>
                <p:nvPr/>
              </p:nvSpPr>
              <p:spPr>
                <a:xfrm>
                  <a:off x="5711663" y="4070583"/>
                  <a:ext cx="1305820" cy="477696"/>
                </a:xfrm>
                <a:prstGeom prst="rect">
                  <a:avLst/>
                </a:prstGeom>
                <a:blipFill>
                  <a:blip r:embed="rId4"/>
                  <a:stretch>
                    <a:fillRect b="-9091"/>
                  </a:stretch>
                </a:blipFill>
              </p:spPr>
              <p:txBody>
                <a:bodyPr/>
                <a:lstStyle/>
                <a:p>
                  <a:r>
                    <a:rPr lang="en-IT">
                      <a:noFill/>
                    </a:rPr>
                    <a:t> </a:t>
                  </a:r>
                </a:p>
              </p:txBody>
            </p:sp>
          </mc:Fallback>
        </mc:AlternateContent>
        <p:sp>
          <p:nvSpPr>
            <p:cNvPr id="9" name="CasellaDiTesto 41">
              <a:extLst>
                <a:ext uri="{FF2B5EF4-FFF2-40B4-BE49-F238E27FC236}">
                  <a16:creationId xmlns:a16="http://schemas.microsoft.com/office/drawing/2014/main" id="{88049438-85C2-384D-C679-6C0B2992BBC1}"/>
                </a:ext>
              </a:extLst>
            </p:cNvPr>
            <p:cNvSpPr txBox="1"/>
            <p:nvPr/>
          </p:nvSpPr>
          <p:spPr>
            <a:xfrm>
              <a:off x="6938704" y="4061696"/>
              <a:ext cx="846504" cy="477696"/>
            </a:xfrm>
            <a:prstGeom prst="rect">
              <a:avLst/>
            </a:prstGeom>
            <a:noFill/>
          </p:spPr>
          <p:txBody>
            <a:bodyPr wrap="none" rtlCol="0">
              <a:spAutoFit/>
            </a:bodyPr>
            <a:lstStyle/>
            <a:p>
              <a:r>
                <a:rPr lang="en-US" sz="1100" dirty="0"/>
                <a:t>GEM</a:t>
              </a:r>
            </a:p>
          </p:txBody>
        </p:sp>
        <p:sp>
          <p:nvSpPr>
            <p:cNvPr id="10" name="CasellaDiTesto 42">
              <a:extLst>
                <a:ext uri="{FF2B5EF4-FFF2-40B4-BE49-F238E27FC236}">
                  <a16:creationId xmlns:a16="http://schemas.microsoft.com/office/drawing/2014/main" id="{C8DEB139-6CB5-ECAE-D332-2D93F4CCA930}"/>
                </a:ext>
              </a:extLst>
            </p:cNvPr>
            <p:cNvSpPr txBox="1"/>
            <p:nvPr/>
          </p:nvSpPr>
          <p:spPr>
            <a:xfrm>
              <a:off x="8074703" y="4013625"/>
              <a:ext cx="1186044" cy="477696"/>
            </a:xfrm>
            <a:prstGeom prst="rect">
              <a:avLst/>
            </a:prstGeom>
            <a:noFill/>
          </p:spPr>
          <p:txBody>
            <a:bodyPr wrap="none" rtlCol="0">
              <a:spAutoFit/>
            </a:bodyPr>
            <a:lstStyle/>
            <a:p>
              <a:r>
                <a:rPr lang="en-US" sz="1100" dirty="0"/>
                <a:t>cathode</a:t>
              </a:r>
            </a:p>
          </p:txBody>
        </p:sp>
        <p:sp>
          <p:nvSpPr>
            <p:cNvPr id="11" name="Rettangolo 43">
              <a:extLst>
                <a:ext uri="{FF2B5EF4-FFF2-40B4-BE49-F238E27FC236}">
                  <a16:creationId xmlns:a16="http://schemas.microsoft.com/office/drawing/2014/main" id="{2D67DF66-C259-2645-7E1A-ABD12B747F76}"/>
                </a:ext>
              </a:extLst>
            </p:cNvPr>
            <p:cNvSpPr/>
            <p:nvPr/>
          </p:nvSpPr>
          <p:spPr>
            <a:xfrm>
              <a:off x="4420103" y="3068674"/>
              <a:ext cx="5309228" cy="3636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3 mm gas gap </a:t>
              </a:r>
            </a:p>
          </p:txBody>
        </p:sp>
        <p:sp>
          <p:nvSpPr>
            <p:cNvPr id="12" name="Rettangolo 44">
              <a:extLst>
                <a:ext uri="{FF2B5EF4-FFF2-40B4-BE49-F238E27FC236}">
                  <a16:creationId xmlns:a16="http://schemas.microsoft.com/office/drawing/2014/main" id="{BAC4C7FC-41F4-B483-ED99-EDFB94862C82}"/>
                </a:ext>
              </a:extLst>
            </p:cNvPr>
            <p:cNvSpPr/>
            <p:nvPr/>
          </p:nvSpPr>
          <p:spPr>
            <a:xfrm>
              <a:off x="4146698" y="2999290"/>
              <a:ext cx="326027" cy="690208"/>
            </a:xfrm>
            <a:prstGeom prst="rect">
              <a:avLst/>
            </a:prstGeom>
            <a:solidFill>
              <a:srgbClr val="7F7F7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ttangolo 45">
              <a:extLst>
                <a:ext uri="{FF2B5EF4-FFF2-40B4-BE49-F238E27FC236}">
                  <a16:creationId xmlns:a16="http://schemas.microsoft.com/office/drawing/2014/main" id="{486CBBDB-2406-721D-A66F-5E8AA45AC4F7}"/>
                </a:ext>
              </a:extLst>
            </p:cNvPr>
            <p:cNvSpPr/>
            <p:nvPr/>
          </p:nvSpPr>
          <p:spPr>
            <a:xfrm>
              <a:off x="9789720" y="3059580"/>
              <a:ext cx="326027" cy="619106"/>
            </a:xfrm>
            <a:prstGeom prst="rect">
              <a:avLst/>
            </a:prstGeom>
            <a:solidFill>
              <a:srgbClr val="7F7F7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Immagine 46">
              <a:extLst>
                <a:ext uri="{FF2B5EF4-FFF2-40B4-BE49-F238E27FC236}">
                  <a16:creationId xmlns:a16="http://schemas.microsoft.com/office/drawing/2014/main" id="{3DA6975B-F1F9-D70C-E820-FCF2CBCF8E5A}"/>
                </a:ext>
              </a:extLst>
            </p:cNvPr>
            <p:cNvPicPr>
              <a:picLocks noChangeAspect="1"/>
            </p:cNvPicPr>
            <p:nvPr/>
          </p:nvPicPr>
          <p:blipFill>
            <a:blip r:embed="rId5"/>
            <a:stretch>
              <a:fillRect/>
            </a:stretch>
          </p:blipFill>
          <p:spPr>
            <a:xfrm>
              <a:off x="4146697" y="2701992"/>
              <a:ext cx="6019423" cy="438045"/>
            </a:xfrm>
            <a:prstGeom prst="rect">
              <a:avLst/>
            </a:prstGeom>
          </p:spPr>
        </p:pic>
        <p:cxnSp>
          <p:nvCxnSpPr>
            <p:cNvPr id="16" name="Connettore 2 47">
              <a:extLst>
                <a:ext uri="{FF2B5EF4-FFF2-40B4-BE49-F238E27FC236}">
                  <a16:creationId xmlns:a16="http://schemas.microsoft.com/office/drawing/2014/main" id="{C68A62C5-6550-DF53-59CB-61D4E0CF587F}"/>
                </a:ext>
              </a:extLst>
            </p:cNvPr>
            <p:cNvCxnSpPr>
              <a:cxnSpLocks/>
            </p:cNvCxnSpPr>
            <p:nvPr/>
          </p:nvCxnSpPr>
          <p:spPr>
            <a:xfrm flipV="1">
              <a:off x="4827181" y="3945573"/>
              <a:ext cx="276167" cy="217049"/>
            </a:xfrm>
            <a:prstGeom prst="straightConnector1">
              <a:avLst/>
            </a:prstGeom>
            <a:ln w="19050">
              <a:solidFill>
                <a:schemeClr val="tx1"/>
              </a:solidFill>
              <a:headEnd w="lg" len="med"/>
              <a:tailEnd type="triangle" w="lg" len="lg"/>
            </a:ln>
          </p:spPr>
          <p:style>
            <a:lnRef idx="1">
              <a:schemeClr val="accent1"/>
            </a:lnRef>
            <a:fillRef idx="0">
              <a:schemeClr val="accent1"/>
            </a:fillRef>
            <a:effectRef idx="0">
              <a:schemeClr val="accent1"/>
            </a:effectRef>
            <a:fontRef idx="minor">
              <a:schemeClr val="tx1"/>
            </a:fontRef>
          </p:style>
        </p:cxnSp>
        <p:cxnSp>
          <p:nvCxnSpPr>
            <p:cNvPr id="17" name="Connettore 2 48">
              <a:extLst>
                <a:ext uri="{FF2B5EF4-FFF2-40B4-BE49-F238E27FC236}">
                  <a16:creationId xmlns:a16="http://schemas.microsoft.com/office/drawing/2014/main" id="{66DD01B3-2BE3-254D-9BF0-45028905E183}"/>
                </a:ext>
              </a:extLst>
            </p:cNvPr>
            <p:cNvCxnSpPr>
              <a:cxnSpLocks/>
            </p:cNvCxnSpPr>
            <p:nvPr/>
          </p:nvCxnSpPr>
          <p:spPr>
            <a:xfrm flipV="1">
              <a:off x="8591449" y="3068674"/>
              <a:ext cx="234171" cy="428734"/>
            </a:xfrm>
            <a:prstGeom prst="straightConnector1">
              <a:avLst/>
            </a:prstGeom>
            <a:ln w="19050">
              <a:solidFill>
                <a:schemeClr val="tx1"/>
              </a:solidFill>
              <a:headEnd w="lg" len="med"/>
              <a:tailEnd type="triangle" w="lg" len="lg"/>
            </a:ln>
          </p:spPr>
          <p:style>
            <a:lnRef idx="1">
              <a:schemeClr val="accent1"/>
            </a:lnRef>
            <a:fillRef idx="0">
              <a:schemeClr val="accent1"/>
            </a:fillRef>
            <a:effectRef idx="0">
              <a:schemeClr val="accent1"/>
            </a:effectRef>
            <a:fontRef idx="minor">
              <a:schemeClr val="tx1"/>
            </a:fontRef>
          </p:style>
        </p:cxnSp>
      </p:grpSp>
      <p:sp>
        <p:nvSpPr>
          <p:cNvPr id="18" name="TextBox 17">
            <a:extLst>
              <a:ext uri="{FF2B5EF4-FFF2-40B4-BE49-F238E27FC236}">
                <a16:creationId xmlns:a16="http://schemas.microsoft.com/office/drawing/2014/main" id="{94CB54D8-666E-E3A9-3FBD-772F5884DD43}"/>
              </a:ext>
            </a:extLst>
          </p:cNvPr>
          <p:cNvSpPr txBox="1"/>
          <p:nvPr/>
        </p:nvSpPr>
        <p:spPr>
          <a:xfrm>
            <a:off x="264928" y="373811"/>
            <a:ext cx="4550798" cy="1431161"/>
          </a:xfrm>
          <a:prstGeom prst="rect">
            <a:avLst/>
          </a:prstGeom>
          <a:noFill/>
        </p:spPr>
        <p:txBody>
          <a:bodyPr wrap="none" rtlCol="0">
            <a:spAutoFit/>
          </a:bodyPr>
          <a:lstStyle/>
          <a:p>
            <a:r>
              <a:rPr lang="en-IT" sz="1200" b="1" dirty="0">
                <a:solidFill>
                  <a:srgbClr val="C00000"/>
                </a:solidFill>
              </a:rPr>
              <a:t>GEM-</a:t>
            </a:r>
            <a:r>
              <a:rPr lang="en-IT" sz="1200" b="1" dirty="0">
                <a:solidFill>
                  <a:srgbClr val="C00000"/>
                </a:solidFill>
                <a:latin typeface="Symbol" pitchFamily="2" charset="2"/>
              </a:rPr>
              <a:t>m</a:t>
            </a:r>
            <a:r>
              <a:rPr lang="en-IT" sz="1200" b="1" dirty="0">
                <a:solidFill>
                  <a:srgbClr val="C00000"/>
                </a:solidFill>
              </a:rPr>
              <a:t>Rwell to provide 2D information with 100 </a:t>
            </a:r>
            <a:r>
              <a:rPr lang="en-IT" sz="1200" b="1" dirty="0">
                <a:solidFill>
                  <a:srgbClr val="C00000"/>
                </a:solidFill>
                <a:latin typeface="Symbol" pitchFamily="2" charset="2"/>
              </a:rPr>
              <a:t>m</a:t>
            </a:r>
            <a:r>
              <a:rPr lang="en-IT" sz="1200" b="1" dirty="0">
                <a:solidFill>
                  <a:srgbClr val="C00000"/>
                </a:solidFill>
              </a:rPr>
              <a:t>m resolution</a:t>
            </a:r>
          </a:p>
          <a:p>
            <a:endParaRPr lang="en-IT" sz="600" dirty="0"/>
          </a:p>
          <a:p>
            <a:r>
              <a:rPr lang="en-IT" sz="1300" dirty="0"/>
              <a:t>   </a:t>
            </a:r>
            <a:r>
              <a:rPr lang="en-IT" sz="1300" dirty="0">
                <a:solidFill>
                  <a:srgbClr val="00B050"/>
                </a:solidFill>
              </a:rPr>
              <a:t>✓</a:t>
            </a:r>
            <a:r>
              <a:rPr lang="en-IT" sz="1300" dirty="0"/>
              <a:t>   </a:t>
            </a:r>
            <a:r>
              <a:rPr lang="en-IT" sz="1200" dirty="0"/>
              <a:t>Wanted gain/efficiency is preserved below 600 V safe bias</a:t>
            </a:r>
          </a:p>
          <a:p>
            <a:r>
              <a:rPr lang="en-IT" sz="600" dirty="0"/>
              <a:t> </a:t>
            </a:r>
          </a:p>
          <a:p>
            <a:r>
              <a:rPr lang="en-IT" sz="1300" dirty="0"/>
              <a:t>   </a:t>
            </a:r>
            <a:r>
              <a:rPr lang="en-IT" sz="1300" dirty="0">
                <a:solidFill>
                  <a:srgbClr val="00B050"/>
                </a:solidFill>
              </a:rPr>
              <a:t>✓</a:t>
            </a:r>
            <a:r>
              <a:rPr lang="en-IT" sz="1300" dirty="0"/>
              <a:t>   </a:t>
            </a:r>
            <a:r>
              <a:rPr lang="en-IT" sz="1200" dirty="0"/>
              <a:t>5 ns time resolution can be achieved from signal shape fit</a:t>
            </a:r>
          </a:p>
          <a:p>
            <a:endParaRPr lang="en-IT" sz="600" dirty="0"/>
          </a:p>
          <a:p>
            <a:r>
              <a:rPr lang="en-IT" sz="1300" dirty="0"/>
              <a:t>   </a:t>
            </a:r>
            <a:r>
              <a:rPr lang="en-IT" sz="1300" dirty="0">
                <a:solidFill>
                  <a:srgbClr val="00B050"/>
                </a:solidFill>
              </a:rPr>
              <a:t>✓</a:t>
            </a:r>
            <a:r>
              <a:rPr lang="en-IT" sz="1300" dirty="0"/>
              <a:t>   </a:t>
            </a:r>
            <a:r>
              <a:rPr lang="en-IT" sz="1200" dirty="0"/>
              <a:t>TPC-like readout to correct the impinging angle has been proven</a:t>
            </a:r>
          </a:p>
          <a:p>
            <a:endParaRPr lang="en-IT" sz="600" dirty="0"/>
          </a:p>
          <a:p>
            <a:r>
              <a:rPr lang="en-IT" sz="1200" dirty="0"/>
              <a:t>   </a:t>
            </a:r>
            <a:r>
              <a:rPr lang="en-IT" sz="1200" dirty="0">
                <a:solidFill>
                  <a:srgbClr val="00B050"/>
                </a:solidFill>
              </a:rPr>
              <a:t>✓</a:t>
            </a:r>
            <a:r>
              <a:rPr lang="en-IT" sz="1200" dirty="0"/>
              <a:t>    Suitable APV25 readout available</a:t>
            </a:r>
          </a:p>
        </p:txBody>
      </p:sp>
      <p:pic>
        <p:nvPicPr>
          <p:cNvPr id="20" name="Picture 19">
            <a:extLst>
              <a:ext uri="{FF2B5EF4-FFF2-40B4-BE49-F238E27FC236}">
                <a16:creationId xmlns:a16="http://schemas.microsoft.com/office/drawing/2014/main" id="{75DF6A2B-E5FF-1C6C-C193-0FA0A6D7D8DE}"/>
              </a:ext>
            </a:extLst>
          </p:cNvPr>
          <p:cNvPicPr>
            <a:picLocks noChangeAspect="1"/>
          </p:cNvPicPr>
          <p:nvPr/>
        </p:nvPicPr>
        <p:blipFill>
          <a:blip r:embed="rId6"/>
          <a:stretch>
            <a:fillRect/>
          </a:stretch>
        </p:blipFill>
        <p:spPr>
          <a:xfrm>
            <a:off x="919999" y="2222123"/>
            <a:ext cx="7772400" cy="2676409"/>
          </a:xfrm>
          <a:prstGeom prst="rect">
            <a:avLst/>
          </a:prstGeom>
        </p:spPr>
      </p:pic>
      <p:sp>
        <p:nvSpPr>
          <p:cNvPr id="26" name="Rectangle 25">
            <a:extLst>
              <a:ext uri="{FF2B5EF4-FFF2-40B4-BE49-F238E27FC236}">
                <a16:creationId xmlns:a16="http://schemas.microsoft.com/office/drawing/2014/main" id="{5D818665-7B04-0ECF-2294-C425600B7FC8}"/>
              </a:ext>
            </a:extLst>
          </p:cNvPr>
          <p:cNvSpPr/>
          <p:nvPr/>
        </p:nvSpPr>
        <p:spPr>
          <a:xfrm>
            <a:off x="6089715" y="1973779"/>
            <a:ext cx="2344412" cy="315660"/>
          </a:xfrm>
          <a:prstGeom prst="rect">
            <a:avLst/>
          </a:prstGeom>
          <a:solidFill>
            <a:schemeClr val="accent6">
              <a:lumMod val="20000"/>
              <a:lumOff val="8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5" name="TextBox 24">
            <a:extLst>
              <a:ext uri="{FF2B5EF4-FFF2-40B4-BE49-F238E27FC236}">
                <a16:creationId xmlns:a16="http://schemas.microsoft.com/office/drawing/2014/main" id="{BE269181-8C1A-0654-71B8-23232508ABC8}"/>
              </a:ext>
            </a:extLst>
          </p:cNvPr>
          <p:cNvSpPr txBox="1"/>
          <p:nvPr/>
        </p:nvSpPr>
        <p:spPr>
          <a:xfrm>
            <a:off x="6200779" y="1989056"/>
            <a:ext cx="2185791" cy="292388"/>
          </a:xfrm>
          <a:prstGeom prst="rect">
            <a:avLst/>
          </a:prstGeom>
          <a:noFill/>
        </p:spPr>
        <p:txBody>
          <a:bodyPr wrap="none" rtlCol="0">
            <a:spAutoFit/>
          </a:bodyPr>
          <a:lstStyle/>
          <a:p>
            <a:r>
              <a:rPr lang="en-IT" sz="1300" b="1" dirty="0">
                <a:solidFill>
                  <a:srgbClr val="C00000"/>
                </a:solidFill>
              </a:rPr>
              <a:t>Test-beam at CERN in Oct ’24</a:t>
            </a:r>
          </a:p>
        </p:txBody>
      </p:sp>
      <p:sp>
        <p:nvSpPr>
          <p:cNvPr id="3" name="Rectangle 2">
            <a:extLst>
              <a:ext uri="{FF2B5EF4-FFF2-40B4-BE49-F238E27FC236}">
                <a16:creationId xmlns:a16="http://schemas.microsoft.com/office/drawing/2014/main" id="{7D0651B0-827B-7D9A-90AC-E1EAC638507F}"/>
              </a:ext>
            </a:extLst>
          </p:cNvPr>
          <p:cNvSpPr/>
          <p:nvPr/>
        </p:nvSpPr>
        <p:spPr>
          <a:xfrm>
            <a:off x="100687" y="1828745"/>
            <a:ext cx="5749157" cy="317759"/>
          </a:xfrm>
          <a:prstGeom prst="rect">
            <a:avLst/>
          </a:prstGeom>
          <a:no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5" name="Fußzeilenplatzhalter 7">
            <a:extLst>
              <a:ext uri="{FF2B5EF4-FFF2-40B4-BE49-F238E27FC236}">
                <a16:creationId xmlns:a16="http://schemas.microsoft.com/office/drawing/2014/main" id="{52BD3730-0CAE-E8B1-9F35-7999E10CC322}"/>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sp>
        <p:nvSpPr>
          <p:cNvPr id="23" name="TextBox 22">
            <a:extLst>
              <a:ext uri="{FF2B5EF4-FFF2-40B4-BE49-F238E27FC236}">
                <a16:creationId xmlns:a16="http://schemas.microsoft.com/office/drawing/2014/main" id="{F72F8432-4778-DF92-1C58-2AB3EFD3E7C5}"/>
              </a:ext>
            </a:extLst>
          </p:cNvPr>
          <p:cNvSpPr txBox="1"/>
          <p:nvPr/>
        </p:nvSpPr>
        <p:spPr>
          <a:xfrm>
            <a:off x="136174" y="1842474"/>
            <a:ext cx="5644588" cy="276999"/>
          </a:xfrm>
          <a:prstGeom prst="rect">
            <a:avLst/>
          </a:prstGeom>
          <a:noFill/>
        </p:spPr>
        <p:txBody>
          <a:bodyPr wrap="square" rtlCol="0">
            <a:spAutoFit/>
          </a:bodyPr>
          <a:lstStyle/>
          <a:p>
            <a:r>
              <a:rPr lang="en-IT" sz="1200" b="1" dirty="0">
                <a:solidFill>
                  <a:schemeClr val="accent1">
                    <a:lumMod val="75000"/>
                  </a:schemeClr>
                </a:solidFill>
                <a:latin typeface="Symbol" pitchFamily="2" charset="2"/>
              </a:rPr>
              <a:t>m</a:t>
            </a:r>
            <a:r>
              <a:rPr lang="en-IT" sz="1200" b="1" dirty="0">
                <a:solidFill>
                  <a:schemeClr val="accent1">
                    <a:lumMod val="75000"/>
                  </a:schemeClr>
                </a:solidFill>
              </a:rPr>
              <a:t>Rwell as spin off of the high-lumi project (various prototypes up to 40 x 46 cm</a:t>
            </a:r>
            <a:r>
              <a:rPr lang="en-IT" sz="1200" b="1" baseline="30000" dirty="0">
                <a:solidFill>
                  <a:schemeClr val="accent1">
                    <a:lumMod val="75000"/>
                  </a:schemeClr>
                </a:solidFill>
              </a:rPr>
              <a:t>2</a:t>
            </a:r>
            <a:r>
              <a:rPr lang="en-IT" sz="1200" b="1" dirty="0">
                <a:solidFill>
                  <a:schemeClr val="accent1">
                    <a:lumMod val="75000"/>
                  </a:schemeClr>
                </a:solidFill>
              </a:rPr>
              <a:t> exist)</a:t>
            </a:r>
          </a:p>
        </p:txBody>
      </p:sp>
    </p:spTree>
    <p:extLst>
      <p:ext uri="{BB962C8B-B14F-4D97-AF65-F5344CB8AC3E}">
        <p14:creationId xmlns:p14="http://schemas.microsoft.com/office/powerpoint/2010/main" val="3817349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73EC7-0097-5871-E89B-788F62C5741A}"/>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1B76896A-A3F0-8C43-F6CB-6880BF2EFA39}"/>
              </a:ext>
            </a:extLst>
          </p:cNvPr>
          <p:cNvSpPr txBox="1"/>
          <p:nvPr/>
        </p:nvSpPr>
        <p:spPr>
          <a:xfrm>
            <a:off x="172758" y="341456"/>
            <a:ext cx="5029903" cy="1138773"/>
          </a:xfrm>
          <a:prstGeom prst="rect">
            <a:avLst/>
          </a:prstGeom>
          <a:noFill/>
        </p:spPr>
        <p:txBody>
          <a:bodyPr wrap="none" rtlCol="0">
            <a:spAutoFit/>
          </a:bodyPr>
          <a:lstStyle/>
          <a:p>
            <a:r>
              <a:rPr lang="en-IT" sz="1200" b="1" dirty="0">
                <a:solidFill>
                  <a:srgbClr val="C00000"/>
                </a:solidFill>
              </a:rPr>
              <a:t>S</a:t>
            </a:r>
            <a:r>
              <a:rPr lang="en-GB" sz="1200" b="1" dirty="0">
                <a:solidFill>
                  <a:srgbClr val="C00000"/>
                </a:solidFill>
              </a:rPr>
              <a:t>c</a:t>
            </a:r>
            <a:r>
              <a:rPr lang="en-IT" sz="1200" b="1" dirty="0">
                <a:solidFill>
                  <a:srgbClr val="C00000"/>
                </a:solidFill>
              </a:rPr>
              <a:t>intillating bars + SiPM to tag particles with 100 ps resolution</a:t>
            </a:r>
          </a:p>
          <a:p>
            <a:endParaRPr lang="en-IT" sz="600" dirty="0"/>
          </a:p>
          <a:p>
            <a:r>
              <a:rPr lang="en-IT" sz="1300" dirty="0"/>
              <a:t>   </a:t>
            </a:r>
            <a:r>
              <a:rPr lang="en-IT" sz="1300" dirty="0">
                <a:solidFill>
                  <a:srgbClr val="00B050"/>
                </a:solidFill>
              </a:rPr>
              <a:t>✓</a:t>
            </a:r>
            <a:r>
              <a:rPr lang="en-IT" sz="1300" dirty="0"/>
              <a:t>   </a:t>
            </a:r>
            <a:r>
              <a:rPr lang="en-IT" sz="1200" dirty="0"/>
              <a:t>Flexible geometry to provide spatial matching and control of accidentals</a:t>
            </a:r>
            <a:endParaRPr lang="en-IT" sz="1200" baseline="30000" dirty="0"/>
          </a:p>
          <a:p>
            <a:r>
              <a:rPr lang="en-IT" sz="600" dirty="0"/>
              <a:t> </a:t>
            </a:r>
          </a:p>
          <a:p>
            <a:r>
              <a:rPr lang="en-IT" sz="1300" dirty="0"/>
              <a:t>   </a:t>
            </a:r>
            <a:r>
              <a:rPr lang="en-IT" sz="1300" dirty="0">
                <a:solidFill>
                  <a:srgbClr val="00B050"/>
                </a:solidFill>
              </a:rPr>
              <a:t>✓</a:t>
            </a:r>
            <a:r>
              <a:rPr lang="en-IT" sz="1300" dirty="0"/>
              <a:t>   </a:t>
            </a:r>
            <a:r>
              <a:rPr lang="en-IT" sz="1200" dirty="0"/>
              <a:t>Compact layout</a:t>
            </a:r>
          </a:p>
          <a:p>
            <a:endParaRPr lang="en-IT" sz="600" dirty="0"/>
          </a:p>
          <a:p>
            <a:r>
              <a:rPr lang="en-IT" sz="1200" dirty="0">
                <a:solidFill>
                  <a:srgbClr val="00B050"/>
                </a:solidFill>
              </a:rPr>
              <a:t>   ✓    </a:t>
            </a:r>
            <a:r>
              <a:rPr lang="en-IT" sz="1200" dirty="0"/>
              <a:t>Suitable readout exist (MAROC or PETIROC chip)</a:t>
            </a:r>
          </a:p>
        </p:txBody>
      </p:sp>
      <p:sp>
        <p:nvSpPr>
          <p:cNvPr id="15" name="Rectangle 14">
            <a:extLst>
              <a:ext uri="{FF2B5EF4-FFF2-40B4-BE49-F238E27FC236}">
                <a16:creationId xmlns:a16="http://schemas.microsoft.com/office/drawing/2014/main" id="{ED909AD7-5D09-52D2-0EB7-4192A809AD2F}"/>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3833E503-2A5D-6126-3D02-C0AD56A0331C}"/>
              </a:ext>
            </a:extLst>
          </p:cNvPr>
          <p:cNvSpPr/>
          <p:nvPr/>
        </p:nvSpPr>
        <p:spPr>
          <a:xfrm>
            <a:off x="4018439" y="-31962"/>
            <a:ext cx="998157" cy="323165"/>
          </a:xfrm>
          <a:prstGeom prst="rect">
            <a:avLst/>
          </a:prstGeom>
          <a:noFill/>
        </p:spPr>
        <p:txBody>
          <a:bodyPr wrap="none">
            <a:spAutoFit/>
          </a:bodyPr>
          <a:lstStyle/>
          <a:p>
            <a:pPr algn="ctr">
              <a:defRPr/>
            </a:pPr>
            <a:r>
              <a:rPr lang="en-US" sz="1500" dirty="0">
                <a:ln w="1905"/>
                <a:solidFill>
                  <a:schemeClr val="bg1"/>
                </a:solidFill>
                <a:latin typeface="Calibri"/>
              </a:rPr>
              <a:t>Recoil TOF</a:t>
            </a:r>
          </a:p>
        </p:txBody>
      </p:sp>
      <p:sp>
        <p:nvSpPr>
          <p:cNvPr id="21" name="Rectangle 20">
            <a:extLst>
              <a:ext uri="{FF2B5EF4-FFF2-40B4-BE49-F238E27FC236}">
                <a16:creationId xmlns:a16="http://schemas.microsoft.com/office/drawing/2014/main" id="{F8C502B2-854B-E8E0-26AA-30585E666EB2}"/>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22" name="Foliennummernplatzhalter 6">
            <a:extLst>
              <a:ext uri="{FF2B5EF4-FFF2-40B4-BE49-F238E27FC236}">
                <a16:creationId xmlns:a16="http://schemas.microsoft.com/office/drawing/2014/main" id="{BC75785A-C45D-7A8B-ED0A-61B9B0593ADA}"/>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16</a:t>
            </a:fld>
            <a:endParaRPr lang="en-US" sz="700" dirty="0">
              <a:solidFill>
                <a:schemeClr val="bg1"/>
              </a:solidFill>
            </a:endParaRPr>
          </a:p>
        </p:txBody>
      </p:sp>
      <p:sp>
        <p:nvSpPr>
          <p:cNvPr id="24" name="TextBox 23">
            <a:extLst>
              <a:ext uri="{FF2B5EF4-FFF2-40B4-BE49-F238E27FC236}">
                <a16:creationId xmlns:a16="http://schemas.microsoft.com/office/drawing/2014/main" id="{0DB6794B-3C3F-2767-39FB-32E74A8D48CD}"/>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pic>
        <p:nvPicPr>
          <p:cNvPr id="3" name="Picture 2">
            <a:extLst>
              <a:ext uri="{FF2B5EF4-FFF2-40B4-BE49-F238E27FC236}">
                <a16:creationId xmlns:a16="http://schemas.microsoft.com/office/drawing/2014/main" id="{4C49A8B2-F141-B43A-307B-9335CC43CA5F}"/>
              </a:ext>
            </a:extLst>
          </p:cNvPr>
          <p:cNvPicPr>
            <a:picLocks noChangeAspect="1"/>
          </p:cNvPicPr>
          <p:nvPr/>
        </p:nvPicPr>
        <p:blipFill>
          <a:blip r:embed="rId2"/>
          <a:stretch>
            <a:fillRect/>
          </a:stretch>
        </p:blipFill>
        <p:spPr>
          <a:xfrm>
            <a:off x="538403" y="1997295"/>
            <a:ext cx="8225759" cy="2936727"/>
          </a:xfrm>
          <a:prstGeom prst="rect">
            <a:avLst/>
          </a:prstGeom>
        </p:spPr>
      </p:pic>
      <p:pic>
        <p:nvPicPr>
          <p:cNvPr id="5" name="Picture 4">
            <a:extLst>
              <a:ext uri="{FF2B5EF4-FFF2-40B4-BE49-F238E27FC236}">
                <a16:creationId xmlns:a16="http://schemas.microsoft.com/office/drawing/2014/main" id="{CD2E2BF2-367A-B692-872C-2418C632639C}"/>
              </a:ext>
            </a:extLst>
          </p:cNvPr>
          <p:cNvPicPr>
            <a:picLocks noChangeAspect="1"/>
          </p:cNvPicPr>
          <p:nvPr/>
        </p:nvPicPr>
        <p:blipFill>
          <a:blip r:embed="rId3"/>
          <a:stretch>
            <a:fillRect/>
          </a:stretch>
        </p:blipFill>
        <p:spPr>
          <a:xfrm>
            <a:off x="6027460" y="491517"/>
            <a:ext cx="2874509" cy="1390618"/>
          </a:xfrm>
          <a:prstGeom prst="rect">
            <a:avLst/>
          </a:prstGeom>
        </p:spPr>
      </p:pic>
      <p:sp>
        <p:nvSpPr>
          <p:cNvPr id="6" name="TextBox 5">
            <a:extLst>
              <a:ext uri="{FF2B5EF4-FFF2-40B4-BE49-F238E27FC236}">
                <a16:creationId xmlns:a16="http://schemas.microsoft.com/office/drawing/2014/main" id="{B396717A-C98D-C1D1-0628-2D18E0B8A003}"/>
              </a:ext>
            </a:extLst>
          </p:cNvPr>
          <p:cNvSpPr txBox="1"/>
          <p:nvPr/>
        </p:nvSpPr>
        <p:spPr>
          <a:xfrm>
            <a:off x="5704885" y="278287"/>
            <a:ext cx="3662596" cy="523220"/>
          </a:xfrm>
          <a:prstGeom prst="rect">
            <a:avLst/>
          </a:prstGeom>
          <a:noFill/>
        </p:spPr>
        <p:txBody>
          <a:bodyPr wrap="square" rtlCol="0">
            <a:spAutoFit/>
          </a:bodyPr>
          <a:lstStyle/>
          <a:p>
            <a:r>
              <a:rPr lang="en-IT" sz="1000" dirty="0"/>
              <a:t>T. Rostomyan, </a:t>
            </a:r>
            <a:r>
              <a:rPr lang="en-GB" sz="1000" b="0" u="none" strike="noStrike" dirty="0">
                <a:effectLst/>
                <a:latin typeface="-apple-system"/>
              </a:rPr>
              <a:t>NIMA</a:t>
            </a:r>
            <a:r>
              <a:rPr lang="en-GB" sz="1000" b="0" i="0" u="none" strike="noStrike" dirty="0">
                <a:effectLst/>
                <a:latin typeface="-apple-system"/>
              </a:rPr>
              <a:t> </a:t>
            </a:r>
            <a:r>
              <a:rPr lang="en-GB" sz="1000" dirty="0">
                <a:latin typeface="-apple-system"/>
              </a:rPr>
              <a:t> </a:t>
            </a:r>
            <a:r>
              <a:rPr lang="en-GB" sz="1000" b="0" i="0" u="none" strike="noStrike" dirty="0">
                <a:effectLst/>
                <a:latin typeface="-apple-system"/>
              </a:rPr>
              <a:t>986 (2021) 164801 – MUSE experiment </a:t>
            </a:r>
          </a:p>
          <a:p>
            <a:endParaRPr lang="en-IT" dirty="0"/>
          </a:p>
        </p:txBody>
      </p:sp>
      <p:sp>
        <p:nvSpPr>
          <p:cNvPr id="7" name="Fußzeilenplatzhalter 7">
            <a:extLst>
              <a:ext uri="{FF2B5EF4-FFF2-40B4-BE49-F238E27FC236}">
                <a16:creationId xmlns:a16="http://schemas.microsoft.com/office/drawing/2014/main" id="{57798B5B-37CF-EEA8-1137-D98D54600EFE}"/>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sp>
        <p:nvSpPr>
          <p:cNvPr id="8" name="Rectangle 7">
            <a:extLst>
              <a:ext uri="{FF2B5EF4-FFF2-40B4-BE49-F238E27FC236}">
                <a16:creationId xmlns:a16="http://schemas.microsoft.com/office/drawing/2014/main" id="{BD5FA9F9-A72E-A48A-B507-0304A1B60D91}"/>
              </a:ext>
            </a:extLst>
          </p:cNvPr>
          <p:cNvSpPr/>
          <p:nvPr/>
        </p:nvSpPr>
        <p:spPr>
          <a:xfrm>
            <a:off x="172759" y="1549623"/>
            <a:ext cx="5476480" cy="284889"/>
          </a:xfrm>
          <a:prstGeom prst="rect">
            <a:avLst/>
          </a:prstGeom>
          <a:no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9" name="TextBox 8">
            <a:extLst>
              <a:ext uri="{FF2B5EF4-FFF2-40B4-BE49-F238E27FC236}">
                <a16:creationId xmlns:a16="http://schemas.microsoft.com/office/drawing/2014/main" id="{427AE0F4-C920-7827-710B-B666596B9BA7}"/>
              </a:ext>
            </a:extLst>
          </p:cNvPr>
          <p:cNvSpPr txBox="1"/>
          <p:nvPr/>
        </p:nvSpPr>
        <p:spPr>
          <a:xfrm>
            <a:off x="221585" y="1549623"/>
            <a:ext cx="5644588" cy="276999"/>
          </a:xfrm>
          <a:prstGeom prst="rect">
            <a:avLst/>
          </a:prstGeom>
          <a:noFill/>
        </p:spPr>
        <p:txBody>
          <a:bodyPr wrap="square" rtlCol="0">
            <a:spAutoFit/>
          </a:bodyPr>
          <a:lstStyle/>
          <a:p>
            <a:r>
              <a:rPr lang="en-IT" sz="1200" b="1" dirty="0">
                <a:solidFill>
                  <a:schemeClr val="accent1">
                    <a:lumMod val="75000"/>
                  </a:schemeClr>
                </a:solidFill>
              </a:rPr>
              <a:t>Proven to match 100 ps by PANDA and MUSE R&amp;D</a:t>
            </a:r>
          </a:p>
        </p:txBody>
      </p:sp>
    </p:spTree>
    <p:extLst>
      <p:ext uri="{BB962C8B-B14F-4D97-AF65-F5344CB8AC3E}">
        <p14:creationId xmlns:p14="http://schemas.microsoft.com/office/powerpoint/2010/main" val="8453878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1F905-4312-D2D5-246F-F64FFD4FDF4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AFCE53D-CEBA-6CA7-249A-CDA77FFD8C6F}"/>
              </a:ext>
            </a:extLst>
          </p:cNvPr>
          <p:cNvSpPr/>
          <p:nvPr/>
        </p:nvSpPr>
        <p:spPr>
          <a:xfrm>
            <a:off x="2861766" y="2295398"/>
            <a:ext cx="5773882" cy="257064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dirty="0"/>
          </a:p>
        </p:txBody>
      </p:sp>
      <p:pic>
        <p:nvPicPr>
          <p:cNvPr id="8" name="Picture 7">
            <a:extLst>
              <a:ext uri="{FF2B5EF4-FFF2-40B4-BE49-F238E27FC236}">
                <a16:creationId xmlns:a16="http://schemas.microsoft.com/office/drawing/2014/main" id="{5EC8F7EC-1DC2-7F0A-06E5-7A0CCD064603}"/>
              </a:ext>
            </a:extLst>
          </p:cNvPr>
          <p:cNvPicPr>
            <a:picLocks noChangeAspect="1"/>
          </p:cNvPicPr>
          <p:nvPr/>
        </p:nvPicPr>
        <p:blipFill>
          <a:blip r:embed="rId2"/>
          <a:stretch>
            <a:fillRect/>
          </a:stretch>
        </p:blipFill>
        <p:spPr>
          <a:xfrm>
            <a:off x="3246470" y="2623429"/>
            <a:ext cx="4957552" cy="2178862"/>
          </a:xfrm>
          <a:prstGeom prst="rect">
            <a:avLst/>
          </a:prstGeom>
        </p:spPr>
      </p:pic>
      <p:sp>
        <p:nvSpPr>
          <p:cNvPr id="15" name="Rectangle 14">
            <a:extLst>
              <a:ext uri="{FF2B5EF4-FFF2-40B4-BE49-F238E27FC236}">
                <a16:creationId xmlns:a16="http://schemas.microsoft.com/office/drawing/2014/main" id="{58D500EE-5D69-24FF-FB57-8D9F28B96FF7}"/>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BEC2774F-9682-7F24-4893-7D12E9F4C56C}"/>
              </a:ext>
            </a:extLst>
          </p:cNvPr>
          <p:cNvSpPr/>
          <p:nvPr/>
        </p:nvSpPr>
        <p:spPr>
          <a:xfrm>
            <a:off x="2922606" y="-31962"/>
            <a:ext cx="3189848" cy="323165"/>
          </a:xfrm>
          <a:prstGeom prst="rect">
            <a:avLst/>
          </a:prstGeom>
          <a:noFill/>
        </p:spPr>
        <p:txBody>
          <a:bodyPr wrap="none">
            <a:spAutoFit/>
          </a:bodyPr>
          <a:lstStyle/>
          <a:p>
            <a:pPr algn="ctr">
              <a:defRPr/>
            </a:pPr>
            <a:r>
              <a:rPr lang="en-US" sz="1500" dirty="0">
                <a:ln w="1905"/>
                <a:solidFill>
                  <a:schemeClr val="bg1"/>
                </a:solidFill>
                <a:latin typeface="Calibri"/>
              </a:rPr>
              <a:t> </a:t>
            </a:r>
            <a:r>
              <a:rPr lang="en-US" sz="1500" dirty="0" err="1">
                <a:ln w="1905"/>
                <a:solidFill>
                  <a:schemeClr val="bg1"/>
                </a:solidFill>
                <a:latin typeface="Calibri"/>
              </a:rPr>
              <a:t>Geant</a:t>
            </a:r>
            <a:r>
              <a:rPr lang="en-US" sz="1500" dirty="0">
                <a:ln w="1905"/>
                <a:solidFill>
                  <a:schemeClr val="bg1"/>
                </a:solidFill>
                <a:latin typeface="Calibri"/>
              </a:rPr>
              <a:t> Simulation: Recoil Performance</a:t>
            </a:r>
          </a:p>
        </p:txBody>
      </p:sp>
      <p:sp>
        <p:nvSpPr>
          <p:cNvPr id="21" name="Rectangle 20">
            <a:extLst>
              <a:ext uri="{FF2B5EF4-FFF2-40B4-BE49-F238E27FC236}">
                <a16:creationId xmlns:a16="http://schemas.microsoft.com/office/drawing/2014/main" id="{51FEA1EB-CF09-1BAF-8515-F1C714EF2BF2}"/>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22" name="Foliennummernplatzhalter 6">
            <a:extLst>
              <a:ext uri="{FF2B5EF4-FFF2-40B4-BE49-F238E27FC236}">
                <a16:creationId xmlns:a16="http://schemas.microsoft.com/office/drawing/2014/main" id="{C452E03D-818B-6A27-E1F7-54BC50CE0D40}"/>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17</a:t>
            </a:fld>
            <a:endParaRPr lang="en-US" sz="700" dirty="0">
              <a:solidFill>
                <a:schemeClr val="bg1"/>
              </a:solidFill>
            </a:endParaRPr>
          </a:p>
        </p:txBody>
      </p:sp>
      <p:sp>
        <p:nvSpPr>
          <p:cNvPr id="24" name="TextBox 23">
            <a:extLst>
              <a:ext uri="{FF2B5EF4-FFF2-40B4-BE49-F238E27FC236}">
                <a16:creationId xmlns:a16="http://schemas.microsoft.com/office/drawing/2014/main" id="{CEE8A24D-2CE1-BF20-9A2B-93773FF3957B}"/>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pic>
        <p:nvPicPr>
          <p:cNvPr id="6" name="Picture 5">
            <a:extLst>
              <a:ext uri="{FF2B5EF4-FFF2-40B4-BE49-F238E27FC236}">
                <a16:creationId xmlns:a16="http://schemas.microsoft.com/office/drawing/2014/main" id="{E77701A1-5EFF-4F15-79C0-C8F55E7BAF86}"/>
              </a:ext>
            </a:extLst>
          </p:cNvPr>
          <p:cNvPicPr>
            <a:picLocks noChangeAspect="1"/>
          </p:cNvPicPr>
          <p:nvPr/>
        </p:nvPicPr>
        <p:blipFill>
          <a:blip r:embed="rId3"/>
          <a:stretch>
            <a:fillRect/>
          </a:stretch>
        </p:blipFill>
        <p:spPr>
          <a:xfrm>
            <a:off x="2526173" y="436594"/>
            <a:ext cx="6445069" cy="1713413"/>
          </a:xfrm>
          <a:prstGeom prst="rect">
            <a:avLst/>
          </a:prstGeom>
        </p:spPr>
      </p:pic>
      <p:sp>
        <p:nvSpPr>
          <p:cNvPr id="9" name="TextBox 8">
            <a:extLst>
              <a:ext uri="{FF2B5EF4-FFF2-40B4-BE49-F238E27FC236}">
                <a16:creationId xmlns:a16="http://schemas.microsoft.com/office/drawing/2014/main" id="{009284EB-3F63-59D2-A995-D4B1DE87E968}"/>
              </a:ext>
            </a:extLst>
          </p:cNvPr>
          <p:cNvSpPr txBox="1"/>
          <p:nvPr/>
        </p:nvSpPr>
        <p:spPr>
          <a:xfrm>
            <a:off x="172758" y="536148"/>
            <a:ext cx="1914114" cy="461665"/>
          </a:xfrm>
          <a:prstGeom prst="rect">
            <a:avLst/>
          </a:prstGeom>
          <a:noFill/>
        </p:spPr>
        <p:txBody>
          <a:bodyPr wrap="none" rtlCol="0">
            <a:spAutoFit/>
          </a:bodyPr>
          <a:lstStyle/>
          <a:p>
            <a:r>
              <a:rPr lang="en-IT" sz="1200" dirty="0"/>
              <a:t>Recoil technology </a:t>
            </a:r>
            <a:r>
              <a:rPr lang="en-GB" sz="1200" dirty="0"/>
              <a:t>c</a:t>
            </a:r>
            <a:r>
              <a:rPr lang="en-IT" sz="1200" dirty="0"/>
              <a:t>an cope </a:t>
            </a:r>
          </a:p>
          <a:p>
            <a:r>
              <a:rPr lang="en-IT" sz="1200" dirty="0"/>
              <a:t>with the </a:t>
            </a:r>
            <a:r>
              <a:rPr lang="en-GB" sz="1200" dirty="0"/>
              <a:t>b</a:t>
            </a:r>
            <a:r>
              <a:rPr lang="en-IT" sz="1200" dirty="0"/>
              <a:t>ackground rates</a:t>
            </a:r>
          </a:p>
        </p:txBody>
      </p:sp>
      <p:sp>
        <p:nvSpPr>
          <p:cNvPr id="10" name="TextBox 9">
            <a:extLst>
              <a:ext uri="{FF2B5EF4-FFF2-40B4-BE49-F238E27FC236}">
                <a16:creationId xmlns:a16="http://schemas.microsoft.com/office/drawing/2014/main" id="{0A9CBF65-09E8-FC5E-7091-8B14BE489405}"/>
              </a:ext>
            </a:extLst>
          </p:cNvPr>
          <p:cNvSpPr txBox="1"/>
          <p:nvPr/>
        </p:nvSpPr>
        <p:spPr>
          <a:xfrm>
            <a:off x="145987" y="3822935"/>
            <a:ext cx="2417265" cy="1015663"/>
          </a:xfrm>
          <a:prstGeom prst="rect">
            <a:avLst/>
          </a:prstGeom>
          <a:noFill/>
        </p:spPr>
        <p:txBody>
          <a:bodyPr wrap="none" rtlCol="0">
            <a:spAutoFit/>
          </a:bodyPr>
          <a:lstStyle/>
          <a:p>
            <a:r>
              <a:rPr lang="en-GB" sz="1200" dirty="0"/>
              <a:t>Still b</a:t>
            </a:r>
            <a:r>
              <a:rPr lang="en-IT" sz="1200" dirty="0"/>
              <a:t>asic reconstruction algorithm</a:t>
            </a:r>
          </a:p>
          <a:p>
            <a:r>
              <a:rPr lang="en-GB" sz="1200" dirty="0"/>
              <a:t>p</a:t>
            </a:r>
            <a:r>
              <a:rPr lang="en-IT" sz="1200" dirty="0"/>
              <a:t>rovides a conservative estimate</a:t>
            </a:r>
          </a:p>
          <a:p>
            <a:endParaRPr lang="en-IT" sz="1200" dirty="0"/>
          </a:p>
          <a:p>
            <a:r>
              <a:rPr lang="en-IT" sz="1200" dirty="0"/>
              <a:t>Recoil reconstruction </a:t>
            </a:r>
            <a:r>
              <a:rPr lang="en-GB" sz="1200" dirty="0"/>
              <a:t>is adequate</a:t>
            </a:r>
            <a:endParaRPr lang="en-IT" sz="1200" dirty="0"/>
          </a:p>
          <a:p>
            <a:r>
              <a:rPr lang="en-US" sz="1200" dirty="0"/>
              <a:t>even in the presence of background</a:t>
            </a:r>
          </a:p>
        </p:txBody>
      </p:sp>
      <p:sp>
        <p:nvSpPr>
          <p:cNvPr id="20" name="Rectangle 19">
            <a:extLst>
              <a:ext uri="{FF2B5EF4-FFF2-40B4-BE49-F238E27FC236}">
                <a16:creationId xmlns:a16="http://schemas.microsoft.com/office/drawing/2014/main" id="{CC7BC3C8-384F-6AD4-D579-0F6E4A08A71A}"/>
              </a:ext>
            </a:extLst>
          </p:cNvPr>
          <p:cNvSpPr/>
          <p:nvPr/>
        </p:nvSpPr>
        <p:spPr>
          <a:xfrm>
            <a:off x="3180988" y="2623430"/>
            <a:ext cx="146820" cy="2935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3" name="Rectangle 22">
            <a:extLst>
              <a:ext uri="{FF2B5EF4-FFF2-40B4-BE49-F238E27FC236}">
                <a16:creationId xmlns:a16="http://schemas.microsoft.com/office/drawing/2014/main" id="{FA9A03F1-120A-420B-21EE-7E878D8C0D81}"/>
              </a:ext>
            </a:extLst>
          </p:cNvPr>
          <p:cNvSpPr/>
          <p:nvPr/>
        </p:nvSpPr>
        <p:spPr>
          <a:xfrm>
            <a:off x="4890294" y="2623429"/>
            <a:ext cx="147978" cy="36729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5" name="Rectangle 24">
            <a:extLst>
              <a:ext uri="{FF2B5EF4-FFF2-40B4-BE49-F238E27FC236}">
                <a16:creationId xmlns:a16="http://schemas.microsoft.com/office/drawing/2014/main" id="{1F391542-8EA9-3914-C033-F2F677196E4E}"/>
              </a:ext>
            </a:extLst>
          </p:cNvPr>
          <p:cNvSpPr/>
          <p:nvPr/>
        </p:nvSpPr>
        <p:spPr>
          <a:xfrm>
            <a:off x="6753803" y="2550170"/>
            <a:ext cx="72924" cy="20764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6" name="Rectangle 25">
            <a:extLst>
              <a:ext uri="{FF2B5EF4-FFF2-40B4-BE49-F238E27FC236}">
                <a16:creationId xmlns:a16="http://schemas.microsoft.com/office/drawing/2014/main" id="{A630B379-8AE3-DCB2-ACED-B4DA899CA626}"/>
              </a:ext>
            </a:extLst>
          </p:cNvPr>
          <p:cNvSpPr/>
          <p:nvPr/>
        </p:nvSpPr>
        <p:spPr>
          <a:xfrm rot="16200000">
            <a:off x="6601610" y="2621054"/>
            <a:ext cx="186221" cy="1774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6" name="TextBox 15">
            <a:extLst>
              <a:ext uri="{FF2B5EF4-FFF2-40B4-BE49-F238E27FC236}">
                <a16:creationId xmlns:a16="http://schemas.microsoft.com/office/drawing/2014/main" id="{7F9C2D5D-96C5-102A-7E44-C343264F6E81}"/>
              </a:ext>
            </a:extLst>
          </p:cNvPr>
          <p:cNvSpPr txBox="1"/>
          <p:nvPr/>
        </p:nvSpPr>
        <p:spPr>
          <a:xfrm rot="16200000">
            <a:off x="2939605" y="2750352"/>
            <a:ext cx="550151" cy="215444"/>
          </a:xfrm>
          <a:prstGeom prst="rect">
            <a:avLst/>
          </a:prstGeom>
          <a:noFill/>
        </p:spPr>
        <p:txBody>
          <a:bodyPr wrap="none" rtlCol="0">
            <a:spAutoFit/>
          </a:bodyPr>
          <a:lstStyle/>
          <a:p>
            <a:r>
              <a:rPr lang="en-GB" sz="800" dirty="0">
                <a:latin typeface="Symbol" pitchFamily="2" charset="2"/>
              </a:rPr>
              <a:t>s</a:t>
            </a:r>
            <a:r>
              <a:rPr lang="en-IT" sz="800" baseline="-25000" dirty="0">
                <a:latin typeface="Symbol" pitchFamily="2" charset="2"/>
              </a:rPr>
              <a:t>f   </a:t>
            </a:r>
            <a:r>
              <a:rPr lang="en-IT" sz="800" dirty="0"/>
              <a:t>(deg)</a:t>
            </a:r>
          </a:p>
        </p:txBody>
      </p:sp>
      <p:sp>
        <p:nvSpPr>
          <p:cNvPr id="18" name="TextBox 17">
            <a:extLst>
              <a:ext uri="{FF2B5EF4-FFF2-40B4-BE49-F238E27FC236}">
                <a16:creationId xmlns:a16="http://schemas.microsoft.com/office/drawing/2014/main" id="{B6D3F050-D252-B465-B9F8-3F4A3AD9C3E1}"/>
              </a:ext>
            </a:extLst>
          </p:cNvPr>
          <p:cNvSpPr txBox="1"/>
          <p:nvPr/>
        </p:nvSpPr>
        <p:spPr>
          <a:xfrm rot="16200000">
            <a:off x="4630086" y="2694487"/>
            <a:ext cx="600589" cy="215444"/>
          </a:xfrm>
          <a:prstGeom prst="rect">
            <a:avLst/>
          </a:prstGeom>
          <a:noFill/>
        </p:spPr>
        <p:txBody>
          <a:bodyPr wrap="square" rtlCol="0">
            <a:spAutoFit/>
          </a:bodyPr>
          <a:lstStyle/>
          <a:p>
            <a:r>
              <a:rPr lang="en-GB" sz="800" dirty="0">
                <a:latin typeface="Symbol" pitchFamily="2" charset="2"/>
              </a:rPr>
              <a:t>s</a:t>
            </a:r>
            <a:r>
              <a:rPr lang="en-IT" sz="800" baseline="-25000" dirty="0">
                <a:latin typeface="Symbol" pitchFamily="2" charset="2"/>
              </a:rPr>
              <a:t>q  </a:t>
            </a:r>
            <a:r>
              <a:rPr lang="en-IT" sz="800" dirty="0"/>
              <a:t>(deg)</a:t>
            </a:r>
            <a:endParaRPr lang="en-IT" sz="800" baseline="-25000" dirty="0">
              <a:latin typeface="Symbol" pitchFamily="2" charset="2"/>
            </a:endParaRPr>
          </a:p>
        </p:txBody>
      </p:sp>
      <p:sp>
        <p:nvSpPr>
          <p:cNvPr id="17" name="TextBox 16">
            <a:extLst>
              <a:ext uri="{FF2B5EF4-FFF2-40B4-BE49-F238E27FC236}">
                <a16:creationId xmlns:a16="http://schemas.microsoft.com/office/drawing/2014/main" id="{148F4D79-5654-7D57-BBA4-BF895CAF85C6}"/>
              </a:ext>
            </a:extLst>
          </p:cNvPr>
          <p:cNvSpPr txBox="1"/>
          <p:nvPr/>
        </p:nvSpPr>
        <p:spPr>
          <a:xfrm rot="16200000">
            <a:off x="6457568" y="2694489"/>
            <a:ext cx="377026" cy="215444"/>
          </a:xfrm>
          <a:prstGeom prst="rect">
            <a:avLst/>
          </a:prstGeom>
          <a:noFill/>
        </p:spPr>
        <p:txBody>
          <a:bodyPr wrap="none" rtlCol="0">
            <a:spAutoFit/>
          </a:bodyPr>
          <a:lstStyle/>
          <a:p>
            <a:r>
              <a:rPr lang="en-GB" sz="800" dirty="0">
                <a:latin typeface="Symbol" pitchFamily="2" charset="2"/>
              </a:rPr>
              <a:t>s</a:t>
            </a:r>
            <a:r>
              <a:rPr lang="en-IT" sz="800" baseline="-25000" dirty="0"/>
              <a:t>p</a:t>
            </a:r>
            <a:r>
              <a:rPr lang="en-IT" sz="800" dirty="0"/>
              <a:t>/p</a:t>
            </a:r>
          </a:p>
        </p:txBody>
      </p:sp>
      <p:pic>
        <p:nvPicPr>
          <p:cNvPr id="34" name="Picture 33">
            <a:extLst>
              <a:ext uri="{FF2B5EF4-FFF2-40B4-BE49-F238E27FC236}">
                <a16:creationId xmlns:a16="http://schemas.microsoft.com/office/drawing/2014/main" id="{F66B74EE-CF55-5C3A-A979-9F9750378947}"/>
              </a:ext>
            </a:extLst>
          </p:cNvPr>
          <p:cNvPicPr>
            <a:picLocks noChangeAspect="1"/>
          </p:cNvPicPr>
          <p:nvPr/>
        </p:nvPicPr>
        <p:blipFill>
          <a:blip r:embed="rId4"/>
          <a:stretch>
            <a:fillRect/>
          </a:stretch>
        </p:blipFill>
        <p:spPr>
          <a:xfrm>
            <a:off x="177623" y="1449417"/>
            <a:ext cx="2148862" cy="2090949"/>
          </a:xfrm>
          <a:prstGeom prst="rect">
            <a:avLst/>
          </a:prstGeom>
        </p:spPr>
      </p:pic>
      <p:sp>
        <p:nvSpPr>
          <p:cNvPr id="4" name="Fußzeilenplatzhalter 7">
            <a:extLst>
              <a:ext uri="{FF2B5EF4-FFF2-40B4-BE49-F238E27FC236}">
                <a16:creationId xmlns:a16="http://schemas.microsoft.com/office/drawing/2014/main" id="{A6D997FB-7931-D574-15A6-2568FE619B3B}"/>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sp>
        <p:nvSpPr>
          <p:cNvPr id="7" name="TextBox 6">
            <a:extLst>
              <a:ext uri="{FF2B5EF4-FFF2-40B4-BE49-F238E27FC236}">
                <a16:creationId xmlns:a16="http://schemas.microsoft.com/office/drawing/2014/main" id="{23AA8B78-C67C-31D5-9AA4-224D120FB89D}"/>
              </a:ext>
            </a:extLst>
          </p:cNvPr>
          <p:cNvSpPr txBox="1"/>
          <p:nvPr/>
        </p:nvSpPr>
        <p:spPr>
          <a:xfrm>
            <a:off x="2952180" y="2301352"/>
            <a:ext cx="5590248" cy="276999"/>
          </a:xfrm>
          <a:prstGeom prst="rect">
            <a:avLst/>
          </a:prstGeom>
          <a:noFill/>
        </p:spPr>
        <p:txBody>
          <a:bodyPr wrap="none" rtlCol="0">
            <a:spAutoFit/>
          </a:bodyPr>
          <a:lstStyle/>
          <a:p>
            <a:r>
              <a:rPr lang="en-IT" sz="1200" dirty="0"/>
              <a:t>Background has a minimal impact: similar recoil resolution, few percent effiicency loss</a:t>
            </a:r>
          </a:p>
        </p:txBody>
      </p:sp>
      <p:sp>
        <p:nvSpPr>
          <p:cNvPr id="3" name="Rectangle 2">
            <a:extLst>
              <a:ext uri="{FF2B5EF4-FFF2-40B4-BE49-F238E27FC236}">
                <a16:creationId xmlns:a16="http://schemas.microsoft.com/office/drawing/2014/main" id="{FCCD951F-7F5D-522A-168F-3F008B0055A3}"/>
              </a:ext>
            </a:extLst>
          </p:cNvPr>
          <p:cNvSpPr/>
          <p:nvPr/>
        </p:nvSpPr>
        <p:spPr>
          <a:xfrm>
            <a:off x="6509655" y="456979"/>
            <a:ext cx="349340" cy="1583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 name="TextBox 1">
            <a:extLst>
              <a:ext uri="{FF2B5EF4-FFF2-40B4-BE49-F238E27FC236}">
                <a16:creationId xmlns:a16="http://schemas.microsoft.com/office/drawing/2014/main" id="{671374DB-E963-EF36-84B9-3D0A9E1B521D}"/>
              </a:ext>
            </a:extLst>
          </p:cNvPr>
          <p:cNvSpPr txBox="1"/>
          <p:nvPr/>
        </p:nvSpPr>
        <p:spPr>
          <a:xfrm>
            <a:off x="6432127" y="429492"/>
            <a:ext cx="572593" cy="253916"/>
          </a:xfrm>
          <a:prstGeom prst="rect">
            <a:avLst/>
          </a:prstGeom>
          <a:noFill/>
        </p:spPr>
        <p:txBody>
          <a:bodyPr wrap="none" rtlCol="0">
            <a:spAutoFit/>
          </a:bodyPr>
          <a:lstStyle/>
          <a:p>
            <a:r>
              <a:rPr lang="en-IT" sz="1050" dirty="0"/>
              <a:t>tracker</a:t>
            </a:r>
          </a:p>
        </p:txBody>
      </p:sp>
      <p:sp>
        <p:nvSpPr>
          <p:cNvPr id="11" name="TextBox 10">
            <a:extLst>
              <a:ext uri="{FF2B5EF4-FFF2-40B4-BE49-F238E27FC236}">
                <a16:creationId xmlns:a16="http://schemas.microsoft.com/office/drawing/2014/main" id="{CA452F30-E4C5-4B6A-F8A6-3BDCD4186A15}"/>
              </a:ext>
            </a:extLst>
          </p:cNvPr>
          <p:cNvSpPr txBox="1"/>
          <p:nvPr/>
        </p:nvSpPr>
        <p:spPr>
          <a:xfrm>
            <a:off x="3726788" y="2727105"/>
            <a:ext cx="906017" cy="215444"/>
          </a:xfrm>
          <a:prstGeom prst="rect">
            <a:avLst/>
          </a:prstGeom>
          <a:noFill/>
        </p:spPr>
        <p:txBody>
          <a:bodyPr wrap="none" rtlCol="0">
            <a:spAutoFit/>
          </a:bodyPr>
          <a:lstStyle/>
          <a:p>
            <a:r>
              <a:rPr lang="en-GB" sz="800" dirty="0">
                <a:solidFill>
                  <a:srgbClr val="C00000"/>
                </a:solidFill>
              </a:rPr>
              <a:t>W</a:t>
            </a:r>
            <a:r>
              <a:rPr lang="en-IT" sz="800" dirty="0">
                <a:solidFill>
                  <a:srgbClr val="C00000"/>
                </a:solidFill>
              </a:rPr>
              <a:t>ith background</a:t>
            </a:r>
          </a:p>
        </p:txBody>
      </p:sp>
      <p:sp>
        <p:nvSpPr>
          <p:cNvPr id="12" name="TextBox 11">
            <a:extLst>
              <a:ext uri="{FF2B5EF4-FFF2-40B4-BE49-F238E27FC236}">
                <a16:creationId xmlns:a16="http://schemas.microsoft.com/office/drawing/2014/main" id="{E4915024-3A52-460A-419C-AEA2192912A2}"/>
              </a:ext>
            </a:extLst>
          </p:cNvPr>
          <p:cNvSpPr txBox="1"/>
          <p:nvPr/>
        </p:nvSpPr>
        <p:spPr>
          <a:xfrm>
            <a:off x="3721383" y="2873572"/>
            <a:ext cx="845103" cy="215444"/>
          </a:xfrm>
          <a:prstGeom prst="rect">
            <a:avLst/>
          </a:prstGeom>
          <a:noFill/>
        </p:spPr>
        <p:txBody>
          <a:bodyPr wrap="none" rtlCol="0">
            <a:spAutoFit/>
          </a:bodyPr>
          <a:lstStyle/>
          <a:p>
            <a:r>
              <a:rPr lang="en-GB" sz="800" dirty="0"/>
              <a:t>No</a:t>
            </a:r>
            <a:r>
              <a:rPr lang="en-IT" sz="800" dirty="0"/>
              <a:t> background</a:t>
            </a:r>
          </a:p>
        </p:txBody>
      </p:sp>
      <p:sp>
        <p:nvSpPr>
          <p:cNvPr id="13" name="TextBox 12">
            <a:extLst>
              <a:ext uri="{FF2B5EF4-FFF2-40B4-BE49-F238E27FC236}">
                <a16:creationId xmlns:a16="http://schemas.microsoft.com/office/drawing/2014/main" id="{F58E86DC-8B4A-07B0-006F-2214509197DA}"/>
              </a:ext>
            </a:extLst>
          </p:cNvPr>
          <p:cNvSpPr txBox="1"/>
          <p:nvPr/>
        </p:nvSpPr>
        <p:spPr>
          <a:xfrm>
            <a:off x="3940788" y="521348"/>
            <a:ext cx="478016" cy="184666"/>
          </a:xfrm>
          <a:prstGeom prst="rect">
            <a:avLst/>
          </a:prstGeom>
          <a:noFill/>
        </p:spPr>
        <p:txBody>
          <a:bodyPr wrap="none" rtlCol="0">
            <a:spAutoFit/>
          </a:bodyPr>
          <a:lstStyle/>
          <a:p>
            <a:r>
              <a:rPr lang="en-IT" sz="600" dirty="0"/>
              <a:t>MHz/cm</a:t>
            </a:r>
            <a:r>
              <a:rPr lang="en-IT" sz="600" baseline="30000" dirty="0"/>
              <a:t>2</a:t>
            </a:r>
          </a:p>
        </p:txBody>
      </p:sp>
      <p:sp>
        <p:nvSpPr>
          <p:cNvPr id="27" name="TextBox 26">
            <a:extLst>
              <a:ext uri="{FF2B5EF4-FFF2-40B4-BE49-F238E27FC236}">
                <a16:creationId xmlns:a16="http://schemas.microsoft.com/office/drawing/2014/main" id="{BFF25FE4-57AD-D6A9-D264-7EDC97A0F81A}"/>
              </a:ext>
            </a:extLst>
          </p:cNvPr>
          <p:cNvSpPr txBox="1"/>
          <p:nvPr/>
        </p:nvSpPr>
        <p:spPr>
          <a:xfrm>
            <a:off x="5480043" y="498742"/>
            <a:ext cx="478016" cy="184666"/>
          </a:xfrm>
          <a:prstGeom prst="rect">
            <a:avLst/>
          </a:prstGeom>
          <a:noFill/>
        </p:spPr>
        <p:txBody>
          <a:bodyPr wrap="none" rtlCol="0">
            <a:spAutoFit/>
          </a:bodyPr>
          <a:lstStyle/>
          <a:p>
            <a:r>
              <a:rPr lang="en-IT" sz="600" dirty="0"/>
              <a:t>MHz/cm</a:t>
            </a:r>
            <a:r>
              <a:rPr lang="en-IT" sz="600" baseline="30000" dirty="0"/>
              <a:t>2</a:t>
            </a:r>
          </a:p>
        </p:txBody>
      </p:sp>
      <p:sp>
        <p:nvSpPr>
          <p:cNvPr id="28" name="TextBox 27">
            <a:extLst>
              <a:ext uri="{FF2B5EF4-FFF2-40B4-BE49-F238E27FC236}">
                <a16:creationId xmlns:a16="http://schemas.microsoft.com/office/drawing/2014/main" id="{E30C3137-045B-D989-317C-786209CE9E3E}"/>
              </a:ext>
            </a:extLst>
          </p:cNvPr>
          <p:cNvSpPr txBox="1"/>
          <p:nvPr/>
        </p:nvSpPr>
        <p:spPr>
          <a:xfrm>
            <a:off x="7019298" y="498742"/>
            <a:ext cx="478016" cy="184666"/>
          </a:xfrm>
          <a:prstGeom prst="rect">
            <a:avLst/>
          </a:prstGeom>
          <a:noFill/>
        </p:spPr>
        <p:txBody>
          <a:bodyPr wrap="none" rtlCol="0">
            <a:spAutoFit/>
          </a:bodyPr>
          <a:lstStyle/>
          <a:p>
            <a:r>
              <a:rPr lang="en-IT" sz="600" dirty="0"/>
              <a:t>MHz/cm</a:t>
            </a:r>
            <a:r>
              <a:rPr lang="en-IT" sz="600" baseline="30000" dirty="0"/>
              <a:t>2</a:t>
            </a:r>
          </a:p>
        </p:txBody>
      </p:sp>
      <p:sp>
        <p:nvSpPr>
          <p:cNvPr id="29" name="TextBox 28">
            <a:extLst>
              <a:ext uri="{FF2B5EF4-FFF2-40B4-BE49-F238E27FC236}">
                <a16:creationId xmlns:a16="http://schemas.microsoft.com/office/drawing/2014/main" id="{89E525D0-24E8-F8ED-7C72-576DE5BCB66E}"/>
              </a:ext>
            </a:extLst>
          </p:cNvPr>
          <p:cNvSpPr txBox="1"/>
          <p:nvPr/>
        </p:nvSpPr>
        <p:spPr>
          <a:xfrm>
            <a:off x="8566089" y="498742"/>
            <a:ext cx="431528" cy="184666"/>
          </a:xfrm>
          <a:prstGeom prst="rect">
            <a:avLst/>
          </a:prstGeom>
          <a:noFill/>
        </p:spPr>
        <p:txBody>
          <a:bodyPr wrap="none" rtlCol="0">
            <a:spAutoFit/>
          </a:bodyPr>
          <a:lstStyle/>
          <a:p>
            <a:r>
              <a:rPr lang="en-IT" sz="600" dirty="0"/>
              <a:t>MHz/ch</a:t>
            </a:r>
            <a:endParaRPr lang="en-IT" sz="600" baseline="30000" dirty="0"/>
          </a:p>
        </p:txBody>
      </p:sp>
    </p:spTree>
    <p:extLst>
      <p:ext uri="{BB962C8B-B14F-4D97-AF65-F5344CB8AC3E}">
        <p14:creationId xmlns:p14="http://schemas.microsoft.com/office/powerpoint/2010/main" val="6777530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EF5C3-0067-6D6A-D3E6-BB1D6AEA7360}"/>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0CD02A40-5E6F-1252-2B4B-2FD023614CEF}"/>
              </a:ext>
            </a:extLst>
          </p:cNvPr>
          <p:cNvSpPr/>
          <p:nvPr/>
        </p:nvSpPr>
        <p:spPr>
          <a:xfrm>
            <a:off x="2861766" y="2295398"/>
            <a:ext cx="5773882" cy="257064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5" name="Rectangle 14">
            <a:extLst>
              <a:ext uri="{FF2B5EF4-FFF2-40B4-BE49-F238E27FC236}">
                <a16:creationId xmlns:a16="http://schemas.microsoft.com/office/drawing/2014/main" id="{E4EEB37D-D39C-90E3-5EF6-DE21F6E99ED6}"/>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FE7F54A3-2AA1-2173-4103-6919E057045C}"/>
              </a:ext>
            </a:extLst>
          </p:cNvPr>
          <p:cNvSpPr/>
          <p:nvPr/>
        </p:nvSpPr>
        <p:spPr>
          <a:xfrm>
            <a:off x="2922605" y="-31962"/>
            <a:ext cx="3189849" cy="323165"/>
          </a:xfrm>
          <a:prstGeom prst="rect">
            <a:avLst/>
          </a:prstGeom>
          <a:noFill/>
        </p:spPr>
        <p:txBody>
          <a:bodyPr wrap="none">
            <a:spAutoFit/>
          </a:bodyPr>
          <a:lstStyle/>
          <a:p>
            <a:pPr algn="ctr">
              <a:defRPr/>
            </a:pPr>
            <a:r>
              <a:rPr lang="en-US" sz="1500" dirty="0">
                <a:ln w="1905"/>
                <a:solidFill>
                  <a:schemeClr val="bg1"/>
                </a:solidFill>
                <a:latin typeface="Calibri"/>
              </a:rPr>
              <a:t> </a:t>
            </a:r>
            <a:r>
              <a:rPr lang="en-US" sz="1500" dirty="0" err="1">
                <a:ln w="1905"/>
                <a:solidFill>
                  <a:schemeClr val="bg1"/>
                </a:solidFill>
                <a:latin typeface="Calibri"/>
              </a:rPr>
              <a:t>Geant</a:t>
            </a:r>
            <a:r>
              <a:rPr lang="en-US" sz="1500" dirty="0">
                <a:ln w="1905"/>
                <a:solidFill>
                  <a:schemeClr val="bg1"/>
                </a:solidFill>
                <a:latin typeface="Calibri"/>
              </a:rPr>
              <a:t> Simulation: Recoil Performance</a:t>
            </a:r>
          </a:p>
        </p:txBody>
      </p:sp>
      <p:sp>
        <p:nvSpPr>
          <p:cNvPr id="21" name="Rectangle 20">
            <a:extLst>
              <a:ext uri="{FF2B5EF4-FFF2-40B4-BE49-F238E27FC236}">
                <a16:creationId xmlns:a16="http://schemas.microsoft.com/office/drawing/2014/main" id="{CD946FBC-90E7-0F5C-357E-4678731A056F}"/>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22" name="Foliennummernplatzhalter 6">
            <a:extLst>
              <a:ext uri="{FF2B5EF4-FFF2-40B4-BE49-F238E27FC236}">
                <a16:creationId xmlns:a16="http://schemas.microsoft.com/office/drawing/2014/main" id="{7B91C883-F41F-28D4-BBF5-90A6EDE0F80F}"/>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18</a:t>
            </a:fld>
            <a:endParaRPr lang="en-US" sz="700" dirty="0">
              <a:solidFill>
                <a:schemeClr val="bg1"/>
              </a:solidFill>
            </a:endParaRPr>
          </a:p>
        </p:txBody>
      </p:sp>
      <p:sp>
        <p:nvSpPr>
          <p:cNvPr id="24" name="TextBox 23">
            <a:extLst>
              <a:ext uri="{FF2B5EF4-FFF2-40B4-BE49-F238E27FC236}">
                <a16:creationId xmlns:a16="http://schemas.microsoft.com/office/drawing/2014/main" id="{EE96714C-33FB-2F26-B89F-54CB6A3621EB}"/>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pic>
        <p:nvPicPr>
          <p:cNvPr id="6" name="Picture 5">
            <a:extLst>
              <a:ext uri="{FF2B5EF4-FFF2-40B4-BE49-F238E27FC236}">
                <a16:creationId xmlns:a16="http://schemas.microsoft.com/office/drawing/2014/main" id="{43D79444-79D7-C824-5590-B1D7937E1484}"/>
              </a:ext>
            </a:extLst>
          </p:cNvPr>
          <p:cNvPicPr>
            <a:picLocks noChangeAspect="1"/>
          </p:cNvPicPr>
          <p:nvPr/>
        </p:nvPicPr>
        <p:blipFill>
          <a:blip r:embed="rId2"/>
          <a:stretch>
            <a:fillRect/>
          </a:stretch>
        </p:blipFill>
        <p:spPr>
          <a:xfrm>
            <a:off x="2526173" y="436594"/>
            <a:ext cx="6445069" cy="1713413"/>
          </a:xfrm>
          <a:prstGeom prst="rect">
            <a:avLst/>
          </a:prstGeom>
        </p:spPr>
      </p:pic>
      <p:sp>
        <p:nvSpPr>
          <p:cNvPr id="20" name="Rectangle 19">
            <a:extLst>
              <a:ext uri="{FF2B5EF4-FFF2-40B4-BE49-F238E27FC236}">
                <a16:creationId xmlns:a16="http://schemas.microsoft.com/office/drawing/2014/main" id="{F2A254AE-0FDB-AC1E-BF3F-CDA826BCDA72}"/>
              </a:ext>
            </a:extLst>
          </p:cNvPr>
          <p:cNvSpPr/>
          <p:nvPr/>
        </p:nvSpPr>
        <p:spPr>
          <a:xfrm>
            <a:off x="2992564" y="2369894"/>
            <a:ext cx="72924" cy="20764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3" name="Rectangle 22">
            <a:extLst>
              <a:ext uri="{FF2B5EF4-FFF2-40B4-BE49-F238E27FC236}">
                <a16:creationId xmlns:a16="http://schemas.microsoft.com/office/drawing/2014/main" id="{125FE6FE-06F2-853E-7173-F013E161654D}"/>
              </a:ext>
            </a:extLst>
          </p:cNvPr>
          <p:cNvSpPr/>
          <p:nvPr/>
        </p:nvSpPr>
        <p:spPr>
          <a:xfrm>
            <a:off x="4775356" y="2397439"/>
            <a:ext cx="72924" cy="20764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5" name="Rectangle 24">
            <a:extLst>
              <a:ext uri="{FF2B5EF4-FFF2-40B4-BE49-F238E27FC236}">
                <a16:creationId xmlns:a16="http://schemas.microsoft.com/office/drawing/2014/main" id="{568032EF-477B-C8D0-C5EC-63306F269633}"/>
              </a:ext>
            </a:extLst>
          </p:cNvPr>
          <p:cNvSpPr/>
          <p:nvPr/>
        </p:nvSpPr>
        <p:spPr>
          <a:xfrm>
            <a:off x="6558148" y="2375019"/>
            <a:ext cx="72924" cy="20764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6" name="Rectangle 25">
            <a:extLst>
              <a:ext uri="{FF2B5EF4-FFF2-40B4-BE49-F238E27FC236}">
                <a16:creationId xmlns:a16="http://schemas.microsoft.com/office/drawing/2014/main" id="{DA76CF90-C184-4B58-3E11-D899812E6319}"/>
              </a:ext>
            </a:extLst>
          </p:cNvPr>
          <p:cNvSpPr/>
          <p:nvPr/>
        </p:nvSpPr>
        <p:spPr>
          <a:xfrm rot="16200000">
            <a:off x="6520980" y="2411480"/>
            <a:ext cx="72924" cy="20764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4" name="Fußzeilenplatzhalter 7">
            <a:extLst>
              <a:ext uri="{FF2B5EF4-FFF2-40B4-BE49-F238E27FC236}">
                <a16:creationId xmlns:a16="http://schemas.microsoft.com/office/drawing/2014/main" id="{44BDE182-A26A-E86A-AE90-65E951739A9A}"/>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pic>
        <p:nvPicPr>
          <p:cNvPr id="2" name="Picture 1">
            <a:extLst>
              <a:ext uri="{FF2B5EF4-FFF2-40B4-BE49-F238E27FC236}">
                <a16:creationId xmlns:a16="http://schemas.microsoft.com/office/drawing/2014/main" id="{1E2D325B-502D-BB4A-FDDE-209C460BD653}"/>
              </a:ext>
            </a:extLst>
          </p:cNvPr>
          <p:cNvPicPr>
            <a:picLocks noChangeAspect="1"/>
          </p:cNvPicPr>
          <p:nvPr/>
        </p:nvPicPr>
        <p:blipFill>
          <a:blip r:embed="rId3"/>
          <a:stretch>
            <a:fillRect/>
          </a:stretch>
        </p:blipFill>
        <p:spPr>
          <a:xfrm>
            <a:off x="3212120" y="2551764"/>
            <a:ext cx="5073174" cy="2225869"/>
          </a:xfrm>
          <a:prstGeom prst="rect">
            <a:avLst/>
          </a:prstGeom>
        </p:spPr>
      </p:pic>
      <p:sp>
        <p:nvSpPr>
          <p:cNvPr id="3" name="TextBox 2">
            <a:extLst>
              <a:ext uri="{FF2B5EF4-FFF2-40B4-BE49-F238E27FC236}">
                <a16:creationId xmlns:a16="http://schemas.microsoft.com/office/drawing/2014/main" id="{189B48A1-E584-783B-45C5-3C1B2DCFBB18}"/>
              </a:ext>
            </a:extLst>
          </p:cNvPr>
          <p:cNvSpPr txBox="1"/>
          <p:nvPr/>
        </p:nvSpPr>
        <p:spPr>
          <a:xfrm>
            <a:off x="3330722" y="2283355"/>
            <a:ext cx="3127972" cy="276999"/>
          </a:xfrm>
          <a:prstGeom prst="rect">
            <a:avLst/>
          </a:prstGeom>
          <a:noFill/>
        </p:spPr>
        <p:txBody>
          <a:bodyPr wrap="none" rtlCol="0">
            <a:spAutoFit/>
          </a:bodyPr>
          <a:lstStyle/>
          <a:p>
            <a:r>
              <a:rPr lang="en-GB" sz="1200" dirty="0">
                <a:latin typeface="Symbol" pitchFamily="2" charset="2"/>
              </a:rPr>
              <a:t>p</a:t>
            </a:r>
            <a:r>
              <a:rPr lang="en-IT" sz="1200" baseline="30000" dirty="0"/>
              <a:t>0</a:t>
            </a:r>
            <a:r>
              <a:rPr lang="en-IT" sz="1200" dirty="0"/>
              <a:t> contamination is at the level of RGC (~ 30%) </a:t>
            </a:r>
          </a:p>
        </p:txBody>
      </p:sp>
      <p:sp>
        <p:nvSpPr>
          <p:cNvPr id="11" name="TextBox 10">
            <a:extLst>
              <a:ext uri="{FF2B5EF4-FFF2-40B4-BE49-F238E27FC236}">
                <a16:creationId xmlns:a16="http://schemas.microsoft.com/office/drawing/2014/main" id="{824492D7-EFA1-EB25-9065-ECA2BE32CBD2}"/>
              </a:ext>
            </a:extLst>
          </p:cNvPr>
          <p:cNvSpPr txBox="1"/>
          <p:nvPr/>
        </p:nvSpPr>
        <p:spPr>
          <a:xfrm rot="16200000">
            <a:off x="2841420" y="2729835"/>
            <a:ext cx="534121" cy="215444"/>
          </a:xfrm>
          <a:prstGeom prst="rect">
            <a:avLst/>
          </a:prstGeom>
          <a:noFill/>
        </p:spPr>
        <p:txBody>
          <a:bodyPr wrap="none" rtlCol="0">
            <a:spAutoFit/>
          </a:bodyPr>
          <a:lstStyle/>
          <a:p>
            <a:r>
              <a:rPr lang="en-IT" sz="800" dirty="0"/>
              <a:t># Events</a:t>
            </a:r>
          </a:p>
        </p:txBody>
      </p:sp>
      <p:sp>
        <p:nvSpPr>
          <p:cNvPr id="12" name="TextBox 11">
            <a:extLst>
              <a:ext uri="{FF2B5EF4-FFF2-40B4-BE49-F238E27FC236}">
                <a16:creationId xmlns:a16="http://schemas.microsoft.com/office/drawing/2014/main" id="{CA070BD5-8956-EEBE-EE3B-BE6CBB5C13D7}"/>
              </a:ext>
            </a:extLst>
          </p:cNvPr>
          <p:cNvSpPr txBox="1"/>
          <p:nvPr/>
        </p:nvSpPr>
        <p:spPr>
          <a:xfrm rot="16200000">
            <a:off x="4631406" y="2737372"/>
            <a:ext cx="534121" cy="215444"/>
          </a:xfrm>
          <a:prstGeom prst="rect">
            <a:avLst/>
          </a:prstGeom>
          <a:noFill/>
        </p:spPr>
        <p:txBody>
          <a:bodyPr wrap="none" rtlCol="0">
            <a:spAutoFit/>
          </a:bodyPr>
          <a:lstStyle/>
          <a:p>
            <a:r>
              <a:rPr lang="en-IT" sz="800" dirty="0"/>
              <a:t># Events</a:t>
            </a:r>
          </a:p>
        </p:txBody>
      </p:sp>
      <p:sp>
        <p:nvSpPr>
          <p:cNvPr id="13" name="TextBox 12">
            <a:extLst>
              <a:ext uri="{FF2B5EF4-FFF2-40B4-BE49-F238E27FC236}">
                <a16:creationId xmlns:a16="http://schemas.microsoft.com/office/drawing/2014/main" id="{A96984C0-FB0E-0D71-E719-82EDE59161CB}"/>
              </a:ext>
            </a:extLst>
          </p:cNvPr>
          <p:cNvSpPr txBox="1"/>
          <p:nvPr/>
        </p:nvSpPr>
        <p:spPr>
          <a:xfrm rot="16200000">
            <a:off x="6401370" y="2738260"/>
            <a:ext cx="534121" cy="215444"/>
          </a:xfrm>
          <a:prstGeom prst="rect">
            <a:avLst/>
          </a:prstGeom>
          <a:noFill/>
        </p:spPr>
        <p:txBody>
          <a:bodyPr wrap="none" rtlCol="0">
            <a:spAutoFit/>
          </a:bodyPr>
          <a:lstStyle/>
          <a:p>
            <a:r>
              <a:rPr lang="en-IT" sz="800" dirty="0"/>
              <a:t># Events</a:t>
            </a:r>
          </a:p>
        </p:txBody>
      </p:sp>
      <p:sp>
        <p:nvSpPr>
          <p:cNvPr id="31" name="Rectangle 30">
            <a:extLst>
              <a:ext uri="{FF2B5EF4-FFF2-40B4-BE49-F238E27FC236}">
                <a16:creationId xmlns:a16="http://schemas.microsoft.com/office/drawing/2014/main" id="{17A76C2A-90CB-D59A-10BE-1387DCADC6F1}"/>
              </a:ext>
            </a:extLst>
          </p:cNvPr>
          <p:cNvSpPr/>
          <p:nvPr/>
        </p:nvSpPr>
        <p:spPr>
          <a:xfrm>
            <a:off x="3376283" y="4667414"/>
            <a:ext cx="5259366" cy="14585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8" name="TextBox 27">
            <a:extLst>
              <a:ext uri="{FF2B5EF4-FFF2-40B4-BE49-F238E27FC236}">
                <a16:creationId xmlns:a16="http://schemas.microsoft.com/office/drawing/2014/main" id="{3E485A55-2B19-AAC1-2DA7-3EE42EDAD083}"/>
              </a:ext>
            </a:extLst>
          </p:cNvPr>
          <p:cNvSpPr txBox="1"/>
          <p:nvPr/>
        </p:nvSpPr>
        <p:spPr>
          <a:xfrm>
            <a:off x="5916219" y="4630877"/>
            <a:ext cx="678391" cy="215444"/>
          </a:xfrm>
          <a:prstGeom prst="rect">
            <a:avLst/>
          </a:prstGeom>
          <a:noFill/>
        </p:spPr>
        <p:txBody>
          <a:bodyPr wrap="none" rtlCol="0">
            <a:spAutoFit/>
          </a:bodyPr>
          <a:lstStyle/>
          <a:p>
            <a:r>
              <a:rPr lang="en-GB" sz="800" dirty="0">
                <a:latin typeface="Symbol" pitchFamily="2" charset="2"/>
              </a:rPr>
              <a:t>Q</a:t>
            </a:r>
            <a:r>
              <a:rPr lang="en-IT" sz="800" dirty="0"/>
              <a:t>(</a:t>
            </a:r>
            <a:r>
              <a:rPr lang="en-IT" sz="800" dirty="0">
                <a:latin typeface="Symbol" pitchFamily="2" charset="2"/>
              </a:rPr>
              <a:t>g</a:t>
            </a:r>
            <a:r>
              <a:rPr lang="en-IT" sz="800" dirty="0"/>
              <a:t>,X) (deg)</a:t>
            </a:r>
          </a:p>
        </p:txBody>
      </p:sp>
      <p:sp>
        <p:nvSpPr>
          <p:cNvPr id="5" name="TextBox 4">
            <a:extLst>
              <a:ext uri="{FF2B5EF4-FFF2-40B4-BE49-F238E27FC236}">
                <a16:creationId xmlns:a16="http://schemas.microsoft.com/office/drawing/2014/main" id="{F1D5A6A2-23B5-DC08-6688-8E4883A70435}"/>
              </a:ext>
            </a:extLst>
          </p:cNvPr>
          <p:cNvSpPr txBox="1"/>
          <p:nvPr/>
        </p:nvSpPr>
        <p:spPr>
          <a:xfrm>
            <a:off x="4295506" y="4617232"/>
            <a:ext cx="537327" cy="215444"/>
          </a:xfrm>
          <a:prstGeom prst="rect">
            <a:avLst/>
          </a:prstGeom>
          <a:noFill/>
        </p:spPr>
        <p:txBody>
          <a:bodyPr wrap="none" rtlCol="0">
            <a:spAutoFit/>
          </a:bodyPr>
          <a:lstStyle/>
          <a:p>
            <a:r>
              <a:rPr lang="en-IT" sz="800" dirty="0">
                <a:latin typeface="Symbol" pitchFamily="2" charset="2"/>
              </a:rPr>
              <a:t>D</a:t>
            </a:r>
            <a:r>
              <a:rPr lang="en-IT" sz="800" dirty="0"/>
              <a:t>t (GeV)</a:t>
            </a:r>
          </a:p>
        </p:txBody>
      </p:sp>
      <p:grpSp>
        <p:nvGrpSpPr>
          <p:cNvPr id="32" name="Group 31">
            <a:extLst>
              <a:ext uri="{FF2B5EF4-FFF2-40B4-BE49-F238E27FC236}">
                <a16:creationId xmlns:a16="http://schemas.microsoft.com/office/drawing/2014/main" id="{8354C27A-83D5-8050-CF64-CE39A454A6E1}"/>
              </a:ext>
            </a:extLst>
          </p:cNvPr>
          <p:cNvGrpSpPr/>
          <p:nvPr/>
        </p:nvGrpSpPr>
        <p:grpSpPr>
          <a:xfrm>
            <a:off x="7564285" y="4617232"/>
            <a:ext cx="772969" cy="216624"/>
            <a:chOff x="5748707" y="3343667"/>
            <a:chExt cx="772969" cy="216624"/>
          </a:xfrm>
        </p:grpSpPr>
        <p:sp>
          <p:nvSpPr>
            <p:cNvPr id="29" name="TextBox 28">
              <a:extLst>
                <a:ext uri="{FF2B5EF4-FFF2-40B4-BE49-F238E27FC236}">
                  <a16:creationId xmlns:a16="http://schemas.microsoft.com/office/drawing/2014/main" id="{457E727C-F6BB-8763-0D9B-276096398320}"/>
                </a:ext>
              </a:extLst>
            </p:cNvPr>
            <p:cNvSpPr txBox="1"/>
            <p:nvPr/>
          </p:nvSpPr>
          <p:spPr>
            <a:xfrm>
              <a:off x="5748707" y="3343667"/>
              <a:ext cx="772969" cy="215444"/>
            </a:xfrm>
            <a:prstGeom prst="rect">
              <a:avLst/>
            </a:prstGeom>
            <a:noFill/>
          </p:spPr>
          <p:txBody>
            <a:bodyPr wrap="none" rtlCol="0">
              <a:spAutoFit/>
            </a:bodyPr>
            <a:lstStyle/>
            <a:p>
              <a:r>
                <a:rPr lang="en-IT" sz="800" dirty="0"/>
                <a:t>P</a:t>
              </a:r>
              <a:r>
                <a:rPr lang="en-IT" sz="800" baseline="30000" dirty="0"/>
                <a:t>miss           </a:t>
              </a:r>
              <a:r>
                <a:rPr lang="en-IT" sz="800" dirty="0"/>
                <a:t>(GeV)</a:t>
              </a:r>
              <a:endParaRPr lang="en-IT" sz="800" baseline="30000" dirty="0"/>
            </a:p>
          </p:txBody>
        </p:sp>
        <p:sp>
          <p:nvSpPr>
            <p:cNvPr id="30" name="TextBox 29">
              <a:extLst>
                <a:ext uri="{FF2B5EF4-FFF2-40B4-BE49-F238E27FC236}">
                  <a16:creationId xmlns:a16="http://schemas.microsoft.com/office/drawing/2014/main" id="{7144BD11-290D-321D-ED6B-8D4EE052B870}"/>
                </a:ext>
              </a:extLst>
            </p:cNvPr>
            <p:cNvSpPr txBox="1"/>
            <p:nvPr/>
          </p:nvSpPr>
          <p:spPr>
            <a:xfrm>
              <a:off x="5785807" y="3385884"/>
              <a:ext cx="441146" cy="174407"/>
            </a:xfrm>
            <a:prstGeom prst="rect">
              <a:avLst/>
            </a:prstGeom>
            <a:noFill/>
          </p:spPr>
          <p:txBody>
            <a:bodyPr wrap="none" rtlCol="0">
              <a:spAutoFit/>
            </a:bodyPr>
            <a:lstStyle/>
            <a:p>
              <a:r>
                <a:rPr lang="en-GB" sz="800" baseline="-25000" dirty="0"/>
                <a:t>e</a:t>
              </a:r>
              <a:r>
                <a:rPr lang="en-IT" sz="800" baseline="-25000" dirty="0"/>
                <a:t>p-&gt;ep</a:t>
              </a:r>
              <a:r>
                <a:rPr lang="en-IT" sz="800" baseline="-25000" dirty="0">
                  <a:latin typeface="Symbol" pitchFamily="2" charset="2"/>
                </a:rPr>
                <a:t>g</a:t>
              </a:r>
              <a:r>
                <a:rPr lang="en-IT" sz="800" baseline="-25000" dirty="0"/>
                <a:t>X</a:t>
              </a:r>
            </a:p>
          </p:txBody>
        </p:sp>
      </p:grpSp>
      <p:sp>
        <p:nvSpPr>
          <p:cNvPr id="33" name="TextBox 32">
            <a:extLst>
              <a:ext uri="{FF2B5EF4-FFF2-40B4-BE49-F238E27FC236}">
                <a16:creationId xmlns:a16="http://schemas.microsoft.com/office/drawing/2014/main" id="{7AF6CACF-80CE-5119-C8DE-65E55020A821}"/>
              </a:ext>
            </a:extLst>
          </p:cNvPr>
          <p:cNvSpPr txBox="1"/>
          <p:nvPr/>
        </p:nvSpPr>
        <p:spPr>
          <a:xfrm>
            <a:off x="172758" y="536148"/>
            <a:ext cx="1914114" cy="461665"/>
          </a:xfrm>
          <a:prstGeom prst="rect">
            <a:avLst/>
          </a:prstGeom>
          <a:noFill/>
        </p:spPr>
        <p:txBody>
          <a:bodyPr wrap="none" rtlCol="0">
            <a:spAutoFit/>
          </a:bodyPr>
          <a:lstStyle/>
          <a:p>
            <a:r>
              <a:rPr lang="en-IT" sz="1200" dirty="0"/>
              <a:t>Recoil technology </a:t>
            </a:r>
            <a:r>
              <a:rPr lang="en-GB" sz="1200" dirty="0"/>
              <a:t>c</a:t>
            </a:r>
            <a:r>
              <a:rPr lang="en-IT" sz="1200" dirty="0"/>
              <a:t>an cope </a:t>
            </a:r>
          </a:p>
          <a:p>
            <a:r>
              <a:rPr lang="en-IT" sz="1200" dirty="0"/>
              <a:t>with the </a:t>
            </a:r>
            <a:r>
              <a:rPr lang="en-GB" sz="1200" dirty="0"/>
              <a:t>b</a:t>
            </a:r>
            <a:r>
              <a:rPr lang="en-IT" sz="1200" dirty="0"/>
              <a:t>ackground rates</a:t>
            </a:r>
          </a:p>
        </p:txBody>
      </p:sp>
      <p:sp>
        <p:nvSpPr>
          <p:cNvPr id="38" name="TextBox 37">
            <a:extLst>
              <a:ext uri="{FF2B5EF4-FFF2-40B4-BE49-F238E27FC236}">
                <a16:creationId xmlns:a16="http://schemas.microsoft.com/office/drawing/2014/main" id="{BAB2FB79-8109-470A-621C-01542683691F}"/>
              </a:ext>
            </a:extLst>
          </p:cNvPr>
          <p:cNvSpPr txBox="1"/>
          <p:nvPr/>
        </p:nvSpPr>
        <p:spPr>
          <a:xfrm>
            <a:off x="145987" y="3822935"/>
            <a:ext cx="2417265" cy="1015663"/>
          </a:xfrm>
          <a:prstGeom prst="rect">
            <a:avLst/>
          </a:prstGeom>
          <a:noFill/>
        </p:spPr>
        <p:txBody>
          <a:bodyPr wrap="none" rtlCol="0">
            <a:spAutoFit/>
          </a:bodyPr>
          <a:lstStyle/>
          <a:p>
            <a:r>
              <a:rPr lang="en-GB" sz="1200" dirty="0"/>
              <a:t>Still b</a:t>
            </a:r>
            <a:r>
              <a:rPr lang="en-IT" sz="1200" dirty="0"/>
              <a:t>asic reconstruction algorithm</a:t>
            </a:r>
          </a:p>
          <a:p>
            <a:r>
              <a:rPr lang="en-GB" sz="1200" dirty="0"/>
              <a:t>p</a:t>
            </a:r>
            <a:r>
              <a:rPr lang="en-IT" sz="1200" dirty="0"/>
              <a:t>rovides a conservative estimate</a:t>
            </a:r>
          </a:p>
          <a:p>
            <a:endParaRPr lang="en-IT" sz="1200" dirty="0"/>
          </a:p>
          <a:p>
            <a:r>
              <a:rPr lang="en-IT" sz="1200" dirty="0"/>
              <a:t>Recoil reconstruction </a:t>
            </a:r>
            <a:r>
              <a:rPr lang="en-GB" sz="1200" dirty="0"/>
              <a:t>is adequate</a:t>
            </a:r>
            <a:endParaRPr lang="en-IT" sz="1200" dirty="0"/>
          </a:p>
          <a:p>
            <a:r>
              <a:rPr lang="en-US" sz="1200" dirty="0"/>
              <a:t>even in the presence of background</a:t>
            </a:r>
          </a:p>
        </p:txBody>
      </p:sp>
      <p:pic>
        <p:nvPicPr>
          <p:cNvPr id="39" name="Picture 38">
            <a:extLst>
              <a:ext uri="{FF2B5EF4-FFF2-40B4-BE49-F238E27FC236}">
                <a16:creationId xmlns:a16="http://schemas.microsoft.com/office/drawing/2014/main" id="{CDBA5CF0-5EB5-CADB-43B4-CE7AF026E9F3}"/>
              </a:ext>
            </a:extLst>
          </p:cNvPr>
          <p:cNvPicPr>
            <a:picLocks noChangeAspect="1"/>
          </p:cNvPicPr>
          <p:nvPr/>
        </p:nvPicPr>
        <p:blipFill>
          <a:blip r:embed="rId4"/>
          <a:stretch>
            <a:fillRect/>
          </a:stretch>
        </p:blipFill>
        <p:spPr>
          <a:xfrm>
            <a:off x="177623" y="1449417"/>
            <a:ext cx="2148862" cy="2090949"/>
          </a:xfrm>
          <a:prstGeom prst="rect">
            <a:avLst/>
          </a:prstGeom>
        </p:spPr>
      </p:pic>
      <p:sp>
        <p:nvSpPr>
          <p:cNvPr id="8" name="TextBox 7">
            <a:extLst>
              <a:ext uri="{FF2B5EF4-FFF2-40B4-BE49-F238E27FC236}">
                <a16:creationId xmlns:a16="http://schemas.microsoft.com/office/drawing/2014/main" id="{295F32CC-FA5C-D479-EB13-3EDB960A9A3B}"/>
              </a:ext>
            </a:extLst>
          </p:cNvPr>
          <p:cNvSpPr txBox="1"/>
          <p:nvPr/>
        </p:nvSpPr>
        <p:spPr>
          <a:xfrm>
            <a:off x="4209250" y="2768642"/>
            <a:ext cx="369012" cy="246221"/>
          </a:xfrm>
          <a:prstGeom prst="rect">
            <a:avLst/>
          </a:prstGeom>
          <a:noFill/>
        </p:spPr>
        <p:txBody>
          <a:bodyPr wrap="none" rtlCol="0">
            <a:spAutoFit/>
          </a:bodyPr>
          <a:lstStyle/>
          <a:p>
            <a:r>
              <a:rPr lang="en-IT" sz="1000" dirty="0">
                <a:solidFill>
                  <a:srgbClr val="C00000"/>
                </a:solidFill>
                <a:latin typeface="+mj-lt"/>
              </a:rPr>
              <a:t>ep</a:t>
            </a:r>
            <a:r>
              <a:rPr lang="en-IT" sz="1000" dirty="0">
                <a:solidFill>
                  <a:srgbClr val="C00000"/>
                </a:solidFill>
                <a:latin typeface="Symbol" pitchFamily="2" charset="2"/>
              </a:rPr>
              <a:t>g</a:t>
            </a:r>
          </a:p>
        </p:txBody>
      </p:sp>
      <p:sp>
        <p:nvSpPr>
          <p:cNvPr id="9" name="TextBox 8">
            <a:extLst>
              <a:ext uri="{FF2B5EF4-FFF2-40B4-BE49-F238E27FC236}">
                <a16:creationId xmlns:a16="http://schemas.microsoft.com/office/drawing/2014/main" id="{A497E61F-6463-FA2A-9346-9043A10500B9}"/>
              </a:ext>
            </a:extLst>
          </p:cNvPr>
          <p:cNvSpPr txBox="1"/>
          <p:nvPr/>
        </p:nvSpPr>
        <p:spPr>
          <a:xfrm>
            <a:off x="4216090" y="2976930"/>
            <a:ext cx="429926" cy="246221"/>
          </a:xfrm>
          <a:prstGeom prst="rect">
            <a:avLst/>
          </a:prstGeom>
          <a:noFill/>
        </p:spPr>
        <p:txBody>
          <a:bodyPr wrap="none" rtlCol="0">
            <a:spAutoFit/>
          </a:bodyPr>
          <a:lstStyle/>
          <a:p>
            <a:r>
              <a:rPr lang="en-IT" sz="1000" dirty="0">
                <a:latin typeface="+mj-lt"/>
              </a:rPr>
              <a:t>ep</a:t>
            </a:r>
            <a:r>
              <a:rPr lang="en-IT" sz="1000" dirty="0">
                <a:latin typeface="Symbol" pitchFamily="2" charset="2"/>
              </a:rPr>
              <a:t>p</a:t>
            </a:r>
            <a:r>
              <a:rPr lang="en-IT" sz="1000" baseline="30000" dirty="0">
                <a:latin typeface="Symbol" pitchFamily="2" charset="2"/>
              </a:rPr>
              <a:t>0</a:t>
            </a:r>
          </a:p>
        </p:txBody>
      </p:sp>
    </p:spTree>
    <p:extLst>
      <p:ext uri="{BB962C8B-B14F-4D97-AF65-F5344CB8AC3E}">
        <p14:creationId xmlns:p14="http://schemas.microsoft.com/office/powerpoint/2010/main" val="29104088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741EEC-BAC0-590A-DF27-B852EFF97EE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E28C462-0044-8D95-3549-01496804CEF1}"/>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327FC5FF-8458-B68B-AD1C-6A5945CC62F6}"/>
              </a:ext>
            </a:extLst>
          </p:cNvPr>
          <p:cNvSpPr/>
          <p:nvPr/>
        </p:nvSpPr>
        <p:spPr>
          <a:xfrm>
            <a:off x="3557151" y="-31962"/>
            <a:ext cx="1920719" cy="323165"/>
          </a:xfrm>
          <a:prstGeom prst="rect">
            <a:avLst/>
          </a:prstGeom>
          <a:noFill/>
        </p:spPr>
        <p:txBody>
          <a:bodyPr wrap="none">
            <a:spAutoFit/>
          </a:bodyPr>
          <a:lstStyle/>
          <a:p>
            <a:pPr algn="ctr">
              <a:defRPr/>
            </a:pPr>
            <a:r>
              <a:rPr lang="en-US" sz="1500" dirty="0">
                <a:ln w="1905"/>
                <a:solidFill>
                  <a:schemeClr val="bg1"/>
                </a:solidFill>
                <a:latin typeface="Calibri"/>
              </a:rPr>
              <a:t>Impact Study: 4D Map</a:t>
            </a:r>
          </a:p>
        </p:txBody>
      </p:sp>
      <p:sp>
        <p:nvSpPr>
          <p:cNvPr id="26" name="Rectangle 25">
            <a:extLst>
              <a:ext uri="{FF2B5EF4-FFF2-40B4-BE49-F238E27FC236}">
                <a16:creationId xmlns:a16="http://schemas.microsoft.com/office/drawing/2014/main" id="{DDEB6139-2B32-5320-F53A-76AA2EFC3CD8}"/>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27" name="Foliennummernplatzhalter 6">
            <a:extLst>
              <a:ext uri="{FF2B5EF4-FFF2-40B4-BE49-F238E27FC236}">
                <a16:creationId xmlns:a16="http://schemas.microsoft.com/office/drawing/2014/main" id="{8F8BBAEB-F7EF-C996-6222-917690096E27}"/>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19</a:t>
            </a:fld>
            <a:endParaRPr lang="en-US" sz="700" dirty="0">
              <a:solidFill>
                <a:schemeClr val="bg1"/>
              </a:solidFill>
            </a:endParaRPr>
          </a:p>
        </p:txBody>
      </p:sp>
      <p:sp>
        <p:nvSpPr>
          <p:cNvPr id="29" name="TextBox 28">
            <a:extLst>
              <a:ext uri="{FF2B5EF4-FFF2-40B4-BE49-F238E27FC236}">
                <a16:creationId xmlns:a16="http://schemas.microsoft.com/office/drawing/2014/main" id="{AB9B2870-9FC9-9F80-AEC6-3BA630163E51}"/>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pic>
        <p:nvPicPr>
          <p:cNvPr id="2" name="Picture 1">
            <a:extLst>
              <a:ext uri="{FF2B5EF4-FFF2-40B4-BE49-F238E27FC236}">
                <a16:creationId xmlns:a16="http://schemas.microsoft.com/office/drawing/2014/main" id="{3796DA85-5CAD-64F1-54D8-3770646308B3}"/>
              </a:ext>
            </a:extLst>
          </p:cNvPr>
          <p:cNvPicPr>
            <a:picLocks noChangeAspect="1"/>
          </p:cNvPicPr>
          <p:nvPr/>
        </p:nvPicPr>
        <p:blipFill>
          <a:blip r:embed="rId3"/>
          <a:stretch>
            <a:fillRect/>
          </a:stretch>
        </p:blipFill>
        <p:spPr>
          <a:xfrm>
            <a:off x="764907" y="537492"/>
            <a:ext cx="7387691" cy="4429579"/>
          </a:xfrm>
          <a:prstGeom prst="rect">
            <a:avLst/>
          </a:prstGeom>
        </p:spPr>
      </p:pic>
      <p:sp>
        <p:nvSpPr>
          <p:cNvPr id="4" name="Rectangle 3">
            <a:extLst>
              <a:ext uri="{FF2B5EF4-FFF2-40B4-BE49-F238E27FC236}">
                <a16:creationId xmlns:a16="http://schemas.microsoft.com/office/drawing/2014/main" id="{025DF614-2EEF-E871-492E-39D6AFFF3579}"/>
              </a:ext>
            </a:extLst>
          </p:cNvPr>
          <p:cNvSpPr/>
          <p:nvPr/>
        </p:nvSpPr>
        <p:spPr>
          <a:xfrm>
            <a:off x="1149069" y="892707"/>
            <a:ext cx="3368434" cy="148084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pic>
        <p:nvPicPr>
          <p:cNvPr id="7" name="Picture 6">
            <a:extLst>
              <a:ext uri="{FF2B5EF4-FFF2-40B4-BE49-F238E27FC236}">
                <a16:creationId xmlns:a16="http://schemas.microsoft.com/office/drawing/2014/main" id="{94C8B559-CA6C-F357-3DB4-178952D665F7}"/>
              </a:ext>
            </a:extLst>
          </p:cNvPr>
          <p:cNvPicPr>
            <a:picLocks noChangeAspect="1"/>
          </p:cNvPicPr>
          <p:nvPr/>
        </p:nvPicPr>
        <p:blipFill>
          <a:blip r:embed="rId4"/>
          <a:stretch>
            <a:fillRect/>
          </a:stretch>
        </p:blipFill>
        <p:spPr>
          <a:xfrm>
            <a:off x="1257654" y="2112686"/>
            <a:ext cx="1923211" cy="1381598"/>
          </a:xfrm>
          <a:prstGeom prst="rect">
            <a:avLst/>
          </a:prstGeom>
        </p:spPr>
      </p:pic>
      <p:pic>
        <p:nvPicPr>
          <p:cNvPr id="12" name="Picture 11">
            <a:extLst>
              <a:ext uri="{FF2B5EF4-FFF2-40B4-BE49-F238E27FC236}">
                <a16:creationId xmlns:a16="http://schemas.microsoft.com/office/drawing/2014/main" id="{78265A92-5330-4966-DBA3-2470C604939A}"/>
              </a:ext>
            </a:extLst>
          </p:cNvPr>
          <p:cNvPicPr>
            <a:picLocks noChangeAspect="1"/>
          </p:cNvPicPr>
          <p:nvPr/>
        </p:nvPicPr>
        <p:blipFill>
          <a:blip r:embed="rId5"/>
          <a:stretch>
            <a:fillRect/>
          </a:stretch>
        </p:blipFill>
        <p:spPr>
          <a:xfrm>
            <a:off x="1318548" y="744570"/>
            <a:ext cx="3194551" cy="1265622"/>
          </a:xfrm>
          <a:prstGeom prst="rect">
            <a:avLst/>
          </a:prstGeom>
        </p:spPr>
      </p:pic>
      <p:sp>
        <p:nvSpPr>
          <p:cNvPr id="18" name="TextBox 17">
            <a:extLst>
              <a:ext uri="{FF2B5EF4-FFF2-40B4-BE49-F238E27FC236}">
                <a16:creationId xmlns:a16="http://schemas.microsoft.com/office/drawing/2014/main" id="{084C93AF-ED8E-3B38-85D6-74A3FA2ED9CC}"/>
              </a:ext>
            </a:extLst>
          </p:cNvPr>
          <p:cNvSpPr txBox="1"/>
          <p:nvPr/>
        </p:nvSpPr>
        <p:spPr>
          <a:xfrm>
            <a:off x="4787010" y="853780"/>
            <a:ext cx="944489" cy="369332"/>
          </a:xfrm>
          <a:prstGeom prst="rect">
            <a:avLst/>
          </a:prstGeom>
          <a:noFill/>
        </p:spPr>
        <p:txBody>
          <a:bodyPr wrap="none" rtlCol="0">
            <a:spAutoFit/>
          </a:bodyPr>
          <a:lstStyle/>
          <a:p>
            <a:r>
              <a:rPr lang="en-IT" b="1" dirty="0">
                <a:solidFill>
                  <a:srgbClr val="C00000"/>
                </a:solidFill>
              </a:rPr>
              <a:t>SIDIS </a:t>
            </a:r>
            <a:r>
              <a:rPr lang="en-IT" b="1" dirty="0">
                <a:solidFill>
                  <a:srgbClr val="C00000"/>
                </a:solidFill>
                <a:latin typeface="Symbol" pitchFamily="2" charset="2"/>
              </a:rPr>
              <a:t>p</a:t>
            </a:r>
            <a:r>
              <a:rPr lang="en-IT" sz="2200" b="1" baseline="30000" dirty="0">
                <a:solidFill>
                  <a:srgbClr val="C00000"/>
                </a:solidFill>
              </a:rPr>
              <a:t>+</a:t>
            </a:r>
          </a:p>
        </p:txBody>
      </p:sp>
      <p:sp>
        <p:nvSpPr>
          <p:cNvPr id="28" name="Rectangle 27">
            <a:extLst>
              <a:ext uri="{FF2B5EF4-FFF2-40B4-BE49-F238E27FC236}">
                <a16:creationId xmlns:a16="http://schemas.microsoft.com/office/drawing/2014/main" id="{C0BD02A4-C6E0-8251-DFE7-FC40367F3E51}"/>
              </a:ext>
            </a:extLst>
          </p:cNvPr>
          <p:cNvSpPr/>
          <p:nvPr/>
        </p:nvSpPr>
        <p:spPr>
          <a:xfrm>
            <a:off x="1418659" y="335113"/>
            <a:ext cx="5338275" cy="335462"/>
          </a:xfrm>
          <a:prstGeom prst="rect">
            <a:avLst/>
          </a:prstGeom>
          <a:solidFill>
            <a:schemeClr val="accent6">
              <a:lumMod val="20000"/>
              <a:lumOff val="8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0" name="TextBox 29">
            <a:extLst>
              <a:ext uri="{FF2B5EF4-FFF2-40B4-BE49-F238E27FC236}">
                <a16:creationId xmlns:a16="http://schemas.microsoft.com/office/drawing/2014/main" id="{F6D0AD9D-6704-AB5D-7CDD-B7B7F3B4F811}"/>
              </a:ext>
            </a:extLst>
          </p:cNvPr>
          <p:cNvSpPr txBox="1"/>
          <p:nvPr/>
        </p:nvSpPr>
        <p:spPr>
          <a:xfrm>
            <a:off x="1418660" y="373107"/>
            <a:ext cx="5308826" cy="292388"/>
          </a:xfrm>
          <a:prstGeom prst="rect">
            <a:avLst/>
          </a:prstGeom>
          <a:noFill/>
        </p:spPr>
        <p:txBody>
          <a:bodyPr wrap="none" rtlCol="0">
            <a:spAutoFit/>
          </a:bodyPr>
          <a:lstStyle/>
          <a:p>
            <a:r>
              <a:rPr lang="en-IT" sz="1300" b="1" dirty="0">
                <a:solidFill>
                  <a:srgbClr val="C00000"/>
                </a:solidFill>
              </a:rPr>
              <a:t>100 PAC days requested to achiveve the first 4D (x, Q</a:t>
            </a:r>
            <a:r>
              <a:rPr lang="en-IT" sz="1300" b="1" baseline="30000" dirty="0">
                <a:solidFill>
                  <a:srgbClr val="C00000"/>
                </a:solidFill>
              </a:rPr>
              <a:t>2</a:t>
            </a:r>
            <a:r>
              <a:rPr lang="en-IT" sz="1300" b="1" dirty="0">
                <a:solidFill>
                  <a:srgbClr val="C00000"/>
                </a:solidFill>
              </a:rPr>
              <a:t>, z, p</a:t>
            </a:r>
            <a:r>
              <a:rPr lang="en-IT" sz="1300" b="1" baseline="-25000" dirty="0">
                <a:solidFill>
                  <a:srgbClr val="C00000"/>
                </a:solidFill>
              </a:rPr>
              <a:t>T</a:t>
            </a:r>
            <a:r>
              <a:rPr lang="en-IT" sz="1300" b="1" dirty="0">
                <a:solidFill>
                  <a:srgbClr val="C00000"/>
                </a:solidFill>
              </a:rPr>
              <a:t>) measurement</a:t>
            </a:r>
          </a:p>
        </p:txBody>
      </p:sp>
      <p:pic>
        <p:nvPicPr>
          <p:cNvPr id="5" name="Picture 4">
            <a:extLst>
              <a:ext uri="{FF2B5EF4-FFF2-40B4-BE49-F238E27FC236}">
                <a16:creationId xmlns:a16="http://schemas.microsoft.com/office/drawing/2014/main" id="{E0D53E98-BA01-DD73-8BED-92D843010277}"/>
              </a:ext>
            </a:extLst>
          </p:cNvPr>
          <p:cNvPicPr>
            <a:picLocks noChangeAspect="1"/>
          </p:cNvPicPr>
          <p:nvPr/>
        </p:nvPicPr>
        <p:blipFill>
          <a:blip r:embed="rId6"/>
          <a:stretch>
            <a:fillRect/>
          </a:stretch>
        </p:blipFill>
        <p:spPr>
          <a:xfrm>
            <a:off x="1171095" y="827290"/>
            <a:ext cx="3566101" cy="1149196"/>
          </a:xfrm>
          <a:prstGeom prst="rect">
            <a:avLst/>
          </a:prstGeom>
        </p:spPr>
      </p:pic>
      <p:sp>
        <p:nvSpPr>
          <p:cNvPr id="6" name="Fußzeilenplatzhalter 7">
            <a:extLst>
              <a:ext uri="{FF2B5EF4-FFF2-40B4-BE49-F238E27FC236}">
                <a16:creationId xmlns:a16="http://schemas.microsoft.com/office/drawing/2014/main" id="{BE965D22-3569-ECC7-0664-083829D245DB}"/>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spTree>
    <p:extLst>
      <p:ext uri="{BB962C8B-B14F-4D97-AF65-F5344CB8AC3E}">
        <p14:creationId xmlns:p14="http://schemas.microsoft.com/office/powerpoint/2010/main" val="17977566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3FF32-7AE0-DD2B-7161-B176604C85F0}"/>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2061F0CB-E61D-2EC1-D2E8-DB45CAA0BFD4}"/>
              </a:ext>
            </a:extLst>
          </p:cNvPr>
          <p:cNvPicPr>
            <a:picLocks noChangeAspect="1"/>
          </p:cNvPicPr>
          <p:nvPr/>
        </p:nvPicPr>
        <p:blipFill>
          <a:blip r:embed="rId3"/>
          <a:stretch>
            <a:fillRect/>
          </a:stretch>
        </p:blipFill>
        <p:spPr>
          <a:xfrm>
            <a:off x="3392934" y="953197"/>
            <a:ext cx="4932195" cy="3834841"/>
          </a:xfrm>
          <a:prstGeom prst="rect">
            <a:avLst/>
          </a:prstGeom>
        </p:spPr>
      </p:pic>
      <p:sp>
        <p:nvSpPr>
          <p:cNvPr id="50" name="Rectangle 49">
            <a:extLst>
              <a:ext uri="{FF2B5EF4-FFF2-40B4-BE49-F238E27FC236}">
                <a16:creationId xmlns:a16="http://schemas.microsoft.com/office/drawing/2014/main" id="{D7C26B5C-E0F2-CE82-D25C-24991E2AA834}"/>
              </a:ext>
            </a:extLst>
          </p:cNvPr>
          <p:cNvSpPr/>
          <p:nvPr/>
        </p:nvSpPr>
        <p:spPr>
          <a:xfrm>
            <a:off x="256240" y="508464"/>
            <a:ext cx="4103067" cy="2252403"/>
          </a:xfrm>
          <a:prstGeom prst="rect">
            <a:avLst/>
          </a:prstGeom>
          <a:solidFill>
            <a:schemeClr val="accent1">
              <a:lumMod val="20000"/>
              <a:lumOff val="8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3" name="Rectangle 22">
            <a:extLst>
              <a:ext uri="{FF2B5EF4-FFF2-40B4-BE49-F238E27FC236}">
                <a16:creationId xmlns:a16="http://schemas.microsoft.com/office/drawing/2014/main" id="{B28D0085-87D4-48C5-2728-695623683612}"/>
              </a:ext>
            </a:extLst>
          </p:cNvPr>
          <p:cNvSpPr/>
          <p:nvPr/>
        </p:nvSpPr>
        <p:spPr>
          <a:xfrm>
            <a:off x="324128" y="1653709"/>
            <a:ext cx="1562139" cy="10361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1" name="Rectangle 20">
            <a:extLst>
              <a:ext uri="{FF2B5EF4-FFF2-40B4-BE49-F238E27FC236}">
                <a16:creationId xmlns:a16="http://schemas.microsoft.com/office/drawing/2014/main" id="{BD91B3BE-BA2D-F7ED-E928-544520EA7153}"/>
              </a:ext>
            </a:extLst>
          </p:cNvPr>
          <p:cNvSpPr/>
          <p:nvPr/>
        </p:nvSpPr>
        <p:spPr>
          <a:xfrm>
            <a:off x="312821" y="543868"/>
            <a:ext cx="1562139" cy="10361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pic>
        <p:nvPicPr>
          <p:cNvPr id="3" name="Picture 2">
            <a:extLst>
              <a:ext uri="{FF2B5EF4-FFF2-40B4-BE49-F238E27FC236}">
                <a16:creationId xmlns:a16="http://schemas.microsoft.com/office/drawing/2014/main" id="{0AA760C4-1AF7-E746-DBC6-C7AD269BF493}"/>
              </a:ext>
            </a:extLst>
          </p:cNvPr>
          <p:cNvPicPr>
            <a:picLocks noChangeAspect="1"/>
          </p:cNvPicPr>
          <p:nvPr/>
        </p:nvPicPr>
        <p:blipFill>
          <a:blip r:embed="rId4"/>
          <a:stretch>
            <a:fillRect/>
          </a:stretch>
        </p:blipFill>
        <p:spPr>
          <a:xfrm>
            <a:off x="457155" y="544926"/>
            <a:ext cx="1409700" cy="1035050"/>
          </a:xfrm>
          <a:prstGeom prst="rect">
            <a:avLst/>
          </a:prstGeom>
        </p:spPr>
      </p:pic>
      <p:pic>
        <p:nvPicPr>
          <p:cNvPr id="7" name="Picture 6">
            <a:extLst>
              <a:ext uri="{FF2B5EF4-FFF2-40B4-BE49-F238E27FC236}">
                <a16:creationId xmlns:a16="http://schemas.microsoft.com/office/drawing/2014/main" id="{6705B829-C5ED-69C0-21AA-F363015B2B6F}"/>
              </a:ext>
            </a:extLst>
          </p:cNvPr>
          <p:cNvPicPr>
            <a:picLocks noChangeAspect="1"/>
          </p:cNvPicPr>
          <p:nvPr/>
        </p:nvPicPr>
        <p:blipFill>
          <a:blip r:embed="rId5"/>
          <a:stretch>
            <a:fillRect/>
          </a:stretch>
        </p:blipFill>
        <p:spPr>
          <a:xfrm>
            <a:off x="457155" y="1656836"/>
            <a:ext cx="1417805" cy="999650"/>
          </a:xfrm>
          <a:prstGeom prst="rect">
            <a:avLst/>
          </a:prstGeom>
        </p:spPr>
      </p:pic>
      <p:sp>
        <p:nvSpPr>
          <p:cNvPr id="5" name="Line 4">
            <a:extLst>
              <a:ext uri="{FF2B5EF4-FFF2-40B4-BE49-F238E27FC236}">
                <a16:creationId xmlns:a16="http://schemas.microsoft.com/office/drawing/2014/main" id="{10B6D097-9D63-6B43-D2C6-D4C3C0560080}"/>
              </a:ext>
            </a:extLst>
          </p:cNvPr>
          <p:cNvSpPr>
            <a:spLocks noChangeShapeType="1"/>
          </p:cNvSpPr>
          <p:nvPr/>
        </p:nvSpPr>
        <p:spPr bwMode="auto">
          <a:xfrm>
            <a:off x="3096794" y="4652520"/>
            <a:ext cx="5429250" cy="0"/>
          </a:xfrm>
          <a:prstGeom prst="line">
            <a:avLst/>
          </a:prstGeom>
          <a:noFill/>
          <a:ln w="9525">
            <a:noFill/>
            <a:round/>
            <a:headEnd/>
            <a:tailEnd/>
          </a:ln>
          <a:effectLst/>
        </p:spPr>
        <p:txBody>
          <a:bodyPr>
            <a:prstTxWarp prst="textNoShape">
              <a:avLst/>
            </a:prstTxWarp>
          </a:bodyPr>
          <a:lstStyle/>
          <a:p>
            <a:endParaRPr lang="en-US" sz="975" dirty="0"/>
          </a:p>
        </p:txBody>
      </p:sp>
      <p:sp>
        <p:nvSpPr>
          <p:cNvPr id="6" name="Right Triangle 5">
            <a:extLst>
              <a:ext uri="{FF2B5EF4-FFF2-40B4-BE49-F238E27FC236}">
                <a16:creationId xmlns:a16="http://schemas.microsoft.com/office/drawing/2014/main" id="{FCE0E818-468C-669C-2C46-6FE04DD4B786}"/>
              </a:ext>
            </a:extLst>
          </p:cNvPr>
          <p:cNvSpPr/>
          <p:nvPr/>
        </p:nvSpPr>
        <p:spPr>
          <a:xfrm>
            <a:off x="3583433" y="3403966"/>
            <a:ext cx="841339" cy="1248554"/>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9" name="Rectangle 8">
            <a:extLst>
              <a:ext uri="{FF2B5EF4-FFF2-40B4-BE49-F238E27FC236}">
                <a16:creationId xmlns:a16="http://schemas.microsoft.com/office/drawing/2014/main" id="{9F412B47-725C-0AE7-C1A6-7EBAAEC4ECE4}"/>
              </a:ext>
            </a:extLst>
          </p:cNvPr>
          <p:cNvSpPr/>
          <p:nvPr/>
        </p:nvSpPr>
        <p:spPr>
          <a:xfrm>
            <a:off x="3392934" y="3324648"/>
            <a:ext cx="676817" cy="68406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cxnSp>
        <p:nvCxnSpPr>
          <p:cNvPr id="10" name="Straight Arrow Connector 9">
            <a:extLst>
              <a:ext uri="{FF2B5EF4-FFF2-40B4-BE49-F238E27FC236}">
                <a16:creationId xmlns:a16="http://schemas.microsoft.com/office/drawing/2014/main" id="{6B65333F-3AA5-9B01-C7FB-80F7D085E563}"/>
              </a:ext>
            </a:extLst>
          </p:cNvPr>
          <p:cNvCxnSpPr/>
          <p:nvPr/>
        </p:nvCxnSpPr>
        <p:spPr>
          <a:xfrm flipV="1">
            <a:off x="3583432" y="4086645"/>
            <a:ext cx="469001" cy="600510"/>
          </a:xfrm>
          <a:prstGeom prst="straightConnector1">
            <a:avLst/>
          </a:prstGeom>
          <a:ln>
            <a:solidFill>
              <a:srgbClr val="224FE6"/>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4E53DF43-B2B1-8AB1-B400-131D7384E454}"/>
              </a:ext>
            </a:extLst>
          </p:cNvPr>
          <p:cNvCxnSpPr/>
          <p:nvPr/>
        </p:nvCxnSpPr>
        <p:spPr>
          <a:xfrm flipH="1" flipV="1">
            <a:off x="3495447" y="3619063"/>
            <a:ext cx="556987" cy="467584"/>
          </a:xfrm>
          <a:prstGeom prst="straightConnector1">
            <a:avLst/>
          </a:prstGeom>
          <a:ln>
            <a:solidFill>
              <a:srgbClr val="224FE6"/>
            </a:solidFill>
            <a:tailEnd type="triangle" w="lg" len="lg"/>
          </a:ln>
          <a:effectLst/>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A740C638-6C70-C854-B773-943A82BE3656}"/>
              </a:ext>
            </a:extLst>
          </p:cNvPr>
          <p:cNvSpPr txBox="1"/>
          <p:nvPr/>
        </p:nvSpPr>
        <p:spPr>
          <a:xfrm>
            <a:off x="4069751" y="2867350"/>
            <a:ext cx="1534394" cy="461665"/>
          </a:xfrm>
          <a:prstGeom prst="rect">
            <a:avLst/>
          </a:prstGeom>
          <a:noFill/>
        </p:spPr>
        <p:txBody>
          <a:bodyPr wrap="none" rtlCol="0">
            <a:spAutoFit/>
          </a:bodyPr>
          <a:lstStyle/>
          <a:p>
            <a:r>
              <a:rPr lang="en-US" sz="1050" dirty="0">
                <a:solidFill>
                  <a:srgbClr val="224FE6"/>
                </a:solidFill>
              </a:rPr>
              <a:t>Longitudinal momentum</a:t>
            </a:r>
          </a:p>
          <a:p>
            <a:r>
              <a:rPr lang="en-US" sz="1350" i="1" dirty="0">
                <a:solidFill>
                  <a:srgbClr val="224FE6"/>
                </a:solidFill>
              </a:rPr>
              <a:t>k</a:t>
            </a:r>
            <a:r>
              <a:rPr lang="en-US" sz="1350" i="1" baseline="30000" dirty="0">
                <a:solidFill>
                  <a:srgbClr val="224FE6"/>
                </a:solidFill>
              </a:rPr>
              <a:t>+</a:t>
            </a:r>
            <a:r>
              <a:rPr lang="en-US" sz="1350" i="1" dirty="0">
                <a:solidFill>
                  <a:srgbClr val="224FE6"/>
                </a:solidFill>
              </a:rPr>
              <a:t>=</a:t>
            </a:r>
            <a:r>
              <a:rPr lang="en-US" sz="1350" i="1" dirty="0" err="1">
                <a:solidFill>
                  <a:srgbClr val="224FE6"/>
                </a:solidFill>
              </a:rPr>
              <a:t>xP</a:t>
            </a:r>
            <a:r>
              <a:rPr lang="en-US" sz="1350" i="1" baseline="30000" dirty="0">
                <a:solidFill>
                  <a:srgbClr val="224FE6"/>
                </a:solidFill>
              </a:rPr>
              <a:t>+</a:t>
            </a:r>
          </a:p>
        </p:txBody>
      </p:sp>
      <p:cxnSp>
        <p:nvCxnSpPr>
          <p:cNvPr id="14" name="Straight Arrow Connector 13">
            <a:extLst>
              <a:ext uri="{FF2B5EF4-FFF2-40B4-BE49-F238E27FC236}">
                <a16:creationId xmlns:a16="http://schemas.microsoft.com/office/drawing/2014/main" id="{85745AB5-9167-3B02-A7EA-3D56E36A0E34}"/>
              </a:ext>
            </a:extLst>
          </p:cNvPr>
          <p:cNvCxnSpPr/>
          <p:nvPr/>
        </p:nvCxnSpPr>
        <p:spPr>
          <a:xfrm flipH="1">
            <a:off x="5290705" y="2233603"/>
            <a:ext cx="1160063" cy="501220"/>
          </a:xfrm>
          <a:prstGeom prst="straightConnector1">
            <a:avLst/>
          </a:prstGeom>
          <a:ln>
            <a:solidFill>
              <a:srgbClr val="0070C0"/>
            </a:solidFill>
            <a:tailEnd type="triangle" w="lg" len="lg"/>
          </a:ln>
          <a:effectLst/>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9E5E87E3-C7A0-A0FC-2B5D-AE2DD8ED2B7D}"/>
              </a:ext>
            </a:extLst>
          </p:cNvPr>
          <p:cNvSpPr txBox="1"/>
          <p:nvPr/>
        </p:nvSpPr>
        <p:spPr>
          <a:xfrm rot="1821166">
            <a:off x="6745016" y="4164018"/>
            <a:ext cx="1112805" cy="253916"/>
          </a:xfrm>
          <a:prstGeom prst="rect">
            <a:avLst/>
          </a:prstGeom>
          <a:noFill/>
          <a:ln>
            <a:noFill/>
          </a:ln>
        </p:spPr>
        <p:txBody>
          <a:bodyPr wrap="none" rtlCol="0">
            <a:spAutoFit/>
          </a:bodyPr>
          <a:lstStyle/>
          <a:p>
            <a:r>
              <a:rPr lang="en-US" sz="1050" dirty="0">
                <a:solidFill>
                  <a:srgbClr val="C00000"/>
                </a:solidFill>
              </a:rPr>
              <a:t>Transverse plane</a:t>
            </a:r>
          </a:p>
        </p:txBody>
      </p:sp>
      <p:cxnSp>
        <p:nvCxnSpPr>
          <p:cNvPr id="27" name="Straight Arrow Connector 26">
            <a:extLst>
              <a:ext uri="{FF2B5EF4-FFF2-40B4-BE49-F238E27FC236}">
                <a16:creationId xmlns:a16="http://schemas.microsoft.com/office/drawing/2014/main" id="{EDB2CDF8-ED5C-5BF4-0E5B-23BC58ACBEE6}"/>
              </a:ext>
            </a:extLst>
          </p:cNvPr>
          <p:cNvCxnSpPr/>
          <p:nvPr/>
        </p:nvCxnSpPr>
        <p:spPr>
          <a:xfrm flipV="1">
            <a:off x="6524805" y="1573982"/>
            <a:ext cx="206106" cy="610707"/>
          </a:xfrm>
          <a:prstGeom prst="straightConnector1">
            <a:avLst/>
          </a:prstGeom>
          <a:ln>
            <a:solidFill>
              <a:srgbClr val="C00000"/>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CEC0EBDA-738B-C2BA-8CB6-6E720A040EB5}"/>
              </a:ext>
            </a:extLst>
          </p:cNvPr>
          <p:cNvCxnSpPr/>
          <p:nvPr/>
        </p:nvCxnSpPr>
        <p:spPr>
          <a:xfrm flipH="1" flipV="1">
            <a:off x="6529954" y="2233602"/>
            <a:ext cx="256983" cy="640773"/>
          </a:xfrm>
          <a:prstGeom prst="straightConnector1">
            <a:avLst/>
          </a:prstGeom>
          <a:ln>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0C0CBEEC-0428-0AB6-63CC-56C665A1CCF0}"/>
              </a:ext>
            </a:extLst>
          </p:cNvPr>
          <p:cNvSpPr txBox="1"/>
          <p:nvPr/>
        </p:nvSpPr>
        <p:spPr>
          <a:xfrm>
            <a:off x="6338950" y="1602767"/>
            <a:ext cx="319318" cy="300082"/>
          </a:xfrm>
          <a:prstGeom prst="rect">
            <a:avLst/>
          </a:prstGeom>
          <a:noFill/>
        </p:spPr>
        <p:txBody>
          <a:bodyPr wrap="none" rtlCol="0">
            <a:spAutoFit/>
          </a:bodyPr>
          <a:lstStyle/>
          <a:p>
            <a:r>
              <a:rPr lang="en-US" sz="1350" i="1" dirty="0" err="1">
                <a:solidFill>
                  <a:srgbClr val="C00000"/>
                </a:solidFill>
              </a:rPr>
              <a:t>k</a:t>
            </a:r>
            <a:r>
              <a:rPr lang="en-US" sz="1350" i="1" baseline="-25000" dirty="0" err="1">
                <a:solidFill>
                  <a:srgbClr val="C00000"/>
                </a:solidFill>
              </a:rPr>
              <a:t>T</a:t>
            </a:r>
            <a:endParaRPr lang="en-US" sz="1350" i="1" baseline="-25000" dirty="0">
              <a:solidFill>
                <a:srgbClr val="C00000"/>
              </a:solidFill>
            </a:endParaRPr>
          </a:p>
        </p:txBody>
      </p:sp>
      <p:cxnSp>
        <p:nvCxnSpPr>
          <p:cNvPr id="32" name="Straight Arrow Connector 31">
            <a:extLst>
              <a:ext uri="{FF2B5EF4-FFF2-40B4-BE49-F238E27FC236}">
                <a16:creationId xmlns:a16="http://schemas.microsoft.com/office/drawing/2014/main" id="{E39D2E04-BB87-0ECB-11A8-BDE24B862C10}"/>
              </a:ext>
            </a:extLst>
          </p:cNvPr>
          <p:cNvCxnSpPr/>
          <p:nvPr/>
        </p:nvCxnSpPr>
        <p:spPr>
          <a:xfrm>
            <a:off x="6418966" y="1644213"/>
            <a:ext cx="132163" cy="0"/>
          </a:xfrm>
          <a:prstGeom prst="straightConnector1">
            <a:avLst/>
          </a:prstGeom>
          <a:ln w="12700">
            <a:solidFill>
              <a:srgbClr val="C00000"/>
            </a:solidFill>
            <a:tailEnd type="triangle" w="sm" len="med"/>
          </a:ln>
          <a:effectLst/>
        </p:spPr>
        <p:style>
          <a:lnRef idx="2">
            <a:schemeClr val="accent1"/>
          </a:lnRef>
          <a:fillRef idx="0">
            <a:schemeClr val="accent1"/>
          </a:fillRef>
          <a:effectRef idx="1">
            <a:schemeClr val="accent1"/>
          </a:effectRef>
          <a:fontRef idx="minor">
            <a:schemeClr val="tx1"/>
          </a:fontRef>
        </p:style>
      </p:cxnSp>
      <p:grpSp>
        <p:nvGrpSpPr>
          <p:cNvPr id="33" name="Group 32">
            <a:extLst>
              <a:ext uri="{FF2B5EF4-FFF2-40B4-BE49-F238E27FC236}">
                <a16:creationId xmlns:a16="http://schemas.microsoft.com/office/drawing/2014/main" id="{1BC0665E-B224-A9CD-FF22-619DDDF8BB3F}"/>
              </a:ext>
            </a:extLst>
          </p:cNvPr>
          <p:cNvGrpSpPr/>
          <p:nvPr/>
        </p:nvGrpSpPr>
        <p:grpSpPr>
          <a:xfrm>
            <a:off x="6282314" y="2298867"/>
            <a:ext cx="330540" cy="300082"/>
            <a:chOff x="6026548" y="1194323"/>
            <a:chExt cx="440720" cy="400108"/>
          </a:xfrm>
        </p:grpSpPr>
        <p:sp>
          <p:nvSpPr>
            <p:cNvPr id="40" name="TextBox 39">
              <a:extLst>
                <a:ext uri="{FF2B5EF4-FFF2-40B4-BE49-F238E27FC236}">
                  <a16:creationId xmlns:a16="http://schemas.microsoft.com/office/drawing/2014/main" id="{1E0003D2-AFE7-4BFC-3F57-2BB4CD7F3AE6}"/>
                </a:ext>
              </a:extLst>
            </p:cNvPr>
            <p:cNvSpPr txBox="1"/>
            <p:nvPr/>
          </p:nvSpPr>
          <p:spPr>
            <a:xfrm>
              <a:off x="6026548" y="1194323"/>
              <a:ext cx="440720" cy="400108"/>
            </a:xfrm>
            <a:prstGeom prst="rect">
              <a:avLst/>
            </a:prstGeom>
            <a:noFill/>
          </p:spPr>
          <p:txBody>
            <a:bodyPr wrap="none" rtlCol="0">
              <a:spAutoFit/>
            </a:bodyPr>
            <a:lstStyle/>
            <a:p>
              <a:r>
                <a:rPr lang="en-US" sz="1350" i="1" dirty="0" err="1"/>
                <a:t>b</a:t>
              </a:r>
              <a:r>
                <a:rPr lang="en-US" sz="1350" i="1" baseline="-25000" dirty="0" err="1"/>
                <a:t>T</a:t>
              </a:r>
              <a:endParaRPr lang="en-US" sz="1350" i="1" baseline="-25000" dirty="0"/>
            </a:p>
          </p:txBody>
        </p:sp>
        <p:cxnSp>
          <p:nvCxnSpPr>
            <p:cNvPr id="41" name="Straight Arrow Connector 40">
              <a:extLst>
                <a:ext uri="{FF2B5EF4-FFF2-40B4-BE49-F238E27FC236}">
                  <a16:creationId xmlns:a16="http://schemas.microsoft.com/office/drawing/2014/main" id="{DCDFA969-971C-4FBC-988C-2A193D1E13BC}"/>
                </a:ext>
              </a:extLst>
            </p:cNvPr>
            <p:cNvCxnSpPr/>
            <p:nvPr/>
          </p:nvCxnSpPr>
          <p:spPr>
            <a:xfrm>
              <a:off x="6133236" y="1249584"/>
              <a:ext cx="176217" cy="0"/>
            </a:xfrm>
            <a:prstGeom prst="straightConnector1">
              <a:avLst/>
            </a:prstGeom>
            <a:ln w="12700">
              <a:solidFill>
                <a:schemeClr val="tx1"/>
              </a:solidFill>
              <a:tailEnd type="triangle" w="sm" len="med"/>
            </a:ln>
            <a:effectLst/>
          </p:spPr>
          <p:style>
            <a:lnRef idx="2">
              <a:schemeClr val="accent1"/>
            </a:lnRef>
            <a:fillRef idx="0">
              <a:schemeClr val="accent1"/>
            </a:fillRef>
            <a:effectRef idx="1">
              <a:schemeClr val="accent1"/>
            </a:effectRef>
            <a:fontRef idx="minor">
              <a:schemeClr val="tx1"/>
            </a:fontRef>
          </p:style>
        </p:cxnSp>
      </p:grpSp>
      <p:sp>
        <p:nvSpPr>
          <p:cNvPr id="42" name="TextBox 41">
            <a:extLst>
              <a:ext uri="{FF2B5EF4-FFF2-40B4-BE49-F238E27FC236}">
                <a16:creationId xmlns:a16="http://schemas.microsoft.com/office/drawing/2014/main" id="{5C0E83E5-6AB2-84AC-43D1-E40E1AE16303}"/>
              </a:ext>
            </a:extLst>
          </p:cNvPr>
          <p:cNvSpPr txBox="1"/>
          <p:nvPr/>
        </p:nvSpPr>
        <p:spPr>
          <a:xfrm>
            <a:off x="6854733" y="1343149"/>
            <a:ext cx="1455848" cy="253916"/>
          </a:xfrm>
          <a:prstGeom prst="rect">
            <a:avLst/>
          </a:prstGeom>
          <a:noFill/>
          <a:ln>
            <a:noFill/>
          </a:ln>
        </p:spPr>
        <p:txBody>
          <a:bodyPr wrap="none" rtlCol="0">
            <a:spAutoFit/>
          </a:bodyPr>
          <a:lstStyle/>
          <a:p>
            <a:r>
              <a:rPr lang="en-US" sz="1050" dirty="0">
                <a:solidFill>
                  <a:srgbClr val="C00000"/>
                </a:solidFill>
              </a:rPr>
              <a:t>Transverse momentum</a:t>
            </a:r>
          </a:p>
        </p:txBody>
      </p:sp>
      <p:sp>
        <p:nvSpPr>
          <p:cNvPr id="43" name="TextBox 42">
            <a:extLst>
              <a:ext uri="{FF2B5EF4-FFF2-40B4-BE49-F238E27FC236}">
                <a16:creationId xmlns:a16="http://schemas.microsoft.com/office/drawing/2014/main" id="{E344CCBC-69F9-7428-AF41-49524494394F}"/>
              </a:ext>
            </a:extLst>
          </p:cNvPr>
          <p:cNvSpPr txBox="1"/>
          <p:nvPr/>
        </p:nvSpPr>
        <p:spPr>
          <a:xfrm>
            <a:off x="6859020" y="2487178"/>
            <a:ext cx="1250663" cy="253916"/>
          </a:xfrm>
          <a:prstGeom prst="rect">
            <a:avLst/>
          </a:prstGeom>
          <a:noFill/>
          <a:ln>
            <a:noFill/>
          </a:ln>
        </p:spPr>
        <p:txBody>
          <a:bodyPr wrap="none" rtlCol="0">
            <a:spAutoFit/>
          </a:bodyPr>
          <a:lstStyle/>
          <a:p>
            <a:r>
              <a:rPr lang="en-US" sz="1050" dirty="0"/>
              <a:t>Transverse position</a:t>
            </a:r>
          </a:p>
        </p:txBody>
      </p:sp>
      <p:sp>
        <p:nvSpPr>
          <p:cNvPr id="44" name="TextBox 43">
            <a:extLst>
              <a:ext uri="{FF2B5EF4-FFF2-40B4-BE49-F238E27FC236}">
                <a16:creationId xmlns:a16="http://schemas.microsoft.com/office/drawing/2014/main" id="{8833C09C-9E06-E31A-3867-84AB36784889}"/>
              </a:ext>
            </a:extLst>
          </p:cNvPr>
          <p:cNvSpPr txBox="1"/>
          <p:nvPr/>
        </p:nvSpPr>
        <p:spPr>
          <a:xfrm>
            <a:off x="3758453" y="3542465"/>
            <a:ext cx="218720" cy="300082"/>
          </a:xfrm>
          <a:prstGeom prst="rect">
            <a:avLst/>
          </a:prstGeom>
          <a:noFill/>
        </p:spPr>
        <p:txBody>
          <a:bodyPr wrap="square" rtlCol="0">
            <a:spAutoFit/>
          </a:bodyPr>
          <a:lstStyle/>
          <a:p>
            <a:r>
              <a:rPr lang="en-US" sz="1350" dirty="0">
                <a:solidFill>
                  <a:srgbClr val="224FE6"/>
                </a:solidFill>
                <a:latin typeface="Savoye LET"/>
                <a:cs typeface="Savoye LET"/>
              </a:rPr>
              <a:t>l</a:t>
            </a:r>
            <a:endParaRPr lang="en-US" sz="1350" baseline="30000" dirty="0">
              <a:solidFill>
                <a:srgbClr val="224FE6"/>
              </a:solidFill>
              <a:latin typeface="Savoye LET"/>
              <a:cs typeface="Savoye LET"/>
            </a:endParaRPr>
          </a:p>
        </p:txBody>
      </p:sp>
      <p:sp>
        <p:nvSpPr>
          <p:cNvPr id="45" name="TextBox 44">
            <a:extLst>
              <a:ext uri="{FF2B5EF4-FFF2-40B4-BE49-F238E27FC236}">
                <a16:creationId xmlns:a16="http://schemas.microsoft.com/office/drawing/2014/main" id="{29454593-DC96-D6E3-EB8A-37449CF19F8B}"/>
              </a:ext>
            </a:extLst>
          </p:cNvPr>
          <p:cNvSpPr txBox="1"/>
          <p:nvPr/>
        </p:nvSpPr>
        <p:spPr>
          <a:xfrm>
            <a:off x="3718069" y="4464239"/>
            <a:ext cx="210314" cy="300082"/>
          </a:xfrm>
          <a:prstGeom prst="rect">
            <a:avLst/>
          </a:prstGeom>
          <a:noFill/>
        </p:spPr>
        <p:txBody>
          <a:bodyPr wrap="none" rtlCol="0">
            <a:spAutoFit/>
          </a:bodyPr>
          <a:lstStyle/>
          <a:p>
            <a:r>
              <a:rPr lang="en-US" sz="1350" dirty="0">
                <a:solidFill>
                  <a:srgbClr val="224FE6"/>
                </a:solidFill>
                <a:latin typeface="Savoye LET"/>
                <a:cs typeface="Savoye LET"/>
              </a:rPr>
              <a:t>l</a:t>
            </a:r>
            <a:endParaRPr lang="en-US" sz="1350" baseline="30000" dirty="0">
              <a:solidFill>
                <a:srgbClr val="224FE6"/>
              </a:solidFill>
              <a:latin typeface="Savoye LET"/>
              <a:cs typeface="Savoye LET"/>
            </a:endParaRPr>
          </a:p>
        </p:txBody>
      </p:sp>
      <p:sp>
        <p:nvSpPr>
          <p:cNvPr id="49" name="TextBox 48">
            <a:extLst>
              <a:ext uri="{FF2B5EF4-FFF2-40B4-BE49-F238E27FC236}">
                <a16:creationId xmlns:a16="http://schemas.microsoft.com/office/drawing/2014/main" id="{0AE29D83-6646-81BD-E0CB-99696424CB54}"/>
              </a:ext>
            </a:extLst>
          </p:cNvPr>
          <p:cNvSpPr txBox="1"/>
          <p:nvPr/>
        </p:nvSpPr>
        <p:spPr>
          <a:xfrm>
            <a:off x="4367608" y="4172816"/>
            <a:ext cx="1111202" cy="461665"/>
          </a:xfrm>
          <a:prstGeom prst="rect">
            <a:avLst/>
          </a:prstGeom>
          <a:noFill/>
        </p:spPr>
        <p:txBody>
          <a:bodyPr wrap="none" rtlCol="0">
            <a:spAutoFit/>
          </a:bodyPr>
          <a:lstStyle/>
          <a:p>
            <a:r>
              <a:rPr lang="en-US" sz="1050" dirty="0"/>
              <a:t>Photon </a:t>
            </a:r>
            <a:r>
              <a:rPr lang="en-US" sz="1050" dirty="0" err="1"/>
              <a:t>Virtuality</a:t>
            </a:r>
            <a:endParaRPr lang="en-US" sz="1050" dirty="0"/>
          </a:p>
          <a:p>
            <a:r>
              <a:rPr lang="en-US" sz="1350" i="1" dirty="0"/>
              <a:t>Q</a:t>
            </a:r>
            <a:r>
              <a:rPr lang="en-US" sz="1350" i="1" baseline="30000" dirty="0"/>
              <a:t>2</a:t>
            </a:r>
          </a:p>
        </p:txBody>
      </p:sp>
      <p:sp>
        <p:nvSpPr>
          <p:cNvPr id="59" name="TextBox 58">
            <a:extLst>
              <a:ext uri="{FF2B5EF4-FFF2-40B4-BE49-F238E27FC236}">
                <a16:creationId xmlns:a16="http://schemas.microsoft.com/office/drawing/2014/main" id="{0AFDDB50-8CDD-A404-CA96-1C01C0DFE8C3}"/>
              </a:ext>
            </a:extLst>
          </p:cNvPr>
          <p:cNvSpPr txBox="1"/>
          <p:nvPr/>
        </p:nvSpPr>
        <p:spPr>
          <a:xfrm>
            <a:off x="6366327" y="543868"/>
            <a:ext cx="1503104" cy="300082"/>
          </a:xfrm>
          <a:prstGeom prst="rect">
            <a:avLst/>
          </a:prstGeom>
          <a:noFill/>
        </p:spPr>
        <p:txBody>
          <a:bodyPr wrap="none" rtlCol="0">
            <a:spAutoFit/>
          </a:bodyPr>
          <a:lstStyle/>
          <a:p>
            <a:r>
              <a:rPr lang="en-US" sz="1350" dirty="0">
                <a:solidFill>
                  <a:srgbClr val="C00000"/>
                </a:solidFill>
              </a:rPr>
              <a:t>Confinement Scale</a:t>
            </a:r>
          </a:p>
        </p:txBody>
      </p:sp>
      <p:sp>
        <p:nvSpPr>
          <p:cNvPr id="60" name="TextBox 59">
            <a:extLst>
              <a:ext uri="{FF2B5EF4-FFF2-40B4-BE49-F238E27FC236}">
                <a16:creationId xmlns:a16="http://schemas.microsoft.com/office/drawing/2014/main" id="{99EAF551-CED6-1E3C-FB5E-7CEE274CC792}"/>
              </a:ext>
            </a:extLst>
          </p:cNvPr>
          <p:cNvSpPr txBox="1"/>
          <p:nvPr/>
        </p:nvSpPr>
        <p:spPr>
          <a:xfrm>
            <a:off x="1694060" y="3918900"/>
            <a:ext cx="1481111" cy="507831"/>
          </a:xfrm>
          <a:prstGeom prst="rect">
            <a:avLst/>
          </a:prstGeom>
          <a:noFill/>
        </p:spPr>
        <p:txBody>
          <a:bodyPr wrap="none" rtlCol="0">
            <a:spAutoFit/>
          </a:bodyPr>
          <a:lstStyle/>
          <a:p>
            <a:r>
              <a:rPr lang="en-US" sz="1350" dirty="0">
                <a:solidFill>
                  <a:srgbClr val="224FE6"/>
                </a:solidFill>
              </a:rPr>
              <a:t>High Energy Probe</a:t>
            </a:r>
          </a:p>
          <a:p>
            <a:r>
              <a:rPr lang="en-US" sz="1350" dirty="0">
                <a:solidFill>
                  <a:srgbClr val="224FE6"/>
                </a:solidFill>
              </a:rPr>
              <a:t>Hard Scale</a:t>
            </a:r>
          </a:p>
        </p:txBody>
      </p:sp>
      <p:sp>
        <p:nvSpPr>
          <p:cNvPr id="61" name="Right Arrow 60">
            <a:extLst>
              <a:ext uri="{FF2B5EF4-FFF2-40B4-BE49-F238E27FC236}">
                <a16:creationId xmlns:a16="http://schemas.microsoft.com/office/drawing/2014/main" id="{83FFF2B9-993B-ACE0-DD15-65B34818BCAD}"/>
              </a:ext>
            </a:extLst>
          </p:cNvPr>
          <p:cNvSpPr/>
          <p:nvPr/>
        </p:nvSpPr>
        <p:spPr>
          <a:xfrm rot="1551024">
            <a:off x="7438143" y="3296413"/>
            <a:ext cx="480007" cy="275733"/>
          </a:xfrm>
          <a:prstGeom prst="rightArrow">
            <a:avLst/>
          </a:prstGeom>
          <a:solidFill>
            <a:schemeClr val="accent6">
              <a:lumMod val="60000"/>
              <a:lumOff val="40000"/>
            </a:schemeClr>
          </a:solidFill>
          <a:ln>
            <a:solidFill>
              <a:schemeClr val="accent6">
                <a:lumMod val="75000"/>
              </a:schemeClr>
            </a:solidFill>
          </a:ln>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350"/>
          </a:p>
        </p:txBody>
      </p:sp>
      <p:sp>
        <p:nvSpPr>
          <p:cNvPr id="62" name="TextBox 61">
            <a:extLst>
              <a:ext uri="{FF2B5EF4-FFF2-40B4-BE49-F238E27FC236}">
                <a16:creationId xmlns:a16="http://schemas.microsoft.com/office/drawing/2014/main" id="{318BEF8F-2A96-4234-A36D-1DD2CF950EDF}"/>
              </a:ext>
            </a:extLst>
          </p:cNvPr>
          <p:cNvSpPr txBox="1"/>
          <p:nvPr/>
        </p:nvSpPr>
        <p:spPr>
          <a:xfrm>
            <a:off x="7917128" y="3180587"/>
            <a:ext cx="418704" cy="253916"/>
          </a:xfrm>
          <a:prstGeom prst="rect">
            <a:avLst/>
          </a:prstGeom>
          <a:noFill/>
        </p:spPr>
        <p:txBody>
          <a:bodyPr wrap="none" rtlCol="0">
            <a:spAutoFit/>
          </a:bodyPr>
          <a:lstStyle/>
          <a:p>
            <a:r>
              <a:rPr lang="en-US" sz="1050" dirty="0">
                <a:solidFill>
                  <a:srgbClr val="800000"/>
                </a:solidFill>
              </a:rPr>
              <a:t>Spin</a:t>
            </a:r>
          </a:p>
        </p:txBody>
      </p:sp>
      <p:sp>
        <p:nvSpPr>
          <p:cNvPr id="16" name="TextBox 15">
            <a:extLst>
              <a:ext uri="{FF2B5EF4-FFF2-40B4-BE49-F238E27FC236}">
                <a16:creationId xmlns:a16="http://schemas.microsoft.com/office/drawing/2014/main" id="{135687B3-CEDF-261F-043C-B03EAB0F70DE}"/>
              </a:ext>
            </a:extLst>
          </p:cNvPr>
          <p:cNvSpPr txBox="1"/>
          <p:nvPr/>
        </p:nvSpPr>
        <p:spPr>
          <a:xfrm>
            <a:off x="6282389" y="4564016"/>
            <a:ext cx="1192955" cy="242374"/>
          </a:xfrm>
          <a:prstGeom prst="rect">
            <a:avLst/>
          </a:prstGeom>
          <a:noFill/>
        </p:spPr>
        <p:txBody>
          <a:bodyPr wrap="none" rtlCol="0">
            <a:spAutoFit/>
          </a:bodyPr>
          <a:lstStyle/>
          <a:p>
            <a:r>
              <a:rPr lang="en-IT" sz="975" dirty="0"/>
              <a:t>Credit: A. Bacchetta</a:t>
            </a:r>
          </a:p>
        </p:txBody>
      </p:sp>
      <p:sp>
        <p:nvSpPr>
          <p:cNvPr id="66" name="Rectangle 65">
            <a:extLst>
              <a:ext uri="{FF2B5EF4-FFF2-40B4-BE49-F238E27FC236}">
                <a16:creationId xmlns:a16="http://schemas.microsoft.com/office/drawing/2014/main" id="{6511606D-2FD9-6CA4-E861-81C81C7E6B97}"/>
              </a:ext>
            </a:extLst>
          </p:cNvPr>
          <p:cNvSpPr/>
          <p:nvPr/>
        </p:nvSpPr>
        <p:spPr>
          <a:xfrm rot="16200000" flipV="1">
            <a:off x="3388265" y="4317280"/>
            <a:ext cx="302350" cy="1432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5" name="Up Arrow 64">
            <a:extLst>
              <a:ext uri="{FF2B5EF4-FFF2-40B4-BE49-F238E27FC236}">
                <a16:creationId xmlns:a16="http://schemas.microsoft.com/office/drawing/2014/main" id="{1FF3FF98-6E07-3B38-A958-D435E355DD6D}"/>
              </a:ext>
            </a:extLst>
          </p:cNvPr>
          <p:cNvSpPr/>
          <p:nvPr/>
        </p:nvSpPr>
        <p:spPr>
          <a:xfrm rot="2474942">
            <a:off x="3596243" y="4188796"/>
            <a:ext cx="175020" cy="240548"/>
          </a:xfrm>
          <a:prstGeom prst="upArrow">
            <a:avLst/>
          </a:prstGeom>
          <a:solidFill>
            <a:schemeClr val="tx2">
              <a:lumMod val="20000"/>
              <a:lumOff val="80000"/>
            </a:schemeClr>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350"/>
          </a:p>
        </p:txBody>
      </p:sp>
      <p:sp>
        <p:nvSpPr>
          <p:cNvPr id="17" name="Rectangle 16">
            <a:extLst>
              <a:ext uri="{FF2B5EF4-FFF2-40B4-BE49-F238E27FC236}">
                <a16:creationId xmlns:a16="http://schemas.microsoft.com/office/drawing/2014/main" id="{3D1981A3-C0BD-5B11-2487-191BC2727849}"/>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8" name="Rectangle 17">
            <a:extLst>
              <a:ext uri="{FF2B5EF4-FFF2-40B4-BE49-F238E27FC236}">
                <a16:creationId xmlns:a16="http://schemas.microsoft.com/office/drawing/2014/main" id="{D141EE9D-3EDD-93BE-A149-2F1A6B59F3F6}"/>
              </a:ext>
            </a:extLst>
          </p:cNvPr>
          <p:cNvSpPr/>
          <p:nvPr/>
        </p:nvSpPr>
        <p:spPr>
          <a:xfrm>
            <a:off x="3320862" y="-31962"/>
            <a:ext cx="2393284" cy="323165"/>
          </a:xfrm>
          <a:prstGeom prst="rect">
            <a:avLst/>
          </a:prstGeom>
          <a:noFill/>
        </p:spPr>
        <p:txBody>
          <a:bodyPr wrap="none">
            <a:spAutoFit/>
          </a:bodyPr>
          <a:lstStyle/>
          <a:p>
            <a:pPr algn="ctr">
              <a:defRPr/>
            </a:pPr>
            <a:r>
              <a:rPr lang="en-US" sz="1500" dirty="0">
                <a:ln w="1905"/>
                <a:solidFill>
                  <a:schemeClr val="bg1"/>
                </a:solidFill>
                <a:latin typeface="Calibri"/>
              </a:rPr>
              <a:t>3D Nucleon Structure by DIS</a:t>
            </a:r>
          </a:p>
        </p:txBody>
      </p:sp>
      <p:sp>
        <p:nvSpPr>
          <p:cNvPr id="19" name="Rectangle 18">
            <a:extLst>
              <a:ext uri="{FF2B5EF4-FFF2-40B4-BE49-F238E27FC236}">
                <a16:creationId xmlns:a16="http://schemas.microsoft.com/office/drawing/2014/main" id="{BED00693-A148-2B3D-B77E-8019A41102C2}"/>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22" name="Foliennummernplatzhalter 6">
            <a:extLst>
              <a:ext uri="{FF2B5EF4-FFF2-40B4-BE49-F238E27FC236}">
                <a16:creationId xmlns:a16="http://schemas.microsoft.com/office/drawing/2014/main" id="{AFA82F18-FDAC-78D3-CFB9-F76746B8635B}"/>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2</a:t>
            </a:fld>
            <a:endParaRPr lang="en-US" sz="700" dirty="0">
              <a:solidFill>
                <a:schemeClr val="bg1"/>
              </a:solidFill>
            </a:endParaRPr>
          </a:p>
        </p:txBody>
      </p:sp>
      <p:sp>
        <p:nvSpPr>
          <p:cNvPr id="30" name="TextBox 29">
            <a:extLst>
              <a:ext uri="{FF2B5EF4-FFF2-40B4-BE49-F238E27FC236}">
                <a16:creationId xmlns:a16="http://schemas.microsoft.com/office/drawing/2014/main" id="{BB27394D-CDFB-0E50-D1EE-D1177C6867EA}"/>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pic>
        <p:nvPicPr>
          <p:cNvPr id="48" name="Picture 47">
            <a:extLst>
              <a:ext uri="{FF2B5EF4-FFF2-40B4-BE49-F238E27FC236}">
                <a16:creationId xmlns:a16="http://schemas.microsoft.com/office/drawing/2014/main" id="{2B3614E2-74AB-6E69-091F-D586C4D7A210}"/>
              </a:ext>
            </a:extLst>
          </p:cNvPr>
          <p:cNvPicPr>
            <a:picLocks noChangeAspect="1"/>
          </p:cNvPicPr>
          <p:nvPr/>
        </p:nvPicPr>
        <p:blipFill>
          <a:blip r:embed="rId6"/>
          <a:stretch>
            <a:fillRect/>
          </a:stretch>
        </p:blipFill>
        <p:spPr>
          <a:xfrm>
            <a:off x="1971870" y="1639138"/>
            <a:ext cx="2329014" cy="1065251"/>
          </a:xfrm>
          <a:prstGeom prst="rect">
            <a:avLst/>
          </a:prstGeom>
        </p:spPr>
      </p:pic>
      <p:pic>
        <p:nvPicPr>
          <p:cNvPr id="8" name="Picture 7">
            <a:extLst>
              <a:ext uri="{FF2B5EF4-FFF2-40B4-BE49-F238E27FC236}">
                <a16:creationId xmlns:a16="http://schemas.microsoft.com/office/drawing/2014/main" id="{9E5E1EF1-10DC-C4B5-C6E9-17B70B32A674}"/>
              </a:ext>
            </a:extLst>
          </p:cNvPr>
          <p:cNvPicPr>
            <a:picLocks noChangeAspect="1"/>
          </p:cNvPicPr>
          <p:nvPr/>
        </p:nvPicPr>
        <p:blipFill>
          <a:blip r:embed="rId7"/>
          <a:stretch>
            <a:fillRect/>
          </a:stretch>
        </p:blipFill>
        <p:spPr>
          <a:xfrm>
            <a:off x="3169025" y="564622"/>
            <a:ext cx="1088736" cy="995659"/>
          </a:xfrm>
          <a:prstGeom prst="rect">
            <a:avLst/>
          </a:prstGeom>
        </p:spPr>
      </p:pic>
      <p:pic>
        <p:nvPicPr>
          <p:cNvPr id="15" name="Picture 14" descr="Sivers_down.png">
            <a:extLst>
              <a:ext uri="{FF2B5EF4-FFF2-40B4-BE49-F238E27FC236}">
                <a16:creationId xmlns:a16="http://schemas.microsoft.com/office/drawing/2014/main" id="{F3E9C04A-FDF7-0094-08D2-12D55B9BB49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66583" y="553608"/>
            <a:ext cx="1100896" cy="1017689"/>
          </a:xfrm>
          <a:prstGeom prst="rect">
            <a:avLst/>
          </a:prstGeom>
        </p:spPr>
      </p:pic>
      <p:sp>
        <p:nvSpPr>
          <p:cNvPr id="12" name="Rectangle 11">
            <a:extLst>
              <a:ext uri="{FF2B5EF4-FFF2-40B4-BE49-F238E27FC236}">
                <a16:creationId xmlns:a16="http://schemas.microsoft.com/office/drawing/2014/main" id="{AD85BF5F-C7BB-9DB6-39B1-5CE7281F06C8}"/>
              </a:ext>
            </a:extLst>
          </p:cNvPr>
          <p:cNvSpPr/>
          <p:nvPr/>
        </p:nvSpPr>
        <p:spPr>
          <a:xfrm>
            <a:off x="495701" y="564622"/>
            <a:ext cx="336884" cy="1813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0" name="Rectangle 19">
            <a:extLst>
              <a:ext uri="{FF2B5EF4-FFF2-40B4-BE49-F238E27FC236}">
                <a16:creationId xmlns:a16="http://schemas.microsoft.com/office/drawing/2014/main" id="{A51ACA94-DF2C-9D1B-655F-50533B78C01C}"/>
              </a:ext>
            </a:extLst>
          </p:cNvPr>
          <p:cNvSpPr/>
          <p:nvPr/>
        </p:nvSpPr>
        <p:spPr>
          <a:xfrm>
            <a:off x="457155" y="1664918"/>
            <a:ext cx="336884" cy="1813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51" name="TextBox 50">
            <a:extLst>
              <a:ext uri="{FF2B5EF4-FFF2-40B4-BE49-F238E27FC236}">
                <a16:creationId xmlns:a16="http://schemas.microsoft.com/office/drawing/2014/main" id="{73036505-1303-8039-4748-35AEE8AC7C60}"/>
              </a:ext>
            </a:extLst>
          </p:cNvPr>
          <p:cNvSpPr txBox="1"/>
          <p:nvPr/>
        </p:nvSpPr>
        <p:spPr>
          <a:xfrm>
            <a:off x="255143" y="1612486"/>
            <a:ext cx="756938" cy="246221"/>
          </a:xfrm>
          <a:prstGeom prst="rect">
            <a:avLst/>
          </a:prstGeom>
          <a:noFill/>
        </p:spPr>
        <p:txBody>
          <a:bodyPr wrap="none" rtlCol="0">
            <a:spAutoFit/>
          </a:bodyPr>
          <a:lstStyle/>
          <a:p>
            <a:r>
              <a:rPr lang="en-IT" sz="1000" b="1" dirty="0"/>
              <a:t>GPD (x, b</a:t>
            </a:r>
            <a:r>
              <a:rPr lang="en-IT" sz="1000" b="1" baseline="-25000" dirty="0"/>
              <a:t>T</a:t>
            </a:r>
            <a:r>
              <a:rPr lang="en-IT" sz="1000" b="1" dirty="0"/>
              <a:t>)</a:t>
            </a:r>
          </a:p>
        </p:txBody>
      </p:sp>
      <p:sp>
        <p:nvSpPr>
          <p:cNvPr id="47" name="TextBox 46">
            <a:extLst>
              <a:ext uri="{FF2B5EF4-FFF2-40B4-BE49-F238E27FC236}">
                <a16:creationId xmlns:a16="http://schemas.microsoft.com/office/drawing/2014/main" id="{FF8F8B38-5075-40C7-28D0-B05603D37118}"/>
              </a:ext>
            </a:extLst>
          </p:cNvPr>
          <p:cNvSpPr txBox="1"/>
          <p:nvPr/>
        </p:nvSpPr>
        <p:spPr>
          <a:xfrm>
            <a:off x="255143" y="520769"/>
            <a:ext cx="1135247" cy="246221"/>
          </a:xfrm>
          <a:prstGeom prst="rect">
            <a:avLst/>
          </a:prstGeom>
          <a:noFill/>
        </p:spPr>
        <p:txBody>
          <a:bodyPr wrap="square" rtlCol="0">
            <a:spAutoFit/>
          </a:bodyPr>
          <a:lstStyle/>
          <a:p>
            <a:r>
              <a:rPr lang="en-IT" sz="1000" b="1" dirty="0"/>
              <a:t>TMD (x, k</a:t>
            </a:r>
            <a:r>
              <a:rPr lang="en-IT" sz="1000" b="1" baseline="-25000" dirty="0"/>
              <a:t>T</a:t>
            </a:r>
            <a:r>
              <a:rPr lang="en-IT" sz="1000" b="1" dirty="0"/>
              <a:t>)</a:t>
            </a:r>
          </a:p>
        </p:txBody>
      </p:sp>
      <p:sp>
        <p:nvSpPr>
          <p:cNvPr id="25" name="Fußzeilenplatzhalter 7">
            <a:extLst>
              <a:ext uri="{FF2B5EF4-FFF2-40B4-BE49-F238E27FC236}">
                <a16:creationId xmlns:a16="http://schemas.microsoft.com/office/drawing/2014/main" id="{6D682F97-3F95-5593-AD1A-C1FAAC98B3F4}"/>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spTree>
    <p:extLst>
      <p:ext uri="{BB962C8B-B14F-4D97-AF65-F5344CB8AC3E}">
        <p14:creationId xmlns:p14="http://schemas.microsoft.com/office/powerpoint/2010/main" val="24042443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AC53F-404E-2A58-6FCE-BA5030A87F02}"/>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C8929A44-AC6A-C26C-714F-2FF633BE89C1}"/>
              </a:ext>
            </a:extLst>
          </p:cNvPr>
          <p:cNvSpPr/>
          <p:nvPr/>
        </p:nvSpPr>
        <p:spPr>
          <a:xfrm>
            <a:off x="110003" y="1851373"/>
            <a:ext cx="3828473" cy="217632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5" name="Rectangle 14">
            <a:extLst>
              <a:ext uri="{FF2B5EF4-FFF2-40B4-BE49-F238E27FC236}">
                <a16:creationId xmlns:a16="http://schemas.microsoft.com/office/drawing/2014/main" id="{771F3A51-F752-D59F-BE3F-F45B57406BAD}"/>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2" name="Rectangle 1">
            <a:extLst>
              <a:ext uri="{FF2B5EF4-FFF2-40B4-BE49-F238E27FC236}">
                <a16:creationId xmlns:a16="http://schemas.microsoft.com/office/drawing/2014/main" id="{B421E9E3-FE03-FBC3-CD9B-590587087F05}"/>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4" name="Foliennummernplatzhalter 6">
            <a:extLst>
              <a:ext uri="{FF2B5EF4-FFF2-40B4-BE49-F238E27FC236}">
                <a16:creationId xmlns:a16="http://schemas.microsoft.com/office/drawing/2014/main" id="{569D84FF-8752-3B9F-607A-C46167122156}"/>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20</a:t>
            </a:fld>
            <a:endParaRPr lang="en-US" sz="700" dirty="0">
              <a:solidFill>
                <a:schemeClr val="bg1"/>
              </a:solidFill>
            </a:endParaRPr>
          </a:p>
        </p:txBody>
      </p:sp>
      <p:sp>
        <p:nvSpPr>
          <p:cNvPr id="6" name="TextBox 5">
            <a:extLst>
              <a:ext uri="{FF2B5EF4-FFF2-40B4-BE49-F238E27FC236}">
                <a16:creationId xmlns:a16="http://schemas.microsoft.com/office/drawing/2014/main" id="{09C09881-0826-7978-E657-A6306805D3B1}"/>
              </a:ext>
            </a:extLst>
          </p:cNvPr>
          <p:cNvSpPr txBox="1"/>
          <p:nvPr/>
        </p:nvSpPr>
        <p:spPr>
          <a:xfrm>
            <a:off x="1288227" y="753511"/>
            <a:ext cx="6056145" cy="307777"/>
          </a:xfrm>
          <a:prstGeom prst="rect">
            <a:avLst/>
          </a:prstGeom>
          <a:noFill/>
        </p:spPr>
        <p:txBody>
          <a:bodyPr wrap="none" rtlCol="0">
            <a:spAutoFit/>
          </a:bodyPr>
          <a:lstStyle/>
          <a:p>
            <a:r>
              <a:rPr lang="en-IT" sz="1400" dirty="0"/>
              <a:t>Projections with and without CLAS12 di-hadron pseudo-data (with lattice inputs)</a:t>
            </a:r>
          </a:p>
        </p:txBody>
      </p:sp>
      <p:sp>
        <p:nvSpPr>
          <p:cNvPr id="8" name="Rectangle 7">
            <a:extLst>
              <a:ext uri="{FF2B5EF4-FFF2-40B4-BE49-F238E27FC236}">
                <a16:creationId xmlns:a16="http://schemas.microsoft.com/office/drawing/2014/main" id="{9B91A3C3-BA4E-80B0-2582-FBF6AF064B88}"/>
              </a:ext>
            </a:extLst>
          </p:cNvPr>
          <p:cNvSpPr/>
          <p:nvPr/>
        </p:nvSpPr>
        <p:spPr>
          <a:xfrm>
            <a:off x="2885684" y="-35968"/>
            <a:ext cx="3263650" cy="323165"/>
          </a:xfrm>
          <a:prstGeom prst="rect">
            <a:avLst/>
          </a:prstGeom>
          <a:noFill/>
        </p:spPr>
        <p:txBody>
          <a:bodyPr wrap="none">
            <a:spAutoFit/>
          </a:bodyPr>
          <a:lstStyle/>
          <a:p>
            <a:pPr algn="ctr">
              <a:defRPr/>
            </a:pPr>
            <a:r>
              <a:rPr lang="en-US" sz="1500" dirty="0">
                <a:ln w="1905"/>
                <a:solidFill>
                  <a:schemeClr val="bg1"/>
                </a:solidFill>
                <a:latin typeface="Calibri"/>
              </a:rPr>
              <a:t>Impact Study: Tensor Charge from SIDIS</a:t>
            </a:r>
          </a:p>
        </p:txBody>
      </p:sp>
      <p:sp>
        <p:nvSpPr>
          <p:cNvPr id="20" name="TextBox 19">
            <a:extLst>
              <a:ext uri="{FF2B5EF4-FFF2-40B4-BE49-F238E27FC236}">
                <a16:creationId xmlns:a16="http://schemas.microsoft.com/office/drawing/2014/main" id="{2B5003B0-F390-9BC8-63CA-A467B8F9440C}"/>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sp>
        <p:nvSpPr>
          <p:cNvPr id="17" name="TextBox 16">
            <a:extLst>
              <a:ext uri="{FF2B5EF4-FFF2-40B4-BE49-F238E27FC236}">
                <a16:creationId xmlns:a16="http://schemas.microsoft.com/office/drawing/2014/main" id="{E78534FC-B486-1403-88A9-D6F2D94C33BC}"/>
              </a:ext>
            </a:extLst>
          </p:cNvPr>
          <p:cNvSpPr txBox="1"/>
          <p:nvPr/>
        </p:nvSpPr>
        <p:spPr>
          <a:xfrm>
            <a:off x="1614420" y="380830"/>
            <a:ext cx="5422510" cy="307777"/>
          </a:xfrm>
          <a:prstGeom prst="rect">
            <a:avLst/>
          </a:prstGeom>
          <a:noFill/>
        </p:spPr>
        <p:txBody>
          <a:bodyPr wrap="none" rtlCol="0">
            <a:spAutoFit/>
          </a:bodyPr>
          <a:lstStyle/>
          <a:p>
            <a:r>
              <a:rPr lang="en-IT" sz="1400" dirty="0"/>
              <a:t>Fundamental quantity related to BSM physics: EDM and tensor coupling</a:t>
            </a:r>
          </a:p>
        </p:txBody>
      </p:sp>
      <p:sp>
        <p:nvSpPr>
          <p:cNvPr id="11" name="Rectangle 10">
            <a:extLst>
              <a:ext uri="{FF2B5EF4-FFF2-40B4-BE49-F238E27FC236}">
                <a16:creationId xmlns:a16="http://schemas.microsoft.com/office/drawing/2014/main" id="{71065DD0-9FCD-B552-5B8C-8E76628E07C0}"/>
              </a:ext>
            </a:extLst>
          </p:cNvPr>
          <p:cNvSpPr/>
          <p:nvPr/>
        </p:nvSpPr>
        <p:spPr>
          <a:xfrm>
            <a:off x="1580409" y="1190575"/>
            <a:ext cx="5456521" cy="335462"/>
          </a:xfrm>
          <a:prstGeom prst="rect">
            <a:avLst/>
          </a:prstGeom>
          <a:solidFill>
            <a:schemeClr val="accent6">
              <a:lumMod val="20000"/>
              <a:lumOff val="8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2" name="TextBox 11">
            <a:extLst>
              <a:ext uri="{FF2B5EF4-FFF2-40B4-BE49-F238E27FC236}">
                <a16:creationId xmlns:a16="http://schemas.microsoft.com/office/drawing/2014/main" id="{9F1F0081-14E1-70B1-2DB3-9264874E9C81}"/>
              </a:ext>
            </a:extLst>
          </p:cNvPr>
          <p:cNvSpPr txBox="1"/>
          <p:nvPr/>
        </p:nvSpPr>
        <p:spPr>
          <a:xfrm>
            <a:off x="1648081" y="1212112"/>
            <a:ext cx="5210914" cy="292388"/>
          </a:xfrm>
          <a:prstGeom prst="rect">
            <a:avLst/>
          </a:prstGeom>
          <a:noFill/>
        </p:spPr>
        <p:txBody>
          <a:bodyPr wrap="none" rtlCol="0">
            <a:spAutoFit/>
          </a:bodyPr>
          <a:lstStyle/>
          <a:p>
            <a:r>
              <a:rPr lang="en-IT" sz="1300" b="1" dirty="0">
                <a:solidFill>
                  <a:srgbClr val="C00000"/>
                </a:solidFill>
              </a:rPr>
              <a:t>100 PAC days requested to be competitive in precision to lattice for </a:t>
            </a:r>
            <a:r>
              <a:rPr lang="en-IT" sz="1300" b="1" dirty="0">
                <a:solidFill>
                  <a:srgbClr val="C00000"/>
                </a:solidFill>
                <a:latin typeface="Symbol" pitchFamily="2" charset="2"/>
              </a:rPr>
              <a:t>d</a:t>
            </a:r>
            <a:r>
              <a:rPr lang="en-IT" sz="1300" b="1" dirty="0">
                <a:solidFill>
                  <a:srgbClr val="C00000"/>
                </a:solidFill>
              </a:rPr>
              <a:t>u</a:t>
            </a:r>
          </a:p>
        </p:txBody>
      </p:sp>
      <p:pic>
        <p:nvPicPr>
          <p:cNvPr id="3" name="Picture 2">
            <a:extLst>
              <a:ext uri="{FF2B5EF4-FFF2-40B4-BE49-F238E27FC236}">
                <a16:creationId xmlns:a16="http://schemas.microsoft.com/office/drawing/2014/main" id="{D27DA725-7BB6-3F08-295E-2474B1E047BB}"/>
              </a:ext>
            </a:extLst>
          </p:cNvPr>
          <p:cNvPicPr>
            <a:picLocks noChangeAspect="1"/>
          </p:cNvPicPr>
          <p:nvPr/>
        </p:nvPicPr>
        <p:blipFill>
          <a:blip r:embed="rId2"/>
          <a:stretch>
            <a:fillRect/>
          </a:stretch>
        </p:blipFill>
        <p:spPr>
          <a:xfrm>
            <a:off x="110003" y="1884900"/>
            <a:ext cx="3828473" cy="2142802"/>
          </a:xfrm>
          <a:prstGeom prst="rect">
            <a:avLst/>
          </a:prstGeom>
        </p:spPr>
      </p:pic>
      <p:pic>
        <p:nvPicPr>
          <p:cNvPr id="10" name="Picture 9">
            <a:extLst>
              <a:ext uri="{FF2B5EF4-FFF2-40B4-BE49-F238E27FC236}">
                <a16:creationId xmlns:a16="http://schemas.microsoft.com/office/drawing/2014/main" id="{41C43948-719B-CF4B-4E4B-493EFCF125E0}"/>
              </a:ext>
            </a:extLst>
          </p:cNvPr>
          <p:cNvPicPr>
            <a:picLocks noChangeAspect="1"/>
          </p:cNvPicPr>
          <p:nvPr/>
        </p:nvPicPr>
        <p:blipFill>
          <a:blip r:embed="rId3"/>
          <a:stretch>
            <a:fillRect/>
          </a:stretch>
        </p:blipFill>
        <p:spPr>
          <a:xfrm>
            <a:off x="4015109" y="1851373"/>
            <a:ext cx="5039513" cy="2176329"/>
          </a:xfrm>
          <a:prstGeom prst="rect">
            <a:avLst/>
          </a:prstGeom>
        </p:spPr>
      </p:pic>
      <p:sp>
        <p:nvSpPr>
          <p:cNvPr id="7" name="Fußzeilenplatzhalter 7">
            <a:extLst>
              <a:ext uri="{FF2B5EF4-FFF2-40B4-BE49-F238E27FC236}">
                <a16:creationId xmlns:a16="http://schemas.microsoft.com/office/drawing/2014/main" id="{DD040BA8-221C-DC22-3D1E-20117C1947D4}"/>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pic>
        <p:nvPicPr>
          <p:cNvPr id="14" name="Picture 13">
            <a:extLst>
              <a:ext uri="{FF2B5EF4-FFF2-40B4-BE49-F238E27FC236}">
                <a16:creationId xmlns:a16="http://schemas.microsoft.com/office/drawing/2014/main" id="{CC03A6A3-9A38-0A9D-69C8-E27095BC2E27}"/>
              </a:ext>
            </a:extLst>
          </p:cNvPr>
          <p:cNvPicPr>
            <a:picLocks noChangeAspect="1"/>
          </p:cNvPicPr>
          <p:nvPr/>
        </p:nvPicPr>
        <p:blipFill>
          <a:blip r:embed="rId4"/>
          <a:stretch>
            <a:fillRect/>
          </a:stretch>
        </p:blipFill>
        <p:spPr>
          <a:xfrm>
            <a:off x="2518338" y="4200309"/>
            <a:ext cx="3103323" cy="578153"/>
          </a:xfrm>
          <a:prstGeom prst="rect">
            <a:avLst/>
          </a:prstGeom>
        </p:spPr>
      </p:pic>
    </p:spTree>
    <p:extLst>
      <p:ext uri="{BB962C8B-B14F-4D97-AF65-F5344CB8AC3E}">
        <p14:creationId xmlns:p14="http://schemas.microsoft.com/office/powerpoint/2010/main" val="23661288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55A2D-AD7B-E5EC-8064-70DCE328DDF0}"/>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C1CC91F1-6A10-9973-70E7-611FE41210F1}"/>
              </a:ext>
            </a:extLst>
          </p:cNvPr>
          <p:cNvPicPr>
            <a:picLocks noChangeAspect="1"/>
          </p:cNvPicPr>
          <p:nvPr/>
        </p:nvPicPr>
        <p:blipFill>
          <a:blip r:embed="rId3"/>
          <a:stretch>
            <a:fillRect/>
          </a:stretch>
        </p:blipFill>
        <p:spPr>
          <a:xfrm>
            <a:off x="2838967" y="994104"/>
            <a:ext cx="6148303" cy="3921111"/>
          </a:xfrm>
          <a:prstGeom prst="rect">
            <a:avLst/>
          </a:prstGeom>
        </p:spPr>
      </p:pic>
      <p:sp>
        <p:nvSpPr>
          <p:cNvPr id="15" name="Rectangle 14">
            <a:extLst>
              <a:ext uri="{FF2B5EF4-FFF2-40B4-BE49-F238E27FC236}">
                <a16:creationId xmlns:a16="http://schemas.microsoft.com/office/drawing/2014/main" id="{2D24A330-0AF3-FA8D-9AFE-5AA52BD125B9}"/>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A46F4E04-A484-F057-9DBD-4CEA65A9AB84}"/>
              </a:ext>
            </a:extLst>
          </p:cNvPr>
          <p:cNvSpPr/>
          <p:nvPr/>
        </p:nvSpPr>
        <p:spPr>
          <a:xfrm>
            <a:off x="3225903" y="-31962"/>
            <a:ext cx="2583208" cy="323165"/>
          </a:xfrm>
          <a:prstGeom prst="rect">
            <a:avLst/>
          </a:prstGeom>
          <a:noFill/>
        </p:spPr>
        <p:txBody>
          <a:bodyPr wrap="none">
            <a:spAutoFit/>
          </a:bodyPr>
          <a:lstStyle/>
          <a:p>
            <a:pPr algn="ctr">
              <a:defRPr/>
            </a:pPr>
            <a:r>
              <a:rPr lang="en-US" sz="1500" dirty="0">
                <a:ln w="1905"/>
                <a:solidFill>
                  <a:schemeClr val="bg1"/>
                </a:solidFill>
                <a:latin typeface="Calibri"/>
              </a:rPr>
              <a:t>Impact Study: OAM from DVCS</a:t>
            </a:r>
          </a:p>
        </p:txBody>
      </p:sp>
      <p:sp>
        <p:nvSpPr>
          <p:cNvPr id="18" name="Rounded Rectangular Callout 17">
            <a:extLst>
              <a:ext uri="{FF2B5EF4-FFF2-40B4-BE49-F238E27FC236}">
                <a16:creationId xmlns:a16="http://schemas.microsoft.com/office/drawing/2014/main" id="{3AC91A26-6735-F227-E2D7-E2BE7D49F4DC}"/>
              </a:ext>
            </a:extLst>
          </p:cNvPr>
          <p:cNvSpPr/>
          <p:nvPr/>
        </p:nvSpPr>
        <p:spPr>
          <a:xfrm>
            <a:off x="1241402" y="3912624"/>
            <a:ext cx="1184366" cy="276999"/>
          </a:xfrm>
          <a:prstGeom prst="wedgeRoundRectCallout">
            <a:avLst>
              <a:gd name="adj1" fmla="val 116113"/>
              <a:gd name="adj2" fmla="val -21398"/>
              <a:gd name="adj3" fmla="val 16667"/>
            </a:avLst>
          </a:prstGeom>
          <a:noFill/>
          <a:effectLst/>
        </p:spPr>
        <p:style>
          <a:lnRef idx="1">
            <a:schemeClr val="dk1"/>
          </a:lnRef>
          <a:fillRef idx="3">
            <a:schemeClr val="dk1"/>
          </a:fillRef>
          <a:effectRef idx="2">
            <a:schemeClr val="dk1"/>
          </a:effectRef>
          <a:fontRef idx="minor">
            <a:schemeClr val="lt1"/>
          </a:fontRef>
        </p:style>
        <p:txBody>
          <a:bodyPr rtlCol="0" anchor="ctr"/>
          <a:lstStyle/>
          <a:p>
            <a:pPr algn="ctr"/>
            <a:endParaRPr lang="en-IT"/>
          </a:p>
        </p:txBody>
      </p:sp>
      <p:sp>
        <p:nvSpPr>
          <p:cNvPr id="20" name="TextBox 19">
            <a:extLst>
              <a:ext uri="{FF2B5EF4-FFF2-40B4-BE49-F238E27FC236}">
                <a16:creationId xmlns:a16="http://schemas.microsoft.com/office/drawing/2014/main" id="{2A2676BD-CB2F-C6DE-E0A3-408FF8EB8EF4}"/>
              </a:ext>
            </a:extLst>
          </p:cNvPr>
          <p:cNvSpPr txBox="1"/>
          <p:nvPr/>
        </p:nvSpPr>
        <p:spPr>
          <a:xfrm>
            <a:off x="1387570" y="3912624"/>
            <a:ext cx="715389" cy="276999"/>
          </a:xfrm>
          <a:prstGeom prst="rect">
            <a:avLst/>
          </a:prstGeom>
          <a:noFill/>
        </p:spPr>
        <p:txBody>
          <a:bodyPr wrap="none" rtlCol="0">
            <a:spAutoFit/>
          </a:bodyPr>
          <a:lstStyle/>
          <a:p>
            <a:r>
              <a:rPr lang="en-IT" sz="1200" dirty="0"/>
              <a:t>HERMES</a:t>
            </a:r>
          </a:p>
        </p:txBody>
      </p:sp>
      <p:sp>
        <p:nvSpPr>
          <p:cNvPr id="21" name="TextBox 20">
            <a:extLst>
              <a:ext uri="{FF2B5EF4-FFF2-40B4-BE49-F238E27FC236}">
                <a16:creationId xmlns:a16="http://schemas.microsoft.com/office/drawing/2014/main" id="{E2DCF248-A192-1335-FC1F-5F79C058FEF5}"/>
              </a:ext>
            </a:extLst>
          </p:cNvPr>
          <p:cNvSpPr txBox="1"/>
          <p:nvPr/>
        </p:nvSpPr>
        <p:spPr>
          <a:xfrm>
            <a:off x="366352" y="2886644"/>
            <a:ext cx="1946880" cy="738664"/>
          </a:xfrm>
          <a:prstGeom prst="rect">
            <a:avLst/>
          </a:prstGeom>
          <a:noFill/>
        </p:spPr>
        <p:txBody>
          <a:bodyPr wrap="none" rtlCol="0">
            <a:spAutoFit/>
          </a:bodyPr>
          <a:lstStyle/>
          <a:p>
            <a:r>
              <a:rPr lang="en-IT" sz="1400" dirty="0"/>
              <a:t>Superior discrimination </a:t>
            </a:r>
          </a:p>
          <a:p>
            <a:r>
              <a:rPr lang="en-IT" sz="1400" dirty="0"/>
              <a:t>power between various </a:t>
            </a:r>
          </a:p>
          <a:p>
            <a:r>
              <a:rPr lang="en-IT" sz="1400" dirty="0"/>
              <a:t>OAM model hypotheses</a:t>
            </a:r>
          </a:p>
        </p:txBody>
      </p:sp>
      <p:sp>
        <p:nvSpPr>
          <p:cNvPr id="6" name="Rectangle 5">
            <a:extLst>
              <a:ext uri="{FF2B5EF4-FFF2-40B4-BE49-F238E27FC236}">
                <a16:creationId xmlns:a16="http://schemas.microsoft.com/office/drawing/2014/main" id="{E4AD4569-CE1C-37F2-57E0-5505D3524BCD}"/>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8" name="Foliennummernplatzhalter 6">
            <a:extLst>
              <a:ext uri="{FF2B5EF4-FFF2-40B4-BE49-F238E27FC236}">
                <a16:creationId xmlns:a16="http://schemas.microsoft.com/office/drawing/2014/main" id="{C92EC14A-1E07-0937-54AA-5AE1916ADD22}"/>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21</a:t>
            </a:fld>
            <a:endParaRPr lang="en-US" sz="700" dirty="0">
              <a:solidFill>
                <a:schemeClr val="bg1"/>
              </a:solidFill>
            </a:endParaRPr>
          </a:p>
        </p:txBody>
      </p:sp>
      <p:sp>
        <p:nvSpPr>
          <p:cNvPr id="17" name="TextBox 16">
            <a:extLst>
              <a:ext uri="{FF2B5EF4-FFF2-40B4-BE49-F238E27FC236}">
                <a16:creationId xmlns:a16="http://schemas.microsoft.com/office/drawing/2014/main" id="{70B98F5E-1E03-6282-F38C-7FE247AAA539}"/>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pic>
        <p:nvPicPr>
          <p:cNvPr id="14" name="Picture 13">
            <a:extLst>
              <a:ext uri="{FF2B5EF4-FFF2-40B4-BE49-F238E27FC236}">
                <a16:creationId xmlns:a16="http://schemas.microsoft.com/office/drawing/2014/main" id="{031D76F1-B26E-BB4B-7938-6845626A065D}"/>
              </a:ext>
            </a:extLst>
          </p:cNvPr>
          <p:cNvPicPr>
            <a:picLocks noChangeAspect="1"/>
          </p:cNvPicPr>
          <p:nvPr/>
        </p:nvPicPr>
        <p:blipFill>
          <a:blip r:embed="rId4"/>
          <a:stretch>
            <a:fillRect/>
          </a:stretch>
        </p:blipFill>
        <p:spPr>
          <a:xfrm>
            <a:off x="4212072" y="1322406"/>
            <a:ext cx="1671136" cy="985091"/>
          </a:xfrm>
          <a:prstGeom prst="rect">
            <a:avLst/>
          </a:prstGeom>
        </p:spPr>
      </p:pic>
      <p:sp>
        <p:nvSpPr>
          <p:cNvPr id="16" name="TextBox 15">
            <a:extLst>
              <a:ext uri="{FF2B5EF4-FFF2-40B4-BE49-F238E27FC236}">
                <a16:creationId xmlns:a16="http://schemas.microsoft.com/office/drawing/2014/main" id="{88A428D8-A3EC-C75C-2549-8E589761C0DF}"/>
              </a:ext>
            </a:extLst>
          </p:cNvPr>
          <p:cNvSpPr txBox="1"/>
          <p:nvPr/>
        </p:nvSpPr>
        <p:spPr>
          <a:xfrm>
            <a:off x="3220215" y="3285242"/>
            <a:ext cx="1032655" cy="230832"/>
          </a:xfrm>
          <a:prstGeom prst="rect">
            <a:avLst/>
          </a:prstGeom>
          <a:noFill/>
        </p:spPr>
        <p:txBody>
          <a:bodyPr wrap="none" rtlCol="0">
            <a:spAutoFit/>
          </a:bodyPr>
          <a:lstStyle/>
          <a:p>
            <a:r>
              <a:rPr lang="en-GB" sz="900" dirty="0"/>
              <a:t>x</a:t>
            </a:r>
            <a:r>
              <a:rPr lang="en-IT" sz="900" dirty="0"/>
              <a:t> = 0.150, Q</a:t>
            </a:r>
            <a:r>
              <a:rPr lang="en-IT" sz="900" baseline="30000" dirty="0"/>
              <a:t>2</a:t>
            </a:r>
            <a:r>
              <a:rPr lang="en-IT" sz="900" dirty="0"/>
              <a:t>=2.44</a:t>
            </a:r>
          </a:p>
        </p:txBody>
      </p:sp>
      <p:sp>
        <p:nvSpPr>
          <p:cNvPr id="25" name="TextBox 24">
            <a:extLst>
              <a:ext uri="{FF2B5EF4-FFF2-40B4-BE49-F238E27FC236}">
                <a16:creationId xmlns:a16="http://schemas.microsoft.com/office/drawing/2014/main" id="{53AED7ED-73DA-47C9-7B7D-F76BF2EFEA50}"/>
              </a:ext>
            </a:extLst>
          </p:cNvPr>
          <p:cNvSpPr txBox="1"/>
          <p:nvPr/>
        </p:nvSpPr>
        <p:spPr>
          <a:xfrm>
            <a:off x="3207441" y="4438885"/>
            <a:ext cx="1032655" cy="230832"/>
          </a:xfrm>
          <a:prstGeom prst="rect">
            <a:avLst/>
          </a:prstGeom>
          <a:noFill/>
        </p:spPr>
        <p:txBody>
          <a:bodyPr wrap="none" rtlCol="0">
            <a:spAutoFit/>
          </a:bodyPr>
          <a:lstStyle/>
          <a:p>
            <a:r>
              <a:rPr lang="en-GB" sz="900" dirty="0"/>
              <a:t>x</a:t>
            </a:r>
            <a:r>
              <a:rPr lang="en-IT" sz="900" dirty="0"/>
              <a:t> = 0.126, Q</a:t>
            </a:r>
            <a:r>
              <a:rPr lang="en-IT" sz="900" baseline="30000" dirty="0"/>
              <a:t>2</a:t>
            </a:r>
            <a:r>
              <a:rPr lang="en-IT" sz="900" dirty="0"/>
              <a:t>=1.77</a:t>
            </a:r>
          </a:p>
        </p:txBody>
      </p:sp>
      <p:sp>
        <p:nvSpPr>
          <p:cNvPr id="27" name="TextBox 26">
            <a:extLst>
              <a:ext uri="{FF2B5EF4-FFF2-40B4-BE49-F238E27FC236}">
                <a16:creationId xmlns:a16="http://schemas.microsoft.com/office/drawing/2014/main" id="{F9D619B7-FD60-39F3-6524-20263EB6DFCA}"/>
              </a:ext>
            </a:extLst>
          </p:cNvPr>
          <p:cNvSpPr txBox="1"/>
          <p:nvPr/>
        </p:nvSpPr>
        <p:spPr>
          <a:xfrm>
            <a:off x="5140453" y="3285242"/>
            <a:ext cx="1032655" cy="230832"/>
          </a:xfrm>
          <a:prstGeom prst="rect">
            <a:avLst/>
          </a:prstGeom>
          <a:noFill/>
        </p:spPr>
        <p:txBody>
          <a:bodyPr wrap="none" rtlCol="0">
            <a:spAutoFit/>
          </a:bodyPr>
          <a:lstStyle/>
          <a:p>
            <a:r>
              <a:rPr lang="en-GB" sz="900" dirty="0"/>
              <a:t>x</a:t>
            </a:r>
            <a:r>
              <a:rPr lang="en-IT" sz="900" dirty="0"/>
              <a:t> = 0.182, Q</a:t>
            </a:r>
            <a:r>
              <a:rPr lang="en-IT" sz="900" baseline="30000" dirty="0"/>
              <a:t>2</a:t>
            </a:r>
            <a:r>
              <a:rPr lang="en-IT" sz="900" dirty="0"/>
              <a:t>=2.69</a:t>
            </a:r>
          </a:p>
        </p:txBody>
      </p:sp>
      <p:sp>
        <p:nvSpPr>
          <p:cNvPr id="29" name="TextBox 28">
            <a:extLst>
              <a:ext uri="{FF2B5EF4-FFF2-40B4-BE49-F238E27FC236}">
                <a16:creationId xmlns:a16="http://schemas.microsoft.com/office/drawing/2014/main" id="{FF781C67-5798-2AF7-7320-80BD70430B6E}"/>
              </a:ext>
            </a:extLst>
          </p:cNvPr>
          <p:cNvSpPr txBox="1"/>
          <p:nvPr/>
        </p:nvSpPr>
        <p:spPr>
          <a:xfrm>
            <a:off x="5140452" y="4438885"/>
            <a:ext cx="1032655" cy="230832"/>
          </a:xfrm>
          <a:prstGeom prst="rect">
            <a:avLst/>
          </a:prstGeom>
          <a:noFill/>
        </p:spPr>
        <p:txBody>
          <a:bodyPr wrap="none" rtlCol="0">
            <a:spAutoFit/>
          </a:bodyPr>
          <a:lstStyle/>
          <a:p>
            <a:r>
              <a:rPr lang="en-GB" sz="900" dirty="0"/>
              <a:t>x</a:t>
            </a:r>
            <a:r>
              <a:rPr lang="en-IT" sz="900" dirty="0"/>
              <a:t> = 0.180, Q</a:t>
            </a:r>
            <a:r>
              <a:rPr lang="en-IT" sz="900" baseline="30000" dirty="0"/>
              <a:t>2</a:t>
            </a:r>
            <a:r>
              <a:rPr lang="en-IT" sz="900" dirty="0"/>
              <a:t>=1.90</a:t>
            </a:r>
          </a:p>
        </p:txBody>
      </p:sp>
      <p:sp>
        <p:nvSpPr>
          <p:cNvPr id="32" name="TextBox 31">
            <a:extLst>
              <a:ext uri="{FF2B5EF4-FFF2-40B4-BE49-F238E27FC236}">
                <a16:creationId xmlns:a16="http://schemas.microsoft.com/office/drawing/2014/main" id="{415324A5-633E-AED0-C5C3-0AE6D6870B50}"/>
              </a:ext>
            </a:extLst>
          </p:cNvPr>
          <p:cNvSpPr txBox="1"/>
          <p:nvPr/>
        </p:nvSpPr>
        <p:spPr>
          <a:xfrm>
            <a:off x="7115271" y="2100709"/>
            <a:ext cx="1032655" cy="230832"/>
          </a:xfrm>
          <a:prstGeom prst="rect">
            <a:avLst/>
          </a:prstGeom>
          <a:noFill/>
        </p:spPr>
        <p:txBody>
          <a:bodyPr wrap="none" rtlCol="0">
            <a:spAutoFit/>
          </a:bodyPr>
          <a:lstStyle/>
          <a:p>
            <a:r>
              <a:rPr lang="en-GB" sz="900" dirty="0"/>
              <a:t>x</a:t>
            </a:r>
            <a:r>
              <a:rPr lang="en-IT" sz="900" dirty="0"/>
              <a:t> = 0.370, Q</a:t>
            </a:r>
            <a:r>
              <a:rPr lang="en-IT" sz="900" baseline="30000" dirty="0"/>
              <a:t>2</a:t>
            </a:r>
            <a:r>
              <a:rPr lang="en-IT" sz="900" dirty="0"/>
              <a:t>=4.81</a:t>
            </a:r>
          </a:p>
        </p:txBody>
      </p:sp>
      <p:sp>
        <p:nvSpPr>
          <p:cNvPr id="33" name="TextBox 32">
            <a:extLst>
              <a:ext uri="{FF2B5EF4-FFF2-40B4-BE49-F238E27FC236}">
                <a16:creationId xmlns:a16="http://schemas.microsoft.com/office/drawing/2014/main" id="{9F03ADEF-EF37-6E25-ECAF-9EC2D6CB18F8}"/>
              </a:ext>
            </a:extLst>
          </p:cNvPr>
          <p:cNvSpPr txBox="1"/>
          <p:nvPr/>
        </p:nvSpPr>
        <p:spPr>
          <a:xfrm>
            <a:off x="7115270" y="3255976"/>
            <a:ext cx="1032655" cy="230832"/>
          </a:xfrm>
          <a:prstGeom prst="rect">
            <a:avLst/>
          </a:prstGeom>
          <a:noFill/>
        </p:spPr>
        <p:txBody>
          <a:bodyPr wrap="none" rtlCol="0">
            <a:spAutoFit/>
          </a:bodyPr>
          <a:lstStyle/>
          <a:p>
            <a:r>
              <a:rPr lang="en-GB" sz="900" dirty="0"/>
              <a:t>x</a:t>
            </a:r>
            <a:r>
              <a:rPr lang="en-IT" sz="900" dirty="0"/>
              <a:t> = 0.301, Q</a:t>
            </a:r>
            <a:r>
              <a:rPr lang="en-IT" sz="900" baseline="30000" dirty="0"/>
              <a:t>2</a:t>
            </a:r>
            <a:r>
              <a:rPr lang="en-IT" sz="900" dirty="0"/>
              <a:t>=2.99</a:t>
            </a:r>
          </a:p>
        </p:txBody>
      </p:sp>
      <p:sp>
        <p:nvSpPr>
          <p:cNvPr id="34" name="TextBox 33">
            <a:extLst>
              <a:ext uri="{FF2B5EF4-FFF2-40B4-BE49-F238E27FC236}">
                <a16:creationId xmlns:a16="http://schemas.microsoft.com/office/drawing/2014/main" id="{C0FB0D3E-4140-6420-CB80-C8C486EDEAE6}"/>
              </a:ext>
            </a:extLst>
          </p:cNvPr>
          <p:cNvSpPr txBox="1"/>
          <p:nvPr/>
        </p:nvSpPr>
        <p:spPr>
          <a:xfrm>
            <a:off x="7129696" y="4429626"/>
            <a:ext cx="1003801" cy="230832"/>
          </a:xfrm>
          <a:prstGeom prst="rect">
            <a:avLst/>
          </a:prstGeom>
          <a:noFill/>
        </p:spPr>
        <p:txBody>
          <a:bodyPr wrap="none" rtlCol="0">
            <a:spAutoFit/>
          </a:bodyPr>
          <a:lstStyle/>
          <a:p>
            <a:r>
              <a:rPr lang="en-GB" sz="900" dirty="0"/>
              <a:t>x</a:t>
            </a:r>
            <a:r>
              <a:rPr lang="en-IT" sz="900" dirty="0"/>
              <a:t> = 0.270 Q</a:t>
            </a:r>
            <a:r>
              <a:rPr lang="en-IT" sz="900" baseline="30000" dirty="0"/>
              <a:t>2</a:t>
            </a:r>
            <a:r>
              <a:rPr lang="en-IT" sz="900" dirty="0"/>
              <a:t>=1.96</a:t>
            </a:r>
          </a:p>
        </p:txBody>
      </p:sp>
      <p:sp>
        <p:nvSpPr>
          <p:cNvPr id="39" name="Rectangle 38">
            <a:extLst>
              <a:ext uri="{FF2B5EF4-FFF2-40B4-BE49-F238E27FC236}">
                <a16:creationId xmlns:a16="http://schemas.microsoft.com/office/drawing/2014/main" id="{74F842DD-84D2-434E-9408-05E1F31AF65D}"/>
              </a:ext>
            </a:extLst>
          </p:cNvPr>
          <p:cNvSpPr/>
          <p:nvPr/>
        </p:nvSpPr>
        <p:spPr>
          <a:xfrm>
            <a:off x="2814561" y="990466"/>
            <a:ext cx="6261178" cy="135690"/>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pic>
        <p:nvPicPr>
          <p:cNvPr id="5" name="Picture 4">
            <a:extLst>
              <a:ext uri="{FF2B5EF4-FFF2-40B4-BE49-F238E27FC236}">
                <a16:creationId xmlns:a16="http://schemas.microsoft.com/office/drawing/2014/main" id="{77DF0F15-6138-EA53-5259-F24FF341DDD3}"/>
              </a:ext>
            </a:extLst>
          </p:cNvPr>
          <p:cNvPicPr>
            <a:picLocks noChangeAspect="1"/>
          </p:cNvPicPr>
          <p:nvPr/>
        </p:nvPicPr>
        <p:blipFill>
          <a:blip r:embed="rId5"/>
          <a:stretch>
            <a:fillRect/>
          </a:stretch>
        </p:blipFill>
        <p:spPr>
          <a:xfrm>
            <a:off x="84934" y="380956"/>
            <a:ext cx="3014249" cy="1928512"/>
          </a:xfrm>
          <a:prstGeom prst="rect">
            <a:avLst/>
          </a:prstGeom>
        </p:spPr>
      </p:pic>
      <p:sp>
        <p:nvSpPr>
          <p:cNvPr id="22" name="TextBox 21">
            <a:extLst>
              <a:ext uri="{FF2B5EF4-FFF2-40B4-BE49-F238E27FC236}">
                <a16:creationId xmlns:a16="http://schemas.microsoft.com/office/drawing/2014/main" id="{C2B09EDC-B25E-B33B-E7A9-263E5D59D77C}"/>
              </a:ext>
            </a:extLst>
          </p:cNvPr>
          <p:cNvSpPr txBox="1"/>
          <p:nvPr/>
        </p:nvSpPr>
        <p:spPr>
          <a:xfrm>
            <a:off x="1580540" y="444315"/>
            <a:ext cx="758990" cy="276999"/>
          </a:xfrm>
          <a:prstGeom prst="rect">
            <a:avLst/>
          </a:prstGeom>
          <a:noFill/>
        </p:spPr>
        <p:txBody>
          <a:bodyPr wrap="none" rtlCol="0">
            <a:spAutoFit/>
          </a:bodyPr>
          <a:lstStyle/>
          <a:p>
            <a:r>
              <a:rPr lang="en-IT" sz="1200" dirty="0"/>
              <a:t>PARTONs</a:t>
            </a:r>
          </a:p>
        </p:txBody>
      </p:sp>
      <p:cxnSp>
        <p:nvCxnSpPr>
          <p:cNvPr id="23" name="Straight Connector 22">
            <a:extLst>
              <a:ext uri="{FF2B5EF4-FFF2-40B4-BE49-F238E27FC236}">
                <a16:creationId xmlns:a16="http://schemas.microsoft.com/office/drawing/2014/main" id="{CD21D78F-C19F-BE09-DB47-944D11112BF5}"/>
              </a:ext>
            </a:extLst>
          </p:cNvPr>
          <p:cNvCxnSpPr>
            <a:cxnSpLocks/>
          </p:cNvCxnSpPr>
          <p:nvPr/>
        </p:nvCxnSpPr>
        <p:spPr>
          <a:xfrm>
            <a:off x="1192638" y="582814"/>
            <a:ext cx="123397"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2DB97B90-269F-78FD-5F91-3306B38B46EF}"/>
              </a:ext>
            </a:extLst>
          </p:cNvPr>
          <p:cNvCxnSpPr>
            <a:cxnSpLocks/>
          </p:cNvCxnSpPr>
          <p:nvPr/>
        </p:nvCxnSpPr>
        <p:spPr>
          <a:xfrm>
            <a:off x="1391458" y="588714"/>
            <a:ext cx="123397"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1" name="Rectangle 30">
            <a:extLst>
              <a:ext uri="{FF2B5EF4-FFF2-40B4-BE49-F238E27FC236}">
                <a16:creationId xmlns:a16="http://schemas.microsoft.com/office/drawing/2014/main" id="{BA58F9A0-51AD-BED0-6EAE-03C936F44417}"/>
              </a:ext>
            </a:extLst>
          </p:cNvPr>
          <p:cNvSpPr/>
          <p:nvPr/>
        </p:nvSpPr>
        <p:spPr>
          <a:xfrm>
            <a:off x="1320744" y="546091"/>
            <a:ext cx="65685" cy="79795"/>
          </a:xfrm>
          <a:prstGeom prst="rect">
            <a:avLst/>
          </a:prstGeom>
          <a:no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7" name="Rectangle 36">
            <a:extLst>
              <a:ext uri="{FF2B5EF4-FFF2-40B4-BE49-F238E27FC236}">
                <a16:creationId xmlns:a16="http://schemas.microsoft.com/office/drawing/2014/main" id="{017D1FB9-8119-1B1F-D405-B4F5488535F6}"/>
              </a:ext>
            </a:extLst>
          </p:cNvPr>
          <p:cNvSpPr/>
          <p:nvPr/>
        </p:nvSpPr>
        <p:spPr>
          <a:xfrm>
            <a:off x="2762080" y="385271"/>
            <a:ext cx="6261178" cy="335462"/>
          </a:xfrm>
          <a:prstGeom prst="rect">
            <a:avLst/>
          </a:prstGeom>
          <a:solidFill>
            <a:schemeClr val="accent6">
              <a:lumMod val="20000"/>
              <a:lumOff val="8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8" name="TextBox 37">
            <a:extLst>
              <a:ext uri="{FF2B5EF4-FFF2-40B4-BE49-F238E27FC236}">
                <a16:creationId xmlns:a16="http://schemas.microsoft.com/office/drawing/2014/main" id="{9687CA1F-A98F-E2E6-F47C-52C8D785BA98}"/>
              </a:ext>
            </a:extLst>
          </p:cNvPr>
          <p:cNvSpPr txBox="1"/>
          <p:nvPr/>
        </p:nvSpPr>
        <p:spPr>
          <a:xfrm>
            <a:off x="2786486" y="405269"/>
            <a:ext cx="6236772" cy="292388"/>
          </a:xfrm>
          <a:prstGeom prst="rect">
            <a:avLst/>
          </a:prstGeom>
          <a:noFill/>
        </p:spPr>
        <p:txBody>
          <a:bodyPr wrap="square" rtlCol="0">
            <a:spAutoFit/>
          </a:bodyPr>
          <a:lstStyle/>
          <a:p>
            <a:r>
              <a:rPr lang="en-IT" sz="1300" b="1" dirty="0">
                <a:solidFill>
                  <a:srgbClr val="C00000"/>
                </a:solidFill>
              </a:rPr>
              <a:t>100 PAC days requested to get unprecedented access to elusive quark angular momenta </a:t>
            </a:r>
          </a:p>
        </p:txBody>
      </p:sp>
      <p:sp>
        <p:nvSpPr>
          <p:cNvPr id="2" name="Fußzeilenplatzhalter 7">
            <a:extLst>
              <a:ext uri="{FF2B5EF4-FFF2-40B4-BE49-F238E27FC236}">
                <a16:creationId xmlns:a16="http://schemas.microsoft.com/office/drawing/2014/main" id="{3D62326A-4A77-F92B-F01D-0DD0DDA54628}"/>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sp>
        <p:nvSpPr>
          <p:cNvPr id="3" name="Rectangle 2">
            <a:extLst>
              <a:ext uri="{FF2B5EF4-FFF2-40B4-BE49-F238E27FC236}">
                <a16:creationId xmlns:a16="http://schemas.microsoft.com/office/drawing/2014/main" id="{A3B290F5-3ADC-57C6-5E9F-A05918297938}"/>
              </a:ext>
            </a:extLst>
          </p:cNvPr>
          <p:cNvSpPr/>
          <p:nvPr/>
        </p:nvSpPr>
        <p:spPr>
          <a:xfrm>
            <a:off x="3099182" y="1037395"/>
            <a:ext cx="3834799" cy="299956"/>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40" name="TextBox 39">
            <a:extLst>
              <a:ext uri="{FF2B5EF4-FFF2-40B4-BE49-F238E27FC236}">
                <a16:creationId xmlns:a16="http://schemas.microsoft.com/office/drawing/2014/main" id="{6217B0DC-5482-4F35-97FA-4A4E753FC243}"/>
              </a:ext>
            </a:extLst>
          </p:cNvPr>
          <p:cNvSpPr txBox="1"/>
          <p:nvPr/>
        </p:nvSpPr>
        <p:spPr>
          <a:xfrm>
            <a:off x="3163719" y="761280"/>
            <a:ext cx="3770263" cy="492443"/>
          </a:xfrm>
          <a:prstGeom prst="rect">
            <a:avLst/>
          </a:prstGeom>
          <a:noFill/>
        </p:spPr>
        <p:txBody>
          <a:bodyPr wrap="none" rtlCol="0">
            <a:spAutoFit/>
          </a:bodyPr>
          <a:lstStyle/>
          <a:p>
            <a:r>
              <a:rPr lang="en-IT" sz="1300" dirty="0"/>
              <a:t>Supersede the only other A</a:t>
            </a:r>
            <a:r>
              <a:rPr lang="en-IT" sz="1300" baseline="-25000" dirty="0"/>
              <a:t>UT</a:t>
            </a:r>
            <a:r>
              <a:rPr lang="en-IT" sz="1300" dirty="0"/>
              <a:t> measurement</a:t>
            </a:r>
          </a:p>
          <a:p>
            <a:r>
              <a:rPr lang="en-IT" sz="1300" dirty="0"/>
              <a:t>Pair with A</a:t>
            </a:r>
            <a:r>
              <a:rPr lang="en-IT" sz="1300" baseline="-25000" dirty="0"/>
              <a:t>LU</a:t>
            </a:r>
            <a:r>
              <a:rPr lang="en-IT" sz="1300" dirty="0"/>
              <a:t> measurement done by RGB </a:t>
            </a:r>
            <a:r>
              <a:rPr lang="en-GB" sz="1300" dirty="0"/>
              <a:t>o</a:t>
            </a:r>
            <a:r>
              <a:rPr lang="en-IT" sz="1300" dirty="0"/>
              <a:t>n neutron</a:t>
            </a:r>
          </a:p>
        </p:txBody>
      </p:sp>
      <p:sp>
        <p:nvSpPr>
          <p:cNvPr id="4" name="TextBox 3">
            <a:extLst>
              <a:ext uri="{FF2B5EF4-FFF2-40B4-BE49-F238E27FC236}">
                <a16:creationId xmlns:a16="http://schemas.microsoft.com/office/drawing/2014/main" id="{40ADEBA1-7299-6E6A-4B4A-4F0BF6725F2A}"/>
              </a:ext>
            </a:extLst>
          </p:cNvPr>
          <p:cNvSpPr txBox="1"/>
          <p:nvPr/>
        </p:nvSpPr>
        <p:spPr>
          <a:xfrm>
            <a:off x="3658668" y="1602500"/>
            <a:ext cx="464935" cy="276999"/>
          </a:xfrm>
          <a:prstGeom prst="rect">
            <a:avLst/>
          </a:prstGeom>
          <a:noFill/>
        </p:spPr>
        <p:txBody>
          <a:bodyPr wrap="none" rtlCol="0">
            <a:spAutoFit/>
          </a:bodyPr>
          <a:lstStyle/>
          <a:p>
            <a:r>
              <a:rPr lang="en-IT" sz="1200" dirty="0"/>
              <a:t>VGG</a:t>
            </a:r>
          </a:p>
        </p:txBody>
      </p:sp>
    </p:spTree>
    <p:extLst>
      <p:ext uri="{BB962C8B-B14F-4D97-AF65-F5344CB8AC3E}">
        <p14:creationId xmlns:p14="http://schemas.microsoft.com/office/powerpoint/2010/main" val="17852860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162C1-09A5-45D0-9F12-6D5A8FE4E6C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462ACD9-28BE-2430-8C0E-836D3BCE0B89}"/>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78991853-6791-D37C-5F79-89B42303D7D0}"/>
              </a:ext>
            </a:extLst>
          </p:cNvPr>
          <p:cNvSpPr/>
          <p:nvPr/>
        </p:nvSpPr>
        <p:spPr>
          <a:xfrm>
            <a:off x="2978276" y="-31962"/>
            <a:ext cx="3078471" cy="323165"/>
          </a:xfrm>
          <a:prstGeom prst="rect">
            <a:avLst/>
          </a:prstGeom>
          <a:noFill/>
        </p:spPr>
        <p:txBody>
          <a:bodyPr wrap="none">
            <a:spAutoFit/>
          </a:bodyPr>
          <a:lstStyle/>
          <a:p>
            <a:pPr algn="ctr">
              <a:defRPr/>
            </a:pPr>
            <a:r>
              <a:rPr lang="en-US" sz="1500" dirty="0">
                <a:ln w="1905"/>
                <a:solidFill>
                  <a:schemeClr val="bg1"/>
                </a:solidFill>
                <a:latin typeface="Calibri"/>
              </a:rPr>
              <a:t>Impact Study: Compton Form Factors</a:t>
            </a:r>
          </a:p>
        </p:txBody>
      </p:sp>
      <p:sp>
        <p:nvSpPr>
          <p:cNvPr id="6" name="Rectangle 5">
            <a:extLst>
              <a:ext uri="{FF2B5EF4-FFF2-40B4-BE49-F238E27FC236}">
                <a16:creationId xmlns:a16="http://schemas.microsoft.com/office/drawing/2014/main" id="{E4FBFBBF-762C-8A57-B746-60FB87EE6E76}"/>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8" name="Foliennummernplatzhalter 6">
            <a:extLst>
              <a:ext uri="{FF2B5EF4-FFF2-40B4-BE49-F238E27FC236}">
                <a16:creationId xmlns:a16="http://schemas.microsoft.com/office/drawing/2014/main" id="{866147A6-DE92-160F-FE4E-C83D9BEED7A3}"/>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22</a:t>
            </a:fld>
            <a:endParaRPr lang="en-US" sz="700" dirty="0">
              <a:solidFill>
                <a:schemeClr val="bg1"/>
              </a:solidFill>
            </a:endParaRPr>
          </a:p>
        </p:txBody>
      </p:sp>
      <p:sp>
        <p:nvSpPr>
          <p:cNvPr id="17" name="TextBox 16">
            <a:extLst>
              <a:ext uri="{FF2B5EF4-FFF2-40B4-BE49-F238E27FC236}">
                <a16:creationId xmlns:a16="http://schemas.microsoft.com/office/drawing/2014/main" id="{54FF971A-886D-89D4-90F8-90F96F28D2A6}"/>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pic>
        <p:nvPicPr>
          <p:cNvPr id="2" name="Picture 1">
            <a:extLst>
              <a:ext uri="{FF2B5EF4-FFF2-40B4-BE49-F238E27FC236}">
                <a16:creationId xmlns:a16="http://schemas.microsoft.com/office/drawing/2014/main" id="{1CB98380-090C-92FB-D87F-714E2D2939B3}"/>
              </a:ext>
            </a:extLst>
          </p:cNvPr>
          <p:cNvPicPr>
            <a:picLocks noChangeAspect="1"/>
          </p:cNvPicPr>
          <p:nvPr/>
        </p:nvPicPr>
        <p:blipFill>
          <a:blip r:embed="rId3"/>
          <a:stretch>
            <a:fillRect/>
          </a:stretch>
        </p:blipFill>
        <p:spPr>
          <a:xfrm>
            <a:off x="289154" y="1246286"/>
            <a:ext cx="8565692" cy="3590933"/>
          </a:xfrm>
          <a:prstGeom prst="rect">
            <a:avLst/>
          </a:prstGeom>
        </p:spPr>
      </p:pic>
      <p:sp>
        <p:nvSpPr>
          <p:cNvPr id="3" name="TextBox 2">
            <a:extLst>
              <a:ext uri="{FF2B5EF4-FFF2-40B4-BE49-F238E27FC236}">
                <a16:creationId xmlns:a16="http://schemas.microsoft.com/office/drawing/2014/main" id="{1E4E2537-AE89-A785-F7AF-0381E3EE0871}"/>
              </a:ext>
            </a:extLst>
          </p:cNvPr>
          <p:cNvSpPr txBox="1"/>
          <p:nvPr/>
        </p:nvSpPr>
        <p:spPr>
          <a:xfrm>
            <a:off x="289154" y="355911"/>
            <a:ext cx="7904280" cy="292388"/>
          </a:xfrm>
          <a:prstGeom prst="rect">
            <a:avLst/>
          </a:prstGeom>
          <a:noFill/>
        </p:spPr>
        <p:txBody>
          <a:bodyPr wrap="none" rtlCol="0">
            <a:spAutoFit/>
          </a:bodyPr>
          <a:lstStyle/>
          <a:p>
            <a:r>
              <a:rPr lang="en-IT" sz="1300" dirty="0"/>
              <a:t>Analysis of Melany Higuera Angulo using GEPARD framework (LDRD project) and relevant data + RGH pseudo-data</a:t>
            </a:r>
          </a:p>
        </p:txBody>
      </p:sp>
      <p:sp>
        <p:nvSpPr>
          <p:cNvPr id="9" name="Rectangle 8">
            <a:extLst>
              <a:ext uri="{FF2B5EF4-FFF2-40B4-BE49-F238E27FC236}">
                <a16:creationId xmlns:a16="http://schemas.microsoft.com/office/drawing/2014/main" id="{C95592ED-A737-CA6D-1ABF-312A9BFECC2E}"/>
              </a:ext>
            </a:extLst>
          </p:cNvPr>
          <p:cNvSpPr/>
          <p:nvPr/>
        </p:nvSpPr>
        <p:spPr>
          <a:xfrm>
            <a:off x="2017786" y="767460"/>
            <a:ext cx="4783456" cy="335462"/>
          </a:xfrm>
          <a:prstGeom prst="rect">
            <a:avLst/>
          </a:prstGeom>
          <a:solidFill>
            <a:schemeClr val="accent6">
              <a:lumMod val="20000"/>
              <a:lumOff val="8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1" name="TextBox 10">
            <a:extLst>
              <a:ext uri="{FF2B5EF4-FFF2-40B4-BE49-F238E27FC236}">
                <a16:creationId xmlns:a16="http://schemas.microsoft.com/office/drawing/2014/main" id="{AEADF422-69A3-41CD-1819-C98766C9FC42}"/>
              </a:ext>
            </a:extLst>
          </p:cNvPr>
          <p:cNvSpPr txBox="1"/>
          <p:nvPr/>
        </p:nvSpPr>
        <p:spPr>
          <a:xfrm>
            <a:off x="2099869" y="741745"/>
            <a:ext cx="4672498" cy="353943"/>
          </a:xfrm>
          <a:prstGeom prst="rect">
            <a:avLst/>
          </a:prstGeom>
          <a:noFill/>
        </p:spPr>
        <p:txBody>
          <a:bodyPr wrap="none" rtlCol="0">
            <a:spAutoFit/>
          </a:bodyPr>
          <a:lstStyle/>
          <a:p>
            <a:r>
              <a:rPr lang="en-IT" sz="1300" b="1" dirty="0">
                <a:solidFill>
                  <a:srgbClr val="C00000"/>
                </a:solidFill>
              </a:rPr>
              <a:t>100 PAC days requested to reduce by 2/3 the uncertainty on Im</a:t>
            </a:r>
            <a:r>
              <a:rPr lang="en-IT" sz="1700" b="1" i="1" dirty="0">
                <a:solidFill>
                  <a:srgbClr val="C00000"/>
                </a:solidFill>
                <a:latin typeface="Symbol" pitchFamily="2" charset="2"/>
              </a:rPr>
              <a:t>e</a:t>
            </a:r>
            <a:r>
              <a:rPr lang="en-IT" sz="1300" b="1" dirty="0">
                <a:solidFill>
                  <a:srgbClr val="C00000"/>
                </a:solidFill>
              </a:rPr>
              <a:t> </a:t>
            </a:r>
          </a:p>
        </p:txBody>
      </p:sp>
      <p:sp>
        <p:nvSpPr>
          <p:cNvPr id="5" name="Fußzeilenplatzhalter 7">
            <a:extLst>
              <a:ext uri="{FF2B5EF4-FFF2-40B4-BE49-F238E27FC236}">
                <a16:creationId xmlns:a16="http://schemas.microsoft.com/office/drawing/2014/main" id="{C9E1A2D1-3F62-E4E4-59A6-BF2F86E48999}"/>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spTree>
    <p:extLst>
      <p:ext uri="{BB962C8B-B14F-4D97-AF65-F5344CB8AC3E}">
        <p14:creationId xmlns:p14="http://schemas.microsoft.com/office/powerpoint/2010/main" val="37224714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A5AC1-E1B7-15F8-D6CF-572B7A9D3B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1943E9E-2E90-4F67-5C73-FF7075D57481}"/>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672A6DE7-19B2-5851-7A06-590F3F44C54E}"/>
              </a:ext>
            </a:extLst>
          </p:cNvPr>
          <p:cNvSpPr/>
          <p:nvPr/>
        </p:nvSpPr>
        <p:spPr>
          <a:xfrm>
            <a:off x="3969412" y="-31962"/>
            <a:ext cx="1096198" cy="323165"/>
          </a:xfrm>
          <a:prstGeom prst="rect">
            <a:avLst/>
          </a:prstGeom>
          <a:noFill/>
        </p:spPr>
        <p:txBody>
          <a:bodyPr wrap="none">
            <a:spAutoFit/>
          </a:bodyPr>
          <a:lstStyle/>
          <a:p>
            <a:pPr algn="ctr">
              <a:defRPr/>
            </a:pPr>
            <a:r>
              <a:rPr lang="en-US" sz="1500" dirty="0">
                <a:ln w="1905"/>
                <a:solidFill>
                  <a:schemeClr val="bg1"/>
                </a:solidFill>
                <a:latin typeface="Calibri"/>
              </a:rPr>
              <a:t>Systematics</a:t>
            </a:r>
          </a:p>
        </p:txBody>
      </p:sp>
      <p:sp>
        <p:nvSpPr>
          <p:cNvPr id="6" name="Rectangle 5">
            <a:extLst>
              <a:ext uri="{FF2B5EF4-FFF2-40B4-BE49-F238E27FC236}">
                <a16:creationId xmlns:a16="http://schemas.microsoft.com/office/drawing/2014/main" id="{9E24AFAB-FE32-5371-AFC6-B5D420806D59}"/>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8" name="Foliennummernplatzhalter 6">
            <a:extLst>
              <a:ext uri="{FF2B5EF4-FFF2-40B4-BE49-F238E27FC236}">
                <a16:creationId xmlns:a16="http://schemas.microsoft.com/office/drawing/2014/main" id="{6F28CAA0-1F99-E7B4-4B47-93B516D3D27C}"/>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23</a:t>
            </a:fld>
            <a:endParaRPr lang="en-US" sz="700" dirty="0">
              <a:solidFill>
                <a:schemeClr val="bg1"/>
              </a:solidFill>
            </a:endParaRPr>
          </a:p>
        </p:txBody>
      </p:sp>
      <p:sp>
        <p:nvSpPr>
          <p:cNvPr id="5" name="TextBox 4">
            <a:extLst>
              <a:ext uri="{FF2B5EF4-FFF2-40B4-BE49-F238E27FC236}">
                <a16:creationId xmlns:a16="http://schemas.microsoft.com/office/drawing/2014/main" id="{AEDCF341-0DA7-37DD-6BD1-2CB6496DFEB6}"/>
              </a:ext>
            </a:extLst>
          </p:cNvPr>
          <p:cNvSpPr txBox="1"/>
          <p:nvPr/>
        </p:nvSpPr>
        <p:spPr>
          <a:xfrm>
            <a:off x="594789" y="323364"/>
            <a:ext cx="7307257" cy="1215717"/>
          </a:xfrm>
          <a:prstGeom prst="rect">
            <a:avLst/>
          </a:prstGeom>
          <a:noFill/>
        </p:spPr>
        <p:txBody>
          <a:bodyPr wrap="square" rtlCol="0">
            <a:spAutoFit/>
          </a:bodyPr>
          <a:lstStyle/>
          <a:p>
            <a:pPr algn="ctr"/>
            <a:r>
              <a:rPr lang="en-IT" sz="1300" dirty="0">
                <a:solidFill>
                  <a:srgbClr val="C00000"/>
                </a:solidFill>
              </a:rPr>
              <a:t>	     </a:t>
            </a:r>
            <a:r>
              <a:rPr lang="en-IT" sz="1200" b="1" dirty="0">
                <a:solidFill>
                  <a:srgbClr val="C00000"/>
                </a:solidFill>
              </a:rPr>
              <a:t>RGH measurements are expected to be dominated by the statistical uncertainty</a:t>
            </a:r>
          </a:p>
          <a:p>
            <a:endParaRPr lang="en-IT" sz="1200" b="1" dirty="0">
              <a:solidFill>
                <a:srgbClr val="C00000"/>
              </a:solidFill>
            </a:endParaRPr>
          </a:p>
          <a:p>
            <a:pPr algn="ctr"/>
            <a:r>
              <a:rPr lang="en-IT" sz="1200" dirty="0"/>
              <a:t>Target spin state can be regularly rotated by microwave-induced swap preserving acceptance</a:t>
            </a:r>
            <a:endParaRPr lang="en-IT" sz="1200" b="1" dirty="0">
              <a:solidFill>
                <a:srgbClr val="C00000"/>
              </a:solidFill>
            </a:endParaRPr>
          </a:p>
          <a:p>
            <a:pPr algn="ctr"/>
            <a:r>
              <a:rPr lang="en-IT" sz="1200" dirty="0"/>
              <a:t>RGH luminosity 5 x 10</a:t>
            </a:r>
            <a:r>
              <a:rPr lang="en-IT" sz="1200" baseline="30000" dirty="0"/>
              <a:t>33</a:t>
            </a:r>
            <a:r>
              <a:rPr lang="en-IT" sz="1200" dirty="0"/>
              <a:t> cm</a:t>
            </a:r>
            <a:r>
              <a:rPr lang="en-IT" sz="1200" baseline="30000" dirty="0"/>
              <a:t>2</a:t>
            </a:r>
            <a:r>
              <a:rPr lang="en-IT" sz="1200" dirty="0"/>
              <a:t> s</a:t>
            </a:r>
            <a:r>
              <a:rPr lang="en-IT" sz="1200" baseline="30000" dirty="0"/>
              <a:t>-1</a:t>
            </a:r>
            <a:r>
              <a:rPr lang="en-IT" sz="1200" dirty="0"/>
              <a:t> is 1/20 of the nominal CLAS12 luminosity</a:t>
            </a:r>
          </a:p>
          <a:p>
            <a:pPr algn="ctr"/>
            <a:r>
              <a:rPr lang="en-IT" sz="1200" dirty="0"/>
              <a:t>Consolidated methods based on previous experience</a:t>
            </a:r>
          </a:p>
          <a:p>
            <a:pPr algn="ctr"/>
            <a:r>
              <a:rPr lang="en-IT" sz="1200" dirty="0"/>
              <a:t>Inputs from previous CLAS12 experiments will reduce assumptions in systematics </a:t>
            </a:r>
          </a:p>
        </p:txBody>
      </p:sp>
      <p:pic>
        <p:nvPicPr>
          <p:cNvPr id="9" name="Picture 8">
            <a:extLst>
              <a:ext uri="{FF2B5EF4-FFF2-40B4-BE49-F238E27FC236}">
                <a16:creationId xmlns:a16="http://schemas.microsoft.com/office/drawing/2014/main" id="{E299130A-C3CA-FA43-1431-A6DBCC45934C}"/>
              </a:ext>
            </a:extLst>
          </p:cNvPr>
          <p:cNvPicPr>
            <a:picLocks noChangeAspect="1"/>
          </p:cNvPicPr>
          <p:nvPr/>
        </p:nvPicPr>
        <p:blipFill>
          <a:blip r:embed="rId3"/>
          <a:stretch>
            <a:fillRect/>
          </a:stretch>
        </p:blipFill>
        <p:spPr>
          <a:xfrm>
            <a:off x="1149152" y="2871297"/>
            <a:ext cx="4069050" cy="1029519"/>
          </a:xfrm>
          <a:prstGeom prst="rect">
            <a:avLst/>
          </a:prstGeom>
        </p:spPr>
      </p:pic>
      <p:pic>
        <p:nvPicPr>
          <p:cNvPr id="11" name="Picture 10">
            <a:extLst>
              <a:ext uri="{FF2B5EF4-FFF2-40B4-BE49-F238E27FC236}">
                <a16:creationId xmlns:a16="http://schemas.microsoft.com/office/drawing/2014/main" id="{33E0FD2B-CDE2-8F35-0E50-F63561AFB6BC}"/>
              </a:ext>
            </a:extLst>
          </p:cNvPr>
          <p:cNvPicPr>
            <a:picLocks noChangeAspect="1"/>
          </p:cNvPicPr>
          <p:nvPr/>
        </p:nvPicPr>
        <p:blipFill>
          <a:blip r:embed="rId4"/>
          <a:stretch>
            <a:fillRect/>
          </a:stretch>
        </p:blipFill>
        <p:spPr>
          <a:xfrm>
            <a:off x="5396056" y="2998302"/>
            <a:ext cx="3563655" cy="1279702"/>
          </a:xfrm>
          <a:prstGeom prst="rect">
            <a:avLst/>
          </a:prstGeom>
        </p:spPr>
      </p:pic>
      <p:sp>
        <p:nvSpPr>
          <p:cNvPr id="12" name="TextBox 11">
            <a:extLst>
              <a:ext uri="{FF2B5EF4-FFF2-40B4-BE49-F238E27FC236}">
                <a16:creationId xmlns:a16="http://schemas.microsoft.com/office/drawing/2014/main" id="{7AC541DE-2CCD-615E-6516-45DDAAFC85C9}"/>
              </a:ext>
            </a:extLst>
          </p:cNvPr>
          <p:cNvSpPr txBox="1"/>
          <p:nvPr/>
        </p:nvSpPr>
        <p:spPr>
          <a:xfrm>
            <a:off x="258112" y="3070903"/>
            <a:ext cx="682751" cy="692497"/>
          </a:xfrm>
          <a:prstGeom prst="rect">
            <a:avLst/>
          </a:prstGeom>
          <a:noFill/>
        </p:spPr>
        <p:txBody>
          <a:bodyPr wrap="none" rtlCol="0">
            <a:spAutoFit/>
          </a:bodyPr>
          <a:lstStyle/>
          <a:p>
            <a:r>
              <a:rPr lang="en-IT" sz="1300" b="1" dirty="0">
                <a:solidFill>
                  <a:srgbClr val="C00000"/>
                </a:solidFill>
              </a:rPr>
              <a:t>SIDIS </a:t>
            </a:r>
          </a:p>
          <a:p>
            <a:r>
              <a:rPr lang="en-IT" sz="1300" b="1" dirty="0">
                <a:solidFill>
                  <a:srgbClr val="C00000"/>
                </a:solidFill>
              </a:rPr>
              <a:t>single </a:t>
            </a:r>
          </a:p>
          <a:p>
            <a:r>
              <a:rPr lang="en-IT" sz="1300" b="1" dirty="0">
                <a:solidFill>
                  <a:srgbClr val="C00000"/>
                </a:solidFill>
              </a:rPr>
              <a:t>hadron</a:t>
            </a:r>
          </a:p>
        </p:txBody>
      </p:sp>
      <p:sp>
        <p:nvSpPr>
          <p:cNvPr id="13" name="TextBox 12">
            <a:extLst>
              <a:ext uri="{FF2B5EF4-FFF2-40B4-BE49-F238E27FC236}">
                <a16:creationId xmlns:a16="http://schemas.microsoft.com/office/drawing/2014/main" id="{B22A2D04-E5CA-4AC1-2A13-1457F80EAEFD}"/>
              </a:ext>
            </a:extLst>
          </p:cNvPr>
          <p:cNvSpPr txBox="1"/>
          <p:nvPr/>
        </p:nvSpPr>
        <p:spPr>
          <a:xfrm>
            <a:off x="8227463" y="2727313"/>
            <a:ext cx="588303" cy="292388"/>
          </a:xfrm>
          <a:prstGeom prst="rect">
            <a:avLst/>
          </a:prstGeom>
          <a:noFill/>
        </p:spPr>
        <p:txBody>
          <a:bodyPr wrap="none" rtlCol="0">
            <a:spAutoFit/>
          </a:bodyPr>
          <a:lstStyle/>
          <a:p>
            <a:r>
              <a:rPr lang="en-IT" sz="1300" b="1" dirty="0">
                <a:solidFill>
                  <a:srgbClr val="C00000"/>
                </a:solidFill>
              </a:rPr>
              <a:t>DVCS </a:t>
            </a:r>
          </a:p>
        </p:txBody>
      </p:sp>
      <p:sp>
        <p:nvSpPr>
          <p:cNvPr id="16" name="TextBox 15">
            <a:extLst>
              <a:ext uri="{FF2B5EF4-FFF2-40B4-BE49-F238E27FC236}">
                <a16:creationId xmlns:a16="http://schemas.microsoft.com/office/drawing/2014/main" id="{92E9A868-8D8C-EF54-4679-1CCCB8769CFB}"/>
              </a:ext>
            </a:extLst>
          </p:cNvPr>
          <p:cNvSpPr txBox="1"/>
          <p:nvPr/>
        </p:nvSpPr>
        <p:spPr>
          <a:xfrm>
            <a:off x="776416" y="1663876"/>
            <a:ext cx="6726521" cy="1061829"/>
          </a:xfrm>
          <a:prstGeom prst="rect">
            <a:avLst/>
          </a:prstGeom>
          <a:noFill/>
        </p:spPr>
        <p:txBody>
          <a:bodyPr wrap="none" rtlCol="0">
            <a:spAutoFit/>
          </a:bodyPr>
          <a:lstStyle/>
          <a:p>
            <a:r>
              <a:rPr lang="en-IT" sz="1200" dirty="0"/>
              <a:t>To be noted: previous high-luminosity CLAS12 experiments provide a solid benchmark e.g.,</a:t>
            </a:r>
          </a:p>
          <a:p>
            <a:r>
              <a:rPr lang="en-IT" sz="1200" dirty="0"/>
              <a:t>                       unpolarized cross section terms will be constrained by RGA/RGB and target dilutions by RGC</a:t>
            </a:r>
          </a:p>
          <a:p>
            <a:endParaRPr lang="en-IT" sz="1300" dirty="0"/>
          </a:p>
          <a:p>
            <a:r>
              <a:rPr lang="en-IT" sz="1200" dirty="0"/>
              <a:t>Conservative systematics are derived from previous relevant realizations and analyses, </a:t>
            </a:r>
          </a:p>
          <a:p>
            <a:r>
              <a:rPr lang="en-IT" sz="1200" dirty="0"/>
              <a:t>with a </a:t>
            </a:r>
            <a:r>
              <a:rPr lang="en-GB" sz="1200" dirty="0"/>
              <a:t>c</a:t>
            </a:r>
            <a:r>
              <a:rPr lang="en-IT" sz="1200" dirty="0"/>
              <a:t>ross-check for RGH acceptance peculiarities.</a:t>
            </a:r>
          </a:p>
        </p:txBody>
      </p:sp>
      <p:sp>
        <p:nvSpPr>
          <p:cNvPr id="2" name="Fußzeilenplatzhalter 7">
            <a:extLst>
              <a:ext uri="{FF2B5EF4-FFF2-40B4-BE49-F238E27FC236}">
                <a16:creationId xmlns:a16="http://schemas.microsoft.com/office/drawing/2014/main" id="{1D526845-0070-5472-BFD6-6CC8CB09CA2B}"/>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pic>
        <p:nvPicPr>
          <p:cNvPr id="3" name="Picture 2">
            <a:extLst>
              <a:ext uri="{FF2B5EF4-FFF2-40B4-BE49-F238E27FC236}">
                <a16:creationId xmlns:a16="http://schemas.microsoft.com/office/drawing/2014/main" id="{2213C9B2-106B-0515-B652-AAF61E344504}"/>
              </a:ext>
            </a:extLst>
          </p:cNvPr>
          <p:cNvPicPr>
            <a:picLocks noChangeAspect="1"/>
          </p:cNvPicPr>
          <p:nvPr/>
        </p:nvPicPr>
        <p:blipFill>
          <a:blip r:embed="rId5"/>
          <a:stretch>
            <a:fillRect/>
          </a:stretch>
        </p:blipFill>
        <p:spPr>
          <a:xfrm>
            <a:off x="120905" y="3960797"/>
            <a:ext cx="5097297" cy="986749"/>
          </a:xfrm>
          <a:prstGeom prst="rect">
            <a:avLst/>
          </a:prstGeom>
        </p:spPr>
      </p:pic>
      <p:sp>
        <p:nvSpPr>
          <p:cNvPr id="4" name="TextBox 3">
            <a:extLst>
              <a:ext uri="{FF2B5EF4-FFF2-40B4-BE49-F238E27FC236}">
                <a16:creationId xmlns:a16="http://schemas.microsoft.com/office/drawing/2014/main" id="{5EF6E80E-EC82-A5FA-4B1D-669BD6DDC4C7}"/>
              </a:ext>
            </a:extLst>
          </p:cNvPr>
          <p:cNvSpPr txBox="1"/>
          <p:nvPr/>
        </p:nvSpPr>
        <p:spPr>
          <a:xfrm>
            <a:off x="5302951" y="4373287"/>
            <a:ext cx="903965" cy="492443"/>
          </a:xfrm>
          <a:prstGeom prst="rect">
            <a:avLst/>
          </a:prstGeom>
          <a:noFill/>
        </p:spPr>
        <p:txBody>
          <a:bodyPr wrap="none" rtlCol="0">
            <a:spAutoFit/>
          </a:bodyPr>
          <a:lstStyle/>
          <a:p>
            <a:r>
              <a:rPr lang="en-IT" sz="1300" b="1" dirty="0">
                <a:solidFill>
                  <a:srgbClr val="C00000"/>
                </a:solidFill>
              </a:rPr>
              <a:t>SIDIS </a:t>
            </a:r>
          </a:p>
          <a:p>
            <a:r>
              <a:rPr lang="en-GB" sz="1300" b="1" dirty="0">
                <a:solidFill>
                  <a:srgbClr val="C00000"/>
                </a:solidFill>
              </a:rPr>
              <a:t>d</a:t>
            </a:r>
            <a:r>
              <a:rPr lang="en-IT" sz="1300" b="1" dirty="0">
                <a:solidFill>
                  <a:srgbClr val="C00000"/>
                </a:solidFill>
              </a:rPr>
              <a:t>i- hadron</a:t>
            </a:r>
          </a:p>
        </p:txBody>
      </p:sp>
    </p:spTree>
    <p:extLst>
      <p:ext uri="{BB962C8B-B14F-4D97-AF65-F5344CB8AC3E}">
        <p14:creationId xmlns:p14="http://schemas.microsoft.com/office/powerpoint/2010/main" val="27933027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67D73-6B67-F812-A01C-AACC29C110F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3171187-09DB-D24D-FEA1-B2549B3401EA}"/>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5B941ECA-F24F-4756-9093-B44E304B682D}"/>
              </a:ext>
            </a:extLst>
          </p:cNvPr>
          <p:cNvSpPr/>
          <p:nvPr/>
        </p:nvSpPr>
        <p:spPr>
          <a:xfrm>
            <a:off x="3864515" y="-31962"/>
            <a:ext cx="1305999" cy="323165"/>
          </a:xfrm>
          <a:prstGeom prst="rect">
            <a:avLst/>
          </a:prstGeom>
          <a:noFill/>
        </p:spPr>
        <p:txBody>
          <a:bodyPr wrap="none">
            <a:spAutoFit/>
          </a:bodyPr>
          <a:lstStyle/>
          <a:p>
            <a:pPr algn="ctr">
              <a:defRPr/>
            </a:pPr>
            <a:r>
              <a:rPr lang="en-US" sz="1500" dirty="0">
                <a:ln w="1905"/>
                <a:solidFill>
                  <a:schemeClr val="bg1"/>
                </a:solidFill>
                <a:latin typeface="Calibri"/>
              </a:rPr>
              <a:t>Beam Request</a:t>
            </a:r>
          </a:p>
        </p:txBody>
      </p:sp>
      <p:sp>
        <p:nvSpPr>
          <p:cNvPr id="6" name="Rectangle 5">
            <a:extLst>
              <a:ext uri="{FF2B5EF4-FFF2-40B4-BE49-F238E27FC236}">
                <a16:creationId xmlns:a16="http://schemas.microsoft.com/office/drawing/2014/main" id="{2D08654F-EE27-BE0E-5AA9-F29344DF46C6}"/>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8" name="Foliennummernplatzhalter 6">
            <a:extLst>
              <a:ext uri="{FF2B5EF4-FFF2-40B4-BE49-F238E27FC236}">
                <a16:creationId xmlns:a16="http://schemas.microsoft.com/office/drawing/2014/main" id="{3322758B-9516-309A-A0A7-219833C84D3D}"/>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24</a:t>
            </a:fld>
            <a:endParaRPr lang="en-US" sz="700" dirty="0">
              <a:solidFill>
                <a:schemeClr val="bg1"/>
              </a:solidFill>
            </a:endParaRPr>
          </a:p>
        </p:txBody>
      </p:sp>
      <p:sp>
        <p:nvSpPr>
          <p:cNvPr id="17" name="TextBox 16">
            <a:extLst>
              <a:ext uri="{FF2B5EF4-FFF2-40B4-BE49-F238E27FC236}">
                <a16:creationId xmlns:a16="http://schemas.microsoft.com/office/drawing/2014/main" id="{F7AF1BF1-ACA4-50E7-6129-ADF5606B7341}"/>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pic>
        <p:nvPicPr>
          <p:cNvPr id="2" name="Picture 1">
            <a:extLst>
              <a:ext uri="{FF2B5EF4-FFF2-40B4-BE49-F238E27FC236}">
                <a16:creationId xmlns:a16="http://schemas.microsoft.com/office/drawing/2014/main" id="{8791CF9E-35C6-B2E6-43B1-B8CC6748EE61}"/>
              </a:ext>
            </a:extLst>
          </p:cNvPr>
          <p:cNvPicPr>
            <a:picLocks noChangeAspect="1"/>
          </p:cNvPicPr>
          <p:nvPr/>
        </p:nvPicPr>
        <p:blipFill>
          <a:blip r:embed="rId3"/>
          <a:stretch>
            <a:fillRect/>
          </a:stretch>
        </p:blipFill>
        <p:spPr>
          <a:xfrm>
            <a:off x="1206271" y="1372976"/>
            <a:ext cx="6463790" cy="1920068"/>
          </a:xfrm>
          <a:prstGeom prst="rect">
            <a:avLst/>
          </a:prstGeom>
        </p:spPr>
      </p:pic>
      <p:sp>
        <p:nvSpPr>
          <p:cNvPr id="5" name="Oval 4">
            <a:extLst>
              <a:ext uri="{FF2B5EF4-FFF2-40B4-BE49-F238E27FC236}">
                <a16:creationId xmlns:a16="http://schemas.microsoft.com/office/drawing/2014/main" id="{F071D54B-29CB-4DE3-95EA-429A90A0797A}"/>
              </a:ext>
            </a:extLst>
          </p:cNvPr>
          <p:cNvSpPr/>
          <p:nvPr/>
        </p:nvSpPr>
        <p:spPr>
          <a:xfrm>
            <a:off x="6725162" y="2338141"/>
            <a:ext cx="327260" cy="225455"/>
          </a:xfrm>
          <a:prstGeom prst="ellipse">
            <a:avLst/>
          </a:prstGeom>
          <a:solidFill>
            <a:srgbClr val="0070C0">
              <a:alpha val="30000"/>
            </a:srgbClr>
          </a:solidFill>
          <a:ln w="254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7" name="Oval 6">
            <a:extLst>
              <a:ext uri="{FF2B5EF4-FFF2-40B4-BE49-F238E27FC236}">
                <a16:creationId xmlns:a16="http://schemas.microsoft.com/office/drawing/2014/main" id="{B5501BC4-0CAC-4B9B-0C80-2C563897AF23}"/>
              </a:ext>
            </a:extLst>
          </p:cNvPr>
          <p:cNvSpPr/>
          <p:nvPr/>
        </p:nvSpPr>
        <p:spPr>
          <a:xfrm>
            <a:off x="6859916" y="2769397"/>
            <a:ext cx="327260" cy="256638"/>
          </a:xfrm>
          <a:prstGeom prst="ellipse">
            <a:avLst/>
          </a:prstGeom>
          <a:solidFill>
            <a:srgbClr val="00B050">
              <a:alpha val="30000"/>
            </a:srgbClr>
          </a:solidFill>
          <a:ln w="254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9" name="Oval 8">
            <a:extLst>
              <a:ext uri="{FF2B5EF4-FFF2-40B4-BE49-F238E27FC236}">
                <a16:creationId xmlns:a16="http://schemas.microsoft.com/office/drawing/2014/main" id="{872F1FA3-2054-246D-87A5-6E8B75CFDE36}"/>
              </a:ext>
            </a:extLst>
          </p:cNvPr>
          <p:cNvSpPr/>
          <p:nvPr/>
        </p:nvSpPr>
        <p:spPr>
          <a:xfrm rot="17960479">
            <a:off x="6838079" y="2424656"/>
            <a:ext cx="560610" cy="277879"/>
          </a:xfrm>
          <a:prstGeom prst="ellipse">
            <a:avLst/>
          </a:prstGeom>
          <a:solidFill>
            <a:srgbClr val="E424EA">
              <a:alpha val="30000"/>
            </a:srgbClr>
          </a:solidFill>
          <a:ln w="254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dirty="0"/>
          </a:p>
        </p:txBody>
      </p:sp>
      <p:sp>
        <p:nvSpPr>
          <p:cNvPr id="11" name="Oval 10">
            <a:extLst>
              <a:ext uri="{FF2B5EF4-FFF2-40B4-BE49-F238E27FC236}">
                <a16:creationId xmlns:a16="http://schemas.microsoft.com/office/drawing/2014/main" id="{60EAD11D-B3DB-90CC-574C-7BC2B52A5CC5}"/>
              </a:ext>
            </a:extLst>
          </p:cNvPr>
          <p:cNvSpPr/>
          <p:nvPr/>
        </p:nvSpPr>
        <p:spPr>
          <a:xfrm>
            <a:off x="2114553" y="3740481"/>
            <a:ext cx="327260" cy="225455"/>
          </a:xfrm>
          <a:prstGeom prst="ellipse">
            <a:avLst/>
          </a:prstGeom>
          <a:solidFill>
            <a:srgbClr val="0070C0">
              <a:alpha val="30000"/>
            </a:srgbClr>
          </a:solidFill>
          <a:ln w="254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2" name="Oval 11">
            <a:extLst>
              <a:ext uri="{FF2B5EF4-FFF2-40B4-BE49-F238E27FC236}">
                <a16:creationId xmlns:a16="http://schemas.microsoft.com/office/drawing/2014/main" id="{A8D7F5B3-6C9B-8788-96B4-C738FA9C799E}"/>
              </a:ext>
            </a:extLst>
          </p:cNvPr>
          <p:cNvSpPr/>
          <p:nvPr/>
        </p:nvSpPr>
        <p:spPr>
          <a:xfrm>
            <a:off x="2114553" y="4131542"/>
            <a:ext cx="327260" cy="225455"/>
          </a:xfrm>
          <a:prstGeom prst="ellipse">
            <a:avLst/>
          </a:prstGeom>
          <a:solidFill>
            <a:srgbClr val="E424EA">
              <a:alpha val="30000"/>
            </a:srgbClr>
          </a:solidFill>
          <a:ln w="254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3" name="Oval 12">
            <a:extLst>
              <a:ext uri="{FF2B5EF4-FFF2-40B4-BE49-F238E27FC236}">
                <a16:creationId xmlns:a16="http://schemas.microsoft.com/office/drawing/2014/main" id="{50CE672D-87E6-5B59-D8BB-149A416DBD18}"/>
              </a:ext>
            </a:extLst>
          </p:cNvPr>
          <p:cNvSpPr/>
          <p:nvPr/>
        </p:nvSpPr>
        <p:spPr>
          <a:xfrm>
            <a:off x="2114553" y="4543289"/>
            <a:ext cx="327260" cy="225455"/>
          </a:xfrm>
          <a:prstGeom prst="ellipse">
            <a:avLst/>
          </a:prstGeom>
          <a:solidFill>
            <a:srgbClr val="00B050">
              <a:alpha val="30000"/>
            </a:srgbClr>
          </a:solidFill>
          <a:ln w="254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4" name="TextBox 13">
            <a:extLst>
              <a:ext uri="{FF2B5EF4-FFF2-40B4-BE49-F238E27FC236}">
                <a16:creationId xmlns:a16="http://schemas.microsoft.com/office/drawing/2014/main" id="{3645361E-BFDB-25E0-C019-08D7E3EAF88A}"/>
              </a:ext>
            </a:extLst>
          </p:cNvPr>
          <p:cNvSpPr txBox="1"/>
          <p:nvPr/>
        </p:nvSpPr>
        <p:spPr>
          <a:xfrm>
            <a:off x="2673019" y="3694966"/>
            <a:ext cx="3112647" cy="307777"/>
          </a:xfrm>
          <a:prstGeom prst="rect">
            <a:avLst/>
          </a:prstGeom>
          <a:noFill/>
        </p:spPr>
        <p:txBody>
          <a:bodyPr wrap="none" rtlCol="0">
            <a:spAutoFit/>
          </a:bodyPr>
          <a:lstStyle/>
          <a:p>
            <a:r>
              <a:rPr lang="en-IT" sz="1400" dirty="0"/>
              <a:t>5 days for commissioning and alignment</a:t>
            </a:r>
          </a:p>
        </p:txBody>
      </p:sp>
      <p:sp>
        <p:nvSpPr>
          <p:cNvPr id="16" name="TextBox 15">
            <a:extLst>
              <a:ext uri="{FF2B5EF4-FFF2-40B4-BE49-F238E27FC236}">
                <a16:creationId xmlns:a16="http://schemas.microsoft.com/office/drawing/2014/main" id="{BFA29141-AA72-0A00-7FE3-60B3AAFB94E1}"/>
              </a:ext>
            </a:extLst>
          </p:cNvPr>
          <p:cNvSpPr txBox="1"/>
          <p:nvPr/>
        </p:nvSpPr>
        <p:spPr>
          <a:xfrm>
            <a:off x="2673018" y="4077835"/>
            <a:ext cx="3797963" cy="307777"/>
          </a:xfrm>
          <a:prstGeom prst="rect">
            <a:avLst/>
          </a:prstGeom>
          <a:noFill/>
        </p:spPr>
        <p:txBody>
          <a:bodyPr wrap="none" rtlCol="0">
            <a:spAutoFit/>
          </a:bodyPr>
          <a:lstStyle/>
          <a:p>
            <a:r>
              <a:rPr lang="en-IT" sz="1400" dirty="0"/>
              <a:t>8+2 days for background studies (target dilutions)</a:t>
            </a:r>
          </a:p>
        </p:txBody>
      </p:sp>
      <p:sp>
        <p:nvSpPr>
          <p:cNvPr id="18" name="TextBox 17">
            <a:extLst>
              <a:ext uri="{FF2B5EF4-FFF2-40B4-BE49-F238E27FC236}">
                <a16:creationId xmlns:a16="http://schemas.microsoft.com/office/drawing/2014/main" id="{04FCEB70-5AC5-F873-FDED-3518DA3CD44A}"/>
              </a:ext>
            </a:extLst>
          </p:cNvPr>
          <p:cNvSpPr txBox="1"/>
          <p:nvPr/>
        </p:nvSpPr>
        <p:spPr>
          <a:xfrm>
            <a:off x="2673018" y="4518601"/>
            <a:ext cx="4046621" cy="307777"/>
          </a:xfrm>
          <a:prstGeom prst="rect">
            <a:avLst/>
          </a:prstGeom>
          <a:noFill/>
        </p:spPr>
        <p:txBody>
          <a:bodyPr wrap="none" rtlCol="0">
            <a:spAutoFit/>
          </a:bodyPr>
          <a:lstStyle/>
          <a:p>
            <a:r>
              <a:rPr lang="en-IT" sz="1400" dirty="0"/>
              <a:t>10 days for target annealing and target replacements</a:t>
            </a:r>
          </a:p>
        </p:txBody>
      </p:sp>
      <p:sp>
        <p:nvSpPr>
          <p:cNvPr id="20" name="TextBox 19">
            <a:extLst>
              <a:ext uri="{FF2B5EF4-FFF2-40B4-BE49-F238E27FC236}">
                <a16:creationId xmlns:a16="http://schemas.microsoft.com/office/drawing/2014/main" id="{CA1580E4-7A60-A0CC-5116-631904D4DC3B}"/>
              </a:ext>
            </a:extLst>
          </p:cNvPr>
          <p:cNvSpPr txBox="1"/>
          <p:nvPr/>
        </p:nvSpPr>
        <p:spPr>
          <a:xfrm>
            <a:off x="2673018" y="3359948"/>
            <a:ext cx="3727687" cy="307777"/>
          </a:xfrm>
          <a:prstGeom prst="rect">
            <a:avLst/>
          </a:prstGeom>
          <a:noFill/>
        </p:spPr>
        <p:txBody>
          <a:bodyPr wrap="none" rtlCol="0">
            <a:spAutoFit/>
          </a:bodyPr>
          <a:lstStyle/>
          <a:p>
            <a:r>
              <a:rPr lang="en-IT" sz="1400" dirty="0"/>
              <a:t>100 days of physics run to achieve the RGH goals</a:t>
            </a:r>
          </a:p>
        </p:txBody>
      </p:sp>
      <p:sp>
        <p:nvSpPr>
          <p:cNvPr id="21" name="TextBox 20">
            <a:extLst>
              <a:ext uri="{FF2B5EF4-FFF2-40B4-BE49-F238E27FC236}">
                <a16:creationId xmlns:a16="http://schemas.microsoft.com/office/drawing/2014/main" id="{B5C341C8-9A3C-9DA3-15EC-77F10203BD80}"/>
              </a:ext>
            </a:extLst>
          </p:cNvPr>
          <p:cNvSpPr txBox="1"/>
          <p:nvPr/>
        </p:nvSpPr>
        <p:spPr>
          <a:xfrm>
            <a:off x="1206271" y="353355"/>
            <a:ext cx="7455887" cy="492443"/>
          </a:xfrm>
          <a:prstGeom prst="rect">
            <a:avLst/>
          </a:prstGeom>
          <a:noFill/>
        </p:spPr>
        <p:txBody>
          <a:bodyPr wrap="none" rtlCol="0">
            <a:spAutoFit/>
          </a:bodyPr>
          <a:lstStyle/>
          <a:p>
            <a:r>
              <a:rPr lang="en-IT" sz="1300" dirty="0"/>
              <a:t>RGH implements the target configuration which is most sensitive to the 3D nucleon structure study	         </a:t>
            </a:r>
          </a:p>
          <a:p>
            <a:r>
              <a:rPr lang="en-IT" sz="1300" dirty="0"/>
              <a:t>           and capitalizes on CLAS12 with a complete set of target polarizations </a:t>
            </a:r>
          </a:p>
        </p:txBody>
      </p:sp>
      <p:sp>
        <p:nvSpPr>
          <p:cNvPr id="24" name="Rectangle 23">
            <a:extLst>
              <a:ext uri="{FF2B5EF4-FFF2-40B4-BE49-F238E27FC236}">
                <a16:creationId xmlns:a16="http://schemas.microsoft.com/office/drawing/2014/main" id="{AA17878D-2513-F6DC-5416-8EA19FF3811F}"/>
              </a:ext>
            </a:extLst>
          </p:cNvPr>
          <p:cNvSpPr/>
          <p:nvPr/>
        </p:nvSpPr>
        <p:spPr>
          <a:xfrm>
            <a:off x="904048" y="891275"/>
            <a:ext cx="7346948" cy="335462"/>
          </a:xfrm>
          <a:prstGeom prst="rect">
            <a:avLst/>
          </a:prstGeom>
          <a:solidFill>
            <a:schemeClr val="accent6">
              <a:lumMod val="20000"/>
              <a:lumOff val="8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5" name="TextBox 24">
            <a:extLst>
              <a:ext uri="{FF2B5EF4-FFF2-40B4-BE49-F238E27FC236}">
                <a16:creationId xmlns:a16="http://schemas.microsoft.com/office/drawing/2014/main" id="{9017AD52-095D-DBF2-C256-A3D2624387B0}"/>
              </a:ext>
            </a:extLst>
          </p:cNvPr>
          <p:cNvSpPr txBox="1"/>
          <p:nvPr/>
        </p:nvSpPr>
        <p:spPr>
          <a:xfrm>
            <a:off x="904048" y="914996"/>
            <a:ext cx="7346948" cy="292388"/>
          </a:xfrm>
          <a:prstGeom prst="rect">
            <a:avLst/>
          </a:prstGeom>
          <a:noFill/>
        </p:spPr>
        <p:txBody>
          <a:bodyPr wrap="none" rtlCol="0">
            <a:spAutoFit/>
          </a:bodyPr>
          <a:lstStyle/>
          <a:p>
            <a:r>
              <a:rPr lang="en-IT" sz="1300" b="1" dirty="0">
                <a:solidFill>
                  <a:srgbClr val="C00000"/>
                </a:solidFill>
              </a:rPr>
              <a:t>100 (physics) + 25 (ancillary) PAC days requested to achieve unprecedent precision in the valence region</a:t>
            </a:r>
          </a:p>
        </p:txBody>
      </p:sp>
      <p:sp>
        <p:nvSpPr>
          <p:cNvPr id="3" name="Fußzeilenplatzhalter 7">
            <a:extLst>
              <a:ext uri="{FF2B5EF4-FFF2-40B4-BE49-F238E27FC236}">
                <a16:creationId xmlns:a16="http://schemas.microsoft.com/office/drawing/2014/main" id="{4B3E8885-AD25-95AA-0E6A-ADC0DE3BF23A}"/>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spTree>
    <p:extLst>
      <p:ext uri="{BB962C8B-B14F-4D97-AF65-F5344CB8AC3E}">
        <p14:creationId xmlns:p14="http://schemas.microsoft.com/office/powerpoint/2010/main" val="38933556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968FB-D598-A60D-AB05-60D0E41BEC1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E9B7362-9558-102A-0448-9E8309AE06EB}"/>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8FD5EC8F-8877-D390-2D64-F1AC244DB276}"/>
              </a:ext>
            </a:extLst>
          </p:cNvPr>
          <p:cNvSpPr/>
          <p:nvPr/>
        </p:nvSpPr>
        <p:spPr>
          <a:xfrm>
            <a:off x="3974767" y="-31962"/>
            <a:ext cx="1085490" cy="323165"/>
          </a:xfrm>
          <a:prstGeom prst="rect">
            <a:avLst/>
          </a:prstGeom>
          <a:noFill/>
        </p:spPr>
        <p:txBody>
          <a:bodyPr wrap="none">
            <a:spAutoFit/>
          </a:bodyPr>
          <a:lstStyle/>
          <a:p>
            <a:pPr algn="ctr">
              <a:defRPr/>
            </a:pPr>
            <a:r>
              <a:rPr lang="en-US" sz="1500" dirty="0">
                <a:ln w="1905"/>
                <a:solidFill>
                  <a:schemeClr val="bg1"/>
                </a:solidFill>
                <a:latin typeface="Calibri"/>
              </a:rPr>
              <a:t>PAC Review</a:t>
            </a:r>
          </a:p>
        </p:txBody>
      </p:sp>
      <p:sp>
        <p:nvSpPr>
          <p:cNvPr id="6" name="Rectangle 5">
            <a:extLst>
              <a:ext uri="{FF2B5EF4-FFF2-40B4-BE49-F238E27FC236}">
                <a16:creationId xmlns:a16="http://schemas.microsoft.com/office/drawing/2014/main" id="{55A4AEE6-B52D-7B4F-3C9D-078E5C73120A}"/>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8" name="Foliennummernplatzhalter 6">
            <a:extLst>
              <a:ext uri="{FF2B5EF4-FFF2-40B4-BE49-F238E27FC236}">
                <a16:creationId xmlns:a16="http://schemas.microsoft.com/office/drawing/2014/main" id="{C3175E5B-1894-592C-C3C9-E85D2F94264D}"/>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25</a:t>
            </a:fld>
            <a:endParaRPr lang="en-US" sz="700" dirty="0">
              <a:solidFill>
                <a:schemeClr val="bg1"/>
              </a:solidFill>
            </a:endParaRPr>
          </a:p>
        </p:txBody>
      </p:sp>
      <p:sp>
        <p:nvSpPr>
          <p:cNvPr id="17" name="TextBox 16">
            <a:extLst>
              <a:ext uri="{FF2B5EF4-FFF2-40B4-BE49-F238E27FC236}">
                <a16:creationId xmlns:a16="http://schemas.microsoft.com/office/drawing/2014/main" id="{C708A6F9-F504-C4D7-B1B6-A966AAFC8197}"/>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sp>
        <p:nvSpPr>
          <p:cNvPr id="4" name="TextBox 3">
            <a:extLst>
              <a:ext uri="{FF2B5EF4-FFF2-40B4-BE49-F238E27FC236}">
                <a16:creationId xmlns:a16="http://schemas.microsoft.com/office/drawing/2014/main" id="{16CDA6CB-FDC4-C1C4-F8E4-7A6B8235161F}"/>
              </a:ext>
            </a:extLst>
          </p:cNvPr>
          <p:cNvSpPr txBox="1"/>
          <p:nvPr/>
        </p:nvSpPr>
        <p:spPr>
          <a:xfrm>
            <a:off x="1404114" y="2627064"/>
            <a:ext cx="6898042" cy="261610"/>
          </a:xfrm>
          <a:prstGeom prst="rect">
            <a:avLst/>
          </a:prstGeom>
          <a:noFill/>
        </p:spPr>
        <p:txBody>
          <a:bodyPr wrap="none" rtlCol="0">
            <a:spAutoFit/>
          </a:bodyPr>
          <a:lstStyle/>
          <a:p>
            <a:r>
              <a:rPr lang="en-US" sz="1100" kern="0" dirty="0">
                <a:solidFill>
                  <a:srgbClr val="000000"/>
                </a:solidFill>
                <a:effectLst/>
                <a:latin typeface="Calibri Light" panose="020F0302020204030204" pitchFamily="34" charset="0"/>
                <a:ea typeface="Times New Roman" panose="02020603050405020304" pitchFamily="18" charset="0"/>
              </a:rPr>
              <a:t> Scientific goals are well aligned with the 2023 NSAC Long Range Plan, preceding and complementing the EIC program. </a:t>
            </a:r>
            <a:endParaRPr lang="en-IT" sz="1100" dirty="0"/>
          </a:p>
        </p:txBody>
      </p:sp>
      <p:sp>
        <p:nvSpPr>
          <p:cNvPr id="5" name="TextBox 4">
            <a:extLst>
              <a:ext uri="{FF2B5EF4-FFF2-40B4-BE49-F238E27FC236}">
                <a16:creationId xmlns:a16="http://schemas.microsoft.com/office/drawing/2014/main" id="{067F2743-1685-5C7C-063E-00BB96058BEB}"/>
              </a:ext>
            </a:extLst>
          </p:cNvPr>
          <p:cNvSpPr txBox="1"/>
          <p:nvPr/>
        </p:nvSpPr>
        <p:spPr>
          <a:xfrm>
            <a:off x="272805" y="1528208"/>
            <a:ext cx="877291" cy="276999"/>
          </a:xfrm>
          <a:prstGeom prst="rect">
            <a:avLst/>
          </a:prstGeom>
          <a:noFill/>
        </p:spPr>
        <p:txBody>
          <a:bodyPr wrap="none" rtlCol="0">
            <a:spAutoFit/>
          </a:bodyPr>
          <a:lstStyle/>
          <a:p>
            <a:r>
              <a:rPr lang="en-IT" sz="1200" dirty="0"/>
              <a:t>TAC Report</a:t>
            </a:r>
          </a:p>
        </p:txBody>
      </p:sp>
      <p:sp>
        <p:nvSpPr>
          <p:cNvPr id="7" name="TextBox 6">
            <a:extLst>
              <a:ext uri="{FF2B5EF4-FFF2-40B4-BE49-F238E27FC236}">
                <a16:creationId xmlns:a16="http://schemas.microsoft.com/office/drawing/2014/main" id="{F61A6E77-E697-B11F-F1C9-F7554AE1B2A1}"/>
              </a:ext>
            </a:extLst>
          </p:cNvPr>
          <p:cNvSpPr txBox="1"/>
          <p:nvPr/>
        </p:nvSpPr>
        <p:spPr>
          <a:xfrm>
            <a:off x="1422386" y="1528208"/>
            <a:ext cx="6253635" cy="600164"/>
          </a:xfrm>
          <a:prstGeom prst="rect">
            <a:avLst/>
          </a:prstGeom>
          <a:noFill/>
        </p:spPr>
        <p:txBody>
          <a:bodyPr wrap="none" rtlCol="0">
            <a:spAutoFit/>
          </a:bodyPr>
          <a:lstStyle/>
          <a:p>
            <a:r>
              <a:rPr lang="en-US" sz="1100" kern="0" dirty="0">
                <a:solidFill>
                  <a:srgbClr val="000000"/>
                </a:solidFill>
                <a:latin typeface="Calibri Light" panose="020F0302020204030204" pitchFamily="34" charset="0"/>
                <a:ea typeface="Times New Roman" panose="02020603050405020304" pitchFamily="18" charset="0"/>
              </a:rPr>
              <a:t>No major technical hurdle. </a:t>
            </a:r>
          </a:p>
          <a:p>
            <a:endParaRPr lang="en-US" sz="1100" i="1" kern="0" dirty="0">
              <a:solidFill>
                <a:srgbClr val="000000"/>
              </a:solidFill>
              <a:latin typeface="Calibri Light" panose="020F0302020204030204" pitchFamily="34" charset="0"/>
              <a:ea typeface="Times New Roman" panose="02020603050405020304" pitchFamily="18" charset="0"/>
            </a:endParaRPr>
          </a:p>
          <a:p>
            <a:r>
              <a:rPr lang="en-US" sz="1100" i="1" kern="0" dirty="0">
                <a:solidFill>
                  <a:srgbClr val="0070C0"/>
                </a:solidFill>
                <a:latin typeface="Calibri Light" panose="020F0302020204030204" pitchFamily="34" charset="0"/>
                <a:ea typeface="Times New Roman" panose="02020603050405020304" pitchFamily="18" charset="0"/>
              </a:rPr>
              <a:t>In the replies, proponents  clarified details on: c</a:t>
            </a:r>
            <a:r>
              <a:rPr lang="en-US" sz="1100" i="1" kern="0" dirty="0">
                <a:solidFill>
                  <a:srgbClr val="0070C0"/>
                </a:solidFill>
                <a:effectLst/>
                <a:latin typeface="Calibri Light" panose="020F0302020204030204" pitchFamily="34" charset="0"/>
                <a:ea typeface="Times New Roman" panose="02020603050405020304" pitchFamily="18" charset="0"/>
              </a:rPr>
              <a:t>hicane, beam monitor, and beam polarization uncertainty.  </a:t>
            </a:r>
            <a:endParaRPr lang="en-IT" sz="1100" i="1" dirty="0">
              <a:solidFill>
                <a:srgbClr val="0070C0"/>
              </a:solidFill>
            </a:endParaRPr>
          </a:p>
        </p:txBody>
      </p:sp>
      <p:sp>
        <p:nvSpPr>
          <p:cNvPr id="9" name="TextBox 8">
            <a:extLst>
              <a:ext uri="{FF2B5EF4-FFF2-40B4-BE49-F238E27FC236}">
                <a16:creationId xmlns:a16="http://schemas.microsoft.com/office/drawing/2014/main" id="{2AFA1750-34FE-7209-BB39-87C04A5DFE13}"/>
              </a:ext>
            </a:extLst>
          </p:cNvPr>
          <p:cNvSpPr txBox="1"/>
          <p:nvPr/>
        </p:nvSpPr>
        <p:spPr>
          <a:xfrm>
            <a:off x="272806" y="2648349"/>
            <a:ext cx="958724" cy="276999"/>
          </a:xfrm>
          <a:prstGeom prst="rect">
            <a:avLst/>
          </a:prstGeom>
          <a:noFill/>
        </p:spPr>
        <p:txBody>
          <a:bodyPr wrap="none" rtlCol="0">
            <a:spAutoFit/>
          </a:bodyPr>
          <a:lstStyle/>
          <a:p>
            <a:r>
              <a:rPr lang="en-IT" sz="1200" dirty="0"/>
              <a:t>PAC Readers</a:t>
            </a:r>
          </a:p>
        </p:txBody>
      </p:sp>
      <p:sp>
        <p:nvSpPr>
          <p:cNvPr id="11" name="TextBox 10">
            <a:extLst>
              <a:ext uri="{FF2B5EF4-FFF2-40B4-BE49-F238E27FC236}">
                <a16:creationId xmlns:a16="http://schemas.microsoft.com/office/drawing/2014/main" id="{26DD3AAD-C98D-B2ED-4E02-EA29E8CF0370}"/>
              </a:ext>
            </a:extLst>
          </p:cNvPr>
          <p:cNvSpPr txBox="1"/>
          <p:nvPr/>
        </p:nvSpPr>
        <p:spPr>
          <a:xfrm>
            <a:off x="318528" y="599981"/>
            <a:ext cx="1080424" cy="276999"/>
          </a:xfrm>
          <a:prstGeom prst="rect">
            <a:avLst/>
          </a:prstGeom>
          <a:noFill/>
        </p:spPr>
        <p:txBody>
          <a:bodyPr wrap="none" rtlCol="0">
            <a:spAutoFit/>
          </a:bodyPr>
          <a:lstStyle/>
          <a:p>
            <a:r>
              <a:rPr lang="en-IT" sz="1200" dirty="0"/>
              <a:t>Theory Report</a:t>
            </a:r>
          </a:p>
        </p:txBody>
      </p:sp>
      <p:sp>
        <p:nvSpPr>
          <p:cNvPr id="12" name="TextBox 11">
            <a:extLst>
              <a:ext uri="{FF2B5EF4-FFF2-40B4-BE49-F238E27FC236}">
                <a16:creationId xmlns:a16="http://schemas.microsoft.com/office/drawing/2014/main" id="{BC064283-0146-D1B2-80D7-B449995C904C}"/>
              </a:ext>
            </a:extLst>
          </p:cNvPr>
          <p:cNvSpPr txBox="1"/>
          <p:nvPr/>
        </p:nvSpPr>
        <p:spPr>
          <a:xfrm>
            <a:off x="1427548" y="3419767"/>
            <a:ext cx="6288901" cy="261610"/>
          </a:xfrm>
          <a:prstGeom prst="rect">
            <a:avLst/>
          </a:prstGeom>
          <a:noFill/>
        </p:spPr>
        <p:txBody>
          <a:bodyPr wrap="none" rtlCol="0">
            <a:spAutoFit/>
          </a:bodyPr>
          <a:lstStyle/>
          <a:p>
            <a:r>
              <a:rPr lang="en-US" sz="1100" kern="0" dirty="0">
                <a:solidFill>
                  <a:srgbClr val="000000"/>
                </a:solidFill>
                <a:latin typeface="Calibri Light" panose="020F0302020204030204" pitchFamily="34" charset="0"/>
                <a:ea typeface="Times New Roman" panose="02020603050405020304" pitchFamily="18" charset="0"/>
              </a:rPr>
              <a:t>Acknowledgment of CLAS12 demonstrated capability, </a:t>
            </a:r>
            <a:r>
              <a:rPr lang="en-US" sz="1100" kern="0" dirty="0">
                <a:solidFill>
                  <a:srgbClr val="000000"/>
                </a:solidFill>
                <a:effectLst/>
                <a:latin typeface="Calibri Light" panose="020F0302020204030204" pitchFamily="34" charset="0"/>
                <a:ea typeface="Times New Roman" panose="02020603050405020304" pitchFamily="18" charset="0"/>
              </a:rPr>
              <a:t>established target technology, full GEANT simulation.</a:t>
            </a:r>
            <a:r>
              <a:rPr lang="en-US" sz="1100" kern="0" dirty="0">
                <a:solidFill>
                  <a:srgbClr val="000000"/>
                </a:solidFill>
                <a:latin typeface="Calibri Light" panose="020F0302020204030204" pitchFamily="34" charset="0"/>
                <a:ea typeface="Times New Roman" panose="02020603050405020304" pitchFamily="18" charset="0"/>
              </a:rPr>
              <a:t> </a:t>
            </a:r>
          </a:p>
        </p:txBody>
      </p:sp>
      <p:sp>
        <p:nvSpPr>
          <p:cNvPr id="14" name="TextBox 13">
            <a:extLst>
              <a:ext uri="{FF2B5EF4-FFF2-40B4-BE49-F238E27FC236}">
                <a16:creationId xmlns:a16="http://schemas.microsoft.com/office/drawing/2014/main" id="{52B9653B-8B3E-742B-78C5-3F85BA5EDEB0}"/>
              </a:ext>
            </a:extLst>
          </p:cNvPr>
          <p:cNvSpPr txBox="1"/>
          <p:nvPr/>
        </p:nvSpPr>
        <p:spPr>
          <a:xfrm>
            <a:off x="1337842" y="2888245"/>
            <a:ext cx="4826962" cy="261610"/>
          </a:xfrm>
          <a:prstGeom prst="rect">
            <a:avLst/>
          </a:prstGeom>
          <a:noFill/>
        </p:spPr>
        <p:txBody>
          <a:bodyPr wrap="none" rtlCol="0">
            <a:spAutoFit/>
          </a:bodyPr>
          <a:lstStyle/>
          <a:p>
            <a:r>
              <a:rPr lang="en-US" sz="1100" kern="0" dirty="0">
                <a:solidFill>
                  <a:srgbClr val="000000"/>
                </a:solidFill>
                <a:effectLst/>
                <a:latin typeface="Calibri Light" panose="020F0302020204030204" pitchFamily="34" charset="0"/>
                <a:ea typeface="Times New Roman" panose="02020603050405020304" pitchFamily="18" charset="0"/>
              </a:rPr>
              <a:t>   Awareness of current literature, competing efforts, and theoretical frameworks. </a:t>
            </a:r>
            <a:endParaRPr lang="en-IT" sz="1100" dirty="0"/>
          </a:p>
        </p:txBody>
      </p:sp>
      <p:sp>
        <p:nvSpPr>
          <p:cNvPr id="16" name="TextBox 15">
            <a:extLst>
              <a:ext uri="{FF2B5EF4-FFF2-40B4-BE49-F238E27FC236}">
                <a16:creationId xmlns:a16="http://schemas.microsoft.com/office/drawing/2014/main" id="{6F0779A6-E06B-148B-8A70-5513C49A0B4B}"/>
              </a:ext>
            </a:extLst>
          </p:cNvPr>
          <p:cNvSpPr txBox="1"/>
          <p:nvPr/>
        </p:nvSpPr>
        <p:spPr>
          <a:xfrm>
            <a:off x="1427548" y="3154499"/>
            <a:ext cx="6928500" cy="261610"/>
          </a:xfrm>
          <a:prstGeom prst="rect">
            <a:avLst/>
          </a:prstGeom>
          <a:noFill/>
        </p:spPr>
        <p:txBody>
          <a:bodyPr wrap="none" rtlCol="0">
            <a:spAutoFit/>
          </a:bodyPr>
          <a:lstStyle/>
          <a:p>
            <a:r>
              <a:rPr lang="en-US" sz="1100" kern="0" dirty="0">
                <a:solidFill>
                  <a:srgbClr val="000000"/>
                </a:solidFill>
                <a:effectLst/>
                <a:latin typeface="Calibri Light" panose="020F0302020204030204" pitchFamily="34" charset="0"/>
                <a:ea typeface="Times New Roman" panose="02020603050405020304" pitchFamily="18" charset="0"/>
              </a:rPr>
              <a:t>Rare opportunity to get unprecedented access to the </a:t>
            </a:r>
            <a:r>
              <a:rPr lang="en-US" sz="1100" kern="0" dirty="0" err="1">
                <a:solidFill>
                  <a:srgbClr val="000000"/>
                </a:solidFill>
                <a:effectLst/>
                <a:latin typeface="Calibri Light" panose="020F0302020204030204" pitchFamily="34" charset="0"/>
                <a:ea typeface="Times New Roman" panose="02020603050405020304" pitchFamily="18" charset="0"/>
              </a:rPr>
              <a:t>parton</a:t>
            </a:r>
            <a:r>
              <a:rPr lang="en-US" sz="1100" kern="0" dirty="0">
                <a:solidFill>
                  <a:srgbClr val="000000"/>
                </a:solidFill>
                <a:effectLst/>
                <a:latin typeface="Calibri Light" panose="020F0302020204030204" pitchFamily="34" charset="0"/>
                <a:ea typeface="Times New Roman" panose="02020603050405020304" pitchFamily="18" charset="0"/>
              </a:rPr>
              <a:t> dynamics in the valence region with a multi-D framework</a:t>
            </a:r>
            <a:endParaRPr lang="en-IT" sz="1100" dirty="0"/>
          </a:p>
        </p:txBody>
      </p:sp>
      <p:sp>
        <p:nvSpPr>
          <p:cNvPr id="18" name="TextBox 17">
            <a:extLst>
              <a:ext uri="{FF2B5EF4-FFF2-40B4-BE49-F238E27FC236}">
                <a16:creationId xmlns:a16="http://schemas.microsoft.com/office/drawing/2014/main" id="{77726F11-37DC-A699-748F-9AF2D519F2E6}"/>
              </a:ext>
            </a:extLst>
          </p:cNvPr>
          <p:cNvSpPr txBox="1"/>
          <p:nvPr/>
        </p:nvSpPr>
        <p:spPr>
          <a:xfrm>
            <a:off x="1422386" y="3820037"/>
            <a:ext cx="7483139" cy="938719"/>
          </a:xfrm>
          <a:prstGeom prst="rect">
            <a:avLst/>
          </a:prstGeom>
          <a:noFill/>
        </p:spPr>
        <p:txBody>
          <a:bodyPr wrap="none" rtlCol="0">
            <a:spAutoFit/>
          </a:bodyPr>
          <a:lstStyle/>
          <a:p>
            <a:r>
              <a:rPr lang="en-US" sz="1100" i="1" kern="0" dirty="0">
                <a:solidFill>
                  <a:srgbClr val="0070C0"/>
                </a:solidFill>
                <a:latin typeface="Calibri Light" panose="020F0302020204030204" pitchFamily="34" charset="0"/>
                <a:ea typeface="Times New Roman" panose="02020603050405020304" pitchFamily="18" charset="0"/>
              </a:rPr>
              <a:t>In the replies, proponents clarified details on:</a:t>
            </a:r>
          </a:p>
          <a:p>
            <a:endParaRPr lang="en-US" sz="1100" i="1" kern="0" dirty="0">
              <a:solidFill>
                <a:srgbClr val="0070C0"/>
              </a:solidFill>
              <a:latin typeface="Calibri Light" panose="020F0302020204030204" pitchFamily="34" charset="0"/>
              <a:ea typeface="Times New Roman" panose="02020603050405020304" pitchFamily="18" charset="0"/>
            </a:endParaRPr>
          </a:p>
          <a:p>
            <a:r>
              <a:rPr lang="en-US" sz="1100" i="1" kern="0" dirty="0">
                <a:solidFill>
                  <a:srgbClr val="0070C0"/>
                </a:solidFill>
                <a:latin typeface="Calibri Light" panose="020F0302020204030204" pitchFamily="34" charset="0"/>
                <a:ea typeface="Times New Roman" panose="02020603050405020304" pitchFamily="18" charset="0"/>
              </a:rPr>
              <a:t>Instrumentation (vibrations, field mapping, precision in target re-position, chicane geometry, target spin swap,..)</a:t>
            </a:r>
          </a:p>
          <a:p>
            <a:endParaRPr lang="en-US" sz="1100" i="1" kern="0" dirty="0">
              <a:solidFill>
                <a:srgbClr val="0070C0"/>
              </a:solidFill>
              <a:latin typeface="Calibri Light" panose="020F0302020204030204" pitchFamily="34" charset="0"/>
            </a:endParaRPr>
          </a:p>
          <a:p>
            <a:r>
              <a:rPr lang="en-US" sz="1100" i="1" kern="0" dirty="0">
                <a:solidFill>
                  <a:srgbClr val="0070C0"/>
                </a:solidFill>
                <a:latin typeface="Calibri Light" panose="020F0302020204030204" pitchFamily="34" charset="0"/>
              </a:rPr>
              <a:t>Systematics (background subtraction, unpolarized terms, longitudinal photon component, acceptance effects, radiative effects,…)</a:t>
            </a:r>
            <a:endParaRPr lang="en-IT" sz="1100" i="1" dirty="0">
              <a:solidFill>
                <a:srgbClr val="0070C0"/>
              </a:solidFill>
            </a:endParaRPr>
          </a:p>
        </p:txBody>
      </p:sp>
      <p:sp>
        <p:nvSpPr>
          <p:cNvPr id="20" name="TextBox 19">
            <a:extLst>
              <a:ext uri="{FF2B5EF4-FFF2-40B4-BE49-F238E27FC236}">
                <a16:creationId xmlns:a16="http://schemas.microsoft.com/office/drawing/2014/main" id="{613E9DA3-C886-39F0-7166-5C88102E83D2}"/>
              </a:ext>
            </a:extLst>
          </p:cNvPr>
          <p:cNvSpPr txBox="1"/>
          <p:nvPr/>
        </p:nvSpPr>
        <p:spPr>
          <a:xfrm>
            <a:off x="1422386" y="584753"/>
            <a:ext cx="6668813" cy="430887"/>
          </a:xfrm>
          <a:prstGeom prst="rect">
            <a:avLst/>
          </a:prstGeom>
          <a:noFill/>
        </p:spPr>
        <p:txBody>
          <a:bodyPr wrap="none" rtlCol="0">
            <a:spAutoFit/>
          </a:bodyPr>
          <a:lstStyle/>
          <a:p>
            <a:r>
              <a:rPr lang="en-US" sz="1100" kern="0" dirty="0">
                <a:solidFill>
                  <a:srgbClr val="000000"/>
                </a:solidFill>
                <a:latin typeface="Calibri Light" panose="020F0302020204030204" pitchFamily="34" charset="0"/>
              </a:rPr>
              <a:t>RGH measurements are critical for the studies of transverse spin phenomena in QCD with high impact physics such</a:t>
            </a:r>
          </a:p>
          <a:p>
            <a:r>
              <a:rPr lang="en-US" sz="1100" kern="0" dirty="0">
                <a:solidFill>
                  <a:srgbClr val="000000"/>
                </a:solidFill>
                <a:latin typeface="Calibri Light" panose="020F0302020204030204" pitchFamily="34" charset="0"/>
              </a:rPr>
              <a:t>as the elusive nucleon tensor charge that is relevant for a broad community including LQCD and BSM physics. </a:t>
            </a:r>
            <a:endParaRPr lang="en-IT" sz="1100" dirty="0"/>
          </a:p>
        </p:txBody>
      </p:sp>
      <p:sp>
        <p:nvSpPr>
          <p:cNvPr id="3" name="Fußzeilenplatzhalter 7">
            <a:extLst>
              <a:ext uri="{FF2B5EF4-FFF2-40B4-BE49-F238E27FC236}">
                <a16:creationId xmlns:a16="http://schemas.microsoft.com/office/drawing/2014/main" id="{F05A1C39-C6F0-98D0-2EAB-1CEA8647EAF3}"/>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spTree>
    <p:extLst>
      <p:ext uri="{BB962C8B-B14F-4D97-AF65-F5344CB8AC3E}">
        <p14:creationId xmlns:p14="http://schemas.microsoft.com/office/powerpoint/2010/main" val="38695119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6F95C-92BF-D869-A379-035F362C01D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B9CA6CA-10A9-D5A2-5137-D94E3135D449}"/>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97BE313C-9E1E-B485-216D-F9972FE1C9B2}"/>
              </a:ext>
            </a:extLst>
          </p:cNvPr>
          <p:cNvSpPr/>
          <p:nvPr/>
        </p:nvSpPr>
        <p:spPr>
          <a:xfrm>
            <a:off x="3974768" y="-31962"/>
            <a:ext cx="1085490" cy="323165"/>
          </a:xfrm>
          <a:prstGeom prst="rect">
            <a:avLst/>
          </a:prstGeom>
          <a:noFill/>
        </p:spPr>
        <p:txBody>
          <a:bodyPr wrap="none">
            <a:spAutoFit/>
          </a:bodyPr>
          <a:lstStyle/>
          <a:p>
            <a:pPr algn="ctr">
              <a:defRPr/>
            </a:pPr>
            <a:r>
              <a:rPr lang="en-US" sz="1500" dirty="0">
                <a:ln w="1905"/>
                <a:solidFill>
                  <a:schemeClr val="bg1"/>
                </a:solidFill>
                <a:latin typeface="Calibri"/>
              </a:rPr>
              <a:t>PAC Review</a:t>
            </a:r>
          </a:p>
        </p:txBody>
      </p:sp>
      <p:sp>
        <p:nvSpPr>
          <p:cNvPr id="6" name="Rectangle 5">
            <a:extLst>
              <a:ext uri="{FF2B5EF4-FFF2-40B4-BE49-F238E27FC236}">
                <a16:creationId xmlns:a16="http://schemas.microsoft.com/office/drawing/2014/main" id="{AFF650CE-BC65-86C2-D1E9-F935CA84BED6}"/>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8" name="Foliennummernplatzhalter 6">
            <a:extLst>
              <a:ext uri="{FF2B5EF4-FFF2-40B4-BE49-F238E27FC236}">
                <a16:creationId xmlns:a16="http://schemas.microsoft.com/office/drawing/2014/main" id="{B5F2F452-324A-45E0-86E0-E3DC0B1A4650}"/>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26</a:t>
            </a:fld>
            <a:endParaRPr lang="en-US" sz="700" dirty="0">
              <a:solidFill>
                <a:schemeClr val="bg1"/>
              </a:solidFill>
            </a:endParaRPr>
          </a:p>
        </p:txBody>
      </p:sp>
      <p:sp>
        <p:nvSpPr>
          <p:cNvPr id="17" name="TextBox 16">
            <a:extLst>
              <a:ext uri="{FF2B5EF4-FFF2-40B4-BE49-F238E27FC236}">
                <a16:creationId xmlns:a16="http://schemas.microsoft.com/office/drawing/2014/main" id="{0FDF104A-C4EF-9E50-2447-B3FF87CFFB79}"/>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sp>
        <p:nvSpPr>
          <p:cNvPr id="3" name="Fußzeilenplatzhalter 7">
            <a:extLst>
              <a:ext uri="{FF2B5EF4-FFF2-40B4-BE49-F238E27FC236}">
                <a16:creationId xmlns:a16="http://schemas.microsoft.com/office/drawing/2014/main" id="{D02FB98D-9263-34D7-4014-320DFBFEFBCA}"/>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sp>
        <p:nvSpPr>
          <p:cNvPr id="2" name="TextBox 1">
            <a:extLst>
              <a:ext uri="{FF2B5EF4-FFF2-40B4-BE49-F238E27FC236}">
                <a16:creationId xmlns:a16="http://schemas.microsoft.com/office/drawing/2014/main" id="{DA6BF145-1EDF-8C22-4FC2-80D898C36D66}"/>
              </a:ext>
            </a:extLst>
          </p:cNvPr>
          <p:cNvSpPr txBox="1"/>
          <p:nvPr/>
        </p:nvSpPr>
        <p:spPr>
          <a:xfrm>
            <a:off x="272805" y="806891"/>
            <a:ext cx="7465842" cy="2539157"/>
          </a:xfrm>
          <a:prstGeom prst="rect">
            <a:avLst/>
          </a:prstGeom>
          <a:noFill/>
        </p:spPr>
        <p:txBody>
          <a:bodyPr wrap="square" rtlCol="0">
            <a:spAutoFit/>
          </a:bodyPr>
          <a:lstStyle/>
          <a:p>
            <a:r>
              <a:rPr lang="en-GB" sz="1200" dirty="0"/>
              <a:t>Thank you very much to you and your colleagues for the detailed answers and additional plots. </a:t>
            </a:r>
          </a:p>
          <a:p>
            <a:endParaRPr lang="en-GB" sz="1200" dirty="0"/>
          </a:p>
          <a:p>
            <a:r>
              <a:rPr lang="en-GB" sz="1200" dirty="0"/>
              <a:t>In addition, we would be happy to understand how the acceptance stability will be ensured and whether the MC will be used to simulate the impact of possible acceptance variations. We can discuss about that point during the PAC next week.</a:t>
            </a:r>
          </a:p>
          <a:p>
            <a:endParaRPr lang="en-GB" sz="1500" dirty="0"/>
          </a:p>
          <a:p>
            <a:r>
              <a:rPr lang="en-IT" sz="1200" dirty="0">
                <a:solidFill>
                  <a:srgbClr val="0070C0"/>
                </a:solidFill>
              </a:rPr>
              <a:t>Fiducial cuts will be implemented at the analysis level to select the detector regions of suitable stability. </a:t>
            </a:r>
            <a:r>
              <a:rPr lang="en-GB" sz="1200" dirty="0">
                <a:solidFill>
                  <a:srgbClr val="0070C0"/>
                </a:solidFill>
              </a:rPr>
              <a:t>During the calibration procedure of the various CLAS12 subsystems, dead or inefficient channels are flagged,  on a run-by-run basis, in the calibration database, and this is done also for the Monte Carlo. These dead/inefficient channels are then eliminated in the reconstruction, for both data and MC. Run-dependent simulations are then produced, which include the run-dependent dead or inefficient  detector channels. We don't foresee major differences in the way the acceptance will vary during RGH with respect to previously run CLAS12 experiments. CLAS12 is a quite stable setup overall.</a:t>
            </a:r>
            <a:endParaRPr lang="en-IT" sz="1200" dirty="0">
              <a:solidFill>
                <a:srgbClr val="0070C0"/>
              </a:solidFill>
            </a:endParaRPr>
          </a:p>
        </p:txBody>
      </p:sp>
    </p:spTree>
    <p:extLst>
      <p:ext uri="{BB962C8B-B14F-4D97-AF65-F5344CB8AC3E}">
        <p14:creationId xmlns:p14="http://schemas.microsoft.com/office/powerpoint/2010/main" val="24051153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516D8-259F-2176-7D71-DF3E8AA63F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0B5BCD8-1994-0242-CDD9-430D732A38D2}"/>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B8E8C160-6196-4D48-3E85-C40334D0A1D0}"/>
              </a:ext>
            </a:extLst>
          </p:cNvPr>
          <p:cNvSpPr/>
          <p:nvPr/>
        </p:nvSpPr>
        <p:spPr>
          <a:xfrm>
            <a:off x="3499578" y="-31962"/>
            <a:ext cx="2035878" cy="323165"/>
          </a:xfrm>
          <a:prstGeom prst="rect">
            <a:avLst/>
          </a:prstGeom>
          <a:noFill/>
        </p:spPr>
        <p:txBody>
          <a:bodyPr wrap="none">
            <a:spAutoFit/>
          </a:bodyPr>
          <a:lstStyle/>
          <a:p>
            <a:pPr algn="ctr">
              <a:defRPr/>
            </a:pPr>
            <a:r>
              <a:rPr lang="en-US" sz="1500" dirty="0">
                <a:ln w="1905"/>
                <a:solidFill>
                  <a:schemeClr val="bg1"/>
                </a:solidFill>
                <a:latin typeface="Calibri"/>
              </a:rPr>
              <a:t>Recoil Tracking Readout</a:t>
            </a:r>
          </a:p>
        </p:txBody>
      </p:sp>
      <p:sp>
        <p:nvSpPr>
          <p:cNvPr id="21" name="Rectangle 20">
            <a:extLst>
              <a:ext uri="{FF2B5EF4-FFF2-40B4-BE49-F238E27FC236}">
                <a16:creationId xmlns:a16="http://schemas.microsoft.com/office/drawing/2014/main" id="{9E233DFA-287C-CA48-3795-139BD8F3FEA8}"/>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22" name="Foliennummernplatzhalter 6">
            <a:extLst>
              <a:ext uri="{FF2B5EF4-FFF2-40B4-BE49-F238E27FC236}">
                <a16:creationId xmlns:a16="http://schemas.microsoft.com/office/drawing/2014/main" id="{EEE1AEA9-5082-0489-7DE3-C236F7A9B74A}"/>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27</a:t>
            </a:fld>
            <a:endParaRPr lang="en-US" sz="700" dirty="0">
              <a:solidFill>
                <a:schemeClr val="bg1"/>
              </a:solidFill>
            </a:endParaRPr>
          </a:p>
        </p:txBody>
      </p:sp>
      <p:sp>
        <p:nvSpPr>
          <p:cNvPr id="24" name="TextBox 23">
            <a:extLst>
              <a:ext uri="{FF2B5EF4-FFF2-40B4-BE49-F238E27FC236}">
                <a16:creationId xmlns:a16="http://schemas.microsoft.com/office/drawing/2014/main" id="{63A97145-864D-796C-1467-3566C4D5587D}"/>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sp>
        <p:nvSpPr>
          <p:cNvPr id="18" name="TextBox 17">
            <a:extLst>
              <a:ext uri="{FF2B5EF4-FFF2-40B4-BE49-F238E27FC236}">
                <a16:creationId xmlns:a16="http://schemas.microsoft.com/office/drawing/2014/main" id="{9D1F0AF7-808D-E8B9-EBC7-A34F71FF21B9}"/>
              </a:ext>
            </a:extLst>
          </p:cNvPr>
          <p:cNvSpPr txBox="1"/>
          <p:nvPr/>
        </p:nvSpPr>
        <p:spPr>
          <a:xfrm>
            <a:off x="302659" y="360666"/>
            <a:ext cx="6370527" cy="1338828"/>
          </a:xfrm>
          <a:prstGeom prst="rect">
            <a:avLst/>
          </a:prstGeom>
          <a:noFill/>
        </p:spPr>
        <p:txBody>
          <a:bodyPr wrap="none" rtlCol="0">
            <a:spAutoFit/>
          </a:bodyPr>
          <a:lstStyle/>
          <a:p>
            <a:r>
              <a:rPr lang="en-IT" sz="1300" b="1" dirty="0">
                <a:solidFill>
                  <a:schemeClr val="accent1">
                    <a:lumMod val="75000"/>
                  </a:schemeClr>
                </a:solidFill>
              </a:rPr>
              <a:t>Enough (&gt; 10 k) spare channels exist from INFN GEM project for SBS in Hall-A    </a:t>
            </a:r>
          </a:p>
          <a:p>
            <a:endParaRPr lang="en-IT" sz="1300" dirty="0">
              <a:solidFill>
                <a:schemeClr val="accent1">
                  <a:lumMod val="75000"/>
                </a:schemeClr>
              </a:solidFill>
            </a:endParaRPr>
          </a:p>
          <a:p>
            <a:r>
              <a:rPr lang="en-IT" sz="1300" dirty="0"/>
              <a:t>Based on the well-known APV25 chip + SSP DAQ (upgraded version of MPD under study) </a:t>
            </a:r>
            <a:endParaRPr lang="en-IT" sz="1300" dirty="0">
              <a:solidFill>
                <a:srgbClr val="C00000"/>
              </a:solidFill>
            </a:endParaRPr>
          </a:p>
          <a:p>
            <a:endParaRPr lang="en-IT" sz="800" dirty="0"/>
          </a:p>
          <a:p>
            <a:r>
              <a:rPr lang="en-IT" sz="1300" dirty="0"/>
              <a:t>   </a:t>
            </a:r>
            <a:r>
              <a:rPr lang="en-IT" sz="1300" dirty="0">
                <a:solidFill>
                  <a:srgbClr val="00B050"/>
                </a:solidFill>
              </a:rPr>
              <a:t>✓</a:t>
            </a:r>
            <a:r>
              <a:rPr lang="en-IT" sz="1300" dirty="0"/>
              <a:t>   Able to cope with 500 kHz/cm</a:t>
            </a:r>
            <a:r>
              <a:rPr lang="en-IT" sz="1300" baseline="30000" dirty="0"/>
              <a:t>2 </a:t>
            </a:r>
            <a:r>
              <a:rPr lang="en-IT" sz="1300" dirty="0"/>
              <a:t> and 60% occupancy</a:t>
            </a:r>
            <a:endParaRPr lang="en-IT" sz="1300" baseline="30000" dirty="0"/>
          </a:p>
          <a:p>
            <a:r>
              <a:rPr lang="en-IT" sz="800" dirty="0"/>
              <a:t> </a:t>
            </a:r>
          </a:p>
          <a:p>
            <a:r>
              <a:rPr lang="en-IT" sz="1300" dirty="0"/>
              <a:t>   </a:t>
            </a:r>
            <a:r>
              <a:rPr lang="en-IT" sz="1300" dirty="0">
                <a:solidFill>
                  <a:srgbClr val="00B050"/>
                </a:solidFill>
              </a:rPr>
              <a:t>✓</a:t>
            </a:r>
            <a:r>
              <a:rPr lang="en-IT" sz="1300" dirty="0"/>
              <a:t>   Same system used with the </a:t>
            </a:r>
            <a:r>
              <a:rPr lang="en-IT" sz="1300" dirty="0">
                <a:latin typeface="Symbol" pitchFamily="2" charset="2"/>
              </a:rPr>
              <a:t>m</a:t>
            </a:r>
            <a:r>
              <a:rPr lang="en-IT" sz="1300" dirty="0"/>
              <a:t>Rwell prototypes</a:t>
            </a:r>
          </a:p>
        </p:txBody>
      </p:sp>
      <p:pic>
        <p:nvPicPr>
          <p:cNvPr id="2" name="Picture 1">
            <a:extLst>
              <a:ext uri="{FF2B5EF4-FFF2-40B4-BE49-F238E27FC236}">
                <a16:creationId xmlns:a16="http://schemas.microsoft.com/office/drawing/2014/main" id="{A8E83D19-85F1-4EAA-70A9-E647BADC0AB3}"/>
              </a:ext>
            </a:extLst>
          </p:cNvPr>
          <p:cNvPicPr>
            <a:picLocks noChangeAspect="1"/>
          </p:cNvPicPr>
          <p:nvPr/>
        </p:nvPicPr>
        <p:blipFill>
          <a:blip r:embed="rId2"/>
          <a:stretch>
            <a:fillRect/>
          </a:stretch>
        </p:blipFill>
        <p:spPr>
          <a:xfrm>
            <a:off x="685799" y="1778696"/>
            <a:ext cx="7482841" cy="3114585"/>
          </a:xfrm>
          <a:prstGeom prst="rect">
            <a:avLst/>
          </a:prstGeom>
        </p:spPr>
      </p:pic>
      <p:sp>
        <p:nvSpPr>
          <p:cNvPr id="3" name="Rectangle 2">
            <a:extLst>
              <a:ext uri="{FF2B5EF4-FFF2-40B4-BE49-F238E27FC236}">
                <a16:creationId xmlns:a16="http://schemas.microsoft.com/office/drawing/2014/main" id="{83809AAB-7A94-6A9E-BC0D-873931458786}"/>
              </a:ext>
            </a:extLst>
          </p:cNvPr>
          <p:cNvSpPr/>
          <p:nvPr/>
        </p:nvSpPr>
        <p:spPr>
          <a:xfrm>
            <a:off x="172758" y="358102"/>
            <a:ext cx="8798484" cy="317759"/>
          </a:xfrm>
          <a:prstGeom prst="rect">
            <a:avLst/>
          </a:prstGeom>
          <a:no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6" name="Right Arrow 5">
            <a:extLst>
              <a:ext uri="{FF2B5EF4-FFF2-40B4-BE49-F238E27FC236}">
                <a16:creationId xmlns:a16="http://schemas.microsoft.com/office/drawing/2014/main" id="{DDB7B92D-92E1-08D6-1CAA-46209C433751}"/>
              </a:ext>
            </a:extLst>
          </p:cNvPr>
          <p:cNvSpPr/>
          <p:nvPr/>
        </p:nvSpPr>
        <p:spPr>
          <a:xfrm>
            <a:off x="3733227" y="3238214"/>
            <a:ext cx="336884" cy="371260"/>
          </a:xfrm>
          <a:prstGeom prst="rightArrow">
            <a:avLst/>
          </a:prstGeom>
          <a:solidFill>
            <a:schemeClr val="accent3">
              <a:lumMod val="20000"/>
              <a:lumOff val="80000"/>
            </a:schemeClr>
          </a:solidFill>
          <a:ln>
            <a:solidFill>
              <a:schemeClr val="accent3">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7" name="TextBox 6">
            <a:extLst>
              <a:ext uri="{FF2B5EF4-FFF2-40B4-BE49-F238E27FC236}">
                <a16:creationId xmlns:a16="http://schemas.microsoft.com/office/drawing/2014/main" id="{DCD02509-771A-8B39-B605-7C295E0D506E}"/>
              </a:ext>
            </a:extLst>
          </p:cNvPr>
          <p:cNvSpPr txBox="1"/>
          <p:nvPr/>
        </p:nvSpPr>
        <p:spPr>
          <a:xfrm>
            <a:off x="3682745" y="3294364"/>
            <a:ext cx="385042" cy="230832"/>
          </a:xfrm>
          <a:prstGeom prst="rect">
            <a:avLst/>
          </a:prstGeom>
          <a:noFill/>
        </p:spPr>
        <p:txBody>
          <a:bodyPr wrap="none" rtlCol="0">
            <a:spAutoFit/>
          </a:bodyPr>
          <a:lstStyle/>
          <a:p>
            <a:r>
              <a:rPr lang="en-IT" sz="900" dirty="0">
                <a:solidFill>
                  <a:schemeClr val="accent3">
                    <a:lumMod val="75000"/>
                  </a:schemeClr>
                </a:solidFill>
              </a:rPr>
              <a:t>new</a:t>
            </a:r>
          </a:p>
        </p:txBody>
      </p:sp>
      <p:sp>
        <p:nvSpPr>
          <p:cNvPr id="5" name="Fußzeilenplatzhalter 7">
            <a:extLst>
              <a:ext uri="{FF2B5EF4-FFF2-40B4-BE49-F238E27FC236}">
                <a16:creationId xmlns:a16="http://schemas.microsoft.com/office/drawing/2014/main" id="{E9316503-9D4D-2DB4-7365-AE4099293F7B}"/>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spTree>
    <p:extLst>
      <p:ext uri="{BB962C8B-B14F-4D97-AF65-F5344CB8AC3E}">
        <p14:creationId xmlns:p14="http://schemas.microsoft.com/office/powerpoint/2010/main" val="17970114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FB4E9-C385-4845-6A12-7A3D61C0B31E}"/>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F54FC68-D092-5163-EDAA-3D7E12369A69}"/>
              </a:ext>
            </a:extLst>
          </p:cNvPr>
          <p:cNvSpPr/>
          <p:nvPr/>
        </p:nvSpPr>
        <p:spPr>
          <a:xfrm>
            <a:off x="2989045" y="785612"/>
            <a:ext cx="5938050" cy="187953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5" name="Rectangle 14">
            <a:extLst>
              <a:ext uri="{FF2B5EF4-FFF2-40B4-BE49-F238E27FC236}">
                <a16:creationId xmlns:a16="http://schemas.microsoft.com/office/drawing/2014/main" id="{4B2009F7-C03F-E5F2-7AE9-64CF9662F22A}"/>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61D0502D-946D-E116-D3CA-A840EDAF92C9}"/>
              </a:ext>
            </a:extLst>
          </p:cNvPr>
          <p:cNvSpPr/>
          <p:nvPr/>
        </p:nvSpPr>
        <p:spPr>
          <a:xfrm>
            <a:off x="3669080" y="-31962"/>
            <a:ext cx="1696876" cy="323165"/>
          </a:xfrm>
          <a:prstGeom prst="rect">
            <a:avLst/>
          </a:prstGeom>
          <a:noFill/>
        </p:spPr>
        <p:txBody>
          <a:bodyPr wrap="none">
            <a:spAutoFit/>
          </a:bodyPr>
          <a:lstStyle/>
          <a:p>
            <a:pPr algn="ctr">
              <a:defRPr/>
            </a:pPr>
            <a:r>
              <a:rPr lang="en-US" sz="1500" dirty="0">
                <a:ln w="1905"/>
                <a:solidFill>
                  <a:schemeClr val="bg1"/>
                </a:solidFill>
                <a:latin typeface="Calibri"/>
              </a:rPr>
              <a:t>Recoil TOF Readout</a:t>
            </a:r>
          </a:p>
        </p:txBody>
      </p:sp>
      <p:sp>
        <p:nvSpPr>
          <p:cNvPr id="21" name="Rectangle 20">
            <a:extLst>
              <a:ext uri="{FF2B5EF4-FFF2-40B4-BE49-F238E27FC236}">
                <a16:creationId xmlns:a16="http://schemas.microsoft.com/office/drawing/2014/main" id="{A88FDAC4-5292-32A6-519F-983510BC24D4}"/>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22" name="Foliennummernplatzhalter 6">
            <a:extLst>
              <a:ext uri="{FF2B5EF4-FFF2-40B4-BE49-F238E27FC236}">
                <a16:creationId xmlns:a16="http://schemas.microsoft.com/office/drawing/2014/main" id="{A9A04162-2AAE-2057-228B-86612E7AF90B}"/>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28</a:t>
            </a:fld>
            <a:endParaRPr lang="en-US" sz="700" dirty="0">
              <a:solidFill>
                <a:schemeClr val="bg1"/>
              </a:solidFill>
            </a:endParaRPr>
          </a:p>
        </p:txBody>
      </p:sp>
      <p:sp>
        <p:nvSpPr>
          <p:cNvPr id="24" name="TextBox 23">
            <a:extLst>
              <a:ext uri="{FF2B5EF4-FFF2-40B4-BE49-F238E27FC236}">
                <a16:creationId xmlns:a16="http://schemas.microsoft.com/office/drawing/2014/main" id="{B1E3B796-8145-D99C-A189-3713B5FF37B5}"/>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sp>
        <p:nvSpPr>
          <p:cNvPr id="18" name="TextBox 17">
            <a:extLst>
              <a:ext uri="{FF2B5EF4-FFF2-40B4-BE49-F238E27FC236}">
                <a16:creationId xmlns:a16="http://schemas.microsoft.com/office/drawing/2014/main" id="{48170451-4E9B-4A10-CE5A-3CBEC0D1FE32}"/>
              </a:ext>
            </a:extLst>
          </p:cNvPr>
          <p:cNvSpPr txBox="1"/>
          <p:nvPr/>
        </p:nvSpPr>
        <p:spPr>
          <a:xfrm>
            <a:off x="302659" y="360666"/>
            <a:ext cx="7931915" cy="292388"/>
          </a:xfrm>
          <a:prstGeom prst="rect">
            <a:avLst/>
          </a:prstGeom>
          <a:noFill/>
        </p:spPr>
        <p:txBody>
          <a:bodyPr wrap="none" rtlCol="0">
            <a:spAutoFit/>
          </a:bodyPr>
          <a:lstStyle/>
          <a:p>
            <a:r>
              <a:rPr lang="en-US" sz="1300" b="1" dirty="0">
                <a:solidFill>
                  <a:schemeClr val="accent1">
                    <a:lumMod val="75000"/>
                  </a:schemeClr>
                </a:solidFill>
              </a:rPr>
              <a:t>Enough (&gt; 1 k) spare channels from RICH readout to be updated to ALERT firmware to get &lt; 100 </a:t>
            </a:r>
            <a:r>
              <a:rPr lang="en-US" sz="1300" b="1" dirty="0" err="1">
                <a:solidFill>
                  <a:schemeClr val="accent1">
                    <a:lumMod val="75000"/>
                  </a:schemeClr>
                </a:solidFill>
              </a:rPr>
              <a:t>ps</a:t>
            </a:r>
            <a:r>
              <a:rPr lang="en-US" sz="1300" b="1" dirty="0">
                <a:solidFill>
                  <a:schemeClr val="accent1">
                    <a:lumMod val="75000"/>
                  </a:schemeClr>
                </a:solidFill>
              </a:rPr>
              <a:t> readout jitter </a:t>
            </a:r>
            <a:endParaRPr lang="en-IT" sz="1300" b="1" dirty="0">
              <a:solidFill>
                <a:schemeClr val="accent1">
                  <a:lumMod val="75000"/>
                </a:schemeClr>
              </a:solidFill>
            </a:endParaRPr>
          </a:p>
        </p:txBody>
      </p:sp>
      <p:pic>
        <p:nvPicPr>
          <p:cNvPr id="2" name="Picture 1">
            <a:extLst>
              <a:ext uri="{FF2B5EF4-FFF2-40B4-BE49-F238E27FC236}">
                <a16:creationId xmlns:a16="http://schemas.microsoft.com/office/drawing/2014/main" id="{EF77D15C-54B2-61DD-96EE-3BDFA5927785}"/>
              </a:ext>
            </a:extLst>
          </p:cNvPr>
          <p:cNvPicPr>
            <a:picLocks noChangeAspect="1"/>
          </p:cNvPicPr>
          <p:nvPr/>
        </p:nvPicPr>
        <p:blipFill>
          <a:blip r:embed="rId2"/>
          <a:stretch>
            <a:fillRect/>
          </a:stretch>
        </p:blipFill>
        <p:spPr>
          <a:xfrm>
            <a:off x="2989045" y="2749986"/>
            <a:ext cx="5938050" cy="2168590"/>
          </a:xfrm>
          <a:prstGeom prst="rect">
            <a:avLst/>
          </a:prstGeom>
        </p:spPr>
      </p:pic>
      <p:sp>
        <p:nvSpPr>
          <p:cNvPr id="4" name="Rectangle 3">
            <a:extLst>
              <a:ext uri="{FF2B5EF4-FFF2-40B4-BE49-F238E27FC236}">
                <a16:creationId xmlns:a16="http://schemas.microsoft.com/office/drawing/2014/main" id="{F33C7738-5FD3-86EE-E71C-F9A25F39DE95}"/>
              </a:ext>
            </a:extLst>
          </p:cNvPr>
          <p:cNvSpPr/>
          <p:nvPr/>
        </p:nvSpPr>
        <p:spPr>
          <a:xfrm>
            <a:off x="172758" y="358102"/>
            <a:ext cx="8798484" cy="317759"/>
          </a:xfrm>
          <a:prstGeom prst="rect">
            <a:avLst/>
          </a:prstGeom>
          <a:no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pic>
        <p:nvPicPr>
          <p:cNvPr id="5" name="Picture 4">
            <a:extLst>
              <a:ext uri="{FF2B5EF4-FFF2-40B4-BE49-F238E27FC236}">
                <a16:creationId xmlns:a16="http://schemas.microsoft.com/office/drawing/2014/main" id="{6889A822-A7F6-EEF4-762B-006C2D8B5687}"/>
              </a:ext>
            </a:extLst>
          </p:cNvPr>
          <p:cNvPicPr>
            <a:picLocks noChangeAspect="1"/>
          </p:cNvPicPr>
          <p:nvPr/>
        </p:nvPicPr>
        <p:blipFill>
          <a:blip r:embed="rId3"/>
          <a:stretch>
            <a:fillRect/>
          </a:stretch>
        </p:blipFill>
        <p:spPr>
          <a:xfrm rot="5400000">
            <a:off x="3127809" y="844864"/>
            <a:ext cx="1736119" cy="1736119"/>
          </a:xfrm>
          <a:prstGeom prst="rect">
            <a:avLst/>
          </a:prstGeom>
        </p:spPr>
      </p:pic>
      <p:pic>
        <p:nvPicPr>
          <p:cNvPr id="6" name="Picture 5">
            <a:extLst>
              <a:ext uri="{FF2B5EF4-FFF2-40B4-BE49-F238E27FC236}">
                <a16:creationId xmlns:a16="http://schemas.microsoft.com/office/drawing/2014/main" id="{2D409A1C-4E76-912D-B222-9505A0979BA6}"/>
              </a:ext>
            </a:extLst>
          </p:cNvPr>
          <p:cNvPicPr>
            <a:picLocks noChangeAspect="1"/>
          </p:cNvPicPr>
          <p:nvPr/>
        </p:nvPicPr>
        <p:blipFill>
          <a:blip r:embed="rId4"/>
          <a:stretch>
            <a:fillRect/>
          </a:stretch>
        </p:blipFill>
        <p:spPr>
          <a:xfrm>
            <a:off x="4981110" y="966353"/>
            <a:ext cx="3860231" cy="1553229"/>
          </a:xfrm>
          <a:prstGeom prst="rect">
            <a:avLst/>
          </a:prstGeom>
        </p:spPr>
      </p:pic>
      <p:sp>
        <p:nvSpPr>
          <p:cNvPr id="7" name="TextBox 6">
            <a:extLst>
              <a:ext uri="{FF2B5EF4-FFF2-40B4-BE49-F238E27FC236}">
                <a16:creationId xmlns:a16="http://schemas.microsoft.com/office/drawing/2014/main" id="{AC34E663-9B59-1A87-0DD7-4D7140E6206F}"/>
              </a:ext>
            </a:extLst>
          </p:cNvPr>
          <p:cNvSpPr txBox="1"/>
          <p:nvPr/>
        </p:nvSpPr>
        <p:spPr>
          <a:xfrm>
            <a:off x="83602" y="2920160"/>
            <a:ext cx="2861296" cy="1338828"/>
          </a:xfrm>
          <a:prstGeom prst="rect">
            <a:avLst/>
          </a:prstGeom>
          <a:noFill/>
        </p:spPr>
        <p:txBody>
          <a:bodyPr wrap="none" rtlCol="0">
            <a:spAutoFit/>
          </a:bodyPr>
          <a:lstStyle/>
          <a:p>
            <a:r>
              <a:rPr lang="en-IT" sz="1300" dirty="0"/>
              <a:t>Option to adopt CLAS12-ALERT readout</a:t>
            </a:r>
            <a:endParaRPr lang="en-IT" sz="1300" dirty="0">
              <a:solidFill>
                <a:srgbClr val="C00000"/>
              </a:solidFill>
            </a:endParaRPr>
          </a:p>
          <a:p>
            <a:endParaRPr lang="en-IT" sz="800" dirty="0"/>
          </a:p>
          <a:p>
            <a:r>
              <a:rPr lang="en-IT" sz="1300" dirty="0"/>
              <a:t>   </a:t>
            </a:r>
            <a:r>
              <a:rPr lang="en-IT" sz="1300" dirty="0">
                <a:solidFill>
                  <a:srgbClr val="00B050"/>
                </a:solidFill>
              </a:rPr>
              <a:t>✓</a:t>
            </a:r>
            <a:r>
              <a:rPr lang="en-IT" sz="1300" dirty="0"/>
              <a:t>   PETIROC has a better </a:t>
            </a:r>
          </a:p>
          <a:p>
            <a:r>
              <a:rPr lang="en-IT" sz="1300" dirty="0"/>
              <a:t>          dynamic range (multi-photons)</a:t>
            </a:r>
            <a:endParaRPr lang="en-IT" sz="1300" baseline="30000" dirty="0"/>
          </a:p>
          <a:p>
            <a:r>
              <a:rPr lang="en-IT" sz="800" dirty="0"/>
              <a:t> </a:t>
            </a:r>
          </a:p>
          <a:p>
            <a:r>
              <a:rPr lang="en-IT" sz="1300" dirty="0"/>
              <a:t>   </a:t>
            </a:r>
            <a:r>
              <a:rPr lang="en-IT" sz="1300" dirty="0">
                <a:solidFill>
                  <a:srgbClr val="00B050"/>
                </a:solidFill>
              </a:rPr>
              <a:t>✓</a:t>
            </a:r>
            <a:r>
              <a:rPr lang="en-IT" sz="1300" dirty="0"/>
              <a:t>   Clock distribution supports </a:t>
            </a:r>
          </a:p>
          <a:p>
            <a:r>
              <a:rPr lang="en-IT" sz="1300" dirty="0"/>
              <a:t>         50 ps readout precision</a:t>
            </a:r>
          </a:p>
        </p:txBody>
      </p:sp>
      <p:sp>
        <p:nvSpPr>
          <p:cNvPr id="9" name="TextBox 8">
            <a:extLst>
              <a:ext uri="{FF2B5EF4-FFF2-40B4-BE49-F238E27FC236}">
                <a16:creationId xmlns:a16="http://schemas.microsoft.com/office/drawing/2014/main" id="{A463CD3E-18F0-9665-F84A-77D687EABA52}"/>
              </a:ext>
            </a:extLst>
          </p:cNvPr>
          <p:cNvSpPr txBox="1"/>
          <p:nvPr/>
        </p:nvSpPr>
        <p:spPr>
          <a:xfrm>
            <a:off x="172758" y="892240"/>
            <a:ext cx="2632644" cy="1338828"/>
          </a:xfrm>
          <a:prstGeom prst="rect">
            <a:avLst/>
          </a:prstGeom>
          <a:noFill/>
        </p:spPr>
        <p:txBody>
          <a:bodyPr wrap="none" rtlCol="0">
            <a:spAutoFit/>
          </a:bodyPr>
          <a:lstStyle/>
          <a:p>
            <a:r>
              <a:rPr lang="en-IT" sz="1300" dirty="0"/>
              <a:t>RICH readout</a:t>
            </a:r>
            <a:endParaRPr lang="en-IT" sz="1300" dirty="0">
              <a:solidFill>
                <a:srgbClr val="C00000"/>
              </a:solidFill>
            </a:endParaRPr>
          </a:p>
          <a:p>
            <a:endParaRPr lang="en-IT" sz="800" dirty="0"/>
          </a:p>
          <a:p>
            <a:r>
              <a:rPr lang="en-IT" sz="1300" dirty="0"/>
              <a:t>  </a:t>
            </a:r>
            <a:r>
              <a:rPr lang="en-IT" sz="1300" dirty="0">
                <a:solidFill>
                  <a:schemeClr val="accent6">
                    <a:lumMod val="75000"/>
                  </a:schemeClr>
                </a:solidFill>
              </a:rPr>
              <a:t> ✓   </a:t>
            </a:r>
            <a:r>
              <a:rPr lang="en-IT" sz="1300" dirty="0"/>
              <a:t>MAROC dynamic range can </a:t>
            </a:r>
          </a:p>
          <a:p>
            <a:r>
              <a:rPr lang="en-IT" sz="1300" dirty="0"/>
              <a:t>         cope with multi-photon signals</a:t>
            </a:r>
            <a:endParaRPr lang="en-IT" sz="1300" baseline="30000" dirty="0"/>
          </a:p>
          <a:p>
            <a:r>
              <a:rPr lang="en-IT" sz="800" dirty="0"/>
              <a:t> </a:t>
            </a:r>
          </a:p>
          <a:p>
            <a:r>
              <a:rPr lang="en-IT" sz="1300" dirty="0"/>
              <a:t>   </a:t>
            </a:r>
            <a:r>
              <a:rPr lang="en-IT" sz="1300" dirty="0">
                <a:solidFill>
                  <a:schemeClr val="accent6">
                    <a:lumMod val="75000"/>
                  </a:schemeClr>
                </a:solidFill>
              </a:rPr>
              <a:t>✓</a:t>
            </a:r>
            <a:r>
              <a:rPr lang="en-IT" sz="1300" dirty="0"/>
              <a:t>   Clock distribution supports </a:t>
            </a:r>
          </a:p>
          <a:p>
            <a:r>
              <a:rPr lang="en-IT" sz="1300" dirty="0"/>
              <a:t>         100 ps readout precision</a:t>
            </a:r>
          </a:p>
        </p:txBody>
      </p:sp>
      <p:sp>
        <p:nvSpPr>
          <p:cNvPr id="10" name="Fußzeilenplatzhalter 7">
            <a:extLst>
              <a:ext uri="{FF2B5EF4-FFF2-40B4-BE49-F238E27FC236}">
                <a16:creationId xmlns:a16="http://schemas.microsoft.com/office/drawing/2014/main" id="{2C29BFA5-A530-48F5-47D1-CC9B4142CC40}"/>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spTree>
    <p:extLst>
      <p:ext uri="{BB962C8B-B14F-4D97-AF65-F5344CB8AC3E}">
        <p14:creationId xmlns:p14="http://schemas.microsoft.com/office/powerpoint/2010/main" val="18063960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88470-762A-8881-F2FB-FA1B15A675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61F5C3F-FD6D-411E-8A16-171F13E04158}"/>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FE96662B-05E3-2046-CB8E-6D43D987EFE6}"/>
              </a:ext>
            </a:extLst>
          </p:cNvPr>
          <p:cNvSpPr/>
          <p:nvPr/>
        </p:nvSpPr>
        <p:spPr>
          <a:xfrm>
            <a:off x="3924342" y="-31962"/>
            <a:ext cx="1186351" cy="323165"/>
          </a:xfrm>
          <a:prstGeom prst="rect">
            <a:avLst/>
          </a:prstGeom>
          <a:noFill/>
        </p:spPr>
        <p:txBody>
          <a:bodyPr wrap="none">
            <a:spAutoFit/>
          </a:bodyPr>
          <a:lstStyle/>
          <a:p>
            <a:pPr algn="ctr">
              <a:defRPr/>
            </a:pPr>
            <a:r>
              <a:rPr lang="en-US" sz="1500" dirty="0">
                <a:ln w="1905"/>
                <a:solidFill>
                  <a:schemeClr val="bg1"/>
                </a:solidFill>
                <a:latin typeface="Calibri"/>
              </a:rPr>
              <a:t>TMD Regime</a:t>
            </a:r>
          </a:p>
        </p:txBody>
      </p:sp>
      <p:sp>
        <p:nvSpPr>
          <p:cNvPr id="6" name="Rectangle 5">
            <a:extLst>
              <a:ext uri="{FF2B5EF4-FFF2-40B4-BE49-F238E27FC236}">
                <a16:creationId xmlns:a16="http://schemas.microsoft.com/office/drawing/2014/main" id="{848A4F64-19DF-0ABA-C46F-BECB549AAEA7}"/>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8" name="Foliennummernplatzhalter 6">
            <a:extLst>
              <a:ext uri="{FF2B5EF4-FFF2-40B4-BE49-F238E27FC236}">
                <a16:creationId xmlns:a16="http://schemas.microsoft.com/office/drawing/2014/main" id="{DBE735E4-5DCB-00BB-B4CC-C65F2938878F}"/>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29</a:t>
            </a:fld>
            <a:endParaRPr lang="en-US" sz="700" dirty="0">
              <a:solidFill>
                <a:schemeClr val="bg1"/>
              </a:solidFill>
            </a:endParaRPr>
          </a:p>
        </p:txBody>
      </p:sp>
      <p:sp>
        <p:nvSpPr>
          <p:cNvPr id="17" name="TextBox 16">
            <a:extLst>
              <a:ext uri="{FF2B5EF4-FFF2-40B4-BE49-F238E27FC236}">
                <a16:creationId xmlns:a16="http://schemas.microsoft.com/office/drawing/2014/main" id="{219D063C-FF6D-4C11-0063-A5805EDE2CDB}"/>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sp>
        <p:nvSpPr>
          <p:cNvPr id="4" name="Fußzeilenplatzhalter 7">
            <a:extLst>
              <a:ext uri="{FF2B5EF4-FFF2-40B4-BE49-F238E27FC236}">
                <a16:creationId xmlns:a16="http://schemas.microsoft.com/office/drawing/2014/main" id="{703BA743-47CB-8B77-8C09-B877DCBB600E}"/>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pic>
        <p:nvPicPr>
          <p:cNvPr id="2" name="Picture 1">
            <a:extLst>
              <a:ext uri="{FF2B5EF4-FFF2-40B4-BE49-F238E27FC236}">
                <a16:creationId xmlns:a16="http://schemas.microsoft.com/office/drawing/2014/main" id="{64629A56-8404-2E23-1CEE-F06B11A74CC1}"/>
              </a:ext>
            </a:extLst>
          </p:cNvPr>
          <p:cNvPicPr>
            <a:picLocks noChangeAspect="1"/>
          </p:cNvPicPr>
          <p:nvPr/>
        </p:nvPicPr>
        <p:blipFill>
          <a:blip r:embed="rId3"/>
          <a:stretch>
            <a:fillRect/>
          </a:stretch>
        </p:blipFill>
        <p:spPr>
          <a:xfrm>
            <a:off x="1285661" y="607411"/>
            <a:ext cx="6337165" cy="4099795"/>
          </a:xfrm>
          <a:prstGeom prst="rect">
            <a:avLst/>
          </a:prstGeom>
        </p:spPr>
      </p:pic>
    </p:spTree>
    <p:extLst>
      <p:ext uri="{BB962C8B-B14F-4D97-AF65-F5344CB8AC3E}">
        <p14:creationId xmlns:p14="http://schemas.microsoft.com/office/powerpoint/2010/main" val="1923146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73A86-CC2A-7205-E17A-42B26402D72B}"/>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3B6DBCD4-8F1E-3721-23E1-C08D26B2A24A}"/>
              </a:ext>
            </a:extLst>
          </p:cNvPr>
          <p:cNvPicPr>
            <a:picLocks noChangeAspect="1"/>
          </p:cNvPicPr>
          <p:nvPr/>
        </p:nvPicPr>
        <p:blipFill>
          <a:blip r:embed="rId3"/>
          <a:stretch>
            <a:fillRect/>
          </a:stretch>
        </p:blipFill>
        <p:spPr>
          <a:xfrm>
            <a:off x="327028" y="439485"/>
            <a:ext cx="6895714" cy="3788680"/>
          </a:xfrm>
          <a:prstGeom prst="rect">
            <a:avLst/>
          </a:prstGeom>
        </p:spPr>
      </p:pic>
      <p:sp>
        <p:nvSpPr>
          <p:cNvPr id="26" name="Rounded Rectangular Callout 25">
            <a:extLst>
              <a:ext uri="{FF2B5EF4-FFF2-40B4-BE49-F238E27FC236}">
                <a16:creationId xmlns:a16="http://schemas.microsoft.com/office/drawing/2014/main" id="{B804463A-457E-6C6F-C3DC-E67E74905F16}"/>
              </a:ext>
            </a:extLst>
          </p:cNvPr>
          <p:cNvSpPr/>
          <p:nvPr/>
        </p:nvSpPr>
        <p:spPr>
          <a:xfrm>
            <a:off x="7371041" y="3450006"/>
            <a:ext cx="1600200" cy="1400200"/>
          </a:xfrm>
          <a:prstGeom prst="wedgeRoundRectCallout">
            <a:avLst>
              <a:gd name="adj1" fmla="val -4852"/>
              <a:gd name="adj2" fmla="val -47294"/>
              <a:gd name="adj3" fmla="val 16667"/>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7" name="TextBox 26">
            <a:extLst>
              <a:ext uri="{FF2B5EF4-FFF2-40B4-BE49-F238E27FC236}">
                <a16:creationId xmlns:a16="http://schemas.microsoft.com/office/drawing/2014/main" id="{C8210241-58C0-6B16-6926-2C851FCB73FF}"/>
              </a:ext>
            </a:extLst>
          </p:cNvPr>
          <p:cNvSpPr txBox="1"/>
          <p:nvPr/>
        </p:nvSpPr>
        <p:spPr>
          <a:xfrm>
            <a:off x="7460318" y="3462442"/>
            <a:ext cx="1052468" cy="1369606"/>
          </a:xfrm>
          <a:prstGeom prst="rect">
            <a:avLst/>
          </a:prstGeom>
          <a:noFill/>
        </p:spPr>
        <p:txBody>
          <a:bodyPr wrap="none" rtlCol="0">
            <a:spAutoFit/>
          </a:bodyPr>
          <a:lstStyle/>
          <a:p>
            <a:r>
              <a:rPr lang="en-IT" sz="1200" dirty="0"/>
              <a:t>Transversity </a:t>
            </a:r>
          </a:p>
          <a:p>
            <a:endParaRPr lang="en-IT" sz="600" dirty="0"/>
          </a:p>
          <a:p>
            <a:r>
              <a:rPr lang="en-IT" sz="1200" dirty="0"/>
              <a:t>Tensor charge</a:t>
            </a:r>
          </a:p>
          <a:p>
            <a:endParaRPr lang="en-IT" sz="600" dirty="0"/>
          </a:p>
          <a:p>
            <a:r>
              <a:rPr lang="en-IT" sz="1200" dirty="0"/>
              <a:t>Sivers,</a:t>
            </a:r>
            <a:r>
              <a:rPr lang="en-IT" sz="1300" dirty="0"/>
              <a:t> </a:t>
            </a:r>
          </a:p>
          <a:p>
            <a:endParaRPr lang="en-IT" sz="600" dirty="0"/>
          </a:p>
          <a:p>
            <a:r>
              <a:rPr lang="en-IT" sz="1200" dirty="0"/>
              <a:t>GPD E</a:t>
            </a:r>
          </a:p>
          <a:p>
            <a:endParaRPr lang="en-IT" sz="400" dirty="0"/>
          </a:p>
          <a:p>
            <a:r>
              <a:rPr lang="en-IT" sz="1200" dirty="0"/>
              <a:t>quark OAM</a:t>
            </a:r>
          </a:p>
        </p:txBody>
      </p:sp>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5C5A774E-2341-7E0F-3D41-888CA8F225A5}"/>
                  </a:ext>
                </a:extLst>
              </p:cNvPr>
              <p:cNvSpPr txBox="1"/>
              <p:nvPr/>
            </p:nvSpPr>
            <p:spPr>
              <a:xfrm>
                <a:off x="8005940" y="4064580"/>
                <a:ext cx="1013692" cy="186974"/>
              </a:xfrm>
              <a:prstGeom prst="rect">
                <a:avLst/>
              </a:prstGeom>
              <a:noFill/>
            </p:spPr>
            <p:txBody>
              <a:bodyPr wrap="square" lIns="0" tIns="0" rIns="0" bIns="0" rtlCol="0">
                <a:spAutoFit/>
              </a:bodyPr>
              <a:lstStyle/>
              <a:p>
                <a14:m>
                  <m:oMath xmlns:m="http://schemas.openxmlformats.org/officeDocument/2006/math">
                    <m:sSubSup>
                      <m:sSubSupPr>
                        <m:ctrlPr>
                          <a:rPr lang="en-IT" sz="1200" i="1" smtClean="0">
                            <a:latin typeface="Cambria Math" panose="02040503050406030204" pitchFamily="18" charset="0"/>
                          </a:rPr>
                        </m:ctrlPr>
                      </m:sSubSupPr>
                      <m:e>
                        <m:r>
                          <a:rPr lang="en-US" sz="1200" b="0" i="1" smtClean="0">
                            <a:latin typeface="Cambria Math" panose="02040503050406030204" pitchFamily="18" charset="0"/>
                          </a:rPr>
                          <m:t>h</m:t>
                        </m:r>
                      </m:e>
                      <m:sub>
                        <m:r>
                          <a:rPr lang="en-US" sz="1200" b="0" i="1" smtClean="0">
                            <a:latin typeface="Cambria Math" panose="02040503050406030204" pitchFamily="18" charset="0"/>
                          </a:rPr>
                          <m:t>1</m:t>
                        </m:r>
                        <m:r>
                          <a:rPr lang="en-US" sz="1200" b="0" i="1" smtClean="0">
                            <a:latin typeface="Cambria Math" panose="02040503050406030204" pitchFamily="18" charset="0"/>
                          </a:rPr>
                          <m:t>𝑇</m:t>
                        </m:r>
                      </m:sub>
                      <m:sup>
                        <m:r>
                          <a:rPr lang="en-IT" sz="1200" i="1" smtClean="0">
                            <a:latin typeface="Cambria Math" panose="02040503050406030204" pitchFamily="18" charset="0"/>
                            <a:ea typeface="Cambria Math" panose="02040503050406030204" pitchFamily="18" charset="0"/>
                          </a:rPr>
                          <m:t>⊥</m:t>
                        </m:r>
                      </m:sup>
                    </m:sSubSup>
                  </m:oMath>
                </a14:m>
                <a:r>
                  <a:rPr lang="en-IT" sz="1200" dirty="0"/>
                  <a:t>,  </a:t>
                </a:r>
                <a14:m>
                  <m:oMath xmlns:m="http://schemas.openxmlformats.org/officeDocument/2006/math">
                    <m:sSubSup>
                      <m:sSubSupPr>
                        <m:ctrlPr>
                          <a:rPr lang="en-IT" sz="1200" i="1" smtClean="0">
                            <a:latin typeface="Cambria Math" panose="02040503050406030204" pitchFamily="18" charset="0"/>
                          </a:rPr>
                        </m:ctrlPr>
                      </m:sSubSupPr>
                      <m:e>
                        <m:r>
                          <a:rPr lang="en-US" sz="1200" b="0" i="1" smtClean="0">
                            <a:latin typeface="Cambria Math" panose="02040503050406030204" pitchFamily="18" charset="0"/>
                          </a:rPr>
                          <m:t>𝑔</m:t>
                        </m:r>
                      </m:e>
                      <m:sub>
                        <m:r>
                          <a:rPr lang="en-US" sz="1200" b="0" i="1" smtClean="0">
                            <a:latin typeface="Cambria Math" panose="02040503050406030204" pitchFamily="18" charset="0"/>
                          </a:rPr>
                          <m:t>1</m:t>
                        </m:r>
                        <m:r>
                          <a:rPr lang="en-US" sz="1200" b="0" i="1" smtClean="0">
                            <a:latin typeface="Cambria Math" panose="02040503050406030204" pitchFamily="18" charset="0"/>
                          </a:rPr>
                          <m:t>𝑇</m:t>
                        </m:r>
                      </m:sub>
                      <m:sup>
                        <m:r>
                          <a:rPr lang="en-IT" sz="1200" i="1" smtClean="0">
                            <a:latin typeface="Cambria Math" panose="02040503050406030204" pitchFamily="18" charset="0"/>
                            <a:ea typeface="Cambria Math" panose="02040503050406030204" pitchFamily="18" charset="0"/>
                          </a:rPr>
                          <m:t>⊥</m:t>
                        </m:r>
                      </m:sup>
                    </m:sSubSup>
                    <m:r>
                      <a:rPr lang="en-US" sz="1200" b="0" i="0" smtClean="0">
                        <a:latin typeface="Cambria Math" panose="02040503050406030204" pitchFamily="18" charset="0"/>
                        <a:ea typeface="Cambria Math" panose="02040503050406030204" pitchFamily="18" charset="0"/>
                      </a:rPr>
                      <m:t>,</m:t>
                    </m:r>
                  </m:oMath>
                </a14:m>
                <a:r>
                  <a:rPr lang="en-IT" sz="1200" dirty="0"/>
                  <a:t> </a:t>
                </a:r>
                <a14:m>
                  <m:oMath xmlns:m="http://schemas.openxmlformats.org/officeDocument/2006/math">
                    <m:sSubSup>
                      <m:sSubSupPr>
                        <m:ctrlPr>
                          <a:rPr lang="en-IT" sz="1200" i="1" smtClean="0">
                            <a:latin typeface="Cambria Math" panose="02040503050406030204" pitchFamily="18" charset="0"/>
                          </a:rPr>
                        </m:ctrlPr>
                      </m:sSubSupPr>
                      <m:e>
                        <m:r>
                          <a:rPr lang="en-US" sz="1200" b="0" i="1" smtClean="0">
                            <a:latin typeface="Cambria Math" panose="02040503050406030204" pitchFamily="18" charset="0"/>
                          </a:rPr>
                          <m:t>𝐻</m:t>
                        </m:r>
                      </m:e>
                      <m:sub>
                        <m:r>
                          <a:rPr lang="en-US" sz="1200" b="0" i="1" smtClean="0">
                            <a:latin typeface="Cambria Math" panose="02040503050406030204" pitchFamily="18" charset="0"/>
                          </a:rPr>
                          <m:t>1</m:t>
                        </m:r>
                      </m:sub>
                      <m:sup>
                        <m:r>
                          <a:rPr lang="en-IT" sz="1200" i="1" smtClean="0">
                            <a:latin typeface="Cambria Math" panose="02040503050406030204" pitchFamily="18" charset="0"/>
                            <a:ea typeface="Cambria Math" panose="02040503050406030204" pitchFamily="18" charset="0"/>
                          </a:rPr>
                          <m:t>⊥</m:t>
                        </m:r>
                      </m:sup>
                    </m:sSubSup>
                  </m:oMath>
                </a14:m>
                <a:endParaRPr lang="en-IT" sz="1200" dirty="0"/>
              </a:p>
            </p:txBody>
          </p:sp>
        </mc:Choice>
        <mc:Fallback xmlns="">
          <p:sp>
            <p:nvSpPr>
              <p:cNvPr id="28" name="TextBox 27">
                <a:extLst>
                  <a:ext uri="{FF2B5EF4-FFF2-40B4-BE49-F238E27FC236}">
                    <a16:creationId xmlns:a16="http://schemas.microsoft.com/office/drawing/2014/main" id="{5C5A774E-2341-7E0F-3D41-888CA8F225A5}"/>
                  </a:ext>
                </a:extLst>
              </p:cNvPr>
              <p:cNvSpPr txBox="1">
                <a:spLocks noRot="1" noChangeAspect="1" noMove="1" noResize="1" noEditPoints="1" noAdjustHandles="1" noChangeArrowheads="1" noChangeShapeType="1" noTextEdit="1"/>
              </p:cNvSpPr>
              <p:nvPr/>
            </p:nvSpPr>
            <p:spPr>
              <a:xfrm>
                <a:off x="8005940" y="4064580"/>
                <a:ext cx="1013692" cy="186974"/>
              </a:xfrm>
              <a:prstGeom prst="rect">
                <a:avLst/>
              </a:prstGeom>
              <a:blipFill>
                <a:blip r:embed="rId4"/>
                <a:stretch>
                  <a:fillRect l="-6173" t="-20000" b="-53333"/>
                </a:stretch>
              </a:blipFill>
            </p:spPr>
            <p:txBody>
              <a:bodyPr/>
              <a:lstStyle/>
              <a:p>
                <a:r>
                  <a:rPr lang="en-IT">
                    <a:noFill/>
                  </a:rPr>
                  <a:t> </a:t>
                </a:r>
              </a:p>
            </p:txBody>
          </p:sp>
        </mc:Fallback>
      </mc:AlternateContent>
      <p:sp>
        <p:nvSpPr>
          <p:cNvPr id="15" name="Rectangle 14">
            <a:extLst>
              <a:ext uri="{FF2B5EF4-FFF2-40B4-BE49-F238E27FC236}">
                <a16:creationId xmlns:a16="http://schemas.microsoft.com/office/drawing/2014/main" id="{2EED5C01-E765-7336-8E2F-1624B0863223}"/>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8E41610E-2114-8592-BACC-1A43B90781BE}"/>
              </a:ext>
            </a:extLst>
          </p:cNvPr>
          <p:cNvSpPr/>
          <p:nvPr/>
        </p:nvSpPr>
        <p:spPr>
          <a:xfrm>
            <a:off x="3924161" y="-31962"/>
            <a:ext cx="1186672" cy="323165"/>
          </a:xfrm>
          <a:prstGeom prst="rect">
            <a:avLst/>
          </a:prstGeom>
          <a:noFill/>
        </p:spPr>
        <p:txBody>
          <a:bodyPr wrap="none">
            <a:spAutoFit/>
          </a:bodyPr>
          <a:lstStyle/>
          <a:p>
            <a:pPr algn="ctr">
              <a:defRPr/>
            </a:pPr>
            <a:r>
              <a:rPr lang="en-US" sz="1500" dirty="0">
                <a:ln w="1905"/>
                <a:solidFill>
                  <a:schemeClr val="bg1"/>
                </a:solidFill>
                <a:latin typeface="Calibri"/>
              </a:rPr>
              <a:t>Run Group H</a:t>
            </a:r>
          </a:p>
        </p:txBody>
      </p:sp>
      <p:sp>
        <p:nvSpPr>
          <p:cNvPr id="2" name="Rectangle 1">
            <a:extLst>
              <a:ext uri="{FF2B5EF4-FFF2-40B4-BE49-F238E27FC236}">
                <a16:creationId xmlns:a16="http://schemas.microsoft.com/office/drawing/2014/main" id="{DF2B19A7-36DD-2A53-3006-BBC1ACC02A22}"/>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4" name="Foliennummernplatzhalter 6">
            <a:extLst>
              <a:ext uri="{FF2B5EF4-FFF2-40B4-BE49-F238E27FC236}">
                <a16:creationId xmlns:a16="http://schemas.microsoft.com/office/drawing/2014/main" id="{19CDA67A-C7DB-C20E-21D8-54BBE1012730}"/>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3</a:t>
            </a:fld>
            <a:endParaRPr lang="en-US" sz="700" dirty="0">
              <a:solidFill>
                <a:schemeClr val="bg1"/>
              </a:solidFill>
            </a:endParaRPr>
          </a:p>
        </p:txBody>
      </p:sp>
      <p:sp>
        <p:nvSpPr>
          <p:cNvPr id="8" name="TextBox 7">
            <a:extLst>
              <a:ext uri="{FF2B5EF4-FFF2-40B4-BE49-F238E27FC236}">
                <a16:creationId xmlns:a16="http://schemas.microsoft.com/office/drawing/2014/main" id="{73F107B6-8A9D-2332-638C-8D3597EB2D48}"/>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sp>
        <p:nvSpPr>
          <p:cNvPr id="13" name="Rounded Rectangular Callout 12">
            <a:extLst>
              <a:ext uri="{FF2B5EF4-FFF2-40B4-BE49-F238E27FC236}">
                <a16:creationId xmlns:a16="http://schemas.microsoft.com/office/drawing/2014/main" id="{23354614-FC0E-3C27-E17C-E22302905966}"/>
              </a:ext>
            </a:extLst>
          </p:cNvPr>
          <p:cNvSpPr/>
          <p:nvPr/>
        </p:nvSpPr>
        <p:spPr>
          <a:xfrm>
            <a:off x="7371042" y="1034879"/>
            <a:ext cx="1600200" cy="430197"/>
          </a:xfrm>
          <a:prstGeom prst="wedgeRoundRectCallout">
            <a:avLst>
              <a:gd name="adj1" fmla="val -61995"/>
              <a:gd name="adj2" fmla="val -7797"/>
              <a:gd name="adj3" fmla="val 16667"/>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4" name="TextBox 13">
            <a:extLst>
              <a:ext uri="{FF2B5EF4-FFF2-40B4-BE49-F238E27FC236}">
                <a16:creationId xmlns:a16="http://schemas.microsoft.com/office/drawing/2014/main" id="{DD95A1F5-AC3E-12CF-9024-3F04B5888072}"/>
              </a:ext>
            </a:extLst>
          </p:cNvPr>
          <p:cNvSpPr txBox="1"/>
          <p:nvPr/>
        </p:nvSpPr>
        <p:spPr>
          <a:xfrm>
            <a:off x="7450358" y="1100184"/>
            <a:ext cx="1050800" cy="292388"/>
          </a:xfrm>
          <a:prstGeom prst="rect">
            <a:avLst/>
          </a:prstGeom>
          <a:noFill/>
        </p:spPr>
        <p:txBody>
          <a:bodyPr wrap="none" rtlCol="0">
            <a:spAutoFit/>
          </a:bodyPr>
          <a:lstStyle/>
          <a:p>
            <a:r>
              <a:rPr lang="en-IT" sz="1300" dirty="0"/>
              <a:t>SIDIS hadron</a:t>
            </a:r>
          </a:p>
        </p:txBody>
      </p:sp>
      <p:sp>
        <p:nvSpPr>
          <p:cNvPr id="16" name="Rounded Rectangular Callout 15">
            <a:extLst>
              <a:ext uri="{FF2B5EF4-FFF2-40B4-BE49-F238E27FC236}">
                <a16:creationId xmlns:a16="http://schemas.microsoft.com/office/drawing/2014/main" id="{A331C569-74C7-EA28-28FF-DA0F44C3B62B}"/>
              </a:ext>
            </a:extLst>
          </p:cNvPr>
          <p:cNvSpPr/>
          <p:nvPr/>
        </p:nvSpPr>
        <p:spPr>
          <a:xfrm>
            <a:off x="7371042" y="1757242"/>
            <a:ext cx="1600200" cy="431162"/>
          </a:xfrm>
          <a:prstGeom prst="wedgeRoundRectCallout">
            <a:avLst>
              <a:gd name="adj1" fmla="val -61995"/>
              <a:gd name="adj2" fmla="val -7797"/>
              <a:gd name="adj3" fmla="val 16667"/>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7" name="Rounded Rectangular Callout 16">
            <a:extLst>
              <a:ext uri="{FF2B5EF4-FFF2-40B4-BE49-F238E27FC236}">
                <a16:creationId xmlns:a16="http://schemas.microsoft.com/office/drawing/2014/main" id="{A38559B3-7DDB-3830-35BE-C296653E750E}"/>
              </a:ext>
            </a:extLst>
          </p:cNvPr>
          <p:cNvSpPr/>
          <p:nvPr/>
        </p:nvSpPr>
        <p:spPr>
          <a:xfrm>
            <a:off x="7371042" y="2445031"/>
            <a:ext cx="1600200" cy="374132"/>
          </a:xfrm>
          <a:prstGeom prst="wedgeRoundRectCallout">
            <a:avLst>
              <a:gd name="adj1" fmla="val -61995"/>
              <a:gd name="adj2" fmla="val -7797"/>
              <a:gd name="adj3" fmla="val 16667"/>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8" name="TextBox 17">
            <a:extLst>
              <a:ext uri="{FF2B5EF4-FFF2-40B4-BE49-F238E27FC236}">
                <a16:creationId xmlns:a16="http://schemas.microsoft.com/office/drawing/2014/main" id="{A91D7907-D52E-ACCF-E3A5-9B382E989017}"/>
              </a:ext>
            </a:extLst>
          </p:cNvPr>
          <p:cNvSpPr txBox="1"/>
          <p:nvPr/>
        </p:nvSpPr>
        <p:spPr>
          <a:xfrm>
            <a:off x="7494331" y="2490199"/>
            <a:ext cx="543547" cy="292388"/>
          </a:xfrm>
          <a:prstGeom prst="rect">
            <a:avLst/>
          </a:prstGeom>
          <a:noFill/>
        </p:spPr>
        <p:txBody>
          <a:bodyPr wrap="none" rtlCol="0">
            <a:spAutoFit/>
          </a:bodyPr>
          <a:lstStyle/>
          <a:p>
            <a:r>
              <a:rPr lang="en-IT" sz="1300" dirty="0"/>
              <a:t>DVCS</a:t>
            </a:r>
          </a:p>
        </p:txBody>
      </p:sp>
      <p:sp>
        <p:nvSpPr>
          <p:cNvPr id="20" name="TextBox 19">
            <a:extLst>
              <a:ext uri="{FF2B5EF4-FFF2-40B4-BE49-F238E27FC236}">
                <a16:creationId xmlns:a16="http://schemas.microsoft.com/office/drawing/2014/main" id="{623947B2-16B3-572E-72AB-FEC9E4223FDD}"/>
              </a:ext>
            </a:extLst>
          </p:cNvPr>
          <p:cNvSpPr txBox="1"/>
          <p:nvPr/>
        </p:nvSpPr>
        <p:spPr>
          <a:xfrm>
            <a:off x="7475635" y="1823694"/>
            <a:ext cx="1243161" cy="292388"/>
          </a:xfrm>
          <a:prstGeom prst="rect">
            <a:avLst/>
          </a:prstGeom>
          <a:noFill/>
        </p:spPr>
        <p:txBody>
          <a:bodyPr wrap="none" rtlCol="0">
            <a:spAutoFit/>
          </a:bodyPr>
          <a:lstStyle/>
          <a:p>
            <a:r>
              <a:rPr lang="en-IT" sz="1300" dirty="0"/>
              <a:t>SIDIS Di-hadron</a:t>
            </a:r>
          </a:p>
        </p:txBody>
      </p:sp>
      <p:sp>
        <p:nvSpPr>
          <p:cNvPr id="21" name="TextBox 20">
            <a:extLst>
              <a:ext uri="{FF2B5EF4-FFF2-40B4-BE49-F238E27FC236}">
                <a16:creationId xmlns:a16="http://schemas.microsoft.com/office/drawing/2014/main" id="{FFC24481-4F5A-7BA8-F793-877E9A188901}"/>
              </a:ext>
            </a:extLst>
          </p:cNvPr>
          <p:cNvSpPr txBox="1"/>
          <p:nvPr/>
        </p:nvSpPr>
        <p:spPr>
          <a:xfrm>
            <a:off x="7439467" y="410098"/>
            <a:ext cx="1330814" cy="492443"/>
          </a:xfrm>
          <a:prstGeom prst="rect">
            <a:avLst/>
          </a:prstGeom>
          <a:noFill/>
        </p:spPr>
        <p:txBody>
          <a:bodyPr wrap="none" rtlCol="0">
            <a:spAutoFit/>
          </a:bodyPr>
          <a:lstStyle/>
          <a:p>
            <a:r>
              <a:rPr lang="en-IT" sz="1300" dirty="0">
                <a:solidFill>
                  <a:srgbClr val="C00000"/>
                </a:solidFill>
              </a:rPr>
              <a:t>Access to unique</a:t>
            </a:r>
          </a:p>
          <a:p>
            <a:r>
              <a:rPr lang="en-GB" sz="1300" dirty="0">
                <a:solidFill>
                  <a:srgbClr val="C00000"/>
                </a:solidFill>
              </a:rPr>
              <a:t>o</a:t>
            </a:r>
            <a:r>
              <a:rPr lang="en-IT" sz="1300" dirty="0">
                <a:solidFill>
                  <a:srgbClr val="C00000"/>
                </a:solidFill>
              </a:rPr>
              <a:t>bservables in</a:t>
            </a:r>
          </a:p>
        </p:txBody>
      </p:sp>
      <p:sp>
        <p:nvSpPr>
          <p:cNvPr id="25" name="TextBox 24">
            <a:extLst>
              <a:ext uri="{FF2B5EF4-FFF2-40B4-BE49-F238E27FC236}">
                <a16:creationId xmlns:a16="http://schemas.microsoft.com/office/drawing/2014/main" id="{C36DC36E-E849-87A3-B834-53A3218BDA02}"/>
              </a:ext>
            </a:extLst>
          </p:cNvPr>
          <p:cNvSpPr txBox="1"/>
          <p:nvPr/>
        </p:nvSpPr>
        <p:spPr>
          <a:xfrm>
            <a:off x="7304077" y="2921218"/>
            <a:ext cx="1734129" cy="492443"/>
          </a:xfrm>
          <a:prstGeom prst="rect">
            <a:avLst/>
          </a:prstGeom>
          <a:noFill/>
        </p:spPr>
        <p:txBody>
          <a:bodyPr wrap="none" rtlCol="0">
            <a:spAutoFit/>
          </a:bodyPr>
          <a:lstStyle/>
          <a:p>
            <a:r>
              <a:rPr lang="en-IT" sz="1300" dirty="0">
                <a:solidFill>
                  <a:srgbClr val="C00000"/>
                </a:solidFill>
              </a:rPr>
              <a:t>Gather unprecedented</a:t>
            </a:r>
          </a:p>
          <a:p>
            <a:r>
              <a:rPr lang="en-GB" sz="1300" dirty="0">
                <a:solidFill>
                  <a:srgbClr val="C00000"/>
                </a:solidFill>
              </a:rPr>
              <a:t>i</a:t>
            </a:r>
            <a:r>
              <a:rPr lang="en-IT" sz="1300" dirty="0">
                <a:solidFill>
                  <a:srgbClr val="C00000"/>
                </a:solidFill>
              </a:rPr>
              <a:t>nformation on</a:t>
            </a:r>
          </a:p>
        </p:txBody>
      </p:sp>
      <p:sp>
        <p:nvSpPr>
          <p:cNvPr id="22" name="Rectangle 21">
            <a:extLst>
              <a:ext uri="{FF2B5EF4-FFF2-40B4-BE49-F238E27FC236}">
                <a16:creationId xmlns:a16="http://schemas.microsoft.com/office/drawing/2014/main" id="{BCE4359D-50CA-EFDD-8CC1-10B6C58E7AE7}"/>
              </a:ext>
            </a:extLst>
          </p:cNvPr>
          <p:cNvSpPr/>
          <p:nvPr/>
        </p:nvSpPr>
        <p:spPr>
          <a:xfrm>
            <a:off x="327029" y="2947501"/>
            <a:ext cx="6910084" cy="1400200"/>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pic>
        <p:nvPicPr>
          <p:cNvPr id="12" name="Picture 11">
            <a:extLst>
              <a:ext uri="{FF2B5EF4-FFF2-40B4-BE49-F238E27FC236}">
                <a16:creationId xmlns:a16="http://schemas.microsoft.com/office/drawing/2014/main" id="{3105E2CE-21B9-1CC4-AD6F-C3CAE0822698}"/>
              </a:ext>
            </a:extLst>
          </p:cNvPr>
          <p:cNvPicPr>
            <a:picLocks noChangeAspect="1"/>
          </p:cNvPicPr>
          <p:nvPr/>
        </p:nvPicPr>
        <p:blipFill>
          <a:blip r:embed="rId5"/>
          <a:stretch>
            <a:fillRect/>
          </a:stretch>
        </p:blipFill>
        <p:spPr>
          <a:xfrm>
            <a:off x="312657" y="3139631"/>
            <a:ext cx="6895714" cy="421631"/>
          </a:xfrm>
          <a:prstGeom prst="rect">
            <a:avLst/>
          </a:prstGeom>
        </p:spPr>
      </p:pic>
      <p:sp>
        <p:nvSpPr>
          <p:cNvPr id="5" name="TextBox 4">
            <a:extLst>
              <a:ext uri="{FF2B5EF4-FFF2-40B4-BE49-F238E27FC236}">
                <a16:creationId xmlns:a16="http://schemas.microsoft.com/office/drawing/2014/main" id="{22FFE942-218C-A36C-D8CA-659CAA04830D}"/>
              </a:ext>
            </a:extLst>
          </p:cNvPr>
          <p:cNvSpPr txBox="1"/>
          <p:nvPr/>
        </p:nvSpPr>
        <p:spPr>
          <a:xfrm>
            <a:off x="332216" y="3728131"/>
            <a:ext cx="6931193" cy="1092607"/>
          </a:xfrm>
          <a:prstGeom prst="rect">
            <a:avLst/>
          </a:prstGeom>
          <a:noFill/>
        </p:spPr>
        <p:txBody>
          <a:bodyPr wrap="none" rtlCol="0">
            <a:spAutoFit/>
          </a:bodyPr>
          <a:lstStyle/>
          <a:p>
            <a:r>
              <a:rPr lang="en-IT" sz="1300" dirty="0"/>
              <a:t>RGH experiment status (with H</a:t>
            </a:r>
            <a:r>
              <a:rPr lang="en-GB" sz="1300" dirty="0"/>
              <a:t>D</a:t>
            </a:r>
            <a:r>
              <a:rPr lang="en-IT" sz="1300" dirty="0"/>
              <a:t>ice) confirmed at PAC48 in 2020 (during jeopardy process)</a:t>
            </a:r>
          </a:p>
          <a:p>
            <a:r>
              <a:rPr lang="en-GB" sz="1300" dirty="0"/>
              <a:t>w</a:t>
            </a:r>
            <a:r>
              <a:rPr lang="en-IT" sz="1300" dirty="0"/>
              <a:t>ith C1 condition on target performance</a:t>
            </a:r>
          </a:p>
          <a:p>
            <a:endParaRPr lang="en-IT" sz="1300" dirty="0"/>
          </a:p>
          <a:p>
            <a:r>
              <a:rPr lang="en-IT" sz="1300" dirty="0"/>
              <a:t>RGH status modified to C2 in 2024 (during jeopardy process) to properly evaluate the target change</a:t>
            </a:r>
          </a:p>
          <a:p>
            <a:r>
              <a:rPr lang="en-IT" sz="1300" dirty="0">
                <a:solidFill>
                  <a:srgbClr val="00B050"/>
                </a:solidFill>
              </a:rPr>
              <a:t>✓</a:t>
            </a:r>
            <a:r>
              <a:rPr lang="en-IT" sz="1300" dirty="0"/>
              <a:t> GEANT simulations       </a:t>
            </a:r>
            <a:r>
              <a:rPr lang="en-IT" sz="1300" dirty="0">
                <a:solidFill>
                  <a:srgbClr val="00B050"/>
                </a:solidFill>
              </a:rPr>
              <a:t>✓</a:t>
            </a:r>
            <a:r>
              <a:rPr lang="en-IT" sz="1300" dirty="0"/>
              <a:t> I</a:t>
            </a:r>
            <a:r>
              <a:rPr lang="en-GB" sz="1300" dirty="0"/>
              <a:t>m</a:t>
            </a:r>
            <a:r>
              <a:rPr lang="en-IT" sz="1300" dirty="0"/>
              <a:t>pact study            </a:t>
            </a:r>
            <a:r>
              <a:rPr lang="en-IT" sz="1300" dirty="0">
                <a:solidFill>
                  <a:srgbClr val="00B050"/>
                </a:solidFill>
              </a:rPr>
              <a:t>✓</a:t>
            </a:r>
            <a:r>
              <a:rPr lang="en-IT" sz="1300" dirty="0"/>
              <a:t> Systematics</a:t>
            </a:r>
          </a:p>
        </p:txBody>
      </p:sp>
      <p:sp>
        <p:nvSpPr>
          <p:cNvPr id="9" name="Fußzeilenplatzhalter 7">
            <a:extLst>
              <a:ext uri="{FF2B5EF4-FFF2-40B4-BE49-F238E27FC236}">
                <a16:creationId xmlns:a16="http://schemas.microsoft.com/office/drawing/2014/main" id="{4CEBE437-EC28-6CB4-5E15-68B17846B499}"/>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spTree>
    <p:extLst>
      <p:ext uri="{BB962C8B-B14F-4D97-AF65-F5344CB8AC3E}">
        <p14:creationId xmlns:p14="http://schemas.microsoft.com/office/powerpoint/2010/main" val="36345081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8DCFA-1E37-826A-9FD9-A3DF9D4FBCD8}"/>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083FC1FA-E949-22DA-E3C7-B2E4AF8261DE}"/>
              </a:ext>
            </a:extLst>
          </p:cNvPr>
          <p:cNvSpPr/>
          <p:nvPr/>
        </p:nvSpPr>
        <p:spPr>
          <a:xfrm>
            <a:off x="408562" y="732817"/>
            <a:ext cx="8197036" cy="29118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5" name="Rectangle 14">
            <a:extLst>
              <a:ext uri="{FF2B5EF4-FFF2-40B4-BE49-F238E27FC236}">
                <a16:creationId xmlns:a16="http://schemas.microsoft.com/office/drawing/2014/main" id="{E0B2C7F0-A0F9-F5C2-E89D-8E6D2647A5BF}"/>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A14948F9-CE69-E627-4BC4-1CA6615EF5C4}"/>
              </a:ext>
            </a:extLst>
          </p:cNvPr>
          <p:cNvSpPr/>
          <p:nvPr/>
        </p:nvSpPr>
        <p:spPr>
          <a:xfrm>
            <a:off x="3632498" y="-31962"/>
            <a:ext cx="1770036" cy="323165"/>
          </a:xfrm>
          <a:prstGeom prst="rect">
            <a:avLst/>
          </a:prstGeom>
          <a:noFill/>
        </p:spPr>
        <p:txBody>
          <a:bodyPr wrap="none">
            <a:spAutoFit/>
          </a:bodyPr>
          <a:lstStyle/>
          <a:p>
            <a:pPr algn="ctr">
              <a:defRPr/>
            </a:pPr>
            <a:r>
              <a:rPr lang="en-US" sz="1500" dirty="0">
                <a:ln w="1905"/>
                <a:solidFill>
                  <a:schemeClr val="bg1"/>
                </a:solidFill>
                <a:latin typeface="Calibri"/>
              </a:rPr>
              <a:t>CLAS12 Phase Space</a:t>
            </a:r>
          </a:p>
        </p:txBody>
      </p:sp>
      <p:sp>
        <p:nvSpPr>
          <p:cNvPr id="6" name="Rectangle 5">
            <a:extLst>
              <a:ext uri="{FF2B5EF4-FFF2-40B4-BE49-F238E27FC236}">
                <a16:creationId xmlns:a16="http://schemas.microsoft.com/office/drawing/2014/main" id="{B21FFE8B-823F-B474-2FDC-CDB45EF61781}"/>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8" name="Foliennummernplatzhalter 6">
            <a:extLst>
              <a:ext uri="{FF2B5EF4-FFF2-40B4-BE49-F238E27FC236}">
                <a16:creationId xmlns:a16="http://schemas.microsoft.com/office/drawing/2014/main" id="{3DD26410-9A50-F699-47A0-F079F1EF5524}"/>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30</a:t>
            </a:fld>
            <a:endParaRPr lang="en-US" sz="700" dirty="0">
              <a:solidFill>
                <a:schemeClr val="bg1"/>
              </a:solidFill>
            </a:endParaRPr>
          </a:p>
        </p:txBody>
      </p:sp>
      <p:sp>
        <p:nvSpPr>
          <p:cNvPr id="17" name="TextBox 16">
            <a:extLst>
              <a:ext uri="{FF2B5EF4-FFF2-40B4-BE49-F238E27FC236}">
                <a16:creationId xmlns:a16="http://schemas.microsoft.com/office/drawing/2014/main" id="{0A736FCB-0B09-3044-F8FB-54A2CD11C22E}"/>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pic>
        <p:nvPicPr>
          <p:cNvPr id="5" name="Picture 4">
            <a:extLst>
              <a:ext uri="{FF2B5EF4-FFF2-40B4-BE49-F238E27FC236}">
                <a16:creationId xmlns:a16="http://schemas.microsoft.com/office/drawing/2014/main" id="{2931118C-7CB5-E8E5-B3F5-6FC72BB45E0B}"/>
              </a:ext>
            </a:extLst>
          </p:cNvPr>
          <p:cNvPicPr>
            <a:picLocks noChangeAspect="1"/>
          </p:cNvPicPr>
          <p:nvPr/>
        </p:nvPicPr>
        <p:blipFill>
          <a:blip r:embed="rId3"/>
          <a:stretch>
            <a:fillRect/>
          </a:stretch>
        </p:blipFill>
        <p:spPr>
          <a:xfrm>
            <a:off x="538402" y="826732"/>
            <a:ext cx="3921547" cy="2737878"/>
          </a:xfrm>
          <a:prstGeom prst="rect">
            <a:avLst/>
          </a:prstGeom>
        </p:spPr>
      </p:pic>
      <p:pic>
        <p:nvPicPr>
          <p:cNvPr id="7" name="Picture 6">
            <a:extLst>
              <a:ext uri="{FF2B5EF4-FFF2-40B4-BE49-F238E27FC236}">
                <a16:creationId xmlns:a16="http://schemas.microsoft.com/office/drawing/2014/main" id="{47B971DD-D8CF-2506-62D5-4AD0D01B782E}"/>
              </a:ext>
            </a:extLst>
          </p:cNvPr>
          <p:cNvPicPr>
            <a:picLocks noChangeAspect="1"/>
          </p:cNvPicPr>
          <p:nvPr/>
        </p:nvPicPr>
        <p:blipFill>
          <a:blip r:embed="rId4"/>
          <a:stretch>
            <a:fillRect/>
          </a:stretch>
        </p:blipFill>
        <p:spPr>
          <a:xfrm>
            <a:off x="4523853" y="826732"/>
            <a:ext cx="3965743" cy="2737878"/>
          </a:xfrm>
          <a:prstGeom prst="rect">
            <a:avLst/>
          </a:prstGeom>
        </p:spPr>
      </p:pic>
      <p:sp>
        <p:nvSpPr>
          <p:cNvPr id="10" name="Rectangle 9">
            <a:extLst>
              <a:ext uri="{FF2B5EF4-FFF2-40B4-BE49-F238E27FC236}">
                <a16:creationId xmlns:a16="http://schemas.microsoft.com/office/drawing/2014/main" id="{FDE2DE16-476D-03AE-EDC1-44F7B8F7ABA6}"/>
              </a:ext>
            </a:extLst>
          </p:cNvPr>
          <p:cNvSpPr/>
          <p:nvPr/>
        </p:nvSpPr>
        <p:spPr>
          <a:xfrm>
            <a:off x="457793" y="826732"/>
            <a:ext cx="93442" cy="273787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1" name="Rectangle 10">
            <a:extLst>
              <a:ext uri="{FF2B5EF4-FFF2-40B4-BE49-F238E27FC236}">
                <a16:creationId xmlns:a16="http://schemas.microsoft.com/office/drawing/2014/main" id="{BB09D44A-C241-0B99-597D-D411D1DE46A6}"/>
              </a:ext>
            </a:extLst>
          </p:cNvPr>
          <p:cNvSpPr/>
          <p:nvPr/>
        </p:nvSpPr>
        <p:spPr>
          <a:xfrm>
            <a:off x="4495163" y="826732"/>
            <a:ext cx="45719" cy="273787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2" name="Rectangle 11">
            <a:extLst>
              <a:ext uri="{FF2B5EF4-FFF2-40B4-BE49-F238E27FC236}">
                <a16:creationId xmlns:a16="http://schemas.microsoft.com/office/drawing/2014/main" id="{94C9F00B-1742-B62D-2F38-F56F832B60BA}"/>
              </a:ext>
            </a:extLst>
          </p:cNvPr>
          <p:cNvSpPr/>
          <p:nvPr/>
        </p:nvSpPr>
        <p:spPr>
          <a:xfrm rot="5400000">
            <a:off x="2884386" y="-1586764"/>
            <a:ext cx="45719" cy="480811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 name="Rectangle 2">
            <a:extLst>
              <a:ext uri="{FF2B5EF4-FFF2-40B4-BE49-F238E27FC236}">
                <a16:creationId xmlns:a16="http://schemas.microsoft.com/office/drawing/2014/main" id="{73979A10-A27A-A762-2DB6-B3726F89B362}"/>
              </a:ext>
            </a:extLst>
          </p:cNvPr>
          <p:cNvSpPr/>
          <p:nvPr/>
        </p:nvSpPr>
        <p:spPr>
          <a:xfrm rot="5400000" flipH="1">
            <a:off x="4003811" y="-2719636"/>
            <a:ext cx="271206" cy="727245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4" name="Fußzeilenplatzhalter 7">
            <a:extLst>
              <a:ext uri="{FF2B5EF4-FFF2-40B4-BE49-F238E27FC236}">
                <a16:creationId xmlns:a16="http://schemas.microsoft.com/office/drawing/2014/main" id="{08B846A1-B00E-DEB3-B0CF-891D159A3C8C}"/>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pic>
        <p:nvPicPr>
          <p:cNvPr id="2" name="Picture 1">
            <a:extLst>
              <a:ext uri="{FF2B5EF4-FFF2-40B4-BE49-F238E27FC236}">
                <a16:creationId xmlns:a16="http://schemas.microsoft.com/office/drawing/2014/main" id="{B1F3AF29-C659-B03E-495A-BF842D7EFFB8}"/>
              </a:ext>
            </a:extLst>
          </p:cNvPr>
          <p:cNvPicPr>
            <a:picLocks noChangeAspect="1"/>
          </p:cNvPicPr>
          <p:nvPr/>
        </p:nvPicPr>
        <p:blipFill>
          <a:blip r:embed="rId5"/>
          <a:stretch>
            <a:fillRect/>
          </a:stretch>
        </p:blipFill>
        <p:spPr>
          <a:xfrm>
            <a:off x="4572000" y="2571750"/>
            <a:ext cx="0" cy="0"/>
          </a:xfrm>
          <a:prstGeom prst="rect">
            <a:avLst/>
          </a:prstGeom>
        </p:spPr>
      </p:pic>
      <p:pic>
        <p:nvPicPr>
          <p:cNvPr id="13" name="Picture 12">
            <a:extLst>
              <a:ext uri="{FF2B5EF4-FFF2-40B4-BE49-F238E27FC236}">
                <a16:creationId xmlns:a16="http://schemas.microsoft.com/office/drawing/2014/main" id="{AE19C49B-15BA-2C8B-5B3E-F7DE0C792B92}"/>
              </a:ext>
            </a:extLst>
          </p:cNvPr>
          <p:cNvPicPr>
            <a:picLocks noChangeAspect="1"/>
          </p:cNvPicPr>
          <p:nvPr/>
        </p:nvPicPr>
        <p:blipFill>
          <a:blip r:embed="rId5"/>
          <a:stretch>
            <a:fillRect/>
          </a:stretch>
        </p:blipFill>
        <p:spPr>
          <a:xfrm>
            <a:off x="4724400" y="2724150"/>
            <a:ext cx="0" cy="0"/>
          </a:xfrm>
          <a:prstGeom prst="rect">
            <a:avLst/>
          </a:prstGeom>
        </p:spPr>
      </p:pic>
    </p:spTree>
    <p:extLst>
      <p:ext uri="{BB962C8B-B14F-4D97-AF65-F5344CB8AC3E}">
        <p14:creationId xmlns:p14="http://schemas.microsoft.com/office/powerpoint/2010/main" val="7784735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47E8D-EC7B-CB65-39B3-405DDC67EE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832F690-632C-AAFD-679B-CCB80A891CFD}"/>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7194266A-CDB8-099C-6308-458F0B870502}"/>
              </a:ext>
            </a:extLst>
          </p:cNvPr>
          <p:cNvSpPr/>
          <p:nvPr/>
        </p:nvSpPr>
        <p:spPr>
          <a:xfrm>
            <a:off x="3730379" y="-31962"/>
            <a:ext cx="1574278" cy="323165"/>
          </a:xfrm>
          <a:prstGeom prst="rect">
            <a:avLst/>
          </a:prstGeom>
          <a:noFill/>
        </p:spPr>
        <p:txBody>
          <a:bodyPr wrap="none">
            <a:spAutoFit/>
          </a:bodyPr>
          <a:lstStyle/>
          <a:p>
            <a:pPr algn="ctr">
              <a:defRPr/>
            </a:pPr>
            <a:r>
              <a:rPr lang="en-US" sz="1500" dirty="0">
                <a:ln w="1905"/>
                <a:solidFill>
                  <a:schemeClr val="bg1"/>
                </a:solidFill>
                <a:latin typeface="Calibri"/>
              </a:rPr>
              <a:t>Simulation Check </a:t>
            </a:r>
          </a:p>
        </p:txBody>
      </p:sp>
      <p:sp>
        <p:nvSpPr>
          <p:cNvPr id="6" name="Rectangle 5">
            <a:extLst>
              <a:ext uri="{FF2B5EF4-FFF2-40B4-BE49-F238E27FC236}">
                <a16:creationId xmlns:a16="http://schemas.microsoft.com/office/drawing/2014/main" id="{9D35DD17-306E-6433-CE08-BEB52A20CDFC}"/>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8" name="Foliennummernplatzhalter 6">
            <a:extLst>
              <a:ext uri="{FF2B5EF4-FFF2-40B4-BE49-F238E27FC236}">
                <a16:creationId xmlns:a16="http://schemas.microsoft.com/office/drawing/2014/main" id="{D39A0204-3840-7BA2-AB81-65253D246C0D}"/>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31</a:t>
            </a:fld>
            <a:endParaRPr lang="en-US" sz="700" dirty="0">
              <a:solidFill>
                <a:schemeClr val="bg1"/>
              </a:solidFill>
            </a:endParaRPr>
          </a:p>
        </p:txBody>
      </p:sp>
      <p:sp>
        <p:nvSpPr>
          <p:cNvPr id="17" name="TextBox 16">
            <a:extLst>
              <a:ext uri="{FF2B5EF4-FFF2-40B4-BE49-F238E27FC236}">
                <a16:creationId xmlns:a16="http://schemas.microsoft.com/office/drawing/2014/main" id="{9BC1CC92-0EAC-533E-C5AF-32EA5FB8E373}"/>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pic>
        <p:nvPicPr>
          <p:cNvPr id="3" name="Picture 2">
            <a:extLst>
              <a:ext uri="{FF2B5EF4-FFF2-40B4-BE49-F238E27FC236}">
                <a16:creationId xmlns:a16="http://schemas.microsoft.com/office/drawing/2014/main" id="{D4FB9EA3-DB82-D903-CC4F-842BD099C609}"/>
              </a:ext>
            </a:extLst>
          </p:cNvPr>
          <p:cNvPicPr>
            <a:picLocks noChangeAspect="1"/>
          </p:cNvPicPr>
          <p:nvPr/>
        </p:nvPicPr>
        <p:blipFill>
          <a:blip r:embed="rId3"/>
          <a:stretch>
            <a:fillRect/>
          </a:stretch>
        </p:blipFill>
        <p:spPr>
          <a:xfrm>
            <a:off x="172758" y="842794"/>
            <a:ext cx="4202663" cy="2847232"/>
          </a:xfrm>
          <a:prstGeom prst="rect">
            <a:avLst/>
          </a:prstGeom>
        </p:spPr>
      </p:pic>
      <p:pic>
        <p:nvPicPr>
          <p:cNvPr id="4" name="Picture 3">
            <a:extLst>
              <a:ext uri="{FF2B5EF4-FFF2-40B4-BE49-F238E27FC236}">
                <a16:creationId xmlns:a16="http://schemas.microsoft.com/office/drawing/2014/main" id="{DA2B30A2-3749-D58E-19CD-A64D4E455CCF}"/>
              </a:ext>
            </a:extLst>
          </p:cNvPr>
          <p:cNvPicPr>
            <a:picLocks noChangeAspect="1"/>
          </p:cNvPicPr>
          <p:nvPr/>
        </p:nvPicPr>
        <p:blipFill>
          <a:blip r:embed="rId4"/>
          <a:stretch>
            <a:fillRect/>
          </a:stretch>
        </p:blipFill>
        <p:spPr>
          <a:xfrm>
            <a:off x="4572000" y="842794"/>
            <a:ext cx="4526980" cy="2847232"/>
          </a:xfrm>
          <a:prstGeom prst="rect">
            <a:avLst/>
          </a:prstGeom>
        </p:spPr>
      </p:pic>
      <p:sp>
        <p:nvSpPr>
          <p:cNvPr id="5" name="Fußzeilenplatzhalter 7">
            <a:extLst>
              <a:ext uri="{FF2B5EF4-FFF2-40B4-BE49-F238E27FC236}">
                <a16:creationId xmlns:a16="http://schemas.microsoft.com/office/drawing/2014/main" id="{023F8412-D787-27C3-69FD-1EE655E6AA39}"/>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spTree>
    <p:extLst>
      <p:ext uri="{BB962C8B-B14F-4D97-AF65-F5344CB8AC3E}">
        <p14:creationId xmlns:p14="http://schemas.microsoft.com/office/powerpoint/2010/main" val="24402426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79E83-965D-9760-BDB7-FA5B5D11648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DD8FBF8-68A7-639E-6962-94C6A12BE140}"/>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DA1BFFC0-00B0-AFFD-2ADE-D4DA3D74847A}"/>
              </a:ext>
            </a:extLst>
          </p:cNvPr>
          <p:cNvSpPr/>
          <p:nvPr/>
        </p:nvSpPr>
        <p:spPr>
          <a:xfrm>
            <a:off x="3546865" y="-31962"/>
            <a:ext cx="1941302" cy="323165"/>
          </a:xfrm>
          <a:prstGeom prst="rect">
            <a:avLst/>
          </a:prstGeom>
          <a:noFill/>
        </p:spPr>
        <p:txBody>
          <a:bodyPr wrap="none">
            <a:spAutoFit/>
          </a:bodyPr>
          <a:lstStyle/>
          <a:p>
            <a:pPr algn="ctr">
              <a:defRPr/>
            </a:pPr>
            <a:r>
              <a:rPr lang="en-US" sz="1500" dirty="0">
                <a:ln w="1905"/>
                <a:solidFill>
                  <a:schemeClr val="bg1"/>
                </a:solidFill>
                <a:latin typeface="Calibri"/>
              </a:rPr>
              <a:t>Beam Line Test at 1 </a:t>
            </a:r>
            <a:r>
              <a:rPr lang="en-US" sz="1500" dirty="0" err="1">
                <a:ln w="1905"/>
                <a:solidFill>
                  <a:schemeClr val="bg1"/>
                </a:solidFill>
                <a:latin typeface="Calibri"/>
              </a:rPr>
              <a:t>nA</a:t>
            </a:r>
            <a:endParaRPr lang="en-US" sz="1500" dirty="0">
              <a:ln w="1905"/>
              <a:solidFill>
                <a:schemeClr val="bg1"/>
              </a:solidFill>
              <a:latin typeface="Calibri"/>
            </a:endParaRPr>
          </a:p>
        </p:txBody>
      </p:sp>
      <p:sp>
        <p:nvSpPr>
          <p:cNvPr id="6" name="Rectangle 5">
            <a:extLst>
              <a:ext uri="{FF2B5EF4-FFF2-40B4-BE49-F238E27FC236}">
                <a16:creationId xmlns:a16="http://schemas.microsoft.com/office/drawing/2014/main" id="{59D95E3F-6217-51BF-C281-93FB7B3FAA0B}"/>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8" name="Foliennummernplatzhalter 6">
            <a:extLst>
              <a:ext uri="{FF2B5EF4-FFF2-40B4-BE49-F238E27FC236}">
                <a16:creationId xmlns:a16="http://schemas.microsoft.com/office/drawing/2014/main" id="{05189FEA-E61E-7294-B762-625C7CC73258}"/>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32</a:t>
            </a:fld>
            <a:endParaRPr lang="en-US" sz="700" dirty="0">
              <a:solidFill>
                <a:schemeClr val="bg1"/>
              </a:solidFill>
            </a:endParaRPr>
          </a:p>
        </p:txBody>
      </p:sp>
      <p:sp>
        <p:nvSpPr>
          <p:cNvPr id="17" name="TextBox 16">
            <a:extLst>
              <a:ext uri="{FF2B5EF4-FFF2-40B4-BE49-F238E27FC236}">
                <a16:creationId xmlns:a16="http://schemas.microsoft.com/office/drawing/2014/main" id="{DEF50019-9E14-0425-F1BB-D9585BADF05E}"/>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sp>
        <p:nvSpPr>
          <p:cNvPr id="5" name="Fußzeilenplatzhalter 7">
            <a:extLst>
              <a:ext uri="{FF2B5EF4-FFF2-40B4-BE49-F238E27FC236}">
                <a16:creationId xmlns:a16="http://schemas.microsoft.com/office/drawing/2014/main" id="{A6F9E3F9-2889-D76E-E3C8-3F079C60BB52}"/>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pic>
        <p:nvPicPr>
          <p:cNvPr id="2" name="Picture 1">
            <a:extLst>
              <a:ext uri="{FF2B5EF4-FFF2-40B4-BE49-F238E27FC236}">
                <a16:creationId xmlns:a16="http://schemas.microsoft.com/office/drawing/2014/main" id="{283533FF-BFD8-F78D-8C6B-93280B67177C}"/>
              </a:ext>
            </a:extLst>
          </p:cNvPr>
          <p:cNvPicPr>
            <a:picLocks noChangeAspect="1"/>
          </p:cNvPicPr>
          <p:nvPr/>
        </p:nvPicPr>
        <p:blipFill>
          <a:blip r:embed="rId3"/>
          <a:stretch>
            <a:fillRect/>
          </a:stretch>
        </p:blipFill>
        <p:spPr>
          <a:xfrm>
            <a:off x="1236192" y="487328"/>
            <a:ext cx="6671614" cy="4079697"/>
          </a:xfrm>
          <a:prstGeom prst="rect">
            <a:avLst/>
          </a:prstGeom>
        </p:spPr>
      </p:pic>
    </p:spTree>
    <p:extLst>
      <p:ext uri="{BB962C8B-B14F-4D97-AF65-F5344CB8AC3E}">
        <p14:creationId xmlns:p14="http://schemas.microsoft.com/office/powerpoint/2010/main" val="8988709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66D2F-0114-21B6-86FE-E3E53FDA229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3DB873C-3B49-FE66-ABCD-59E06F9C3564}"/>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0DA8746E-2069-2897-7E4B-B43EA43D085A}"/>
              </a:ext>
            </a:extLst>
          </p:cNvPr>
          <p:cNvSpPr/>
          <p:nvPr/>
        </p:nvSpPr>
        <p:spPr>
          <a:xfrm>
            <a:off x="3546867" y="-31962"/>
            <a:ext cx="1941302" cy="323165"/>
          </a:xfrm>
          <a:prstGeom prst="rect">
            <a:avLst/>
          </a:prstGeom>
          <a:noFill/>
        </p:spPr>
        <p:txBody>
          <a:bodyPr wrap="none">
            <a:spAutoFit/>
          </a:bodyPr>
          <a:lstStyle/>
          <a:p>
            <a:pPr algn="ctr">
              <a:defRPr/>
            </a:pPr>
            <a:r>
              <a:rPr lang="en-US" sz="1500" dirty="0">
                <a:ln w="1905"/>
                <a:solidFill>
                  <a:schemeClr val="bg1"/>
                </a:solidFill>
                <a:latin typeface="Calibri"/>
              </a:rPr>
              <a:t>Beam Line Test at 1 </a:t>
            </a:r>
            <a:r>
              <a:rPr lang="en-US" sz="1500" dirty="0" err="1">
                <a:ln w="1905"/>
                <a:solidFill>
                  <a:schemeClr val="bg1"/>
                </a:solidFill>
                <a:latin typeface="Calibri"/>
              </a:rPr>
              <a:t>nA</a:t>
            </a:r>
            <a:endParaRPr lang="en-US" sz="1500" dirty="0">
              <a:ln w="1905"/>
              <a:solidFill>
                <a:schemeClr val="bg1"/>
              </a:solidFill>
              <a:latin typeface="Calibri"/>
            </a:endParaRPr>
          </a:p>
        </p:txBody>
      </p:sp>
      <p:sp>
        <p:nvSpPr>
          <p:cNvPr id="6" name="Rectangle 5">
            <a:extLst>
              <a:ext uri="{FF2B5EF4-FFF2-40B4-BE49-F238E27FC236}">
                <a16:creationId xmlns:a16="http://schemas.microsoft.com/office/drawing/2014/main" id="{6BF53BFE-DB8D-071F-0614-789F4D2D4FA5}"/>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8" name="Foliennummernplatzhalter 6">
            <a:extLst>
              <a:ext uri="{FF2B5EF4-FFF2-40B4-BE49-F238E27FC236}">
                <a16:creationId xmlns:a16="http://schemas.microsoft.com/office/drawing/2014/main" id="{08BF8F96-E69E-4941-8C41-C009C1CAF71D}"/>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33</a:t>
            </a:fld>
            <a:endParaRPr lang="en-US" sz="700" dirty="0">
              <a:solidFill>
                <a:schemeClr val="bg1"/>
              </a:solidFill>
            </a:endParaRPr>
          </a:p>
        </p:txBody>
      </p:sp>
      <p:sp>
        <p:nvSpPr>
          <p:cNvPr id="17" name="TextBox 16">
            <a:extLst>
              <a:ext uri="{FF2B5EF4-FFF2-40B4-BE49-F238E27FC236}">
                <a16:creationId xmlns:a16="http://schemas.microsoft.com/office/drawing/2014/main" id="{DD52F86F-4089-44C0-626A-D17D55E5DF21}"/>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sp>
        <p:nvSpPr>
          <p:cNvPr id="5" name="Fußzeilenplatzhalter 7">
            <a:extLst>
              <a:ext uri="{FF2B5EF4-FFF2-40B4-BE49-F238E27FC236}">
                <a16:creationId xmlns:a16="http://schemas.microsoft.com/office/drawing/2014/main" id="{7206AFD4-6558-F2EA-15D9-D5F74ED2A035}"/>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pic>
        <p:nvPicPr>
          <p:cNvPr id="3" name="Picture 2">
            <a:extLst>
              <a:ext uri="{FF2B5EF4-FFF2-40B4-BE49-F238E27FC236}">
                <a16:creationId xmlns:a16="http://schemas.microsoft.com/office/drawing/2014/main" id="{168A7C8E-5D5A-A91A-5F82-B1CA9712DF9C}"/>
              </a:ext>
            </a:extLst>
          </p:cNvPr>
          <p:cNvPicPr>
            <a:picLocks noChangeAspect="1"/>
          </p:cNvPicPr>
          <p:nvPr/>
        </p:nvPicPr>
        <p:blipFill>
          <a:blip r:embed="rId3"/>
          <a:stretch>
            <a:fillRect/>
          </a:stretch>
        </p:blipFill>
        <p:spPr>
          <a:xfrm>
            <a:off x="685800" y="595929"/>
            <a:ext cx="7772400" cy="3951641"/>
          </a:xfrm>
          <a:prstGeom prst="rect">
            <a:avLst/>
          </a:prstGeom>
        </p:spPr>
      </p:pic>
    </p:spTree>
    <p:extLst>
      <p:ext uri="{BB962C8B-B14F-4D97-AF65-F5344CB8AC3E}">
        <p14:creationId xmlns:p14="http://schemas.microsoft.com/office/powerpoint/2010/main" val="25755153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144EB-4AF2-20F5-72AF-90A5795DA30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EE56F90-44D7-EEE1-717B-743948498FEB}"/>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4E66D45A-DA5F-DBB2-EF0A-CA2D71508330}"/>
              </a:ext>
            </a:extLst>
          </p:cNvPr>
          <p:cNvSpPr/>
          <p:nvPr/>
        </p:nvSpPr>
        <p:spPr>
          <a:xfrm>
            <a:off x="3569153" y="-31962"/>
            <a:ext cx="1896738" cy="323165"/>
          </a:xfrm>
          <a:prstGeom prst="rect">
            <a:avLst/>
          </a:prstGeom>
          <a:noFill/>
        </p:spPr>
        <p:txBody>
          <a:bodyPr wrap="none">
            <a:spAutoFit/>
          </a:bodyPr>
          <a:lstStyle/>
          <a:p>
            <a:pPr algn="ctr">
              <a:defRPr/>
            </a:pPr>
            <a:r>
              <a:rPr lang="en-US" sz="1500" dirty="0">
                <a:ln w="1905"/>
                <a:solidFill>
                  <a:schemeClr val="bg1"/>
                </a:solidFill>
                <a:latin typeface="Calibri"/>
              </a:rPr>
              <a:t>Magnet Configuration</a:t>
            </a:r>
          </a:p>
        </p:txBody>
      </p:sp>
      <p:sp>
        <p:nvSpPr>
          <p:cNvPr id="6" name="Rectangle 5">
            <a:extLst>
              <a:ext uri="{FF2B5EF4-FFF2-40B4-BE49-F238E27FC236}">
                <a16:creationId xmlns:a16="http://schemas.microsoft.com/office/drawing/2014/main" id="{973B4507-33FF-565B-1D34-184DEC04A3EF}"/>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8" name="Foliennummernplatzhalter 6">
            <a:extLst>
              <a:ext uri="{FF2B5EF4-FFF2-40B4-BE49-F238E27FC236}">
                <a16:creationId xmlns:a16="http://schemas.microsoft.com/office/drawing/2014/main" id="{CC89206B-F11B-141D-9655-B35D09A1C4EA}"/>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34</a:t>
            </a:fld>
            <a:endParaRPr lang="en-US" sz="700" dirty="0">
              <a:solidFill>
                <a:schemeClr val="bg1"/>
              </a:solidFill>
            </a:endParaRPr>
          </a:p>
        </p:txBody>
      </p:sp>
      <p:sp>
        <p:nvSpPr>
          <p:cNvPr id="17" name="TextBox 16">
            <a:extLst>
              <a:ext uri="{FF2B5EF4-FFF2-40B4-BE49-F238E27FC236}">
                <a16:creationId xmlns:a16="http://schemas.microsoft.com/office/drawing/2014/main" id="{FB703A32-E318-D0FB-ED6D-1E76A2C43569}"/>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sp>
        <p:nvSpPr>
          <p:cNvPr id="5" name="Fußzeilenplatzhalter 7">
            <a:extLst>
              <a:ext uri="{FF2B5EF4-FFF2-40B4-BE49-F238E27FC236}">
                <a16:creationId xmlns:a16="http://schemas.microsoft.com/office/drawing/2014/main" id="{4CB0B14A-7238-E88F-020A-848D801EE1BB}"/>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pic>
        <p:nvPicPr>
          <p:cNvPr id="2" name="Picture 1">
            <a:extLst>
              <a:ext uri="{FF2B5EF4-FFF2-40B4-BE49-F238E27FC236}">
                <a16:creationId xmlns:a16="http://schemas.microsoft.com/office/drawing/2014/main" id="{366965C6-79B5-9164-8CC0-86AF3BCCF601}"/>
              </a:ext>
            </a:extLst>
          </p:cNvPr>
          <p:cNvPicPr>
            <a:picLocks noChangeAspect="1"/>
          </p:cNvPicPr>
          <p:nvPr/>
        </p:nvPicPr>
        <p:blipFill>
          <a:blip r:embed="rId3"/>
          <a:stretch>
            <a:fillRect/>
          </a:stretch>
        </p:blipFill>
        <p:spPr>
          <a:xfrm>
            <a:off x="168766" y="3291222"/>
            <a:ext cx="2263810" cy="1564846"/>
          </a:xfrm>
          <a:prstGeom prst="rect">
            <a:avLst/>
          </a:prstGeom>
        </p:spPr>
      </p:pic>
      <p:pic>
        <p:nvPicPr>
          <p:cNvPr id="4" name="Picture 3">
            <a:extLst>
              <a:ext uri="{FF2B5EF4-FFF2-40B4-BE49-F238E27FC236}">
                <a16:creationId xmlns:a16="http://schemas.microsoft.com/office/drawing/2014/main" id="{4CC1D4DE-E0B3-984B-5EAB-726D57CDDEF9}"/>
              </a:ext>
            </a:extLst>
          </p:cNvPr>
          <p:cNvPicPr>
            <a:picLocks noChangeAspect="1"/>
          </p:cNvPicPr>
          <p:nvPr/>
        </p:nvPicPr>
        <p:blipFill>
          <a:blip r:embed="rId4"/>
          <a:stretch>
            <a:fillRect/>
          </a:stretch>
        </p:blipFill>
        <p:spPr>
          <a:xfrm>
            <a:off x="168766" y="1804449"/>
            <a:ext cx="2263810" cy="1534602"/>
          </a:xfrm>
          <a:prstGeom prst="rect">
            <a:avLst/>
          </a:prstGeom>
        </p:spPr>
      </p:pic>
      <p:pic>
        <p:nvPicPr>
          <p:cNvPr id="7" name="Picture 6">
            <a:extLst>
              <a:ext uri="{FF2B5EF4-FFF2-40B4-BE49-F238E27FC236}">
                <a16:creationId xmlns:a16="http://schemas.microsoft.com/office/drawing/2014/main" id="{1682E369-89C0-E936-F4C7-C46DAEA49105}"/>
              </a:ext>
            </a:extLst>
          </p:cNvPr>
          <p:cNvPicPr>
            <a:picLocks noChangeAspect="1"/>
          </p:cNvPicPr>
          <p:nvPr/>
        </p:nvPicPr>
        <p:blipFill>
          <a:blip r:embed="rId5"/>
          <a:stretch>
            <a:fillRect/>
          </a:stretch>
        </p:blipFill>
        <p:spPr>
          <a:xfrm>
            <a:off x="5766850" y="464602"/>
            <a:ext cx="3208384" cy="4500011"/>
          </a:xfrm>
          <a:prstGeom prst="rect">
            <a:avLst/>
          </a:prstGeom>
        </p:spPr>
      </p:pic>
      <p:pic>
        <p:nvPicPr>
          <p:cNvPr id="9" name="Picture 8">
            <a:extLst>
              <a:ext uri="{FF2B5EF4-FFF2-40B4-BE49-F238E27FC236}">
                <a16:creationId xmlns:a16="http://schemas.microsoft.com/office/drawing/2014/main" id="{BA647BA7-9D73-3C98-6054-5A4823B6DB6D}"/>
              </a:ext>
            </a:extLst>
          </p:cNvPr>
          <p:cNvPicPr>
            <a:picLocks noChangeAspect="1"/>
          </p:cNvPicPr>
          <p:nvPr/>
        </p:nvPicPr>
        <p:blipFill>
          <a:blip r:embed="rId6"/>
          <a:stretch>
            <a:fillRect/>
          </a:stretch>
        </p:blipFill>
        <p:spPr>
          <a:xfrm>
            <a:off x="2617835" y="2236252"/>
            <a:ext cx="2954558" cy="1753802"/>
          </a:xfrm>
          <a:prstGeom prst="rect">
            <a:avLst/>
          </a:prstGeom>
        </p:spPr>
      </p:pic>
      <p:sp>
        <p:nvSpPr>
          <p:cNvPr id="10" name="TextBox 9">
            <a:extLst>
              <a:ext uri="{FF2B5EF4-FFF2-40B4-BE49-F238E27FC236}">
                <a16:creationId xmlns:a16="http://schemas.microsoft.com/office/drawing/2014/main" id="{25B10E1A-7994-6CC2-F7B7-8D378F125D45}"/>
              </a:ext>
            </a:extLst>
          </p:cNvPr>
          <p:cNvSpPr txBox="1"/>
          <p:nvPr/>
        </p:nvSpPr>
        <p:spPr>
          <a:xfrm>
            <a:off x="300537" y="511552"/>
            <a:ext cx="3894784" cy="276999"/>
          </a:xfrm>
          <a:prstGeom prst="rect">
            <a:avLst/>
          </a:prstGeom>
          <a:noFill/>
        </p:spPr>
        <p:txBody>
          <a:bodyPr wrap="none" rtlCol="0">
            <a:spAutoFit/>
          </a:bodyPr>
          <a:lstStyle/>
          <a:p>
            <a:r>
              <a:rPr lang="en-IT" sz="1200" dirty="0"/>
              <a:t>Minimal forces generated by mutual interaction of magnets</a:t>
            </a:r>
          </a:p>
        </p:txBody>
      </p:sp>
      <p:sp>
        <p:nvSpPr>
          <p:cNvPr id="11" name="TextBox 10">
            <a:extLst>
              <a:ext uri="{FF2B5EF4-FFF2-40B4-BE49-F238E27FC236}">
                <a16:creationId xmlns:a16="http://schemas.microsoft.com/office/drawing/2014/main" id="{93D124FF-E10F-C661-2368-380AAFC8A751}"/>
              </a:ext>
            </a:extLst>
          </p:cNvPr>
          <p:cNvSpPr txBox="1"/>
          <p:nvPr/>
        </p:nvSpPr>
        <p:spPr>
          <a:xfrm>
            <a:off x="3471706" y="1718906"/>
            <a:ext cx="1095941" cy="276999"/>
          </a:xfrm>
          <a:prstGeom prst="rect">
            <a:avLst/>
          </a:prstGeom>
          <a:noFill/>
        </p:spPr>
        <p:txBody>
          <a:bodyPr wrap="none" rtlCol="0">
            <a:spAutoFit/>
          </a:bodyPr>
          <a:lstStyle/>
          <a:p>
            <a:r>
              <a:rPr lang="en-IT" sz="1200" dirty="0"/>
              <a:t>Target vs torus</a:t>
            </a:r>
          </a:p>
        </p:txBody>
      </p:sp>
      <p:sp>
        <p:nvSpPr>
          <p:cNvPr id="12" name="TextBox 11">
            <a:extLst>
              <a:ext uri="{FF2B5EF4-FFF2-40B4-BE49-F238E27FC236}">
                <a16:creationId xmlns:a16="http://schemas.microsoft.com/office/drawing/2014/main" id="{A7E6FF81-2E8C-998F-E147-8361B3FFC0E4}"/>
              </a:ext>
            </a:extLst>
          </p:cNvPr>
          <p:cNvSpPr txBox="1"/>
          <p:nvPr/>
        </p:nvSpPr>
        <p:spPr>
          <a:xfrm>
            <a:off x="690803" y="1467677"/>
            <a:ext cx="1246816" cy="276999"/>
          </a:xfrm>
          <a:prstGeom prst="rect">
            <a:avLst/>
          </a:prstGeom>
          <a:noFill/>
        </p:spPr>
        <p:txBody>
          <a:bodyPr wrap="none" rtlCol="0">
            <a:spAutoFit/>
          </a:bodyPr>
          <a:lstStyle/>
          <a:p>
            <a:r>
              <a:rPr lang="en-IT" sz="1200" dirty="0"/>
              <a:t>Target vs chicane</a:t>
            </a:r>
          </a:p>
        </p:txBody>
      </p:sp>
      <p:sp>
        <p:nvSpPr>
          <p:cNvPr id="13" name="TextBox 12">
            <a:extLst>
              <a:ext uri="{FF2B5EF4-FFF2-40B4-BE49-F238E27FC236}">
                <a16:creationId xmlns:a16="http://schemas.microsoft.com/office/drawing/2014/main" id="{601D47F8-E49B-6A21-EE6D-38E452163A66}"/>
              </a:ext>
            </a:extLst>
          </p:cNvPr>
          <p:cNvSpPr txBox="1"/>
          <p:nvPr/>
        </p:nvSpPr>
        <p:spPr>
          <a:xfrm>
            <a:off x="6745604" y="234553"/>
            <a:ext cx="1093954" cy="276999"/>
          </a:xfrm>
          <a:prstGeom prst="rect">
            <a:avLst/>
          </a:prstGeom>
          <a:noFill/>
        </p:spPr>
        <p:txBody>
          <a:bodyPr wrap="none" rtlCol="0">
            <a:spAutoFit/>
          </a:bodyPr>
          <a:lstStyle/>
          <a:p>
            <a:r>
              <a:rPr lang="en-IT" sz="1200" dirty="0"/>
              <a:t>Torus vs target</a:t>
            </a:r>
          </a:p>
        </p:txBody>
      </p:sp>
    </p:spTree>
    <p:extLst>
      <p:ext uri="{BB962C8B-B14F-4D97-AF65-F5344CB8AC3E}">
        <p14:creationId xmlns:p14="http://schemas.microsoft.com/office/powerpoint/2010/main" val="4202921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CFBAB-0725-A9BF-2FBD-E5776284E46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19ABDF0-F7A0-CDC3-066B-A6FBF4EDB04E}"/>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D57FF96F-7174-EEDA-771D-A4B75F2F9A3B}"/>
              </a:ext>
            </a:extLst>
          </p:cNvPr>
          <p:cNvSpPr/>
          <p:nvPr/>
        </p:nvSpPr>
        <p:spPr>
          <a:xfrm>
            <a:off x="4041266" y="-31962"/>
            <a:ext cx="952505" cy="323165"/>
          </a:xfrm>
          <a:prstGeom prst="rect">
            <a:avLst/>
          </a:prstGeom>
          <a:noFill/>
        </p:spPr>
        <p:txBody>
          <a:bodyPr wrap="none">
            <a:spAutoFit/>
          </a:bodyPr>
          <a:lstStyle/>
          <a:p>
            <a:pPr algn="ctr">
              <a:defRPr/>
            </a:pPr>
            <a:r>
              <a:rPr lang="en-US" sz="1500" dirty="0">
                <a:ln w="1905"/>
                <a:solidFill>
                  <a:schemeClr val="bg1"/>
                </a:solidFill>
                <a:latin typeface="Calibri"/>
              </a:rPr>
              <a:t>3D Model</a:t>
            </a:r>
          </a:p>
        </p:txBody>
      </p:sp>
      <p:sp>
        <p:nvSpPr>
          <p:cNvPr id="6" name="Rectangle 5">
            <a:extLst>
              <a:ext uri="{FF2B5EF4-FFF2-40B4-BE49-F238E27FC236}">
                <a16:creationId xmlns:a16="http://schemas.microsoft.com/office/drawing/2014/main" id="{79336610-B27B-48DB-F3BA-7B603CC8BB3A}"/>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8" name="Foliennummernplatzhalter 6">
            <a:extLst>
              <a:ext uri="{FF2B5EF4-FFF2-40B4-BE49-F238E27FC236}">
                <a16:creationId xmlns:a16="http://schemas.microsoft.com/office/drawing/2014/main" id="{DD92F6AF-3EED-2392-AF18-74E5668C7D3E}"/>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35</a:t>
            </a:fld>
            <a:endParaRPr lang="en-US" sz="700" dirty="0">
              <a:solidFill>
                <a:schemeClr val="bg1"/>
              </a:solidFill>
            </a:endParaRPr>
          </a:p>
        </p:txBody>
      </p:sp>
      <p:sp>
        <p:nvSpPr>
          <p:cNvPr id="17" name="TextBox 16">
            <a:extLst>
              <a:ext uri="{FF2B5EF4-FFF2-40B4-BE49-F238E27FC236}">
                <a16:creationId xmlns:a16="http://schemas.microsoft.com/office/drawing/2014/main" id="{E4BA9015-D61C-C209-901C-3338C8F9EB7A}"/>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sp>
        <p:nvSpPr>
          <p:cNvPr id="5" name="Fußzeilenplatzhalter 7">
            <a:extLst>
              <a:ext uri="{FF2B5EF4-FFF2-40B4-BE49-F238E27FC236}">
                <a16:creationId xmlns:a16="http://schemas.microsoft.com/office/drawing/2014/main" id="{A7F77606-1E64-F71A-24AC-2450B14C1C10}"/>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pic>
        <p:nvPicPr>
          <p:cNvPr id="3" name="Picture 2">
            <a:extLst>
              <a:ext uri="{FF2B5EF4-FFF2-40B4-BE49-F238E27FC236}">
                <a16:creationId xmlns:a16="http://schemas.microsoft.com/office/drawing/2014/main" id="{1763C8BD-D4D2-63B3-7171-1E842BD12090}"/>
              </a:ext>
            </a:extLst>
          </p:cNvPr>
          <p:cNvPicPr>
            <a:picLocks noChangeAspect="1"/>
          </p:cNvPicPr>
          <p:nvPr/>
        </p:nvPicPr>
        <p:blipFill>
          <a:blip r:embed="rId3"/>
          <a:stretch>
            <a:fillRect/>
          </a:stretch>
        </p:blipFill>
        <p:spPr>
          <a:xfrm>
            <a:off x="473216" y="833381"/>
            <a:ext cx="2766502" cy="3424703"/>
          </a:xfrm>
          <a:prstGeom prst="rect">
            <a:avLst/>
          </a:prstGeom>
        </p:spPr>
      </p:pic>
      <p:pic>
        <p:nvPicPr>
          <p:cNvPr id="4" name="Picture 3">
            <a:extLst>
              <a:ext uri="{FF2B5EF4-FFF2-40B4-BE49-F238E27FC236}">
                <a16:creationId xmlns:a16="http://schemas.microsoft.com/office/drawing/2014/main" id="{96705CF1-7606-C3EC-2344-0F8710985836}"/>
              </a:ext>
            </a:extLst>
          </p:cNvPr>
          <p:cNvPicPr>
            <a:picLocks noChangeAspect="1"/>
          </p:cNvPicPr>
          <p:nvPr/>
        </p:nvPicPr>
        <p:blipFill>
          <a:blip r:embed="rId4"/>
          <a:stretch>
            <a:fillRect/>
          </a:stretch>
        </p:blipFill>
        <p:spPr>
          <a:xfrm>
            <a:off x="3539992" y="833381"/>
            <a:ext cx="4043624" cy="3424703"/>
          </a:xfrm>
          <a:prstGeom prst="rect">
            <a:avLst/>
          </a:prstGeom>
        </p:spPr>
      </p:pic>
    </p:spTree>
    <p:extLst>
      <p:ext uri="{BB962C8B-B14F-4D97-AF65-F5344CB8AC3E}">
        <p14:creationId xmlns:p14="http://schemas.microsoft.com/office/powerpoint/2010/main" val="37290555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83935-B089-A754-3742-A08D74479EFB}"/>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C4DC708D-DE37-BAD1-769F-99512A44DDE3}"/>
              </a:ext>
            </a:extLst>
          </p:cNvPr>
          <p:cNvSpPr/>
          <p:nvPr/>
        </p:nvSpPr>
        <p:spPr>
          <a:xfrm>
            <a:off x="1290536" y="568050"/>
            <a:ext cx="5972784" cy="424389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pic>
        <p:nvPicPr>
          <p:cNvPr id="3" name="Picture 2">
            <a:extLst>
              <a:ext uri="{FF2B5EF4-FFF2-40B4-BE49-F238E27FC236}">
                <a16:creationId xmlns:a16="http://schemas.microsoft.com/office/drawing/2014/main" id="{169C8F09-B704-B3D2-7757-8D7082E8B9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0536" y="568050"/>
            <a:ext cx="5972784" cy="3919019"/>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a:extLst>
              <a:ext uri="{FF2B5EF4-FFF2-40B4-BE49-F238E27FC236}">
                <a16:creationId xmlns:a16="http://schemas.microsoft.com/office/drawing/2014/main" id="{499A486B-1F36-3C3A-7612-802231BB89EA}"/>
              </a:ext>
            </a:extLst>
          </p:cNvPr>
          <p:cNvSpPr/>
          <p:nvPr/>
        </p:nvSpPr>
        <p:spPr>
          <a:xfrm>
            <a:off x="4595556" y="1861226"/>
            <a:ext cx="466928" cy="20103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5" name="Rectangle 14">
            <a:extLst>
              <a:ext uri="{FF2B5EF4-FFF2-40B4-BE49-F238E27FC236}">
                <a16:creationId xmlns:a16="http://schemas.microsoft.com/office/drawing/2014/main" id="{507A28DC-CB72-13AC-B68D-7C14EAFF499F}"/>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268419A6-9CA2-10CC-D6EF-2BB7952F2366}"/>
              </a:ext>
            </a:extLst>
          </p:cNvPr>
          <p:cNvSpPr/>
          <p:nvPr/>
        </p:nvSpPr>
        <p:spPr>
          <a:xfrm>
            <a:off x="3713546" y="-31962"/>
            <a:ext cx="1607941" cy="323165"/>
          </a:xfrm>
          <a:prstGeom prst="rect">
            <a:avLst/>
          </a:prstGeom>
          <a:noFill/>
        </p:spPr>
        <p:txBody>
          <a:bodyPr wrap="none">
            <a:spAutoFit/>
          </a:bodyPr>
          <a:lstStyle/>
          <a:p>
            <a:pPr algn="ctr">
              <a:defRPr/>
            </a:pPr>
            <a:r>
              <a:rPr lang="en-US" sz="1500" dirty="0">
                <a:ln w="1905"/>
                <a:solidFill>
                  <a:schemeClr val="bg1"/>
                </a:solidFill>
                <a:latin typeface="Calibri"/>
              </a:rPr>
              <a:t>Recoil Dimensions</a:t>
            </a:r>
          </a:p>
        </p:txBody>
      </p:sp>
      <p:sp>
        <p:nvSpPr>
          <p:cNvPr id="6" name="Rectangle 5">
            <a:extLst>
              <a:ext uri="{FF2B5EF4-FFF2-40B4-BE49-F238E27FC236}">
                <a16:creationId xmlns:a16="http://schemas.microsoft.com/office/drawing/2014/main" id="{1EDE41C0-D751-2144-9C85-2B0E476FBE8F}"/>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8" name="Foliennummernplatzhalter 6">
            <a:extLst>
              <a:ext uri="{FF2B5EF4-FFF2-40B4-BE49-F238E27FC236}">
                <a16:creationId xmlns:a16="http://schemas.microsoft.com/office/drawing/2014/main" id="{8806D4FA-CF7A-673C-2828-9A48ACFE6804}"/>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36</a:t>
            </a:fld>
            <a:endParaRPr lang="en-US" sz="700" dirty="0">
              <a:solidFill>
                <a:schemeClr val="bg1"/>
              </a:solidFill>
            </a:endParaRPr>
          </a:p>
        </p:txBody>
      </p:sp>
      <p:sp>
        <p:nvSpPr>
          <p:cNvPr id="17" name="TextBox 16">
            <a:extLst>
              <a:ext uri="{FF2B5EF4-FFF2-40B4-BE49-F238E27FC236}">
                <a16:creationId xmlns:a16="http://schemas.microsoft.com/office/drawing/2014/main" id="{100C9BFF-C845-FC63-3540-4DB6AB89B2F6}"/>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cxnSp>
        <p:nvCxnSpPr>
          <p:cNvPr id="13" name="Straight Arrow Connector 12">
            <a:extLst>
              <a:ext uri="{FF2B5EF4-FFF2-40B4-BE49-F238E27FC236}">
                <a16:creationId xmlns:a16="http://schemas.microsoft.com/office/drawing/2014/main" id="{9EFB46A8-A545-DA99-F8EF-ADA4197258E1}"/>
              </a:ext>
            </a:extLst>
          </p:cNvPr>
          <p:cNvCxnSpPr>
            <a:cxnSpLocks/>
          </p:cNvCxnSpPr>
          <p:nvPr/>
        </p:nvCxnSpPr>
        <p:spPr>
          <a:xfrm>
            <a:off x="4085617" y="4299001"/>
            <a:ext cx="0" cy="376136"/>
          </a:xfrm>
          <a:prstGeom prst="straightConnector1">
            <a:avLst/>
          </a:prstGeom>
          <a:ln>
            <a:solidFill>
              <a:srgbClr val="C00000"/>
            </a:solidFill>
            <a:prstDash val="sysDot"/>
            <a:headEnd type="stealth"/>
            <a:tailEnd type="none"/>
          </a:ln>
          <a:effectLst/>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E917D1B6-01AA-5B29-20D5-B08380D2C97B}"/>
              </a:ext>
            </a:extLst>
          </p:cNvPr>
          <p:cNvSpPr txBox="1"/>
          <p:nvPr/>
        </p:nvSpPr>
        <p:spPr>
          <a:xfrm>
            <a:off x="3463088" y="4413527"/>
            <a:ext cx="548548" cy="276999"/>
          </a:xfrm>
          <a:prstGeom prst="rect">
            <a:avLst/>
          </a:prstGeom>
          <a:noFill/>
        </p:spPr>
        <p:txBody>
          <a:bodyPr wrap="none" rtlCol="0">
            <a:spAutoFit/>
          </a:bodyPr>
          <a:lstStyle/>
          <a:p>
            <a:r>
              <a:rPr lang="en-IT" sz="1200" b="1" dirty="0">
                <a:solidFill>
                  <a:srgbClr val="C00000"/>
                </a:solidFill>
              </a:rPr>
              <a:t>Beam</a:t>
            </a:r>
          </a:p>
        </p:txBody>
      </p:sp>
      <p:sp>
        <p:nvSpPr>
          <p:cNvPr id="23" name="TextBox 22">
            <a:extLst>
              <a:ext uri="{FF2B5EF4-FFF2-40B4-BE49-F238E27FC236}">
                <a16:creationId xmlns:a16="http://schemas.microsoft.com/office/drawing/2014/main" id="{AB04852E-4D3C-6A27-EA0F-697309DEFF5F}"/>
              </a:ext>
            </a:extLst>
          </p:cNvPr>
          <p:cNvSpPr txBox="1"/>
          <p:nvPr/>
        </p:nvSpPr>
        <p:spPr>
          <a:xfrm>
            <a:off x="4572000" y="1828800"/>
            <a:ext cx="551818" cy="276999"/>
          </a:xfrm>
          <a:prstGeom prst="rect">
            <a:avLst/>
          </a:prstGeom>
          <a:noFill/>
        </p:spPr>
        <p:txBody>
          <a:bodyPr wrap="none" rtlCol="0">
            <a:spAutoFit/>
          </a:bodyPr>
          <a:lstStyle/>
          <a:p>
            <a:r>
              <a:rPr lang="en-IT" sz="1200" b="1" dirty="0">
                <a:solidFill>
                  <a:srgbClr val="C00000"/>
                </a:solidFill>
              </a:rPr>
              <a:t>HTCC</a:t>
            </a:r>
            <a:r>
              <a:rPr lang="en-IT" sz="1200" dirty="0">
                <a:solidFill>
                  <a:srgbClr val="C00000"/>
                </a:solidFill>
              </a:rPr>
              <a:t> </a:t>
            </a:r>
          </a:p>
        </p:txBody>
      </p:sp>
      <p:sp>
        <p:nvSpPr>
          <p:cNvPr id="25" name="Rectangle 24">
            <a:extLst>
              <a:ext uri="{FF2B5EF4-FFF2-40B4-BE49-F238E27FC236}">
                <a16:creationId xmlns:a16="http://schemas.microsoft.com/office/drawing/2014/main" id="{A78C401C-76FB-D517-8423-42EEFB948CA4}"/>
              </a:ext>
            </a:extLst>
          </p:cNvPr>
          <p:cNvSpPr/>
          <p:nvPr/>
        </p:nvSpPr>
        <p:spPr>
          <a:xfrm rot="19442233">
            <a:off x="4733354" y="3284880"/>
            <a:ext cx="466928" cy="20103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6" name="TextBox 25">
            <a:extLst>
              <a:ext uri="{FF2B5EF4-FFF2-40B4-BE49-F238E27FC236}">
                <a16:creationId xmlns:a16="http://schemas.microsoft.com/office/drawing/2014/main" id="{259CBF00-FA6C-BF5B-DE57-55D2A5EEB36D}"/>
              </a:ext>
            </a:extLst>
          </p:cNvPr>
          <p:cNvSpPr txBox="1"/>
          <p:nvPr/>
        </p:nvSpPr>
        <p:spPr>
          <a:xfrm rot="19442233">
            <a:off x="4668493" y="3258939"/>
            <a:ext cx="569580" cy="276999"/>
          </a:xfrm>
          <a:prstGeom prst="rect">
            <a:avLst/>
          </a:prstGeom>
          <a:noFill/>
        </p:spPr>
        <p:txBody>
          <a:bodyPr wrap="none" rtlCol="0">
            <a:spAutoFit/>
          </a:bodyPr>
          <a:lstStyle/>
          <a:p>
            <a:r>
              <a:rPr lang="en-IT" sz="1200" b="1" dirty="0">
                <a:solidFill>
                  <a:srgbClr val="C00000"/>
                </a:solidFill>
              </a:rPr>
              <a:t>Recoil</a:t>
            </a:r>
          </a:p>
        </p:txBody>
      </p:sp>
      <p:sp>
        <p:nvSpPr>
          <p:cNvPr id="28" name="TextBox 27">
            <a:extLst>
              <a:ext uri="{FF2B5EF4-FFF2-40B4-BE49-F238E27FC236}">
                <a16:creationId xmlns:a16="http://schemas.microsoft.com/office/drawing/2014/main" id="{DC71F1E2-0F93-50C8-9B73-4CFB94C6BDEB}"/>
              </a:ext>
            </a:extLst>
          </p:cNvPr>
          <p:cNvSpPr txBox="1"/>
          <p:nvPr/>
        </p:nvSpPr>
        <p:spPr>
          <a:xfrm>
            <a:off x="3083080" y="1264879"/>
            <a:ext cx="1812484" cy="276999"/>
          </a:xfrm>
          <a:prstGeom prst="rect">
            <a:avLst/>
          </a:prstGeom>
          <a:noFill/>
        </p:spPr>
        <p:txBody>
          <a:bodyPr wrap="none" rtlCol="0">
            <a:spAutoFit/>
          </a:bodyPr>
          <a:lstStyle/>
          <a:p>
            <a:r>
              <a:rPr lang="en-IT" sz="1200" b="1" dirty="0">
                <a:solidFill>
                  <a:srgbClr val="C00000"/>
                </a:solidFill>
              </a:rPr>
              <a:t>CLAS12 Forward Detector</a:t>
            </a:r>
          </a:p>
        </p:txBody>
      </p:sp>
      <p:sp>
        <p:nvSpPr>
          <p:cNvPr id="4" name="Fußzeilenplatzhalter 7">
            <a:extLst>
              <a:ext uri="{FF2B5EF4-FFF2-40B4-BE49-F238E27FC236}">
                <a16:creationId xmlns:a16="http://schemas.microsoft.com/office/drawing/2014/main" id="{B769F9C8-AB01-6ED2-08D5-F3E17323C9EC}"/>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spTree>
    <p:extLst>
      <p:ext uri="{BB962C8B-B14F-4D97-AF65-F5344CB8AC3E}">
        <p14:creationId xmlns:p14="http://schemas.microsoft.com/office/powerpoint/2010/main" val="28329362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73A86-CC2A-7205-E17A-42B26402D72B}"/>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4A400049-25B4-57B9-ED3F-0A73FE0B2DFF}"/>
              </a:ext>
            </a:extLst>
          </p:cNvPr>
          <p:cNvSpPr/>
          <p:nvPr/>
        </p:nvSpPr>
        <p:spPr>
          <a:xfrm>
            <a:off x="5663423" y="557628"/>
            <a:ext cx="3296124" cy="203060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IT" dirty="0"/>
              <a:t>X</a:t>
            </a:r>
          </a:p>
        </p:txBody>
      </p:sp>
      <p:sp>
        <p:nvSpPr>
          <p:cNvPr id="16" name="Rectangle 15">
            <a:extLst>
              <a:ext uri="{FF2B5EF4-FFF2-40B4-BE49-F238E27FC236}">
                <a16:creationId xmlns:a16="http://schemas.microsoft.com/office/drawing/2014/main" id="{A14615BD-8D19-9BFC-5379-1E3EF25B3CCD}"/>
              </a:ext>
            </a:extLst>
          </p:cNvPr>
          <p:cNvSpPr/>
          <p:nvPr/>
        </p:nvSpPr>
        <p:spPr>
          <a:xfrm>
            <a:off x="5573001" y="2914262"/>
            <a:ext cx="3398241" cy="203060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IT" dirty="0"/>
              <a:t>X</a:t>
            </a:r>
          </a:p>
        </p:txBody>
      </p:sp>
      <p:sp>
        <p:nvSpPr>
          <p:cNvPr id="15" name="Rectangle 14">
            <a:extLst>
              <a:ext uri="{FF2B5EF4-FFF2-40B4-BE49-F238E27FC236}">
                <a16:creationId xmlns:a16="http://schemas.microsoft.com/office/drawing/2014/main" id="{2EED5C01-E765-7336-8E2F-1624B0863223}"/>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8E41610E-2114-8592-BACC-1A43B90781BE}"/>
              </a:ext>
            </a:extLst>
          </p:cNvPr>
          <p:cNvSpPr/>
          <p:nvPr/>
        </p:nvSpPr>
        <p:spPr>
          <a:xfrm>
            <a:off x="3633539" y="-31962"/>
            <a:ext cx="1767920" cy="323165"/>
          </a:xfrm>
          <a:prstGeom prst="rect">
            <a:avLst/>
          </a:prstGeom>
          <a:noFill/>
        </p:spPr>
        <p:txBody>
          <a:bodyPr wrap="none">
            <a:spAutoFit/>
          </a:bodyPr>
          <a:lstStyle/>
          <a:p>
            <a:pPr algn="ctr">
              <a:defRPr/>
            </a:pPr>
            <a:r>
              <a:rPr lang="en-US" sz="1500" dirty="0">
                <a:ln w="1905"/>
                <a:solidFill>
                  <a:schemeClr val="bg1"/>
                </a:solidFill>
                <a:latin typeface="Calibri"/>
              </a:rPr>
              <a:t>RGH Recoil Detector</a:t>
            </a:r>
          </a:p>
        </p:txBody>
      </p:sp>
      <p:sp>
        <p:nvSpPr>
          <p:cNvPr id="10" name="TextBox 9">
            <a:extLst>
              <a:ext uri="{FF2B5EF4-FFF2-40B4-BE49-F238E27FC236}">
                <a16:creationId xmlns:a16="http://schemas.microsoft.com/office/drawing/2014/main" id="{9AFA0A54-FE7C-A13B-5F4C-10E37EA94E76}"/>
              </a:ext>
            </a:extLst>
          </p:cNvPr>
          <p:cNvSpPr txBox="1"/>
          <p:nvPr/>
        </p:nvSpPr>
        <p:spPr>
          <a:xfrm>
            <a:off x="-359229" y="2571750"/>
            <a:ext cx="184731" cy="369332"/>
          </a:xfrm>
          <a:prstGeom prst="rect">
            <a:avLst/>
          </a:prstGeom>
          <a:noFill/>
        </p:spPr>
        <p:txBody>
          <a:bodyPr wrap="none" rtlCol="0">
            <a:spAutoFit/>
          </a:bodyPr>
          <a:lstStyle/>
          <a:p>
            <a:endParaRPr lang="en-IT" dirty="0"/>
          </a:p>
        </p:txBody>
      </p:sp>
      <p:pic>
        <p:nvPicPr>
          <p:cNvPr id="3" name="Picture 2">
            <a:extLst>
              <a:ext uri="{FF2B5EF4-FFF2-40B4-BE49-F238E27FC236}">
                <a16:creationId xmlns:a16="http://schemas.microsoft.com/office/drawing/2014/main" id="{4CF38326-752F-6BCD-F073-8FE3F2C396C8}"/>
              </a:ext>
            </a:extLst>
          </p:cNvPr>
          <p:cNvPicPr>
            <a:picLocks noChangeAspect="1"/>
          </p:cNvPicPr>
          <p:nvPr/>
        </p:nvPicPr>
        <p:blipFill>
          <a:blip r:embed="rId2"/>
          <a:stretch>
            <a:fillRect/>
          </a:stretch>
        </p:blipFill>
        <p:spPr>
          <a:xfrm>
            <a:off x="184454" y="600854"/>
            <a:ext cx="5312229" cy="1972745"/>
          </a:xfrm>
          <a:prstGeom prst="rect">
            <a:avLst/>
          </a:prstGeom>
        </p:spPr>
      </p:pic>
      <p:pic>
        <p:nvPicPr>
          <p:cNvPr id="5" name="Picture 4">
            <a:extLst>
              <a:ext uri="{FF2B5EF4-FFF2-40B4-BE49-F238E27FC236}">
                <a16:creationId xmlns:a16="http://schemas.microsoft.com/office/drawing/2014/main" id="{C89F28F7-AA16-954E-CDCB-355F6A09C59A}"/>
              </a:ext>
            </a:extLst>
          </p:cNvPr>
          <p:cNvPicPr>
            <a:picLocks noChangeAspect="1"/>
          </p:cNvPicPr>
          <p:nvPr/>
        </p:nvPicPr>
        <p:blipFill>
          <a:blip r:embed="rId3"/>
          <a:stretch>
            <a:fillRect/>
          </a:stretch>
        </p:blipFill>
        <p:spPr>
          <a:xfrm>
            <a:off x="202065" y="2916603"/>
            <a:ext cx="5124995" cy="2028266"/>
          </a:xfrm>
          <a:prstGeom prst="rect">
            <a:avLst/>
          </a:prstGeom>
        </p:spPr>
      </p:pic>
      <p:pic>
        <p:nvPicPr>
          <p:cNvPr id="6" name="Picture 5">
            <a:extLst>
              <a:ext uri="{FF2B5EF4-FFF2-40B4-BE49-F238E27FC236}">
                <a16:creationId xmlns:a16="http://schemas.microsoft.com/office/drawing/2014/main" id="{E8D42573-D91E-EF6F-1AAA-2DF6E65E8509}"/>
              </a:ext>
            </a:extLst>
          </p:cNvPr>
          <p:cNvPicPr>
            <a:picLocks noChangeAspect="1"/>
          </p:cNvPicPr>
          <p:nvPr/>
        </p:nvPicPr>
        <p:blipFill>
          <a:blip r:embed="rId4"/>
          <a:stretch>
            <a:fillRect/>
          </a:stretch>
        </p:blipFill>
        <p:spPr>
          <a:xfrm>
            <a:off x="6042182" y="583793"/>
            <a:ext cx="2444576" cy="1972745"/>
          </a:xfrm>
          <a:prstGeom prst="rect">
            <a:avLst/>
          </a:prstGeom>
        </p:spPr>
      </p:pic>
      <p:sp>
        <p:nvSpPr>
          <p:cNvPr id="7" name="TextBox 6">
            <a:extLst>
              <a:ext uri="{FF2B5EF4-FFF2-40B4-BE49-F238E27FC236}">
                <a16:creationId xmlns:a16="http://schemas.microsoft.com/office/drawing/2014/main" id="{68BF31C9-7EFB-E96E-F3F1-7CDFF0355678}"/>
              </a:ext>
            </a:extLst>
          </p:cNvPr>
          <p:cNvSpPr txBox="1"/>
          <p:nvPr/>
        </p:nvSpPr>
        <p:spPr>
          <a:xfrm>
            <a:off x="202065" y="281159"/>
            <a:ext cx="7323800" cy="292388"/>
          </a:xfrm>
          <a:prstGeom prst="rect">
            <a:avLst/>
          </a:prstGeom>
          <a:noFill/>
        </p:spPr>
        <p:txBody>
          <a:bodyPr wrap="none" rtlCol="0">
            <a:spAutoFit/>
          </a:bodyPr>
          <a:lstStyle/>
          <a:p>
            <a:r>
              <a:rPr lang="en-IT" sz="1300" dirty="0"/>
              <a:t>S</a:t>
            </a:r>
            <a:r>
              <a:rPr lang="en-GB" sz="1300" dirty="0"/>
              <a:t>p</a:t>
            </a:r>
            <a:r>
              <a:rPr lang="en-IT" sz="1300" dirty="0"/>
              <a:t>atial resolution O(100 </a:t>
            </a:r>
            <a:r>
              <a:rPr lang="en-IT" sz="1300" dirty="0">
                <a:latin typeface="Symbol" pitchFamily="2" charset="2"/>
              </a:rPr>
              <a:t>m</a:t>
            </a:r>
            <a:r>
              <a:rPr lang="en-IT" sz="1300" dirty="0"/>
              <a:t>m) with </a:t>
            </a:r>
            <a:r>
              <a:rPr lang="en-IT" sz="1300" dirty="0">
                <a:latin typeface="Symbol" pitchFamily="2" charset="2"/>
              </a:rPr>
              <a:t>m</a:t>
            </a:r>
            <a:r>
              <a:rPr lang="en-IT" sz="1300" dirty="0"/>
              <a:t>-Rwell tecnology under development for the CLAS12 high-lumi project</a:t>
            </a:r>
          </a:p>
        </p:txBody>
      </p:sp>
      <p:sp>
        <p:nvSpPr>
          <p:cNvPr id="8" name="TextBox 7">
            <a:extLst>
              <a:ext uri="{FF2B5EF4-FFF2-40B4-BE49-F238E27FC236}">
                <a16:creationId xmlns:a16="http://schemas.microsoft.com/office/drawing/2014/main" id="{C985B6D2-BF52-426A-05BA-08A469A9207D}"/>
              </a:ext>
            </a:extLst>
          </p:cNvPr>
          <p:cNvSpPr txBox="1"/>
          <p:nvPr/>
        </p:nvSpPr>
        <p:spPr>
          <a:xfrm>
            <a:off x="202065" y="2616379"/>
            <a:ext cx="8676671" cy="292388"/>
          </a:xfrm>
          <a:prstGeom prst="rect">
            <a:avLst/>
          </a:prstGeom>
          <a:noFill/>
        </p:spPr>
        <p:txBody>
          <a:bodyPr wrap="none" rtlCol="0">
            <a:spAutoFit/>
          </a:bodyPr>
          <a:lstStyle/>
          <a:p>
            <a:r>
              <a:rPr lang="en-IT" sz="1300" dirty="0"/>
              <a:t>Time resolution O(100 ps) with scintillating technology (CLAS12 TOF) or in synergy with other projects (e.g. INFN fast tracker) </a:t>
            </a:r>
          </a:p>
        </p:txBody>
      </p:sp>
      <p:pic>
        <p:nvPicPr>
          <p:cNvPr id="11" name="Picture 10">
            <a:extLst>
              <a:ext uri="{FF2B5EF4-FFF2-40B4-BE49-F238E27FC236}">
                <a16:creationId xmlns:a16="http://schemas.microsoft.com/office/drawing/2014/main" id="{46CE3000-4595-4698-2627-4FF00003287D}"/>
              </a:ext>
            </a:extLst>
          </p:cNvPr>
          <p:cNvPicPr>
            <a:picLocks noChangeAspect="1"/>
          </p:cNvPicPr>
          <p:nvPr/>
        </p:nvPicPr>
        <p:blipFill>
          <a:blip r:embed="rId5"/>
          <a:stretch>
            <a:fillRect/>
          </a:stretch>
        </p:blipFill>
        <p:spPr>
          <a:xfrm>
            <a:off x="5753844" y="2914262"/>
            <a:ext cx="3217398" cy="1901190"/>
          </a:xfrm>
          <a:prstGeom prst="rect">
            <a:avLst/>
          </a:prstGeom>
        </p:spPr>
      </p:pic>
      <p:sp>
        <p:nvSpPr>
          <p:cNvPr id="12" name="TextBox 11">
            <a:extLst>
              <a:ext uri="{FF2B5EF4-FFF2-40B4-BE49-F238E27FC236}">
                <a16:creationId xmlns:a16="http://schemas.microsoft.com/office/drawing/2014/main" id="{E094342F-DAC8-B11B-AB47-61F4C0DBD696}"/>
              </a:ext>
            </a:extLst>
          </p:cNvPr>
          <p:cNvSpPr txBox="1"/>
          <p:nvPr/>
        </p:nvSpPr>
        <p:spPr>
          <a:xfrm>
            <a:off x="8320937" y="4606843"/>
            <a:ext cx="604653" cy="369332"/>
          </a:xfrm>
          <a:prstGeom prst="rect">
            <a:avLst/>
          </a:prstGeom>
          <a:noFill/>
        </p:spPr>
        <p:txBody>
          <a:bodyPr wrap="none" rtlCol="0">
            <a:spAutoFit/>
          </a:bodyPr>
          <a:lstStyle/>
          <a:p>
            <a:r>
              <a:rPr lang="en-IT" dirty="0"/>
              <a:t> </a:t>
            </a:r>
            <a:r>
              <a:rPr lang="en-IT" sz="1000" dirty="0"/>
              <a:t>x (mm)</a:t>
            </a:r>
          </a:p>
        </p:txBody>
      </p:sp>
      <p:sp>
        <p:nvSpPr>
          <p:cNvPr id="13" name="TextBox 12">
            <a:extLst>
              <a:ext uri="{FF2B5EF4-FFF2-40B4-BE49-F238E27FC236}">
                <a16:creationId xmlns:a16="http://schemas.microsoft.com/office/drawing/2014/main" id="{12BE76AC-2DCE-A7A7-C0FE-B6605B105432}"/>
              </a:ext>
            </a:extLst>
          </p:cNvPr>
          <p:cNvSpPr txBox="1"/>
          <p:nvPr/>
        </p:nvSpPr>
        <p:spPr>
          <a:xfrm rot="16200000">
            <a:off x="5325368" y="2992329"/>
            <a:ext cx="606256" cy="369332"/>
          </a:xfrm>
          <a:prstGeom prst="rect">
            <a:avLst/>
          </a:prstGeom>
          <a:noFill/>
        </p:spPr>
        <p:txBody>
          <a:bodyPr wrap="none" rtlCol="0">
            <a:spAutoFit/>
          </a:bodyPr>
          <a:lstStyle/>
          <a:p>
            <a:r>
              <a:rPr lang="en-IT" dirty="0"/>
              <a:t> </a:t>
            </a:r>
            <a:r>
              <a:rPr lang="en-IT" sz="1000" dirty="0"/>
              <a:t>y (mm)</a:t>
            </a:r>
          </a:p>
        </p:txBody>
      </p:sp>
      <p:sp>
        <p:nvSpPr>
          <p:cNvPr id="14" name="TextBox 13">
            <a:extLst>
              <a:ext uri="{FF2B5EF4-FFF2-40B4-BE49-F238E27FC236}">
                <a16:creationId xmlns:a16="http://schemas.microsoft.com/office/drawing/2014/main" id="{5FEC0926-C923-A77A-E3B4-0763BE4436D4}"/>
              </a:ext>
            </a:extLst>
          </p:cNvPr>
          <p:cNvSpPr txBox="1"/>
          <p:nvPr/>
        </p:nvSpPr>
        <p:spPr>
          <a:xfrm>
            <a:off x="6068707" y="3023200"/>
            <a:ext cx="692818" cy="276999"/>
          </a:xfrm>
          <a:prstGeom prst="rect">
            <a:avLst/>
          </a:prstGeom>
          <a:noFill/>
        </p:spPr>
        <p:txBody>
          <a:bodyPr wrap="none" rtlCol="0">
            <a:spAutoFit/>
          </a:bodyPr>
          <a:lstStyle/>
          <a:p>
            <a:r>
              <a:rPr lang="en-IT" sz="1200" b="1" dirty="0">
                <a:solidFill>
                  <a:srgbClr val="C00000"/>
                </a:solidFill>
              </a:rPr>
              <a:t>TB 2024</a:t>
            </a:r>
          </a:p>
        </p:txBody>
      </p:sp>
      <p:sp>
        <p:nvSpPr>
          <p:cNvPr id="18" name="Rectangle 17">
            <a:extLst>
              <a:ext uri="{FF2B5EF4-FFF2-40B4-BE49-F238E27FC236}">
                <a16:creationId xmlns:a16="http://schemas.microsoft.com/office/drawing/2014/main" id="{124DD78C-63EC-CDDA-0DD8-2B902419089B}"/>
              </a:ext>
            </a:extLst>
          </p:cNvPr>
          <p:cNvSpPr/>
          <p:nvPr/>
        </p:nvSpPr>
        <p:spPr>
          <a:xfrm>
            <a:off x="3261360" y="2133600"/>
            <a:ext cx="985520" cy="25400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0" name="TextBox 19">
            <a:extLst>
              <a:ext uri="{FF2B5EF4-FFF2-40B4-BE49-F238E27FC236}">
                <a16:creationId xmlns:a16="http://schemas.microsoft.com/office/drawing/2014/main" id="{BD3E2D33-9EC6-4973-DA82-0293D23BC798}"/>
              </a:ext>
            </a:extLst>
          </p:cNvPr>
          <p:cNvSpPr txBox="1"/>
          <p:nvPr/>
        </p:nvSpPr>
        <p:spPr>
          <a:xfrm>
            <a:off x="3345905" y="2143404"/>
            <a:ext cx="801823" cy="246221"/>
          </a:xfrm>
          <a:prstGeom prst="rect">
            <a:avLst/>
          </a:prstGeom>
          <a:noFill/>
        </p:spPr>
        <p:txBody>
          <a:bodyPr wrap="none" rtlCol="0">
            <a:spAutoFit/>
          </a:bodyPr>
          <a:lstStyle/>
          <a:p>
            <a:r>
              <a:rPr lang="en-IT" sz="1000" dirty="0">
                <a:latin typeface="Times" pitchFamily="2" charset="0"/>
              </a:rPr>
              <a:t>50 x 50 cm</a:t>
            </a:r>
            <a:r>
              <a:rPr lang="en-IT" sz="1000" baseline="30000" dirty="0">
                <a:latin typeface="Times" pitchFamily="2" charset="0"/>
              </a:rPr>
              <a:t>2</a:t>
            </a:r>
          </a:p>
        </p:txBody>
      </p:sp>
      <p:sp>
        <p:nvSpPr>
          <p:cNvPr id="21" name="Rectangle 20">
            <a:extLst>
              <a:ext uri="{FF2B5EF4-FFF2-40B4-BE49-F238E27FC236}">
                <a16:creationId xmlns:a16="http://schemas.microsoft.com/office/drawing/2014/main" id="{4257C963-5625-E15C-917D-B690701184E2}"/>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22" name="Foliennummernplatzhalter 6">
            <a:extLst>
              <a:ext uri="{FF2B5EF4-FFF2-40B4-BE49-F238E27FC236}">
                <a16:creationId xmlns:a16="http://schemas.microsoft.com/office/drawing/2014/main" id="{94978D9A-1E17-5586-2527-7A0F4A3A76C9}"/>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37</a:t>
            </a:fld>
            <a:endParaRPr lang="en-US" sz="700" dirty="0">
              <a:solidFill>
                <a:schemeClr val="bg1"/>
              </a:solidFill>
            </a:endParaRPr>
          </a:p>
        </p:txBody>
      </p:sp>
      <p:sp>
        <p:nvSpPr>
          <p:cNvPr id="24" name="TextBox 23">
            <a:extLst>
              <a:ext uri="{FF2B5EF4-FFF2-40B4-BE49-F238E27FC236}">
                <a16:creationId xmlns:a16="http://schemas.microsoft.com/office/drawing/2014/main" id="{B914D482-6117-0D9E-A3EE-A7F8CA9BF141}"/>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sp>
        <p:nvSpPr>
          <p:cNvPr id="25" name="TextBox 24">
            <a:extLst>
              <a:ext uri="{FF2B5EF4-FFF2-40B4-BE49-F238E27FC236}">
                <a16:creationId xmlns:a16="http://schemas.microsoft.com/office/drawing/2014/main" id="{23F4DECE-7F82-1CDC-979F-7649573D4C52}"/>
              </a:ext>
            </a:extLst>
          </p:cNvPr>
          <p:cNvSpPr txBox="1"/>
          <p:nvPr/>
        </p:nvSpPr>
        <p:spPr>
          <a:xfrm>
            <a:off x="8137944" y="1180031"/>
            <a:ext cx="697627" cy="276999"/>
          </a:xfrm>
          <a:prstGeom prst="rect">
            <a:avLst/>
          </a:prstGeom>
          <a:noFill/>
        </p:spPr>
        <p:txBody>
          <a:bodyPr wrap="none" rtlCol="0">
            <a:spAutoFit/>
          </a:bodyPr>
          <a:lstStyle/>
          <a:p>
            <a:r>
              <a:rPr lang="en-IT" sz="1200" b="1" dirty="0">
                <a:solidFill>
                  <a:srgbClr val="C00000"/>
                </a:solidFill>
              </a:rPr>
              <a:t>TB 2023</a:t>
            </a:r>
          </a:p>
        </p:txBody>
      </p:sp>
      <p:sp>
        <p:nvSpPr>
          <p:cNvPr id="4" name="Fußzeilenplatzhalter 7">
            <a:extLst>
              <a:ext uri="{FF2B5EF4-FFF2-40B4-BE49-F238E27FC236}">
                <a16:creationId xmlns:a16="http://schemas.microsoft.com/office/drawing/2014/main" id="{F88F6FAE-B441-1037-8B89-35B20B72B653}"/>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spTree>
    <p:extLst>
      <p:ext uri="{BB962C8B-B14F-4D97-AF65-F5344CB8AC3E}">
        <p14:creationId xmlns:p14="http://schemas.microsoft.com/office/powerpoint/2010/main" val="2357901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73A86-CC2A-7205-E17A-42B26402D72B}"/>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6200F36F-6D82-A816-9F1F-008364B87755}"/>
              </a:ext>
            </a:extLst>
          </p:cNvPr>
          <p:cNvSpPr/>
          <p:nvPr/>
        </p:nvSpPr>
        <p:spPr>
          <a:xfrm>
            <a:off x="543168" y="1015285"/>
            <a:ext cx="7772400" cy="2603011"/>
          </a:xfrm>
          <a:prstGeom prst="rect">
            <a:avLst/>
          </a:prstGeom>
          <a:solidFill>
            <a:schemeClr val="bg1"/>
          </a:solidFill>
          <a:ln w="12700">
            <a:solidFill>
              <a:schemeClr val="accent1">
                <a:shade val="95000"/>
                <a:satMod val="10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5" name="Rectangle 14">
            <a:extLst>
              <a:ext uri="{FF2B5EF4-FFF2-40B4-BE49-F238E27FC236}">
                <a16:creationId xmlns:a16="http://schemas.microsoft.com/office/drawing/2014/main" id="{2EED5C01-E765-7336-8E2F-1624B0863223}"/>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8E41610E-2114-8592-BACC-1A43B90781BE}"/>
              </a:ext>
            </a:extLst>
          </p:cNvPr>
          <p:cNvSpPr/>
          <p:nvPr/>
        </p:nvSpPr>
        <p:spPr>
          <a:xfrm>
            <a:off x="3473434" y="-31962"/>
            <a:ext cx="2088137" cy="323165"/>
          </a:xfrm>
          <a:prstGeom prst="rect">
            <a:avLst/>
          </a:prstGeom>
          <a:noFill/>
        </p:spPr>
        <p:txBody>
          <a:bodyPr wrap="none">
            <a:spAutoFit/>
          </a:bodyPr>
          <a:lstStyle/>
          <a:p>
            <a:pPr algn="ctr">
              <a:defRPr/>
            </a:pPr>
            <a:r>
              <a:rPr lang="en-US" sz="1500" dirty="0">
                <a:ln w="1905"/>
                <a:solidFill>
                  <a:schemeClr val="bg1"/>
                </a:solidFill>
                <a:latin typeface="Calibri"/>
              </a:rPr>
              <a:t>CLAS12 Highlights: DVCS</a:t>
            </a:r>
          </a:p>
        </p:txBody>
      </p:sp>
      <p:sp>
        <p:nvSpPr>
          <p:cNvPr id="10" name="TextBox 9">
            <a:extLst>
              <a:ext uri="{FF2B5EF4-FFF2-40B4-BE49-F238E27FC236}">
                <a16:creationId xmlns:a16="http://schemas.microsoft.com/office/drawing/2014/main" id="{9AFA0A54-FE7C-A13B-5F4C-10E37EA94E76}"/>
              </a:ext>
            </a:extLst>
          </p:cNvPr>
          <p:cNvSpPr txBox="1"/>
          <p:nvPr/>
        </p:nvSpPr>
        <p:spPr>
          <a:xfrm>
            <a:off x="-359229" y="2571750"/>
            <a:ext cx="184731" cy="369332"/>
          </a:xfrm>
          <a:prstGeom prst="rect">
            <a:avLst/>
          </a:prstGeom>
          <a:noFill/>
        </p:spPr>
        <p:txBody>
          <a:bodyPr wrap="none" rtlCol="0">
            <a:spAutoFit/>
          </a:bodyPr>
          <a:lstStyle/>
          <a:p>
            <a:endParaRPr lang="en-IT" dirty="0"/>
          </a:p>
        </p:txBody>
      </p:sp>
      <p:sp>
        <p:nvSpPr>
          <p:cNvPr id="13" name="TextBox 12">
            <a:extLst>
              <a:ext uri="{FF2B5EF4-FFF2-40B4-BE49-F238E27FC236}">
                <a16:creationId xmlns:a16="http://schemas.microsoft.com/office/drawing/2014/main" id="{0AE1CC2F-6F4A-FA87-7A34-ADC08B85AF66}"/>
              </a:ext>
            </a:extLst>
          </p:cNvPr>
          <p:cNvSpPr txBox="1"/>
          <p:nvPr/>
        </p:nvSpPr>
        <p:spPr>
          <a:xfrm>
            <a:off x="904048" y="3772477"/>
            <a:ext cx="7453835" cy="938719"/>
          </a:xfrm>
          <a:prstGeom prst="rect">
            <a:avLst/>
          </a:prstGeom>
          <a:noFill/>
        </p:spPr>
        <p:txBody>
          <a:bodyPr wrap="none" rtlCol="0">
            <a:spAutoFit/>
          </a:bodyPr>
          <a:lstStyle/>
          <a:p>
            <a:r>
              <a:rPr lang="en-US" sz="1500" b="1" dirty="0"/>
              <a:t>Sensitive to GPDs and the 3D structure of the nucleon</a:t>
            </a:r>
          </a:p>
          <a:p>
            <a:endParaRPr lang="en-US" sz="800" b="1" dirty="0"/>
          </a:p>
          <a:p>
            <a:r>
              <a:rPr lang="en-US" sz="1300" dirty="0"/>
              <a:t>With respect the past:     -  extended range in the valence region well inside the DIS regime </a:t>
            </a:r>
          </a:p>
          <a:p>
            <a:endParaRPr lang="en-US" sz="600" dirty="0"/>
          </a:p>
          <a:p>
            <a:r>
              <a:rPr lang="en-US" sz="1300" dirty="0"/>
              <a:t>       			        -  superior statistics instrumental for multidimensional study  &amp; model assessment</a:t>
            </a:r>
          </a:p>
        </p:txBody>
      </p:sp>
      <p:sp>
        <p:nvSpPr>
          <p:cNvPr id="14" name="TextBox 13">
            <a:extLst>
              <a:ext uri="{FF2B5EF4-FFF2-40B4-BE49-F238E27FC236}">
                <a16:creationId xmlns:a16="http://schemas.microsoft.com/office/drawing/2014/main" id="{0192363F-B4B4-7861-BB7E-2B87AB8996E2}"/>
              </a:ext>
            </a:extLst>
          </p:cNvPr>
          <p:cNvSpPr txBox="1"/>
          <p:nvPr/>
        </p:nvSpPr>
        <p:spPr>
          <a:xfrm>
            <a:off x="5154125" y="1004498"/>
            <a:ext cx="3243196" cy="246221"/>
          </a:xfrm>
          <a:prstGeom prst="rect">
            <a:avLst/>
          </a:prstGeom>
          <a:noFill/>
        </p:spPr>
        <p:txBody>
          <a:bodyPr wrap="none" rtlCol="0">
            <a:spAutoFit/>
          </a:bodyPr>
          <a:lstStyle/>
          <a:p>
            <a:r>
              <a:rPr lang="en-GB" sz="1000" dirty="0"/>
              <a:t>G. </a:t>
            </a:r>
            <a:r>
              <a:rPr lang="en-GB" sz="1000" dirty="0" err="1"/>
              <a:t>Christiaens</a:t>
            </a:r>
            <a:r>
              <a:rPr lang="en-GB" sz="1000" dirty="0"/>
              <a:t> at al., </a:t>
            </a:r>
            <a:r>
              <a:rPr lang="en-GB" sz="1000" dirty="0" err="1"/>
              <a:t>Phys.Rev.Lett</a:t>
            </a:r>
            <a:r>
              <a:rPr lang="en-GB" sz="1000" dirty="0"/>
              <a:t>. 130 (2023) 21, 211902</a:t>
            </a:r>
            <a:endParaRPr lang="en-IT" sz="1000" dirty="0"/>
          </a:p>
        </p:txBody>
      </p:sp>
      <p:pic>
        <p:nvPicPr>
          <p:cNvPr id="8" name="Picture 7">
            <a:extLst>
              <a:ext uri="{FF2B5EF4-FFF2-40B4-BE49-F238E27FC236}">
                <a16:creationId xmlns:a16="http://schemas.microsoft.com/office/drawing/2014/main" id="{F6E9D8A3-7F35-15DB-C0B7-C6E6A061D38D}"/>
              </a:ext>
            </a:extLst>
          </p:cNvPr>
          <p:cNvPicPr>
            <a:picLocks noChangeAspect="1"/>
          </p:cNvPicPr>
          <p:nvPr/>
        </p:nvPicPr>
        <p:blipFill>
          <a:blip r:embed="rId3"/>
          <a:stretch>
            <a:fillRect/>
          </a:stretch>
        </p:blipFill>
        <p:spPr>
          <a:xfrm>
            <a:off x="862147" y="385680"/>
            <a:ext cx="7166431" cy="552634"/>
          </a:xfrm>
          <a:prstGeom prst="rect">
            <a:avLst/>
          </a:prstGeom>
        </p:spPr>
      </p:pic>
      <p:pic>
        <p:nvPicPr>
          <p:cNvPr id="9" name="Picture 8">
            <a:extLst>
              <a:ext uri="{FF2B5EF4-FFF2-40B4-BE49-F238E27FC236}">
                <a16:creationId xmlns:a16="http://schemas.microsoft.com/office/drawing/2014/main" id="{D3176F6A-478F-69CB-9DB4-D74027007EC5}"/>
              </a:ext>
            </a:extLst>
          </p:cNvPr>
          <p:cNvPicPr>
            <a:picLocks noChangeAspect="1"/>
          </p:cNvPicPr>
          <p:nvPr/>
        </p:nvPicPr>
        <p:blipFill>
          <a:blip r:embed="rId4"/>
          <a:stretch>
            <a:fillRect/>
          </a:stretch>
        </p:blipFill>
        <p:spPr>
          <a:xfrm>
            <a:off x="804425" y="1228349"/>
            <a:ext cx="7117080" cy="2335579"/>
          </a:xfrm>
          <a:prstGeom prst="rect">
            <a:avLst/>
          </a:prstGeom>
        </p:spPr>
      </p:pic>
      <p:sp>
        <p:nvSpPr>
          <p:cNvPr id="3" name="Foliennummernplatzhalter 6">
            <a:extLst>
              <a:ext uri="{FF2B5EF4-FFF2-40B4-BE49-F238E27FC236}">
                <a16:creationId xmlns:a16="http://schemas.microsoft.com/office/drawing/2014/main" id="{03E24925-9EB7-4211-1F71-62F792126F42}"/>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38</a:t>
            </a:fld>
            <a:endParaRPr lang="en-US" sz="700" dirty="0">
              <a:solidFill>
                <a:schemeClr val="bg1"/>
              </a:solidFill>
            </a:endParaRPr>
          </a:p>
        </p:txBody>
      </p:sp>
      <p:sp>
        <p:nvSpPr>
          <p:cNvPr id="5" name="Rectangle 4">
            <a:extLst>
              <a:ext uri="{FF2B5EF4-FFF2-40B4-BE49-F238E27FC236}">
                <a16:creationId xmlns:a16="http://schemas.microsoft.com/office/drawing/2014/main" id="{C7017E65-0C86-1563-3DA9-DE08CE885C18}"/>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6" name="Foliennummernplatzhalter 6">
            <a:extLst>
              <a:ext uri="{FF2B5EF4-FFF2-40B4-BE49-F238E27FC236}">
                <a16:creationId xmlns:a16="http://schemas.microsoft.com/office/drawing/2014/main" id="{1B0B8184-AED5-28DE-27D9-23316280EA6E}"/>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38</a:t>
            </a:fld>
            <a:endParaRPr lang="en-US" sz="700" dirty="0">
              <a:solidFill>
                <a:schemeClr val="bg1"/>
              </a:solidFill>
            </a:endParaRPr>
          </a:p>
        </p:txBody>
      </p:sp>
      <p:sp>
        <p:nvSpPr>
          <p:cNvPr id="12" name="TextBox 11">
            <a:extLst>
              <a:ext uri="{FF2B5EF4-FFF2-40B4-BE49-F238E27FC236}">
                <a16:creationId xmlns:a16="http://schemas.microsoft.com/office/drawing/2014/main" id="{66820115-01FF-DBFE-EA68-93C7BC5AC42E}"/>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sp>
        <p:nvSpPr>
          <p:cNvPr id="4" name="Fußzeilenplatzhalter 7">
            <a:extLst>
              <a:ext uri="{FF2B5EF4-FFF2-40B4-BE49-F238E27FC236}">
                <a16:creationId xmlns:a16="http://schemas.microsoft.com/office/drawing/2014/main" id="{C5F9DCA4-8B32-37DA-2464-D8AE685FEC4E}"/>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spTree>
    <p:extLst>
      <p:ext uri="{BB962C8B-B14F-4D97-AF65-F5344CB8AC3E}">
        <p14:creationId xmlns:p14="http://schemas.microsoft.com/office/powerpoint/2010/main" val="6395665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73A86-CC2A-7205-E17A-42B26402D72B}"/>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6200F36F-6D82-A816-9F1F-008364B87755}"/>
              </a:ext>
            </a:extLst>
          </p:cNvPr>
          <p:cNvSpPr/>
          <p:nvPr/>
        </p:nvSpPr>
        <p:spPr>
          <a:xfrm>
            <a:off x="485503" y="923674"/>
            <a:ext cx="7772400" cy="2603011"/>
          </a:xfrm>
          <a:prstGeom prst="rect">
            <a:avLst/>
          </a:prstGeom>
          <a:solidFill>
            <a:schemeClr val="bg1"/>
          </a:solidFill>
          <a:ln w="12700">
            <a:solidFill>
              <a:schemeClr val="accent1">
                <a:shade val="95000"/>
                <a:satMod val="10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5" name="Rectangle 14">
            <a:extLst>
              <a:ext uri="{FF2B5EF4-FFF2-40B4-BE49-F238E27FC236}">
                <a16:creationId xmlns:a16="http://schemas.microsoft.com/office/drawing/2014/main" id="{2EED5C01-E765-7336-8E2F-1624B0863223}"/>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8E41610E-2114-8592-BACC-1A43B90781BE}"/>
              </a:ext>
            </a:extLst>
          </p:cNvPr>
          <p:cNvSpPr/>
          <p:nvPr/>
        </p:nvSpPr>
        <p:spPr>
          <a:xfrm>
            <a:off x="3081085" y="-31962"/>
            <a:ext cx="2872838" cy="323165"/>
          </a:xfrm>
          <a:prstGeom prst="rect">
            <a:avLst/>
          </a:prstGeom>
          <a:noFill/>
        </p:spPr>
        <p:txBody>
          <a:bodyPr wrap="none">
            <a:spAutoFit/>
          </a:bodyPr>
          <a:lstStyle/>
          <a:p>
            <a:pPr algn="ctr">
              <a:defRPr/>
            </a:pPr>
            <a:r>
              <a:rPr lang="en-US" sz="1500" dirty="0">
                <a:ln w="1905"/>
                <a:solidFill>
                  <a:schemeClr val="bg1"/>
                </a:solidFill>
                <a:latin typeface="Calibri"/>
              </a:rPr>
              <a:t>CLAS12 Highlights: Di-hadron SIDIS</a:t>
            </a:r>
          </a:p>
        </p:txBody>
      </p:sp>
      <p:sp>
        <p:nvSpPr>
          <p:cNvPr id="4" name="Foliennummernplatzhalter 6">
            <a:extLst>
              <a:ext uri="{FF2B5EF4-FFF2-40B4-BE49-F238E27FC236}">
                <a16:creationId xmlns:a16="http://schemas.microsoft.com/office/drawing/2014/main" id="{19CDA67A-C7DB-C20E-21D8-54BBE1012730}"/>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39</a:t>
            </a:fld>
            <a:endParaRPr lang="en-US" sz="700" dirty="0">
              <a:solidFill>
                <a:schemeClr val="bg1"/>
              </a:solidFill>
            </a:endParaRPr>
          </a:p>
        </p:txBody>
      </p:sp>
      <p:sp>
        <p:nvSpPr>
          <p:cNvPr id="10" name="TextBox 9">
            <a:extLst>
              <a:ext uri="{FF2B5EF4-FFF2-40B4-BE49-F238E27FC236}">
                <a16:creationId xmlns:a16="http://schemas.microsoft.com/office/drawing/2014/main" id="{9AFA0A54-FE7C-A13B-5F4C-10E37EA94E76}"/>
              </a:ext>
            </a:extLst>
          </p:cNvPr>
          <p:cNvSpPr txBox="1"/>
          <p:nvPr/>
        </p:nvSpPr>
        <p:spPr>
          <a:xfrm>
            <a:off x="-359229" y="2580217"/>
            <a:ext cx="184731" cy="369332"/>
          </a:xfrm>
          <a:prstGeom prst="rect">
            <a:avLst/>
          </a:prstGeom>
          <a:noFill/>
        </p:spPr>
        <p:txBody>
          <a:bodyPr wrap="none" rtlCol="0">
            <a:spAutoFit/>
          </a:bodyPr>
          <a:lstStyle/>
          <a:p>
            <a:endParaRPr lang="en-IT" dirty="0"/>
          </a:p>
        </p:txBody>
      </p:sp>
      <p:sp>
        <p:nvSpPr>
          <p:cNvPr id="13" name="TextBox 12">
            <a:extLst>
              <a:ext uri="{FF2B5EF4-FFF2-40B4-BE49-F238E27FC236}">
                <a16:creationId xmlns:a16="http://schemas.microsoft.com/office/drawing/2014/main" id="{0AE1CC2F-6F4A-FA87-7A34-ADC08B85AF66}"/>
              </a:ext>
            </a:extLst>
          </p:cNvPr>
          <p:cNvSpPr txBox="1"/>
          <p:nvPr/>
        </p:nvSpPr>
        <p:spPr>
          <a:xfrm>
            <a:off x="942818" y="3625812"/>
            <a:ext cx="6365782" cy="1261884"/>
          </a:xfrm>
          <a:prstGeom prst="rect">
            <a:avLst/>
          </a:prstGeom>
          <a:noFill/>
        </p:spPr>
        <p:txBody>
          <a:bodyPr wrap="none" rtlCol="0">
            <a:spAutoFit/>
          </a:bodyPr>
          <a:lstStyle/>
          <a:p>
            <a:r>
              <a:rPr lang="en-US" sz="1500" b="1" dirty="0"/>
              <a:t>Sensitive to TMDs and the strong-force correlations in hadron formation</a:t>
            </a:r>
          </a:p>
          <a:p>
            <a:endParaRPr lang="en-US" sz="800" b="1" dirty="0"/>
          </a:p>
          <a:p>
            <a:r>
              <a:rPr lang="en-US" sz="1300" dirty="0"/>
              <a:t>With respect the past:     -  extended range in the valence region well inside the DIS regime </a:t>
            </a:r>
          </a:p>
          <a:p>
            <a:endParaRPr lang="en-US" sz="600" dirty="0"/>
          </a:p>
          <a:p>
            <a:r>
              <a:rPr lang="en-US" sz="1400" dirty="0"/>
              <a:t>       			        </a:t>
            </a:r>
            <a:r>
              <a:rPr lang="en-US" sz="1300" dirty="0"/>
              <a:t>-  superior statistics instrumental for multidimensional study </a:t>
            </a:r>
          </a:p>
          <a:p>
            <a:endParaRPr lang="en-US" sz="600" dirty="0"/>
          </a:p>
          <a:p>
            <a:r>
              <a:rPr lang="en-US" sz="1400" dirty="0"/>
              <a:t>		 	        </a:t>
            </a:r>
            <a:r>
              <a:rPr lang="en-US" sz="1300" dirty="0"/>
              <a:t>-  large acceptance for elusive correlations</a:t>
            </a:r>
          </a:p>
        </p:txBody>
      </p:sp>
      <p:sp>
        <p:nvSpPr>
          <p:cNvPr id="14" name="TextBox 13">
            <a:extLst>
              <a:ext uri="{FF2B5EF4-FFF2-40B4-BE49-F238E27FC236}">
                <a16:creationId xmlns:a16="http://schemas.microsoft.com/office/drawing/2014/main" id="{0192363F-B4B4-7861-BB7E-2B87AB8996E2}"/>
              </a:ext>
            </a:extLst>
          </p:cNvPr>
          <p:cNvSpPr txBox="1"/>
          <p:nvPr/>
        </p:nvSpPr>
        <p:spPr>
          <a:xfrm>
            <a:off x="5173205" y="903877"/>
            <a:ext cx="2997937" cy="246221"/>
          </a:xfrm>
          <a:prstGeom prst="rect">
            <a:avLst/>
          </a:prstGeom>
          <a:noFill/>
        </p:spPr>
        <p:txBody>
          <a:bodyPr wrap="none" rtlCol="0">
            <a:spAutoFit/>
          </a:bodyPr>
          <a:lstStyle/>
          <a:p>
            <a:r>
              <a:rPr lang="en-GB" sz="1000" dirty="0"/>
              <a:t>T.B. Hayward at al., </a:t>
            </a:r>
            <a:r>
              <a:rPr lang="en-GB" sz="1000" dirty="0" err="1"/>
              <a:t>Phys.Rev.Lett</a:t>
            </a:r>
            <a:r>
              <a:rPr lang="en-GB" sz="1000" dirty="0"/>
              <a:t>. 126 (2021) 152501</a:t>
            </a:r>
            <a:endParaRPr lang="en-IT" sz="1000" dirty="0"/>
          </a:p>
        </p:txBody>
      </p:sp>
      <p:pic>
        <p:nvPicPr>
          <p:cNvPr id="3" name="Picture 2">
            <a:extLst>
              <a:ext uri="{FF2B5EF4-FFF2-40B4-BE49-F238E27FC236}">
                <a16:creationId xmlns:a16="http://schemas.microsoft.com/office/drawing/2014/main" id="{B1F5B443-8118-17E4-9076-57C52A847525}"/>
              </a:ext>
            </a:extLst>
          </p:cNvPr>
          <p:cNvPicPr>
            <a:picLocks noChangeAspect="1"/>
          </p:cNvPicPr>
          <p:nvPr/>
        </p:nvPicPr>
        <p:blipFill>
          <a:blip r:embed="rId2"/>
          <a:stretch>
            <a:fillRect/>
          </a:stretch>
        </p:blipFill>
        <p:spPr>
          <a:xfrm>
            <a:off x="1186508" y="401337"/>
            <a:ext cx="6661988" cy="372408"/>
          </a:xfrm>
          <a:prstGeom prst="rect">
            <a:avLst/>
          </a:prstGeom>
        </p:spPr>
      </p:pic>
      <p:pic>
        <p:nvPicPr>
          <p:cNvPr id="5" name="Picture 4">
            <a:extLst>
              <a:ext uri="{FF2B5EF4-FFF2-40B4-BE49-F238E27FC236}">
                <a16:creationId xmlns:a16="http://schemas.microsoft.com/office/drawing/2014/main" id="{7A52CFC3-1E03-73B2-B43B-81B10AF29AF8}"/>
              </a:ext>
            </a:extLst>
          </p:cNvPr>
          <p:cNvPicPr>
            <a:picLocks noChangeAspect="1"/>
          </p:cNvPicPr>
          <p:nvPr/>
        </p:nvPicPr>
        <p:blipFill>
          <a:blip r:embed="rId3"/>
          <a:stretch>
            <a:fillRect/>
          </a:stretch>
        </p:blipFill>
        <p:spPr>
          <a:xfrm>
            <a:off x="691608" y="1263219"/>
            <a:ext cx="3416083" cy="2166576"/>
          </a:xfrm>
          <a:prstGeom prst="rect">
            <a:avLst/>
          </a:prstGeom>
        </p:spPr>
      </p:pic>
      <p:pic>
        <p:nvPicPr>
          <p:cNvPr id="6" name="Picture 5">
            <a:extLst>
              <a:ext uri="{FF2B5EF4-FFF2-40B4-BE49-F238E27FC236}">
                <a16:creationId xmlns:a16="http://schemas.microsoft.com/office/drawing/2014/main" id="{A19EB133-04CE-BE2A-B7B4-47CFBE5F92C5}"/>
              </a:ext>
            </a:extLst>
          </p:cNvPr>
          <p:cNvPicPr>
            <a:picLocks noChangeAspect="1"/>
          </p:cNvPicPr>
          <p:nvPr/>
        </p:nvPicPr>
        <p:blipFill>
          <a:blip r:embed="rId4"/>
          <a:stretch>
            <a:fillRect/>
          </a:stretch>
        </p:blipFill>
        <p:spPr>
          <a:xfrm>
            <a:off x="4315570" y="1263219"/>
            <a:ext cx="3485606" cy="2166576"/>
          </a:xfrm>
          <a:prstGeom prst="rect">
            <a:avLst/>
          </a:prstGeom>
        </p:spPr>
      </p:pic>
      <p:sp>
        <p:nvSpPr>
          <p:cNvPr id="8" name="Rectangle 7">
            <a:extLst>
              <a:ext uri="{FF2B5EF4-FFF2-40B4-BE49-F238E27FC236}">
                <a16:creationId xmlns:a16="http://schemas.microsoft.com/office/drawing/2014/main" id="{B76E5140-967B-AD90-56AE-0499314507AE}"/>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9" name="Foliennummernplatzhalter 6">
            <a:extLst>
              <a:ext uri="{FF2B5EF4-FFF2-40B4-BE49-F238E27FC236}">
                <a16:creationId xmlns:a16="http://schemas.microsoft.com/office/drawing/2014/main" id="{A7671A42-4D46-60F6-E3A3-8AE0769BAC3B}"/>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39</a:t>
            </a:fld>
            <a:endParaRPr lang="en-US" sz="700" dirty="0">
              <a:solidFill>
                <a:schemeClr val="bg1"/>
              </a:solidFill>
            </a:endParaRPr>
          </a:p>
        </p:txBody>
      </p:sp>
      <p:sp>
        <p:nvSpPr>
          <p:cNvPr id="12" name="TextBox 11">
            <a:extLst>
              <a:ext uri="{FF2B5EF4-FFF2-40B4-BE49-F238E27FC236}">
                <a16:creationId xmlns:a16="http://schemas.microsoft.com/office/drawing/2014/main" id="{D59FBD42-C874-800C-30AA-E29372D7D0BE}"/>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sp>
        <p:nvSpPr>
          <p:cNvPr id="7" name="Fußzeilenplatzhalter 7">
            <a:extLst>
              <a:ext uri="{FF2B5EF4-FFF2-40B4-BE49-F238E27FC236}">
                <a16:creationId xmlns:a16="http://schemas.microsoft.com/office/drawing/2014/main" id="{552DF82E-B3D6-CC16-005B-B634076039B7}"/>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spTree>
    <p:extLst>
      <p:ext uri="{BB962C8B-B14F-4D97-AF65-F5344CB8AC3E}">
        <p14:creationId xmlns:p14="http://schemas.microsoft.com/office/powerpoint/2010/main" val="899161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72020-03F8-E88B-F873-3DBB6F139F1B}"/>
            </a:ext>
          </a:extLst>
        </p:cNvPr>
        <p:cNvGrpSpPr/>
        <p:nvPr/>
      </p:nvGrpSpPr>
      <p:grpSpPr>
        <a:xfrm>
          <a:off x="0" y="0"/>
          <a:ext cx="0" cy="0"/>
          <a:chOff x="0" y="0"/>
          <a:chExt cx="0" cy="0"/>
        </a:xfrm>
      </p:grpSpPr>
      <p:sp>
        <p:nvSpPr>
          <p:cNvPr id="39" name="Rectangle 38">
            <a:extLst>
              <a:ext uri="{FF2B5EF4-FFF2-40B4-BE49-F238E27FC236}">
                <a16:creationId xmlns:a16="http://schemas.microsoft.com/office/drawing/2014/main" id="{4E8E2CA1-7B83-0A39-0414-9B5766376B98}"/>
              </a:ext>
            </a:extLst>
          </p:cNvPr>
          <p:cNvSpPr/>
          <p:nvPr/>
        </p:nvSpPr>
        <p:spPr>
          <a:xfrm>
            <a:off x="158625" y="1810040"/>
            <a:ext cx="8826749" cy="31297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b="1" dirty="0"/>
          </a:p>
        </p:txBody>
      </p:sp>
      <p:sp>
        <p:nvSpPr>
          <p:cNvPr id="33" name="Rectangle 32">
            <a:extLst>
              <a:ext uri="{FF2B5EF4-FFF2-40B4-BE49-F238E27FC236}">
                <a16:creationId xmlns:a16="http://schemas.microsoft.com/office/drawing/2014/main" id="{EAA698E0-38CC-F09C-D979-8709918B5C98}"/>
              </a:ext>
            </a:extLst>
          </p:cNvPr>
          <p:cNvSpPr/>
          <p:nvPr/>
        </p:nvSpPr>
        <p:spPr>
          <a:xfrm>
            <a:off x="156577" y="354796"/>
            <a:ext cx="3264992" cy="13352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b="1" dirty="0"/>
          </a:p>
        </p:txBody>
      </p:sp>
      <p:sp>
        <p:nvSpPr>
          <p:cNvPr id="26" name="Rectangle 25">
            <a:extLst>
              <a:ext uri="{FF2B5EF4-FFF2-40B4-BE49-F238E27FC236}">
                <a16:creationId xmlns:a16="http://schemas.microsoft.com/office/drawing/2014/main" id="{E0AF5277-4704-CED0-C2C0-4F9463501220}"/>
              </a:ext>
            </a:extLst>
          </p:cNvPr>
          <p:cNvSpPr/>
          <p:nvPr/>
        </p:nvSpPr>
        <p:spPr>
          <a:xfrm>
            <a:off x="4000897" y="366050"/>
            <a:ext cx="4986527" cy="132399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b="1" dirty="0"/>
          </a:p>
        </p:txBody>
      </p:sp>
      <p:sp>
        <p:nvSpPr>
          <p:cNvPr id="15" name="Rectangle 14">
            <a:extLst>
              <a:ext uri="{FF2B5EF4-FFF2-40B4-BE49-F238E27FC236}">
                <a16:creationId xmlns:a16="http://schemas.microsoft.com/office/drawing/2014/main" id="{715C8C63-2849-B6A9-9BC7-B2900C6D11BD}"/>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FFA9D11F-E973-5211-ADF0-8E50D8301FCD}"/>
              </a:ext>
            </a:extLst>
          </p:cNvPr>
          <p:cNvSpPr/>
          <p:nvPr/>
        </p:nvSpPr>
        <p:spPr>
          <a:xfrm>
            <a:off x="3715987" y="-31962"/>
            <a:ext cx="1603068" cy="323165"/>
          </a:xfrm>
          <a:prstGeom prst="rect">
            <a:avLst/>
          </a:prstGeom>
          <a:noFill/>
        </p:spPr>
        <p:txBody>
          <a:bodyPr wrap="none">
            <a:spAutoFit/>
          </a:bodyPr>
          <a:lstStyle/>
          <a:p>
            <a:pPr algn="ctr">
              <a:defRPr/>
            </a:pPr>
            <a:r>
              <a:rPr lang="en-US" sz="1500" dirty="0">
                <a:ln w="1905"/>
                <a:solidFill>
                  <a:schemeClr val="bg1"/>
                </a:solidFill>
                <a:latin typeface="Calibri"/>
              </a:rPr>
              <a:t>Semi-Inclusive DIS</a:t>
            </a:r>
          </a:p>
        </p:txBody>
      </p:sp>
      <p:sp>
        <p:nvSpPr>
          <p:cNvPr id="6" name="Rectangle 5">
            <a:extLst>
              <a:ext uri="{FF2B5EF4-FFF2-40B4-BE49-F238E27FC236}">
                <a16:creationId xmlns:a16="http://schemas.microsoft.com/office/drawing/2014/main" id="{72EFE238-E905-3690-5C3A-98FD2F90DA57}"/>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8" name="Foliennummernplatzhalter 6">
            <a:extLst>
              <a:ext uri="{FF2B5EF4-FFF2-40B4-BE49-F238E27FC236}">
                <a16:creationId xmlns:a16="http://schemas.microsoft.com/office/drawing/2014/main" id="{5D6F7D01-15C6-D262-3E64-C0BF0B089969}"/>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4</a:t>
            </a:fld>
            <a:endParaRPr lang="en-US" sz="700" dirty="0">
              <a:solidFill>
                <a:schemeClr val="bg1"/>
              </a:solidFill>
            </a:endParaRPr>
          </a:p>
        </p:txBody>
      </p:sp>
      <p:sp>
        <p:nvSpPr>
          <p:cNvPr id="17" name="TextBox 16">
            <a:extLst>
              <a:ext uri="{FF2B5EF4-FFF2-40B4-BE49-F238E27FC236}">
                <a16:creationId xmlns:a16="http://schemas.microsoft.com/office/drawing/2014/main" id="{13F70934-4C75-5B8C-461E-A0EFF349C557}"/>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sp>
        <p:nvSpPr>
          <p:cNvPr id="3" name="Fußzeilenplatzhalter 7">
            <a:extLst>
              <a:ext uri="{FF2B5EF4-FFF2-40B4-BE49-F238E27FC236}">
                <a16:creationId xmlns:a16="http://schemas.microsoft.com/office/drawing/2014/main" id="{F5787472-1C0C-60D4-5242-750F8819B651}"/>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pic>
        <p:nvPicPr>
          <p:cNvPr id="2" name="Picture 1">
            <a:extLst>
              <a:ext uri="{FF2B5EF4-FFF2-40B4-BE49-F238E27FC236}">
                <a16:creationId xmlns:a16="http://schemas.microsoft.com/office/drawing/2014/main" id="{944066D5-9658-11DE-1217-7D2BF748A89A}"/>
              </a:ext>
            </a:extLst>
          </p:cNvPr>
          <p:cNvPicPr>
            <a:picLocks noChangeAspect="1"/>
          </p:cNvPicPr>
          <p:nvPr/>
        </p:nvPicPr>
        <p:blipFill>
          <a:blip r:embed="rId3"/>
          <a:stretch>
            <a:fillRect/>
          </a:stretch>
        </p:blipFill>
        <p:spPr>
          <a:xfrm>
            <a:off x="5124781" y="2370647"/>
            <a:ext cx="3633616" cy="2475456"/>
          </a:xfrm>
          <a:prstGeom prst="rect">
            <a:avLst/>
          </a:prstGeom>
        </p:spPr>
      </p:pic>
      <p:pic>
        <p:nvPicPr>
          <p:cNvPr id="10" name="Picture 9">
            <a:extLst>
              <a:ext uri="{FF2B5EF4-FFF2-40B4-BE49-F238E27FC236}">
                <a16:creationId xmlns:a16="http://schemas.microsoft.com/office/drawing/2014/main" id="{79609548-593D-7DD2-1026-9524BB2AE74B}"/>
              </a:ext>
            </a:extLst>
          </p:cNvPr>
          <p:cNvPicPr>
            <a:picLocks noChangeAspect="1"/>
          </p:cNvPicPr>
          <p:nvPr/>
        </p:nvPicPr>
        <p:blipFill>
          <a:blip r:embed="rId4"/>
          <a:stretch>
            <a:fillRect/>
          </a:stretch>
        </p:blipFill>
        <p:spPr>
          <a:xfrm>
            <a:off x="589027" y="3495496"/>
            <a:ext cx="3528100" cy="1449381"/>
          </a:xfrm>
          <a:prstGeom prst="rect">
            <a:avLst/>
          </a:prstGeom>
        </p:spPr>
      </p:pic>
      <p:pic>
        <p:nvPicPr>
          <p:cNvPr id="23" name="Picture 22">
            <a:extLst>
              <a:ext uri="{FF2B5EF4-FFF2-40B4-BE49-F238E27FC236}">
                <a16:creationId xmlns:a16="http://schemas.microsoft.com/office/drawing/2014/main" id="{232ECD00-7E88-C523-94F3-6DB5ED134DCA}"/>
              </a:ext>
            </a:extLst>
          </p:cNvPr>
          <p:cNvPicPr>
            <a:picLocks noChangeAspect="1"/>
          </p:cNvPicPr>
          <p:nvPr/>
        </p:nvPicPr>
        <p:blipFill>
          <a:blip r:embed="rId5"/>
          <a:stretch>
            <a:fillRect/>
          </a:stretch>
        </p:blipFill>
        <p:spPr>
          <a:xfrm>
            <a:off x="5124781" y="2011759"/>
            <a:ext cx="2335134" cy="231275"/>
          </a:xfrm>
          <a:prstGeom prst="rect">
            <a:avLst/>
          </a:prstGeom>
        </p:spPr>
      </p:pic>
      <p:pic>
        <p:nvPicPr>
          <p:cNvPr id="24" name="Picture 23">
            <a:extLst>
              <a:ext uri="{FF2B5EF4-FFF2-40B4-BE49-F238E27FC236}">
                <a16:creationId xmlns:a16="http://schemas.microsoft.com/office/drawing/2014/main" id="{C1E3DA40-50F5-D132-085C-8305D3EDEBAA}"/>
              </a:ext>
            </a:extLst>
          </p:cNvPr>
          <p:cNvPicPr>
            <a:picLocks noChangeAspect="1"/>
          </p:cNvPicPr>
          <p:nvPr/>
        </p:nvPicPr>
        <p:blipFill>
          <a:blip r:embed="rId6"/>
          <a:stretch>
            <a:fillRect/>
          </a:stretch>
        </p:blipFill>
        <p:spPr>
          <a:xfrm>
            <a:off x="169148" y="3314100"/>
            <a:ext cx="2533891" cy="220519"/>
          </a:xfrm>
          <a:prstGeom prst="rect">
            <a:avLst/>
          </a:prstGeom>
        </p:spPr>
      </p:pic>
      <p:pic>
        <p:nvPicPr>
          <p:cNvPr id="4" name="Picture 3">
            <a:extLst>
              <a:ext uri="{FF2B5EF4-FFF2-40B4-BE49-F238E27FC236}">
                <a16:creationId xmlns:a16="http://schemas.microsoft.com/office/drawing/2014/main" id="{E7E608AE-7EF3-8BCC-8D01-F5BED5C09A69}"/>
              </a:ext>
            </a:extLst>
          </p:cNvPr>
          <p:cNvPicPr>
            <a:picLocks noChangeAspect="1"/>
          </p:cNvPicPr>
          <p:nvPr/>
        </p:nvPicPr>
        <p:blipFill>
          <a:blip r:embed="rId7"/>
          <a:stretch>
            <a:fillRect/>
          </a:stretch>
        </p:blipFill>
        <p:spPr>
          <a:xfrm>
            <a:off x="298282" y="431902"/>
            <a:ext cx="1716282" cy="1158408"/>
          </a:xfrm>
          <a:prstGeom prst="rect">
            <a:avLst/>
          </a:prstGeom>
        </p:spPr>
      </p:pic>
      <p:sp>
        <p:nvSpPr>
          <p:cNvPr id="5" name="Rectangle 4">
            <a:extLst>
              <a:ext uri="{FF2B5EF4-FFF2-40B4-BE49-F238E27FC236}">
                <a16:creationId xmlns:a16="http://schemas.microsoft.com/office/drawing/2014/main" id="{445766F4-7063-F79E-C68E-7B24425DA2AF}"/>
              </a:ext>
            </a:extLst>
          </p:cNvPr>
          <p:cNvSpPr/>
          <p:nvPr/>
        </p:nvSpPr>
        <p:spPr>
          <a:xfrm>
            <a:off x="1683444" y="632524"/>
            <a:ext cx="328635" cy="22695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b="1" dirty="0"/>
          </a:p>
        </p:txBody>
      </p:sp>
      <p:pic>
        <p:nvPicPr>
          <p:cNvPr id="11" name="Picture 10">
            <a:extLst>
              <a:ext uri="{FF2B5EF4-FFF2-40B4-BE49-F238E27FC236}">
                <a16:creationId xmlns:a16="http://schemas.microsoft.com/office/drawing/2014/main" id="{B28C3D21-81A1-69EE-CE31-37F2BD2EA236}"/>
              </a:ext>
            </a:extLst>
          </p:cNvPr>
          <p:cNvPicPr>
            <a:picLocks noChangeAspect="1"/>
          </p:cNvPicPr>
          <p:nvPr/>
        </p:nvPicPr>
        <p:blipFill>
          <a:blip r:embed="rId8"/>
          <a:stretch>
            <a:fillRect/>
          </a:stretch>
        </p:blipFill>
        <p:spPr>
          <a:xfrm>
            <a:off x="624277" y="1999571"/>
            <a:ext cx="3528099" cy="1344774"/>
          </a:xfrm>
          <a:prstGeom prst="rect">
            <a:avLst/>
          </a:prstGeom>
        </p:spPr>
      </p:pic>
      <p:pic>
        <p:nvPicPr>
          <p:cNvPr id="12" name="Picture 11">
            <a:extLst>
              <a:ext uri="{FF2B5EF4-FFF2-40B4-BE49-F238E27FC236}">
                <a16:creationId xmlns:a16="http://schemas.microsoft.com/office/drawing/2014/main" id="{24285240-60F8-E8DA-0C46-1B13DEB3BA5D}"/>
              </a:ext>
            </a:extLst>
          </p:cNvPr>
          <p:cNvPicPr>
            <a:picLocks noChangeAspect="1"/>
          </p:cNvPicPr>
          <p:nvPr/>
        </p:nvPicPr>
        <p:blipFill>
          <a:blip r:embed="rId9"/>
          <a:stretch>
            <a:fillRect/>
          </a:stretch>
        </p:blipFill>
        <p:spPr>
          <a:xfrm>
            <a:off x="4152376" y="441492"/>
            <a:ext cx="2338192" cy="311759"/>
          </a:xfrm>
          <a:prstGeom prst="rect">
            <a:avLst/>
          </a:prstGeom>
        </p:spPr>
      </p:pic>
      <p:pic>
        <p:nvPicPr>
          <p:cNvPr id="13" name="Picture 12">
            <a:extLst>
              <a:ext uri="{FF2B5EF4-FFF2-40B4-BE49-F238E27FC236}">
                <a16:creationId xmlns:a16="http://schemas.microsoft.com/office/drawing/2014/main" id="{1636AD22-67ED-DD5C-B14D-2CFE2F99903C}"/>
              </a:ext>
            </a:extLst>
          </p:cNvPr>
          <p:cNvPicPr>
            <a:picLocks noChangeAspect="1"/>
          </p:cNvPicPr>
          <p:nvPr/>
        </p:nvPicPr>
        <p:blipFill>
          <a:blip r:embed="rId10"/>
          <a:stretch>
            <a:fillRect/>
          </a:stretch>
        </p:blipFill>
        <p:spPr>
          <a:xfrm>
            <a:off x="6478042" y="434011"/>
            <a:ext cx="1104305" cy="311759"/>
          </a:xfrm>
          <a:prstGeom prst="rect">
            <a:avLst/>
          </a:prstGeom>
        </p:spPr>
      </p:pic>
      <p:pic>
        <p:nvPicPr>
          <p:cNvPr id="14" name="Picture 13">
            <a:extLst>
              <a:ext uri="{FF2B5EF4-FFF2-40B4-BE49-F238E27FC236}">
                <a16:creationId xmlns:a16="http://schemas.microsoft.com/office/drawing/2014/main" id="{AFD1047D-5D0C-3A09-7A5B-2A62131E1A2C}"/>
              </a:ext>
            </a:extLst>
          </p:cNvPr>
          <p:cNvPicPr>
            <a:picLocks noChangeAspect="1"/>
          </p:cNvPicPr>
          <p:nvPr/>
        </p:nvPicPr>
        <p:blipFill>
          <a:blip r:embed="rId11"/>
          <a:stretch>
            <a:fillRect/>
          </a:stretch>
        </p:blipFill>
        <p:spPr>
          <a:xfrm>
            <a:off x="4364105" y="836546"/>
            <a:ext cx="1402727" cy="337767"/>
          </a:xfrm>
          <a:prstGeom prst="rect">
            <a:avLst/>
          </a:prstGeom>
        </p:spPr>
      </p:pic>
      <p:pic>
        <p:nvPicPr>
          <p:cNvPr id="16" name="Picture 15">
            <a:extLst>
              <a:ext uri="{FF2B5EF4-FFF2-40B4-BE49-F238E27FC236}">
                <a16:creationId xmlns:a16="http://schemas.microsoft.com/office/drawing/2014/main" id="{D7EB07AE-A13B-8215-BDD9-9531106EDBB3}"/>
              </a:ext>
            </a:extLst>
          </p:cNvPr>
          <p:cNvPicPr>
            <a:picLocks noChangeAspect="1"/>
          </p:cNvPicPr>
          <p:nvPr/>
        </p:nvPicPr>
        <p:blipFill>
          <a:blip r:embed="rId12"/>
          <a:stretch>
            <a:fillRect/>
          </a:stretch>
        </p:blipFill>
        <p:spPr>
          <a:xfrm>
            <a:off x="5748043" y="832011"/>
            <a:ext cx="2764953" cy="352196"/>
          </a:xfrm>
          <a:prstGeom prst="rect">
            <a:avLst/>
          </a:prstGeom>
        </p:spPr>
      </p:pic>
      <p:pic>
        <p:nvPicPr>
          <p:cNvPr id="20" name="Picture 19">
            <a:extLst>
              <a:ext uri="{FF2B5EF4-FFF2-40B4-BE49-F238E27FC236}">
                <a16:creationId xmlns:a16="http://schemas.microsoft.com/office/drawing/2014/main" id="{C648C42E-CC1B-727F-AA23-855EABCB4DE8}"/>
              </a:ext>
            </a:extLst>
          </p:cNvPr>
          <p:cNvPicPr>
            <a:picLocks noChangeAspect="1"/>
          </p:cNvPicPr>
          <p:nvPr/>
        </p:nvPicPr>
        <p:blipFill>
          <a:blip r:embed="rId13"/>
          <a:stretch>
            <a:fillRect/>
          </a:stretch>
        </p:blipFill>
        <p:spPr>
          <a:xfrm>
            <a:off x="7582347" y="434559"/>
            <a:ext cx="1115355" cy="325624"/>
          </a:xfrm>
          <a:prstGeom prst="rect">
            <a:avLst/>
          </a:prstGeom>
        </p:spPr>
      </p:pic>
      <p:pic>
        <p:nvPicPr>
          <p:cNvPr id="21" name="Picture 20">
            <a:extLst>
              <a:ext uri="{FF2B5EF4-FFF2-40B4-BE49-F238E27FC236}">
                <a16:creationId xmlns:a16="http://schemas.microsoft.com/office/drawing/2014/main" id="{550B9787-5FF5-437B-8FDC-77264B80E90E}"/>
              </a:ext>
            </a:extLst>
          </p:cNvPr>
          <p:cNvPicPr>
            <a:picLocks noChangeAspect="1"/>
          </p:cNvPicPr>
          <p:nvPr/>
        </p:nvPicPr>
        <p:blipFill>
          <a:blip r:embed="rId14"/>
          <a:stretch>
            <a:fillRect/>
          </a:stretch>
        </p:blipFill>
        <p:spPr>
          <a:xfrm>
            <a:off x="5496815" y="1270888"/>
            <a:ext cx="2548072" cy="382809"/>
          </a:xfrm>
          <a:prstGeom prst="rect">
            <a:avLst/>
          </a:prstGeom>
        </p:spPr>
      </p:pic>
      <p:sp>
        <p:nvSpPr>
          <p:cNvPr id="28" name="TextBox 27">
            <a:extLst>
              <a:ext uri="{FF2B5EF4-FFF2-40B4-BE49-F238E27FC236}">
                <a16:creationId xmlns:a16="http://schemas.microsoft.com/office/drawing/2014/main" id="{ECEF79F3-6D0A-9E0A-0943-63ED7712D9DD}"/>
              </a:ext>
            </a:extLst>
          </p:cNvPr>
          <p:cNvSpPr txBox="1"/>
          <p:nvPr/>
        </p:nvSpPr>
        <p:spPr>
          <a:xfrm>
            <a:off x="1632854" y="447469"/>
            <a:ext cx="1375698" cy="292388"/>
          </a:xfrm>
          <a:prstGeom prst="rect">
            <a:avLst/>
          </a:prstGeom>
          <a:noFill/>
        </p:spPr>
        <p:txBody>
          <a:bodyPr wrap="none" rtlCol="0">
            <a:spAutoFit/>
          </a:bodyPr>
          <a:lstStyle/>
          <a:p>
            <a:r>
              <a:rPr lang="en-GB" sz="1300" b="1" dirty="0">
                <a:solidFill>
                  <a:srgbClr val="C00000"/>
                </a:solidFill>
              </a:rPr>
              <a:t>e</a:t>
            </a:r>
            <a:r>
              <a:rPr lang="en-IT" sz="1300" b="1" dirty="0">
                <a:solidFill>
                  <a:srgbClr val="C00000"/>
                </a:solidFill>
              </a:rPr>
              <a:t>p      e’hX, e’hhX</a:t>
            </a:r>
          </a:p>
        </p:txBody>
      </p:sp>
      <p:cxnSp>
        <p:nvCxnSpPr>
          <p:cNvPr id="29" name="Straight Arrow Connector 28">
            <a:extLst>
              <a:ext uri="{FF2B5EF4-FFF2-40B4-BE49-F238E27FC236}">
                <a16:creationId xmlns:a16="http://schemas.microsoft.com/office/drawing/2014/main" id="{D758E8D4-1AE6-5226-552E-2924F3801A58}"/>
              </a:ext>
            </a:extLst>
          </p:cNvPr>
          <p:cNvCxnSpPr>
            <a:cxnSpLocks/>
          </p:cNvCxnSpPr>
          <p:nvPr/>
        </p:nvCxnSpPr>
        <p:spPr>
          <a:xfrm>
            <a:off x="1919135" y="604784"/>
            <a:ext cx="174965" cy="0"/>
          </a:xfrm>
          <a:prstGeom prst="straightConnector1">
            <a:avLst/>
          </a:prstGeom>
          <a:ln>
            <a:solidFill>
              <a:srgbClr val="C00000"/>
            </a:solidFill>
            <a:tailEnd type="triangle"/>
          </a:ln>
          <a:effectLst/>
        </p:spPr>
        <p:style>
          <a:lnRef idx="2">
            <a:schemeClr val="accent1"/>
          </a:lnRef>
          <a:fillRef idx="0">
            <a:schemeClr val="accent1"/>
          </a:fillRef>
          <a:effectRef idx="1">
            <a:schemeClr val="accent1"/>
          </a:effectRef>
          <a:fontRef idx="minor">
            <a:schemeClr val="tx1"/>
          </a:fontRef>
        </p:style>
      </p:cxnSp>
      <p:pic>
        <p:nvPicPr>
          <p:cNvPr id="32" name="Picture 31">
            <a:extLst>
              <a:ext uri="{FF2B5EF4-FFF2-40B4-BE49-F238E27FC236}">
                <a16:creationId xmlns:a16="http://schemas.microsoft.com/office/drawing/2014/main" id="{5428364F-A4D6-0D2F-521F-66284E677BD6}"/>
              </a:ext>
            </a:extLst>
          </p:cNvPr>
          <p:cNvPicPr>
            <a:picLocks noChangeAspect="1"/>
          </p:cNvPicPr>
          <p:nvPr/>
        </p:nvPicPr>
        <p:blipFill>
          <a:blip r:embed="rId15"/>
          <a:stretch>
            <a:fillRect/>
          </a:stretch>
        </p:blipFill>
        <p:spPr>
          <a:xfrm>
            <a:off x="158625" y="1837163"/>
            <a:ext cx="2400528" cy="224928"/>
          </a:xfrm>
          <a:prstGeom prst="rect">
            <a:avLst/>
          </a:prstGeom>
        </p:spPr>
      </p:pic>
      <p:sp>
        <p:nvSpPr>
          <p:cNvPr id="34" name="TextBox 33">
            <a:extLst>
              <a:ext uri="{FF2B5EF4-FFF2-40B4-BE49-F238E27FC236}">
                <a16:creationId xmlns:a16="http://schemas.microsoft.com/office/drawing/2014/main" id="{13CC2B66-9A04-028C-3B09-BB3575E87AC5}"/>
              </a:ext>
            </a:extLst>
          </p:cNvPr>
          <p:cNvSpPr txBox="1"/>
          <p:nvPr/>
        </p:nvSpPr>
        <p:spPr>
          <a:xfrm>
            <a:off x="2668914" y="3314100"/>
            <a:ext cx="1903085" cy="230832"/>
          </a:xfrm>
          <a:prstGeom prst="rect">
            <a:avLst/>
          </a:prstGeom>
          <a:noFill/>
        </p:spPr>
        <p:txBody>
          <a:bodyPr wrap="none" rtlCol="0">
            <a:spAutoFit/>
          </a:bodyPr>
          <a:lstStyle/>
          <a:p>
            <a:r>
              <a:rPr lang="en-IT" sz="900" dirty="0"/>
              <a:t>G.D. Alexeev, PLB 845 (2023) 138155</a:t>
            </a:r>
          </a:p>
        </p:txBody>
      </p:sp>
      <p:sp>
        <p:nvSpPr>
          <p:cNvPr id="35" name="TextBox 34">
            <a:extLst>
              <a:ext uri="{FF2B5EF4-FFF2-40B4-BE49-F238E27FC236}">
                <a16:creationId xmlns:a16="http://schemas.microsoft.com/office/drawing/2014/main" id="{822B068E-4B42-032F-A5BC-9AD27AD2BEEF}"/>
              </a:ext>
            </a:extLst>
          </p:cNvPr>
          <p:cNvSpPr txBox="1"/>
          <p:nvPr/>
        </p:nvSpPr>
        <p:spPr>
          <a:xfrm>
            <a:off x="7215551" y="2257679"/>
            <a:ext cx="1612942" cy="230832"/>
          </a:xfrm>
          <a:prstGeom prst="rect">
            <a:avLst/>
          </a:prstGeom>
          <a:noFill/>
        </p:spPr>
        <p:txBody>
          <a:bodyPr wrap="none" rtlCol="0">
            <a:spAutoFit/>
          </a:bodyPr>
          <a:lstStyle/>
          <a:p>
            <a:r>
              <a:rPr lang="en-IT" sz="900" dirty="0"/>
              <a:t> C. Adolph, PLB 744 (2015) 250</a:t>
            </a:r>
          </a:p>
        </p:txBody>
      </p:sp>
      <p:sp>
        <p:nvSpPr>
          <p:cNvPr id="36" name="TextBox 35">
            <a:extLst>
              <a:ext uri="{FF2B5EF4-FFF2-40B4-BE49-F238E27FC236}">
                <a16:creationId xmlns:a16="http://schemas.microsoft.com/office/drawing/2014/main" id="{88ED681A-1D3D-61B4-1B6A-CA67686179BE}"/>
              </a:ext>
            </a:extLst>
          </p:cNvPr>
          <p:cNvSpPr txBox="1"/>
          <p:nvPr/>
        </p:nvSpPr>
        <p:spPr>
          <a:xfrm>
            <a:off x="2813985" y="1857569"/>
            <a:ext cx="1612942" cy="230832"/>
          </a:xfrm>
          <a:prstGeom prst="rect">
            <a:avLst/>
          </a:prstGeom>
          <a:noFill/>
        </p:spPr>
        <p:txBody>
          <a:bodyPr wrap="none" rtlCol="0">
            <a:spAutoFit/>
          </a:bodyPr>
          <a:lstStyle/>
          <a:p>
            <a:r>
              <a:rPr lang="en-IT" sz="900" dirty="0"/>
              <a:t> C. Adolph, PLB 744 (2015) 250</a:t>
            </a:r>
          </a:p>
        </p:txBody>
      </p:sp>
      <p:sp>
        <p:nvSpPr>
          <p:cNvPr id="40" name="Rectangle 39">
            <a:extLst>
              <a:ext uri="{FF2B5EF4-FFF2-40B4-BE49-F238E27FC236}">
                <a16:creationId xmlns:a16="http://schemas.microsoft.com/office/drawing/2014/main" id="{76352E54-FA30-D00A-A448-8ED414F76593}"/>
              </a:ext>
            </a:extLst>
          </p:cNvPr>
          <p:cNvSpPr/>
          <p:nvPr/>
        </p:nvSpPr>
        <p:spPr>
          <a:xfrm>
            <a:off x="4672735" y="510577"/>
            <a:ext cx="164318" cy="6968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b="1" dirty="0"/>
          </a:p>
        </p:txBody>
      </p:sp>
      <p:sp>
        <p:nvSpPr>
          <p:cNvPr id="7" name="Oval 6">
            <a:extLst>
              <a:ext uri="{FF2B5EF4-FFF2-40B4-BE49-F238E27FC236}">
                <a16:creationId xmlns:a16="http://schemas.microsoft.com/office/drawing/2014/main" id="{D0B40DE6-718F-ACE8-6CF6-51F67DC98A69}"/>
              </a:ext>
            </a:extLst>
          </p:cNvPr>
          <p:cNvSpPr/>
          <p:nvPr/>
        </p:nvSpPr>
        <p:spPr>
          <a:xfrm>
            <a:off x="1469223" y="1847733"/>
            <a:ext cx="449911" cy="225455"/>
          </a:xfrm>
          <a:prstGeom prst="ellipse">
            <a:avLst/>
          </a:prstGeom>
          <a:solidFill>
            <a:srgbClr val="0070C0">
              <a:alpha val="30000"/>
            </a:srgbClr>
          </a:solidFill>
          <a:ln w="254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9" name="Oval 8">
            <a:extLst>
              <a:ext uri="{FF2B5EF4-FFF2-40B4-BE49-F238E27FC236}">
                <a16:creationId xmlns:a16="http://schemas.microsoft.com/office/drawing/2014/main" id="{7F977ECE-146D-DBE3-E2A6-60AD3B886574}"/>
              </a:ext>
            </a:extLst>
          </p:cNvPr>
          <p:cNvSpPr/>
          <p:nvPr/>
        </p:nvSpPr>
        <p:spPr>
          <a:xfrm>
            <a:off x="6380259" y="2011759"/>
            <a:ext cx="478735" cy="277879"/>
          </a:xfrm>
          <a:prstGeom prst="ellipse">
            <a:avLst/>
          </a:prstGeom>
          <a:solidFill>
            <a:srgbClr val="E424EA">
              <a:alpha val="30000"/>
            </a:srgbClr>
          </a:solidFill>
          <a:ln w="254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dirty="0"/>
          </a:p>
        </p:txBody>
      </p:sp>
      <p:sp>
        <p:nvSpPr>
          <p:cNvPr id="18" name="Oval 17">
            <a:extLst>
              <a:ext uri="{FF2B5EF4-FFF2-40B4-BE49-F238E27FC236}">
                <a16:creationId xmlns:a16="http://schemas.microsoft.com/office/drawing/2014/main" id="{FB00D42D-E760-34CE-61E9-D98C29983B58}"/>
              </a:ext>
            </a:extLst>
          </p:cNvPr>
          <p:cNvSpPr/>
          <p:nvPr/>
        </p:nvSpPr>
        <p:spPr>
          <a:xfrm>
            <a:off x="1761223" y="3313571"/>
            <a:ext cx="332878" cy="225455"/>
          </a:xfrm>
          <a:prstGeom prst="ellipse">
            <a:avLst/>
          </a:prstGeom>
          <a:solidFill>
            <a:srgbClr val="0070C0">
              <a:alpha val="30000"/>
            </a:srgbClr>
          </a:solidFill>
          <a:ln w="254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2" name="Oval 21">
            <a:extLst>
              <a:ext uri="{FF2B5EF4-FFF2-40B4-BE49-F238E27FC236}">
                <a16:creationId xmlns:a16="http://schemas.microsoft.com/office/drawing/2014/main" id="{E8798131-D38E-ACF2-D57F-A1693AC2315E}"/>
              </a:ext>
            </a:extLst>
          </p:cNvPr>
          <p:cNvSpPr/>
          <p:nvPr/>
        </p:nvSpPr>
        <p:spPr>
          <a:xfrm>
            <a:off x="5257447" y="835897"/>
            <a:ext cx="478735" cy="277879"/>
          </a:xfrm>
          <a:prstGeom prst="ellipse">
            <a:avLst/>
          </a:prstGeom>
          <a:solidFill>
            <a:srgbClr val="E424EA">
              <a:alpha val="30000"/>
            </a:srgbClr>
          </a:solidFill>
          <a:ln w="254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dirty="0"/>
          </a:p>
        </p:txBody>
      </p:sp>
      <p:sp>
        <p:nvSpPr>
          <p:cNvPr id="25" name="Oval 24">
            <a:extLst>
              <a:ext uri="{FF2B5EF4-FFF2-40B4-BE49-F238E27FC236}">
                <a16:creationId xmlns:a16="http://schemas.microsoft.com/office/drawing/2014/main" id="{D2C9B76E-6682-5AF7-56E6-BAD5B6679EB5}"/>
              </a:ext>
            </a:extLst>
          </p:cNvPr>
          <p:cNvSpPr/>
          <p:nvPr/>
        </p:nvSpPr>
        <p:spPr>
          <a:xfrm>
            <a:off x="6615405" y="885960"/>
            <a:ext cx="504715" cy="225455"/>
          </a:xfrm>
          <a:prstGeom prst="ellipse">
            <a:avLst/>
          </a:prstGeom>
          <a:solidFill>
            <a:srgbClr val="0070C0">
              <a:alpha val="30000"/>
            </a:srgbClr>
          </a:solidFill>
          <a:ln w="254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7" name="TextBox 26">
            <a:extLst>
              <a:ext uri="{FF2B5EF4-FFF2-40B4-BE49-F238E27FC236}">
                <a16:creationId xmlns:a16="http://schemas.microsoft.com/office/drawing/2014/main" id="{67E4B0B1-B4FB-8ED5-65F5-5B3D653D6A94}"/>
              </a:ext>
            </a:extLst>
          </p:cNvPr>
          <p:cNvSpPr txBox="1"/>
          <p:nvPr/>
        </p:nvSpPr>
        <p:spPr>
          <a:xfrm>
            <a:off x="7743772" y="1850397"/>
            <a:ext cx="556499" cy="276999"/>
          </a:xfrm>
          <a:prstGeom prst="rect">
            <a:avLst/>
          </a:prstGeom>
          <a:noFill/>
        </p:spPr>
        <p:txBody>
          <a:bodyPr wrap="none" rtlCol="0">
            <a:spAutoFit/>
          </a:bodyPr>
          <a:lstStyle/>
          <a:p>
            <a:r>
              <a:rPr lang="en-IT" sz="1200" b="1" dirty="0">
                <a:solidFill>
                  <a:srgbClr val="C00000"/>
                </a:solidFill>
              </a:rPr>
              <a:t>Sivers</a:t>
            </a:r>
          </a:p>
        </p:txBody>
      </p:sp>
      <p:sp>
        <p:nvSpPr>
          <p:cNvPr id="30" name="TextBox 29">
            <a:extLst>
              <a:ext uri="{FF2B5EF4-FFF2-40B4-BE49-F238E27FC236}">
                <a16:creationId xmlns:a16="http://schemas.microsoft.com/office/drawing/2014/main" id="{27523851-3F8D-1D94-B8B0-55FBF7B64C37}"/>
              </a:ext>
            </a:extLst>
          </p:cNvPr>
          <p:cNvSpPr txBox="1"/>
          <p:nvPr/>
        </p:nvSpPr>
        <p:spPr>
          <a:xfrm>
            <a:off x="115500" y="3078443"/>
            <a:ext cx="947054" cy="276999"/>
          </a:xfrm>
          <a:prstGeom prst="rect">
            <a:avLst/>
          </a:prstGeom>
          <a:noFill/>
        </p:spPr>
        <p:txBody>
          <a:bodyPr wrap="none" rtlCol="0">
            <a:spAutoFit/>
          </a:bodyPr>
          <a:lstStyle/>
          <a:p>
            <a:r>
              <a:rPr lang="en-IT" sz="1200" b="1" dirty="0">
                <a:solidFill>
                  <a:srgbClr val="0070C0"/>
                </a:solidFill>
              </a:rPr>
              <a:t>Transversity</a:t>
            </a:r>
          </a:p>
        </p:txBody>
      </p:sp>
      <p:pic>
        <p:nvPicPr>
          <p:cNvPr id="44" name="Picture 43">
            <a:extLst>
              <a:ext uri="{FF2B5EF4-FFF2-40B4-BE49-F238E27FC236}">
                <a16:creationId xmlns:a16="http://schemas.microsoft.com/office/drawing/2014/main" id="{FE0E3932-0D63-B264-32FE-645FEF81BF00}"/>
              </a:ext>
            </a:extLst>
          </p:cNvPr>
          <p:cNvPicPr>
            <a:picLocks noChangeAspect="1"/>
          </p:cNvPicPr>
          <p:nvPr/>
        </p:nvPicPr>
        <p:blipFill>
          <a:blip r:embed="rId16"/>
          <a:stretch>
            <a:fillRect/>
          </a:stretch>
        </p:blipFill>
        <p:spPr>
          <a:xfrm>
            <a:off x="156577" y="2496826"/>
            <a:ext cx="586810" cy="433439"/>
          </a:xfrm>
          <a:prstGeom prst="rect">
            <a:avLst/>
          </a:prstGeom>
        </p:spPr>
      </p:pic>
      <p:pic>
        <p:nvPicPr>
          <p:cNvPr id="45" name="Picture 44">
            <a:extLst>
              <a:ext uri="{FF2B5EF4-FFF2-40B4-BE49-F238E27FC236}">
                <a16:creationId xmlns:a16="http://schemas.microsoft.com/office/drawing/2014/main" id="{FD305E0F-D81D-14CA-4D1D-A35503ED785C}"/>
              </a:ext>
            </a:extLst>
          </p:cNvPr>
          <p:cNvPicPr>
            <a:picLocks noChangeAspect="1"/>
          </p:cNvPicPr>
          <p:nvPr/>
        </p:nvPicPr>
        <p:blipFill>
          <a:blip r:embed="rId17"/>
          <a:stretch>
            <a:fillRect/>
          </a:stretch>
        </p:blipFill>
        <p:spPr>
          <a:xfrm>
            <a:off x="8276733" y="1799421"/>
            <a:ext cx="571239" cy="468878"/>
          </a:xfrm>
          <a:prstGeom prst="rect">
            <a:avLst/>
          </a:prstGeom>
        </p:spPr>
      </p:pic>
    </p:spTree>
    <p:extLst>
      <p:ext uri="{BB962C8B-B14F-4D97-AF65-F5344CB8AC3E}">
        <p14:creationId xmlns:p14="http://schemas.microsoft.com/office/powerpoint/2010/main" val="39556981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73A86-CC2A-7205-E17A-42B26402D72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EED5C01-E765-7336-8E2F-1624B0863223}"/>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8E41610E-2114-8592-BACC-1A43B90781BE}"/>
              </a:ext>
            </a:extLst>
          </p:cNvPr>
          <p:cNvSpPr/>
          <p:nvPr/>
        </p:nvSpPr>
        <p:spPr>
          <a:xfrm>
            <a:off x="4194334" y="-31962"/>
            <a:ext cx="646332" cy="323165"/>
          </a:xfrm>
          <a:prstGeom prst="rect">
            <a:avLst/>
          </a:prstGeom>
          <a:noFill/>
        </p:spPr>
        <p:txBody>
          <a:bodyPr wrap="none">
            <a:spAutoFit/>
          </a:bodyPr>
          <a:lstStyle/>
          <a:p>
            <a:pPr algn="ctr">
              <a:defRPr/>
            </a:pPr>
            <a:r>
              <a:rPr lang="en-US" sz="1500" dirty="0">
                <a:ln w="1905"/>
                <a:solidFill>
                  <a:schemeClr val="bg1"/>
                </a:solidFill>
                <a:latin typeface="Calibri"/>
              </a:rPr>
              <a:t>SOLID</a:t>
            </a:r>
          </a:p>
        </p:txBody>
      </p:sp>
      <p:sp>
        <p:nvSpPr>
          <p:cNvPr id="2" name="Rectangle 1">
            <a:extLst>
              <a:ext uri="{FF2B5EF4-FFF2-40B4-BE49-F238E27FC236}">
                <a16:creationId xmlns:a16="http://schemas.microsoft.com/office/drawing/2014/main" id="{DF2B19A7-36DD-2A53-3006-BBC1ACC02A22}"/>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4" name="Foliennummernplatzhalter 6">
            <a:extLst>
              <a:ext uri="{FF2B5EF4-FFF2-40B4-BE49-F238E27FC236}">
                <a16:creationId xmlns:a16="http://schemas.microsoft.com/office/drawing/2014/main" id="{19CDA67A-C7DB-C20E-21D8-54BBE1012730}"/>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40</a:t>
            </a:fld>
            <a:endParaRPr lang="en-US" sz="700" dirty="0">
              <a:solidFill>
                <a:schemeClr val="bg1"/>
              </a:solidFill>
            </a:endParaRPr>
          </a:p>
        </p:txBody>
      </p:sp>
      <p:sp>
        <p:nvSpPr>
          <p:cNvPr id="10" name="TextBox 9">
            <a:extLst>
              <a:ext uri="{FF2B5EF4-FFF2-40B4-BE49-F238E27FC236}">
                <a16:creationId xmlns:a16="http://schemas.microsoft.com/office/drawing/2014/main" id="{9AFA0A54-FE7C-A13B-5F4C-10E37EA94E76}"/>
              </a:ext>
            </a:extLst>
          </p:cNvPr>
          <p:cNvSpPr txBox="1"/>
          <p:nvPr/>
        </p:nvSpPr>
        <p:spPr>
          <a:xfrm>
            <a:off x="-359229" y="2571750"/>
            <a:ext cx="184731" cy="369332"/>
          </a:xfrm>
          <a:prstGeom prst="rect">
            <a:avLst/>
          </a:prstGeom>
          <a:noFill/>
        </p:spPr>
        <p:txBody>
          <a:bodyPr wrap="none" rtlCol="0">
            <a:spAutoFit/>
          </a:bodyPr>
          <a:lstStyle/>
          <a:p>
            <a:endParaRPr lang="en-IT" dirty="0"/>
          </a:p>
        </p:txBody>
      </p:sp>
      <p:sp>
        <p:nvSpPr>
          <p:cNvPr id="5" name="TextBox 4">
            <a:extLst>
              <a:ext uri="{FF2B5EF4-FFF2-40B4-BE49-F238E27FC236}">
                <a16:creationId xmlns:a16="http://schemas.microsoft.com/office/drawing/2014/main" id="{C044BC0E-D382-7150-E402-B892942E03F3}"/>
              </a:ext>
            </a:extLst>
          </p:cNvPr>
          <p:cNvSpPr txBox="1"/>
          <p:nvPr/>
        </p:nvSpPr>
        <p:spPr>
          <a:xfrm>
            <a:off x="263951" y="957899"/>
            <a:ext cx="2977866" cy="3139321"/>
          </a:xfrm>
          <a:prstGeom prst="rect">
            <a:avLst/>
          </a:prstGeom>
          <a:noFill/>
        </p:spPr>
        <p:txBody>
          <a:bodyPr wrap="none" rtlCol="0">
            <a:spAutoFit/>
          </a:bodyPr>
          <a:lstStyle/>
          <a:p>
            <a:r>
              <a:rPr lang="en-IT" dirty="0"/>
              <a:t>NH</a:t>
            </a:r>
            <a:r>
              <a:rPr lang="en-IT" baseline="-25000" dirty="0"/>
              <a:t>3</a:t>
            </a:r>
            <a:r>
              <a:rPr lang="en-IT" dirty="0"/>
              <a:t> target</a:t>
            </a:r>
          </a:p>
          <a:p>
            <a:endParaRPr lang="en-IT" dirty="0"/>
          </a:p>
          <a:p>
            <a:r>
              <a:rPr lang="en-IT" dirty="0"/>
              <a:t>L = 10</a:t>
            </a:r>
            <a:r>
              <a:rPr lang="en-IT" baseline="30000" dirty="0"/>
              <a:t>35 </a:t>
            </a:r>
            <a:r>
              <a:rPr lang="en-IT" dirty="0"/>
              <a:t>cm</a:t>
            </a:r>
            <a:r>
              <a:rPr lang="en-IT" baseline="30000" dirty="0"/>
              <a:t>-2 </a:t>
            </a:r>
            <a:r>
              <a:rPr lang="en-IT" dirty="0"/>
              <a:t>s</a:t>
            </a:r>
            <a:r>
              <a:rPr lang="en-IT" baseline="30000" dirty="0"/>
              <a:t>-1</a:t>
            </a:r>
            <a:r>
              <a:rPr lang="en-IT" dirty="0"/>
              <a:t> </a:t>
            </a:r>
          </a:p>
          <a:p>
            <a:endParaRPr lang="en-IT" dirty="0"/>
          </a:p>
          <a:p>
            <a:r>
              <a:rPr lang="en-IT" dirty="0"/>
              <a:t>Sheet-of-flame bakground</a:t>
            </a:r>
          </a:p>
          <a:p>
            <a:endParaRPr lang="en-IT" dirty="0"/>
          </a:p>
          <a:p>
            <a:r>
              <a:rPr lang="en-IT" dirty="0"/>
              <a:t>Forward Angle Detector</a:t>
            </a:r>
          </a:p>
          <a:p>
            <a:r>
              <a:rPr lang="en-GB" dirty="0"/>
              <a:t>c</a:t>
            </a:r>
            <a:r>
              <a:rPr lang="en-IT" dirty="0"/>
              <a:t>overs 8</a:t>
            </a:r>
            <a:r>
              <a:rPr lang="en-IT" baseline="30000" dirty="0"/>
              <a:t>o</a:t>
            </a:r>
            <a:r>
              <a:rPr lang="en-IT" dirty="0"/>
              <a:t>-15</a:t>
            </a:r>
            <a:r>
              <a:rPr lang="en-IT" baseline="30000" dirty="0"/>
              <a:t>o</a:t>
            </a:r>
            <a:r>
              <a:rPr lang="en-IT" dirty="0"/>
              <a:t> in polar angle</a:t>
            </a:r>
          </a:p>
          <a:p>
            <a:endParaRPr lang="en-IT" dirty="0"/>
          </a:p>
          <a:p>
            <a:r>
              <a:rPr lang="en-IT" dirty="0"/>
              <a:t>Large Angle Detector </a:t>
            </a:r>
          </a:p>
          <a:p>
            <a:r>
              <a:rPr lang="en-GB" dirty="0"/>
              <a:t>C</a:t>
            </a:r>
            <a:r>
              <a:rPr lang="en-IT" dirty="0"/>
              <a:t>overs 15</a:t>
            </a:r>
            <a:r>
              <a:rPr lang="en-IT" baseline="30000" dirty="0"/>
              <a:t>o</a:t>
            </a:r>
            <a:r>
              <a:rPr lang="en-IT" dirty="0"/>
              <a:t>-24</a:t>
            </a:r>
            <a:r>
              <a:rPr lang="en-IT" baseline="30000" dirty="0"/>
              <a:t>o</a:t>
            </a:r>
            <a:r>
              <a:rPr lang="en-IT" dirty="0"/>
              <a:t> in polar angle</a:t>
            </a:r>
          </a:p>
        </p:txBody>
      </p:sp>
      <p:pic>
        <p:nvPicPr>
          <p:cNvPr id="7" name="Picture 6">
            <a:extLst>
              <a:ext uri="{FF2B5EF4-FFF2-40B4-BE49-F238E27FC236}">
                <a16:creationId xmlns:a16="http://schemas.microsoft.com/office/drawing/2014/main" id="{1483F217-5DE8-A09F-A591-4D54527F46E0}"/>
              </a:ext>
            </a:extLst>
          </p:cNvPr>
          <p:cNvPicPr>
            <a:picLocks noChangeAspect="1"/>
          </p:cNvPicPr>
          <p:nvPr/>
        </p:nvPicPr>
        <p:blipFill>
          <a:blip r:embed="rId2"/>
          <a:stretch>
            <a:fillRect/>
          </a:stretch>
        </p:blipFill>
        <p:spPr>
          <a:xfrm>
            <a:off x="3443130" y="642346"/>
            <a:ext cx="5436919" cy="3989928"/>
          </a:xfrm>
          <a:prstGeom prst="rect">
            <a:avLst/>
          </a:prstGeom>
        </p:spPr>
      </p:pic>
      <p:sp>
        <p:nvSpPr>
          <p:cNvPr id="6" name="Fußzeilenplatzhalter 7">
            <a:extLst>
              <a:ext uri="{FF2B5EF4-FFF2-40B4-BE49-F238E27FC236}">
                <a16:creationId xmlns:a16="http://schemas.microsoft.com/office/drawing/2014/main" id="{48517510-DEBA-A24D-9F64-5C060B1AF9E5}"/>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spTree>
    <p:extLst>
      <p:ext uri="{BB962C8B-B14F-4D97-AF65-F5344CB8AC3E}">
        <p14:creationId xmlns:p14="http://schemas.microsoft.com/office/powerpoint/2010/main" val="631719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E4A83-CE83-0830-7E6A-9836E0C09150}"/>
            </a:ext>
          </a:extLst>
        </p:cNvPr>
        <p:cNvGrpSpPr/>
        <p:nvPr/>
      </p:nvGrpSpPr>
      <p:grpSpPr>
        <a:xfrm>
          <a:off x="0" y="0"/>
          <a:ext cx="0" cy="0"/>
          <a:chOff x="0" y="0"/>
          <a:chExt cx="0" cy="0"/>
        </a:xfrm>
      </p:grpSpPr>
      <p:sp>
        <p:nvSpPr>
          <p:cNvPr id="45" name="Rectangle 44">
            <a:extLst>
              <a:ext uri="{FF2B5EF4-FFF2-40B4-BE49-F238E27FC236}">
                <a16:creationId xmlns:a16="http://schemas.microsoft.com/office/drawing/2014/main" id="{30EB163A-E37D-67A3-0FC5-57737375A1A7}"/>
              </a:ext>
            </a:extLst>
          </p:cNvPr>
          <p:cNvSpPr/>
          <p:nvPr/>
        </p:nvSpPr>
        <p:spPr>
          <a:xfrm>
            <a:off x="56515" y="2636062"/>
            <a:ext cx="4626232" cy="143284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b="1" dirty="0"/>
          </a:p>
        </p:txBody>
      </p:sp>
      <p:sp>
        <p:nvSpPr>
          <p:cNvPr id="44" name="Rectangle 43">
            <a:extLst>
              <a:ext uri="{FF2B5EF4-FFF2-40B4-BE49-F238E27FC236}">
                <a16:creationId xmlns:a16="http://schemas.microsoft.com/office/drawing/2014/main" id="{9B65D2A8-9455-4B72-3D1C-A689EE7534F3}"/>
              </a:ext>
            </a:extLst>
          </p:cNvPr>
          <p:cNvSpPr/>
          <p:nvPr/>
        </p:nvSpPr>
        <p:spPr>
          <a:xfrm>
            <a:off x="172757" y="331531"/>
            <a:ext cx="2682757" cy="143284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b="1" dirty="0"/>
          </a:p>
        </p:txBody>
      </p:sp>
      <p:sp>
        <p:nvSpPr>
          <p:cNvPr id="25" name="Rectangle 24">
            <a:extLst>
              <a:ext uri="{FF2B5EF4-FFF2-40B4-BE49-F238E27FC236}">
                <a16:creationId xmlns:a16="http://schemas.microsoft.com/office/drawing/2014/main" id="{13F6F6A0-C8BF-9412-AB0B-BAC33029FA5D}"/>
              </a:ext>
            </a:extLst>
          </p:cNvPr>
          <p:cNvSpPr/>
          <p:nvPr/>
        </p:nvSpPr>
        <p:spPr>
          <a:xfrm>
            <a:off x="3117941" y="879854"/>
            <a:ext cx="5433948" cy="335462"/>
          </a:xfrm>
          <a:prstGeom prst="rect">
            <a:avLst/>
          </a:prstGeom>
          <a:solidFill>
            <a:schemeClr val="accent6">
              <a:lumMod val="20000"/>
              <a:lumOff val="8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8" name="Rectangle 17">
            <a:extLst>
              <a:ext uri="{FF2B5EF4-FFF2-40B4-BE49-F238E27FC236}">
                <a16:creationId xmlns:a16="http://schemas.microsoft.com/office/drawing/2014/main" id="{A8AF113A-9D04-DE9E-4E28-2584B2BC9D66}"/>
              </a:ext>
            </a:extLst>
          </p:cNvPr>
          <p:cNvSpPr/>
          <p:nvPr/>
        </p:nvSpPr>
        <p:spPr>
          <a:xfrm>
            <a:off x="60045" y="1875340"/>
            <a:ext cx="4626232" cy="144403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9" name="Rectangle 18">
            <a:extLst>
              <a:ext uri="{FF2B5EF4-FFF2-40B4-BE49-F238E27FC236}">
                <a16:creationId xmlns:a16="http://schemas.microsoft.com/office/drawing/2014/main" id="{A795B81D-3599-203E-27DE-72EF25B95EE0}"/>
              </a:ext>
            </a:extLst>
          </p:cNvPr>
          <p:cNvSpPr/>
          <p:nvPr/>
        </p:nvSpPr>
        <p:spPr>
          <a:xfrm>
            <a:off x="74039" y="3467965"/>
            <a:ext cx="4626232" cy="144403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1" name="Rectangle 20">
            <a:extLst>
              <a:ext uri="{FF2B5EF4-FFF2-40B4-BE49-F238E27FC236}">
                <a16:creationId xmlns:a16="http://schemas.microsoft.com/office/drawing/2014/main" id="{E5293570-6C41-8758-94C2-0E670EBB3A88}"/>
              </a:ext>
            </a:extLst>
          </p:cNvPr>
          <p:cNvSpPr/>
          <p:nvPr/>
        </p:nvSpPr>
        <p:spPr>
          <a:xfrm>
            <a:off x="4920820" y="3153253"/>
            <a:ext cx="4049108" cy="17746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2" name="Rectangle 21">
            <a:extLst>
              <a:ext uri="{FF2B5EF4-FFF2-40B4-BE49-F238E27FC236}">
                <a16:creationId xmlns:a16="http://schemas.microsoft.com/office/drawing/2014/main" id="{00E4B9C0-8620-69B7-0D4B-D73229E6F328}"/>
              </a:ext>
            </a:extLst>
          </p:cNvPr>
          <p:cNvSpPr/>
          <p:nvPr/>
        </p:nvSpPr>
        <p:spPr>
          <a:xfrm>
            <a:off x="4920820" y="1413443"/>
            <a:ext cx="4049108" cy="166459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5" name="Rectangle 14">
            <a:extLst>
              <a:ext uri="{FF2B5EF4-FFF2-40B4-BE49-F238E27FC236}">
                <a16:creationId xmlns:a16="http://schemas.microsoft.com/office/drawing/2014/main" id="{79607BE5-FE8D-D637-AAF3-A8AA44073494}"/>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2" name="Rectangle 1">
            <a:extLst>
              <a:ext uri="{FF2B5EF4-FFF2-40B4-BE49-F238E27FC236}">
                <a16:creationId xmlns:a16="http://schemas.microsoft.com/office/drawing/2014/main" id="{4EC90381-5B80-2F2E-9A80-82839C7B12AC}"/>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4" name="Foliennummernplatzhalter 6">
            <a:extLst>
              <a:ext uri="{FF2B5EF4-FFF2-40B4-BE49-F238E27FC236}">
                <a16:creationId xmlns:a16="http://schemas.microsoft.com/office/drawing/2014/main" id="{409D494D-72A6-46F9-FBC4-DA323DEA8973}"/>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5</a:t>
            </a:fld>
            <a:endParaRPr lang="en-US" sz="700" dirty="0">
              <a:solidFill>
                <a:schemeClr val="bg1"/>
              </a:solidFill>
            </a:endParaRPr>
          </a:p>
        </p:txBody>
      </p:sp>
      <p:sp>
        <p:nvSpPr>
          <p:cNvPr id="8" name="Rectangle 7">
            <a:extLst>
              <a:ext uri="{FF2B5EF4-FFF2-40B4-BE49-F238E27FC236}">
                <a16:creationId xmlns:a16="http://schemas.microsoft.com/office/drawing/2014/main" id="{66DE20D6-709B-5607-698D-F1E1B3BD753D}"/>
              </a:ext>
            </a:extLst>
          </p:cNvPr>
          <p:cNvSpPr/>
          <p:nvPr/>
        </p:nvSpPr>
        <p:spPr>
          <a:xfrm>
            <a:off x="3565676" y="-49718"/>
            <a:ext cx="1903663" cy="323165"/>
          </a:xfrm>
          <a:prstGeom prst="rect">
            <a:avLst/>
          </a:prstGeom>
          <a:noFill/>
        </p:spPr>
        <p:txBody>
          <a:bodyPr wrap="none">
            <a:spAutoFit/>
          </a:bodyPr>
          <a:lstStyle/>
          <a:p>
            <a:pPr algn="ctr">
              <a:defRPr/>
            </a:pPr>
            <a:r>
              <a:rPr lang="en-US" sz="1500" dirty="0">
                <a:ln w="1905"/>
                <a:solidFill>
                  <a:schemeClr val="bg1"/>
                </a:solidFill>
                <a:latin typeface="Calibri"/>
              </a:rPr>
              <a:t>What we know: TMDs</a:t>
            </a:r>
          </a:p>
        </p:txBody>
      </p:sp>
      <p:sp>
        <p:nvSpPr>
          <p:cNvPr id="20" name="TextBox 19">
            <a:extLst>
              <a:ext uri="{FF2B5EF4-FFF2-40B4-BE49-F238E27FC236}">
                <a16:creationId xmlns:a16="http://schemas.microsoft.com/office/drawing/2014/main" id="{6B6576A3-F0E3-0726-1EFA-7BF11AAFAE7C}"/>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pic>
        <p:nvPicPr>
          <p:cNvPr id="5" name="Picture 4">
            <a:extLst>
              <a:ext uri="{FF2B5EF4-FFF2-40B4-BE49-F238E27FC236}">
                <a16:creationId xmlns:a16="http://schemas.microsoft.com/office/drawing/2014/main" id="{7631823E-8268-B102-E90F-A12B0B827D52}"/>
              </a:ext>
            </a:extLst>
          </p:cNvPr>
          <p:cNvPicPr>
            <a:picLocks noChangeAspect="1"/>
          </p:cNvPicPr>
          <p:nvPr/>
        </p:nvPicPr>
        <p:blipFill>
          <a:blip r:embed="rId2"/>
          <a:stretch>
            <a:fillRect/>
          </a:stretch>
        </p:blipFill>
        <p:spPr>
          <a:xfrm>
            <a:off x="60045" y="2258313"/>
            <a:ext cx="4626232" cy="1078010"/>
          </a:xfrm>
          <a:prstGeom prst="rect">
            <a:avLst/>
          </a:prstGeom>
        </p:spPr>
      </p:pic>
      <p:pic>
        <p:nvPicPr>
          <p:cNvPr id="11" name="Picture 10">
            <a:extLst>
              <a:ext uri="{FF2B5EF4-FFF2-40B4-BE49-F238E27FC236}">
                <a16:creationId xmlns:a16="http://schemas.microsoft.com/office/drawing/2014/main" id="{F88CC533-9BBD-5955-DDD6-5CDF71F73FE8}"/>
              </a:ext>
            </a:extLst>
          </p:cNvPr>
          <p:cNvPicPr>
            <a:picLocks noChangeAspect="1"/>
          </p:cNvPicPr>
          <p:nvPr/>
        </p:nvPicPr>
        <p:blipFill>
          <a:blip r:embed="rId3"/>
          <a:stretch>
            <a:fillRect/>
          </a:stretch>
        </p:blipFill>
        <p:spPr>
          <a:xfrm>
            <a:off x="60045" y="3684637"/>
            <a:ext cx="4626232" cy="1227367"/>
          </a:xfrm>
          <a:prstGeom prst="rect">
            <a:avLst/>
          </a:prstGeom>
        </p:spPr>
      </p:pic>
      <p:pic>
        <p:nvPicPr>
          <p:cNvPr id="12" name="Picture 11">
            <a:extLst>
              <a:ext uri="{FF2B5EF4-FFF2-40B4-BE49-F238E27FC236}">
                <a16:creationId xmlns:a16="http://schemas.microsoft.com/office/drawing/2014/main" id="{853FB907-8BEB-9D5F-E47E-2106C4436538}"/>
              </a:ext>
            </a:extLst>
          </p:cNvPr>
          <p:cNvPicPr>
            <a:picLocks noChangeAspect="1"/>
          </p:cNvPicPr>
          <p:nvPr/>
        </p:nvPicPr>
        <p:blipFill>
          <a:blip r:embed="rId4"/>
          <a:stretch>
            <a:fillRect/>
          </a:stretch>
        </p:blipFill>
        <p:spPr>
          <a:xfrm>
            <a:off x="4988580" y="1764377"/>
            <a:ext cx="3938367" cy="1296662"/>
          </a:xfrm>
          <a:prstGeom prst="rect">
            <a:avLst/>
          </a:prstGeom>
        </p:spPr>
      </p:pic>
      <p:pic>
        <p:nvPicPr>
          <p:cNvPr id="6" name="Picture 5">
            <a:extLst>
              <a:ext uri="{FF2B5EF4-FFF2-40B4-BE49-F238E27FC236}">
                <a16:creationId xmlns:a16="http://schemas.microsoft.com/office/drawing/2014/main" id="{05FBC0CD-8A77-EEE5-9389-119B9A22C1C6}"/>
              </a:ext>
            </a:extLst>
          </p:cNvPr>
          <p:cNvPicPr>
            <a:picLocks noChangeAspect="1"/>
          </p:cNvPicPr>
          <p:nvPr/>
        </p:nvPicPr>
        <p:blipFill>
          <a:blip r:embed="rId5"/>
          <a:stretch>
            <a:fillRect/>
          </a:stretch>
        </p:blipFill>
        <p:spPr>
          <a:xfrm>
            <a:off x="5036151" y="3383744"/>
            <a:ext cx="3818446" cy="1516917"/>
          </a:xfrm>
          <a:prstGeom prst="rect">
            <a:avLst/>
          </a:prstGeom>
        </p:spPr>
      </p:pic>
      <p:sp>
        <p:nvSpPr>
          <p:cNvPr id="9" name="TextBox 8">
            <a:extLst>
              <a:ext uri="{FF2B5EF4-FFF2-40B4-BE49-F238E27FC236}">
                <a16:creationId xmlns:a16="http://schemas.microsoft.com/office/drawing/2014/main" id="{193B12C4-4BE1-C273-4EEC-26D4E2F85D76}"/>
              </a:ext>
            </a:extLst>
          </p:cNvPr>
          <p:cNvSpPr txBox="1"/>
          <p:nvPr/>
        </p:nvSpPr>
        <p:spPr>
          <a:xfrm>
            <a:off x="3117941" y="349771"/>
            <a:ext cx="5069593" cy="461665"/>
          </a:xfrm>
          <a:prstGeom prst="rect">
            <a:avLst/>
          </a:prstGeom>
          <a:noFill/>
        </p:spPr>
        <p:txBody>
          <a:bodyPr wrap="none" rtlCol="0">
            <a:spAutoFit/>
          </a:bodyPr>
          <a:lstStyle/>
          <a:p>
            <a:r>
              <a:rPr lang="en-IT" sz="1200" dirty="0"/>
              <a:t>Large sensitivity expected in the valence region</a:t>
            </a:r>
          </a:p>
          <a:p>
            <a:r>
              <a:rPr lang="en-IT" sz="1200" dirty="0"/>
              <a:t>Lack of data above x = 0.3 and no fully differential (4D) analysis available so far</a:t>
            </a:r>
          </a:p>
        </p:txBody>
      </p:sp>
      <p:sp>
        <p:nvSpPr>
          <p:cNvPr id="13" name="TextBox 12">
            <a:extLst>
              <a:ext uri="{FF2B5EF4-FFF2-40B4-BE49-F238E27FC236}">
                <a16:creationId xmlns:a16="http://schemas.microsoft.com/office/drawing/2014/main" id="{76662C38-B8CC-8252-9033-9F9937D27F9D}"/>
              </a:ext>
            </a:extLst>
          </p:cNvPr>
          <p:cNvSpPr txBox="1"/>
          <p:nvPr/>
        </p:nvSpPr>
        <p:spPr>
          <a:xfrm>
            <a:off x="93377" y="1943555"/>
            <a:ext cx="2555956" cy="276999"/>
          </a:xfrm>
          <a:prstGeom prst="rect">
            <a:avLst/>
          </a:prstGeom>
          <a:noFill/>
        </p:spPr>
        <p:txBody>
          <a:bodyPr wrap="none" rtlCol="0">
            <a:spAutoFit/>
          </a:bodyPr>
          <a:lstStyle/>
          <a:p>
            <a:r>
              <a:rPr lang="en-IT" sz="1200" b="1" dirty="0">
                <a:solidFill>
                  <a:srgbClr val="C00000"/>
                </a:solidFill>
              </a:rPr>
              <a:t>Transversity from single hadron SIDIS</a:t>
            </a:r>
          </a:p>
        </p:txBody>
      </p:sp>
      <p:sp>
        <p:nvSpPr>
          <p:cNvPr id="14" name="TextBox 13">
            <a:extLst>
              <a:ext uri="{FF2B5EF4-FFF2-40B4-BE49-F238E27FC236}">
                <a16:creationId xmlns:a16="http://schemas.microsoft.com/office/drawing/2014/main" id="{E91B1675-5CAB-2739-81EE-3423B0A50386}"/>
              </a:ext>
            </a:extLst>
          </p:cNvPr>
          <p:cNvSpPr txBox="1"/>
          <p:nvPr/>
        </p:nvSpPr>
        <p:spPr>
          <a:xfrm>
            <a:off x="60045" y="3407638"/>
            <a:ext cx="2317109" cy="276999"/>
          </a:xfrm>
          <a:prstGeom prst="rect">
            <a:avLst/>
          </a:prstGeom>
          <a:noFill/>
        </p:spPr>
        <p:txBody>
          <a:bodyPr wrap="none" rtlCol="0">
            <a:spAutoFit/>
          </a:bodyPr>
          <a:lstStyle/>
          <a:p>
            <a:r>
              <a:rPr lang="en-IT" sz="1200" b="1" dirty="0">
                <a:solidFill>
                  <a:srgbClr val="C00000"/>
                </a:solidFill>
              </a:rPr>
              <a:t>Transversity from di-hadron SIDIS</a:t>
            </a:r>
          </a:p>
        </p:txBody>
      </p:sp>
      <p:sp>
        <p:nvSpPr>
          <p:cNvPr id="16" name="TextBox 15">
            <a:extLst>
              <a:ext uri="{FF2B5EF4-FFF2-40B4-BE49-F238E27FC236}">
                <a16:creationId xmlns:a16="http://schemas.microsoft.com/office/drawing/2014/main" id="{5BE1E428-2465-D2CA-69C6-A3C8D0448CB6}"/>
              </a:ext>
            </a:extLst>
          </p:cNvPr>
          <p:cNvSpPr txBox="1"/>
          <p:nvPr/>
        </p:nvSpPr>
        <p:spPr>
          <a:xfrm>
            <a:off x="4920820" y="1413443"/>
            <a:ext cx="556499" cy="276999"/>
          </a:xfrm>
          <a:prstGeom prst="rect">
            <a:avLst/>
          </a:prstGeom>
          <a:noFill/>
        </p:spPr>
        <p:txBody>
          <a:bodyPr wrap="none" rtlCol="0">
            <a:spAutoFit/>
          </a:bodyPr>
          <a:lstStyle/>
          <a:p>
            <a:r>
              <a:rPr lang="en-IT" sz="1200" b="1" dirty="0">
                <a:solidFill>
                  <a:srgbClr val="C00000"/>
                </a:solidFill>
              </a:rPr>
              <a:t>Sivers</a:t>
            </a:r>
          </a:p>
        </p:txBody>
      </p:sp>
      <p:sp>
        <p:nvSpPr>
          <p:cNvPr id="17" name="TextBox 16">
            <a:extLst>
              <a:ext uri="{FF2B5EF4-FFF2-40B4-BE49-F238E27FC236}">
                <a16:creationId xmlns:a16="http://schemas.microsoft.com/office/drawing/2014/main" id="{8048E95C-6DAF-3D2A-35E4-A9C5A695607B}"/>
              </a:ext>
            </a:extLst>
          </p:cNvPr>
          <p:cNvSpPr txBox="1"/>
          <p:nvPr/>
        </p:nvSpPr>
        <p:spPr>
          <a:xfrm>
            <a:off x="4887008" y="3106745"/>
            <a:ext cx="1360116" cy="276999"/>
          </a:xfrm>
          <a:prstGeom prst="rect">
            <a:avLst/>
          </a:prstGeom>
          <a:noFill/>
        </p:spPr>
        <p:txBody>
          <a:bodyPr wrap="none" rtlCol="0">
            <a:spAutoFit/>
          </a:bodyPr>
          <a:lstStyle/>
          <a:p>
            <a:r>
              <a:rPr lang="en-IT" sz="1200" b="1" dirty="0">
                <a:solidFill>
                  <a:schemeClr val="accent3">
                    <a:lumMod val="75000"/>
                  </a:schemeClr>
                </a:solidFill>
              </a:rPr>
              <a:t>Kotzinian-Mulders</a:t>
            </a:r>
          </a:p>
        </p:txBody>
      </p:sp>
      <p:pic>
        <p:nvPicPr>
          <p:cNvPr id="23" name="Picture 22">
            <a:extLst>
              <a:ext uri="{FF2B5EF4-FFF2-40B4-BE49-F238E27FC236}">
                <a16:creationId xmlns:a16="http://schemas.microsoft.com/office/drawing/2014/main" id="{A486AE0B-5629-AB7D-B844-794591451BD7}"/>
              </a:ext>
            </a:extLst>
          </p:cNvPr>
          <p:cNvPicPr>
            <a:picLocks noChangeAspect="1"/>
          </p:cNvPicPr>
          <p:nvPr/>
        </p:nvPicPr>
        <p:blipFill>
          <a:blip r:embed="rId6"/>
          <a:stretch>
            <a:fillRect/>
          </a:stretch>
        </p:blipFill>
        <p:spPr>
          <a:xfrm>
            <a:off x="252358" y="346692"/>
            <a:ext cx="2035852" cy="1408016"/>
          </a:xfrm>
          <a:prstGeom prst="rect">
            <a:avLst/>
          </a:prstGeom>
        </p:spPr>
      </p:pic>
      <p:sp>
        <p:nvSpPr>
          <p:cNvPr id="24" name="TextBox 23">
            <a:extLst>
              <a:ext uri="{FF2B5EF4-FFF2-40B4-BE49-F238E27FC236}">
                <a16:creationId xmlns:a16="http://schemas.microsoft.com/office/drawing/2014/main" id="{36FCD712-C222-04E8-3C87-6E6483C8B719}"/>
              </a:ext>
            </a:extLst>
          </p:cNvPr>
          <p:cNvSpPr txBox="1"/>
          <p:nvPr/>
        </p:nvSpPr>
        <p:spPr>
          <a:xfrm>
            <a:off x="3182406" y="913028"/>
            <a:ext cx="5369483" cy="276999"/>
          </a:xfrm>
          <a:prstGeom prst="rect">
            <a:avLst/>
          </a:prstGeom>
          <a:noFill/>
        </p:spPr>
        <p:txBody>
          <a:bodyPr wrap="none" rtlCol="0">
            <a:spAutoFit/>
          </a:bodyPr>
          <a:lstStyle/>
          <a:p>
            <a:r>
              <a:rPr lang="en-IT" sz="1200" b="1" dirty="0">
                <a:solidFill>
                  <a:srgbClr val="C00000"/>
                </a:solidFill>
              </a:rPr>
              <a:t>CLAS12 can be the first experiment to achieve  a 4D analysis in the valence region</a:t>
            </a:r>
          </a:p>
        </p:txBody>
      </p:sp>
      <p:cxnSp>
        <p:nvCxnSpPr>
          <p:cNvPr id="26" name="Straight Arrow Connector 25">
            <a:extLst>
              <a:ext uri="{FF2B5EF4-FFF2-40B4-BE49-F238E27FC236}">
                <a16:creationId xmlns:a16="http://schemas.microsoft.com/office/drawing/2014/main" id="{12B3C47D-3054-F3ED-6F52-CDF0AA889C82}"/>
              </a:ext>
            </a:extLst>
          </p:cNvPr>
          <p:cNvCxnSpPr>
            <a:cxnSpLocks/>
          </p:cNvCxnSpPr>
          <p:nvPr/>
        </p:nvCxnSpPr>
        <p:spPr>
          <a:xfrm>
            <a:off x="3219938" y="2025106"/>
            <a:ext cx="949570" cy="0"/>
          </a:xfrm>
          <a:prstGeom prst="straightConnector1">
            <a:avLst/>
          </a:prstGeom>
          <a:ln>
            <a:solidFill>
              <a:schemeClr val="tx1"/>
            </a:solidFill>
            <a:prstDash val="sysDot"/>
            <a:headEnd w="lg" len="lg"/>
            <a:tailEnd type="triangle"/>
          </a:ln>
          <a:effectLst/>
        </p:spPr>
        <p:style>
          <a:lnRef idx="2">
            <a:schemeClr val="accent1"/>
          </a:lnRef>
          <a:fillRef idx="0">
            <a:schemeClr val="accent1"/>
          </a:fillRef>
          <a:effectRef idx="1">
            <a:schemeClr val="accent1"/>
          </a:effectRef>
          <a:fontRef idx="minor">
            <a:schemeClr val="tx1"/>
          </a:fontRef>
        </p:style>
      </p:cxnSp>
      <p:sp>
        <p:nvSpPr>
          <p:cNvPr id="28" name="Down Arrow 27">
            <a:extLst>
              <a:ext uri="{FF2B5EF4-FFF2-40B4-BE49-F238E27FC236}">
                <a16:creationId xmlns:a16="http://schemas.microsoft.com/office/drawing/2014/main" id="{40A42E27-F0B2-990F-3750-2DC5BEF56811}"/>
              </a:ext>
            </a:extLst>
          </p:cNvPr>
          <p:cNvSpPr/>
          <p:nvPr/>
        </p:nvSpPr>
        <p:spPr>
          <a:xfrm rot="10800000">
            <a:off x="3538849" y="1625414"/>
            <a:ext cx="290528" cy="278307"/>
          </a:xfrm>
          <a:prstGeom prst="downArrow">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7" name="Oval 26">
            <a:extLst>
              <a:ext uri="{FF2B5EF4-FFF2-40B4-BE49-F238E27FC236}">
                <a16:creationId xmlns:a16="http://schemas.microsoft.com/office/drawing/2014/main" id="{8BDCCCF2-8AE1-232D-E354-EE0700EDC810}"/>
              </a:ext>
            </a:extLst>
          </p:cNvPr>
          <p:cNvSpPr/>
          <p:nvPr/>
        </p:nvSpPr>
        <p:spPr>
          <a:xfrm>
            <a:off x="3461145" y="1820274"/>
            <a:ext cx="445937" cy="409664"/>
          </a:xfrm>
          <a:prstGeom prst="ellipse">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0" name="Down Arrow 29">
            <a:extLst>
              <a:ext uri="{FF2B5EF4-FFF2-40B4-BE49-F238E27FC236}">
                <a16:creationId xmlns:a16="http://schemas.microsoft.com/office/drawing/2014/main" id="{E25E2AE5-4EAE-B4D7-3385-9039391866EE}"/>
              </a:ext>
            </a:extLst>
          </p:cNvPr>
          <p:cNvSpPr/>
          <p:nvPr/>
        </p:nvSpPr>
        <p:spPr>
          <a:xfrm rot="10800000">
            <a:off x="3621430" y="1866928"/>
            <a:ext cx="138128" cy="170886"/>
          </a:xfrm>
          <a:prstGeom prst="downArrow">
            <a:avLst/>
          </a:prstGeom>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9" name="Oval 28">
            <a:extLst>
              <a:ext uri="{FF2B5EF4-FFF2-40B4-BE49-F238E27FC236}">
                <a16:creationId xmlns:a16="http://schemas.microsoft.com/office/drawing/2014/main" id="{69E19568-0F4F-7066-B0FB-C7A05EAFDC68}"/>
              </a:ext>
            </a:extLst>
          </p:cNvPr>
          <p:cNvSpPr/>
          <p:nvPr/>
        </p:nvSpPr>
        <p:spPr>
          <a:xfrm>
            <a:off x="3604046" y="1981001"/>
            <a:ext cx="161781" cy="166084"/>
          </a:xfrm>
          <a:prstGeom prst="ellipse">
            <a:avLst/>
          </a:prstGeom>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cxnSp>
        <p:nvCxnSpPr>
          <p:cNvPr id="33" name="Straight Arrow Connector 32">
            <a:extLst>
              <a:ext uri="{FF2B5EF4-FFF2-40B4-BE49-F238E27FC236}">
                <a16:creationId xmlns:a16="http://schemas.microsoft.com/office/drawing/2014/main" id="{1E6653CE-EBD2-5AAE-06A4-DB5057BE2738}"/>
              </a:ext>
            </a:extLst>
          </p:cNvPr>
          <p:cNvCxnSpPr>
            <a:cxnSpLocks/>
          </p:cNvCxnSpPr>
          <p:nvPr/>
        </p:nvCxnSpPr>
        <p:spPr>
          <a:xfrm>
            <a:off x="6540083" y="1698131"/>
            <a:ext cx="949570" cy="0"/>
          </a:xfrm>
          <a:prstGeom prst="straightConnector1">
            <a:avLst/>
          </a:prstGeom>
          <a:ln>
            <a:solidFill>
              <a:schemeClr val="tx1"/>
            </a:solidFill>
            <a:prstDash val="sysDot"/>
            <a:headEnd w="lg" len="lg"/>
            <a:tailEnd type="triangle"/>
          </a:ln>
          <a:effectLst/>
        </p:spPr>
        <p:style>
          <a:lnRef idx="2">
            <a:schemeClr val="accent1"/>
          </a:lnRef>
          <a:fillRef idx="0">
            <a:schemeClr val="accent1"/>
          </a:fillRef>
          <a:effectRef idx="1">
            <a:schemeClr val="accent1"/>
          </a:effectRef>
          <a:fontRef idx="minor">
            <a:schemeClr val="tx1"/>
          </a:fontRef>
        </p:style>
      </p:cxnSp>
      <p:sp>
        <p:nvSpPr>
          <p:cNvPr id="34" name="Down Arrow 33">
            <a:extLst>
              <a:ext uri="{FF2B5EF4-FFF2-40B4-BE49-F238E27FC236}">
                <a16:creationId xmlns:a16="http://schemas.microsoft.com/office/drawing/2014/main" id="{0B37B566-A86C-03D6-2AB0-F43913A0529D}"/>
              </a:ext>
            </a:extLst>
          </p:cNvPr>
          <p:cNvSpPr/>
          <p:nvPr/>
        </p:nvSpPr>
        <p:spPr>
          <a:xfrm rot="10800000">
            <a:off x="6858994" y="1298439"/>
            <a:ext cx="290528" cy="278307"/>
          </a:xfrm>
          <a:prstGeom prst="downArrow">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5" name="Oval 34">
            <a:extLst>
              <a:ext uri="{FF2B5EF4-FFF2-40B4-BE49-F238E27FC236}">
                <a16:creationId xmlns:a16="http://schemas.microsoft.com/office/drawing/2014/main" id="{CE65D0B4-0290-52F8-8907-12BD06D4CB1E}"/>
              </a:ext>
            </a:extLst>
          </p:cNvPr>
          <p:cNvSpPr/>
          <p:nvPr/>
        </p:nvSpPr>
        <p:spPr>
          <a:xfrm>
            <a:off x="6781290" y="1493299"/>
            <a:ext cx="445937" cy="409664"/>
          </a:xfrm>
          <a:prstGeom prst="ellipse">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7" name="Oval 36">
            <a:extLst>
              <a:ext uri="{FF2B5EF4-FFF2-40B4-BE49-F238E27FC236}">
                <a16:creationId xmlns:a16="http://schemas.microsoft.com/office/drawing/2014/main" id="{844AD469-BDA7-A131-F823-0F67D534F4B4}"/>
              </a:ext>
            </a:extLst>
          </p:cNvPr>
          <p:cNvSpPr/>
          <p:nvPr/>
        </p:nvSpPr>
        <p:spPr>
          <a:xfrm>
            <a:off x="6923367" y="1608198"/>
            <a:ext cx="161781" cy="166084"/>
          </a:xfrm>
          <a:prstGeom prst="ellipse">
            <a:avLst/>
          </a:prstGeom>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cxnSp>
        <p:nvCxnSpPr>
          <p:cNvPr id="38" name="Straight Arrow Connector 37">
            <a:extLst>
              <a:ext uri="{FF2B5EF4-FFF2-40B4-BE49-F238E27FC236}">
                <a16:creationId xmlns:a16="http://schemas.microsoft.com/office/drawing/2014/main" id="{9F462D50-7927-836B-ABCD-26B7D102A363}"/>
              </a:ext>
            </a:extLst>
          </p:cNvPr>
          <p:cNvCxnSpPr>
            <a:cxnSpLocks/>
          </p:cNvCxnSpPr>
          <p:nvPr/>
        </p:nvCxnSpPr>
        <p:spPr>
          <a:xfrm>
            <a:off x="6617788" y="3374279"/>
            <a:ext cx="949570" cy="0"/>
          </a:xfrm>
          <a:prstGeom prst="straightConnector1">
            <a:avLst/>
          </a:prstGeom>
          <a:ln>
            <a:solidFill>
              <a:schemeClr val="tx1"/>
            </a:solidFill>
            <a:prstDash val="sysDot"/>
            <a:headEnd w="lg" len="lg"/>
            <a:tailEnd type="triangle"/>
          </a:ln>
          <a:effectLst/>
        </p:spPr>
        <p:style>
          <a:lnRef idx="2">
            <a:schemeClr val="accent1"/>
          </a:lnRef>
          <a:fillRef idx="0">
            <a:schemeClr val="accent1"/>
          </a:fillRef>
          <a:effectRef idx="1">
            <a:schemeClr val="accent1"/>
          </a:effectRef>
          <a:fontRef idx="minor">
            <a:schemeClr val="tx1"/>
          </a:fontRef>
        </p:style>
      </p:cxnSp>
      <p:sp>
        <p:nvSpPr>
          <p:cNvPr id="39" name="Down Arrow 38">
            <a:extLst>
              <a:ext uri="{FF2B5EF4-FFF2-40B4-BE49-F238E27FC236}">
                <a16:creationId xmlns:a16="http://schemas.microsoft.com/office/drawing/2014/main" id="{243BC0D9-5149-0A14-1D96-716DD929477C}"/>
              </a:ext>
            </a:extLst>
          </p:cNvPr>
          <p:cNvSpPr/>
          <p:nvPr/>
        </p:nvSpPr>
        <p:spPr>
          <a:xfrm rot="10800000">
            <a:off x="6936699" y="2974587"/>
            <a:ext cx="290528" cy="278307"/>
          </a:xfrm>
          <a:prstGeom prst="downArrow">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dirty="0"/>
          </a:p>
        </p:txBody>
      </p:sp>
      <p:sp>
        <p:nvSpPr>
          <p:cNvPr id="40" name="Oval 39">
            <a:extLst>
              <a:ext uri="{FF2B5EF4-FFF2-40B4-BE49-F238E27FC236}">
                <a16:creationId xmlns:a16="http://schemas.microsoft.com/office/drawing/2014/main" id="{56929705-99A6-DBDC-7CDB-E92C749CAC4C}"/>
              </a:ext>
            </a:extLst>
          </p:cNvPr>
          <p:cNvSpPr/>
          <p:nvPr/>
        </p:nvSpPr>
        <p:spPr>
          <a:xfrm>
            <a:off x="6858995" y="3169447"/>
            <a:ext cx="445937" cy="409664"/>
          </a:xfrm>
          <a:prstGeom prst="ellipse">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41" name="Down Arrow 40">
            <a:extLst>
              <a:ext uri="{FF2B5EF4-FFF2-40B4-BE49-F238E27FC236}">
                <a16:creationId xmlns:a16="http://schemas.microsoft.com/office/drawing/2014/main" id="{FB1DA45F-CBD1-2456-6D18-A9A9D80EEF73}"/>
              </a:ext>
            </a:extLst>
          </p:cNvPr>
          <p:cNvSpPr/>
          <p:nvPr/>
        </p:nvSpPr>
        <p:spPr>
          <a:xfrm rot="16200000">
            <a:off x="7070131" y="3276196"/>
            <a:ext cx="138128" cy="170886"/>
          </a:xfrm>
          <a:prstGeom prst="downArrow">
            <a:avLst/>
          </a:prstGeom>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42" name="Oval 41">
            <a:extLst>
              <a:ext uri="{FF2B5EF4-FFF2-40B4-BE49-F238E27FC236}">
                <a16:creationId xmlns:a16="http://schemas.microsoft.com/office/drawing/2014/main" id="{A237734C-6B1B-94D0-77A7-0D9A583A82F3}"/>
              </a:ext>
            </a:extLst>
          </p:cNvPr>
          <p:cNvSpPr/>
          <p:nvPr/>
        </p:nvSpPr>
        <p:spPr>
          <a:xfrm>
            <a:off x="6951464" y="3288626"/>
            <a:ext cx="161781" cy="166084"/>
          </a:xfrm>
          <a:prstGeom prst="ellipse">
            <a:avLst/>
          </a:prstGeom>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43" name="TextBox 42">
            <a:extLst>
              <a:ext uri="{FF2B5EF4-FFF2-40B4-BE49-F238E27FC236}">
                <a16:creationId xmlns:a16="http://schemas.microsoft.com/office/drawing/2014/main" id="{2CF3D4FF-F90B-4347-C1E2-F91EA44D8C78}"/>
              </a:ext>
            </a:extLst>
          </p:cNvPr>
          <p:cNvSpPr txBox="1"/>
          <p:nvPr/>
        </p:nvSpPr>
        <p:spPr>
          <a:xfrm>
            <a:off x="1470184" y="380956"/>
            <a:ext cx="1375698" cy="292388"/>
          </a:xfrm>
          <a:prstGeom prst="rect">
            <a:avLst/>
          </a:prstGeom>
          <a:noFill/>
        </p:spPr>
        <p:txBody>
          <a:bodyPr wrap="none" rtlCol="0">
            <a:spAutoFit/>
          </a:bodyPr>
          <a:lstStyle/>
          <a:p>
            <a:r>
              <a:rPr lang="en-GB" sz="1300" b="1" dirty="0">
                <a:solidFill>
                  <a:srgbClr val="C00000"/>
                </a:solidFill>
              </a:rPr>
              <a:t>e</a:t>
            </a:r>
            <a:r>
              <a:rPr lang="en-IT" sz="1300" b="1" dirty="0">
                <a:solidFill>
                  <a:srgbClr val="C00000"/>
                </a:solidFill>
              </a:rPr>
              <a:t>p      e’hX, e’hhX</a:t>
            </a:r>
          </a:p>
        </p:txBody>
      </p:sp>
      <p:cxnSp>
        <p:nvCxnSpPr>
          <p:cNvPr id="46" name="Straight Arrow Connector 45">
            <a:extLst>
              <a:ext uri="{FF2B5EF4-FFF2-40B4-BE49-F238E27FC236}">
                <a16:creationId xmlns:a16="http://schemas.microsoft.com/office/drawing/2014/main" id="{DB8EC1CD-9D7F-3CB6-BF69-5EE615222077}"/>
              </a:ext>
            </a:extLst>
          </p:cNvPr>
          <p:cNvCxnSpPr>
            <a:cxnSpLocks/>
          </p:cNvCxnSpPr>
          <p:nvPr/>
        </p:nvCxnSpPr>
        <p:spPr>
          <a:xfrm>
            <a:off x="1756465" y="538271"/>
            <a:ext cx="174965" cy="0"/>
          </a:xfrm>
          <a:prstGeom prst="straightConnector1">
            <a:avLst/>
          </a:prstGeom>
          <a:ln>
            <a:solidFill>
              <a:srgbClr val="C00000"/>
            </a:solidFill>
            <a:tailEnd type="triangle"/>
          </a:ln>
          <a:effectLst/>
        </p:spPr>
        <p:style>
          <a:lnRef idx="2">
            <a:schemeClr val="accent1"/>
          </a:lnRef>
          <a:fillRef idx="0">
            <a:schemeClr val="accent1"/>
          </a:fillRef>
          <a:effectRef idx="1">
            <a:schemeClr val="accent1"/>
          </a:effectRef>
          <a:fontRef idx="minor">
            <a:schemeClr val="tx1"/>
          </a:fontRef>
        </p:style>
      </p:cxnSp>
      <p:sp>
        <p:nvSpPr>
          <p:cNvPr id="10" name="Fußzeilenplatzhalter 7">
            <a:extLst>
              <a:ext uri="{FF2B5EF4-FFF2-40B4-BE49-F238E27FC236}">
                <a16:creationId xmlns:a16="http://schemas.microsoft.com/office/drawing/2014/main" id="{12E8B411-A8E8-393B-E088-5C4297BFC6E0}"/>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spTree>
    <p:extLst>
      <p:ext uri="{BB962C8B-B14F-4D97-AF65-F5344CB8AC3E}">
        <p14:creationId xmlns:p14="http://schemas.microsoft.com/office/powerpoint/2010/main" val="1258471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BAB2C-C4B6-21CF-574C-A6892CF5F7AF}"/>
            </a:ext>
          </a:extLst>
        </p:cNvPr>
        <p:cNvGrpSpPr/>
        <p:nvPr/>
      </p:nvGrpSpPr>
      <p:grpSpPr>
        <a:xfrm>
          <a:off x="0" y="0"/>
          <a:ext cx="0" cy="0"/>
          <a:chOff x="0" y="0"/>
          <a:chExt cx="0" cy="0"/>
        </a:xfrm>
      </p:grpSpPr>
      <p:pic>
        <p:nvPicPr>
          <p:cNvPr id="31" name="Picture 30">
            <a:extLst>
              <a:ext uri="{FF2B5EF4-FFF2-40B4-BE49-F238E27FC236}">
                <a16:creationId xmlns:a16="http://schemas.microsoft.com/office/drawing/2014/main" id="{09A7EEB1-7682-7306-858B-7DF059D6D5AC}"/>
              </a:ext>
            </a:extLst>
          </p:cNvPr>
          <p:cNvPicPr>
            <a:picLocks noChangeAspect="1"/>
          </p:cNvPicPr>
          <p:nvPr/>
        </p:nvPicPr>
        <p:blipFill>
          <a:blip r:embed="rId3"/>
          <a:stretch>
            <a:fillRect/>
          </a:stretch>
        </p:blipFill>
        <p:spPr>
          <a:xfrm>
            <a:off x="766006" y="378364"/>
            <a:ext cx="7772400" cy="1646895"/>
          </a:xfrm>
          <a:prstGeom prst="rect">
            <a:avLst/>
          </a:prstGeom>
        </p:spPr>
      </p:pic>
      <p:sp>
        <p:nvSpPr>
          <p:cNvPr id="28" name="Rectangle 27">
            <a:extLst>
              <a:ext uri="{FF2B5EF4-FFF2-40B4-BE49-F238E27FC236}">
                <a16:creationId xmlns:a16="http://schemas.microsoft.com/office/drawing/2014/main" id="{B63D9941-3FA4-6B0F-BCAE-FCB8954D9E4E}"/>
              </a:ext>
            </a:extLst>
          </p:cNvPr>
          <p:cNvSpPr/>
          <p:nvPr/>
        </p:nvSpPr>
        <p:spPr>
          <a:xfrm>
            <a:off x="4603055" y="2444781"/>
            <a:ext cx="4308951" cy="22797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7" name="Rectangle 26">
            <a:extLst>
              <a:ext uri="{FF2B5EF4-FFF2-40B4-BE49-F238E27FC236}">
                <a16:creationId xmlns:a16="http://schemas.microsoft.com/office/drawing/2014/main" id="{B3522C8A-8597-9A46-D66A-A4F5E049D7C6}"/>
              </a:ext>
            </a:extLst>
          </p:cNvPr>
          <p:cNvSpPr/>
          <p:nvPr/>
        </p:nvSpPr>
        <p:spPr>
          <a:xfrm>
            <a:off x="231994" y="2444781"/>
            <a:ext cx="3945699" cy="22797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5" name="Rectangle 14">
            <a:extLst>
              <a:ext uri="{FF2B5EF4-FFF2-40B4-BE49-F238E27FC236}">
                <a16:creationId xmlns:a16="http://schemas.microsoft.com/office/drawing/2014/main" id="{A851C84C-796C-B1B7-C763-D66A52836F18}"/>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F35AA8E1-0677-A281-9282-02BA332A3AC3}"/>
              </a:ext>
            </a:extLst>
          </p:cNvPr>
          <p:cNvSpPr/>
          <p:nvPr/>
        </p:nvSpPr>
        <p:spPr>
          <a:xfrm>
            <a:off x="3141793" y="-31962"/>
            <a:ext cx="2751459" cy="323165"/>
          </a:xfrm>
          <a:prstGeom prst="rect">
            <a:avLst/>
          </a:prstGeom>
          <a:noFill/>
        </p:spPr>
        <p:txBody>
          <a:bodyPr wrap="none">
            <a:spAutoFit/>
          </a:bodyPr>
          <a:lstStyle/>
          <a:p>
            <a:pPr algn="ctr">
              <a:defRPr/>
            </a:pPr>
            <a:r>
              <a:rPr lang="en-US" sz="1500" dirty="0">
                <a:ln w="1905"/>
                <a:solidFill>
                  <a:schemeClr val="bg1"/>
                </a:solidFill>
                <a:latin typeface="Calibri"/>
              </a:rPr>
              <a:t>Deep Virtual Compton Scattering</a:t>
            </a:r>
          </a:p>
        </p:txBody>
      </p:sp>
      <p:sp>
        <p:nvSpPr>
          <p:cNvPr id="6" name="Rectangle 5">
            <a:extLst>
              <a:ext uri="{FF2B5EF4-FFF2-40B4-BE49-F238E27FC236}">
                <a16:creationId xmlns:a16="http://schemas.microsoft.com/office/drawing/2014/main" id="{11FE7D27-6871-FD13-5EAB-F5017BE31867}"/>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8" name="Foliennummernplatzhalter 6">
            <a:extLst>
              <a:ext uri="{FF2B5EF4-FFF2-40B4-BE49-F238E27FC236}">
                <a16:creationId xmlns:a16="http://schemas.microsoft.com/office/drawing/2014/main" id="{523F5455-F413-DD1E-2EC0-6D0CC8DEF407}"/>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6</a:t>
            </a:fld>
            <a:endParaRPr lang="en-US" sz="700" dirty="0">
              <a:solidFill>
                <a:schemeClr val="bg1"/>
              </a:solidFill>
            </a:endParaRPr>
          </a:p>
        </p:txBody>
      </p:sp>
      <p:sp>
        <p:nvSpPr>
          <p:cNvPr id="17" name="TextBox 16">
            <a:extLst>
              <a:ext uri="{FF2B5EF4-FFF2-40B4-BE49-F238E27FC236}">
                <a16:creationId xmlns:a16="http://schemas.microsoft.com/office/drawing/2014/main" id="{6CF81FA5-3848-0A6C-B4E5-BDFEBD1DEAED}"/>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sp>
        <p:nvSpPr>
          <p:cNvPr id="3" name="Fußzeilenplatzhalter 7">
            <a:extLst>
              <a:ext uri="{FF2B5EF4-FFF2-40B4-BE49-F238E27FC236}">
                <a16:creationId xmlns:a16="http://schemas.microsoft.com/office/drawing/2014/main" id="{9D459934-1135-71C4-B98C-61BBA5164ADB}"/>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pic>
        <p:nvPicPr>
          <p:cNvPr id="5" name="Picture 4">
            <a:extLst>
              <a:ext uri="{FF2B5EF4-FFF2-40B4-BE49-F238E27FC236}">
                <a16:creationId xmlns:a16="http://schemas.microsoft.com/office/drawing/2014/main" id="{84824B35-EDE4-578E-10AA-7A1A7FD5F8EE}"/>
              </a:ext>
            </a:extLst>
          </p:cNvPr>
          <p:cNvPicPr>
            <a:picLocks noChangeAspect="1"/>
          </p:cNvPicPr>
          <p:nvPr/>
        </p:nvPicPr>
        <p:blipFill>
          <a:blip r:embed="rId4"/>
          <a:stretch>
            <a:fillRect/>
          </a:stretch>
        </p:blipFill>
        <p:spPr>
          <a:xfrm>
            <a:off x="291487" y="2797469"/>
            <a:ext cx="3250792" cy="431602"/>
          </a:xfrm>
          <a:prstGeom prst="rect">
            <a:avLst/>
          </a:prstGeom>
        </p:spPr>
      </p:pic>
      <p:pic>
        <p:nvPicPr>
          <p:cNvPr id="7" name="Picture 6">
            <a:extLst>
              <a:ext uri="{FF2B5EF4-FFF2-40B4-BE49-F238E27FC236}">
                <a16:creationId xmlns:a16="http://schemas.microsoft.com/office/drawing/2014/main" id="{8121FD9F-6569-0CB7-5F72-6C91BC74BD9A}"/>
              </a:ext>
            </a:extLst>
          </p:cNvPr>
          <p:cNvPicPr>
            <a:picLocks noChangeAspect="1"/>
          </p:cNvPicPr>
          <p:nvPr/>
        </p:nvPicPr>
        <p:blipFill>
          <a:blip r:embed="rId5"/>
          <a:stretch>
            <a:fillRect/>
          </a:stretch>
        </p:blipFill>
        <p:spPr>
          <a:xfrm>
            <a:off x="2250417" y="3178423"/>
            <a:ext cx="1782751" cy="441093"/>
          </a:xfrm>
          <a:prstGeom prst="rect">
            <a:avLst/>
          </a:prstGeom>
        </p:spPr>
      </p:pic>
      <p:pic>
        <p:nvPicPr>
          <p:cNvPr id="9" name="Picture 8">
            <a:extLst>
              <a:ext uri="{FF2B5EF4-FFF2-40B4-BE49-F238E27FC236}">
                <a16:creationId xmlns:a16="http://schemas.microsoft.com/office/drawing/2014/main" id="{85DE7C19-46BB-C086-3279-5A8D954D4BEA}"/>
              </a:ext>
            </a:extLst>
          </p:cNvPr>
          <p:cNvPicPr>
            <a:picLocks noChangeAspect="1"/>
          </p:cNvPicPr>
          <p:nvPr/>
        </p:nvPicPr>
        <p:blipFill>
          <a:blip r:embed="rId6"/>
          <a:stretch>
            <a:fillRect/>
          </a:stretch>
        </p:blipFill>
        <p:spPr>
          <a:xfrm>
            <a:off x="338747" y="3812386"/>
            <a:ext cx="3203532" cy="380005"/>
          </a:xfrm>
          <a:prstGeom prst="rect">
            <a:avLst/>
          </a:prstGeom>
        </p:spPr>
      </p:pic>
      <p:pic>
        <p:nvPicPr>
          <p:cNvPr id="11" name="Picture 10">
            <a:extLst>
              <a:ext uri="{FF2B5EF4-FFF2-40B4-BE49-F238E27FC236}">
                <a16:creationId xmlns:a16="http://schemas.microsoft.com/office/drawing/2014/main" id="{1C1EB7B6-B3E6-B20A-0A51-F4355FB191F0}"/>
              </a:ext>
            </a:extLst>
          </p:cNvPr>
          <p:cNvPicPr>
            <a:picLocks noChangeAspect="1"/>
          </p:cNvPicPr>
          <p:nvPr/>
        </p:nvPicPr>
        <p:blipFill>
          <a:blip r:embed="rId7"/>
          <a:stretch>
            <a:fillRect/>
          </a:stretch>
        </p:blipFill>
        <p:spPr>
          <a:xfrm>
            <a:off x="1290081" y="4281287"/>
            <a:ext cx="2763061" cy="360399"/>
          </a:xfrm>
          <a:prstGeom prst="rect">
            <a:avLst/>
          </a:prstGeom>
        </p:spPr>
      </p:pic>
      <p:pic>
        <p:nvPicPr>
          <p:cNvPr id="12" name="Picture 11">
            <a:extLst>
              <a:ext uri="{FF2B5EF4-FFF2-40B4-BE49-F238E27FC236}">
                <a16:creationId xmlns:a16="http://schemas.microsoft.com/office/drawing/2014/main" id="{276BEA02-8C76-4446-2F86-0E69F4F697F8}"/>
              </a:ext>
            </a:extLst>
          </p:cNvPr>
          <p:cNvPicPr>
            <a:picLocks noChangeAspect="1"/>
          </p:cNvPicPr>
          <p:nvPr/>
        </p:nvPicPr>
        <p:blipFill>
          <a:blip r:embed="rId8"/>
          <a:stretch>
            <a:fillRect/>
          </a:stretch>
        </p:blipFill>
        <p:spPr>
          <a:xfrm>
            <a:off x="4694438" y="2569990"/>
            <a:ext cx="4126183" cy="2113304"/>
          </a:xfrm>
          <a:prstGeom prst="rect">
            <a:avLst/>
          </a:prstGeom>
        </p:spPr>
      </p:pic>
      <p:sp>
        <p:nvSpPr>
          <p:cNvPr id="24" name="Rounded Rectangle 23">
            <a:extLst>
              <a:ext uri="{FF2B5EF4-FFF2-40B4-BE49-F238E27FC236}">
                <a16:creationId xmlns:a16="http://schemas.microsoft.com/office/drawing/2014/main" id="{2AF5B168-4680-BF2E-0381-BAC7AB28413D}"/>
              </a:ext>
            </a:extLst>
          </p:cNvPr>
          <p:cNvSpPr/>
          <p:nvPr/>
        </p:nvSpPr>
        <p:spPr>
          <a:xfrm>
            <a:off x="172758" y="1212182"/>
            <a:ext cx="973343" cy="292388"/>
          </a:xfrm>
          <a:prstGeom prst="roundRect">
            <a:avLst/>
          </a:prstGeom>
          <a:solidFill>
            <a:schemeClr val="accent6">
              <a:lumMod val="40000"/>
              <a:lumOff val="6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5" name="TextBox 24">
            <a:extLst>
              <a:ext uri="{FF2B5EF4-FFF2-40B4-BE49-F238E27FC236}">
                <a16:creationId xmlns:a16="http://schemas.microsoft.com/office/drawing/2014/main" id="{BCF2E822-FC1C-7B3F-B3E4-D8C2E6338630}"/>
              </a:ext>
            </a:extLst>
          </p:cNvPr>
          <p:cNvSpPr txBox="1"/>
          <p:nvPr/>
        </p:nvSpPr>
        <p:spPr>
          <a:xfrm>
            <a:off x="163714" y="1211799"/>
            <a:ext cx="997389" cy="292388"/>
          </a:xfrm>
          <a:prstGeom prst="rect">
            <a:avLst/>
          </a:prstGeom>
          <a:noFill/>
        </p:spPr>
        <p:txBody>
          <a:bodyPr wrap="none" rtlCol="0">
            <a:spAutoFit/>
          </a:bodyPr>
          <a:lstStyle/>
          <a:p>
            <a:r>
              <a:rPr lang="en-GB" sz="1300" dirty="0"/>
              <a:t>e</a:t>
            </a:r>
            <a:r>
              <a:rPr lang="en-IT" sz="1300" dirty="0"/>
              <a:t>p </a:t>
            </a:r>
            <a:r>
              <a:rPr lang="en-IT" sz="1300" dirty="0">
                <a:sym typeface="Wingdings" pitchFamily="2" charset="2"/>
              </a:rPr>
              <a:t> e’ p’ </a:t>
            </a:r>
            <a:r>
              <a:rPr lang="en-IT" sz="1300" dirty="0">
                <a:latin typeface="Symbol" pitchFamily="2" charset="2"/>
                <a:sym typeface="Wingdings" pitchFamily="2" charset="2"/>
              </a:rPr>
              <a:t>g</a:t>
            </a:r>
            <a:endParaRPr lang="en-IT" sz="1300" dirty="0"/>
          </a:p>
        </p:txBody>
      </p:sp>
      <p:sp>
        <p:nvSpPr>
          <p:cNvPr id="26" name="TextBox 25">
            <a:extLst>
              <a:ext uri="{FF2B5EF4-FFF2-40B4-BE49-F238E27FC236}">
                <a16:creationId xmlns:a16="http://schemas.microsoft.com/office/drawing/2014/main" id="{1385EC6F-0B95-8551-6F07-088F575080CB}"/>
              </a:ext>
            </a:extLst>
          </p:cNvPr>
          <p:cNvSpPr txBox="1"/>
          <p:nvPr/>
        </p:nvSpPr>
        <p:spPr>
          <a:xfrm>
            <a:off x="7245454" y="2462831"/>
            <a:ext cx="1628972" cy="230832"/>
          </a:xfrm>
          <a:prstGeom prst="rect">
            <a:avLst/>
          </a:prstGeom>
          <a:noFill/>
        </p:spPr>
        <p:txBody>
          <a:bodyPr wrap="none" rtlCol="0">
            <a:spAutoFit/>
          </a:bodyPr>
          <a:lstStyle/>
          <a:p>
            <a:r>
              <a:rPr lang="en-IT" sz="900" dirty="0"/>
              <a:t>A. Airapetian, PLB 74 (2011) 15</a:t>
            </a:r>
          </a:p>
        </p:txBody>
      </p:sp>
      <p:sp>
        <p:nvSpPr>
          <p:cNvPr id="29" name="TextBox 28">
            <a:extLst>
              <a:ext uri="{FF2B5EF4-FFF2-40B4-BE49-F238E27FC236}">
                <a16:creationId xmlns:a16="http://schemas.microsoft.com/office/drawing/2014/main" id="{9F9157C9-CACE-E580-7C7C-C8D6EDA4B074}"/>
              </a:ext>
            </a:extLst>
          </p:cNvPr>
          <p:cNvSpPr txBox="1"/>
          <p:nvPr/>
        </p:nvSpPr>
        <p:spPr>
          <a:xfrm>
            <a:off x="426429" y="2424130"/>
            <a:ext cx="3275256" cy="338554"/>
          </a:xfrm>
          <a:prstGeom prst="rect">
            <a:avLst/>
          </a:prstGeom>
          <a:noFill/>
        </p:spPr>
        <p:txBody>
          <a:bodyPr wrap="none" rtlCol="0">
            <a:spAutoFit/>
          </a:bodyPr>
          <a:lstStyle/>
          <a:p>
            <a:r>
              <a:rPr lang="en-GB" sz="1100" dirty="0"/>
              <a:t>Rare access to Im</a:t>
            </a:r>
            <a:r>
              <a:rPr lang="en-GB" sz="1600" dirty="0">
                <a:latin typeface="Symbol" pitchFamily="2" charset="2"/>
              </a:rPr>
              <a:t>e</a:t>
            </a:r>
            <a:r>
              <a:rPr lang="en-GB" sz="1100" dirty="0"/>
              <a:t> CFF with no kinematic suppression</a:t>
            </a:r>
            <a:endParaRPr lang="en-IT" sz="1100" dirty="0"/>
          </a:p>
        </p:txBody>
      </p:sp>
    </p:spTree>
    <p:extLst>
      <p:ext uri="{BB962C8B-B14F-4D97-AF65-F5344CB8AC3E}">
        <p14:creationId xmlns:p14="http://schemas.microsoft.com/office/powerpoint/2010/main" val="1974000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DF7D8-2E09-072C-E50D-ABD4BE54707B}"/>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F6529CDB-F959-37B5-DDC0-9158AC2C1BE7}"/>
              </a:ext>
            </a:extLst>
          </p:cNvPr>
          <p:cNvSpPr/>
          <p:nvPr/>
        </p:nvSpPr>
        <p:spPr>
          <a:xfrm>
            <a:off x="5312454" y="1911318"/>
            <a:ext cx="3325905" cy="292373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b="1" dirty="0"/>
          </a:p>
        </p:txBody>
      </p:sp>
      <p:sp>
        <p:nvSpPr>
          <p:cNvPr id="12" name="Rectangle 11">
            <a:extLst>
              <a:ext uri="{FF2B5EF4-FFF2-40B4-BE49-F238E27FC236}">
                <a16:creationId xmlns:a16="http://schemas.microsoft.com/office/drawing/2014/main" id="{8C237219-0A8D-45A2-087A-3EF38D169683}"/>
              </a:ext>
            </a:extLst>
          </p:cNvPr>
          <p:cNvSpPr/>
          <p:nvPr/>
        </p:nvSpPr>
        <p:spPr>
          <a:xfrm>
            <a:off x="513125" y="968112"/>
            <a:ext cx="3471046" cy="6696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b="1" dirty="0"/>
          </a:p>
        </p:txBody>
      </p:sp>
      <p:sp>
        <p:nvSpPr>
          <p:cNvPr id="6" name="Rectangle 5">
            <a:extLst>
              <a:ext uri="{FF2B5EF4-FFF2-40B4-BE49-F238E27FC236}">
                <a16:creationId xmlns:a16="http://schemas.microsoft.com/office/drawing/2014/main" id="{3F4EF576-4DCC-76D5-4E9E-1597F5F04309}"/>
              </a:ext>
            </a:extLst>
          </p:cNvPr>
          <p:cNvSpPr/>
          <p:nvPr/>
        </p:nvSpPr>
        <p:spPr>
          <a:xfrm>
            <a:off x="513124" y="1922745"/>
            <a:ext cx="3971194" cy="290229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7" name="Rectangle 26">
            <a:extLst>
              <a:ext uri="{FF2B5EF4-FFF2-40B4-BE49-F238E27FC236}">
                <a16:creationId xmlns:a16="http://schemas.microsoft.com/office/drawing/2014/main" id="{2D467869-03D3-FB95-45B0-D8D0EE942BD4}"/>
              </a:ext>
            </a:extLst>
          </p:cNvPr>
          <p:cNvSpPr/>
          <p:nvPr/>
        </p:nvSpPr>
        <p:spPr>
          <a:xfrm>
            <a:off x="4923271" y="646271"/>
            <a:ext cx="3987951" cy="720607"/>
          </a:xfrm>
          <a:prstGeom prst="rect">
            <a:avLst/>
          </a:prstGeom>
          <a:solidFill>
            <a:schemeClr val="accent6">
              <a:lumMod val="20000"/>
              <a:lumOff val="8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5" name="Rectangle 14">
            <a:extLst>
              <a:ext uri="{FF2B5EF4-FFF2-40B4-BE49-F238E27FC236}">
                <a16:creationId xmlns:a16="http://schemas.microsoft.com/office/drawing/2014/main" id="{CD972362-5A4C-1B41-EB70-A0BA5837E1F8}"/>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2" name="Rectangle 1">
            <a:extLst>
              <a:ext uri="{FF2B5EF4-FFF2-40B4-BE49-F238E27FC236}">
                <a16:creationId xmlns:a16="http://schemas.microsoft.com/office/drawing/2014/main" id="{5FB8ECD7-CCA4-3798-E7E4-66C32199CCF7}"/>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4" name="Foliennummernplatzhalter 6">
            <a:extLst>
              <a:ext uri="{FF2B5EF4-FFF2-40B4-BE49-F238E27FC236}">
                <a16:creationId xmlns:a16="http://schemas.microsoft.com/office/drawing/2014/main" id="{2232F713-DC51-65F6-BAC5-0F0AD153FA87}"/>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7</a:t>
            </a:fld>
            <a:endParaRPr lang="en-US" sz="700" dirty="0">
              <a:solidFill>
                <a:schemeClr val="bg1"/>
              </a:solidFill>
            </a:endParaRPr>
          </a:p>
        </p:txBody>
      </p:sp>
      <p:sp>
        <p:nvSpPr>
          <p:cNvPr id="8" name="Rectangle 7">
            <a:extLst>
              <a:ext uri="{FF2B5EF4-FFF2-40B4-BE49-F238E27FC236}">
                <a16:creationId xmlns:a16="http://schemas.microsoft.com/office/drawing/2014/main" id="{9350CE85-59F3-7B7E-603D-D5D7AC083BC3}"/>
              </a:ext>
            </a:extLst>
          </p:cNvPr>
          <p:cNvSpPr/>
          <p:nvPr/>
        </p:nvSpPr>
        <p:spPr>
          <a:xfrm>
            <a:off x="3584111" y="-49718"/>
            <a:ext cx="1866793" cy="323165"/>
          </a:xfrm>
          <a:prstGeom prst="rect">
            <a:avLst/>
          </a:prstGeom>
          <a:noFill/>
        </p:spPr>
        <p:txBody>
          <a:bodyPr wrap="none">
            <a:spAutoFit/>
          </a:bodyPr>
          <a:lstStyle/>
          <a:p>
            <a:pPr algn="ctr">
              <a:defRPr/>
            </a:pPr>
            <a:r>
              <a:rPr lang="en-US" sz="1500" dirty="0">
                <a:ln w="1905"/>
                <a:solidFill>
                  <a:schemeClr val="bg1"/>
                </a:solidFill>
                <a:latin typeface="Calibri"/>
              </a:rPr>
              <a:t>What we know: GPDs</a:t>
            </a:r>
          </a:p>
        </p:txBody>
      </p:sp>
      <p:sp>
        <p:nvSpPr>
          <p:cNvPr id="20" name="TextBox 19">
            <a:extLst>
              <a:ext uri="{FF2B5EF4-FFF2-40B4-BE49-F238E27FC236}">
                <a16:creationId xmlns:a16="http://schemas.microsoft.com/office/drawing/2014/main" id="{0692D413-FFB2-AFE5-80DA-B29C6A3A8E0A}"/>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sp>
        <p:nvSpPr>
          <p:cNvPr id="9" name="TextBox 8">
            <a:extLst>
              <a:ext uri="{FF2B5EF4-FFF2-40B4-BE49-F238E27FC236}">
                <a16:creationId xmlns:a16="http://schemas.microsoft.com/office/drawing/2014/main" id="{8909DC9C-C742-BE3E-3523-A20BE6011F09}"/>
              </a:ext>
            </a:extLst>
          </p:cNvPr>
          <p:cNvSpPr txBox="1"/>
          <p:nvPr/>
        </p:nvSpPr>
        <p:spPr>
          <a:xfrm>
            <a:off x="342745" y="404477"/>
            <a:ext cx="3877985" cy="461665"/>
          </a:xfrm>
          <a:prstGeom prst="rect">
            <a:avLst/>
          </a:prstGeom>
          <a:noFill/>
        </p:spPr>
        <p:txBody>
          <a:bodyPr wrap="none" rtlCol="0">
            <a:spAutoFit/>
          </a:bodyPr>
          <a:lstStyle/>
          <a:p>
            <a:pPr algn="ctr"/>
            <a:r>
              <a:rPr lang="en-IT" sz="1200" dirty="0"/>
              <a:t>GPD E is essential to pin down the quark dynamics (OAM)	</a:t>
            </a:r>
          </a:p>
          <a:p>
            <a:pPr algn="ctr"/>
            <a:r>
              <a:rPr lang="en-IT" sz="1200" dirty="0"/>
              <a:t>It is poorly known expecially for the u-quark flavor</a:t>
            </a:r>
          </a:p>
        </p:txBody>
      </p:sp>
      <p:pic>
        <p:nvPicPr>
          <p:cNvPr id="24" name="Picture 23">
            <a:extLst>
              <a:ext uri="{FF2B5EF4-FFF2-40B4-BE49-F238E27FC236}">
                <a16:creationId xmlns:a16="http://schemas.microsoft.com/office/drawing/2014/main" id="{20A3E33D-A073-B32E-D70B-6245A9BB9A5A}"/>
              </a:ext>
            </a:extLst>
          </p:cNvPr>
          <p:cNvPicPr>
            <a:picLocks noChangeAspect="1"/>
          </p:cNvPicPr>
          <p:nvPr/>
        </p:nvPicPr>
        <p:blipFill>
          <a:blip r:embed="rId2"/>
          <a:stretch>
            <a:fillRect/>
          </a:stretch>
        </p:blipFill>
        <p:spPr>
          <a:xfrm>
            <a:off x="599917" y="2096298"/>
            <a:ext cx="3646407" cy="2698168"/>
          </a:xfrm>
          <a:prstGeom prst="rect">
            <a:avLst/>
          </a:prstGeom>
        </p:spPr>
      </p:pic>
      <p:pic>
        <p:nvPicPr>
          <p:cNvPr id="25" name="Picture 24">
            <a:extLst>
              <a:ext uri="{FF2B5EF4-FFF2-40B4-BE49-F238E27FC236}">
                <a16:creationId xmlns:a16="http://schemas.microsoft.com/office/drawing/2014/main" id="{CF13039F-AF02-C2D5-3C9D-1DAFABABAD4C}"/>
              </a:ext>
            </a:extLst>
          </p:cNvPr>
          <p:cNvPicPr>
            <a:picLocks noChangeAspect="1"/>
          </p:cNvPicPr>
          <p:nvPr/>
        </p:nvPicPr>
        <p:blipFill>
          <a:blip r:embed="rId3"/>
          <a:stretch>
            <a:fillRect/>
          </a:stretch>
        </p:blipFill>
        <p:spPr>
          <a:xfrm>
            <a:off x="5425853" y="1990743"/>
            <a:ext cx="2906193" cy="2818931"/>
          </a:xfrm>
          <a:prstGeom prst="rect">
            <a:avLst/>
          </a:prstGeom>
        </p:spPr>
      </p:pic>
      <p:sp>
        <p:nvSpPr>
          <p:cNvPr id="26" name="TextBox 25">
            <a:extLst>
              <a:ext uri="{FF2B5EF4-FFF2-40B4-BE49-F238E27FC236}">
                <a16:creationId xmlns:a16="http://schemas.microsoft.com/office/drawing/2014/main" id="{42A042E3-9453-C150-6FD5-3AD65A9CB35C}"/>
              </a:ext>
            </a:extLst>
          </p:cNvPr>
          <p:cNvSpPr txBox="1"/>
          <p:nvPr/>
        </p:nvSpPr>
        <p:spPr>
          <a:xfrm>
            <a:off x="5074459" y="669564"/>
            <a:ext cx="3650808" cy="646331"/>
          </a:xfrm>
          <a:prstGeom prst="rect">
            <a:avLst/>
          </a:prstGeom>
          <a:noFill/>
        </p:spPr>
        <p:txBody>
          <a:bodyPr wrap="none" rtlCol="0">
            <a:spAutoFit/>
          </a:bodyPr>
          <a:lstStyle/>
          <a:p>
            <a:r>
              <a:rPr lang="en-IT" sz="1200" b="1" dirty="0">
                <a:solidFill>
                  <a:srgbClr val="C00000"/>
                </a:solidFill>
              </a:rPr>
              <a:t>CLAS12 can be the first experiment in exploiting both  </a:t>
            </a:r>
          </a:p>
          <a:p>
            <a:r>
              <a:rPr lang="en-IT" sz="1200" b="1" dirty="0">
                <a:solidFill>
                  <a:srgbClr val="C00000"/>
                </a:solidFill>
              </a:rPr>
              <a:t>	A</a:t>
            </a:r>
            <a:r>
              <a:rPr lang="en-IT" sz="1200" b="1" baseline="-25000" dirty="0">
                <a:solidFill>
                  <a:srgbClr val="C00000"/>
                </a:solidFill>
              </a:rPr>
              <a:t>LU</a:t>
            </a:r>
            <a:r>
              <a:rPr lang="en-IT" sz="1200" b="1" dirty="0">
                <a:solidFill>
                  <a:srgbClr val="C00000"/>
                </a:solidFill>
              </a:rPr>
              <a:t> measurement on neutron with </a:t>
            </a:r>
          </a:p>
          <a:p>
            <a:r>
              <a:rPr lang="en-IT" sz="1200" b="1" dirty="0">
                <a:solidFill>
                  <a:srgbClr val="C00000"/>
                </a:solidFill>
              </a:rPr>
              <a:t>	A</a:t>
            </a:r>
            <a:r>
              <a:rPr lang="en-IT" sz="1200" b="1" baseline="-25000" dirty="0">
                <a:solidFill>
                  <a:srgbClr val="C00000"/>
                </a:solidFill>
              </a:rPr>
              <a:t>UT</a:t>
            </a:r>
            <a:r>
              <a:rPr lang="en-IT" sz="1200" b="1" dirty="0">
                <a:solidFill>
                  <a:srgbClr val="C00000"/>
                </a:solidFill>
              </a:rPr>
              <a:t> measurement on proton </a:t>
            </a:r>
          </a:p>
        </p:txBody>
      </p:sp>
      <p:sp>
        <p:nvSpPr>
          <p:cNvPr id="14" name="TextBox 13">
            <a:extLst>
              <a:ext uri="{FF2B5EF4-FFF2-40B4-BE49-F238E27FC236}">
                <a16:creationId xmlns:a16="http://schemas.microsoft.com/office/drawing/2014/main" id="{68741805-9076-6AC3-9D54-15ECC52AA6E9}"/>
              </a:ext>
            </a:extLst>
          </p:cNvPr>
          <p:cNvSpPr txBox="1"/>
          <p:nvPr/>
        </p:nvSpPr>
        <p:spPr>
          <a:xfrm>
            <a:off x="493638" y="1898585"/>
            <a:ext cx="4078361" cy="230832"/>
          </a:xfrm>
          <a:prstGeom prst="rect">
            <a:avLst/>
          </a:prstGeom>
          <a:noFill/>
        </p:spPr>
        <p:txBody>
          <a:bodyPr wrap="none" rtlCol="0">
            <a:spAutoFit/>
          </a:bodyPr>
          <a:lstStyle/>
          <a:p>
            <a:r>
              <a:rPr lang="en-GB" sz="900" dirty="0"/>
              <a:t>CLAS12 RGB measurement of A</a:t>
            </a:r>
            <a:r>
              <a:rPr lang="en-GB" sz="900" baseline="-25000" dirty="0"/>
              <a:t>LU  </a:t>
            </a:r>
            <a:r>
              <a:rPr lang="en-GB" sz="900" dirty="0"/>
              <a:t>on neutron, </a:t>
            </a:r>
            <a:r>
              <a:rPr lang="en-GB" sz="900" dirty="0" err="1"/>
              <a:t>Phys.Rev.Lett</a:t>
            </a:r>
            <a:r>
              <a:rPr lang="en-GB" sz="900" dirty="0"/>
              <a:t>. 133 (2024) 21, 211903</a:t>
            </a:r>
            <a:endParaRPr lang="en-IT" sz="900" dirty="0"/>
          </a:p>
        </p:txBody>
      </p:sp>
      <p:sp>
        <p:nvSpPr>
          <p:cNvPr id="10" name="Fußzeilenplatzhalter 7">
            <a:extLst>
              <a:ext uri="{FF2B5EF4-FFF2-40B4-BE49-F238E27FC236}">
                <a16:creationId xmlns:a16="http://schemas.microsoft.com/office/drawing/2014/main" id="{8B8944A5-F158-3D50-0BDD-F52220D753CA}"/>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sp>
        <p:nvSpPr>
          <p:cNvPr id="22" name="TextBox 21">
            <a:extLst>
              <a:ext uri="{FF2B5EF4-FFF2-40B4-BE49-F238E27FC236}">
                <a16:creationId xmlns:a16="http://schemas.microsoft.com/office/drawing/2014/main" id="{FECDCE41-2DFF-71C6-23ED-A948E13FA120}"/>
              </a:ext>
            </a:extLst>
          </p:cNvPr>
          <p:cNvSpPr txBox="1"/>
          <p:nvPr/>
        </p:nvSpPr>
        <p:spPr>
          <a:xfrm rot="705355">
            <a:off x="8221417" y="3364847"/>
            <a:ext cx="833883" cy="261610"/>
          </a:xfrm>
          <a:prstGeom prst="rect">
            <a:avLst/>
          </a:prstGeom>
          <a:noFill/>
        </p:spPr>
        <p:txBody>
          <a:bodyPr wrap="none" rtlCol="0">
            <a:spAutoFit/>
          </a:bodyPr>
          <a:lstStyle/>
          <a:p>
            <a:r>
              <a:rPr lang="en-IT" sz="1100" b="1" dirty="0"/>
              <a:t>CLAS12 A</a:t>
            </a:r>
            <a:r>
              <a:rPr lang="en-IT" sz="1100" b="1" baseline="-25000" dirty="0"/>
              <a:t>LU</a:t>
            </a:r>
          </a:p>
        </p:txBody>
      </p:sp>
      <p:pic>
        <p:nvPicPr>
          <p:cNvPr id="3" name="Picture 2">
            <a:extLst>
              <a:ext uri="{FF2B5EF4-FFF2-40B4-BE49-F238E27FC236}">
                <a16:creationId xmlns:a16="http://schemas.microsoft.com/office/drawing/2014/main" id="{3580B142-0F10-C206-9078-2DD4399C79EF}"/>
              </a:ext>
            </a:extLst>
          </p:cNvPr>
          <p:cNvPicPr>
            <a:picLocks noChangeAspect="1"/>
          </p:cNvPicPr>
          <p:nvPr/>
        </p:nvPicPr>
        <p:blipFill>
          <a:blip r:embed="rId4"/>
          <a:stretch>
            <a:fillRect/>
          </a:stretch>
        </p:blipFill>
        <p:spPr>
          <a:xfrm>
            <a:off x="599917" y="1052562"/>
            <a:ext cx="3213463" cy="496378"/>
          </a:xfrm>
          <a:prstGeom prst="rect">
            <a:avLst/>
          </a:prstGeom>
        </p:spPr>
      </p:pic>
      <p:sp>
        <p:nvSpPr>
          <p:cNvPr id="5" name="TextBox 4">
            <a:extLst>
              <a:ext uri="{FF2B5EF4-FFF2-40B4-BE49-F238E27FC236}">
                <a16:creationId xmlns:a16="http://schemas.microsoft.com/office/drawing/2014/main" id="{F3E11E0F-C9A3-5239-EA3F-59D3C9CE1C6B}"/>
              </a:ext>
            </a:extLst>
          </p:cNvPr>
          <p:cNvSpPr txBox="1"/>
          <p:nvPr/>
        </p:nvSpPr>
        <p:spPr>
          <a:xfrm>
            <a:off x="6369555" y="2494596"/>
            <a:ext cx="354584" cy="246221"/>
          </a:xfrm>
          <a:prstGeom prst="rect">
            <a:avLst/>
          </a:prstGeom>
          <a:noFill/>
        </p:spPr>
        <p:txBody>
          <a:bodyPr wrap="none" rtlCol="0">
            <a:spAutoFit/>
          </a:bodyPr>
          <a:lstStyle/>
          <a:p>
            <a:r>
              <a:rPr lang="en-IT" sz="1000" b="1" dirty="0"/>
              <a:t>A</a:t>
            </a:r>
            <a:r>
              <a:rPr lang="en-IT" sz="1000" b="1" baseline="-25000" dirty="0"/>
              <a:t>LU</a:t>
            </a:r>
          </a:p>
        </p:txBody>
      </p:sp>
      <p:sp>
        <p:nvSpPr>
          <p:cNvPr id="7" name="TextBox 6">
            <a:extLst>
              <a:ext uri="{FF2B5EF4-FFF2-40B4-BE49-F238E27FC236}">
                <a16:creationId xmlns:a16="http://schemas.microsoft.com/office/drawing/2014/main" id="{00531C0B-D182-0DF5-93D7-58B08F8A10F5}"/>
              </a:ext>
            </a:extLst>
          </p:cNvPr>
          <p:cNvSpPr txBox="1"/>
          <p:nvPr/>
        </p:nvSpPr>
        <p:spPr>
          <a:xfrm>
            <a:off x="7398777" y="4230494"/>
            <a:ext cx="359394" cy="246221"/>
          </a:xfrm>
          <a:prstGeom prst="rect">
            <a:avLst/>
          </a:prstGeom>
          <a:noFill/>
        </p:spPr>
        <p:txBody>
          <a:bodyPr wrap="none" rtlCol="0">
            <a:spAutoFit/>
          </a:bodyPr>
          <a:lstStyle/>
          <a:p>
            <a:r>
              <a:rPr lang="en-IT" sz="1000" b="1" dirty="0"/>
              <a:t>A</a:t>
            </a:r>
            <a:r>
              <a:rPr lang="en-IT" sz="1000" b="1" baseline="-25000" dirty="0"/>
              <a:t>UT</a:t>
            </a:r>
          </a:p>
        </p:txBody>
      </p:sp>
    </p:spTree>
    <p:extLst>
      <p:ext uri="{BB962C8B-B14F-4D97-AF65-F5344CB8AC3E}">
        <p14:creationId xmlns:p14="http://schemas.microsoft.com/office/powerpoint/2010/main" val="3519080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73A86-CC2A-7205-E17A-42B26402D72B}"/>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78831E81-6DD4-375F-E0AE-C8D079129C9D}"/>
              </a:ext>
            </a:extLst>
          </p:cNvPr>
          <p:cNvSpPr/>
          <p:nvPr/>
        </p:nvSpPr>
        <p:spPr>
          <a:xfrm>
            <a:off x="-1" y="248690"/>
            <a:ext cx="1820418" cy="475472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6" name="Rectangle 15">
            <a:extLst>
              <a:ext uri="{FF2B5EF4-FFF2-40B4-BE49-F238E27FC236}">
                <a16:creationId xmlns:a16="http://schemas.microsoft.com/office/drawing/2014/main" id="{85DD991C-5F6A-053E-0457-DCD07DD24C32}"/>
              </a:ext>
            </a:extLst>
          </p:cNvPr>
          <p:cNvSpPr/>
          <p:nvPr/>
        </p:nvSpPr>
        <p:spPr>
          <a:xfrm>
            <a:off x="7324308" y="271205"/>
            <a:ext cx="1820418" cy="4732211"/>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pic>
        <p:nvPicPr>
          <p:cNvPr id="3" name="Picture 2">
            <a:extLst>
              <a:ext uri="{FF2B5EF4-FFF2-40B4-BE49-F238E27FC236}">
                <a16:creationId xmlns:a16="http://schemas.microsoft.com/office/drawing/2014/main" id="{90370F87-9DE1-7208-286F-737AD8F2800B}"/>
              </a:ext>
            </a:extLst>
          </p:cNvPr>
          <p:cNvPicPr>
            <a:picLocks noChangeAspect="1"/>
          </p:cNvPicPr>
          <p:nvPr/>
        </p:nvPicPr>
        <p:blipFill>
          <a:blip r:embed="rId2"/>
          <a:stretch>
            <a:fillRect/>
          </a:stretch>
        </p:blipFill>
        <p:spPr>
          <a:xfrm>
            <a:off x="927987" y="259700"/>
            <a:ext cx="7073044" cy="4743716"/>
          </a:xfrm>
          <a:prstGeom prst="rect">
            <a:avLst/>
          </a:prstGeom>
        </p:spPr>
      </p:pic>
      <p:sp>
        <p:nvSpPr>
          <p:cNvPr id="12" name="Rectangle 11">
            <a:extLst>
              <a:ext uri="{FF2B5EF4-FFF2-40B4-BE49-F238E27FC236}">
                <a16:creationId xmlns:a16="http://schemas.microsoft.com/office/drawing/2014/main" id="{145E4F48-F495-4702-1A44-6283BD16E962}"/>
              </a:ext>
            </a:extLst>
          </p:cNvPr>
          <p:cNvSpPr/>
          <p:nvPr/>
        </p:nvSpPr>
        <p:spPr>
          <a:xfrm>
            <a:off x="675998" y="260447"/>
            <a:ext cx="7325033" cy="279698"/>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5" name="Rectangle 14">
            <a:extLst>
              <a:ext uri="{FF2B5EF4-FFF2-40B4-BE49-F238E27FC236}">
                <a16:creationId xmlns:a16="http://schemas.microsoft.com/office/drawing/2014/main" id="{2EED5C01-E765-7336-8E2F-1624B0863223}"/>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8E41610E-2114-8592-BACC-1A43B90781BE}"/>
              </a:ext>
            </a:extLst>
          </p:cNvPr>
          <p:cNvSpPr/>
          <p:nvPr/>
        </p:nvSpPr>
        <p:spPr>
          <a:xfrm>
            <a:off x="3924161" y="-31962"/>
            <a:ext cx="1186672" cy="323165"/>
          </a:xfrm>
          <a:prstGeom prst="rect">
            <a:avLst/>
          </a:prstGeom>
          <a:noFill/>
        </p:spPr>
        <p:txBody>
          <a:bodyPr wrap="none">
            <a:spAutoFit/>
          </a:bodyPr>
          <a:lstStyle/>
          <a:p>
            <a:pPr algn="ctr">
              <a:defRPr/>
            </a:pPr>
            <a:r>
              <a:rPr lang="en-US" sz="1500" dirty="0">
                <a:ln w="1905"/>
                <a:solidFill>
                  <a:schemeClr val="bg1"/>
                </a:solidFill>
                <a:latin typeface="Calibri"/>
              </a:rPr>
              <a:t>Run Group H</a:t>
            </a:r>
          </a:p>
        </p:txBody>
      </p:sp>
      <p:cxnSp>
        <p:nvCxnSpPr>
          <p:cNvPr id="5" name="Straight Arrow Connector 4">
            <a:extLst>
              <a:ext uri="{FF2B5EF4-FFF2-40B4-BE49-F238E27FC236}">
                <a16:creationId xmlns:a16="http://schemas.microsoft.com/office/drawing/2014/main" id="{89357211-FC85-1F47-C734-22FEB4A91117}"/>
              </a:ext>
            </a:extLst>
          </p:cNvPr>
          <p:cNvCxnSpPr>
            <a:cxnSpLocks/>
          </p:cNvCxnSpPr>
          <p:nvPr/>
        </p:nvCxnSpPr>
        <p:spPr>
          <a:xfrm>
            <a:off x="3640404" y="923866"/>
            <a:ext cx="0" cy="3969416"/>
          </a:xfrm>
          <a:prstGeom prst="straightConnector1">
            <a:avLst/>
          </a:prstGeom>
          <a:ln w="38100">
            <a:solidFill>
              <a:srgbClr val="F5F701"/>
            </a:solidFill>
            <a:headEnd type="arrow" w="lg" len="lg"/>
            <a:tailEnd type="arrow" w="lg" len="lg"/>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1FBC5F44-4235-8A1C-4DBA-067E91FEFEE6}"/>
              </a:ext>
            </a:extLst>
          </p:cNvPr>
          <p:cNvSpPr txBox="1"/>
          <p:nvPr/>
        </p:nvSpPr>
        <p:spPr>
          <a:xfrm>
            <a:off x="3116900" y="2756416"/>
            <a:ext cx="613258" cy="307777"/>
          </a:xfrm>
          <a:prstGeom prst="rect">
            <a:avLst/>
          </a:prstGeom>
          <a:noFill/>
        </p:spPr>
        <p:txBody>
          <a:bodyPr wrap="square" rtlCol="0">
            <a:spAutoFit/>
          </a:bodyPr>
          <a:lstStyle/>
          <a:p>
            <a:r>
              <a:rPr lang="en-US" sz="1400" dirty="0">
                <a:solidFill>
                  <a:srgbClr val="F5F701"/>
                </a:solidFill>
              </a:rPr>
              <a:t>10 m</a:t>
            </a:r>
          </a:p>
        </p:txBody>
      </p:sp>
      <p:sp>
        <p:nvSpPr>
          <p:cNvPr id="7" name="TextBox 6">
            <a:extLst>
              <a:ext uri="{FF2B5EF4-FFF2-40B4-BE49-F238E27FC236}">
                <a16:creationId xmlns:a16="http://schemas.microsoft.com/office/drawing/2014/main" id="{B0504958-8C03-224C-53CB-2AD34FF27774}"/>
              </a:ext>
            </a:extLst>
          </p:cNvPr>
          <p:cNvSpPr txBox="1"/>
          <p:nvPr/>
        </p:nvSpPr>
        <p:spPr>
          <a:xfrm>
            <a:off x="89862" y="246407"/>
            <a:ext cx="4597631" cy="307777"/>
          </a:xfrm>
          <a:prstGeom prst="rect">
            <a:avLst/>
          </a:prstGeom>
          <a:noFill/>
        </p:spPr>
        <p:txBody>
          <a:bodyPr wrap="square" rtlCol="0">
            <a:spAutoFit/>
          </a:bodyPr>
          <a:lstStyle/>
          <a:p>
            <a:r>
              <a:rPr lang="en-US" sz="1400" dirty="0">
                <a:solidFill>
                  <a:schemeClr val="bg1"/>
                </a:solidFill>
              </a:rPr>
              <a:t>Large acceptance spectrometer. Operational since 02/18</a:t>
            </a:r>
          </a:p>
        </p:txBody>
      </p:sp>
      <p:sp>
        <p:nvSpPr>
          <p:cNvPr id="18" name="Rounded Rectangle 17">
            <a:extLst>
              <a:ext uri="{FF2B5EF4-FFF2-40B4-BE49-F238E27FC236}">
                <a16:creationId xmlns:a16="http://schemas.microsoft.com/office/drawing/2014/main" id="{3D8603B6-2ED5-3175-C7F2-A0A91B226B6E}"/>
              </a:ext>
            </a:extLst>
          </p:cNvPr>
          <p:cNvSpPr/>
          <p:nvPr/>
        </p:nvSpPr>
        <p:spPr>
          <a:xfrm>
            <a:off x="115203" y="2869442"/>
            <a:ext cx="2582978" cy="1963637"/>
          </a:xfrm>
          <a:prstGeom prst="roundRect">
            <a:avLst/>
          </a:prstGeo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20" name="TextBox 19">
            <a:extLst>
              <a:ext uri="{FF2B5EF4-FFF2-40B4-BE49-F238E27FC236}">
                <a16:creationId xmlns:a16="http://schemas.microsoft.com/office/drawing/2014/main" id="{2D4DFEE5-8AF2-9379-A7E3-F4DB0CC22AB7}"/>
              </a:ext>
            </a:extLst>
          </p:cNvPr>
          <p:cNvSpPr txBox="1"/>
          <p:nvPr/>
        </p:nvSpPr>
        <p:spPr>
          <a:xfrm>
            <a:off x="117294" y="3010569"/>
            <a:ext cx="2289281" cy="307777"/>
          </a:xfrm>
          <a:prstGeom prst="rect">
            <a:avLst/>
          </a:prstGeom>
          <a:noFill/>
        </p:spPr>
        <p:txBody>
          <a:bodyPr wrap="none" rtlCol="0">
            <a:spAutoFit/>
          </a:bodyPr>
          <a:lstStyle/>
          <a:p>
            <a:r>
              <a:rPr lang="en-US" sz="1400" dirty="0"/>
              <a:t>Luminosity up to 10</a:t>
            </a:r>
            <a:r>
              <a:rPr lang="en-US" sz="1400" baseline="30000" dirty="0"/>
              <a:t>35 </a:t>
            </a:r>
            <a:r>
              <a:rPr lang="en-US" sz="1400" dirty="0"/>
              <a:t>cm</a:t>
            </a:r>
            <a:r>
              <a:rPr lang="en-US" sz="1400" baseline="30000" dirty="0"/>
              <a:t>-2 </a:t>
            </a:r>
            <a:r>
              <a:rPr lang="en-US" sz="1400" dirty="0"/>
              <a:t>s</a:t>
            </a:r>
            <a:r>
              <a:rPr lang="en-US" sz="1400" baseline="30000" dirty="0"/>
              <a:t>-1</a:t>
            </a:r>
          </a:p>
        </p:txBody>
      </p:sp>
      <p:sp>
        <p:nvSpPr>
          <p:cNvPr id="22" name="TextBox 21">
            <a:extLst>
              <a:ext uri="{FF2B5EF4-FFF2-40B4-BE49-F238E27FC236}">
                <a16:creationId xmlns:a16="http://schemas.microsoft.com/office/drawing/2014/main" id="{1778964D-D42A-4754-121C-604F79EF42AD}"/>
              </a:ext>
            </a:extLst>
          </p:cNvPr>
          <p:cNvSpPr txBox="1"/>
          <p:nvPr/>
        </p:nvSpPr>
        <p:spPr>
          <a:xfrm>
            <a:off x="128455" y="4142000"/>
            <a:ext cx="2588016" cy="523220"/>
          </a:xfrm>
          <a:prstGeom prst="rect">
            <a:avLst/>
          </a:prstGeom>
          <a:noFill/>
        </p:spPr>
        <p:txBody>
          <a:bodyPr wrap="none" rtlCol="0">
            <a:spAutoFit/>
          </a:bodyPr>
          <a:lstStyle/>
          <a:p>
            <a:r>
              <a:rPr lang="en-US" sz="1400" dirty="0"/>
              <a:t>Broad kinematic range coverage </a:t>
            </a:r>
          </a:p>
          <a:p>
            <a:r>
              <a:rPr lang="en-US" sz="1400" dirty="0"/>
              <a:t>(current to target fragmentation)</a:t>
            </a:r>
            <a:endParaRPr lang="en-US" sz="1400" baseline="30000" dirty="0"/>
          </a:p>
        </p:txBody>
      </p:sp>
      <p:sp>
        <p:nvSpPr>
          <p:cNvPr id="23" name="TextBox 22">
            <a:extLst>
              <a:ext uri="{FF2B5EF4-FFF2-40B4-BE49-F238E27FC236}">
                <a16:creationId xmlns:a16="http://schemas.microsoft.com/office/drawing/2014/main" id="{B9C07799-90EB-4FD5-B787-27BD982785DD}"/>
              </a:ext>
            </a:extLst>
          </p:cNvPr>
          <p:cNvSpPr txBox="1"/>
          <p:nvPr/>
        </p:nvSpPr>
        <p:spPr>
          <a:xfrm>
            <a:off x="139694" y="3786542"/>
            <a:ext cx="1401089" cy="307777"/>
          </a:xfrm>
          <a:prstGeom prst="rect">
            <a:avLst/>
          </a:prstGeom>
          <a:noFill/>
        </p:spPr>
        <p:txBody>
          <a:bodyPr wrap="none" rtlCol="0">
            <a:spAutoFit/>
          </a:bodyPr>
          <a:lstStyle/>
          <a:p>
            <a:r>
              <a:rPr lang="en-US" sz="1400" dirty="0"/>
              <a:t>Polarized targets</a:t>
            </a:r>
            <a:endParaRPr lang="en-US" sz="1400" baseline="30000" dirty="0"/>
          </a:p>
        </p:txBody>
      </p:sp>
      <p:sp>
        <p:nvSpPr>
          <p:cNvPr id="24" name="TextBox 23">
            <a:extLst>
              <a:ext uri="{FF2B5EF4-FFF2-40B4-BE49-F238E27FC236}">
                <a16:creationId xmlns:a16="http://schemas.microsoft.com/office/drawing/2014/main" id="{5FFE2CC8-038F-B28E-C51C-713DD98A24E1}"/>
              </a:ext>
            </a:extLst>
          </p:cNvPr>
          <p:cNvSpPr txBox="1"/>
          <p:nvPr/>
        </p:nvSpPr>
        <p:spPr>
          <a:xfrm>
            <a:off x="117294" y="3418509"/>
            <a:ext cx="2454005" cy="307777"/>
          </a:xfrm>
          <a:prstGeom prst="rect">
            <a:avLst/>
          </a:prstGeom>
          <a:noFill/>
        </p:spPr>
        <p:txBody>
          <a:bodyPr wrap="none" rtlCol="0">
            <a:spAutoFit/>
          </a:bodyPr>
          <a:lstStyle/>
          <a:p>
            <a:r>
              <a:rPr lang="en-US" sz="1400" dirty="0"/>
              <a:t>Highly polarized electron beam</a:t>
            </a:r>
            <a:endParaRPr lang="en-US" sz="1400" baseline="30000" dirty="0"/>
          </a:p>
        </p:txBody>
      </p:sp>
      <p:sp>
        <p:nvSpPr>
          <p:cNvPr id="8" name="Rectangle 7">
            <a:extLst>
              <a:ext uri="{FF2B5EF4-FFF2-40B4-BE49-F238E27FC236}">
                <a16:creationId xmlns:a16="http://schemas.microsoft.com/office/drawing/2014/main" id="{420AECF0-7D29-EE47-4F71-FE7D952702BA}"/>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9" name="Foliennummernplatzhalter 6">
            <a:extLst>
              <a:ext uri="{FF2B5EF4-FFF2-40B4-BE49-F238E27FC236}">
                <a16:creationId xmlns:a16="http://schemas.microsoft.com/office/drawing/2014/main" id="{4FA365C6-1059-ED0E-5DA6-10458B5352E4}"/>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8</a:t>
            </a:fld>
            <a:endParaRPr lang="en-US" sz="700" dirty="0">
              <a:solidFill>
                <a:schemeClr val="bg1"/>
              </a:solidFill>
            </a:endParaRPr>
          </a:p>
        </p:txBody>
      </p:sp>
      <p:sp>
        <p:nvSpPr>
          <p:cNvPr id="13" name="TextBox 12">
            <a:extLst>
              <a:ext uri="{FF2B5EF4-FFF2-40B4-BE49-F238E27FC236}">
                <a16:creationId xmlns:a16="http://schemas.microsoft.com/office/drawing/2014/main" id="{E64788AA-25DD-173F-EEB4-2F49419EFDFB}"/>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sp>
        <p:nvSpPr>
          <p:cNvPr id="25" name="Rounded Rectangle 24">
            <a:extLst>
              <a:ext uri="{FF2B5EF4-FFF2-40B4-BE49-F238E27FC236}">
                <a16:creationId xmlns:a16="http://schemas.microsoft.com/office/drawing/2014/main" id="{B30FE39B-F94A-898A-E030-286D62984428}"/>
              </a:ext>
            </a:extLst>
          </p:cNvPr>
          <p:cNvSpPr/>
          <p:nvPr/>
        </p:nvSpPr>
        <p:spPr>
          <a:xfrm>
            <a:off x="2369763" y="2294943"/>
            <a:ext cx="973343" cy="292388"/>
          </a:xfrm>
          <a:prstGeom prst="roundRect">
            <a:avLst/>
          </a:prstGeom>
          <a:solidFill>
            <a:schemeClr val="accent3">
              <a:lumMod val="40000"/>
              <a:lumOff val="60000"/>
            </a:schemeClr>
          </a:solidFill>
          <a:ln>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6" name="TextBox 25">
            <a:extLst>
              <a:ext uri="{FF2B5EF4-FFF2-40B4-BE49-F238E27FC236}">
                <a16:creationId xmlns:a16="http://schemas.microsoft.com/office/drawing/2014/main" id="{96E2D9DA-790D-DFB7-8FF4-AEC310F24805}"/>
              </a:ext>
            </a:extLst>
          </p:cNvPr>
          <p:cNvSpPr txBox="1"/>
          <p:nvPr/>
        </p:nvSpPr>
        <p:spPr>
          <a:xfrm>
            <a:off x="2608427" y="2301249"/>
            <a:ext cx="508473" cy="292388"/>
          </a:xfrm>
          <a:prstGeom prst="rect">
            <a:avLst/>
          </a:prstGeom>
          <a:noFill/>
        </p:spPr>
        <p:txBody>
          <a:bodyPr wrap="none" rtlCol="0">
            <a:spAutoFit/>
          </a:bodyPr>
          <a:lstStyle/>
          <a:p>
            <a:r>
              <a:rPr lang="en-GB" sz="1300" dirty="0"/>
              <a:t>RICH</a:t>
            </a:r>
            <a:endParaRPr lang="en-IT" sz="1300" dirty="0"/>
          </a:p>
        </p:txBody>
      </p:sp>
      <p:sp>
        <p:nvSpPr>
          <p:cNvPr id="27" name="Rounded Rectangle 26">
            <a:extLst>
              <a:ext uri="{FF2B5EF4-FFF2-40B4-BE49-F238E27FC236}">
                <a16:creationId xmlns:a16="http://schemas.microsoft.com/office/drawing/2014/main" id="{6B00A27A-EA08-95D9-0D44-760E8BDE4FFB}"/>
              </a:ext>
            </a:extLst>
          </p:cNvPr>
          <p:cNvSpPr/>
          <p:nvPr/>
        </p:nvSpPr>
        <p:spPr>
          <a:xfrm>
            <a:off x="5556581" y="2291263"/>
            <a:ext cx="1730893" cy="292388"/>
          </a:xfrm>
          <a:prstGeom prst="roundRect">
            <a:avLst/>
          </a:prstGeom>
          <a:solidFill>
            <a:schemeClr val="accent3">
              <a:lumMod val="40000"/>
              <a:lumOff val="60000"/>
            </a:schemeClr>
          </a:solidFill>
          <a:ln>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8" name="TextBox 27">
            <a:extLst>
              <a:ext uri="{FF2B5EF4-FFF2-40B4-BE49-F238E27FC236}">
                <a16:creationId xmlns:a16="http://schemas.microsoft.com/office/drawing/2014/main" id="{C8233435-2A52-6508-F699-AFF25DE7552C}"/>
              </a:ext>
            </a:extLst>
          </p:cNvPr>
          <p:cNvSpPr txBox="1"/>
          <p:nvPr/>
        </p:nvSpPr>
        <p:spPr>
          <a:xfrm>
            <a:off x="5846965" y="2289855"/>
            <a:ext cx="1150123" cy="292388"/>
          </a:xfrm>
          <a:prstGeom prst="rect">
            <a:avLst/>
          </a:prstGeom>
          <a:noFill/>
        </p:spPr>
        <p:txBody>
          <a:bodyPr wrap="none" rtlCol="0">
            <a:spAutoFit/>
          </a:bodyPr>
          <a:lstStyle/>
          <a:p>
            <a:r>
              <a:rPr lang="en-GB" sz="1300" dirty="0"/>
              <a:t>Target / Recoil</a:t>
            </a:r>
            <a:endParaRPr lang="en-IT" sz="1300" dirty="0"/>
          </a:p>
        </p:txBody>
      </p:sp>
      <p:sp>
        <p:nvSpPr>
          <p:cNvPr id="4" name="Rounded Rectangle 3">
            <a:extLst>
              <a:ext uri="{FF2B5EF4-FFF2-40B4-BE49-F238E27FC236}">
                <a16:creationId xmlns:a16="http://schemas.microsoft.com/office/drawing/2014/main" id="{D6290A22-F520-3512-4D94-5AD4D82E37B9}"/>
              </a:ext>
            </a:extLst>
          </p:cNvPr>
          <p:cNvSpPr/>
          <p:nvPr/>
        </p:nvSpPr>
        <p:spPr>
          <a:xfrm>
            <a:off x="4911656" y="4094319"/>
            <a:ext cx="3341364" cy="731030"/>
          </a:xfrm>
          <a:prstGeom prst="roundRect">
            <a:avLst/>
          </a:prstGeom>
          <a:solidFill>
            <a:schemeClr val="accent3">
              <a:lumMod val="40000"/>
              <a:lumOff val="60000"/>
            </a:schemeClr>
          </a:solidFill>
          <a:ln>
            <a:solidFill>
              <a:schemeClr val="accent3">
                <a:lumMod val="75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1" name="TextBox 10">
            <a:extLst>
              <a:ext uri="{FF2B5EF4-FFF2-40B4-BE49-F238E27FC236}">
                <a16:creationId xmlns:a16="http://schemas.microsoft.com/office/drawing/2014/main" id="{7ABEBCB0-7109-76D2-A647-6122A12A92CC}"/>
              </a:ext>
            </a:extLst>
          </p:cNvPr>
          <p:cNvSpPr txBox="1"/>
          <p:nvPr/>
        </p:nvSpPr>
        <p:spPr>
          <a:xfrm>
            <a:off x="5202502" y="4209685"/>
            <a:ext cx="2598981" cy="492443"/>
          </a:xfrm>
          <a:prstGeom prst="rect">
            <a:avLst/>
          </a:prstGeom>
          <a:noFill/>
        </p:spPr>
        <p:txBody>
          <a:bodyPr wrap="none" rtlCol="0">
            <a:spAutoFit/>
          </a:bodyPr>
          <a:lstStyle/>
          <a:p>
            <a:r>
              <a:rPr lang="en-IT" sz="1300" dirty="0">
                <a:solidFill>
                  <a:schemeClr val="accent3">
                    <a:lumMod val="50000"/>
                  </a:schemeClr>
                </a:solidFill>
              </a:rPr>
              <a:t>Available or well-known technology</a:t>
            </a:r>
          </a:p>
          <a:p>
            <a:r>
              <a:rPr lang="en-IT" sz="1300" dirty="0">
                <a:solidFill>
                  <a:schemeClr val="accent3">
                    <a:lumMod val="50000"/>
                  </a:schemeClr>
                </a:solidFill>
              </a:rPr>
              <a:t>No specific R&amp;D required</a:t>
            </a:r>
          </a:p>
        </p:txBody>
      </p:sp>
      <p:sp>
        <p:nvSpPr>
          <p:cNvPr id="10" name="Fußzeilenplatzhalter 7">
            <a:extLst>
              <a:ext uri="{FF2B5EF4-FFF2-40B4-BE49-F238E27FC236}">
                <a16:creationId xmlns:a16="http://schemas.microsoft.com/office/drawing/2014/main" id="{518261BA-E03F-FF45-2F99-21AAF39546C1}"/>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spTree>
    <p:extLst>
      <p:ext uri="{BB962C8B-B14F-4D97-AF65-F5344CB8AC3E}">
        <p14:creationId xmlns:p14="http://schemas.microsoft.com/office/powerpoint/2010/main" val="892761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73A86-CC2A-7205-E17A-42B26402D72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EED5C01-E765-7336-8E2F-1624B0863223}"/>
              </a:ext>
            </a:extLst>
          </p:cNvPr>
          <p:cNvSpPr/>
          <p:nvPr/>
        </p:nvSpPr>
        <p:spPr>
          <a:xfrm>
            <a:off x="0" y="0"/>
            <a:ext cx="9144000" cy="2712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8E41610E-2114-8592-BACC-1A43B90781BE}"/>
              </a:ext>
            </a:extLst>
          </p:cNvPr>
          <p:cNvSpPr/>
          <p:nvPr/>
        </p:nvSpPr>
        <p:spPr>
          <a:xfrm>
            <a:off x="3469969" y="-31962"/>
            <a:ext cx="2095062" cy="323165"/>
          </a:xfrm>
          <a:prstGeom prst="rect">
            <a:avLst/>
          </a:prstGeom>
          <a:noFill/>
        </p:spPr>
        <p:txBody>
          <a:bodyPr wrap="none">
            <a:spAutoFit/>
          </a:bodyPr>
          <a:lstStyle/>
          <a:p>
            <a:pPr algn="ctr">
              <a:defRPr/>
            </a:pPr>
            <a:r>
              <a:rPr lang="en-US" sz="1500" dirty="0">
                <a:ln w="1905"/>
                <a:solidFill>
                  <a:schemeClr val="bg1"/>
                </a:solidFill>
                <a:latin typeface="Calibri"/>
              </a:rPr>
              <a:t>CLAS12 Kinematic Reach</a:t>
            </a:r>
          </a:p>
        </p:txBody>
      </p:sp>
      <p:sp>
        <p:nvSpPr>
          <p:cNvPr id="10" name="TextBox 9">
            <a:extLst>
              <a:ext uri="{FF2B5EF4-FFF2-40B4-BE49-F238E27FC236}">
                <a16:creationId xmlns:a16="http://schemas.microsoft.com/office/drawing/2014/main" id="{9AFA0A54-FE7C-A13B-5F4C-10E37EA94E76}"/>
              </a:ext>
            </a:extLst>
          </p:cNvPr>
          <p:cNvSpPr txBox="1"/>
          <p:nvPr/>
        </p:nvSpPr>
        <p:spPr>
          <a:xfrm>
            <a:off x="-359229" y="2571750"/>
            <a:ext cx="184731" cy="369332"/>
          </a:xfrm>
          <a:prstGeom prst="rect">
            <a:avLst/>
          </a:prstGeom>
          <a:noFill/>
        </p:spPr>
        <p:txBody>
          <a:bodyPr wrap="none" rtlCol="0">
            <a:spAutoFit/>
          </a:bodyPr>
          <a:lstStyle/>
          <a:p>
            <a:endParaRPr lang="en-IT" dirty="0"/>
          </a:p>
        </p:txBody>
      </p:sp>
      <p:pic>
        <p:nvPicPr>
          <p:cNvPr id="3" name="Picture 2">
            <a:extLst>
              <a:ext uri="{FF2B5EF4-FFF2-40B4-BE49-F238E27FC236}">
                <a16:creationId xmlns:a16="http://schemas.microsoft.com/office/drawing/2014/main" id="{089E424C-B6C1-0E95-357C-E84116EE6412}"/>
              </a:ext>
            </a:extLst>
          </p:cNvPr>
          <p:cNvPicPr>
            <a:picLocks noChangeAspect="1"/>
          </p:cNvPicPr>
          <p:nvPr/>
        </p:nvPicPr>
        <p:blipFill>
          <a:blip r:embed="rId3"/>
          <a:stretch>
            <a:fillRect/>
          </a:stretch>
        </p:blipFill>
        <p:spPr>
          <a:xfrm>
            <a:off x="748935" y="1840980"/>
            <a:ext cx="7027817" cy="2915334"/>
          </a:xfrm>
          <a:prstGeom prst="rect">
            <a:avLst/>
          </a:prstGeom>
        </p:spPr>
      </p:pic>
      <p:sp>
        <p:nvSpPr>
          <p:cNvPr id="5" name="TextBox 4">
            <a:extLst>
              <a:ext uri="{FF2B5EF4-FFF2-40B4-BE49-F238E27FC236}">
                <a16:creationId xmlns:a16="http://schemas.microsoft.com/office/drawing/2014/main" id="{D60DC6AE-70C4-5376-3D25-CBC85D2B1CA1}"/>
              </a:ext>
            </a:extLst>
          </p:cNvPr>
          <p:cNvSpPr txBox="1"/>
          <p:nvPr/>
        </p:nvSpPr>
        <p:spPr>
          <a:xfrm>
            <a:off x="420414" y="380956"/>
            <a:ext cx="7684861" cy="1323439"/>
          </a:xfrm>
          <a:prstGeom prst="rect">
            <a:avLst/>
          </a:prstGeom>
          <a:noFill/>
        </p:spPr>
        <p:txBody>
          <a:bodyPr wrap="none" rtlCol="0">
            <a:spAutoFit/>
          </a:bodyPr>
          <a:lstStyle/>
          <a:p>
            <a:r>
              <a:rPr lang="en-US" sz="1500" b="1" dirty="0"/>
              <a:t>Features:   wide phase space cover, excellent PID and statistics optimized for a multi-D analysis</a:t>
            </a:r>
          </a:p>
          <a:p>
            <a:r>
              <a:rPr lang="en-US" sz="800" dirty="0"/>
              <a:t>	 </a:t>
            </a:r>
          </a:p>
          <a:p>
            <a:r>
              <a:rPr lang="en-US" sz="1500" dirty="0"/>
              <a:t>       		           </a:t>
            </a:r>
            <a:r>
              <a:rPr lang="en-US" sz="1300" dirty="0"/>
              <a:t>- disentangle kinematical correlations</a:t>
            </a:r>
          </a:p>
          <a:p>
            <a:endParaRPr lang="en-US" sz="800" dirty="0"/>
          </a:p>
          <a:p>
            <a:r>
              <a:rPr lang="en-US" sz="1300" dirty="0"/>
              <a:t>             		- verify expected dependences (e.g. in Q</a:t>
            </a:r>
            <a:r>
              <a:rPr lang="en-US" sz="1300" baseline="30000" dirty="0"/>
              <a:t>2</a:t>
            </a:r>
            <a:r>
              <a:rPr lang="en-US" sz="1300" dirty="0"/>
              <a:t>) and isolate peculiar regimes (e.g. in z)</a:t>
            </a:r>
          </a:p>
          <a:p>
            <a:endParaRPr lang="en-US" sz="800" dirty="0"/>
          </a:p>
          <a:p>
            <a:r>
              <a:rPr lang="en-US" sz="1300" dirty="0"/>
              <a:t>          		            - study transition regions (e.g. in P</a:t>
            </a:r>
            <a:r>
              <a:rPr lang="en-US" sz="1300" baseline="-25000" dirty="0"/>
              <a:t>T</a:t>
            </a:r>
            <a:r>
              <a:rPr lang="en-US" sz="1300" dirty="0"/>
              <a:t>) </a:t>
            </a:r>
          </a:p>
        </p:txBody>
      </p:sp>
      <p:sp>
        <p:nvSpPr>
          <p:cNvPr id="12" name="Rectangle 11">
            <a:extLst>
              <a:ext uri="{FF2B5EF4-FFF2-40B4-BE49-F238E27FC236}">
                <a16:creationId xmlns:a16="http://schemas.microsoft.com/office/drawing/2014/main" id="{9A7DE925-295F-B931-C17B-1768D17DCFD4}"/>
              </a:ext>
            </a:extLst>
          </p:cNvPr>
          <p:cNvSpPr/>
          <p:nvPr/>
        </p:nvSpPr>
        <p:spPr>
          <a:xfrm>
            <a:off x="-1" y="5003416"/>
            <a:ext cx="9144001" cy="1368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sz="1013"/>
          </a:p>
        </p:txBody>
      </p:sp>
      <p:sp>
        <p:nvSpPr>
          <p:cNvPr id="13" name="Foliennummernplatzhalter 6">
            <a:extLst>
              <a:ext uri="{FF2B5EF4-FFF2-40B4-BE49-F238E27FC236}">
                <a16:creationId xmlns:a16="http://schemas.microsoft.com/office/drawing/2014/main" id="{08194575-0264-BA78-FC5B-D487FE7EA719}"/>
              </a:ext>
            </a:extLst>
          </p:cNvPr>
          <p:cNvSpPr txBox="1">
            <a:spLocks noGrp="1"/>
          </p:cNvSpPr>
          <p:nvPr/>
        </p:nvSpPr>
        <p:spPr>
          <a:xfrm>
            <a:off x="7371042" y="4893282"/>
            <a:ext cx="1600200" cy="273844"/>
          </a:xfrm>
          <a:prstGeom prst="rect">
            <a:avLst/>
          </a:prstGeom>
          <a:noFill/>
        </p:spPr>
        <p:txBody>
          <a:bodyPr anchor="b">
            <a:prstTxWarp prst="textNoShape">
              <a:avLst/>
            </a:prstTxWarp>
          </a:bodyPr>
          <a:lstStyle/>
          <a:p>
            <a:pPr algn="r"/>
            <a:fld id="{78BEA122-F9E3-6547-A64F-E206C65A37C3}" type="slidenum">
              <a:rPr lang="en-US" sz="700">
                <a:solidFill>
                  <a:schemeClr val="bg1"/>
                </a:solidFill>
              </a:rPr>
              <a:pPr algn="r"/>
              <a:t>9</a:t>
            </a:fld>
            <a:endParaRPr lang="en-US" sz="700" dirty="0">
              <a:solidFill>
                <a:schemeClr val="bg1"/>
              </a:solidFill>
            </a:endParaRPr>
          </a:p>
        </p:txBody>
      </p:sp>
      <p:sp>
        <p:nvSpPr>
          <p:cNvPr id="16" name="TextBox 15">
            <a:extLst>
              <a:ext uri="{FF2B5EF4-FFF2-40B4-BE49-F238E27FC236}">
                <a16:creationId xmlns:a16="http://schemas.microsoft.com/office/drawing/2014/main" id="{51E6787A-8491-2251-840B-553F56BE1AFE}"/>
              </a:ext>
            </a:extLst>
          </p:cNvPr>
          <p:cNvSpPr txBox="1"/>
          <p:nvPr/>
        </p:nvSpPr>
        <p:spPr>
          <a:xfrm>
            <a:off x="172758" y="4967071"/>
            <a:ext cx="731290" cy="200055"/>
          </a:xfrm>
          <a:prstGeom prst="rect">
            <a:avLst/>
          </a:prstGeom>
          <a:noFill/>
        </p:spPr>
        <p:txBody>
          <a:bodyPr wrap="none" rtlCol="0">
            <a:spAutoFit/>
          </a:bodyPr>
          <a:lstStyle/>
          <a:p>
            <a:r>
              <a:rPr lang="en-IT" sz="700" dirty="0">
                <a:solidFill>
                  <a:schemeClr val="bg1"/>
                </a:solidFill>
              </a:rPr>
              <a:t>M. Contalbrigo</a:t>
            </a:r>
          </a:p>
        </p:txBody>
      </p:sp>
      <p:sp>
        <p:nvSpPr>
          <p:cNvPr id="4" name="Fußzeilenplatzhalter 7">
            <a:extLst>
              <a:ext uri="{FF2B5EF4-FFF2-40B4-BE49-F238E27FC236}">
                <a16:creationId xmlns:a16="http://schemas.microsoft.com/office/drawing/2014/main" id="{CF1AFD92-A28A-120A-2F2B-0A41E6719E64}"/>
              </a:ext>
            </a:extLst>
          </p:cNvPr>
          <p:cNvSpPr txBox="1">
            <a:spLocks noGrp="1"/>
          </p:cNvSpPr>
          <p:nvPr/>
        </p:nvSpPr>
        <p:spPr>
          <a:xfrm>
            <a:off x="2445417" y="4893665"/>
            <a:ext cx="4413578" cy="273844"/>
          </a:xfrm>
          <a:prstGeom prst="rect">
            <a:avLst/>
          </a:prstGeom>
          <a:noFill/>
        </p:spPr>
        <p:txBody>
          <a:bodyPr anchor="b">
            <a:prstTxWarp prst="textNoShape">
              <a:avLst/>
            </a:prstTxWarp>
          </a:bodyPr>
          <a:lstStyle/>
          <a:p>
            <a:pPr algn="ctr"/>
            <a:r>
              <a:rPr lang="en-US" sz="700" dirty="0">
                <a:solidFill>
                  <a:schemeClr val="bg1"/>
                </a:solidFill>
              </a:rPr>
              <a:t> </a:t>
            </a:r>
            <a:r>
              <a:rPr lang="en-US" sz="700" dirty="0" err="1">
                <a:solidFill>
                  <a:schemeClr val="bg1"/>
                </a:solidFill>
              </a:rPr>
              <a:t>JLab</a:t>
            </a:r>
            <a:r>
              <a:rPr lang="en-US" sz="700" dirty="0">
                <a:solidFill>
                  <a:schemeClr val="bg1"/>
                </a:solidFill>
              </a:rPr>
              <a:t> PAC53 Meeting – 23</a:t>
            </a:r>
            <a:r>
              <a:rPr lang="en-US" sz="700" baseline="30000" dirty="0">
                <a:solidFill>
                  <a:schemeClr val="bg1"/>
                </a:solidFill>
              </a:rPr>
              <a:t>rd</a:t>
            </a:r>
            <a:r>
              <a:rPr lang="en-US" sz="700" dirty="0">
                <a:solidFill>
                  <a:schemeClr val="bg1"/>
                </a:solidFill>
              </a:rPr>
              <a:t> July  2025</a:t>
            </a:r>
          </a:p>
        </p:txBody>
      </p:sp>
    </p:spTree>
    <p:extLst>
      <p:ext uri="{BB962C8B-B14F-4D97-AF65-F5344CB8AC3E}">
        <p14:creationId xmlns:p14="http://schemas.microsoft.com/office/powerpoint/2010/main" val="24038518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118089</TotalTime>
  <Words>2851</Words>
  <Application>Microsoft Macintosh PowerPoint</Application>
  <PresentationFormat>On-screen Show (16:9)</PresentationFormat>
  <Paragraphs>548</Paragraphs>
  <Slides>40</Slides>
  <Notes>23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40</vt:i4>
      </vt:variant>
    </vt:vector>
  </HeadingPairs>
  <TitlesOfParts>
    <vt:vector size="51" baseType="lpstr">
      <vt:lpstr>-apple-system</vt:lpstr>
      <vt:lpstr>Arial</vt:lpstr>
      <vt:lpstr>Calibri</vt:lpstr>
      <vt:lpstr>Calibri Light</vt:lpstr>
      <vt:lpstr>Cambria Math</vt:lpstr>
      <vt:lpstr>Helvetica</vt:lpstr>
      <vt:lpstr>Savoye LET</vt:lpstr>
      <vt:lpstr>Symbol</vt:lpstr>
      <vt:lpstr>Times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INFN - Sezione di Ferrara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Marco Contalbrigo</dc:creator>
  <cp:lastModifiedBy>Marco Contalbrigo</cp:lastModifiedBy>
  <cp:revision>1587</cp:revision>
  <cp:lastPrinted>2024-02-29T20:41:12Z</cp:lastPrinted>
  <dcterms:created xsi:type="dcterms:W3CDTF">2012-03-30T13:12:09Z</dcterms:created>
  <dcterms:modified xsi:type="dcterms:W3CDTF">2026-06-02T15:41:50Z</dcterms:modified>
</cp:coreProperties>
</file>