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notesSlides/notesSlide11.xml" ContentType="application/vnd.openxmlformats-officedocument.presentationml.notesSlide+xml"/>
  <Override PartName="/ppt/embeddings/Microsoft_Equation22.bin" ContentType="application/vnd.openxmlformats-officedocument.oleObject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notesSlides/notesSlide16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embeddings/Microsoft_Equation8.bin" ContentType="application/vnd.openxmlformats-officedocument.oleObject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Default Extension="wmf" ContentType="image/x-wmf"/>
  <Override PartName="/ppt/embeddings/Microsoft_Equation12.bin" ContentType="application/vnd.openxmlformats-officedocument.oleObject"/>
  <Override PartName="/ppt/embeddings/Microsoft_Equation20.bin" ContentType="application/vnd.openxmlformats-officedocument.oleObject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Microsoft_Equation11.bin" ContentType="application/vnd.openxmlformats-officedocument.oleObject"/>
  <Override PartName="/ppt/embeddings/Microsoft_Equation19.bin" ContentType="application/vnd.openxmlformats-officedocument.oleObject"/>
  <Override PartName="/ppt/embeddings/Microsoft_Equation4.bin" ContentType="application/vnd.openxmlformats-officedocument.oleObject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embeddings/Microsoft_Equation23.bin" ContentType="application/vnd.openxmlformats-officedocument.oleObject"/>
  <Override PartName="/ppt/notesSlides/notesSlide17.xml" ContentType="application/vnd.openxmlformats-officedocument.presentationml.notesSlide+xml"/>
  <Override PartName="/ppt/tags/tag9.xml" ContentType="application/vnd.openxmlformats-officedocument.presentationml.tags+xml"/>
  <Override PartName="/ppt/embeddings/Microsoft_Equation5.bin" ContentType="application/vnd.openxmlformats-officedocument.oleObject"/>
  <Default Extension="pict" ContentType="image/pict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embeddings/Microsoft_Equation18.bin" ContentType="application/vnd.openxmlformats-officedocument.oleObject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10.xml" ContentType="application/vnd.openxmlformats-officedocument.presentationml.slide+xml"/>
  <Override PartName="/ppt/presProps.xml" ContentType="application/vnd.openxmlformats-officedocument.presentationml.presProps+xml"/>
  <Default Extension="vml" ContentType="application/vnd.openxmlformats-officedocument.vmlDrawing"/>
  <Override PartName="/ppt/notesSlides/notesSlide18.xml" ContentType="application/vnd.openxmlformats-officedocument.presentationml.notesSlide+xml"/>
  <Override PartName="/ppt/commentAuthors.xml" ContentType="application/vnd.openxmlformats-officedocument.presentationml.commentAuthors+xml"/>
  <Default Extension="png" ContentType="image/png"/>
  <Override PartName="/ppt/embeddings/Microsoft_Equation1.bin" ContentType="application/vnd.openxmlformats-officedocument.oleObject"/>
  <Override PartName="/ppt/tags/tag7.xml" ContentType="application/vnd.openxmlformats-officedocument.presentationml.tags+xml"/>
  <Override PartName="/ppt/slides/slide27.xml" ContentType="application/vnd.openxmlformats-officedocument.presentationml.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ppt/embeddings/Microsoft_Equation24.bin" ContentType="application/vnd.openxmlformats-officedocument.oleObject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embeddings/Microsoft_Equation3.bin" ContentType="application/vnd.openxmlformats-officedocument.oleObject"/>
  <Override PartName="/ppt/tags/tag6.xml" ContentType="application/vnd.openxmlformats-officedocument.presentationml.tags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embeddings/Microsoft_Equation15.bin" ContentType="application/vnd.openxmlformats-officedocument.oleObject"/>
  <Override PartName="/ppt/slides/slide2.xml" ContentType="application/vnd.openxmlformats-officedocument.presentationml.slide+xml"/>
  <Override PartName="/ppt/notesSlides/notesSlide2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3.xml" ContentType="application/vnd.openxmlformats-officedocument.presentationml.tags+xml"/>
  <Override PartName="/ppt/embeddings/Microsoft_Equation25.bin" ContentType="application/vnd.openxmlformats-officedocument.oleObject"/>
  <Override PartName="/ppt/embeddings/Microsoft_Equation16.bin" ContentType="application/vnd.openxmlformats-officedocument.oleObject"/>
  <Override PartName="/ppt/notesSlides/notesSlide3.xml" ContentType="application/vnd.openxmlformats-officedocument.presentationml.notesSlide+xml"/>
  <Default Extension="xml" ContentType="application/xml"/>
  <Override PartName="/ppt/embeddings/Microsoft_Equation14.bin" ContentType="application/vnd.openxmlformats-officedocument.oleObject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embeddings/Microsoft_Equation2.bin" ContentType="application/vnd.openxmlformats-officedocument.oleObject"/>
  <Override PartName="/ppt/tags/tag4.xml" ContentType="application/vnd.openxmlformats-officedocument.presentationml.tags+xml"/>
  <Override PartName="/ppt/embeddings/Microsoft_Equation26.bin" ContentType="application/vnd.openxmlformats-officedocument.oleObject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embeddings/Microsoft_Equation10.bin" ContentType="application/vnd.openxmlformats-officedocument.oleObject"/>
  <Override PartName="/ppt/notesSlides/notesSlide12.xml" ContentType="application/vnd.openxmlformats-officedocument.presentationml.notesSlide+xml"/>
  <Override PartName="/ppt/embeddings/Microsoft_Equation7.bin" ContentType="application/vnd.openxmlformats-officedocument.oleObject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embeddings/Microsoft_Equation13.bin" ContentType="application/vnd.openxmlformats-officedocument.oleObject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tiff" ContentType="image/tiff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embeddings/Microsoft_Equation9.bin" ContentType="application/vnd.openxmlformats-officedocument.oleObject"/>
  <Override PartName="/ppt/slides/slide15.xml" ContentType="application/vnd.openxmlformats-officedocument.presentationml.slide+xml"/>
  <Override PartName="/ppt/embeddings/Microsoft_Equation6.bin" ContentType="application/vnd.openxmlformats-officedocument.oleObject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embeddings/Microsoft_Equation17.bin" ContentType="application/vnd.openxmlformats-officedocument.oleObject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notesSlides/notesSlide20.xml" ContentType="application/vnd.openxmlformats-officedocument.presentationml.notesSlide+xml"/>
  <Override PartName="/ppt/slideLayouts/slideLayout12.xml" ContentType="application/vnd.openxmlformats-officedocument.presentationml.slideLayout+xml"/>
  <Override PartName="/ppt/embeddings/Microsoft_Equation21.bin" ContentType="application/vnd.openxmlformats-officedocument.oleObject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56" r:id="rId2"/>
    <p:sldId id="368" r:id="rId3"/>
    <p:sldId id="400" r:id="rId4"/>
    <p:sldId id="385" r:id="rId5"/>
    <p:sldId id="401" r:id="rId6"/>
    <p:sldId id="389" r:id="rId7"/>
    <p:sldId id="395" r:id="rId8"/>
    <p:sldId id="398" r:id="rId9"/>
    <p:sldId id="403" r:id="rId10"/>
    <p:sldId id="396" r:id="rId11"/>
    <p:sldId id="288" r:id="rId12"/>
    <p:sldId id="335" r:id="rId13"/>
    <p:sldId id="399" r:id="rId14"/>
    <p:sldId id="275" r:id="rId15"/>
    <p:sldId id="393" r:id="rId16"/>
    <p:sldId id="397" r:id="rId17"/>
    <p:sldId id="345" r:id="rId18"/>
    <p:sldId id="381" r:id="rId19"/>
    <p:sldId id="376" r:id="rId20"/>
    <p:sldId id="374" r:id="rId21"/>
    <p:sldId id="383" r:id="rId22"/>
    <p:sldId id="373" r:id="rId23"/>
    <p:sldId id="382" r:id="rId24"/>
    <p:sldId id="405" r:id="rId25"/>
    <p:sldId id="375" r:id="rId26"/>
    <p:sldId id="392" r:id="rId27"/>
    <p:sldId id="404" r:id="rId28"/>
    <p:sldId id="350" r:id="rId29"/>
    <p:sldId id="366" r:id="rId30"/>
    <p:sldId id="362" r:id="rId31"/>
    <p:sldId id="363" r:id="rId3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FFFF00"/>
    <a:srgbClr val="FFFFE2"/>
    <a:srgbClr val="FFE2F0"/>
    <a:srgbClr val="FFB3E2"/>
    <a:srgbClr val="D0F7FF"/>
    <a:srgbClr val="FEFF9F"/>
    <a:srgbClr val="D60202"/>
    <a:srgbClr val="A5E9FF"/>
    <a:srgbClr val="A1E4F7"/>
    <a:srgbClr val="9BDCEE"/>
  </p:clrMru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789" autoAdjust="0"/>
    <p:restoredTop sz="94660"/>
  </p:normalViewPr>
  <p:slideViewPr>
    <p:cSldViewPr snapToObjects="1">
      <p:cViewPr varScale="1">
        <p:scale>
          <a:sx n="87" d="100"/>
          <a:sy n="87" d="100"/>
        </p:scale>
        <p:origin x="-9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printerSettings" Target="printerSettings/printerSettings1.bin"/><Relationship Id="rId31" Type="http://schemas.openxmlformats.org/officeDocument/2006/relationships/slide" Target="slides/slide30.xml"/><Relationship Id="rId34" Type="http://schemas.openxmlformats.org/officeDocument/2006/relationships/handoutMaster" Target="handoutMasters/handoutMaster1.xml"/><Relationship Id="rId39" Type="http://schemas.openxmlformats.org/officeDocument/2006/relationships/theme" Target="theme/theme1.xml"/><Relationship Id="rId40" Type="http://schemas.openxmlformats.org/officeDocument/2006/relationships/tableStyles" Target="tableStyles.xml"/><Relationship Id="rId7" Type="http://schemas.openxmlformats.org/officeDocument/2006/relationships/slide" Target="slides/slide6.xml"/><Relationship Id="rId36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viewProps" Target="viewProps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ict"/><Relationship Id="rId4" Type="http://schemas.openxmlformats.org/officeDocument/2006/relationships/image" Target="../media/image8.pict"/><Relationship Id="rId10" Type="http://schemas.openxmlformats.org/officeDocument/2006/relationships/image" Target="../media/image14.pict"/><Relationship Id="rId5" Type="http://schemas.openxmlformats.org/officeDocument/2006/relationships/image" Target="../media/image9.pict"/><Relationship Id="rId7" Type="http://schemas.openxmlformats.org/officeDocument/2006/relationships/image" Target="../media/image11.pict"/><Relationship Id="rId1" Type="http://schemas.openxmlformats.org/officeDocument/2006/relationships/image" Target="../media/image5.wmf"/><Relationship Id="rId2" Type="http://schemas.openxmlformats.org/officeDocument/2006/relationships/image" Target="../media/image6.wmf"/><Relationship Id="rId9" Type="http://schemas.openxmlformats.org/officeDocument/2006/relationships/image" Target="../media/image13.pict"/><Relationship Id="rId3" Type="http://schemas.openxmlformats.org/officeDocument/2006/relationships/image" Target="../media/image7.pict"/><Relationship Id="rId6" Type="http://schemas.openxmlformats.org/officeDocument/2006/relationships/image" Target="../media/image10.pict"/></Relationships>
</file>

<file path=ppt/drawings/_rels/vmlDrawing2.vml.rels><?xml version="1.0" encoding="UTF-8" standalone="yes"?>
<Relationships xmlns="http://schemas.openxmlformats.org/package/2006/relationships"><Relationship Id="rId4" Type="http://schemas.openxmlformats.org/officeDocument/2006/relationships/image" Target="../media/image24.wmf"/><Relationship Id="rId1" Type="http://schemas.openxmlformats.org/officeDocument/2006/relationships/image" Target="../media/image21.wmf"/><Relationship Id="rId2" Type="http://schemas.openxmlformats.org/officeDocument/2006/relationships/image" Target="../media/image22.wmf"/><Relationship Id="rId3" Type="http://schemas.openxmlformats.org/officeDocument/2006/relationships/image" Target="../media/image23.wmf"/><Relationship Id="rId5" Type="http://schemas.openxmlformats.org/officeDocument/2006/relationships/image" Target="../media/image2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ict"/><Relationship Id="rId1" Type="http://schemas.openxmlformats.org/officeDocument/2006/relationships/image" Target="../media/image64.pict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ict"/><Relationship Id="rId1" Type="http://schemas.openxmlformats.org/officeDocument/2006/relationships/image" Target="../media/image69.pict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ict"/><Relationship Id="rId1" Type="http://schemas.openxmlformats.org/officeDocument/2006/relationships/image" Target="../media/image77.pict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ict"/><Relationship Id="rId3" Type="http://schemas.openxmlformats.org/officeDocument/2006/relationships/image" Target="../media/image81.pict"/><Relationship Id="rId1" Type="http://schemas.openxmlformats.org/officeDocument/2006/relationships/image" Target="../media/image80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9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3/9/10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3/9/10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err="1" smtClean="0"/>
              <a:t>Bacchetta</a:t>
            </a:r>
            <a:r>
              <a:rPr lang="en-US" sz="1200" dirty="0" smtClean="0"/>
              <a:t>,</a:t>
            </a:r>
            <a:r>
              <a:rPr lang="en-US" sz="1200" baseline="0" dirty="0" smtClean="0"/>
              <a:t> PRD78 </a:t>
            </a:r>
            <a:r>
              <a:rPr lang="en-US" sz="1200" baseline="0" dirty="0" err="1" smtClean="0"/>
              <a:t>mostra</a:t>
            </a:r>
            <a:r>
              <a:rPr lang="en-US" sz="1200" baseline="0" dirty="0" smtClean="0"/>
              <a:t> un </a:t>
            </a:r>
            <a:r>
              <a:rPr lang="en-US" sz="1200" baseline="0" dirty="0" err="1" smtClean="0"/>
              <a:t>gafico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diverso</a:t>
            </a:r>
            <a:r>
              <a:rPr lang="en-US" sz="1200" baseline="0" dirty="0" smtClean="0"/>
              <a:t>, con shift </a:t>
            </a:r>
            <a:r>
              <a:rPr lang="en-US" sz="1200" baseline="0" dirty="0" err="1" smtClean="0"/>
              <a:t>positivo</a:t>
            </a:r>
            <a:r>
              <a:rPr lang="en-US" sz="1200" baseline="0" dirty="0" smtClean="0"/>
              <a:t> per </a:t>
            </a:r>
            <a:r>
              <a:rPr lang="en-US" sz="1200" baseline="0" dirty="0" err="1" smtClean="0"/>
              <a:t>gli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u</a:t>
            </a:r>
            <a:r>
              <a:rPr lang="en-US" sz="1200" baseline="0" dirty="0" smtClean="0"/>
              <a:t>. </a:t>
            </a:r>
            <a:r>
              <a:rPr lang="en-US" sz="1200" baseline="0" dirty="0" err="1" smtClean="0"/>
              <a:t>Da</a:t>
            </a:r>
            <a:r>
              <a:rPr lang="en-US" sz="1200" baseline="0" dirty="0" smtClean="0"/>
              <a:t> dove </a:t>
            </a:r>
            <a:r>
              <a:rPr lang="en-US" sz="1200" baseline="0" dirty="0" err="1" smtClean="0"/>
              <a:t>viene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davvero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il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grafico</a:t>
            </a:r>
            <a:r>
              <a:rPr lang="en-US" sz="1200" baseline="0" dirty="0" smtClean="0"/>
              <a:t> ?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7B9C4068-5B0C-FE4D-AF16-364353E092D1}" type="slidenum">
              <a:rPr lang="en-US"/>
              <a:pPr/>
              <a:t>18</a:t>
            </a:fld>
            <a:endParaRPr lang="en-US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935" y="4343400"/>
            <a:ext cx="5028132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Talk di </a:t>
            </a:r>
            <a:r>
              <a:rPr lang="en-US" dirty="0" err="1" smtClean="0"/>
              <a:t>Harut</a:t>
            </a:r>
            <a:r>
              <a:rPr lang="en-US" dirty="0" smtClean="0"/>
              <a:t> al</a:t>
            </a:r>
            <a:r>
              <a:rPr lang="en-US" baseline="0" dirty="0" smtClean="0"/>
              <a:t> PAC 30</a:t>
            </a: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PR12-06-112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endParaRPr lang="en-US" sz="9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Proton or deuteron ?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OK con </a:t>
            </a:r>
            <a:r>
              <a:rPr lang="en-US" sz="900" dirty="0" err="1" smtClean="0"/>
              <a:t>referenze</a:t>
            </a: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Plot in alto </a:t>
            </a:r>
            <a:r>
              <a:rPr lang="en-US" sz="900" dirty="0" err="1" smtClean="0"/>
              <a:t>dal</a:t>
            </a:r>
            <a:r>
              <a:rPr lang="en-US" sz="900" baseline="0" dirty="0" smtClean="0"/>
              <a:t> PR12-07-107, curve </a:t>
            </a:r>
            <a:r>
              <a:rPr lang="en-US" sz="900" baseline="0" dirty="0" err="1" smtClean="0"/>
              <a:t>da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Efremov</a:t>
            </a:r>
            <a:r>
              <a:rPr lang="en-US" sz="900" baseline="0" dirty="0" smtClean="0"/>
              <a:t> et al., Czech J Phys 55 (2005) A189  hep-ph/0412420</a:t>
            </a:r>
          </a:p>
          <a:p>
            <a:pPr marL="215900" indent="-215900" eaLnBrk="1" hangingPunct="1">
              <a:spcBef>
                <a:spcPct val="0"/>
              </a:spcBef>
            </a:pPr>
            <a:endParaRPr lang="en-US" sz="900" baseline="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baseline="0" dirty="0" smtClean="0"/>
              <a:t>Plot in basso </a:t>
            </a:r>
            <a:r>
              <a:rPr lang="en-US" sz="900" baseline="0" dirty="0" err="1" smtClean="0"/>
              <a:t>dal</a:t>
            </a:r>
            <a:r>
              <a:rPr lang="en-US" sz="900" baseline="0" dirty="0" smtClean="0"/>
              <a:t> PR12-09-009, curve </a:t>
            </a:r>
            <a:r>
              <a:rPr lang="en-US" sz="900" baseline="0" dirty="0" err="1" smtClean="0"/>
              <a:t>colorate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da</a:t>
            </a:r>
            <a:r>
              <a:rPr lang="en-US" sz="900" baseline="0" dirty="0" smtClean="0"/>
              <a:t> CQM con diverse wave functions </a:t>
            </a:r>
            <a:r>
              <a:rPr lang="en-US" sz="900" baseline="0" dirty="0" err="1" smtClean="0"/>
              <a:t>Pasquini</a:t>
            </a:r>
            <a:r>
              <a:rPr lang="en-US" sz="900" baseline="0" dirty="0" smtClean="0"/>
              <a:t> et al, PRD78 (2008) 034025, 0806.2298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baseline="0" dirty="0" smtClean="0"/>
              <a:t>                                                             in </a:t>
            </a:r>
            <a:r>
              <a:rPr lang="en-US" sz="900" baseline="0" dirty="0" err="1" smtClean="0"/>
              <a:t>questo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papero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anche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relazione</a:t>
            </a:r>
            <a:r>
              <a:rPr lang="en-US" sz="900" baseline="0" dirty="0" smtClean="0"/>
              <a:t> h1T=g1L-h1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baseline="0" dirty="0" smtClean="0"/>
              <a:t>                                                   curve in </a:t>
            </a:r>
            <a:r>
              <a:rPr lang="en-US" sz="900" baseline="0" dirty="0" err="1" smtClean="0"/>
              <a:t>nero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sono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limiti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da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relazione</a:t>
            </a:r>
            <a:r>
              <a:rPr lang="en-US" sz="900" baseline="0" dirty="0" smtClean="0"/>
              <a:t> con h1 </a:t>
            </a:r>
            <a:r>
              <a:rPr lang="en-US" sz="900" baseline="0" dirty="0" err="1" smtClean="0"/>
              <a:t>Avakian</a:t>
            </a:r>
            <a:r>
              <a:rPr lang="en-US" sz="900" baseline="0" dirty="0" smtClean="0"/>
              <a:t> et al., PRD77 (2007) 014023, 0709.3253  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4CF13B-F158-DB4B-B00D-14C46DDEA5CB}" type="slidenum">
              <a:rPr lang="en-US"/>
              <a:pPr/>
              <a:t>24</a:t>
            </a:fld>
            <a:endParaRPr lang="en-US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DF2B84-2D7F-424C-938B-B3CD2F59E929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Curve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Efremov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probabilmente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</a:t>
            </a:r>
            <a:r>
              <a:rPr lang="en-US" baseline="0" dirty="0" smtClean="0"/>
              <a:t> PRD76 (2006) 094025 </a:t>
            </a:r>
            <a:r>
              <a:rPr lang="en-US" baseline="0" dirty="0" err="1" smtClean="0"/>
              <a:t>uscita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postuma</a:t>
            </a:r>
            <a:r>
              <a:rPr lang="en-US" baseline="0" dirty="0" smtClean="0"/>
              <a:t> 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Solo proton </a:t>
            </a:r>
            <a:r>
              <a:rPr lang="en-US" baseline="0" dirty="0" err="1" smtClean="0"/>
              <a:t>quindi</a:t>
            </a:r>
            <a:r>
              <a:rPr lang="en-US" baseline="0" dirty="0" smtClean="0"/>
              <a:t> ? </a:t>
            </a:r>
            <a:r>
              <a:rPr lang="en-US" baseline="0" dirty="0" err="1" smtClean="0"/>
              <a:t>Aggiungere</a:t>
            </a:r>
            <a:r>
              <a:rPr lang="en-US" baseline="0" dirty="0" smtClean="0"/>
              <a:t> qui plots </a:t>
            </a:r>
            <a:r>
              <a:rPr lang="en-US" baseline="0" dirty="0" err="1" smtClean="0"/>
              <a:t>su</a:t>
            </a:r>
            <a:r>
              <a:rPr lang="en-US" baseline="0" dirty="0" smtClean="0"/>
              <a:t> tensor charge! </a:t>
            </a:r>
            <a:r>
              <a:rPr lang="en-US" baseline="0" dirty="0" err="1" smtClean="0"/>
              <a:t>Vedere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prokudin</a:t>
            </a:r>
            <a:r>
              <a:rPr lang="en-US" baseline="0" dirty="0" smtClean="0"/>
              <a:t> at DIS 2008!!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OK con </a:t>
            </a:r>
            <a:r>
              <a:rPr lang="en-US" dirty="0" err="1" smtClean="0"/>
              <a:t>referenze</a:t>
            </a:r>
            <a:endParaRPr lang="en-US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err="1" smtClean="0"/>
              <a:t>L’articolo</a:t>
            </a:r>
            <a:r>
              <a:rPr lang="en-US" dirty="0" smtClean="0"/>
              <a:t> di </a:t>
            </a:r>
            <a:r>
              <a:rPr lang="en-US" dirty="0" err="1" smtClean="0"/>
              <a:t>Avakian</a:t>
            </a:r>
            <a:r>
              <a:rPr lang="en-US" dirty="0" smtClean="0"/>
              <a:t> </a:t>
            </a:r>
            <a:r>
              <a:rPr lang="en-US" dirty="0" err="1" smtClean="0"/>
              <a:t>lavora</a:t>
            </a:r>
            <a:r>
              <a:rPr lang="en-US" dirty="0" smtClean="0"/>
              <a:t> </a:t>
            </a:r>
            <a:r>
              <a:rPr lang="en-US" dirty="0" err="1" smtClean="0"/>
              <a:t>col</a:t>
            </a:r>
            <a:r>
              <a:rPr lang="en-US" dirty="0" smtClean="0"/>
              <a:t> bag model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anche</a:t>
            </a:r>
            <a:r>
              <a:rPr lang="en-US" baseline="0" dirty="0" smtClean="0"/>
              <a:t> con spectator model </a:t>
            </a:r>
            <a:r>
              <a:rPr lang="en-US" baseline="0" dirty="0" err="1" smtClean="0"/>
              <a:t>Jackob</a:t>
            </a:r>
            <a:r>
              <a:rPr lang="en-US" baseline="0" dirty="0" smtClean="0"/>
              <a:t> hep-ph/9707340 </a:t>
            </a:r>
            <a:r>
              <a:rPr lang="en-US" baseline="0" dirty="0" err="1" smtClean="0"/>
              <a:t>trovano</a:t>
            </a:r>
            <a:r>
              <a:rPr lang="en-US" baseline="0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err="1" smtClean="0"/>
              <a:t>Asimmetria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negativa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entro</a:t>
            </a:r>
            <a:r>
              <a:rPr lang="en-US" baseline="0" dirty="0" smtClean="0"/>
              <a:t> I positivity bounds</a:t>
            </a:r>
            <a:endParaRPr lang="en-US" dirty="0"/>
          </a:p>
        </p:txBody>
      </p:sp>
      <p:sp>
        <p:nvSpPr>
          <p:cNvPr id="1341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6DB693CB-B65C-AD4C-8ECF-FD0AD9BC2AAF}" type="slidenum">
              <a:rPr lang="it-IT"/>
              <a:pPr/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D88318-754E-904C-93F7-D3F462B114B0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A1A4CD3C-C468-4E41-BB44-C3748967579D}" type="slidenum">
              <a:rPr lang="en-US"/>
              <a:pPr/>
              <a:t>28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6493" tIns="43247" rIns="86493" bIns="43247"/>
          <a:lstStyle/>
          <a:p>
            <a:pPr eaLnBrk="1" hangingPunct="1">
              <a:spcBef>
                <a:spcPct val="0"/>
              </a:spcBef>
            </a:pPr>
            <a:r>
              <a:rPr lang="en-US" sz="1000" dirty="0" err="1" smtClean="0"/>
              <a:t>Manca</a:t>
            </a:r>
            <a:r>
              <a:rPr lang="en-US" sz="1000" dirty="0" smtClean="0"/>
              <a:t> </a:t>
            </a:r>
            <a:r>
              <a:rPr lang="en-US" sz="1000" dirty="0" err="1" smtClean="0"/>
              <a:t>referenza</a:t>
            </a:r>
            <a:r>
              <a:rPr lang="en-US" sz="1000" dirty="0" smtClean="0"/>
              <a:t> plot </a:t>
            </a:r>
            <a:r>
              <a:rPr lang="en-US" sz="1000" dirty="0" err="1" smtClean="0"/>
              <a:t>pioni</a:t>
            </a:r>
            <a:endParaRPr lang="en-US" sz="1000" dirty="0" smtClean="0"/>
          </a:p>
          <a:p>
            <a:pPr eaLnBrk="1" hangingPunct="1">
              <a:spcBef>
                <a:spcPct val="0"/>
              </a:spcBef>
            </a:pPr>
            <a:endParaRPr lang="en-US" sz="1000" dirty="0" smtClean="0"/>
          </a:p>
          <a:p>
            <a:pPr eaLnBrk="1" hangingPunct="1">
              <a:spcBef>
                <a:spcPct val="0"/>
              </a:spcBef>
            </a:pPr>
            <a:r>
              <a:rPr lang="en-US" sz="1000" dirty="0" smtClean="0"/>
              <a:t>Plot</a:t>
            </a:r>
            <a:r>
              <a:rPr lang="en-US" sz="1000" baseline="0" dirty="0" smtClean="0"/>
              <a:t> </a:t>
            </a:r>
            <a:r>
              <a:rPr lang="en-US" sz="1000" baseline="0" dirty="0" err="1" smtClean="0"/>
              <a:t>dei</a:t>
            </a:r>
            <a:r>
              <a:rPr lang="en-US" sz="1000" baseline="0" dirty="0" smtClean="0"/>
              <a:t> K </a:t>
            </a:r>
            <a:r>
              <a:rPr lang="en-US" sz="1000" baseline="0" dirty="0" err="1" smtClean="0"/>
              <a:t>da</a:t>
            </a:r>
            <a:r>
              <a:rPr lang="en-US" sz="1000" baseline="0" dirty="0" smtClean="0"/>
              <a:t> LOI12 al pac34</a:t>
            </a:r>
            <a:endParaRPr lang="en-US" sz="10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OK con </a:t>
            </a:r>
            <a:r>
              <a:rPr lang="en-US" dirty="0" err="1" smtClean="0"/>
              <a:t>referenze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OK con </a:t>
            </a:r>
            <a:r>
              <a:rPr lang="en-US" dirty="0" err="1" smtClean="0"/>
              <a:t>referenze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r>
              <a:rPr lang="en-US"/>
              <a:t>PAC June 11 A.Nagaytsev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F6F8288-6CC4-A04B-9F6B-DB38FCDCB956}" type="slidenum">
              <a:rPr lang="en-GB"/>
              <a:pPr/>
              <a:t>10</a:t>
            </a:fld>
            <a:endParaRPr lang="en-GB"/>
          </a:p>
        </p:txBody>
      </p:sp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5453" y="8684826"/>
            <a:ext cx="2970946" cy="45624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456" tIns="47037" rIns="90456" bIns="47037" anchor="b">
            <a:prstTxWarp prst="textNoShape">
              <a:avLst/>
            </a:prstTxWarp>
          </a:bodyPr>
          <a:lstStyle/>
          <a:p>
            <a:pPr algn="r" defTabSz="450850">
              <a:tabLst>
                <a:tab pos="0" algn="l"/>
                <a:tab pos="919163" algn="l"/>
                <a:tab pos="1836738" algn="l"/>
                <a:tab pos="2757488" algn="l"/>
                <a:tab pos="3676650" algn="l"/>
                <a:tab pos="4595813" algn="l"/>
                <a:tab pos="5513388" algn="l"/>
                <a:tab pos="6432550" algn="l"/>
                <a:tab pos="7351713" algn="l"/>
                <a:tab pos="8272463" algn="l"/>
                <a:tab pos="9190038" algn="l"/>
                <a:tab pos="10109200" algn="l"/>
              </a:tabLst>
            </a:pPr>
            <a:fld id="{0CDECB87-A0DA-0F44-B2E5-8496B1F40DEF}" type="slidenum">
              <a:rPr lang="en-GB" sz="1200" b="0">
                <a:solidFill>
                  <a:srgbClr val="000000"/>
                </a:solidFill>
                <a:latin typeface="Arial" charset="0"/>
              </a:rPr>
              <a:pPr algn="r" defTabSz="450850">
                <a:tabLst>
                  <a:tab pos="0" algn="l"/>
                  <a:tab pos="919163" algn="l"/>
                  <a:tab pos="1836738" algn="l"/>
                  <a:tab pos="2757488" algn="l"/>
                  <a:tab pos="3676650" algn="l"/>
                  <a:tab pos="4595813" algn="l"/>
                  <a:tab pos="5513388" algn="l"/>
                  <a:tab pos="6432550" algn="l"/>
                  <a:tab pos="7351713" algn="l"/>
                  <a:tab pos="8272463" algn="l"/>
                  <a:tab pos="9190038" algn="l"/>
                  <a:tab pos="10109200" algn="l"/>
                </a:tabLst>
              </a:pPr>
              <a:t>10</a:t>
            </a:fld>
            <a:endParaRPr lang="en-GB" sz="1200" b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0413" cy="3427412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144"/>
            <a:ext cx="5487041" cy="4113557"/>
          </a:xfrm>
        </p:spPr>
        <p:txBody>
          <a:bodyPr/>
          <a:lstStyle/>
          <a:p>
            <a:pPr algn="just" defTabSz="914400"/>
            <a:r>
              <a:rPr lang="en-US">
                <a:latin typeface="Times New Roman" charset="0"/>
              </a:rPr>
              <a:t>     </a:t>
            </a:r>
            <a:endParaRPr lang="ru-RU" sz="1600">
              <a:latin typeface="Times New Roman" charset="0"/>
            </a:endParaRPr>
          </a:p>
        </p:txBody>
      </p:sp>
      <p:sp>
        <p:nvSpPr>
          <p:cNvPr id="72709" name="Rectangle 4"/>
          <p:cNvSpPr>
            <a:spLocks noChangeArrowheads="1"/>
          </p:cNvSpPr>
          <p:nvPr/>
        </p:nvSpPr>
        <p:spPr bwMode="auto">
          <a:xfrm>
            <a:off x="903295" y="4543485"/>
            <a:ext cx="5485440" cy="411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86" tIns="45943" rIns="91886" bIns="45943">
            <a:prstTxWarp prst="textNoShape">
              <a:avLst/>
            </a:prstTxWarp>
          </a:bodyPr>
          <a:lstStyle/>
          <a:p>
            <a:pPr algn="just" defTabSz="893763" eaLnBrk="0" hangingPunct="0">
              <a:spcBef>
                <a:spcPct val="30000"/>
              </a:spcBef>
              <a:buFont typeface="Times New Roman" charset="0"/>
              <a:buNone/>
            </a:pPr>
            <a:r>
              <a:rPr lang="en-US" altLang="ja-JP" sz="1600" b="0">
                <a:solidFill>
                  <a:srgbClr val="000000"/>
                </a:solidFill>
                <a:latin typeface="Times New Roman" charset="0"/>
                <a:cs typeface="ＭＳ Ｐゴシック" charset="-128"/>
              </a:rPr>
              <a:t>    </a:t>
            </a:r>
            <a:endParaRPr lang="ru-RU" sz="1200" b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2710" name="Rectangle 5"/>
          <p:cNvSpPr>
            <a:spLocks noChangeArrowheads="1"/>
          </p:cNvSpPr>
          <p:nvPr/>
        </p:nvSpPr>
        <p:spPr bwMode="auto">
          <a:xfrm>
            <a:off x="672667" y="4305124"/>
            <a:ext cx="5487041" cy="411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86" tIns="45943" rIns="91886" bIns="45943">
            <a:prstTxWarp prst="textNoShape">
              <a:avLst/>
            </a:prstTxWarp>
          </a:bodyPr>
          <a:lstStyle/>
          <a:p>
            <a:pPr algn="just" defTabSz="893763" eaLnBrk="0" hangingPunct="0">
              <a:spcBef>
                <a:spcPct val="30000"/>
              </a:spcBef>
              <a:buFont typeface="Times New Roman" charset="0"/>
              <a:buNone/>
            </a:pPr>
            <a:r>
              <a:rPr lang="en-US" sz="1600" b="0">
                <a:solidFill>
                  <a:srgbClr val="000000"/>
                </a:solidFill>
                <a:latin typeface="Times New Roman" charset="0"/>
              </a:rPr>
              <a:t>   </a:t>
            </a:r>
            <a:endParaRPr lang="ru-RU" sz="1200" b="0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9ED9953-EEA0-3840-B9DC-A211588AC486}" type="slidenum">
              <a:rPr lang="en-US">
                <a:solidFill>
                  <a:srgbClr val="000000"/>
                </a:solidFill>
              </a:rPr>
              <a:pPr/>
              <a:t>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8CD14D-CA01-0E4E-8934-D189E0796B3F}" type="slidenum">
              <a:rPr lang="en-US"/>
              <a:pPr/>
              <a:t>13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2150"/>
            <a:ext cx="4556125" cy="3417888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394" y="4343401"/>
            <a:ext cx="5027212" cy="4113286"/>
          </a:xfrm>
          <a:noFill/>
          <a:ln/>
        </p:spPr>
        <p:txBody>
          <a:bodyPr/>
          <a:lstStyle/>
          <a:p>
            <a:pPr eaLnBrk="1" hangingPunct="1"/>
            <a:endParaRPr lang="it-IT" sz="900" b="1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0F914E-7C76-DB4C-934D-91FB1BF507C1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900"/>
              <a:t>The kinematical coverage of CLAS12, allows statisticaly significant measurements for Q^2 as large as to 10 GeV^2 (-&gt;Q^2).</a:t>
            </a:r>
          </a:p>
          <a:p>
            <a:pPr eaLnBrk="1" hangingPunct="1">
              <a:spcBef>
                <a:spcPct val="0"/>
              </a:spcBef>
            </a:pPr>
            <a:r>
              <a:rPr lang="en-US" sz="900"/>
              <a:t>Another important advantage is the large missing mass of the e\pi system (-&gt;Mx) , </a:t>
            </a:r>
          </a:p>
          <a:p>
            <a:pPr eaLnBrk="1" hangingPunct="1">
              <a:spcBef>
                <a:spcPct val="0"/>
              </a:spcBef>
            </a:pPr>
            <a:r>
              <a:rPr lang="en-US" sz="900"/>
              <a:t>so the standard DIS cuts listed here (-&gt;Mx&gt;2) will eliminate prominent target resonances.</a:t>
            </a:r>
          </a:p>
          <a:p>
            <a:pPr eaLnBrk="1" hangingPunct="1">
              <a:spcBef>
                <a:spcPct val="0"/>
              </a:spcBef>
            </a:pPr>
            <a:endParaRPr lang="en-US" sz="9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081088" lvl="2" indent="-215900">
              <a:spcBef>
                <a:spcPct val="0"/>
              </a:spcBef>
            </a:pPr>
            <a:r>
              <a:rPr lang="en-US" sz="900" dirty="0" err="1" smtClean="0"/>
              <a:t>Recuperare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valori</a:t>
            </a:r>
            <a:r>
              <a:rPr lang="en-US" sz="900" baseline="0" dirty="0" smtClean="0"/>
              <a:t> di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 </a:t>
            </a:r>
            <a:endParaRPr lang="en-US" sz="900" dirty="0" smtClean="0"/>
          </a:p>
          <a:p>
            <a:pPr marL="1081088" lvl="2" indent="-215900">
              <a:spcBef>
                <a:spcPct val="0"/>
              </a:spcBef>
            </a:pPr>
            <a:endParaRPr lang="en-US" sz="900" dirty="0" smtClean="0"/>
          </a:p>
          <a:p>
            <a:pPr marL="1081088" lvl="2" indent="-215900">
              <a:spcBef>
                <a:spcPct val="0"/>
              </a:spcBef>
            </a:pPr>
            <a:r>
              <a:rPr lang="en-US" sz="900" dirty="0" smtClean="0"/>
              <a:t>Details </a:t>
            </a:r>
            <a:r>
              <a:rPr lang="en-US" sz="900" dirty="0"/>
              <a:t>of the HD were already presented by Volker. In addition SIDIS will benefit significantly</a:t>
            </a:r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From </a:t>
            </a:r>
            <a:r>
              <a:rPr lang="en-US" sz="900" dirty="0" smtClean="0"/>
              <a:t>absence </a:t>
            </a:r>
            <a:r>
              <a:rPr lang="en-US" sz="900" dirty="0"/>
              <a:t>of nuclear material, which complicates the final analysis due to nuclear </a:t>
            </a:r>
            <a:r>
              <a:rPr lang="en-US" sz="900" dirty="0" err="1"/>
              <a:t>attentation</a:t>
            </a:r>
            <a:r>
              <a:rPr lang="en-US" sz="900" dirty="0"/>
              <a:t> effects.</a:t>
            </a:r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And here also crucial for this experiment will be the demonstration that target can remain polarized for long periods</a:t>
            </a:r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With electron beam currents ~1-2 </a:t>
            </a:r>
            <a:r>
              <a:rPr lang="en-US" sz="900" dirty="0" err="1"/>
              <a:t>nA</a:t>
            </a:r>
            <a:r>
              <a:rPr lang="en-US" sz="900" dirty="0"/>
              <a:t>.</a:t>
            </a:r>
          </a:p>
          <a:p>
            <a:pPr marL="1081088" lvl="2" indent="-215900">
              <a:spcBef>
                <a:spcPct val="0"/>
              </a:spcBef>
            </a:pPr>
            <a:endParaRPr lang="en-US" sz="900" dirty="0"/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Untested for electrons (suggestive but unverified evidence of slow depolarization from beam-generated free radicals)</a:t>
            </a:r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7B9C4068-5B0C-FE4D-AF16-364353E092D1}" type="slidenum">
              <a:rPr lang="en-US"/>
              <a:pPr/>
              <a:t>17</a:t>
            </a:fld>
            <a:endParaRPr lang="en-US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935" y="4343400"/>
            <a:ext cx="5028132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err="1" smtClean="0"/>
              <a:t>Barone</a:t>
            </a:r>
            <a:r>
              <a:rPr lang="en-US" dirty="0" smtClean="0"/>
              <a:t> </a:t>
            </a:r>
            <a:r>
              <a:rPr lang="en-US" dirty="0" err="1" smtClean="0"/>
              <a:t>e</a:t>
            </a:r>
            <a:r>
              <a:rPr lang="en-US" dirty="0" smtClean="0"/>
              <a:t> Zhang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1079500" y="-1588"/>
            <a:ext cx="7974013" cy="6324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121650" y="6580188"/>
            <a:ext cx="912813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52944F6-80D7-844B-8272-40B08F9D337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3" Type="http://schemas.openxmlformats.org/officeDocument/2006/relationships/image" Target="../media/image36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4" Type="http://schemas.openxmlformats.org/officeDocument/2006/relationships/image" Target="../media/image38.png"/><Relationship Id="rId10" Type="http://schemas.openxmlformats.org/officeDocument/2006/relationships/image" Target="../media/image44.png"/><Relationship Id="rId5" Type="http://schemas.openxmlformats.org/officeDocument/2006/relationships/image" Target="../media/image39.png"/><Relationship Id="rId7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9" Type="http://schemas.openxmlformats.org/officeDocument/2006/relationships/image" Target="../media/image43.png"/><Relationship Id="rId3" Type="http://schemas.openxmlformats.org/officeDocument/2006/relationships/image" Target="../media/image37.png"/><Relationship Id="rId6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5.wmf"/><Relationship Id="rId5" Type="http://schemas.openxmlformats.org/officeDocument/2006/relationships/image" Target="../media/image47.wmf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50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5.jpeg"/><Relationship Id="rId4" Type="http://schemas.openxmlformats.org/officeDocument/2006/relationships/image" Target="../media/image52.png"/><Relationship Id="rId7" Type="http://schemas.openxmlformats.org/officeDocument/2006/relationships/image" Target="../media/image55.png"/><Relationship Id="rId11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0" Type="http://schemas.openxmlformats.org/officeDocument/2006/relationships/image" Target="../media/image58.png"/><Relationship Id="rId5" Type="http://schemas.openxmlformats.org/officeDocument/2006/relationships/image" Target="../media/image53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9" Type="http://schemas.openxmlformats.org/officeDocument/2006/relationships/image" Target="../media/image57.png"/><Relationship Id="rId3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oleObject" Target="../embeddings/Microsoft_Equation17.bin"/><Relationship Id="rId4" Type="http://schemas.openxmlformats.org/officeDocument/2006/relationships/image" Target="../media/image66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10.xml"/><Relationship Id="rId5" Type="http://schemas.openxmlformats.org/officeDocument/2006/relationships/oleObject" Target="../embeddings/Microsoft_Equation16.bin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68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png"/><Relationship Id="rId4" Type="http://schemas.openxmlformats.org/officeDocument/2006/relationships/image" Target="../media/image2.jpe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.jpeg"/><Relationship Id="rId5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5.jpeg"/><Relationship Id="rId4" Type="http://schemas.openxmlformats.org/officeDocument/2006/relationships/image" Target="../media/image52.png"/><Relationship Id="rId7" Type="http://schemas.openxmlformats.org/officeDocument/2006/relationships/image" Target="../media/image55.png"/><Relationship Id="rId11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0" Type="http://schemas.openxmlformats.org/officeDocument/2006/relationships/image" Target="../media/image58.png"/><Relationship Id="rId5" Type="http://schemas.openxmlformats.org/officeDocument/2006/relationships/image" Target="../media/image53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9" Type="http://schemas.openxmlformats.org/officeDocument/2006/relationships/image" Target="../media/image57.png"/><Relationship Id="rId3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76.png"/><Relationship Id="rId4" Type="http://schemas.openxmlformats.org/officeDocument/2006/relationships/tags" Target="../tags/tag4.xml"/><Relationship Id="rId7" Type="http://schemas.openxmlformats.org/officeDocument/2006/relationships/image" Target="../media/image71.wmf"/><Relationship Id="rId11" Type="http://schemas.openxmlformats.org/officeDocument/2006/relationships/image" Target="../media/image73.png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13.xml"/><Relationship Id="rId8" Type="http://schemas.openxmlformats.org/officeDocument/2006/relationships/oleObject" Target="../embeddings/Microsoft_Equation18.bin"/><Relationship Id="rId13" Type="http://schemas.openxmlformats.org/officeDocument/2006/relationships/image" Target="../media/image75.png"/><Relationship Id="rId10" Type="http://schemas.openxmlformats.org/officeDocument/2006/relationships/image" Target="../media/image72.png"/><Relationship Id="rId5" Type="http://schemas.openxmlformats.org/officeDocument/2006/relationships/slideLayout" Target="../slideLayouts/slideLayout2.xml"/><Relationship Id="rId12" Type="http://schemas.openxmlformats.org/officeDocument/2006/relationships/image" Target="../media/image74.wmf"/><Relationship Id="rId2" Type="http://schemas.openxmlformats.org/officeDocument/2006/relationships/tags" Target="../tags/tag2.xml"/><Relationship Id="rId9" Type="http://schemas.openxmlformats.org/officeDocument/2006/relationships/oleObject" Target="../embeddings/Microsoft_Equation19.bin"/><Relationship Id="rId3" Type="http://schemas.openxmlformats.org/officeDocument/2006/relationships/tags" Target="../tags/tag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21.bin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7" Type="http://schemas.openxmlformats.org/officeDocument/2006/relationships/image" Target="../media/image76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Relationship Id="rId6" Type="http://schemas.openxmlformats.org/officeDocument/2006/relationships/oleObject" Target="../embeddings/Microsoft_Equation20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4" Type="http://schemas.openxmlformats.org/officeDocument/2006/relationships/image" Target="../media/image82.wmf"/><Relationship Id="rId5" Type="http://schemas.openxmlformats.org/officeDocument/2006/relationships/oleObject" Target="../embeddings/Microsoft_Equation22.bin"/><Relationship Id="rId7" Type="http://schemas.openxmlformats.org/officeDocument/2006/relationships/oleObject" Target="../embeddings/Microsoft_Equation24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Relationship Id="rId6" Type="http://schemas.openxmlformats.org/officeDocument/2006/relationships/oleObject" Target="../embeddings/Microsoft_Equation2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4" Type="http://schemas.openxmlformats.org/officeDocument/2006/relationships/notesSlide" Target="../notesSlides/notesSlide16.xml"/><Relationship Id="rId10" Type="http://schemas.openxmlformats.org/officeDocument/2006/relationships/image" Target="../media/image88.png"/><Relationship Id="rId5" Type="http://schemas.openxmlformats.org/officeDocument/2006/relationships/slide" Target="slide19.xml"/><Relationship Id="rId7" Type="http://schemas.openxmlformats.org/officeDocument/2006/relationships/image" Target="../media/image85.jpeg"/><Relationship Id="rId1" Type="http://schemas.openxmlformats.org/officeDocument/2006/relationships/tags" Target="../tags/tag5.xml"/><Relationship Id="rId2" Type="http://schemas.openxmlformats.org/officeDocument/2006/relationships/tags" Target="../tags/tag6.xml"/><Relationship Id="rId9" Type="http://schemas.openxmlformats.org/officeDocument/2006/relationships/image" Target="../media/image87.png"/><Relationship Id="rId3" Type="http://schemas.openxmlformats.org/officeDocument/2006/relationships/slideLayout" Target="../slideLayouts/slideLayout2.xml"/><Relationship Id="rId6" Type="http://schemas.openxmlformats.org/officeDocument/2006/relationships/image" Target="../media/image84.jpeg"/></Relationships>
</file>

<file path=ppt/slides/_rels/slide25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5.jpeg"/><Relationship Id="rId4" Type="http://schemas.openxmlformats.org/officeDocument/2006/relationships/image" Target="../media/image52.png"/><Relationship Id="rId7" Type="http://schemas.openxmlformats.org/officeDocument/2006/relationships/image" Target="../media/image55.png"/><Relationship Id="rId11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0" Type="http://schemas.openxmlformats.org/officeDocument/2006/relationships/image" Target="../media/image58.png"/><Relationship Id="rId5" Type="http://schemas.openxmlformats.org/officeDocument/2006/relationships/image" Target="../media/image53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9" Type="http://schemas.openxmlformats.org/officeDocument/2006/relationships/image" Target="../media/image57.png"/><Relationship Id="rId3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4" Type="http://schemas.openxmlformats.org/officeDocument/2006/relationships/image" Target="../media/image90.jpeg"/><Relationship Id="rId5" Type="http://schemas.openxmlformats.org/officeDocument/2006/relationships/image" Target="../media/image91.png"/><Relationship Id="rId7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9.jpeg"/><Relationship Id="rId6" Type="http://schemas.openxmlformats.org/officeDocument/2006/relationships/image" Target="../media/image9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9.xml"/><Relationship Id="rId7" Type="http://schemas.openxmlformats.org/officeDocument/2006/relationships/image" Target="../media/image97.png"/><Relationship Id="rId1" Type="http://schemas.openxmlformats.org/officeDocument/2006/relationships/vmlDrawing" Target="../drawings/vmlDrawing7.vml"/><Relationship Id="rId2" Type="http://schemas.openxmlformats.org/officeDocument/2006/relationships/tags" Target="../tags/tag7.xml"/><Relationship Id="rId9" Type="http://schemas.openxmlformats.org/officeDocument/2006/relationships/oleObject" Target="../embeddings/Microsoft_Equation25.bin"/><Relationship Id="rId3" Type="http://schemas.openxmlformats.org/officeDocument/2006/relationships/tags" Target="../tags/tag8.xml"/><Relationship Id="rId6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26.bin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7" Type="http://schemas.openxmlformats.org/officeDocument/2006/relationships/hyperlink" Target="http://www.slac.stanford.edu/spires/find/wwwhepau/wwwscan?rawcmd=fin+%22Anselmino,%20M.%22" TargetMode="External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Relationship Id="rId6" Type="http://schemas.openxmlformats.org/officeDocument/2006/relationships/hyperlink" Target="http://www.slac.stanford.edu/spires/find/wwwhepau/wwwscan?rawcmd=fin+%22Arnold,%20S.%22" TargetMode="Externa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3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02.png"/><Relationship Id="rId5" Type="http://schemas.openxmlformats.org/officeDocument/2006/relationships/image" Target="../media/image104.png"/></Relationships>
</file>

<file path=ppt/slides/_rels/slide3.xml.rels><?xml version="1.0" encoding="UTF-8" standalone="yes"?>
<Relationships xmlns="http://schemas.openxmlformats.org/package/2006/relationships"><Relationship Id="rId14" Type="http://schemas.openxmlformats.org/officeDocument/2006/relationships/oleObject" Target="../embeddings/Microsoft_Equation9.bin"/><Relationship Id="rId4" Type="http://schemas.openxmlformats.org/officeDocument/2006/relationships/image" Target="../media/image15.jpeg"/><Relationship Id="rId7" Type="http://schemas.openxmlformats.org/officeDocument/2006/relationships/oleObject" Target="../embeddings/Microsoft_Equation2.bin"/><Relationship Id="rId11" Type="http://schemas.openxmlformats.org/officeDocument/2006/relationships/oleObject" Target="../embeddings/Microsoft_Equation6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Equation1.bin"/><Relationship Id="rId8" Type="http://schemas.openxmlformats.org/officeDocument/2006/relationships/oleObject" Target="../embeddings/Microsoft_Equation3.bin"/><Relationship Id="rId13" Type="http://schemas.openxmlformats.org/officeDocument/2006/relationships/oleObject" Target="../embeddings/Microsoft_Equation8.bin"/><Relationship Id="rId10" Type="http://schemas.openxmlformats.org/officeDocument/2006/relationships/oleObject" Target="../embeddings/Microsoft_Equation5.bin"/><Relationship Id="rId5" Type="http://schemas.openxmlformats.org/officeDocument/2006/relationships/image" Target="../media/image16.tiff"/><Relationship Id="rId15" Type="http://schemas.openxmlformats.org/officeDocument/2006/relationships/oleObject" Target="../embeddings/Microsoft_Equation10.bin"/><Relationship Id="rId12" Type="http://schemas.openxmlformats.org/officeDocument/2006/relationships/oleObject" Target="../embeddings/Microsoft_Equation7.bin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Microsoft_Equation4.bin"/><Relationship Id="rId3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image" Target="../media/image20.wmf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3" Type="http://schemas.openxmlformats.org/officeDocument/2006/relationships/image" Target="../media/image17.wmf"/><Relationship Id="rId5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13.bin"/><Relationship Id="rId4" Type="http://schemas.openxmlformats.org/officeDocument/2006/relationships/image" Target="../media/image15.jpeg"/><Relationship Id="rId10" Type="http://schemas.openxmlformats.org/officeDocument/2006/relationships/oleObject" Target="../embeddings/Microsoft_Equation15.bin"/><Relationship Id="rId5" Type="http://schemas.openxmlformats.org/officeDocument/2006/relationships/oleObject" Target="../embeddings/Microsoft_Equation11.bin"/><Relationship Id="rId7" Type="http://schemas.openxmlformats.org/officeDocument/2006/relationships/oleObject" Target="../embeddings/Microsoft_Equation12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Microsoft_Equation14.bin"/><Relationship Id="rId3" Type="http://schemas.openxmlformats.org/officeDocument/2006/relationships/image" Target="../media/image26.wmf"/><Relationship Id="rId6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0.png"/><Relationship Id="rId5" Type="http://schemas.openxmlformats.org/officeDocument/2006/relationships/image" Target="../media/image31.tiff"/><Relationship Id="rId7" Type="http://schemas.openxmlformats.org/officeDocument/2006/relationships/image" Target="../media/image33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3" Type="http://schemas.openxmlformats.org/officeDocument/2006/relationships/image" Target="../media/image29.tiff"/><Relationship Id="rId6" Type="http://schemas.openxmlformats.org/officeDocument/2006/relationships/image" Target="../media/image32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49837" y="1143000"/>
            <a:ext cx="6737442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ransverse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pin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P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hysics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With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CLAS12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81029" y="3429000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Contalbrigo</a:t>
            </a:r>
            <a:r>
              <a:rPr lang="en-US" sz="2000" dirty="0" smtClean="0"/>
              <a:t> Marco</a:t>
            </a:r>
          </a:p>
          <a:p>
            <a:r>
              <a:rPr lang="en-US" sz="2000" dirty="0" smtClean="0"/>
              <a:t>    INFN Ferrara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369568" y="5257800"/>
            <a:ext cx="63814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Workshop on </a:t>
            </a:r>
            <a:r>
              <a:rPr lang="en-US" dirty="0" err="1" smtClean="0"/>
              <a:t>Partonic</a:t>
            </a:r>
            <a:r>
              <a:rPr lang="en-US" dirty="0" smtClean="0"/>
              <a:t> Transverse Momentum in Hadrons:</a:t>
            </a:r>
          </a:p>
          <a:p>
            <a:pPr algn="ctr"/>
            <a:r>
              <a:rPr lang="en-US" dirty="0" smtClean="0"/>
              <a:t> Quark Spin-Orbit Correlations and Quark-Gluon Interactions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March 12-13, 2010 Duke University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" y="5180012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" y="60198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Text Box 3"/>
          <p:cNvSpPr txBox="1">
            <a:spLocks noChangeArrowheads="1"/>
          </p:cNvSpPr>
          <p:nvPr/>
        </p:nvSpPr>
        <p:spPr bwMode="auto">
          <a:xfrm>
            <a:off x="0" y="1066800"/>
            <a:ext cx="8915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4400">
              <a:lnSpc>
                <a:spcPct val="70000"/>
              </a:lnSpc>
              <a:buClrTx/>
              <a:buSzTx/>
              <a:buFontTx/>
              <a:buNone/>
            </a:pPr>
            <a:endParaRPr lang="en-US" sz="2000" u="sng">
              <a:solidFill>
                <a:schemeClr val="bg1"/>
              </a:solidFill>
              <a:latin typeface="Arial" charset="0"/>
            </a:endParaRPr>
          </a:p>
          <a:p>
            <a:pPr marL="342900" indent="-342900" defTabSz="914400">
              <a:lnSpc>
                <a:spcPct val="30000"/>
              </a:lnSpc>
              <a:buClrTx/>
              <a:buSzTx/>
              <a:buFontTx/>
              <a:buNone/>
            </a:pPr>
            <a:endParaRPr lang="ru-RU" sz="2000">
              <a:solidFill>
                <a:schemeClr val="bg1"/>
              </a:solidFill>
              <a:latin typeface="Arial" charset="0"/>
            </a:endParaRPr>
          </a:p>
          <a:p>
            <a:pPr marL="342900" indent="-342900" defTabSz="914400">
              <a:lnSpc>
                <a:spcPct val="70000"/>
              </a:lnSpc>
              <a:buClrTx/>
              <a:buSzTx/>
              <a:buFontTx/>
              <a:buNone/>
            </a:pPr>
            <a:r>
              <a:rPr lang="ru-RU" sz="2000">
                <a:solidFill>
                  <a:schemeClr val="bg1"/>
                </a:solidFill>
                <a:latin typeface="Arial" charset="0"/>
              </a:rPr>
              <a:t> </a:t>
            </a:r>
            <a:endParaRPr lang="ru-RU" sz="2400" b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35" name="Line 60"/>
          <p:cNvSpPr>
            <a:spLocks noChangeShapeType="1"/>
          </p:cNvSpPr>
          <p:nvPr/>
        </p:nvSpPr>
        <p:spPr bwMode="auto">
          <a:xfrm>
            <a:off x="323850" y="6453188"/>
            <a:ext cx="864235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47473" y="0"/>
            <a:ext cx="581045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TMDs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Physics with SIDIS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3850" y="1112521"/>
          <a:ext cx="8591550" cy="4754879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352550"/>
                <a:gridCol w="1143000"/>
                <a:gridCol w="914400"/>
                <a:gridCol w="990600"/>
                <a:gridCol w="1321589"/>
                <a:gridCol w="2869411"/>
              </a:tblGrid>
              <a:tr h="46156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Experiment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Reactions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√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s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(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GeV</a:t>
                      </a: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)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Planned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Remarks</a:t>
                      </a:r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HERMES</a:t>
                      </a:r>
                    </a:p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@ DESY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7.5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&lt;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Data-taking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is over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Completing analyses</a:t>
                      </a:r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COMPASS</a:t>
                      </a:r>
                    </a:p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@ CERN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Symbol"/>
                          <a:ea typeface="Wingdings"/>
                          <a:cs typeface="Wingdings"/>
                        </a:rPr>
                        <a:t>m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,</a:t>
                      </a:r>
                    </a:p>
                    <a:p>
                      <a:pPr algn="ctr"/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Symbol"/>
                          <a:ea typeface="Wingdings"/>
                          <a:cs typeface="Wingdings"/>
                        </a:rPr>
                        <a:t>m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d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17-20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&gt; 2009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Proposal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Improved statistics</a:t>
                      </a:r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Hall-A,B,C </a:t>
                      </a:r>
                    </a:p>
                    <a:p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@ </a:t>
                      </a:r>
                      <a:r>
                        <a:rPr lang="en-US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JLaB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ep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,ed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,en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&gt; 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Approved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Detector upgrades</a:t>
                      </a:r>
                    </a:p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HD-ice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polarized target</a:t>
                      </a:r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EIC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30-100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&gt; 2017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Under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study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NSAC Long Range plan 2012 </a:t>
                      </a:r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eN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@FAIR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Wingdings"/>
                          <a:cs typeface="Wingdings"/>
                        </a:rPr>
                        <a:t>e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12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&gt; 2020 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Under study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LHeC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@ CERN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ep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1400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&gt; 2020 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Under study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Conceptual Design Report</a:t>
                      </a:r>
                    </a:p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in 2010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7473" y="2967335"/>
            <a:ext cx="50490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Your Text Here</a:t>
            </a:r>
          </a:p>
        </p:txBody>
      </p:sp>
      <p:pic>
        <p:nvPicPr>
          <p:cNvPr id="27651" name="Picture 5" descr="Snapshot 2009-09-08 22-44-24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8125"/>
            <a:ext cx="914400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895600"/>
            <a:ext cx="4361009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3000" y="1371600"/>
            <a:ext cx="289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Limit defined by luminosity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5314" y="5117068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32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2130607" y="53340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31</a:t>
            </a:r>
            <a:endParaRPr lang="en-US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5498068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35</a:t>
            </a:r>
            <a:endParaRPr lang="en-US" baseline="30000" dirty="0"/>
          </a:p>
        </p:txBody>
      </p:sp>
      <p:sp>
        <p:nvSpPr>
          <p:cNvPr id="12" name="Rectangle 11"/>
          <p:cNvSpPr/>
          <p:nvPr/>
        </p:nvSpPr>
        <p:spPr>
          <a:xfrm>
            <a:off x="6324600" y="2895600"/>
            <a:ext cx="685800" cy="2590800"/>
          </a:xfrm>
          <a:prstGeom prst="rect">
            <a:avLst/>
          </a:prstGeom>
          <a:noFill/>
          <a:ln>
            <a:solidFill>
              <a:schemeClr val="accent6">
                <a:lumMod val="75000"/>
                <a:alpha val="20000"/>
              </a:schemeClr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724400" y="2286000"/>
            <a:ext cx="3896552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99848" y="2450068"/>
            <a:ext cx="3221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Different Q2 for same </a:t>
            </a:r>
            <a:r>
              <a:rPr lang="en-US" dirty="0" err="1" smtClean="0"/>
              <a:t>x</a:t>
            </a:r>
            <a:r>
              <a:rPr lang="en-US" dirty="0" smtClean="0"/>
              <a:t> range</a:t>
            </a:r>
            <a:endParaRPr lang="en-US" dirty="0"/>
          </a:p>
        </p:txBody>
      </p:sp>
      <p:sp>
        <p:nvSpPr>
          <p:cNvPr id="15" name="Right Triangle 14"/>
          <p:cNvSpPr/>
          <p:nvPr/>
        </p:nvSpPr>
        <p:spPr>
          <a:xfrm rot="10800000" flipH="1">
            <a:off x="762000" y="1947565"/>
            <a:ext cx="1447800" cy="3886200"/>
          </a:xfrm>
          <a:prstGeom prst="rtTriangl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17701877">
            <a:off x="888074" y="3286319"/>
            <a:ext cx="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EIC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4278868"/>
            <a:ext cx="61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34</a:t>
            </a:r>
            <a:endParaRPr lang="en-US" baseline="30000" dirty="0"/>
          </a:p>
        </p:txBody>
      </p:sp>
      <p:sp>
        <p:nvSpPr>
          <p:cNvPr id="21" name="Freeform 20"/>
          <p:cNvSpPr/>
          <p:nvPr/>
        </p:nvSpPr>
        <p:spPr>
          <a:xfrm>
            <a:off x="3611674" y="3742274"/>
            <a:ext cx="515954" cy="2286944"/>
          </a:xfrm>
          <a:custGeom>
            <a:avLst/>
            <a:gdLst>
              <a:gd name="connsiteX0" fmla="*/ 515954 w 515954"/>
              <a:gd name="connsiteY0" fmla="*/ 0 h 2286944"/>
              <a:gd name="connsiteX1" fmla="*/ 73708 w 515954"/>
              <a:gd name="connsiteY1" fmla="*/ 1961858 h 2286944"/>
              <a:gd name="connsiteX2" fmla="*/ 73708 w 515954"/>
              <a:gd name="connsiteY2" fmla="*/ 1950518 h 2286944"/>
              <a:gd name="connsiteX3" fmla="*/ 73708 w 515954"/>
              <a:gd name="connsiteY3" fmla="*/ 1950518 h 2286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954" h="2286944">
                <a:moveTo>
                  <a:pt x="515954" y="0"/>
                </a:moveTo>
                <a:lnTo>
                  <a:pt x="73708" y="1961858"/>
                </a:lnTo>
                <a:cubicBezTo>
                  <a:pt x="0" y="2286944"/>
                  <a:pt x="73708" y="1950518"/>
                  <a:pt x="73708" y="1950518"/>
                </a:cubicBezTo>
                <a:lnTo>
                  <a:pt x="73708" y="1950518"/>
                </a:lnTo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  <a:effectLst>
            <a:glow rad="101600">
              <a:schemeClr val="accent6">
                <a:lumMod val="75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 rot="16852270">
            <a:off x="3098496" y="4670825"/>
            <a:ext cx="2058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Resonance region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Complementary experiments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761999" y="1981200"/>
            <a:ext cx="3581401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01600">
              <a:srgbClr val="D51214">
                <a:alpha val="75000"/>
              </a:srgbClr>
            </a:glow>
            <a:outerShdw blurRad="40000" dist="20000" dir="5400000" rotWithShape="0">
              <a:schemeClr val="tx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 rot="5400000">
            <a:off x="4566443" y="2745582"/>
            <a:ext cx="538163" cy="381000"/>
          </a:xfrm>
          <a:prstGeom prst="parallelogram">
            <a:avLst>
              <a:gd name="adj" fmla="val 48339"/>
            </a:avLst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itchFamily="-65" charset="0"/>
            </a:endParaRPr>
          </a:p>
        </p:txBody>
      </p:sp>
      <p:pic>
        <p:nvPicPr>
          <p:cNvPr id="76803" name="Picture 4" descr="6_GeV_Racetr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7425" y="1257300"/>
            <a:ext cx="670560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476250" y="369888"/>
            <a:ext cx="3446463" cy="64770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lIns="99276" tIns="49638" rIns="99276" bIns="49638">
            <a:prstTxWarp prst="textNoShape">
              <a:avLst/>
            </a:prstTxWarp>
            <a:spAutoFit/>
          </a:bodyPr>
          <a:lstStyle/>
          <a:p>
            <a:pPr defTabSz="992188" eaLnBrk="0" hangingPunct="0">
              <a:spcBef>
                <a:spcPct val="50000"/>
              </a:spcBef>
            </a:pPr>
            <a:r>
              <a:rPr lang="en-US" sz="3600" b="1">
                <a:solidFill>
                  <a:srgbClr val="3333CC"/>
                </a:solidFill>
                <a:latin typeface="Tahoma" pitchFamily="-65" charset="0"/>
              </a:rPr>
              <a:t>6 GeV CEBAF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98475" y="379413"/>
            <a:ext cx="8680450" cy="4238625"/>
            <a:chOff x="314" y="239"/>
            <a:chExt cx="5468" cy="2670"/>
          </a:xfrm>
        </p:grpSpPr>
        <p:grpSp>
          <p:nvGrpSpPr>
            <p:cNvPr id="3" name="Group 32"/>
            <p:cNvGrpSpPr>
              <a:grpSpLocks/>
            </p:cNvGrpSpPr>
            <p:nvPr/>
          </p:nvGrpSpPr>
          <p:grpSpPr bwMode="auto">
            <a:xfrm>
              <a:off x="2134" y="499"/>
              <a:ext cx="3648" cy="2410"/>
              <a:chOff x="2134" y="499"/>
              <a:chExt cx="3648" cy="2410"/>
            </a:xfrm>
          </p:grpSpPr>
          <p:pic>
            <p:nvPicPr>
              <p:cNvPr id="76824" name="Picture 7" descr="12_GeV_mods_NL-cryomodules_overlay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134" y="787"/>
                <a:ext cx="864" cy="7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25" name="Picture 8" descr="12_GeV_mods_SL-cryomodules_overlay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793" y="2050"/>
                <a:ext cx="1174" cy="8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2932" y="1408"/>
                <a:ext cx="632" cy="534"/>
                <a:chOff x="3146" y="1440"/>
                <a:chExt cx="632" cy="534"/>
              </a:xfrm>
            </p:grpSpPr>
            <p:sp>
              <p:nvSpPr>
                <p:cNvPr id="410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360" y="1440"/>
                  <a:ext cx="418" cy="163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pPr defTabSz="992188" eaLnBrk="0" hangingPunct="0">
                    <a:spcBef>
                      <a:spcPct val="50000"/>
                    </a:spcBef>
                  </a:pPr>
                  <a:r>
                    <a:rPr lang="en-US" sz="1700" b="1" i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DDDDDD"/>
                        </a:outerShdw>
                      </a:effectLst>
                      <a:latin typeface="Calibri" pitchFamily="-65" charset="0"/>
                    </a:rPr>
                    <a:t>CHL-2</a:t>
                  </a:r>
                </a:p>
              </p:txBody>
            </p:sp>
            <p:grpSp>
              <p:nvGrpSpPr>
                <p:cNvPr id="5" name="Group 11"/>
                <p:cNvGrpSpPr>
                  <a:grpSpLocks/>
                </p:cNvGrpSpPr>
                <p:nvPr/>
              </p:nvGrpSpPr>
              <p:grpSpPr bwMode="auto">
                <a:xfrm>
                  <a:off x="3146" y="1536"/>
                  <a:ext cx="406" cy="438"/>
                  <a:chOff x="3146" y="1536"/>
                  <a:chExt cx="406" cy="438"/>
                </a:xfrm>
              </p:grpSpPr>
              <p:pic>
                <p:nvPicPr>
                  <p:cNvPr id="76832" name="Picture 12" descr="12_GeV_mods_CHL_overlay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3146" y="1707"/>
                    <a:ext cx="184" cy="26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76833" name="Picture 13" descr="12_GeV_mods_arrow_overlay"/>
                  <p:cNvPicPr>
                    <a:picLocks noChangeAspect="1" noChangeArrowheads="1"/>
                  </p:cNvPicPr>
                  <p:nvPr/>
                </p:nvPicPr>
                <p:blipFill>
                  <a:blip r:embed="rId7"/>
                  <a:srcRect/>
                  <a:stretch>
                    <a:fillRect/>
                  </a:stretch>
                </p:blipFill>
                <p:spPr bwMode="auto">
                  <a:xfrm>
                    <a:off x="3329" y="1536"/>
                    <a:ext cx="223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grpSp>
            <p:nvGrpSpPr>
              <p:cNvPr id="6" name="Group 14"/>
              <p:cNvGrpSpPr>
                <a:grpSpLocks/>
              </p:cNvGrpSpPr>
              <p:nvPr/>
            </p:nvGrpSpPr>
            <p:grpSpPr bwMode="auto">
              <a:xfrm>
                <a:off x="4342" y="499"/>
                <a:ext cx="1440" cy="732"/>
                <a:chOff x="4560" y="528"/>
                <a:chExt cx="1440" cy="732"/>
              </a:xfrm>
            </p:grpSpPr>
            <p:sp>
              <p:nvSpPr>
                <p:cNvPr id="411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704" y="528"/>
                  <a:ext cx="1296" cy="524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99276" tIns="49638" rIns="99276" bIns="49638">
                  <a:prstTxWarp prst="textNoShape">
                    <a:avLst/>
                  </a:prstTxWarp>
                  <a:spAutoFit/>
                </a:bodyPr>
                <a:lstStyle/>
                <a:p>
                  <a:pPr algn="ctr" defTabSz="992188" eaLnBrk="0" hangingPunct="0">
                    <a:spcBef>
                      <a:spcPct val="50000"/>
                    </a:spcBef>
                  </a:pPr>
                  <a:r>
                    <a:rPr lang="en-US" sz="1600" b="1" i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DDDDDD"/>
                        </a:outerShdw>
                      </a:effectLst>
                    </a:rPr>
                    <a:t>Upgrade magnets and power supplies</a:t>
                  </a:r>
                  <a:endParaRPr lang="en-US" b="1" i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endParaRPr>
                </a:p>
              </p:txBody>
            </p:sp>
            <p:pic>
              <p:nvPicPr>
                <p:cNvPr id="76829" name="Picture 16" descr="12_GeV_mods_arrow_overlay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4560" y="864"/>
                  <a:ext cx="306" cy="39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76823" name="Text Box 17"/>
            <p:cNvSpPr txBox="1">
              <a:spLocks noChangeArrowheads="1"/>
            </p:cNvSpPr>
            <p:nvPr/>
          </p:nvSpPr>
          <p:spPr bwMode="auto">
            <a:xfrm>
              <a:off x="314" y="239"/>
              <a:ext cx="2287" cy="346"/>
            </a:xfrm>
            <a:prstGeom prst="rect">
              <a:avLst/>
            </a:prstGeom>
            <a:solidFill>
              <a:schemeClr val="bg1"/>
            </a:solidFill>
            <a:ln w="1905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defTabSz="992188" eaLnBrk="0" hangingPunct="0">
                <a:spcBef>
                  <a:spcPct val="50000"/>
                </a:spcBef>
              </a:pPr>
              <a:r>
                <a:rPr lang="en-US" sz="3600" b="1" u="sng">
                  <a:solidFill>
                    <a:srgbClr val="FF0000"/>
                  </a:solidFill>
                  <a:latin typeface="Tahoma" pitchFamily="-65" charset="0"/>
                </a:rPr>
                <a:t>12 GeV CEBAF</a:t>
              </a: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1212850" y="3895725"/>
            <a:ext cx="4908550" cy="2038350"/>
            <a:chOff x="764" y="2454"/>
            <a:chExt cx="3092" cy="1284"/>
          </a:xfrm>
        </p:grpSpPr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2139" y="3286"/>
              <a:ext cx="1717" cy="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  <a:spAutoFit/>
            </a:bodyPr>
            <a:lstStyle/>
            <a:p>
              <a:pPr defTabSz="992188" eaLnBrk="0" hangingPunct="0"/>
              <a:r>
                <a:rPr lang="en-US" sz="20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libri" pitchFamily="-65" charset="0"/>
                </a:rPr>
                <a:t>Enhance equipment in existing halls</a:t>
              </a:r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 rot="2428027">
              <a:off x="764" y="2454"/>
              <a:ext cx="1481" cy="93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</a:bodyPr>
            <a:lstStyle/>
            <a:p>
              <a:pPr algn="ctr" defTabSz="992188" eaLnBrk="0" hangingPunct="0"/>
              <a:endParaRPr lang="en-US" sz="2600" b="1" i="1" u="sng">
                <a:solidFill>
                  <a:srgbClr val="99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pitchFamily="-65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952500" y="3175"/>
            <a:ext cx="8162925" cy="4652963"/>
            <a:chOff x="636" y="0"/>
            <a:chExt cx="5142" cy="2931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636" y="0"/>
              <a:ext cx="5142" cy="2931"/>
              <a:chOff x="636" y="0"/>
              <a:chExt cx="5142" cy="2931"/>
            </a:xfrm>
          </p:grpSpPr>
          <p:pic>
            <p:nvPicPr>
              <p:cNvPr id="76814" name="Picture 23" descr="12_GeV_mods_HallD-beamline_overlay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64" y="530"/>
                <a:ext cx="610" cy="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5" name="Picture 24" descr="12_GeV_mods_Arc-10_overlay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36" y="1749"/>
                <a:ext cx="2134" cy="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3554" y="67"/>
                <a:ext cx="945" cy="606"/>
                <a:chOff x="3792" y="74"/>
                <a:chExt cx="945" cy="606"/>
              </a:xfrm>
            </p:grpSpPr>
            <p:pic>
              <p:nvPicPr>
                <p:cNvPr id="76818" name="Picture 26" descr="12_GeV_mods_Hall-D_overlay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792" y="74"/>
                  <a:ext cx="945" cy="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6819" name="AutoShape 27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4084" y="324"/>
                  <a:ext cx="192" cy="240"/>
                </a:xfrm>
                <a:prstGeom prst="parallelogram">
                  <a:avLst>
                    <a:gd name="adj" fmla="val 59023"/>
                  </a:avLst>
                </a:prstGeom>
                <a:solidFill>
                  <a:schemeClr val="bg1"/>
                </a:solidFill>
                <a:ln w="190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2400">
                    <a:solidFill>
                      <a:srgbClr val="000000"/>
                    </a:solidFill>
                    <a:latin typeface="Calibri" pitchFamily="-65" charset="0"/>
                  </a:endParaRPr>
                </a:p>
              </p:txBody>
            </p:sp>
          </p:grpSp>
          <p:sp>
            <p:nvSpPr>
              <p:cNvPr id="76817" name="Text Box 28"/>
              <p:cNvSpPr txBox="1">
                <a:spLocks noChangeArrowheads="1"/>
              </p:cNvSpPr>
              <p:nvPr/>
            </p:nvSpPr>
            <p:spPr bwMode="auto">
              <a:xfrm>
                <a:off x="4606" y="0"/>
                <a:ext cx="1172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b="1" i="1">
                    <a:solidFill>
                      <a:srgbClr val="000000"/>
                    </a:solidFill>
                  </a:rPr>
                  <a:t>add Hall D </a:t>
                </a:r>
              </a:p>
              <a:p>
                <a:pPr eaLnBrk="0" hangingPunct="0"/>
                <a:r>
                  <a:rPr lang="en-US" b="1" i="1">
                    <a:solidFill>
                      <a:srgbClr val="000000"/>
                    </a:solidFill>
                  </a:rPr>
                  <a:t>(and beam line)</a:t>
                </a:r>
                <a:endParaRPr lang="en-US" sz="2000" b="1" i="1">
                  <a:solidFill>
                    <a:srgbClr val="000000"/>
                  </a:solidFill>
                  <a:latin typeface="Calibri" pitchFamily="-65" charset="0"/>
                </a:endParaRPr>
              </a:p>
            </p:txBody>
          </p:sp>
        </p:grpSp>
        <p:sp>
          <p:nvSpPr>
            <p:cNvPr id="76813" name="Freeform 29"/>
            <p:cNvSpPr>
              <a:spLocks/>
            </p:cNvSpPr>
            <p:nvPr/>
          </p:nvSpPr>
          <p:spPr bwMode="auto">
            <a:xfrm>
              <a:off x="3822" y="341"/>
              <a:ext cx="304" cy="130"/>
            </a:xfrm>
            <a:custGeom>
              <a:avLst/>
              <a:gdLst>
                <a:gd name="T0" fmla="*/ 0 w 304"/>
                <a:gd name="T1" fmla="*/ 130 h 130"/>
                <a:gd name="T2" fmla="*/ 14 w 304"/>
                <a:gd name="T3" fmla="*/ 108 h 130"/>
                <a:gd name="T4" fmla="*/ 28 w 304"/>
                <a:gd name="T5" fmla="*/ 122 h 130"/>
                <a:gd name="T6" fmla="*/ 44 w 304"/>
                <a:gd name="T7" fmla="*/ 128 h 130"/>
                <a:gd name="T8" fmla="*/ 53 w 304"/>
                <a:gd name="T9" fmla="*/ 107 h 130"/>
                <a:gd name="T10" fmla="*/ 72 w 304"/>
                <a:gd name="T11" fmla="*/ 99 h 130"/>
                <a:gd name="T12" fmla="*/ 88 w 304"/>
                <a:gd name="T13" fmla="*/ 106 h 130"/>
                <a:gd name="T14" fmla="*/ 94 w 304"/>
                <a:gd name="T15" fmla="*/ 88 h 130"/>
                <a:gd name="T16" fmla="*/ 96 w 304"/>
                <a:gd name="T17" fmla="*/ 82 h 130"/>
                <a:gd name="T18" fmla="*/ 112 w 304"/>
                <a:gd name="T19" fmla="*/ 84 h 130"/>
                <a:gd name="T20" fmla="*/ 128 w 304"/>
                <a:gd name="T21" fmla="*/ 88 h 130"/>
                <a:gd name="T22" fmla="*/ 146 w 304"/>
                <a:gd name="T23" fmla="*/ 60 h 130"/>
                <a:gd name="T24" fmla="*/ 152 w 304"/>
                <a:gd name="T25" fmla="*/ 62 h 130"/>
                <a:gd name="T26" fmla="*/ 158 w 304"/>
                <a:gd name="T27" fmla="*/ 66 h 130"/>
                <a:gd name="T28" fmla="*/ 170 w 304"/>
                <a:gd name="T29" fmla="*/ 70 h 130"/>
                <a:gd name="T30" fmla="*/ 192 w 304"/>
                <a:gd name="T31" fmla="*/ 38 h 130"/>
                <a:gd name="T32" fmla="*/ 214 w 304"/>
                <a:gd name="T33" fmla="*/ 54 h 130"/>
                <a:gd name="T34" fmla="*/ 236 w 304"/>
                <a:gd name="T35" fmla="*/ 24 h 130"/>
                <a:gd name="T36" fmla="*/ 254 w 304"/>
                <a:gd name="T37" fmla="*/ 34 h 130"/>
                <a:gd name="T38" fmla="*/ 266 w 304"/>
                <a:gd name="T39" fmla="*/ 38 h 130"/>
                <a:gd name="T40" fmla="*/ 286 w 304"/>
                <a:gd name="T41" fmla="*/ 10 h 130"/>
                <a:gd name="T42" fmla="*/ 304 w 304"/>
                <a:gd name="T43" fmla="*/ 0 h 1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4"/>
                <a:gd name="T67" fmla="*/ 0 h 130"/>
                <a:gd name="T68" fmla="*/ 304 w 304"/>
                <a:gd name="T69" fmla="*/ 130 h 13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4" h="130">
                  <a:moveTo>
                    <a:pt x="0" y="130"/>
                  </a:moveTo>
                  <a:cubicBezTo>
                    <a:pt x="16" y="119"/>
                    <a:pt x="11" y="127"/>
                    <a:pt x="14" y="108"/>
                  </a:cubicBezTo>
                  <a:cubicBezTo>
                    <a:pt x="25" y="112"/>
                    <a:pt x="19" y="108"/>
                    <a:pt x="28" y="122"/>
                  </a:cubicBezTo>
                  <a:cubicBezTo>
                    <a:pt x="29" y="124"/>
                    <a:pt x="44" y="128"/>
                    <a:pt x="44" y="128"/>
                  </a:cubicBezTo>
                  <a:cubicBezTo>
                    <a:pt x="53" y="119"/>
                    <a:pt x="40" y="111"/>
                    <a:pt x="53" y="107"/>
                  </a:cubicBezTo>
                  <a:cubicBezTo>
                    <a:pt x="64" y="92"/>
                    <a:pt x="61" y="88"/>
                    <a:pt x="72" y="99"/>
                  </a:cubicBezTo>
                  <a:cubicBezTo>
                    <a:pt x="73" y="103"/>
                    <a:pt x="82" y="116"/>
                    <a:pt x="88" y="106"/>
                  </a:cubicBezTo>
                  <a:cubicBezTo>
                    <a:pt x="88" y="106"/>
                    <a:pt x="93" y="91"/>
                    <a:pt x="94" y="88"/>
                  </a:cubicBezTo>
                  <a:cubicBezTo>
                    <a:pt x="95" y="86"/>
                    <a:pt x="96" y="82"/>
                    <a:pt x="96" y="82"/>
                  </a:cubicBezTo>
                  <a:cubicBezTo>
                    <a:pt x="101" y="83"/>
                    <a:pt x="107" y="83"/>
                    <a:pt x="112" y="84"/>
                  </a:cubicBezTo>
                  <a:cubicBezTo>
                    <a:pt x="117" y="85"/>
                    <a:pt x="128" y="88"/>
                    <a:pt x="128" y="88"/>
                  </a:cubicBezTo>
                  <a:cubicBezTo>
                    <a:pt x="141" y="85"/>
                    <a:pt x="139" y="71"/>
                    <a:pt x="146" y="60"/>
                  </a:cubicBezTo>
                  <a:cubicBezTo>
                    <a:pt x="148" y="61"/>
                    <a:pt x="150" y="61"/>
                    <a:pt x="152" y="62"/>
                  </a:cubicBezTo>
                  <a:cubicBezTo>
                    <a:pt x="154" y="63"/>
                    <a:pt x="156" y="65"/>
                    <a:pt x="158" y="66"/>
                  </a:cubicBezTo>
                  <a:cubicBezTo>
                    <a:pt x="162" y="68"/>
                    <a:pt x="170" y="70"/>
                    <a:pt x="170" y="70"/>
                  </a:cubicBezTo>
                  <a:cubicBezTo>
                    <a:pt x="177" y="60"/>
                    <a:pt x="180" y="42"/>
                    <a:pt x="192" y="38"/>
                  </a:cubicBezTo>
                  <a:cubicBezTo>
                    <a:pt x="201" y="44"/>
                    <a:pt x="204" y="51"/>
                    <a:pt x="214" y="54"/>
                  </a:cubicBezTo>
                  <a:cubicBezTo>
                    <a:pt x="227" y="50"/>
                    <a:pt x="232" y="36"/>
                    <a:pt x="236" y="24"/>
                  </a:cubicBezTo>
                  <a:cubicBezTo>
                    <a:pt x="242" y="26"/>
                    <a:pt x="249" y="32"/>
                    <a:pt x="254" y="34"/>
                  </a:cubicBezTo>
                  <a:cubicBezTo>
                    <a:pt x="258" y="35"/>
                    <a:pt x="266" y="38"/>
                    <a:pt x="266" y="38"/>
                  </a:cubicBezTo>
                  <a:cubicBezTo>
                    <a:pt x="276" y="20"/>
                    <a:pt x="280" y="19"/>
                    <a:pt x="286" y="10"/>
                  </a:cubicBezTo>
                  <a:cubicBezTo>
                    <a:pt x="286" y="8"/>
                    <a:pt x="300" y="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B62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76810" name="Rectangle 20"/>
          <p:cNvSpPr>
            <a:spLocks noChangeArrowheads="1"/>
          </p:cNvSpPr>
          <p:nvPr/>
        </p:nvSpPr>
        <p:spPr bwMode="auto">
          <a:xfrm>
            <a:off x="7121525" y="1925637"/>
            <a:ext cx="1981200" cy="46275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000099"/>
                </a:solidFill>
                <a:latin typeface="Calibri" pitchFamily="-65" charset="0"/>
              </a:rPr>
              <a:t>2008-2014:     </a:t>
            </a:r>
            <a:r>
              <a:rPr lang="en-US" sz="1400" i="1" dirty="0">
                <a:solidFill>
                  <a:srgbClr val="000099"/>
                </a:solidFill>
                <a:latin typeface="Calibri" pitchFamily="-65" charset="0"/>
              </a:rPr>
              <a:t>Construction </a:t>
            </a:r>
            <a:r>
              <a:rPr lang="en-US" sz="1400" i="1" dirty="0">
                <a:latin typeface="Calibri" pitchFamily="-65" charset="0"/>
              </a:rPr>
              <a:t>(</a:t>
            </a:r>
            <a:r>
              <a:rPr lang="en-US" sz="1400" b="1" i="1" dirty="0">
                <a:latin typeface="Calibri" pitchFamily="-65" charset="0"/>
              </a:rPr>
              <a:t>funded at 99%)</a:t>
            </a:r>
            <a:endParaRPr lang="en-US" sz="1400" i="1" dirty="0">
              <a:solidFill>
                <a:srgbClr val="000099"/>
              </a:solidFill>
              <a:latin typeface="Calibri" pitchFamily="-65" charset="0"/>
            </a:endParaRPr>
          </a:p>
          <a:p>
            <a:pPr>
              <a:lnSpc>
                <a:spcPct val="6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May 2012</a:t>
            </a: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6 </a:t>
            </a:r>
            <a:r>
              <a:rPr lang="en-US" sz="1400" i="1" dirty="0" err="1">
                <a:solidFill>
                  <a:srgbClr val="FF0000"/>
                </a:solidFill>
                <a:latin typeface="Calibri" pitchFamily="-65" charset="0"/>
              </a:rPr>
              <a:t>GeV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Accelerator Shutdown starts</a:t>
            </a:r>
          </a:p>
          <a:p>
            <a:pPr>
              <a:lnSpc>
                <a:spcPct val="5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May 2013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     Accelerator Commissioning starts</a:t>
            </a:r>
          </a:p>
          <a:p>
            <a:pPr>
              <a:lnSpc>
                <a:spcPct val="6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October 2013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</a:t>
            </a: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Hall Commissioning starts</a:t>
            </a:r>
          </a:p>
          <a:p>
            <a:pPr>
              <a:spcAft>
                <a:spcPct val="30000"/>
              </a:spcAft>
            </a:pPr>
            <a:endParaRPr lang="en-US" sz="1400" b="1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2013-2015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    </a:t>
            </a: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Pre-Ops (beam commissioning)</a:t>
            </a: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88208A-F82A-2340-825D-6F63E7F1CCE9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pic>
        <p:nvPicPr>
          <p:cNvPr id="58371" name="Picture 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40375" y="4221163"/>
            <a:ext cx="341630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21" descr="CLAS12_detector_ne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8000" y="636588"/>
            <a:ext cx="3752850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/>
            <a:r>
              <a:rPr lang="en-US" sz="3600">
                <a:solidFill>
                  <a:srgbClr val="FF0000"/>
                </a:solidFill>
              </a:rPr>
              <a:t>CLAS12: experimental set-up</a:t>
            </a:r>
            <a:endParaRPr lang="en-US" sz="3600"/>
          </a:p>
        </p:txBody>
      </p:sp>
      <p:sp>
        <p:nvSpPr>
          <p:cNvPr id="58374" name="Text Box 7"/>
          <p:cNvSpPr txBox="1">
            <a:spLocks noChangeArrowheads="1"/>
          </p:cNvSpPr>
          <p:nvPr/>
        </p:nvSpPr>
        <p:spPr bwMode="auto">
          <a:xfrm>
            <a:off x="422275" y="1692275"/>
            <a:ext cx="973138" cy="51752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0">
                <a:latin typeface="Berlin Sans FB" pitchFamily="34" charset="0"/>
              </a:rPr>
              <a:t>Polarized </a:t>
            </a:r>
          </a:p>
          <a:p>
            <a:r>
              <a:rPr lang="en-US" sz="1400" b="0">
                <a:latin typeface="Berlin Sans FB" pitchFamily="34" charset="0"/>
              </a:rPr>
              <a:t>  beam</a:t>
            </a:r>
            <a:endParaRPr lang="it-IT" sz="1400" b="0">
              <a:latin typeface="Berlin Sans FB" pitchFamily="34" charset="0"/>
            </a:endParaRPr>
          </a:p>
        </p:txBody>
      </p:sp>
      <p:sp>
        <p:nvSpPr>
          <p:cNvPr id="58375" name="Text Box 14"/>
          <p:cNvSpPr txBox="1">
            <a:spLocks noChangeArrowheads="1"/>
          </p:cNvSpPr>
          <p:nvPr/>
        </p:nvSpPr>
        <p:spPr bwMode="auto">
          <a:xfrm>
            <a:off x="177800" y="746125"/>
            <a:ext cx="2386013" cy="6397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74997"/>
              </a:schemeClr>
            </a:prst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200">
                <a:solidFill>
                  <a:srgbClr val="0000FF"/>
                </a:solidFill>
                <a:latin typeface="Tahoma" pitchFamily="-108" charset="0"/>
                <a:ea typeface="ＭＳ Ｐゴシック" pitchFamily="-108" charset="-128"/>
                <a:cs typeface="ＭＳ Ｐゴシック" pitchFamily="-108" charset="-128"/>
              </a:rPr>
              <a:t>multi-purpose detector </a:t>
            </a:r>
          </a:p>
          <a:p>
            <a:pPr algn="ctr" eaLnBrk="0" hangingPunct="0"/>
            <a:r>
              <a:rPr lang="en-US" sz="1200">
                <a:solidFill>
                  <a:srgbClr val="0000FF"/>
                </a:solidFill>
                <a:latin typeface="Tahoma" pitchFamily="-108" charset="0"/>
                <a:ea typeface="ＭＳ Ｐゴシック" pitchFamily="-108" charset="-128"/>
                <a:cs typeface="ＭＳ Ｐゴシック" pitchFamily="-108" charset="-128"/>
              </a:rPr>
              <a:t>for fixed target electron</a:t>
            </a:r>
          </a:p>
          <a:p>
            <a:pPr algn="ctr" eaLnBrk="0" hangingPunct="0"/>
            <a:r>
              <a:rPr lang="en-US" sz="1200">
                <a:solidFill>
                  <a:srgbClr val="0000FF"/>
                </a:solidFill>
                <a:latin typeface="Tahoma" pitchFamily="-108" charset="0"/>
                <a:ea typeface="ＭＳ Ｐゴシック" pitchFamily="-108" charset="-128"/>
                <a:cs typeface="ＭＳ Ｐゴシック" pitchFamily="-108" charset="-128"/>
              </a:rPr>
              <a:t>scattering experiments</a:t>
            </a:r>
          </a:p>
        </p:txBody>
      </p:sp>
      <p:sp>
        <p:nvSpPr>
          <p:cNvPr id="58376" name="Text Box 16"/>
          <p:cNvSpPr txBox="1">
            <a:spLocks noChangeArrowheads="1"/>
          </p:cNvSpPr>
          <p:nvPr/>
        </p:nvSpPr>
        <p:spPr bwMode="auto">
          <a:xfrm>
            <a:off x="5868988" y="2517775"/>
            <a:ext cx="2868612" cy="304800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74997"/>
              </a:schemeClr>
            </a:prst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Pion and kaon, …. SSA </a:t>
            </a:r>
            <a:endParaRPr lang="en-US" sz="2000" b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77" name="Line 22"/>
          <p:cNvSpPr>
            <a:spLocks noChangeShapeType="1"/>
          </p:cNvSpPr>
          <p:nvPr/>
        </p:nvSpPr>
        <p:spPr bwMode="auto">
          <a:xfrm>
            <a:off x="390525" y="2339975"/>
            <a:ext cx="1019175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lg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8378" name="Text Box 25"/>
          <p:cNvSpPr txBox="1">
            <a:spLocks noChangeArrowheads="1"/>
          </p:cNvSpPr>
          <p:nvPr/>
        </p:nvSpPr>
        <p:spPr bwMode="auto">
          <a:xfrm>
            <a:off x="5868988" y="739775"/>
            <a:ext cx="2868612" cy="3048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74997"/>
              </a:schemeClr>
            </a:prst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broad kinematical range</a:t>
            </a:r>
            <a:endParaRPr lang="en-US" sz="2000" b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79" name="Text Box 28"/>
          <p:cNvSpPr txBox="1">
            <a:spLocks noChangeArrowheads="1"/>
          </p:cNvSpPr>
          <p:nvPr/>
        </p:nvSpPr>
        <p:spPr bwMode="auto">
          <a:xfrm>
            <a:off x="5868988" y="1349375"/>
            <a:ext cx="2868612" cy="3048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74997"/>
              </a:schemeClr>
            </a:prst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>
                <a:solidFill>
                  <a:schemeClr val="bg1"/>
                </a:solidFill>
                <a:latin typeface="Tahoma" pitchFamily="-108" charset="0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1400" b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large luminosity</a:t>
            </a:r>
            <a:endParaRPr lang="en-US" sz="2000" b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80" name="Text Box 29"/>
          <p:cNvSpPr txBox="1">
            <a:spLocks noChangeArrowheads="1"/>
          </p:cNvSpPr>
          <p:nvPr/>
        </p:nvSpPr>
        <p:spPr bwMode="auto">
          <a:xfrm>
            <a:off x="5868988" y="1946275"/>
            <a:ext cx="2868612" cy="3048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74997"/>
              </a:schemeClr>
            </a:prst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H and D targets</a:t>
            </a:r>
            <a:endParaRPr lang="en-US" sz="2000" b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58385" name="Text Box 36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>
                  <a:solidFill>
                    <a:schemeClr val="bg2"/>
                  </a:solidFill>
                  <a:latin typeface="Tahoma" pitchFamily="-108" charset="0"/>
                </a:rPr>
                <a:t>   </a:t>
              </a:r>
              <a:r>
                <a:rPr lang="en-US" sz="1000" b="0">
                  <a:solidFill>
                    <a:schemeClr val="bg2"/>
                  </a:solidFill>
                  <a:latin typeface="Tahoma" pitchFamily="-108" charset="0"/>
                </a:rPr>
                <a:t>Contalbrigo Marco                                                            CLAS12 European Workshop                                                                    26 February 2009</a:t>
              </a:r>
            </a:p>
          </p:txBody>
        </p:sp>
        <p:sp>
          <p:nvSpPr>
            <p:cNvPr id="58386" name="Line 37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8382" name="Picture 3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16200" y="4246563"/>
            <a:ext cx="32639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83" name="Text Box 40"/>
          <p:cNvSpPr txBox="1">
            <a:spLocks noChangeArrowheads="1"/>
          </p:cNvSpPr>
          <p:nvPr/>
        </p:nvSpPr>
        <p:spPr bwMode="auto">
          <a:xfrm>
            <a:off x="520700" y="4648200"/>
            <a:ext cx="11906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6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Q</a:t>
            </a:r>
            <a:r>
              <a:rPr lang="en-US" sz="1600" baseline="300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2</a:t>
            </a:r>
            <a:r>
              <a:rPr lang="en-US" sz="16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&gt;1GeV</a:t>
            </a:r>
            <a:r>
              <a:rPr lang="en-US" sz="1600" baseline="300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2</a:t>
            </a:r>
            <a:endParaRPr lang="en-US" sz="1600">
              <a:solidFill>
                <a:schemeClr val="tx1"/>
              </a:solidFill>
              <a:latin typeface="Times New Roman" pitchFamily="-108" charset="0"/>
              <a:ea typeface="ＭＳ Ｐゴシック" pitchFamily="-108" charset="-128"/>
              <a:cs typeface="ＭＳ Ｐゴシック" pitchFamily="-108" charset="-128"/>
            </a:endParaRPr>
          </a:p>
          <a:p>
            <a:pPr eaLnBrk="0" hangingPunct="0"/>
            <a:r>
              <a:rPr lang="en-US" sz="16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W</a:t>
            </a:r>
            <a:r>
              <a:rPr lang="en-US" sz="1600" baseline="300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2</a:t>
            </a:r>
            <a:r>
              <a:rPr lang="en-US" sz="16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&gt;4 GeV</a:t>
            </a:r>
            <a:r>
              <a:rPr lang="en-US" sz="1600" baseline="300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2</a:t>
            </a:r>
            <a:endParaRPr lang="en-US" sz="1600">
              <a:solidFill>
                <a:schemeClr val="tx1"/>
              </a:solidFill>
              <a:latin typeface="Times New Roman" pitchFamily="-108" charset="0"/>
              <a:ea typeface="ＭＳ Ｐゴシック" pitchFamily="-108" charset="-128"/>
              <a:cs typeface="ＭＳ Ｐゴシック" pitchFamily="-108" charset="-128"/>
            </a:endParaRPr>
          </a:p>
          <a:p>
            <a:pPr eaLnBrk="0" hangingPunct="0"/>
            <a:r>
              <a:rPr lang="en-US" sz="16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y&lt;0.85</a:t>
            </a:r>
          </a:p>
          <a:p>
            <a:pPr eaLnBrk="0" hangingPunct="0"/>
            <a:r>
              <a:rPr lang="en-US" sz="16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M</a:t>
            </a:r>
            <a:r>
              <a:rPr lang="en-US" sz="1600" baseline="-250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X</a:t>
            </a:r>
            <a:r>
              <a:rPr lang="en-US" sz="160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&gt;2GeV</a:t>
            </a:r>
            <a:endParaRPr lang="en-US" sz="1600" baseline="30000">
              <a:solidFill>
                <a:schemeClr val="tx1"/>
              </a:solidFill>
              <a:latin typeface="Times New Roman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84" name="Text Box 41"/>
          <p:cNvSpPr txBox="1">
            <a:spLocks noChangeArrowheads="1"/>
          </p:cNvSpPr>
          <p:nvPr/>
        </p:nvSpPr>
        <p:spPr bwMode="auto">
          <a:xfrm>
            <a:off x="5311775" y="2959100"/>
            <a:ext cx="3832225" cy="11652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Large kinematic ranges accessible with CLAS12 are important for separation of</a:t>
            </a:r>
          </a:p>
          <a:p>
            <a:pPr eaLnBrk="0" hangingPunct="0">
              <a:buFontTx/>
              <a:buChar char="•"/>
            </a:pPr>
            <a:r>
              <a:rPr lang="en-US" sz="140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  Valence region </a:t>
            </a:r>
          </a:p>
          <a:p>
            <a:pPr eaLnBrk="0" hangingPunct="0">
              <a:buFontTx/>
              <a:buChar char="•"/>
            </a:pPr>
            <a:r>
              <a:rPr lang="en-US" sz="140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  Higher Twist contributions  (Q</a:t>
            </a:r>
            <a:r>
              <a:rPr lang="en-US" sz="1400" baseline="3000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2</a:t>
            </a:r>
            <a:r>
              <a:rPr lang="en-US" sz="140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)</a:t>
            </a:r>
          </a:p>
          <a:p>
            <a:pPr eaLnBrk="0" hangingPunct="0">
              <a:buFontTx/>
              <a:buChar char="•"/>
            </a:pPr>
            <a:r>
              <a:rPr lang="en-US" sz="140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  Perturbative regime (P</a:t>
            </a:r>
            <a:r>
              <a:rPr lang="en-US" sz="1400" baseline="-2500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T </a:t>
            </a:r>
            <a:r>
              <a:rPr lang="en-US" sz="1400">
                <a:solidFill>
                  <a:schemeClr val="tx1"/>
                </a:solidFill>
                <a:latin typeface="Arial" pitchFamily="-108" charset="0"/>
                <a:ea typeface="Times New Roman" pitchFamily="-108" charset="0"/>
                <a:cs typeface="Times New Roman" pitchFamily="-108" charset="0"/>
              </a:rPr>
              <a:t>≥ 1</a:t>
            </a:r>
            <a:r>
              <a:rPr lang="en-US" sz="140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609600" y="762000"/>
            <a:ext cx="4631398" cy="3017680"/>
            <a:chOff x="609600" y="762000"/>
            <a:chExt cx="4631398" cy="3017680"/>
          </a:xfrm>
        </p:grpSpPr>
        <p:pic>
          <p:nvPicPr>
            <p:cNvPr id="36868" name="Picture 51" descr="CLAS12_detector_new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9600" y="762000"/>
              <a:ext cx="4631398" cy="3017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70" name="Text Box 14"/>
            <p:cNvSpPr txBox="1">
              <a:spLocks noChangeArrowheads="1"/>
            </p:cNvSpPr>
            <p:nvPr/>
          </p:nvSpPr>
          <p:spPr bwMode="auto">
            <a:xfrm>
              <a:off x="3412198" y="1638300"/>
              <a:ext cx="685800" cy="3429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400">
                  <a:latin typeface="Calibri" charset="0"/>
                </a:rPr>
                <a:t>LTCC</a:t>
              </a:r>
            </a:p>
          </p:txBody>
        </p:sp>
        <p:sp>
          <p:nvSpPr>
            <p:cNvPr id="36871" name="Text Box 15"/>
            <p:cNvSpPr txBox="1">
              <a:spLocks noChangeArrowheads="1"/>
            </p:cNvSpPr>
            <p:nvPr/>
          </p:nvSpPr>
          <p:spPr bwMode="auto">
            <a:xfrm>
              <a:off x="3541579" y="3119437"/>
              <a:ext cx="632619" cy="3077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400" dirty="0">
                  <a:latin typeface="Calibri" charset="0"/>
                </a:rPr>
                <a:t>FTOF</a:t>
              </a:r>
            </a:p>
          </p:txBody>
        </p:sp>
        <p:sp>
          <p:nvSpPr>
            <p:cNvPr id="36872" name="Text Box 16"/>
            <p:cNvSpPr txBox="1">
              <a:spLocks noChangeArrowheads="1"/>
            </p:cNvSpPr>
            <p:nvPr/>
          </p:nvSpPr>
          <p:spPr bwMode="auto">
            <a:xfrm>
              <a:off x="3835266" y="1133475"/>
              <a:ext cx="677863" cy="3143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400" b="1">
                  <a:solidFill>
                    <a:srgbClr val="0066FF"/>
                  </a:solidFill>
                  <a:latin typeface="Calibri" charset="0"/>
                </a:rPr>
                <a:t>PCAL</a:t>
              </a:r>
            </a:p>
          </p:txBody>
        </p:sp>
        <p:sp>
          <p:nvSpPr>
            <p:cNvPr id="36873" name="Text Box 17"/>
            <p:cNvSpPr txBox="1">
              <a:spLocks noChangeArrowheads="1"/>
            </p:cNvSpPr>
            <p:nvPr/>
          </p:nvSpPr>
          <p:spPr bwMode="auto">
            <a:xfrm>
              <a:off x="4386923" y="2281237"/>
              <a:ext cx="441325" cy="3143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400">
                  <a:latin typeface="Calibri" charset="0"/>
                </a:rPr>
                <a:t>EC</a:t>
              </a:r>
            </a:p>
          </p:txBody>
        </p:sp>
        <p:sp>
          <p:nvSpPr>
            <p:cNvPr id="36878" name="Text Box 26"/>
            <p:cNvSpPr txBox="1">
              <a:spLocks noChangeArrowheads="1"/>
            </p:cNvSpPr>
            <p:nvPr/>
          </p:nvSpPr>
          <p:spPr bwMode="auto">
            <a:xfrm>
              <a:off x="1886610" y="2124075"/>
              <a:ext cx="687388" cy="3143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400" b="1">
                  <a:solidFill>
                    <a:srgbClr val="0066FF"/>
                  </a:solidFill>
                  <a:latin typeface="Calibri" charset="0"/>
                </a:rPr>
                <a:t>HTCC</a:t>
              </a:r>
            </a:p>
          </p:txBody>
        </p:sp>
      </p:grpSp>
      <p:sp>
        <p:nvSpPr>
          <p:cNvPr id="36880" name="Rectangle 32"/>
          <p:cNvSpPr>
            <a:spLocks noChangeArrowheads="1"/>
          </p:cNvSpPr>
          <p:nvPr/>
        </p:nvSpPr>
        <p:spPr bwMode="auto">
          <a:xfrm>
            <a:off x="5562600" y="838200"/>
            <a:ext cx="3200400" cy="175736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latin typeface="Calibri" charset="0"/>
              </a:rPr>
              <a:t>Lumi</a:t>
            </a:r>
            <a:r>
              <a:rPr lang="en-US" dirty="0">
                <a:latin typeface="Calibri" charset="0"/>
              </a:rPr>
              <a:t> = 10</a:t>
            </a:r>
            <a:r>
              <a:rPr lang="en-US" baseline="30000" dirty="0">
                <a:latin typeface="Calibri" charset="0"/>
              </a:rPr>
              <a:t>35</a:t>
            </a:r>
            <a:r>
              <a:rPr lang="en-US" dirty="0">
                <a:latin typeface="Calibri" charset="0"/>
              </a:rPr>
              <a:t>cm</a:t>
            </a:r>
            <a:r>
              <a:rPr lang="en-US" baseline="30000" dirty="0">
                <a:latin typeface="Calibri" charset="0"/>
              </a:rPr>
              <a:t>-2</a:t>
            </a:r>
            <a:r>
              <a:rPr lang="en-US" dirty="0">
                <a:latin typeface="Calibri" charset="0"/>
              </a:rPr>
              <a:t>s</a:t>
            </a:r>
            <a:r>
              <a:rPr lang="en-US" baseline="30000" dirty="0">
                <a:latin typeface="Calibri" charset="0"/>
              </a:rPr>
              <a:t>-1</a:t>
            </a:r>
          </a:p>
          <a:p>
            <a:pPr algn="ctr"/>
            <a:r>
              <a:rPr lang="en-US" dirty="0">
                <a:latin typeface="Calibri" charset="0"/>
              </a:rPr>
              <a:t>High beam polarization 80%</a:t>
            </a:r>
          </a:p>
          <a:p>
            <a:pPr algn="ctr"/>
            <a:r>
              <a:rPr lang="en-US" dirty="0">
                <a:latin typeface="Calibri" charset="0"/>
              </a:rPr>
              <a:t>High target polarization 85%</a:t>
            </a:r>
          </a:p>
          <a:p>
            <a:pPr algn="ctr"/>
            <a:r>
              <a:rPr lang="en-US" dirty="0">
                <a:latin typeface="Calibri" charset="0"/>
              </a:rPr>
              <a:t>NH</a:t>
            </a:r>
            <a:r>
              <a:rPr lang="en-US" baseline="-25000" dirty="0">
                <a:latin typeface="Calibri" charset="0"/>
              </a:rPr>
              <a:t>3</a:t>
            </a:r>
            <a:r>
              <a:rPr lang="en-US" dirty="0">
                <a:latin typeface="Calibri" charset="0"/>
              </a:rPr>
              <a:t> (30 days) ND</a:t>
            </a:r>
            <a:r>
              <a:rPr lang="en-US" baseline="-25000" dirty="0">
                <a:latin typeface="Calibri" charset="0"/>
              </a:rPr>
              <a:t>3</a:t>
            </a:r>
            <a:r>
              <a:rPr lang="en-US" dirty="0">
                <a:latin typeface="Calibri" charset="0"/>
              </a:rPr>
              <a:t> (50 days</a:t>
            </a:r>
            <a:r>
              <a:rPr lang="en-US" dirty="0" smtClean="0">
                <a:latin typeface="Calibri" charset="0"/>
              </a:rPr>
              <a:t>)</a:t>
            </a:r>
          </a:p>
          <a:p>
            <a:pPr algn="ctr"/>
            <a:r>
              <a:rPr lang="en-US" dirty="0" smtClean="0">
                <a:latin typeface="Calibri" charset="0"/>
              </a:rPr>
              <a:t>HD-ice target !!!</a:t>
            </a:r>
          </a:p>
        </p:txBody>
      </p:sp>
      <p:sp>
        <p:nvSpPr>
          <p:cNvPr id="36882" name="Text Box 36"/>
          <p:cNvSpPr txBox="1">
            <a:spLocks noChangeArrowheads="1"/>
          </p:cNvSpPr>
          <p:nvPr/>
        </p:nvSpPr>
        <p:spPr bwMode="auto">
          <a:xfrm>
            <a:off x="5723174" y="3200400"/>
            <a:ext cx="2827914" cy="73866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Calibri" charset="0"/>
              </a:rPr>
              <a:t>Replace 2 sectors of LTCC with a</a:t>
            </a:r>
            <a:r>
              <a:rPr lang="en-US" sz="1400" dirty="0" smtClean="0">
                <a:latin typeface="Calibri" charset="0"/>
              </a:rPr>
              <a:t> </a:t>
            </a:r>
          </a:p>
          <a:p>
            <a:r>
              <a:rPr lang="en-US" sz="1400" dirty="0" smtClean="0">
                <a:latin typeface="Calibri" charset="0"/>
              </a:rPr>
              <a:t>proximity </a:t>
            </a:r>
            <a:r>
              <a:rPr lang="en-US" sz="1400" dirty="0">
                <a:latin typeface="Calibri" charset="0"/>
              </a:rPr>
              <a:t>RICH detector to identify</a:t>
            </a:r>
            <a:r>
              <a:rPr lang="en-US" sz="1400" dirty="0" smtClean="0">
                <a:latin typeface="Calibri" charset="0"/>
              </a:rPr>
              <a:t> </a:t>
            </a:r>
          </a:p>
          <a:p>
            <a:r>
              <a:rPr lang="en-US" sz="1400" dirty="0" err="1" smtClean="0">
                <a:latin typeface="Calibri" charset="0"/>
              </a:rPr>
              <a:t>Kaons</a:t>
            </a:r>
            <a:r>
              <a:rPr lang="en-US" sz="1400" dirty="0" smtClean="0">
                <a:latin typeface="Calibri" charset="0"/>
              </a:rPr>
              <a:t> </a:t>
            </a:r>
            <a:r>
              <a:rPr lang="en-US" sz="1400" dirty="0">
                <a:latin typeface="Calibri" charset="0"/>
              </a:rPr>
              <a:t>approved by </a:t>
            </a:r>
            <a:r>
              <a:rPr lang="en-US" sz="1400" dirty="0" err="1">
                <a:latin typeface="Calibri" charset="0"/>
              </a:rPr>
              <a:t>JLab</a:t>
            </a:r>
            <a:r>
              <a:rPr lang="en-US" sz="1400" dirty="0">
                <a:latin typeface="Calibri" charset="0"/>
              </a:rPr>
              <a:t> PAC34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5324475" y="4421759"/>
            <a:ext cx="3399725" cy="1978953"/>
            <a:chOff x="5095875" y="4650535"/>
            <a:chExt cx="3399725" cy="1978953"/>
          </a:xfrm>
        </p:grpSpPr>
        <p:sp>
          <p:nvSpPr>
            <p:cNvPr id="22" name="Rectangle 25"/>
            <p:cNvSpPr>
              <a:spLocks noChangeArrowheads="1"/>
            </p:cNvSpPr>
            <p:nvPr/>
          </p:nvSpPr>
          <p:spPr bwMode="auto">
            <a:xfrm>
              <a:off x="5095875" y="4650535"/>
              <a:ext cx="3399724" cy="178184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23" name="Text Box 49"/>
            <p:cNvSpPr txBox="1">
              <a:spLocks noChangeArrowheads="1"/>
            </p:cNvSpPr>
            <p:nvPr/>
          </p:nvSpPr>
          <p:spPr bwMode="auto">
            <a:xfrm>
              <a:off x="5283804" y="5181600"/>
              <a:ext cx="73599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000" b="1" dirty="0">
                  <a:solidFill>
                    <a:srgbClr val="CC0000"/>
                  </a:solidFill>
                  <a:latin typeface="Tahoma" pitchFamily="-65" charset="0"/>
                </a:rPr>
                <a:t>charged particle</a:t>
              </a:r>
            </a:p>
          </p:txBody>
        </p:sp>
        <p:sp>
          <p:nvSpPr>
            <p:cNvPr id="24" name="Text Box 50"/>
            <p:cNvSpPr txBox="1">
              <a:spLocks noChangeArrowheads="1"/>
            </p:cNvSpPr>
            <p:nvPr/>
          </p:nvSpPr>
          <p:spPr bwMode="auto">
            <a:xfrm>
              <a:off x="5723174" y="6345940"/>
              <a:ext cx="701259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 b="1" dirty="0">
                  <a:solidFill>
                    <a:srgbClr val="3399FF"/>
                  </a:solidFill>
                  <a:latin typeface="Tahoma" pitchFamily="-65" charset="0"/>
                </a:rPr>
                <a:t>radiator</a:t>
              </a:r>
            </a:p>
          </p:txBody>
        </p:sp>
        <p:sp>
          <p:nvSpPr>
            <p:cNvPr id="26" name="Rectangle 53"/>
            <p:cNvSpPr>
              <a:spLocks noChangeArrowheads="1"/>
            </p:cNvSpPr>
            <p:nvPr/>
          </p:nvSpPr>
          <p:spPr bwMode="auto">
            <a:xfrm>
              <a:off x="7796272" y="4774301"/>
              <a:ext cx="90363" cy="1607001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tint val="3411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27" name="Rectangle 54"/>
            <p:cNvSpPr>
              <a:spLocks noChangeArrowheads="1"/>
            </p:cNvSpPr>
            <p:nvPr/>
          </p:nvSpPr>
          <p:spPr bwMode="auto">
            <a:xfrm>
              <a:off x="6011286" y="4776266"/>
              <a:ext cx="90363" cy="1605036"/>
            </a:xfrm>
            <a:prstGeom prst="rect">
              <a:avLst/>
            </a:prstGeom>
            <a:gradFill rotWithShape="1">
              <a:gsLst>
                <a:gs pos="0">
                  <a:srgbClr val="B9EEB9"/>
                </a:gs>
                <a:gs pos="100000">
                  <a:srgbClr val="33CC33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28" name="Rectangle 55"/>
            <p:cNvSpPr>
              <a:spLocks noChangeArrowheads="1"/>
            </p:cNvSpPr>
            <p:nvPr/>
          </p:nvSpPr>
          <p:spPr bwMode="auto">
            <a:xfrm>
              <a:off x="6097720" y="4776266"/>
              <a:ext cx="201679" cy="1605036"/>
            </a:xfrm>
            <a:prstGeom prst="rect">
              <a:avLst/>
            </a:prstGeom>
            <a:gradFill rotWithShape="1">
              <a:gsLst>
                <a:gs pos="0">
                  <a:srgbClr val="B9EEEE"/>
                </a:gs>
                <a:gs pos="100000">
                  <a:srgbClr val="33CCCC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29" name="Rectangle 56"/>
            <p:cNvSpPr>
              <a:spLocks noChangeArrowheads="1"/>
            </p:cNvSpPr>
            <p:nvPr/>
          </p:nvSpPr>
          <p:spPr bwMode="auto">
            <a:xfrm>
              <a:off x="6300708" y="4776266"/>
              <a:ext cx="90363" cy="1605036"/>
            </a:xfrm>
            <a:prstGeom prst="rect">
              <a:avLst/>
            </a:prstGeom>
            <a:gradFill rotWithShape="1">
              <a:gsLst>
                <a:gs pos="0">
                  <a:srgbClr val="FFFFA8"/>
                </a:gs>
                <a:gs pos="100000">
                  <a:srgbClr val="FFFF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30" name="Line 57"/>
            <p:cNvSpPr>
              <a:spLocks noChangeShapeType="1"/>
            </p:cNvSpPr>
            <p:nvPr/>
          </p:nvSpPr>
          <p:spPr bwMode="auto">
            <a:xfrm>
              <a:off x="5613168" y="5578783"/>
              <a:ext cx="2882432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prstDash val="dash"/>
              <a:round/>
              <a:headEnd/>
              <a:tailEnd type="triangle" w="lg" len="lg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58"/>
            <p:cNvSpPr>
              <a:spLocks/>
            </p:cNvSpPr>
            <p:nvPr/>
          </p:nvSpPr>
          <p:spPr bwMode="auto">
            <a:xfrm>
              <a:off x="6097720" y="5576819"/>
              <a:ext cx="1689385" cy="504889"/>
            </a:xfrm>
            <a:custGeom>
              <a:avLst/>
              <a:gdLst>
                <a:gd name="T0" fmla="*/ 0 w 1432"/>
                <a:gd name="T1" fmla="*/ 0 h 560"/>
                <a:gd name="T2" fmla="*/ 251694 w 1432"/>
                <a:gd name="T3" fmla="*/ 0 h 560"/>
                <a:gd name="T4" fmla="*/ 354660 w 1432"/>
                <a:gd name="T5" fmla="*/ 11657 h 560"/>
                <a:gd name="T6" fmla="*/ 2047875 w 1432"/>
                <a:gd name="T7" fmla="*/ 699407 h 560"/>
                <a:gd name="T8" fmla="*/ 2047875 w 1432"/>
                <a:gd name="T9" fmla="*/ 815975 h 560"/>
                <a:gd name="T10" fmla="*/ 360380 w 1432"/>
                <a:gd name="T11" fmla="*/ 128225 h 560"/>
                <a:gd name="T12" fmla="*/ 245974 w 1432"/>
                <a:gd name="T13" fmla="*/ 116568 h 560"/>
                <a:gd name="T14" fmla="*/ 0 w 1432"/>
                <a:gd name="T15" fmla="*/ 0 h 5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32"/>
                <a:gd name="T25" fmla="*/ 0 h 560"/>
                <a:gd name="T26" fmla="*/ 1432 w 1432"/>
                <a:gd name="T27" fmla="*/ 560 h 5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32" h="560">
                  <a:moveTo>
                    <a:pt x="0" y="0"/>
                  </a:moveTo>
                  <a:lnTo>
                    <a:pt x="176" y="0"/>
                  </a:lnTo>
                  <a:lnTo>
                    <a:pt x="248" y="8"/>
                  </a:lnTo>
                  <a:lnTo>
                    <a:pt x="1432" y="480"/>
                  </a:lnTo>
                  <a:lnTo>
                    <a:pt x="1432" y="560"/>
                  </a:lnTo>
                  <a:lnTo>
                    <a:pt x="252" y="88"/>
                  </a:lnTo>
                  <a:lnTo>
                    <a:pt x="172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99FF">
                <a:alpha val="74901"/>
              </a:srgbClr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9"/>
            <p:cNvSpPr>
              <a:spLocks/>
            </p:cNvSpPr>
            <p:nvPr/>
          </p:nvSpPr>
          <p:spPr bwMode="auto">
            <a:xfrm flipV="1">
              <a:off x="6097720" y="5071930"/>
              <a:ext cx="1689385" cy="504889"/>
            </a:xfrm>
            <a:custGeom>
              <a:avLst/>
              <a:gdLst>
                <a:gd name="T0" fmla="*/ 0 w 1432"/>
                <a:gd name="T1" fmla="*/ 0 h 560"/>
                <a:gd name="T2" fmla="*/ 251694 w 1432"/>
                <a:gd name="T3" fmla="*/ 0 h 560"/>
                <a:gd name="T4" fmla="*/ 354660 w 1432"/>
                <a:gd name="T5" fmla="*/ 11657 h 560"/>
                <a:gd name="T6" fmla="*/ 2047875 w 1432"/>
                <a:gd name="T7" fmla="*/ 699407 h 560"/>
                <a:gd name="T8" fmla="*/ 2047875 w 1432"/>
                <a:gd name="T9" fmla="*/ 815975 h 560"/>
                <a:gd name="T10" fmla="*/ 360380 w 1432"/>
                <a:gd name="T11" fmla="*/ 128225 h 560"/>
                <a:gd name="T12" fmla="*/ 245974 w 1432"/>
                <a:gd name="T13" fmla="*/ 116568 h 560"/>
                <a:gd name="T14" fmla="*/ 0 w 1432"/>
                <a:gd name="T15" fmla="*/ 0 h 5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32"/>
                <a:gd name="T25" fmla="*/ 0 h 560"/>
                <a:gd name="T26" fmla="*/ 1432 w 1432"/>
                <a:gd name="T27" fmla="*/ 560 h 5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32" h="560">
                  <a:moveTo>
                    <a:pt x="0" y="0"/>
                  </a:moveTo>
                  <a:lnTo>
                    <a:pt x="176" y="0"/>
                  </a:lnTo>
                  <a:lnTo>
                    <a:pt x="248" y="8"/>
                  </a:lnTo>
                  <a:lnTo>
                    <a:pt x="1432" y="480"/>
                  </a:lnTo>
                  <a:lnTo>
                    <a:pt x="1432" y="560"/>
                  </a:lnTo>
                  <a:lnTo>
                    <a:pt x="252" y="88"/>
                  </a:lnTo>
                  <a:lnTo>
                    <a:pt x="172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99FF">
                <a:alpha val="74901"/>
              </a:srgbClr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60"/>
            <p:cNvSpPr>
              <a:spLocks noChangeShapeType="1"/>
            </p:cNvSpPr>
            <p:nvPr/>
          </p:nvSpPr>
          <p:spPr bwMode="auto">
            <a:xfrm flipH="1">
              <a:off x="6489290" y="4773319"/>
              <a:ext cx="3929" cy="1607983"/>
            </a:xfrm>
            <a:prstGeom prst="line">
              <a:avLst/>
            </a:prstGeom>
            <a:noFill/>
            <a:ln w="28575" cap="rnd">
              <a:solidFill>
                <a:schemeClr val="bg1">
                  <a:lumMod val="6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Rectangle 61"/>
            <p:cNvSpPr>
              <a:spLocks noChangeArrowheads="1"/>
            </p:cNvSpPr>
            <p:nvPr/>
          </p:nvSpPr>
          <p:spPr bwMode="auto">
            <a:xfrm>
              <a:off x="7759603" y="4769390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35" name="Rectangle 62"/>
            <p:cNvSpPr>
              <a:spLocks noChangeArrowheads="1"/>
            </p:cNvSpPr>
            <p:nvPr/>
          </p:nvSpPr>
          <p:spPr bwMode="auto">
            <a:xfrm>
              <a:off x="7759603" y="4971738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36" name="Rectangle 63"/>
            <p:cNvSpPr>
              <a:spLocks noChangeArrowheads="1"/>
            </p:cNvSpPr>
            <p:nvPr/>
          </p:nvSpPr>
          <p:spPr bwMode="auto">
            <a:xfrm>
              <a:off x="7759603" y="5173105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37" name="Rectangle 64"/>
            <p:cNvSpPr>
              <a:spLocks noChangeArrowheads="1"/>
            </p:cNvSpPr>
            <p:nvPr/>
          </p:nvSpPr>
          <p:spPr bwMode="auto">
            <a:xfrm>
              <a:off x="7759603" y="5375453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38" name="Rectangle 65"/>
            <p:cNvSpPr>
              <a:spLocks noChangeArrowheads="1"/>
            </p:cNvSpPr>
            <p:nvPr/>
          </p:nvSpPr>
          <p:spPr bwMode="auto">
            <a:xfrm>
              <a:off x="7759603" y="5576819"/>
              <a:ext cx="31430" cy="195473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39" name="Rectangle 66"/>
            <p:cNvSpPr>
              <a:spLocks noChangeArrowheads="1"/>
            </p:cNvSpPr>
            <p:nvPr/>
          </p:nvSpPr>
          <p:spPr bwMode="auto">
            <a:xfrm>
              <a:off x="7759603" y="5779167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40" name="Rectangle 67"/>
            <p:cNvSpPr>
              <a:spLocks noChangeArrowheads="1"/>
            </p:cNvSpPr>
            <p:nvPr/>
          </p:nvSpPr>
          <p:spPr bwMode="auto">
            <a:xfrm>
              <a:off x="7759603" y="5981516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41" name="Rectangle 68"/>
            <p:cNvSpPr>
              <a:spLocks noChangeArrowheads="1"/>
            </p:cNvSpPr>
            <p:nvPr/>
          </p:nvSpPr>
          <p:spPr bwMode="auto">
            <a:xfrm>
              <a:off x="7759603" y="6182882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42" name="Line 69"/>
            <p:cNvSpPr>
              <a:spLocks noChangeShapeType="1"/>
            </p:cNvSpPr>
            <p:nvPr/>
          </p:nvSpPr>
          <p:spPr bwMode="auto">
            <a:xfrm flipH="1">
              <a:off x="7598523" y="4773319"/>
              <a:ext cx="5238" cy="1607983"/>
            </a:xfrm>
            <a:prstGeom prst="line">
              <a:avLst/>
            </a:prstGeom>
            <a:noFill/>
            <a:ln w="28575" cap="rnd">
              <a:solidFill>
                <a:schemeClr val="bg1">
                  <a:lumMod val="6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Line 70"/>
            <p:cNvSpPr>
              <a:spLocks noChangeShapeType="1"/>
            </p:cNvSpPr>
            <p:nvPr/>
          </p:nvSpPr>
          <p:spPr bwMode="auto">
            <a:xfrm flipH="1">
              <a:off x="7719006" y="4773319"/>
              <a:ext cx="5238" cy="160798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71"/>
            <p:cNvSpPr>
              <a:spLocks noChangeShapeType="1"/>
            </p:cNvSpPr>
            <p:nvPr/>
          </p:nvSpPr>
          <p:spPr bwMode="auto">
            <a:xfrm flipH="1" flipV="1">
              <a:off x="7857242" y="4963877"/>
              <a:ext cx="296158" cy="217722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Text Box 73"/>
            <p:cNvSpPr txBox="1">
              <a:spLocks noChangeArrowheads="1"/>
            </p:cNvSpPr>
            <p:nvPr/>
          </p:nvSpPr>
          <p:spPr bwMode="auto">
            <a:xfrm>
              <a:off x="6515201" y="5973657"/>
              <a:ext cx="108856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000" b="1" dirty="0">
                  <a:solidFill>
                    <a:srgbClr val="7F7F7F"/>
                  </a:solidFill>
                  <a:latin typeface="Tahoma" pitchFamily="-65" charset="0"/>
                </a:rPr>
                <a:t>drift electrode</a:t>
              </a:r>
            </a:p>
          </p:txBody>
        </p:sp>
        <p:sp>
          <p:nvSpPr>
            <p:cNvPr id="46" name="Line 74"/>
            <p:cNvSpPr>
              <a:spLocks noChangeShapeType="1"/>
            </p:cNvSpPr>
            <p:nvPr/>
          </p:nvSpPr>
          <p:spPr bwMode="auto">
            <a:xfrm>
              <a:off x="6435597" y="6408806"/>
              <a:ext cx="1237572" cy="0"/>
            </a:xfrm>
            <a:prstGeom prst="line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Text Box 76"/>
            <p:cNvSpPr txBox="1">
              <a:spLocks noChangeArrowheads="1"/>
            </p:cNvSpPr>
            <p:nvPr/>
          </p:nvSpPr>
          <p:spPr bwMode="auto">
            <a:xfrm>
              <a:off x="6514173" y="6383267"/>
              <a:ext cx="1109231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000" b="1" dirty="0">
                  <a:solidFill>
                    <a:srgbClr val="7F7F7F"/>
                  </a:solidFill>
                  <a:latin typeface="Tahoma" pitchFamily="-65" charset="0"/>
                </a:rPr>
                <a:t>Proximity gap</a:t>
              </a:r>
            </a:p>
          </p:txBody>
        </p:sp>
      </p:grpSp>
      <p:sp>
        <p:nvSpPr>
          <p:cNvPr id="48" name="Rectangle 2"/>
          <p:cNvSpPr txBox="1">
            <a:spLocks noChangeArrowheads="1"/>
          </p:cNvSpPr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2084387" y="3962312"/>
            <a:ext cx="3554413" cy="2590888"/>
            <a:chOff x="1703387" y="4038600"/>
            <a:chExt cx="3554413" cy="2590888"/>
          </a:xfrm>
        </p:grpSpPr>
        <p:pic>
          <p:nvPicPr>
            <p:cNvPr id="17" name="Picture 15" descr="CLAS12_2D"/>
            <p:cNvPicPr>
              <a:picLocks noChangeAspect="1" noChangeArrowheads="1"/>
            </p:cNvPicPr>
            <p:nvPr/>
          </p:nvPicPr>
          <p:blipFill>
            <a:blip r:embed="rId4"/>
            <a:srcRect l="15834" t="12222" r="20833" b="13333"/>
            <a:stretch>
              <a:fillRect/>
            </a:stretch>
          </p:blipFill>
          <p:spPr bwMode="auto">
            <a:xfrm>
              <a:off x="1703387" y="4038600"/>
              <a:ext cx="3170238" cy="2586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>
              <a:off x="3724275" y="4311650"/>
              <a:ext cx="768350" cy="2317838"/>
            </a:xfrm>
            <a:prstGeom prst="rect">
              <a:avLst/>
            </a:prstGeom>
            <a:noFill/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20" name="Line 22"/>
            <p:cNvSpPr>
              <a:spLocks noChangeShapeType="1"/>
            </p:cNvSpPr>
            <p:nvPr/>
          </p:nvSpPr>
          <p:spPr bwMode="auto">
            <a:xfrm>
              <a:off x="4492625" y="5431236"/>
              <a:ext cx="765175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lg" len="lg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6881" name="Text Box 33"/>
          <p:cNvSpPr txBox="1">
            <a:spLocks noChangeArrowheads="1"/>
          </p:cNvSpPr>
          <p:nvPr/>
        </p:nvSpPr>
        <p:spPr bwMode="auto">
          <a:xfrm>
            <a:off x="65087" y="4900136"/>
            <a:ext cx="2144713" cy="73866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 b="1" dirty="0">
                <a:latin typeface="Times" charset="0"/>
              </a:rPr>
              <a:t>Wide detector</a:t>
            </a:r>
            <a:r>
              <a:rPr lang="en-US" sz="1400" b="1" dirty="0" smtClean="0">
                <a:latin typeface="Times" charset="0"/>
              </a:rPr>
              <a:t> acceptance </a:t>
            </a:r>
          </a:p>
          <a:p>
            <a:pPr eaLnBrk="0" hangingPunct="0"/>
            <a:r>
              <a:rPr lang="en-US" sz="1400" b="1" dirty="0" smtClean="0">
                <a:latin typeface="Times" charset="0"/>
              </a:rPr>
              <a:t>allows current &amp; target</a:t>
            </a:r>
          </a:p>
          <a:p>
            <a:pPr eaLnBrk="0" hangingPunct="0"/>
            <a:r>
              <a:rPr lang="en-US" sz="1400" b="1" dirty="0" smtClean="0">
                <a:latin typeface="Times" charset="0"/>
              </a:rPr>
              <a:t> fragmentation </a:t>
            </a:r>
            <a:r>
              <a:rPr lang="en-US" sz="1400" b="1" dirty="0" err="1" smtClean="0">
                <a:latin typeface="Times" charset="0"/>
              </a:rPr>
              <a:t>measur</a:t>
            </a:r>
            <a:r>
              <a:rPr lang="en-US" sz="1400" b="1" dirty="0" smtClean="0">
                <a:latin typeface="Times" charset="0"/>
              </a:rPr>
              <a:t>.</a:t>
            </a:r>
            <a:endParaRPr lang="en-US" sz="1400" baseline="30000" dirty="0">
              <a:latin typeface="Calibri" charset="0"/>
            </a:endParaRPr>
          </a:p>
        </p:txBody>
      </p:sp>
      <p:sp>
        <p:nvSpPr>
          <p:cNvPr id="25" name="Text Box 51"/>
          <p:cNvSpPr txBox="1">
            <a:spLocks noChangeArrowheads="1"/>
          </p:cNvSpPr>
          <p:nvPr/>
        </p:nvSpPr>
        <p:spPr bwMode="auto">
          <a:xfrm>
            <a:off x="8085843" y="4935291"/>
            <a:ext cx="121055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rgbClr val="FF9900"/>
                </a:solidFill>
                <a:latin typeface="Tahoma" pitchFamily="-65" charset="0"/>
              </a:rPr>
              <a:t>Photocathode</a:t>
            </a:r>
          </a:p>
        </p:txBody>
      </p:sp>
      <p:sp>
        <p:nvSpPr>
          <p:cNvPr id="4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5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2"/>
          <p:cNvSpPr txBox="1">
            <a:spLocks noChangeArrowheads="1"/>
          </p:cNvSpPr>
          <p:nvPr/>
        </p:nvSpPr>
        <p:spPr bwMode="auto">
          <a:xfrm>
            <a:off x="0" y="2646363"/>
            <a:ext cx="914400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eaLnBrk="0" hangingPunct="0"/>
            <a:r>
              <a:rPr lang="en-US" b="1" dirty="0">
                <a:latin typeface="Times" charset="0"/>
              </a:rPr>
              <a:t>Pros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Small field (</a:t>
            </a:r>
            <a:r>
              <a:rPr lang="en-US" b="1" i="1" dirty="0">
                <a:latin typeface="Times" charset="0"/>
              </a:rPr>
              <a:t>∫Bdl~0.005-0.05Tm</a:t>
            </a:r>
            <a:r>
              <a:rPr lang="en-US" b="1" dirty="0">
                <a:latin typeface="Times" charset="0"/>
              </a:rPr>
              <a:t>)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Small dilution (fraction of events from polarized material)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Less radiation length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solidFill>
                  <a:srgbClr val="FF3300"/>
                </a:solidFill>
                <a:latin typeface="Times" charset="0"/>
              </a:rPr>
              <a:t>Less nuclear background (no nuclear attenuation)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solidFill>
                  <a:srgbClr val="FF3300"/>
                </a:solidFill>
                <a:latin typeface="Times" charset="0"/>
              </a:rPr>
              <a:t>Wider acceptance</a:t>
            </a:r>
          </a:p>
          <a:p>
            <a:pPr marL="342900" indent="-342900" eaLnBrk="0" hangingPunct="0"/>
            <a:r>
              <a:rPr lang="en-US" b="1" dirty="0">
                <a:latin typeface="Times" charset="0"/>
              </a:rPr>
              <a:t>           much better FOM, especially for deuteron</a:t>
            </a:r>
          </a:p>
          <a:p>
            <a:pPr marL="342900" indent="-342900" eaLnBrk="0" hangingPunct="0"/>
            <a:r>
              <a:rPr lang="en-US" b="1" dirty="0">
                <a:latin typeface="Times" charset="0"/>
              </a:rPr>
              <a:t>     Cons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HD target is highly complex and there is a need for redundancy due to the very long polarizing times (months). 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solidFill>
                  <a:srgbClr val="FF3300"/>
                </a:solidFill>
                <a:latin typeface="Times" charset="0"/>
              </a:rPr>
              <a:t>Need to demonstrate that the target can remain polarized for long periods with an electron</a:t>
            </a:r>
            <a:r>
              <a:rPr lang="en-US" b="1" dirty="0" smtClean="0">
                <a:solidFill>
                  <a:srgbClr val="FF3300"/>
                </a:solidFill>
                <a:latin typeface="Times" charset="0"/>
              </a:rPr>
              <a:t> beam </a:t>
            </a:r>
            <a:r>
              <a:rPr lang="en-US" b="1" dirty="0">
                <a:solidFill>
                  <a:srgbClr val="FF3300"/>
                </a:solidFill>
                <a:latin typeface="Times" charset="0"/>
              </a:rPr>
              <a:t>with currents of order of 1-2 </a:t>
            </a:r>
            <a:r>
              <a:rPr lang="en-US" b="1" dirty="0" err="1">
                <a:solidFill>
                  <a:srgbClr val="FF3300"/>
                </a:solidFill>
                <a:latin typeface="Times" charset="0"/>
              </a:rPr>
              <a:t>nA</a:t>
            </a:r>
            <a:r>
              <a:rPr lang="en-US" b="1" dirty="0">
                <a:solidFill>
                  <a:srgbClr val="FF3300"/>
                </a:solidFill>
                <a:latin typeface="Times" charset="0"/>
              </a:rPr>
              <a:t> 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Additional shielding of </a:t>
            </a:r>
            <a:r>
              <a:rPr lang="en-US" b="1" dirty="0" err="1">
                <a:latin typeface="Times" charset="0"/>
              </a:rPr>
              <a:t>Moller</a:t>
            </a:r>
            <a:r>
              <a:rPr lang="en-US" b="1" dirty="0">
                <a:latin typeface="Times" charset="0"/>
              </a:rPr>
              <a:t> electrons necessary (use </a:t>
            </a:r>
            <a:r>
              <a:rPr lang="en-US" b="1" dirty="0" err="1">
                <a:latin typeface="Times" charset="0"/>
              </a:rPr>
              <a:t>minitorus</a:t>
            </a:r>
            <a:r>
              <a:rPr lang="en-US" b="1" dirty="0">
                <a:latin typeface="Times" charset="0"/>
              </a:rPr>
              <a:t>)</a:t>
            </a:r>
            <a:endParaRPr lang="en-US" sz="1400" b="1" dirty="0">
              <a:latin typeface="Times" charset="0"/>
            </a:endParaRPr>
          </a:p>
        </p:txBody>
      </p:sp>
      <p:pic>
        <p:nvPicPr>
          <p:cNvPr id="4506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143000"/>
            <a:ext cx="2659063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1143000"/>
            <a:ext cx="2501900" cy="12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Rectangle 6"/>
          <p:cNvSpPr>
            <a:spLocks noChangeArrowheads="1"/>
          </p:cNvSpPr>
          <p:nvPr/>
        </p:nvSpPr>
        <p:spPr bwMode="auto">
          <a:xfrm>
            <a:off x="152400" y="1371600"/>
            <a:ext cx="34893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latin typeface="Calibri" charset="0"/>
              </a:rPr>
              <a:t>Heat extraction is accomplished with thin aluminum wires running through the target (</a:t>
            </a:r>
            <a:r>
              <a:rPr lang="en-US" sz="1600" dirty="0">
                <a:latin typeface="Calibri" charset="0"/>
              </a:rPr>
              <a:t>can operate at </a:t>
            </a:r>
            <a:r>
              <a:rPr lang="en-US" sz="1600" b="1" i="1" dirty="0">
                <a:latin typeface="Calibri" charset="0"/>
              </a:rPr>
              <a:t>T~500-750mK</a:t>
            </a:r>
            <a:r>
              <a:rPr lang="en-US" sz="1600" dirty="0">
                <a:latin typeface="Calibri" charset="0"/>
              </a:rPr>
              <a:t>)</a:t>
            </a:r>
          </a:p>
        </p:txBody>
      </p:sp>
      <p:sp>
        <p:nvSpPr>
          <p:cNvPr id="45065" name="Text Box 7"/>
          <p:cNvSpPr txBox="1">
            <a:spLocks noChangeArrowheads="1"/>
          </p:cNvSpPr>
          <p:nvPr/>
        </p:nvSpPr>
        <p:spPr bwMode="auto">
          <a:xfrm>
            <a:off x="6553200" y="3962400"/>
            <a:ext cx="2314575" cy="5905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charset="0"/>
              </a:rPr>
              <a:t>HD-Ice target at ~2nA</a:t>
            </a:r>
            <a:r>
              <a:rPr lang="en-US" sz="1600" dirty="0" smtClean="0">
                <a:latin typeface="Calibri" charset="0"/>
              </a:rPr>
              <a:t>  </a:t>
            </a:r>
            <a:r>
              <a:rPr lang="en-US" sz="1600" dirty="0">
                <a:latin typeface="Calibri" charset="0"/>
              </a:rPr>
              <a:t>NH3 at</a:t>
            </a:r>
            <a:r>
              <a:rPr lang="en-US" sz="1600" dirty="0" smtClean="0">
                <a:latin typeface="Calibri" charset="0"/>
              </a:rPr>
              <a:t> ~5 </a:t>
            </a:r>
            <a:r>
              <a:rPr lang="en-US" sz="1600" dirty="0" err="1">
                <a:latin typeface="Calibri" charset="0"/>
              </a:rPr>
              <a:t>nA</a:t>
            </a:r>
            <a:endParaRPr lang="en-US" sz="1600" dirty="0">
              <a:latin typeface="Calibri" charset="0"/>
            </a:endParaRPr>
          </a:p>
        </p:txBody>
      </p:sp>
      <p:sp>
        <p:nvSpPr>
          <p:cNvPr id="45066" name="Rectangle 8"/>
          <p:cNvSpPr>
            <a:spLocks noChangeArrowheads="1"/>
          </p:cNvSpPr>
          <p:nvPr/>
        </p:nvSpPr>
        <p:spPr bwMode="auto">
          <a:xfrm>
            <a:off x="0" y="838200"/>
            <a:ext cx="3670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>
                <a:latin typeface="Times" charset="0"/>
              </a:rPr>
              <a:t>HD-Ice target vs std nuclear targets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81000" y="76200"/>
            <a:ext cx="83058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CLAS transversely polarized HD-Ice target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39901" y="2743200"/>
            <a:ext cx="2693165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P= 95 % H , 70 % D ???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69" y="767776"/>
            <a:ext cx="2054500" cy="49784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169" y="685800"/>
            <a:ext cx="3396181" cy="55314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751" y="1764096"/>
            <a:ext cx="3958049" cy="59711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1788409"/>
            <a:ext cx="3733800" cy="57379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537751" y="1265616"/>
            <a:ext cx="7387049" cy="522793"/>
          </a:xfrm>
          <a:prstGeom prst="roundRect">
            <a:avLst/>
          </a:prstGeom>
          <a:solidFill>
            <a:schemeClr val="bg1"/>
          </a:solidFill>
          <a:effectLst>
            <a:glow rad="101600">
              <a:schemeClr val="tx2">
                <a:lumMod val="40000"/>
                <a:lumOff val="6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16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853880" y="0"/>
            <a:ext cx="32900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correlators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783" y="1265616"/>
            <a:ext cx="2208361" cy="51562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8107" y="1285936"/>
            <a:ext cx="4018493" cy="48006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2301165"/>
            <a:ext cx="3991202" cy="59443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1000" y="2408896"/>
            <a:ext cx="4495800" cy="38756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50468" y="2819400"/>
            <a:ext cx="5164932" cy="5748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385387"/>
            <a:ext cx="5467350" cy="57005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2580" y="3385387"/>
            <a:ext cx="3419020" cy="577013"/>
          </a:xfrm>
          <a:prstGeom prst="rect">
            <a:avLst/>
          </a:prstGeom>
        </p:spPr>
      </p:pic>
      <p:grpSp>
        <p:nvGrpSpPr>
          <p:cNvPr id="2" name="Group 47"/>
          <p:cNvGrpSpPr/>
          <p:nvPr/>
        </p:nvGrpSpPr>
        <p:grpSpPr>
          <a:xfrm>
            <a:off x="2362200" y="3886200"/>
            <a:ext cx="3963988" cy="2613025"/>
            <a:chOff x="63500" y="1044575"/>
            <a:chExt cx="3963988" cy="2613025"/>
          </a:xfrm>
        </p:grpSpPr>
        <p:sp>
          <p:nvSpPr>
            <p:cNvPr id="1601539" name="Text Box 3"/>
            <p:cNvSpPr txBox="1">
              <a:spLocks noChangeArrowheads="1"/>
            </p:cNvSpPr>
            <p:nvPr/>
          </p:nvSpPr>
          <p:spPr bwMode="auto">
            <a:xfrm>
              <a:off x="12922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0" name="Text Box 4"/>
            <p:cNvSpPr txBox="1">
              <a:spLocks noChangeArrowheads="1"/>
            </p:cNvSpPr>
            <p:nvPr/>
          </p:nvSpPr>
          <p:spPr bwMode="auto">
            <a:xfrm>
              <a:off x="21558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1" name="Text Box 5"/>
            <p:cNvSpPr txBox="1">
              <a:spLocks noChangeArrowheads="1"/>
            </p:cNvSpPr>
            <p:nvPr/>
          </p:nvSpPr>
          <p:spPr bwMode="auto">
            <a:xfrm>
              <a:off x="2917825" y="1598613"/>
              <a:ext cx="30956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2" name="Text Box 6"/>
            <p:cNvSpPr txBox="1">
              <a:spLocks noChangeArrowheads="1"/>
            </p:cNvSpPr>
            <p:nvPr/>
          </p:nvSpPr>
          <p:spPr bwMode="auto">
            <a:xfrm>
              <a:off x="2955925" y="21812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3" name="Text Box 7"/>
            <p:cNvSpPr txBox="1">
              <a:spLocks noChangeArrowheads="1"/>
            </p:cNvSpPr>
            <p:nvPr/>
          </p:nvSpPr>
          <p:spPr bwMode="auto">
            <a:xfrm>
              <a:off x="34131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4" name="Rectangle 8"/>
            <p:cNvSpPr>
              <a:spLocks noChangeArrowheads="1"/>
            </p:cNvSpPr>
            <p:nvPr/>
          </p:nvSpPr>
          <p:spPr bwMode="auto">
            <a:xfrm>
              <a:off x="2717800" y="1562100"/>
              <a:ext cx="1117600" cy="584200"/>
            </a:xfrm>
            <a:prstGeom prst="rect">
              <a:avLst/>
            </a:prstGeom>
            <a:solidFill>
              <a:srgbClr val="00CCFF">
                <a:alpha val="30000"/>
              </a:srgb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1601545" name="Picture 9" descr="tabellapdf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3500" y="1433513"/>
              <a:ext cx="3956050" cy="2224087"/>
            </a:xfrm>
            <a:prstGeom prst="rect">
              <a:avLst/>
            </a:prstGeom>
            <a:noFill/>
          </p:spPr>
        </p:pic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1600617" y="2438972"/>
              <a:ext cx="439737" cy="304800"/>
              <a:chOff x="3966" y="1417"/>
              <a:chExt cx="317" cy="200"/>
            </a:xfrm>
          </p:grpSpPr>
          <p:sp>
            <p:nvSpPr>
              <p:cNvPr id="1601575" name="Rectangle 39"/>
              <p:cNvSpPr>
                <a:spLocks noChangeArrowheads="1"/>
              </p:cNvSpPr>
              <p:nvPr/>
            </p:nvSpPr>
            <p:spPr bwMode="auto">
              <a:xfrm>
                <a:off x="4032" y="1433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6" name="Rectangle 40"/>
              <p:cNvSpPr>
                <a:spLocks noChangeArrowheads="1"/>
              </p:cNvSpPr>
              <p:nvPr/>
            </p:nvSpPr>
            <p:spPr bwMode="auto">
              <a:xfrm rot="10800000" flipV="1">
                <a:off x="3966" y="1417"/>
                <a:ext cx="317" cy="200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g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1L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grpSp>
          <p:nvGrpSpPr>
            <p:cNvPr id="4" name="Group 41"/>
            <p:cNvGrpSpPr>
              <a:grpSpLocks/>
            </p:cNvGrpSpPr>
            <p:nvPr/>
          </p:nvGrpSpPr>
          <p:grpSpPr bwMode="auto">
            <a:xfrm>
              <a:off x="2844800" y="2895600"/>
              <a:ext cx="368300" cy="304800"/>
              <a:chOff x="4880" y="1529"/>
              <a:chExt cx="232" cy="192"/>
            </a:xfrm>
          </p:grpSpPr>
          <p:sp>
            <p:nvSpPr>
              <p:cNvPr id="1601578" name="Rectangle 42"/>
              <p:cNvSpPr>
                <a:spLocks noChangeArrowheads="1"/>
              </p:cNvSpPr>
              <p:nvPr/>
            </p:nvSpPr>
            <p:spPr bwMode="auto">
              <a:xfrm>
                <a:off x="4880" y="1536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9" name="Rectangle 43"/>
              <p:cNvSpPr>
                <a:spLocks noChangeArrowheads="1"/>
              </p:cNvSpPr>
              <p:nvPr/>
            </p:nvSpPr>
            <p:spPr bwMode="auto">
              <a:xfrm>
                <a:off x="4888" y="1529"/>
                <a:ext cx="224" cy="192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h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1601604" name="Text Box 68"/>
            <p:cNvSpPr txBox="1">
              <a:spLocks noChangeArrowheads="1"/>
            </p:cNvSpPr>
            <p:nvPr/>
          </p:nvSpPr>
          <p:spPr bwMode="auto">
            <a:xfrm>
              <a:off x="76200" y="1044575"/>
              <a:ext cx="3951288" cy="395288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Distribution Functions (DF)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56" name="Rounded Rectangle 55"/>
          <p:cNvSpPr/>
          <p:nvPr/>
        </p:nvSpPr>
        <p:spPr>
          <a:xfrm>
            <a:off x="2362200" y="4800600"/>
            <a:ext cx="3956050" cy="470405"/>
          </a:xfrm>
          <a:prstGeom prst="roundRect">
            <a:avLst/>
          </a:prstGeom>
          <a:noFill/>
          <a:effectLst>
            <a:glow rad="101600">
              <a:schemeClr val="tx2">
                <a:lumMod val="40000"/>
                <a:lumOff val="6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Boer-</a:t>
            </a:r>
            <a:r>
              <a:rPr lang="en-US" sz="3600" b="1" dirty="0" err="1" smtClean="0">
                <a:solidFill>
                  <a:srgbClr val="0000FF"/>
                </a:solidFill>
                <a:latin typeface="Calibri"/>
              </a:rPr>
              <a:t>Mulders</a:t>
            </a: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 asymmetry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pic>
        <p:nvPicPr>
          <p:cNvPr id="9318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6725" y="1243013"/>
            <a:ext cx="3405188" cy="249078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93191" name="Text Box 9"/>
          <p:cNvSpPr txBox="1">
            <a:spLocks noChangeArrowheads="1"/>
          </p:cNvSpPr>
          <p:nvPr/>
        </p:nvSpPr>
        <p:spPr bwMode="auto">
          <a:xfrm>
            <a:off x="6530975" y="2581275"/>
            <a:ext cx="2562225" cy="655638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>
                <a:latin typeface="Calibri" pitchFamily="-65" charset="0"/>
              </a:rPr>
              <a:t>Band:      Phys Rev D78 034035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Boer-Mulders from DY data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Collins from chiral limit</a:t>
            </a:r>
          </a:p>
        </p:txBody>
      </p:sp>
      <p:sp>
        <p:nvSpPr>
          <p:cNvPr id="93192" name="Text Box 10"/>
          <p:cNvSpPr txBox="1">
            <a:spLocks noChangeArrowheads="1"/>
          </p:cNvSpPr>
          <p:nvPr/>
        </p:nvSpPr>
        <p:spPr bwMode="auto">
          <a:xfrm>
            <a:off x="6518275" y="1597025"/>
            <a:ext cx="2562225" cy="655638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>
                <a:latin typeface="Calibri" pitchFamily="-65" charset="0"/>
              </a:rPr>
              <a:t>Line:      Phys Rev D78 045022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Boer-Mulders from Sivers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Collins from e+e- data</a:t>
            </a:r>
          </a:p>
        </p:txBody>
      </p:sp>
      <p:sp>
        <p:nvSpPr>
          <p:cNvPr id="93193" name="Line 11"/>
          <p:cNvSpPr>
            <a:spLocks noChangeShapeType="1"/>
          </p:cNvSpPr>
          <p:nvPr/>
        </p:nvSpPr>
        <p:spPr bwMode="auto">
          <a:xfrm flipH="1" flipV="1">
            <a:off x="5864225" y="2657475"/>
            <a:ext cx="657225" cy="22860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3194" name="Line 12"/>
          <p:cNvSpPr>
            <a:spLocks noChangeShapeType="1"/>
          </p:cNvSpPr>
          <p:nvPr/>
        </p:nvSpPr>
        <p:spPr bwMode="auto">
          <a:xfrm flipH="1" flipV="1">
            <a:off x="5845175" y="1806575"/>
            <a:ext cx="673100" cy="2381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3195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3000"/>
            <a:ext cx="3367088" cy="25717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93196" name="Text Box 17"/>
          <p:cNvSpPr txBox="1">
            <a:spLocks noChangeArrowheads="1"/>
          </p:cNvSpPr>
          <p:nvPr/>
        </p:nvSpPr>
        <p:spPr bwMode="auto">
          <a:xfrm>
            <a:off x="6934200" y="930275"/>
            <a:ext cx="1758950" cy="593725"/>
          </a:xfrm>
          <a:prstGeom prst="rect">
            <a:avLst/>
          </a:prstGeom>
          <a:solidFill>
            <a:schemeClr val="bg1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  <a:latin typeface="Calibri" pitchFamily="-65" charset="0"/>
              </a:rPr>
              <a:t>56 days at </a:t>
            </a:r>
          </a:p>
          <a:p>
            <a:r>
              <a:rPr lang="en-US" sz="1600" b="1" dirty="0">
                <a:solidFill>
                  <a:srgbClr val="0000FF"/>
                </a:solidFill>
                <a:latin typeface="Calibri" pitchFamily="-65" charset="0"/>
              </a:rPr>
              <a:t>L=1x10</a:t>
            </a:r>
            <a:r>
              <a:rPr lang="en-US" sz="1600" b="1" baseline="30000" dirty="0">
                <a:solidFill>
                  <a:srgbClr val="0000FF"/>
                </a:solidFill>
                <a:latin typeface="Calibri" pitchFamily="-65" charset="0"/>
              </a:rPr>
              <a:t>35</a:t>
            </a:r>
            <a:r>
              <a:rPr lang="en-US" sz="1600" b="1" dirty="0">
                <a:solidFill>
                  <a:srgbClr val="0000FF"/>
                </a:solidFill>
                <a:latin typeface="Calibri" pitchFamily="-65" charset="0"/>
              </a:rPr>
              <a:t> cm</a:t>
            </a:r>
            <a:r>
              <a:rPr lang="en-US" sz="1600" b="1" baseline="30000" dirty="0">
                <a:solidFill>
                  <a:srgbClr val="0000FF"/>
                </a:solidFill>
                <a:latin typeface="Calibri" pitchFamily="-65" charset="0"/>
              </a:rPr>
              <a:t>-2</a:t>
            </a:r>
            <a:r>
              <a:rPr lang="en-US" sz="1600" b="1" dirty="0">
                <a:solidFill>
                  <a:srgbClr val="0000FF"/>
                </a:solidFill>
                <a:latin typeface="Calibri" pitchFamily="-65" charset="0"/>
              </a:rPr>
              <a:t>s</a:t>
            </a:r>
            <a:r>
              <a:rPr lang="en-US" sz="1600" b="1" baseline="30000" dirty="0">
                <a:solidFill>
                  <a:srgbClr val="0000FF"/>
                </a:solidFill>
                <a:latin typeface="Calibri" pitchFamily="-65" charset="0"/>
              </a:rPr>
              <a:t>-1</a:t>
            </a:r>
            <a:endParaRPr lang="it-IT" sz="1600" b="1" baseline="30000" dirty="0">
              <a:solidFill>
                <a:srgbClr val="0000FF"/>
              </a:solidFill>
              <a:latin typeface="Calibri" pitchFamily="-65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67384" y="1459468"/>
            <a:ext cx="685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D60202"/>
                </a:solidFill>
              </a:rPr>
              <a:t>kaon</a:t>
            </a:r>
            <a:endParaRPr lang="en-US" dirty="0">
              <a:solidFill>
                <a:srgbClr val="D60202"/>
              </a:solidFill>
            </a:endParaRPr>
          </a:p>
        </p:txBody>
      </p:sp>
      <p:sp>
        <p:nvSpPr>
          <p:cNvPr id="93190" name="Text Box 8"/>
          <p:cNvSpPr txBox="1">
            <a:spLocks noChangeArrowheads="1"/>
          </p:cNvSpPr>
          <p:nvPr/>
        </p:nvSpPr>
        <p:spPr bwMode="auto">
          <a:xfrm>
            <a:off x="685800" y="1063823"/>
            <a:ext cx="5029200" cy="307777"/>
          </a:xfrm>
          <a:prstGeom prst="rect">
            <a:avLst/>
          </a:prstGeom>
          <a:solidFill>
            <a:srgbClr val="FFE2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latin typeface="Tahoma" pitchFamily="-65" charset="0"/>
              </a:rPr>
              <a:t>Boer-</a:t>
            </a:r>
            <a:r>
              <a:rPr lang="en-US" sz="1400" dirty="0" err="1" smtClean="0">
                <a:latin typeface="Tahoma" pitchFamily="-65" charset="0"/>
              </a:rPr>
              <a:t>Mulders</a:t>
            </a:r>
            <a:r>
              <a:rPr lang="en-US" sz="1400" dirty="0" smtClean="0">
                <a:latin typeface="Tahoma" pitchFamily="-65" charset="0"/>
              </a:rPr>
              <a:t>: excellent </a:t>
            </a:r>
            <a:r>
              <a:rPr lang="en-US" sz="1400" dirty="0">
                <a:latin typeface="Tahoma" pitchFamily="-65" charset="0"/>
              </a:rPr>
              <a:t>precision </a:t>
            </a:r>
            <a:r>
              <a:rPr lang="en-US" sz="1400" dirty="0" err="1">
                <a:latin typeface="Tahoma" pitchFamily="-65" charset="0"/>
              </a:rPr>
              <a:t>vs</a:t>
            </a:r>
            <a:r>
              <a:rPr lang="en-US" sz="1400" dirty="0">
                <a:latin typeface="Tahoma" pitchFamily="-65" charset="0"/>
              </a:rPr>
              <a:t> model uncertainties</a:t>
            </a:r>
            <a:endParaRPr lang="en-US" sz="1400" dirty="0">
              <a:latin typeface="Calibri" pitchFamily="-65" charset="0"/>
            </a:endParaRPr>
          </a:p>
        </p:txBody>
      </p:sp>
      <p:sp>
        <p:nvSpPr>
          <p:cNvPr id="20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High statistics investigation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20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59654" y="1264450"/>
            <a:ext cx="4252896" cy="601980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85800" y="753070"/>
            <a:ext cx="746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PT-dependence of </a:t>
            </a:r>
            <a:r>
              <a:rPr lang="en-US" dirty="0" err="1" smtClean="0"/>
              <a:t>azimuthal</a:t>
            </a:r>
            <a:r>
              <a:rPr lang="en-US" dirty="0" smtClean="0"/>
              <a:t> moments allows studies of transition from</a:t>
            </a:r>
          </a:p>
          <a:p>
            <a:r>
              <a:rPr lang="en-US" dirty="0" smtClean="0"/>
              <a:t>non-</a:t>
            </a:r>
            <a:r>
              <a:rPr lang="en-US" dirty="0" err="1" smtClean="0"/>
              <a:t>perturbative</a:t>
            </a:r>
            <a:r>
              <a:rPr lang="en-US" dirty="0" smtClean="0"/>
              <a:t> to </a:t>
            </a:r>
            <a:r>
              <a:rPr lang="en-US" dirty="0" err="1" smtClean="0"/>
              <a:t>perturbative</a:t>
            </a:r>
            <a:r>
              <a:rPr lang="en-US" dirty="0" smtClean="0"/>
              <a:t> description (Unified theory by </a:t>
            </a:r>
            <a:r>
              <a:rPr lang="en-US" dirty="0" err="1" smtClean="0"/>
              <a:t>Ji</a:t>
            </a:r>
            <a:r>
              <a:rPr lang="en-US" dirty="0" smtClean="0"/>
              <a:t> et al, P</a:t>
            </a:r>
            <a:r>
              <a:rPr lang="en-US" baseline="-25000" dirty="0" smtClean="0"/>
              <a:t>T</a:t>
            </a:r>
            <a:r>
              <a:rPr lang="en-US" dirty="0" smtClean="0"/>
              <a:t> matches and mismatches by </a:t>
            </a:r>
            <a:r>
              <a:rPr lang="en-US" dirty="0" err="1" smtClean="0"/>
              <a:t>Bacchetta</a:t>
            </a:r>
            <a:r>
              <a:rPr lang="en-US" dirty="0" smtClean="0"/>
              <a:t> et al).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172200" y="2133600"/>
            <a:ext cx="274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 the </a:t>
            </a:r>
            <a:r>
              <a:rPr lang="en-US" dirty="0" err="1" smtClean="0"/>
              <a:t>perturbative</a:t>
            </a:r>
            <a:r>
              <a:rPr lang="en-US" dirty="0" smtClean="0"/>
              <a:t> limit </a:t>
            </a:r>
          </a:p>
          <a:p>
            <a:r>
              <a:rPr lang="en-US" dirty="0" smtClean="0"/>
              <a:t>1/P</a:t>
            </a:r>
            <a:r>
              <a:rPr lang="en-US" baseline="-25000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 behavior expected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385644" y="2895600"/>
            <a:ext cx="230115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US" b="1" dirty="0" err="1" smtClean="0"/>
              <a:t>Perturbative</a:t>
            </a:r>
            <a:r>
              <a:rPr lang="en-US" b="1" dirty="0" smtClean="0"/>
              <a:t> region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6306994" y="4355068"/>
            <a:ext cx="260840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lumMod val="60000"/>
                <a:lumOff val="40000"/>
                <a:alpha val="75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US" b="1" dirty="0" smtClean="0"/>
              <a:t>Non-</a:t>
            </a:r>
            <a:r>
              <a:rPr lang="en-US" b="1" dirty="0" err="1" smtClean="0"/>
              <a:t>perturbative</a:t>
            </a:r>
            <a:r>
              <a:rPr lang="en-US" b="1" dirty="0" smtClean="0"/>
              <a:t> TMD</a:t>
            </a:r>
            <a:endParaRPr lang="en-US" dirty="0"/>
          </a:p>
        </p:txBody>
      </p:sp>
      <p:sp>
        <p:nvSpPr>
          <p:cNvPr id="23" name="Bent Arrow 22"/>
          <p:cNvSpPr/>
          <p:nvPr/>
        </p:nvSpPr>
        <p:spPr>
          <a:xfrm rot="16200000">
            <a:off x="4736594" y="3288790"/>
            <a:ext cx="813816" cy="190500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Bent-Up Arrow 24"/>
          <p:cNvSpPr/>
          <p:nvPr/>
        </p:nvSpPr>
        <p:spPr>
          <a:xfrm rot="10800000">
            <a:off x="5456602" y="3071233"/>
            <a:ext cx="791798" cy="586366"/>
          </a:xfrm>
          <a:prstGeom prst="bentUpArrow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/>
        </p:nvGraphicFramePr>
        <p:xfrm>
          <a:off x="6385643" y="3581400"/>
          <a:ext cx="2291329" cy="443483"/>
        </p:xfrm>
        <a:graphic>
          <a:graphicData uri="http://schemas.openxmlformats.org/presentationml/2006/ole">
            <p:oleObj spid="_x0000_s269314" name="Equation" r:id="rId5" imgW="1181100" imgH="228600" progId="Equation.3">
              <p:embed/>
            </p:oleObj>
          </a:graphicData>
        </a:graphic>
      </p:graphicFrame>
      <p:graphicFrame>
        <p:nvGraphicFramePr>
          <p:cNvPr id="269315" name="Object 3"/>
          <p:cNvGraphicFramePr>
            <a:graphicFrameLocks noChangeAspect="1"/>
          </p:cNvGraphicFramePr>
          <p:nvPr/>
        </p:nvGraphicFramePr>
        <p:xfrm>
          <a:off x="2668587" y="1764701"/>
          <a:ext cx="1979613" cy="445099"/>
        </p:xfrm>
        <a:graphic>
          <a:graphicData uri="http://schemas.openxmlformats.org/presentationml/2006/ole">
            <p:oleObj spid="_x0000_s269315" name="Equation" r:id="rId6" imgW="901700" imgH="203200" progId="Equation.3">
              <p:embed/>
            </p:oleObj>
          </a:graphicData>
        </a:graphic>
      </p:graphicFrame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848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Beam polarization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aul4vs12ge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993489"/>
            <a:ext cx="2952731" cy="256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3547" y="917289"/>
            <a:ext cx="3491853" cy="2664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Oval 15"/>
          <p:cNvSpPr>
            <a:spLocks noChangeArrowheads="1"/>
          </p:cNvSpPr>
          <p:nvPr/>
        </p:nvSpPr>
        <p:spPr bwMode="auto">
          <a:xfrm>
            <a:off x="2571731" y="2133600"/>
            <a:ext cx="838200" cy="609600"/>
          </a:xfrm>
          <a:prstGeom prst="ellipse">
            <a:avLst/>
          </a:prstGeom>
          <a:solidFill>
            <a:schemeClr val="accent1">
              <a:alpha val="3999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8" name="Line 16"/>
          <p:cNvSpPr>
            <a:spLocks noChangeShapeType="1"/>
          </p:cNvSpPr>
          <p:nvPr/>
        </p:nvSpPr>
        <p:spPr bwMode="auto">
          <a:xfrm flipH="1" flipV="1">
            <a:off x="3409931" y="2441289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3581400" y="2680069"/>
            <a:ext cx="2079625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In the </a:t>
            </a:r>
            <a:r>
              <a:rPr lang="en-US" sz="1400" dirty="0" err="1"/>
              <a:t>perturbative</a:t>
            </a:r>
            <a:r>
              <a:rPr lang="en-US" sz="1400" dirty="0"/>
              <a:t> limit 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1</a:t>
            </a:r>
            <a:r>
              <a:rPr lang="en-US" sz="1400" dirty="0"/>
              <a:t>/P</a:t>
            </a:r>
            <a:r>
              <a:rPr lang="en-US" sz="1400" baseline="-25000" dirty="0"/>
              <a:t>T</a:t>
            </a:r>
            <a:r>
              <a:rPr lang="en-US" sz="1400" baseline="-25000" dirty="0" smtClean="0"/>
              <a:t>  </a:t>
            </a:r>
            <a:r>
              <a:rPr lang="en-US" sz="1400" dirty="0" smtClean="0"/>
              <a:t>behavior </a:t>
            </a:r>
            <a:r>
              <a:rPr lang="en-US" sz="1400" dirty="0"/>
              <a:t>expected</a:t>
            </a: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3657600" y="1679289"/>
            <a:ext cx="198120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LU</a:t>
            </a:r>
            <a:r>
              <a:rPr lang="en-US" sz="1600"/>
              <a:t>~ 1/Q (Twist-3)</a:t>
            </a: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914400" y="759023"/>
            <a:ext cx="6400800" cy="307777"/>
          </a:xfrm>
          <a:prstGeom prst="rect">
            <a:avLst/>
          </a:prstGeom>
          <a:solidFill>
            <a:srgbClr val="FEFF9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Measurements of kinematic (x,Q</a:t>
            </a:r>
            <a:r>
              <a:rPr lang="en-US" sz="1400" baseline="30000" dirty="0"/>
              <a:t>2</a:t>
            </a:r>
            <a:r>
              <a:rPr lang="en-US" sz="1400" dirty="0"/>
              <a:t>,z,P</a:t>
            </a:r>
            <a:r>
              <a:rPr lang="en-US" sz="1400" baseline="-25000" dirty="0"/>
              <a:t>T</a:t>
            </a:r>
            <a:r>
              <a:rPr lang="en-US" sz="1400" dirty="0" smtClean="0"/>
              <a:t>) will probe </a:t>
            </a:r>
            <a:r>
              <a:rPr lang="en-US" sz="1400" dirty="0"/>
              <a:t>HT distribution functions</a:t>
            </a: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426" name="Picture 2" descr="handb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676400"/>
            <a:ext cx="2667000" cy="1598613"/>
          </a:xfrm>
          <a:prstGeom prst="rect">
            <a:avLst/>
          </a:prstGeom>
          <a:noFill/>
        </p:spPr>
      </p:pic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2727325" y="5040313"/>
            <a:ext cx="1773238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PDFs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(x),…</a:t>
            </a:r>
          </a:p>
        </p:txBody>
      </p:sp>
      <p:sp>
        <p:nvSpPr>
          <p:cNvPr id="359428" name="Text Box 4"/>
          <p:cNvSpPr txBox="1">
            <a:spLocks noChangeArrowheads="1"/>
          </p:cNvSpPr>
          <p:nvPr/>
        </p:nvSpPr>
        <p:spPr bwMode="auto">
          <a:xfrm>
            <a:off x="4724400" y="5029200"/>
            <a:ext cx="1905000" cy="7112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Form Factors F</a:t>
            </a:r>
            <a:r>
              <a:rPr lang="en-US" sz="2000" b="0" baseline="-25000">
                <a:latin typeface="Arial" pitchFamily="-108" charset="0"/>
              </a:rPr>
              <a:t>1p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(t),F</a:t>
            </a:r>
            <a:r>
              <a:rPr lang="en-US" sz="2000" b="0" baseline="-25000">
                <a:latin typeface="Arial" pitchFamily="-108" charset="0"/>
              </a:rPr>
              <a:t>2p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(t )..</a:t>
            </a:r>
          </a:p>
        </p:txBody>
      </p:sp>
      <p:sp>
        <p:nvSpPr>
          <p:cNvPr id="359429" name="Text Box 5"/>
          <p:cNvSpPr txBox="1">
            <a:spLocks noChangeArrowheads="1"/>
          </p:cNvSpPr>
          <p:nvPr/>
        </p:nvSpPr>
        <p:spPr bwMode="auto">
          <a:xfrm>
            <a:off x="457200" y="3200400"/>
            <a:ext cx="2762250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TMD PDFs: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(x,k</a:t>
            </a:r>
            <a:r>
              <a:rPr lang="en-US" sz="2000" b="0" baseline="-25000">
                <a:latin typeface="Arial" pitchFamily="-108" charset="0"/>
              </a:rPr>
              <a:t>T</a:t>
            </a:r>
            <a:r>
              <a:rPr lang="en-US" sz="2000" b="0">
                <a:latin typeface="Arial" pitchFamily="-108" charset="0"/>
              </a:rPr>
              <a:t>),…</a:t>
            </a:r>
          </a:p>
        </p:txBody>
      </p:sp>
      <p:sp>
        <p:nvSpPr>
          <p:cNvPr id="359430" name="Text Box 6"/>
          <p:cNvSpPr txBox="1">
            <a:spLocks noChangeArrowheads="1"/>
          </p:cNvSpPr>
          <p:nvPr/>
        </p:nvSpPr>
        <p:spPr bwMode="auto">
          <a:xfrm rot="2669240">
            <a:off x="2590800" y="4114800"/>
            <a:ext cx="64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d</a:t>
            </a:r>
            <a:r>
              <a:rPr lang="en-US" sz="2000" b="0" baseline="30000">
                <a:latin typeface="Arial" pitchFamily="-108" charset="0"/>
              </a:rPr>
              <a:t>2</a:t>
            </a:r>
            <a:r>
              <a:rPr lang="en-US" sz="2000" b="0">
                <a:latin typeface="Arial" pitchFamily="-108" charset="0"/>
              </a:rPr>
              <a:t>k</a:t>
            </a:r>
            <a:r>
              <a:rPr lang="en-US" sz="2000" b="0" baseline="-25000">
                <a:latin typeface="Arial" pitchFamily="-108" charset="0"/>
              </a:rPr>
              <a:t>T</a:t>
            </a: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H="1">
            <a:off x="4267200" y="3657600"/>
            <a:ext cx="9906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2" name="Line 8"/>
          <p:cNvSpPr>
            <a:spLocks noChangeShapeType="1"/>
          </p:cNvSpPr>
          <p:nvPr/>
        </p:nvSpPr>
        <p:spPr bwMode="auto">
          <a:xfrm flipH="1">
            <a:off x="5410200" y="3657600"/>
            <a:ext cx="6096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 rot="18600000">
            <a:off x="3990181" y="4163219"/>
            <a:ext cx="1103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Symbol" pitchFamily="-108" charset="2"/>
              </a:rPr>
              <a:t>x</a:t>
            </a:r>
            <a:r>
              <a:rPr lang="en-US" sz="2000" b="0">
                <a:latin typeface="Arial" pitchFamily="-108" charset="0"/>
              </a:rPr>
              <a:t>=0,t=0</a:t>
            </a:r>
          </a:p>
        </p:txBody>
      </p:sp>
      <p:sp>
        <p:nvSpPr>
          <p:cNvPr id="359434" name="Text Box 10"/>
          <p:cNvSpPr txBox="1">
            <a:spLocks noChangeArrowheads="1"/>
          </p:cNvSpPr>
          <p:nvPr/>
        </p:nvSpPr>
        <p:spPr bwMode="auto">
          <a:xfrm rot="17605820">
            <a:off x="5227638" y="4221162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Arial" pitchFamily="-108" charset="0"/>
              </a:rPr>
              <a:t>dx</a:t>
            </a:r>
            <a:endParaRPr lang="en-US" sz="2000" b="0" baseline="-25000" dirty="0">
              <a:latin typeface="Arial" pitchFamily="-108" charset="0"/>
            </a:endParaRPr>
          </a:p>
        </p:txBody>
      </p:sp>
      <p:sp>
        <p:nvSpPr>
          <p:cNvPr id="359435" name="Text Box 11"/>
          <p:cNvSpPr txBox="1">
            <a:spLocks noChangeArrowheads="1"/>
          </p:cNvSpPr>
          <p:nvPr/>
        </p:nvSpPr>
        <p:spPr bwMode="auto">
          <a:xfrm>
            <a:off x="152400" y="947738"/>
            <a:ext cx="4876800" cy="406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W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(x,</a:t>
            </a:r>
            <a:r>
              <a:rPr lang="en-US" sz="2000">
                <a:latin typeface="Arial" pitchFamily="-108" charset="0"/>
              </a:rPr>
              <a:t>k</a:t>
            </a:r>
            <a:r>
              <a:rPr lang="en-US" b="0" baseline="-25000"/>
              <a:t>T</a:t>
            </a:r>
            <a:r>
              <a:rPr lang="en-US" sz="2000" b="0">
                <a:latin typeface="Arial" pitchFamily="-108" charset="0"/>
              </a:rPr>
              <a:t>,</a:t>
            </a:r>
            <a:r>
              <a:rPr lang="en-US" sz="2000">
                <a:latin typeface="Arial" pitchFamily="-108" charset="0"/>
              </a:rPr>
              <a:t>r</a:t>
            </a:r>
            <a:r>
              <a:rPr lang="en-US" sz="2000" b="0">
                <a:latin typeface="Arial" pitchFamily="-108" charset="0"/>
              </a:rPr>
              <a:t>)  “Mother” Wigner distributions </a:t>
            </a:r>
          </a:p>
        </p:txBody>
      </p:sp>
      <p:sp>
        <p:nvSpPr>
          <p:cNvPr id="359436" name="Text Box 12"/>
          <p:cNvSpPr txBox="1">
            <a:spLocks noChangeArrowheads="1"/>
          </p:cNvSpPr>
          <p:nvPr/>
        </p:nvSpPr>
        <p:spPr bwMode="auto">
          <a:xfrm rot="61131006">
            <a:off x="2169319" y="1869281"/>
            <a:ext cx="630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d</a:t>
            </a:r>
            <a:r>
              <a:rPr lang="en-US" sz="2000" b="0" baseline="30000">
                <a:latin typeface="Arial" pitchFamily="-108" charset="0"/>
              </a:rPr>
              <a:t>3</a:t>
            </a:r>
            <a:r>
              <a:rPr lang="en-US" sz="2000" b="0">
                <a:latin typeface="Arial" pitchFamily="-108" charset="0"/>
              </a:rPr>
              <a:t>r </a:t>
            </a:r>
            <a:endParaRPr lang="en-US" sz="2000" b="0" baseline="30000">
              <a:latin typeface="Arial" pitchFamily="-108" charset="0"/>
            </a:endParaRPr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H="1">
            <a:off x="2286000" y="1447800"/>
            <a:ext cx="9906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3581400" y="1447800"/>
            <a:ext cx="15240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 rot="2760000">
            <a:off x="4171156" y="1924844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d</a:t>
            </a:r>
            <a:r>
              <a:rPr lang="en-US" sz="2000" b="0" baseline="30000">
                <a:latin typeface="Arial" pitchFamily="-108" charset="0"/>
              </a:rPr>
              <a:t>2</a:t>
            </a:r>
            <a:r>
              <a:rPr lang="en-US" sz="2000" b="0">
                <a:latin typeface="Arial" pitchFamily="-108" charset="0"/>
              </a:rPr>
              <a:t>k</a:t>
            </a:r>
            <a:r>
              <a:rPr lang="en-US" sz="2000" b="0" baseline="-25000">
                <a:latin typeface="Arial" pitchFamily="-108" charset="0"/>
              </a:rPr>
              <a:t>T</a:t>
            </a:r>
            <a:endParaRPr lang="en-US" sz="1000" b="0">
              <a:latin typeface="Arial" pitchFamily="-108" charset="0"/>
            </a:endParaRPr>
          </a:p>
        </p:txBody>
      </p:sp>
      <p:sp>
        <p:nvSpPr>
          <p:cNvPr id="359440" name="Text Box 16"/>
          <p:cNvSpPr txBox="1">
            <a:spLocks noChangeArrowheads="1"/>
          </p:cNvSpPr>
          <p:nvPr/>
        </p:nvSpPr>
        <p:spPr bwMode="auto">
          <a:xfrm>
            <a:off x="457200" y="152400"/>
            <a:ext cx="6532563" cy="466725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Arial" pitchFamily="-108" charset="0"/>
              </a:rPr>
              <a:t>Quantum Phase-Space Distributions of Quarks</a:t>
            </a:r>
          </a:p>
        </p:txBody>
      </p:sp>
      <p:sp>
        <p:nvSpPr>
          <p:cNvPr id="359441" name="Text Box 17"/>
          <p:cNvSpPr txBox="1">
            <a:spLocks noChangeArrowheads="1"/>
          </p:cNvSpPr>
          <p:nvPr/>
        </p:nvSpPr>
        <p:spPr bwMode="auto">
          <a:xfrm>
            <a:off x="6705600" y="4572000"/>
            <a:ext cx="2301875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b="0">
                <a:latin typeface="Arial" pitchFamily="-108" charset="0"/>
              </a:rPr>
              <a:t>Measure momentum transfer to target</a:t>
            </a:r>
          </a:p>
          <a:p>
            <a:r>
              <a:rPr lang="en-US" sz="1600" b="0">
                <a:solidFill>
                  <a:srgbClr val="3333CC"/>
                </a:solidFill>
                <a:latin typeface="Arial" pitchFamily="-108" charset="0"/>
              </a:rPr>
              <a:t>Direct info about spatial distributions</a:t>
            </a:r>
          </a:p>
        </p:txBody>
      </p:sp>
      <p:sp>
        <p:nvSpPr>
          <p:cNvPr id="359442" name="Text Box 18"/>
          <p:cNvSpPr txBox="1">
            <a:spLocks noChangeArrowheads="1"/>
          </p:cNvSpPr>
          <p:nvPr/>
        </p:nvSpPr>
        <p:spPr bwMode="auto">
          <a:xfrm>
            <a:off x="88900" y="4724400"/>
            <a:ext cx="251460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b="0">
                <a:latin typeface="Arial" pitchFamily="-108" charset="0"/>
              </a:rPr>
              <a:t>Measure momentum transfer to quark</a:t>
            </a:r>
          </a:p>
          <a:p>
            <a:r>
              <a:rPr lang="en-US" sz="1600" b="0">
                <a:solidFill>
                  <a:srgbClr val="3333CC"/>
                </a:solidFill>
                <a:latin typeface="Arial" pitchFamily="-108" charset="0"/>
              </a:rPr>
              <a:t>Direct info about momentum distributions</a:t>
            </a:r>
            <a:endParaRPr lang="en-US" sz="1600" b="0">
              <a:solidFill>
                <a:srgbClr val="FF0000"/>
              </a:solidFill>
              <a:latin typeface="Arial" pitchFamily="-108" charset="0"/>
            </a:endParaRPr>
          </a:p>
        </p:txBody>
      </p:sp>
      <p:pic>
        <p:nvPicPr>
          <p:cNvPr id="359443" name="Picture 19" descr="tmd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00500"/>
            <a:ext cx="2438400" cy="608013"/>
          </a:xfrm>
          <a:prstGeom prst="rect">
            <a:avLst/>
          </a:prstGeom>
          <a:noFill/>
        </p:spPr>
      </p:pic>
      <p:pic>
        <p:nvPicPr>
          <p:cNvPr id="359444" name="Picture 20" descr="gpd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3810000"/>
            <a:ext cx="2276475" cy="593725"/>
          </a:xfrm>
          <a:prstGeom prst="rect">
            <a:avLst/>
          </a:prstGeom>
          <a:noFill/>
        </p:spPr>
      </p:pic>
      <p:sp>
        <p:nvSpPr>
          <p:cNvPr id="359445" name="Text Box 21"/>
          <p:cNvSpPr txBox="1">
            <a:spLocks noChangeArrowheads="1"/>
          </p:cNvSpPr>
          <p:nvPr/>
        </p:nvSpPr>
        <p:spPr bwMode="auto">
          <a:xfrm>
            <a:off x="6248400" y="2743200"/>
            <a:ext cx="514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>
                <a:latin typeface="Arial" pitchFamily="-108" charset="0"/>
              </a:rPr>
              <a:t>GPD</a:t>
            </a:r>
          </a:p>
        </p:txBody>
      </p:sp>
      <p:sp>
        <p:nvSpPr>
          <p:cNvPr id="359446" name="Text Box 22"/>
          <p:cNvSpPr txBox="1">
            <a:spLocks noChangeArrowheads="1"/>
          </p:cNvSpPr>
          <p:nvPr/>
        </p:nvSpPr>
        <p:spPr bwMode="auto">
          <a:xfrm>
            <a:off x="5029200" y="685800"/>
            <a:ext cx="3886200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b="0">
                <a:solidFill>
                  <a:srgbClr val="3333CC"/>
                </a:solidFill>
                <a:latin typeface="Arial" pitchFamily="-108" charset="0"/>
              </a:rPr>
              <a:t>Probability to find a quark </a:t>
            </a:r>
            <a:r>
              <a:rPr lang="en-US" sz="1800">
                <a:solidFill>
                  <a:srgbClr val="3333CC"/>
                </a:solidFill>
                <a:latin typeface="Arial" pitchFamily="-108" charset="0"/>
              </a:rPr>
              <a:t>u</a:t>
            </a:r>
            <a:r>
              <a:rPr lang="en-US" sz="1800" b="0">
                <a:solidFill>
                  <a:srgbClr val="3333CC"/>
                </a:solidFill>
                <a:latin typeface="Arial" pitchFamily="-108" charset="0"/>
              </a:rPr>
              <a:t> in a nucleon </a:t>
            </a:r>
            <a:r>
              <a:rPr lang="en-US" sz="1800">
                <a:solidFill>
                  <a:srgbClr val="3333CC"/>
                </a:solidFill>
                <a:latin typeface="Arial" pitchFamily="-108" charset="0"/>
              </a:rPr>
              <a:t>P</a:t>
            </a:r>
            <a:r>
              <a:rPr lang="en-US" sz="1800" b="0">
                <a:solidFill>
                  <a:srgbClr val="3333CC"/>
                </a:solidFill>
                <a:latin typeface="Arial" pitchFamily="-108" charset="0"/>
              </a:rPr>
              <a:t> with a certain polarization in a position </a:t>
            </a:r>
            <a:r>
              <a:rPr lang="en-US" sz="1800">
                <a:solidFill>
                  <a:srgbClr val="3333CC"/>
                </a:solidFill>
                <a:latin typeface="Arial" pitchFamily="-108" charset="0"/>
              </a:rPr>
              <a:t>r</a:t>
            </a:r>
            <a:r>
              <a:rPr lang="en-US" sz="1800" b="0">
                <a:solidFill>
                  <a:srgbClr val="3333CC"/>
                </a:solidFill>
                <a:latin typeface="Arial" pitchFamily="-108" charset="0"/>
              </a:rPr>
              <a:t>  and momentum </a:t>
            </a:r>
            <a:r>
              <a:rPr lang="en-US" sz="1800">
                <a:solidFill>
                  <a:srgbClr val="3333CC"/>
                </a:solidFill>
                <a:latin typeface="Arial" pitchFamily="-108" charset="0"/>
              </a:rPr>
              <a:t>k</a:t>
            </a:r>
            <a:r>
              <a:rPr lang="en-US" sz="1600" b="0">
                <a:solidFill>
                  <a:srgbClr val="3333CC"/>
                </a:solidFill>
                <a:latin typeface="Arial" pitchFamily="-108" charset="0"/>
              </a:rPr>
              <a:t> </a:t>
            </a:r>
          </a:p>
        </p:txBody>
      </p:sp>
      <p:sp>
        <p:nvSpPr>
          <p:cNvPr id="359447" name="Text Box 23"/>
          <p:cNvSpPr txBox="1">
            <a:spLocks noChangeArrowheads="1"/>
          </p:cNvSpPr>
          <p:nvPr/>
        </p:nvSpPr>
        <p:spPr bwMode="auto">
          <a:xfrm rot="2700000">
            <a:off x="3788569" y="2085181"/>
            <a:ext cx="71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(FT)</a:t>
            </a:r>
          </a:p>
        </p:txBody>
      </p:sp>
      <p:sp>
        <p:nvSpPr>
          <p:cNvPr id="359448" name="Text Box 24"/>
          <p:cNvSpPr txBox="1">
            <a:spLocks noChangeArrowheads="1"/>
          </p:cNvSpPr>
          <p:nvPr/>
        </p:nvSpPr>
        <p:spPr bwMode="auto">
          <a:xfrm>
            <a:off x="4114800" y="3200400"/>
            <a:ext cx="2438400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GPDs: H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(x,</a:t>
            </a:r>
            <a:r>
              <a:rPr lang="en-US" sz="2000" b="0">
                <a:latin typeface="Symbol" pitchFamily="-108" charset="2"/>
              </a:rPr>
              <a:t>x</a:t>
            </a:r>
            <a:r>
              <a:rPr lang="en-US" sz="2000" b="0">
                <a:latin typeface="Arial" pitchFamily="-108" charset="0"/>
              </a:rPr>
              <a:t>,t), …</a:t>
            </a:r>
          </a:p>
        </p:txBody>
      </p:sp>
      <p:pic>
        <p:nvPicPr>
          <p:cNvPr id="359449" name="Picture 25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0" y="1447800"/>
            <a:ext cx="22860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9450" name="Line 26"/>
          <p:cNvSpPr>
            <a:spLocks noChangeShapeType="1"/>
          </p:cNvSpPr>
          <p:nvPr/>
        </p:nvSpPr>
        <p:spPr bwMode="auto">
          <a:xfrm>
            <a:off x="2438400" y="3581400"/>
            <a:ext cx="13716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69" y="767776"/>
            <a:ext cx="2054500" cy="49784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169" y="685800"/>
            <a:ext cx="3396181" cy="55314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751" y="1764096"/>
            <a:ext cx="3958049" cy="59711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1788409"/>
            <a:ext cx="3733800" cy="573791"/>
          </a:xfrm>
          <a:prstGeom prst="rect">
            <a:avLst/>
          </a:prstGeom>
        </p:spPr>
      </p:pic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20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853880" y="0"/>
            <a:ext cx="32900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correlators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783" y="1265616"/>
            <a:ext cx="2208361" cy="51562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8107" y="1285936"/>
            <a:ext cx="4018493" cy="48006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2301165"/>
            <a:ext cx="3991202" cy="59443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1000" y="2408896"/>
            <a:ext cx="4495800" cy="38756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50468" y="2819400"/>
            <a:ext cx="5164932" cy="5748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385387"/>
            <a:ext cx="5467350" cy="57005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2580" y="3385387"/>
            <a:ext cx="3419020" cy="577013"/>
          </a:xfrm>
          <a:prstGeom prst="rect">
            <a:avLst/>
          </a:prstGeom>
        </p:spPr>
      </p:pic>
      <p:grpSp>
        <p:nvGrpSpPr>
          <p:cNvPr id="2" name="Group 47"/>
          <p:cNvGrpSpPr/>
          <p:nvPr/>
        </p:nvGrpSpPr>
        <p:grpSpPr>
          <a:xfrm>
            <a:off x="2362200" y="3886200"/>
            <a:ext cx="3963988" cy="2613025"/>
            <a:chOff x="63500" y="1044575"/>
            <a:chExt cx="3963988" cy="2613025"/>
          </a:xfrm>
        </p:grpSpPr>
        <p:sp>
          <p:nvSpPr>
            <p:cNvPr id="1601539" name="Text Box 3"/>
            <p:cNvSpPr txBox="1">
              <a:spLocks noChangeArrowheads="1"/>
            </p:cNvSpPr>
            <p:nvPr/>
          </p:nvSpPr>
          <p:spPr bwMode="auto">
            <a:xfrm>
              <a:off x="12922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0" name="Text Box 4"/>
            <p:cNvSpPr txBox="1">
              <a:spLocks noChangeArrowheads="1"/>
            </p:cNvSpPr>
            <p:nvPr/>
          </p:nvSpPr>
          <p:spPr bwMode="auto">
            <a:xfrm>
              <a:off x="21558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1" name="Text Box 5"/>
            <p:cNvSpPr txBox="1">
              <a:spLocks noChangeArrowheads="1"/>
            </p:cNvSpPr>
            <p:nvPr/>
          </p:nvSpPr>
          <p:spPr bwMode="auto">
            <a:xfrm>
              <a:off x="2917825" y="1598613"/>
              <a:ext cx="30956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2" name="Text Box 6"/>
            <p:cNvSpPr txBox="1">
              <a:spLocks noChangeArrowheads="1"/>
            </p:cNvSpPr>
            <p:nvPr/>
          </p:nvSpPr>
          <p:spPr bwMode="auto">
            <a:xfrm>
              <a:off x="2955925" y="21812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3" name="Text Box 7"/>
            <p:cNvSpPr txBox="1">
              <a:spLocks noChangeArrowheads="1"/>
            </p:cNvSpPr>
            <p:nvPr/>
          </p:nvSpPr>
          <p:spPr bwMode="auto">
            <a:xfrm>
              <a:off x="34131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4" name="Rectangle 8"/>
            <p:cNvSpPr>
              <a:spLocks noChangeArrowheads="1"/>
            </p:cNvSpPr>
            <p:nvPr/>
          </p:nvSpPr>
          <p:spPr bwMode="auto">
            <a:xfrm>
              <a:off x="2717800" y="1562100"/>
              <a:ext cx="1117600" cy="584200"/>
            </a:xfrm>
            <a:prstGeom prst="rect">
              <a:avLst/>
            </a:prstGeom>
            <a:solidFill>
              <a:srgbClr val="00CCFF">
                <a:alpha val="30000"/>
              </a:srgb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1601545" name="Picture 9" descr="tabellapdf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3500" y="1433513"/>
              <a:ext cx="3956050" cy="2224087"/>
            </a:xfrm>
            <a:prstGeom prst="rect">
              <a:avLst/>
            </a:prstGeom>
            <a:noFill/>
          </p:spPr>
        </p:pic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1600617" y="2438972"/>
              <a:ext cx="439737" cy="304800"/>
              <a:chOff x="3966" y="1417"/>
              <a:chExt cx="317" cy="200"/>
            </a:xfrm>
          </p:grpSpPr>
          <p:sp>
            <p:nvSpPr>
              <p:cNvPr id="1601575" name="Rectangle 39"/>
              <p:cNvSpPr>
                <a:spLocks noChangeArrowheads="1"/>
              </p:cNvSpPr>
              <p:nvPr/>
            </p:nvSpPr>
            <p:spPr bwMode="auto">
              <a:xfrm>
                <a:off x="4032" y="1433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6" name="Rectangle 40"/>
              <p:cNvSpPr>
                <a:spLocks noChangeArrowheads="1"/>
              </p:cNvSpPr>
              <p:nvPr/>
            </p:nvSpPr>
            <p:spPr bwMode="auto">
              <a:xfrm rot="10800000" flipV="1">
                <a:off x="3966" y="1417"/>
                <a:ext cx="317" cy="200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g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1L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grpSp>
          <p:nvGrpSpPr>
            <p:cNvPr id="4" name="Group 41"/>
            <p:cNvGrpSpPr>
              <a:grpSpLocks/>
            </p:cNvGrpSpPr>
            <p:nvPr/>
          </p:nvGrpSpPr>
          <p:grpSpPr bwMode="auto">
            <a:xfrm>
              <a:off x="2844800" y="2895600"/>
              <a:ext cx="368300" cy="304800"/>
              <a:chOff x="4880" y="1529"/>
              <a:chExt cx="232" cy="192"/>
            </a:xfrm>
          </p:grpSpPr>
          <p:sp>
            <p:nvSpPr>
              <p:cNvPr id="1601578" name="Rectangle 42"/>
              <p:cNvSpPr>
                <a:spLocks noChangeArrowheads="1"/>
              </p:cNvSpPr>
              <p:nvPr/>
            </p:nvSpPr>
            <p:spPr bwMode="auto">
              <a:xfrm>
                <a:off x="4880" y="1536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9" name="Rectangle 43"/>
              <p:cNvSpPr>
                <a:spLocks noChangeArrowheads="1"/>
              </p:cNvSpPr>
              <p:nvPr/>
            </p:nvSpPr>
            <p:spPr bwMode="auto">
              <a:xfrm>
                <a:off x="4888" y="1529"/>
                <a:ext cx="224" cy="192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h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1601604" name="Text Box 68"/>
            <p:cNvSpPr txBox="1">
              <a:spLocks noChangeArrowheads="1"/>
            </p:cNvSpPr>
            <p:nvPr/>
          </p:nvSpPr>
          <p:spPr bwMode="auto">
            <a:xfrm>
              <a:off x="76200" y="1044575"/>
              <a:ext cx="3951288" cy="395288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Distribution Functions (DF)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56" name="Rounded Rectangle 55"/>
          <p:cNvSpPr/>
          <p:nvPr/>
        </p:nvSpPr>
        <p:spPr>
          <a:xfrm>
            <a:off x="2673350" y="5181600"/>
            <a:ext cx="3644900" cy="470405"/>
          </a:xfrm>
          <a:prstGeom prst="roundRect">
            <a:avLst/>
          </a:prstGeom>
          <a:noFill/>
          <a:ln>
            <a:solidFill>
              <a:schemeClr val="accent3"/>
            </a:solidFill>
          </a:ln>
          <a:effectLst>
            <a:glow rad="101600">
              <a:schemeClr val="accent3">
                <a:lumMod val="60000"/>
                <a:lumOff val="4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457200" y="1764096"/>
            <a:ext cx="7924800" cy="598104"/>
          </a:xfrm>
          <a:prstGeom prst="roundRect">
            <a:avLst/>
          </a:prstGeom>
          <a:noFill/>
          <a:ln>
            <a:solidFill>
              <a:schemeClr val="accent3"/>
            </a:solidFill>
          </a:ln>
          <a:effectLst>
            <a:glow rad="101600">
              <a:schemeClr val="accent3">
                <a:lumMod val="60000"/>
                <a:lumOff val="4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848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Longitudinal Target Spin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114300" y="1600200"/>
            <a:ext cx="5715000" cy="2587625"/>
            <a:chOff x="67" y="2450"/>
            <a:chExt cx="2957" cy="1842"/>
          </a:xfrm>
        </p:grpSpPr>
        <p:pic>
          <p:nvPicPr>
            <p:cNvPr id="17" name="Picture 47"/>
            <p:cNvPicPr>
              <a:picLocks noChangeAspect="1" noChangeArrowheads="1"/>
            </p:cNvPicPr>
            <p:nvPr/>
          </p:nvPicPr>
          <p:blipFill>
            <a:blip r:embed="rId7"/>
            <a:srcRect l="2197" t="10776"/>
            <a:stretch>
              <a:fillRect/>
            </a:stretch>
          </p:blipFill>
          <p:spPr bwMode="auto">
            <a:xfrm>
              <a:off x="67" y="2450"/>
              <a:ext cx="2957" cy="1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53"/>
            <p:cNvSpPr txBox="1">
              <a:spLocks noChangeArrowheads="1"/>
            </p:cNvSpPr>
            <p:nvPr/>
          </p:nvSpPr>
          <p:spPr bwMode="auto">
            <a:xfrm>
              <a:off x="720" y="2640"/>
              <a:ext cx="57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>
                  <a:solidFill>
                    <a:srgbClr val="FF3300"/>
                  </a:solidFill>
                  <a:latin typeface="Times" pitchFamily="-65" charset="0"/>
                </a:rPr>
                <a:t>proton</a:t>
              </a:r>
            </a:p>
          </p:txBody>
        </p:sp>
      </p:grpSp>
      <p:sp>
        <p:nvSpPr>
          <p:cNvPr id="26" name="Rectangle 66"/>
          <p:cNvSpPr>
            <a:spLocks noChangeArrowheads="1"/>
          </p:cNvSpPr>
          <p:nvPr/>
        </p:nvSpPr>
        <p:spPr bwMode="auto">
          <a:xfrm>
            <a:off x="3124200" y="952500"/>
            <a:ext cx="1752600" cy="5270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 11 </a:t>
            </a:r>
            <a:r>
              <a:rPr lang="en-US" sz="1400" b="1" dirty="0" err="1">
                <a:latin typeface="Times New Roman" pitchFamily="-65" charset="0"/>
              </a:rPr>
              <a:t>GeV</a:t>
            </a:r>
            <a:r>
              <a:rPr lang="en-US" sz="1400" b="1" dirty="0">
                <a:latin typeface="Times New Roman" pitchFamily="-65" charset="0"/>
              </a:rPr>
              <a:t> with 10</a:t>
            </a:r>
            <a:r>
              <a:rPr lang="en-US" sz="1400" b="1" baseline="30000" dirty="0">
                <a:latin typeface="Times New Roman" pitchFamily="-65" charset="0"/>
              </a:rPr>
              <a:t>35</a:t>
            </a:r>
            <a:r>
              <a:rPr lang="en-US" sz="1400" b="1" dirty="0">
                <a:latin typeface="Times New Roman" pitchFamily="-65" charset="0"/>
              </a:rPr>
              <a:t>sec</a:t>
            </a:r>
            <a:r>
              <a:rPr lang="en-US" sz="1400" b="1" baseline="30000" dirty="0">
                <a:latin typeface="Times New Roman" pitchFamily="-65" charset="0"/>
              </a:rPr>
              <a:t>-1</a:t>
            </a:r>
            <a:r>
              <a:rPr lang="en-US" sz="1400" b="1" dirty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r>
              <a:rPr lang="en-US" sz="1400" b="1" dirty="0" smtClean="0">
                <a:latin typeface="Times New Roman" pitchFamily="-65" charset="0"/>
              </a:rPr>
              <a:t>)</a:t>
            </a:r>
            <a:endParaRPr lang="en-US" sz="1400" b="1" dirty="0">
              <a:latin typeface="Times New Roman" pitchFamily="-65" charset="0"/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62000" y="4583668"/>
            <a:ext cx="4528528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Helicity</a:t>
            </a:r>
            <a:r>
              <a:rPr lang="en-US" sz="1600" dirty="0" smtClean="0"/>
              <a:t> dependence of </a:t>
            </a:r>
            <a:r>
              <a:rPr lang="en-US" dirty="0" err="1" smtClean="0"/>
              <a:t>k</a:t>
            </a:r>
            <a:r>
              <a:rPr lang="en-US" sz="2000" baseline="-25000" dirty="0" err="1" smtClean="0"/>
              <a:t>T</a:t>
            </a:r>
            <a:r>
              <a:rPr lang="en-US" dirty="0" smtClean="0"/>
              <a:t>-</a:t>
            </a:r>
            <a:r>
              <a:rPr lang="en-US" sz="1600" dirty="0" smtClean="0"/>
              <a:t>distribution of quarks</a:t>
            </a:r>
          </a:p>
        </p:txBody>
      </p:sp>
      <p:graphicFrame>
        <p:nvGraphicFramePr>
          <p:cNvPr id="244742" name="Object 2"/>
          <p:cNvGraphicFramePr>
            <a:graphicFrameLocks noChangeAspect="1"/>
          </p:cNvGraphicFramePr>
          <p:nvPr/>
        </p:nvGraphicFramePr>
        <p:xfrm>
          <a:off x="990600" y="5456034"/>
          <a:ext cx="5715000" cy="836815"/>
        </p:xfrm>
        <a:graphic>
          <a:graphicData uri="http://schemas.openxmlformats.org/presentationml/2006/ole">
            <p:oleObj spid="_x0000_s307202" name="Equation" r:id="rId8" imgW="3860800" imgH="508000" progId="Equation.3">
              <p:embed/>
            </p:oleObj>
          </a:graphicData>
        </a:graphic>
      </p:graphicFrame>
      <p:graphicFrame>
        <p:nvGraphicFramePr>
          <p:cNvPr id="307203" name="Object 3"/>
          <p:cNvGraphicFramePr>
            <a:graphicFrameLocks noChangeAspect="1"/>
          </p:cNvGraphicFramePr>
          <p:nvPr/>
        </p:nvGraphicFramePr>
        <p:xfrm>
          <a:off x="533400" y="850900"/>
          <a:ext cx="1589087" cy="444500"/>
        </p:xfrm>
        <a:graphic>
          <a:graphicData uri="http://schemas.openxmlformats.org/presentationml/2006/ole">
            <p:oleObj spid="_x0000_s307203" name="Equation" r:id="rId9" imgW="723900" imgH="203200" progId="Equation.3">
              <p:embed/>
            </p:oleObj>
          </a:graphicData>
        </a:graphic>
      </p:graphicFrame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5930900" y="3073400"/>
            <a:ext cx="3136900" cy="2184400"/>
            <a:chOff x="5930900" y="2921000"/>
            <a:chExt cx="3136900" cy="2184400"/>
          </a:xfrm>
        </p:grpSpPr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6248400" y="2921000"/>
              <a:ext cx="2667000" cy="677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it-IT" sz="1400" b="0" dirty="0">
                  <a:latin typeface="Arial" pitchFamily="-108" charset="0"/>
                </a:rPr>
                <a:t> </a:t>
              </a:r>
              <a:r>
                <a:rPr lang="it-IT" sz="1200" b="0" dirty="0" err="1">
                  <a:solidFill>
                    <a:schemeClr val="tx1"/>
                  </a:solidFill>
                  <a:latin typeface="Arial" pitchFamily="-108" charset="0"/>
                </a:rPr>
                <a:t>M.Anselmino</a:t>
              </a:r>
              <a:r>
                <a:rPr lang="it-IT" sz="1200" b="0" dirty="0">
                  <a:solidFill>
                    <a:schemeClr val="tx1"/>
                  </a:solidFill>
                  <a:latin typeface="Arial" pitchFamily="-108" charset="0"/>
                </a:rPr>
                <a:t> </a:t>
              </a:r>
              <a:r>
                <a:rPr lang="it-IT" sz="1200" b="0" dirty="0" err="1">
                  <a:solidFill>
                    <a:schemeClr val="tx1"/>
                  </a:solidFill>
                  <a:latin typeface="Arial" pitchFamily="-108" charset="0"/>
                </a:rPr>
                <a:t>et</a:t>
              </a:r>
              <a:r>
                <a:rPr lang="it-IT" sz="1200" b="0" dirty="0">
                  <a:solidFill>
                    <a:schemeClr val="tx1"/>
                  </a:solidFill>
                  <a:latin typeface="Arial" pitchFamily="-108" charset="0"/>
                </a:rPr>
                <a:t> al </a:t>
              </a:r>
              <a:r>
                <a:rPr lang="en-US" sz="1200" b="0" dirty="0">
                  <a:solidFill>
                    <a:schemeClr val="tx1"/>
                  </a:solidFill>
                  <a:latin typeface="Arial" pitchFamily="-108" charset="0"/>
                </a:rPr>
                <a:t>hep-ph/</a:t>
              </a:r>
              <a:r>
                <a:rPr lang="en-US" sz="1200" b="0" dirty="0" smtClean="0">
                  <a:solidFill>
                    <a:schemeClr val="tx1"/>
                  </a:solidFill>
                  <a:latin typeface="Arial" pitchFamily="-108" charset="0"/>
                </a:rPr>
                <a:t>0608048</a:t>
              </a:r>
            </a:p>
            <a:p>
              <a:r>
                <a:rPr lang="en-US" sz="1200" b="1" dirty="0" smtClean="0"/>
                <a:t>Phys.Rev.D74:074015,2006</a:t>
              </a:r>
              <a:endParaRPr lang="en-US" sz="1200" dirty="0" smtClean="0"/>
            </a:p>
            <a:p>
              <a:endParaRPr lang="it-IT" sz="1200" b="0" dirty="0">
                <a:solidFill>
                  <a:schemeClr val="tx1"/>
                </a:solidFill>
                <a:latin typeface="Arial" pitchFamily="-108" charset="0"/>
                <a:ea typeface="Arial" pitchFamily="-108" charset="0"/>
                <a:cs typeface="Arial" pitchFamily="-108" charset="0"/>
              </a:endParaRPr>
            </a:p>
          </p:txBody>
        </p:sp>
        <p:sp>
          <p:nvSpPr>
            <p:cNvPr id="25" name="Rectangle 20"/>
            <p:cNvSpPr>
              <a:spLocks noChangeArrowheads="1"/>
            </p:cNvSpPr>
            <p:nvPr/>
          </p:nvSpPr>
          <p:spPr bwMode="auto">
            <a:xfrm>
              <a:off x="5930900" y="3505200"/>
              <a:ext cx="3136900" cy="16002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1800" b="0">
                <a:solidFill>
                  <a:schemeClr val="tx1"/>
                </a:solidFill>
                <a:latin typeface="Arial" pitchFamily="-108" charset="0"/>
              </a:endParaRPr>
            </a:p>
          </p:txBody>
        </p:sp>
        <p:grpSp>
          <p:nvGrpSpPr>
            <p:cNvPr id="28" name="Group 34"/>
            <p:cNvGrpSpPr>
              <a:grpSpLocks/>
            </p:cNvGrpSpPr>
            <p:nvPr/>
          </p:nvGrpSpPr>
          <p:grpSpPr bwMode="auto">
            <a:xfrm>
              <a:off x="6021388" y="3581400"/>
              <a:ext cx="2951163" cy="1408113"/>
              <a:chOff x="3729" y="1249"/>
              <a:chExt cx="1859" cy="887"/>
            </a:xfrm>
          </p:grpSpPr>
          <p:sp>
            <p:nvSpPr>
              <p:cNvPr id="30" name="Rectangle 6"/>
              <p:cNvSpPr>
                <a:spLocks noChangeArrowheads="1"/>
              </p:cNvSpPr>
              <p:nvPr/>
            </p:nvSpPr>
            <p:spPr bwMode="auto">
              <a:xfrm>
                <a:off x="3784" y="1944"/>
                <a:ext cx="180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0">
                    <a:solidFill>
                      <a:schemeClr val="tx1"/>
                    </a:solidFill>
                    <a:latin typeface="Symbol" pitchFamily="-108" charset="2"/>
                    <a:ea typeface="Arial" pitchFamily="-108" charset="0"/>
                    <a:cs typeface="Arial" pitchFamily="-108" charset="0"/>
                  </a:rPr>
                  <a:t>m</a:t>
                </a:r>
                <a:r>
                  <a:rPr lang="it-IT" sz="1400" b="0" baseline="-25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0</a:t>
                </a:r>
                <a:r>
                  <a:rPr lang="it-IT" sz="1400" b="0" baseline="30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2</a:t>
                </a:r>
                <a:r>
                  <a:rPr lang="it-IT" sz="1400" b="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=0.25GeV</a:t>
                </a:r>
                <a:r>
                  <a:rPr lang="it-IT" sz="1400" b="0" baseline="30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2</a:t>
                </a:r>
                <a:r>
                  <a:rPr lang="it-IT" sz="1400" b="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        </a:t>
                </a:r>
                <a:r>
                  <a:rPr lang="it-IT" sz="1400" b="0">
                    <a:solidFill>
                      <a:schemeClr val="tx1"/>
                    </a:solidFill>
                    <a:latin typeface="Symbol" pitchFamily="-108" charset="2"/>
                    <a:ea typeface="Arial" pitchFamily="-108" charset="0"/>
                    <a:cs typeface="Arial" pitchFamily="-108" charset="0"/>
                  </a:rPr>
                  <a:t>m</a:t>
                </a:r>
                <a:r>
                  <a:rPr lang="it-IT" sz="1400" b="0" baseline="-25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D</a:t>
                </a:r>
                <a:r>
                  <a:rPr lang="it-IT" sz="1400" b="0" baseline="30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2</a:t>
                </a:r>
                <a:r>
                  <a:rPr lang="it-IT" sz="1400" b="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=0.2GeV</a:t>
                </a:r>
                <a:r>
                  <a:rPr lang="it-IT" sz="1400" b="0" baseline="30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2</a:t>
                </a:r>
                <a:endParaRPr lang="en-US" sz="1400" b="0" baseline="30000">
                  <a:solidFill>
                    <a:schemeClr val="tx1"/>
                  </a:solidFill>
                  <a:latin typeface="Arial" pitchFamily="-108" charset="0"/>
                  <a:ea typeface="Arial" pitchFamily="-108" charset="0"/>
                  <a:cs typeface="Arial" pitchFamily="-108" charset="0"/>
                </a:endParaRPr>
              </a:p>
            </p:txBody>
          </p:sp>
          <p:pic>
            <p:nvPicPr>
              <p:cNvPr id="31" name="Picture 17" descr="txp_fig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3734" y="1584"/>
                <a:ext cx="1818" cy="2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19" descr="txp_fig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3729" y="1249"/>
                <a:ext cx="1818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3" name="Oval 21"/>
              <p:cNvSpPr>
                <a:spLocks noChangeArrowheads="1"/>
              </p:cNvSpPr>
              <p:nvPr/>
            </p:nvSpPr>
            <p:spPr bwMode="auto">
              <a:xfrm>
                <a:off x="4784" y="1680"/>
                <a:ext cx="240" cy="240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1800" b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  <p:sp>
            <p:nvSpPr>
              <p:cNvPr id="34" name="Oval 22"/>
              <p:cNvSpPr>
                <a:spLocks noChangeArrowheads="1"/>
              </p:cNvSpPr>
              <p:nvPr/>
            </p:nvSpPr>
            <p:spPr bwMode="auto">
              <a:xfrm>
                <a:off x="4784" y="1345"/>
                <a:ext cx="240" cy="240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1800" b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</p:grpSp>
        <p:sp>
          <p:nvSpPr>
            <p:cNvPr id="29" name="Rectangle 20"/>
            <p:cNvSpPr>
              <a:spLocks noChangeArrowheads="1"/>
            </p:cNvSpPr>
            <p:nvPr/>
          </p:nvSpPr>
          <p:spPr bwMode="auto">
            <a:xfrm>
              <a:off x="5930900" y="2921000"/>
              <a:ext cx="3136900" cy="5842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1800" b="0">
                <a:solidFill>
                  <a:schemeClr val="tx1"/>
                </a:solidFill>
                <a:latin typeface="Arial" pitchFamily="-108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007100" y="838200"/>
            <a:ext cx="3136900" cy="2120900"/>
            <a:chOff x="6007100" y="2832100"/>
            <a:chExt cx="3136900" cy="2120900"/>
          </a:xfrm>
        </p:grpSpPr>
        <p:grpSp>
          <p:nvGrpSpPr>
            <p:cNvPr id="35" name="Group 36"/>
            <p:cNvGrpSpPr>
              <a:grpSpLocks/>
            </p:cNvGrpSpPr>
            <p:nvPr/>
          </p:nvGrpSpPr>
          <p:grpSpPr bwMode="auto">
            <a:xfrm>
              <a:off x="6007100" y="2832100"/>
              <a:ext cx="3136900" cy="2120900"/>
              <a:chOff x="3704" y="2280"/>
              <a:chExt cx="1976" cy="1336"/>
            </a:xfrm>
          </p:grpSpPr>
          <p:sp>
            <p:nvSpPr>
              <p:cNvPr id="36" name="Rectangle 20"/>
              <p:cNvSpPr>
                <a:spLocks noChangeArrowheads="1"/>
              </p:cNvSpPr>
              <p:nvPr/>
            </p:nvSpPr>
            <p:spPr bwMode="auto">
              <a:xfrm>
                <a:off x="3752" y="2480"/>
                <a:ext cx="1840" cy="113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Text Box 21"/>
              <p:cNvSpPr txBox="1">
                <a:spLocks noChangeArrowheads="1"/>
              </p:cNvSpPr>
              <p:nvPr/>
            </p:nvSpPr>
            <p:spPr bwMode="auto">
              <a:xfrm>
                <a:off x="3704" y="2280"/>
                <a:ext cx="197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b="0">
                    <a:solidFill>
                      <a:schemeClr val="tx1"/>
                    </a:solidFill>
                    <a:latin typeface="Arial" pitchFamily="-108" charset="0"/>
                  </a:rPr>
                  <a:t> </a:t>
                </a:r>
                <a:r>
                  <a:rPr lang="en-US" sz="1200" b="0">
                    <a:solidFill>
                      <a:schemeClr val="tx1"/>
                    </a:solidFill>
                    <a:latin typeface="Arial" pitchFamily="-108" charset="0"/>
                  </a:rPr>
                  <a:t>Constituent quark model </a:t>
                </a:r>
                <a:r>
                  <a:rPr lang="en-US" sz="1200">
                    <a:solidFill>
                      <a:schemeClr val="tx1"/>
                    </a:solidFill>
                    <a:latin typeface="Arial" pitchFamily="-108" charset="0"/>
                  </a:rPr>
                  <a:t>(</a:t>
                </a:r>
                <a:r>
                  <a:rPr lang="en-US" sz="1200" b="0">
                    <a:solidFill>
                      <a:schemeClr val="tx1"/>
                    </a:solidFill>
                    <a:latin typeface="Arial" pitchFamily="-108" charset="0"/>
                  </a:rPr>
                  <a:t>Pasquini et al</a:t>
                </a:r>
                <a:r>
                  <a:rPr lang="en-US" sz="1200">
                    <a:solidFill>
                      <a:schemeClr val="tx1"/>
                    </a:solidFill>
                    <a:latin typeface="Arial" pitchFamily="-108" charset="0"/>
                  </a:rPr>
                  <a:t>).</a:t>
                </a:r>
                <a:r>
                  <a:rPr lang="en-US" sz="1200" b="0">
                    <a:solidFill>
                      <a:schemeClr val="tx1"/>
                    </a:solidFill>
                    <a:latin typeface="Arial" pitchFamily="-108" charset="0"/>
                  </a:rPr>
                  <a:t> </a:t>
                </a:r>
              </a:p>
            </p:txBody>
          </p:sp>
          <p:grpSp>
            <p:nvGrpSpPr>
              <p:cNvPr id="38" name="Group 30"/>
              <p:cNvGrpSpPr>
                <a:grpSpLocks/>
              </p:cNvGrpSpPr>
              <p:nvPr/>
            </p:nvGrpSpPr>
            <p:grpSpPr bwMode="auto">
              <a:xfrm>
                <a:off x="4136" y="2512"/>
                <a:ext cx="1276" cy="1064"/>
                <a:chOff x="4080" y="2512"/>
                <a:chExt cx="1276" cy="1064"/>
              </a:xfrm>
            </p:grpSpPr>
            <p:pic>
              <p:nvPicPr>
                <p:cNvPr id="40" name="Picture 22"/>
                <p:cNvPicPr>
                  <a:picLocks noChangeAspect="1" noChangeArrowheads="1"/>
                </p:cNvPicPr>
                <p:nvPr/>
              </p:nvPicPr>
              <p:blipFill>
                <a:blip r:embed="rId12"/>
                <a:srcRect/>
                <a:stretch>
                  <a:fillRect/>
                </a:stretch>
              </p:blipFill>
              <p:spPr bwMode="auto">
                <a:xfrm>
                  <a:off x="4080" y="2512"/>
                  <a:ext cx="1276" cy="10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1" name="Rectangle 29"/>
                <p:cNvSpPr>
                  <a:spLocks noChangeArrowheads="1"/>
                </p:cNvSpPr>
                <p:nvPr/>
              </p:nvSpPr>
              <p:spPr bwMode="auto">
                <a:xfrm>
                  <a:off x="4896" y="2528"/>
                  <a:ext cx="384" cy="312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pic>
              <p:nvPicPr>
                <p:cNvPr id="42" name="Picture 23" descr="txp_fig"/>
                <p:cNvPicPr>
                  <a:picLocks noChangeAspect="1" noChangeArrowheads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52" y="2536"/>
                  <a:ext cx="236" cy="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39" name="Rectangle 33"/>
              <p:cNvSpPr>
                <a:spLocks noChangeArrowheads="1"/>
              </p:cNvSpPr>
              <p:nvPr/>
            </p:nvSpPr>
            <p:spPr bwMode="auto">
              <a:xfrm>
                <a:off x="3752" y="2288"/>
                <a:ext cx="1840" cy="19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3" name="Oval 37"/>
            <p:cNvSpPr>
              <a:spLocks noChangeArrowheads="1"/>
            </p:cNvSpPr>
            <p:nvPr/>
          </p:nvSpPr>
          <p:spPr bwMode="auto">
            <a:xfrm>
              <a:off x="7924800" y="3695700"/>
              <a:ext cx="546100" cy="45720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45" name="Bent Arrow 44"/>
          <p:cNvSpPr/>
          <p:nvPr/>
        </p:nvSpPr>
        <p:spPr>
          <a:xfrm rot="10800000">
            <a:off x="6934198" y="5257800"/>
            <a:ext cx="1054101" cy="838200"/>
          </a:xfrm>
          <a:prstGeom prst="bentArrow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8313" y="850900"/>
            <a:ext cx="1741487" cy="520700"/>
          </a:xfrm>
          <a:prstGeom prst="rect">
            <a:avLst/>
          </a:prstGeom>
          <a:noFill/>
          <a:ln>
            <a:solidFill>
              <a:schemeClr val="tx2"/>
            </a:solidFill>
          </a:ln>
          <a:effectLst>
            <a:glow rad="101600">
              <a:schemeClr val="tx2">
                <a:lumMod val="60000"/>
                <a:lumOff val="4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67000" y="1685755"/>
            <a:ext cx="647700" cy="53255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389902" y="2103902"/>
            <a:ext cx="2954995" cy="59436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9050" y="609600"/>
            <a:ext cx="4144950" cy="2819400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848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Longitudinal Target Spin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26" name="Rectangle 66"/>
          <p:cNvSpPr>
            <a:spLocks noChangeArrowheads="1"/>
          </p:cNvSpPr>
          <p:nvPr/>
        </p:nvSpPr>
        <p:spPr bwMode="auto">
          <a:xfrm>
            <a:off x="457200" y="5410200"/>
            <a:ext cx="1752600" cy="73866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 11 </a:t>
            </a:r>
            <a:r>
              <a:rPr lang="en-US" sz="1400" b="1" dirty="0" err="1" smtClean="0">
                <a:latin typeface="Times New Roman" pitchFamily="-65" charset="0"/>
              </a:rPr>
              <a:t>GeV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and ND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  </a:t>
            </a:r>
          </a:p>
          <a:p>
            <a:r>
              <a:rPr lang="en-US" sz="1400" b="1" dirty="0" smtClean="0">
                <a:latin typeface="Times New Roman" pitchFamily="-65" charset="0"/>
              </a:rPr>
              <a:t>with </a:t>
            </a:r>
            <a:r>
              <a:rPr lang="en-US" sz="1400" b="1" dirty="0">
                <a:latin typeface="Times New Roman" pitchFamily="-65" charset="0"/>
              </a:rPr>
              <a:t>10</a:t>
            </a:r>
            <a:r>
              <a:rPr lang="en-US" sz="1400" b="1" baseline="30000" dirty="0">
                <a:latin typeface="Times New Roman" pitchFamily="-65" charset="0"/>
              </a:rPr>
              <a:t>35</a:t>
            </a:r>
            <a:r>
              <a:rPr lang="en-US" sz="1400" b="1" dirty="0">
                <a:latin typeface="Times New Roman" pitchFamily="-65" charset="0"/>
              </a:rPr>
              <a:t>sec</a:t>
            </a:r>
            <a:r>
              <a:rPr lang="en-US" sz="1400" b="1" baseline="30000" dirty="0">
                <a:latin typeface="Times New Roman" pitchFamily="-65" charset="0"/>
              </a:rPr>
              <a:t>-1</a:t>
            </a:r>
            <a:r>
              <a:rPr lang="en-US" sz="1400" b="1" dirty="0">
                <a:latin typeface="Times New Roman" pitchFamily="-65" charset="0"/>
              </a:rPr>
              <a:t>cm</a:t>
            </a:r>
            <a:r>
              <a:rPr lang="en-US" sz="1400" b="1" baseline="30000" dirty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2</a:t>
            </a:r>
            <a:endParaRPr lang="en-US" sz="1400" b="1" dirty="0">
              <a:latin typeface="Times New Roman" pitchFamily="-65" charset="0"/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04827" y="2667000"/>
            <a:ext cx="2590773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Flavor sensitivity thanks to </a:t>
            </a:r>
          </a:p>
          <a:p>
            <a:pPr>
              <a:buFont typeface="Wingdings" pitchFamily="-108" charset="2"/>
              <a:buChar char="w"/>
            </a:pPr>
            <a:r>
              <a:rPr lang="en-US" sz="1600" dirty="0" smtClean="0"/>
              <a:t> deuteron/proton target</a:t>
            </a:r>
          </a:p>
          <a:p>
            <a:pPr>
              <a:buFont typeface="Wingdings" pitchFamily="-108" charset="2"/>
              <a:buChar char="w"/>
            </a:pPr>
            <a:r>
              <a:rPr lang="en-US" sz="1600" dirty="0" smtClean="0"/>
              <a:t> </a:t>
            </a:r>
            <a:r>
              <a:rPr lang="en-US" sz="1600" dirty="0" err="1" smtClean="0"/>
              <a:t>pion/kaon</a:t>
            </a:r>
            <a:r>
              <a:rPr lang="en-US" sz="1600" dirty="0" smtClean="0"/>
              <a:t> detection</a:t>
            </a:r>
            <a:r>
              <a:rPr lang="en-US" sz="1600" dirty="0" smtClean="0">
                <a:latin typeface="Wingdings"/>
                <a:ea typeface="Wingdings"/>
                <a:cs typeface="Wingdings"/>
              </a:rPr>
              <a:t> </a:t>
            </a:r>
            <a:endParaRPr lang="en-US" sz="1600" dirty="0"/>
          </a:p>
        </p:txBody>
      </p:sp>
      <p:graphicFrame>
        <p:nvGraphicFramePr>
          <p:cNvPr id="244741" name="Object 2"/>
          <p:cNvGraphicFramePr>
            <a:graphicFrameLocks noChangeAspect="1"/>
          </p:cNvGraphicFramePr>
          <p:nvPr/>
        </p:nvGraphicFramePr>
        <p:xfrm>
          <a:off x="207962" y="4381500"/>
          <a:ext cx="2611438" cy="838200"/>
        </p:xfrm>
        <a:graphic>
          <a:graphicData uri="http://schemas.openxmlformats.org/presentationml/2006/ole">
            <p:oleObj spid="_x0000_s244741" name="Equation" r:id="rId6" imgW="1536700" imgH="444500" progId="Equation.3">
              <p:embed/>
            </p:oleObj>
          </a:graphicData>
        </a:graphic>
      </p:graphicFrame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1400" y="1038674"/>
            <a:ext cx="838200" cy="6891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0" y="5257800"/>
            <a:ext cx="838200" cy="689187"/>
          </a:xfrm>
          <a:prstGeom prst="rect">
            <a:avLst/>
          </a:prstGeom>
        </p:spPr>
      </p:pic>
      <p:graphicFrame>
        <p:nvGraphicFramePr>
          <p:cNvPr id="244746" name="Object 2"/>
          <p:cNvGraphicFramePr>
            <a:graphicFrameLocks noChangeAspect="1"/>
          </p:cNvGraphicFramePr>
          <p:nvPr/>
        </p:nvGraphicFramePr>
        <p:xfrm>
          <a:off x="304800" y="1384185"/>
          <a:ext cx="4694250" cy="687352"/>
        </p:xfrm>
        <a:graphic>
          <a:graphicData uri="http://schemas.openxmlformats.org/presentationml/2006/ole">
            <p:oleObj spid="_x0000_s244746" name="Equation" r:id="rId8" imgW="3860800" imgH="508000" progId="Equation.3">
              <p:embed/>
            </p:oleObj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962400" y="5638800"/>
            <a:ext cx="839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proton</a:t>
            </a:r>
            <a:endParaRPr lang="en-US" dirty="0"/>
          </a:p>
        </p:txBody>
      </p:sp>
      <p:sp>
        <p:nvSpPr>
          <p:cNvPr id="18" name="Rectangle 66"/>
          <p:cNvSpPr>
            <a:spLocks noChangeArrowheads="1"/>
          </p:cNvSpPr>
          <p:nvPr/>
        </p:nvSpPr>
        <p:spPr bwMode="auto">
          <a:xfrm>
            <a:off x="3626470" y="2372380"/>
            <a:ext cx="1555130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 11 </a:t>
            </a:r>
            <a:r>
              <a:rPr lang="en-US" sz="1400" b="1" dirty="0" err="1" smtClean="0">
                <a:latin typeface="Times New Roman" pitchFamily="-65" charset="0"/>
              </a:rPr>
              <a:t>GeV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HD-ice target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14020" y="2069068"/>
            <a:ext cx="839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proton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2069306" y="3967720"/>
            <a:ext cx="6998494" cy="2585480"/>
            <a:chOff x="2069306" y="3967720"/>
            <a:chExt cx="6998494" cy="2585480"/>
          </a:xfrm>
        </p:grpSpPr>
        <p:pic>
          <p:nvPicPr>
            <p:cNvPr id="23" name="Picture 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69306" y="3967720"/>
              <a:ext cx="6998494" cy="2585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2755106" y="4419600"/>
              <a:ext cx="6937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proton</a:t>
              </a:r>
              <a:endParaRPr lang="en-US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393166" y="4419600"/>
              <a:ext cx="8934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deuteron</a:t>
              </a:r>
              <a:endParaRPr lang="en-US" sz="1400" dirty="0"/>
            </a:p>
          </p:txBody>
        </p:sp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848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Longitudinal Target Spin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44739" name="Object 3"/>
          <p:cNvGraphicFramePr>
            <a:graphicFrameLocks noChangeAspect="1"/>
          </p:cNvGraphicFramePr>
          <p:nvPr/>
        </p:nvGraphicFramePr>
        <p:xfrm>
          <a:off x="533400" y="774700"/>
          <a:ext cx="2006600" cy="444500"/>
        </p:xfrm>
        <a:graphic>
          <a:graphicData uri="http://schemas.openxmlformats.org/presentationml/2006/ole">
            <p:oleObj spid="_x0000_s271363" name="Equation" r:id="rId5" imgW="914400" imgH="203200" progId="Equation.3">
              <p:embed/>
            </p:oleObj>
          </a:graphicData>
        </a:graphic>
      </p:graphicFrame>
      <p:graphicFrame>
        <p:nvGraphicFramePr>
          <p:cNvPr id="271364" name="Object 4"/>
          <p:cNvGraphicFramePr>
            <a:graphicFrameLocks noChangeAspect="1"/>
          </p:cNvGraphicFramePr>
          <p:nvPr/>
        </p:nvGraphicFramePr>
        <p:xfrm>
          <a:off x="6710210" y="2452687"/>
          <a:ext cx="2292350" cy="442913"/>
        </p:xfrm>
        <a:graphic>
          <a:graphicData uri="http://schemas.openxmlformats.org/presentationml/2006/ole">
            <p:oleObj spid="_x0000_s271364" name="Equation" r:id="rId6" imgW="1181100" imgH="228600" progId="Equation.3">
              <p:embed/>
            </p:oleObj>
          </a:graphicData>
        </a:graphic>
      </p:graphicFrame>
      <p:sp>
        <p:nvSpPr>
          <p:cNvPr id="25" name="Rectangle 24"/>
          <p:cNvSpPr/>
          <p:nvPr/>
        </p:nvSpPr>
        <p:spPr>
          <a:xfrm>
            <a:off x="6248400" y="1686580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Curves, χQSM, </a:t>
            </a:r>
            <a:r>
              <a:rPr lang="en-US" sz="1400" dirty="0" err="1" smtClean="0"/>
              <a:t>Efremov</a:t>
            </a:r>
            <a:r>
              <a:rPr lang="en-US" sz="1400" dirty="0" smtClean="0"/>
              <a:t> et al,</a:t>
            </a:r>
          </a:p>
          <a:p>
            <a:r>
              <a:rPr lang="en-US" sz="1400" dirty="0" smtClean="0"/>
              <a:t>Czech J Phys 55 (2005) A189 </a:t>
            </a:r>
            <a:endParaRPr lang="en-US" sz="1400" dirty="0"/>
          </a:p>
        </p:txBody>
      </p:sp>
      <p:sp>
        <p:nvSpPr>
          <p:cNvPr id="28" name="Rectangle 27"/>
          <p:cNvSpPr/>
          <p:nvPr/>
        </p:nvSpPr>
        <p:spPr>
          <a:xfrm>
            <a:off x="2971800" y="685800"/>
            <a:ext cx="58730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Transversely polarized quarks in long polarized nucleon</a:t>
            </a:r>
          </a:p>
          <a:p>
            <a:r>
              <a:rPr lang="en-US" dirty="0" smtClean="0"/>
              <a:t>Leading twist, sensitive to spin-orbit correlations</a:t>
            </a:r>
            <a:endParaRPr lang="en-US" dirty="0"/>
          </a:p>
        </p:txBody>
      </p:sp>
      <p:graphicFrame>
        <p:nvGraphicFramePr>
          <p:cNvPr id="271365" name="Object 5"/>
          <p:cNvGraphicFramePr>
            <a:graphicFrameLocks noChangeAspect="1"/>
          </p:cNvGraphicFramePr>
          <p:nvPr/>
        </p:nvGraphicFramePr>
        <p:xfrm>
          <a:off x="6724650" y="3062287"/>
          <a:ext cx="1428750" cy="442913"/>
        </p:xfrm>
        <a:graphic>
          <a:graphicData uri="http://schemas.openxmlformats.org/presentationml/2006/ole">
            <p:oleObj spid="_x0000_s271365" name="Equation" r:id="rId7" imgW="736600" imgH="228600" progId="Equation.3">
              <p:embed/>
            </p:oleObj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1963081" y="-170520"/>
            <a:ext cx="2703239" cy="58674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04800" y="696407"/>
            <a:ext cx="8610600" cy="675193"/>
          </a:xfrm>
          <a:prstGeom prst="roundRect">
            <a:avLst/>
          </a:prstGeom>
          <a:noFill/>
          <a:effectLst>
            <a:glow rad="101600">
              <a:schemeClr val="tx2">
                <a:lumMod val="40000"/>
                <a:lumOff val="6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4800362"/>
            <a:ext cx="27432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Curves </a:t>
            </a:r>
          </a:p>
          <a:p>
            <a:endParaRPr lang="en-US" sz="1400" dirty="0" smtClean="0"/>
          </a:p>
          <a:p>
            <a:r>
              <a:rPr lang="en-US" sz="1400" dirty="0" smtClean="0"/>
              <a:t>colored: CQM, </a:t>
            </a:r>
            <a:r>
              <a:rPr lang="en-US" sz="1400" dirty="0" err="1" smtClean="0"/>
              <a:t>Pasquini</a:t>
            </a:r>
            <a:r>
              <a:rPr lang="en-US" sz="1400" dirty="0" smtClean="0"/>
              <a:t> et al,</a:t>
            </a:r>
          </a:p>
          <a:p>
            <a:r>
              <a:rPr lang="en-US" sz="1400" dirty="0" smtClean="0"/>
              <a:t>PRD78 (2008) 034025</a:t>
            </a:r>
          </a:p>
          <a:p>
            <a:endParaRPr lang="en-US" sz="1400" dirty="0" smtClean="0"/>
          </a:p>
          <a:p>
            <a:r>
              <a:rPr lang="en-US" sz="1400" dirty="0" smtClean="0"/>
              <a:t>black: </a:t>
            </a:r>
            <a:r>
              <a:rPr lang="en-US" sz="1400" dirty="0" err="1" smtClean="0"/>
              <a:t>Avakian</a:t>
            </a:r>
            <a:r>
              <a:rPr lang="en-US" sz="1400" dirty="0" smtClean="0"/>
              <a:t> et al, </a:t>
            </a:r>
          </a:p>
          <a:p>
            <a:r>
              <a:rPr lang="en-US" sz="1400" dirty="0" smtClean="0"/>
              <a:t>PRD77 (2008) 014012</a:t>
            </a:r>
            <a:endParaRPr lang="en-US" sz="1400" dirty="0"/>
          </a:p>
        </p:txBody>
      </p:sp>
      <p:sp>
        <p:nvSpPr>
          <p:cNvPr id="29" name="Rectangle 66"/>
          <p:cNvSpPr>
            <a:spLocks noChangeArrowheads="1"/>
          </p:cNvSpPr>
          <p:nvPr/>
        </p:nvSpPr>
        <p:spPr bwMode="auto">
          <a:xfrm>
            <a:off x="152400" y="3967720"/>
            <a:ext cx="1752600" cy="73866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 11 </a:t>
            </a:r>
            <a:r>
              <a:rPr lang="en-US" sz="1400" b="1" dirty="0" err="1" smtClean="0">
                <a:latin typeface="Times New Roman" pitchFamily="-65" charset="0"/>
              </a:rPr>
              <a:t>GeV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and ND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  </a:t>
            </a:r>
          </a:p>
          <a:p>
            <a:r>
              <a:rPr lang="en-US" sz="1400" b="1" dirty="0" smtClean="0">
                <a:latin typeface="Times New Roman" pitchFamily="-65" charset="0"/>
              </a:rPr>
              <a:t>with </a:t>
            </a:r>
            <a:r>
              <a:rPr lang="en-US" sz="1400" b="1" dirty="0">
                <a:latin typeface="Times New Roman" pitchFamily="-65" charset="0"/>
              </a:rPr>
              <a:t>10</a:t>
            </a:r>
            <a:r>
              <a:rPr lang="en-US" sz="1400" b="1" baseline="30000" dirty="0">
                <a:latin typeface="Times New Roman" pitchFamily="-65" charset="0"/>
              </a:rPr>
              <a:t>35</a:t>
            </a:r>
            <a:r>
              <a:rPr lang="en-US" sz="1400" b="1" dirty="0">
                <a:latin typeface="Times New Roman" pitchFamily="-65" charset="0"/>
              </a:rPr>
              <a:t>sec</a:t>
            </a:r>
            <a:r>
              <a:rPr lang="en-US" sz="1400" b="1" baseline="30000" dirty="0">
                <a:latin typeface="Times New Roman" pitchFamily="-65" charset="0"/>
              </a:rPr>
              <a:t>-1</a:t>
            </a:r>
            <a:r>
              <a:rPr lang="en-US" sz="1400" b="1" dirty="0">
                <a:latin typeface="Times New Roman" pitchFamily="-65" charset="0"/>
              </a:rPr>
              <a:t>cm</a:t>
            </a:r>
            <a:r>
              <a:rPr lang="en-US" sz="1400" b="1" baseline="30000" dirty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2</a:t>
            </a:r>
            <a:endParaRPr lang="en-US" sz="1400" b="1" dirty="0">
              <a:latin typeface="Times New Roman" pitchFamily="-65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60" name="Picture 4" descr="artrustri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7600" y="914400"/>
            <a:ext cx="2320925" cy="1371600"/>
          </a:xfrm>
          <a:prstGeom prst="rect">
            <a:avLst/>
          </a:prstGeom>
          <a:noFill/>
        </p:spPr>
      </p:pic>
      <p:sp>
        <p:nvSpPr>
          <p:cNvPr id="301061" name="Text Box 5"/>
          <p:cNvSpPr txBox="1">
            <a:spLocks noChangeArrowheads="1"/>
          </p:cNvSpPr>
          <p:nvPr/>
        </p:nvSpPr>
        <p:spPr bwMode="auto">
          <a:xfrm>
            <a:off x="228600" y="1066800"/>
            <a:ext cx="3457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/>
              <a:t>Simple string fragmentation (Artru model)</a:t>
            </a:r>
          </a:p>
        </p:txBody>
      </p:sp>
      <p:sp>
        <p:nvSpPr>
          <p:cNvPr id="301062" name="Text Box 6"/>
          <p:cNvSpPr txBox="1">
            <a:spLocks noChangeArrowheads="1"/>
          </p:cNvSpPr>
          <p:nvPr/>
        </p:nvSpPr>
        <p:spPr bwMode="auto">
          <a:xfrm>
            <a:off x="6407150" y="685800"/>
            <a:ext cx="27368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/>
              <a:t>Sub-leading pion opposite to leading (into page)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28600" y="2133600"/>
            <a:ext cx="8915400" cy="1752600"/>
            <a:chOff x="144" y="1056"/>
            <a:chExt cx="5616" cy="1104"/>
          </a:xfrm>
        </p:grpSpPr>
        <p:sp>
          <p:nvSpPr>
            <p:cNvPr id="301063" name="Text Box 7"/>
            <p:cNvSpPr txBox="1">
              <a:spLocks noChangeArrowheads="1"/>
            </p:cNvSpPr>
            <p:nvPr/>
          </p:nvSpPr>
          <p:spPr bwMode="auto">
            <a:xfrm>
              <a:off x="3360" y="1056"/>
              <a:ext cx="3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>
                  <a:solidFill>
                    <a:srgbClr val="00CC00"/>
                  </a:solidFill>
                </a:rPr>
                <a:t>L=1</a:t>
              </a:r>
            </a:p>
          </p:txBody>
        </p:sp>
        <p:sp>
          <p:nvSpPr>
            <p:cNvPr id="301064" name="Text Box 8"/>
            <p:cNvSpPr txBox="1">
              <a:spLocks noChangeArrowheads="1"/>
            </p:cNvSpPr>
            <p:nvPr/>
          </p:nvSpPr>
          <p:spPr bwMode="auto">
            <a:xfrm>
              <a:off x="144" y="1392"/>
              <a:ext cx="216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>
                  <a:latin typeface="Symbol" pitchFamily="-108" charset="2"/>
                </a:rPr>
                <a:t>r</a:t>
              </a:r>
              <a:r>
                <a:rPr lang="en-US" sz="2000"/>
                <a:t> production may produce an opposite sign A</a:t>
              </a:r>
              <a:r>
                <a:rPr lang="en-US" sz="2000" baseline="-25000"/>
                <a:t>UT</a:t>
              </a:r>
            </a:p>
          </p:txBody>
        </p:sp>
        <p:sp>
          <p:nvSpPr>
            <p:cNvPr id="301065" name="Text Box 9"/>
            <p:cNvSpPr txBox="1">
              <a:spLocks noChangeArrowheads="1"/>
            </p:cNvSpPr>
            <p:nvPr/>
          </p:nvSpPr>
          <p:spPr bwMode="auto">
            <a:xfrm>
              <a:off x="4036" y="1344"/>
              <a:ext cx="172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/>
                <a:t>Leading </a:t>
              </a:r>
              <a:r>
                <a:rPr lang="en-US" sz="2000">
                  <a:latin typeface="Symbol" pitchFamily="-108" charset="2"/>
                </a:rPr>
                <a:t>r</a:t>
              </a:r>
              <a:r>
                <a:rPr lang="en-US" sz="2000"/>
                <a:t> opposite to leading </a:t>
              </a:r>
              <a:r>
                <a:rPr lang="en-US" sz="2000">
                  <a:latin typeface="Symbol" pitchFamily="-108" charset="2"/>
                </a:rPr>
                <a:t>p</a:t>
              </a:r>
              <a:r>
                <a:rPr lang="en-US" sz="2000"/>
                <a:t>(into page)</a:t>
              </a:r>
            </a:p>
          </p:txBody>
        </p:sp>
        <p:pic>
          <p:nvPicPr>
            <p:cNvPr id="301068" name="Picture 12" descr="artrustringrho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256" y="1440"/>
              <a:ext cx="1426" cy="720"/>
            </a:xfrm>
            <a:prstGeom prst="rect">
              <a:avLst/>
            </a:prstGeom>
            <a:noFill/>
          </p:spPr>
        </p:pic>
        <p:sp>
          <p:nvSpPr>
            <p:cNvPr id="301069" name="Text Box 13"/>
            <p:cNvSpPr txBox="1">
              <a:spLocks noChangeArrowheads="1"/>
            </p:cNvSpPr>
            <p:nvPr/>
          </p:nvSpPr>
          <p:spPr bwMode="auto">
            <a:xfrm>
              <a:off x="3595" y="1397"/>
              <a:ext cx="2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>
                  <a:latin typeface="Symbol" pitchFamily="-108" charset="2"/>
                </a:rPr>
                <a:t>r</a:t>
              </a:r>
            </a:p>
          </p:txBody>
        </p:sp>
      </p:grpSp>
      <p:pic>
        <p:nvPicPr>
          <p:cNvPr id="301083" name="Picture 27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669088" y="1824038"/>
            <a:ext cx="18319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6553200" y="3429000"/>
            <a:ext cx="2368550" cy="823913"/>
            <a:chOff x="4128" y="2160"/>
            <a:chExt cx="1492" cy="519"/>
          </a:xfrm>
        </p:grpSpPr>
        <p:pic>
          <p:nvPicPr>
            <p:cNvPr id="301085" name="Picture 29" descr="txp_fi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128" y="2160"/>
              <a:ext cx="148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01086" name="Rectangle 30"/>
            <p:cNvSpPr>
              <a:spLocks noChangeArrowheads="1"/>
            </p:cNvSpPr>
            <p:nvPr/>
          </p:nvSpPr>
          <p:spPr bwMode="auto">
            <a:xfrm>
              <a:off x="4416" y="2448"/>
              <a:ext cx="1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hep-ph/9606390 </a:t>
              </a:r>
            </a:p>
          </p:txBody>
        </p:sp>
      </p:grpSp>
      <p:graphicFrame>
        <p:nvGraphicFramePr>
          <p:cNvPr id="301197" name="Group 141"/>
          <p:cNvGraphicFramePr>
            <a:graphicFrameLocks noGrp="1"/>
          </p:cNvGraphicFramePr>
          <p:nvPr/>
        </p:nvGraphicFramePr>
        <p:xfrm>
          <a:off x="152400" y="4190047"/>
          <a:ext cx="3505200" cy="1677353"/>
        </p:xfrm>
        <a:graphic>
          <a:graphicData uri="http://schemas.openxmlformats.org/drawingml/2006/table">
            <a:tbl>
              <a:tblPr/>
              <a:tblGrid>
                <a:gridCol w="1827178"/>
                <a:gridCol w="1678022"/>
              </a:tblGrid>
              <a:tr h="518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Fraction of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-108" charset="2"/>
                        </a:rPr>
                        <a:t> r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 in e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-108" charset="2"/>
                        </a:rPr>
                        <a:t>p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% left from e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-108" charset="2"/>
                        </a:rPr>
                        <a:t>p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X asm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4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20%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40%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~75%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~50%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4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1066" name="Text Box 10"/>
          <p:cNvSpPr txBox="1">
            <a:spLocks noChangeArrowheads="1"/>
          </p:cNvSpPr>
          <p:nvPr/>
        </p:nvSpPr>
        <p:spPr bwMode="auto">
          <a:xfrm>
            <a:off x="152400" y="5486400"/>
            <a:ext cx="3429000" cy="1016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Fraction of direct </a:t>
            </a:r>
            <a:r>
              <a:rPr lang="en-US" sz="2000" dirty="0" err="1"/>
              <a:t>kaons</a:t>
            </a:r>
            <a:r>
              <a:rPr lang="en-US" sz="2000" dirty="0"/>
              <a:t> may be significantly higher than the fraction of direct </a:t>
            </a:r>
            <a:r>
              <a:rPr lang="en-US" sz="2000" dirty="0" err="1"/>
              <a:t>pions</a:t>
            </a:r>
            <a:r>
              <a:rPr lang="en-US" sz="2000" dirty="0"/>
              <a:t>.  </a:t>
            </a:r>
          </a:p>
        </p:txBody>
      </p:sp>
      <p:pic>
        <p:nvPicPr>
          <p:cNvPr id="301199" name="Picture 14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24400" y="4286250"/>
            <a:ext cx="3660775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1200" name="Text Box 144"/>
          <p:cNvSpPr txBox="1">
            <a:spLocks noChangeArrowheads="1"/>
          </p:cNvSpPr>
          <p:nvPr/>
        </p:nvSpPr>
        <p:spPr bwMode="auto">
          <a:xfrm>
            <a:off x="6858000" y="556260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LUND-MC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180181" y="0"/>
            <a:ext cx="2637486" cy="12618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Collins effect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1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0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66" grpId="0" animBg="1"/>
      <p:bldP spid="30120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69" y="767776"/>
            <a:ext cx="2054500" cy="49784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169" y="685800"/>
            <a:ext cx="3396181" cy="55314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751" y="1764096"/>
            <a:ext cx="3958049" cy="59711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1788409"/>
            <a:ext cx="3733800" cy="573791"/>
          </a:xfrm>
          <a:prstGeom prst="rect">
            <a:avLst/>
          </a:prstGeom>
        </p:spPr>
      </p:pic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25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853880" y="0"/>
            <a:ext cx="32900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correlators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783" y="1265616"/>
            <a:ext cx="2208361" cy="51562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8107" y="1285936"/>
            <a:ext cx="4018493" cy="48006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2301165"/>
            <a:ext cx="3991202" cy="59443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1000" y="2408896"/>
            <a:ext cx="4495800" cy="38756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50468" y="2819400"/>
            <a:ext cx="5164932" cy="5748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385387"/>
            <a:ext cx="5467350" cy="57005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2580" y="3385387"/>
            <a:ext cx="3419020" cy="577013"/>
          </a:xfrm>
          <a:prstGeom prst="rect">
            <a:avLst/>
          </a:prstGeom>
        </p:spPr>
      </p:pic>
      <p:grpSp>
        <p:nvGrpSpPr>
          <p:cNvPr id="2" name="Group 47"/>
          <p:cNvGrpSpPr/>
          <p:nvPr/>
        </p:nvGrpSpPr>
        <p:grpSpPr>
          <a:xfrm>
            <a:off x="2362200" y="3886200"/>
            <a:ext cx="3963988" cy="2613025"/>
            <a:chOff x="63500" y="1044575"/>
            <a:chExt cx="3963988" cy="2613025"/>
          </a:xfrm>
        </p:grpSpPr>
        <p:sp>
          <p:nvSpPr>
            <p:cNvPr id="1601539" name="Text Box 3"/>
            <p:cNvSpPr txBox="1">
              <a:spLocks noChangeArrowheads="1"/>
            </p:cNvSpPr>
            <p:nvPr/>
          </p:nvSpPr>
          <p:spPr bwMode="auto">
            <a:xfrm>
              <a:off x="12922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0" name="Text Box 4"/>
            <p:cNvSpPr txBox="1">
              <a:spLocks noChangeArrowheads="1"/>
            </p:cNvSpPr>
            <p:nvPr/>
          </p:nvSpPr>
          <p:spPr bwMode="auto">
            <a:xfrm>
              <a:off x="21558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1" name="Text Box 5"/>
            <p:cNvSpPr txBox="1">
              <a:spLocks noChangeArrowheads="1"/>
            </p:cNvSpPr>
            <p:nvPr/>
          </p:nvSpPr>
          <p:spPr bwMode="auto">
            <a:xfrm>
              <a:off x="2917825" y="1598613"/>
              <a:ext cx="30956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2" name="Text Box 6"/>
            <p:cNvSpPr txBox="1">
              <a:spLocks noChangeArrowheads="1"/>
            </p:cNvSpPr>
            <p:nvPr/>
          </p:nvSpPr>
          <p:spPr bwMode="auto">
            <a:xfrm>
              <a:off x="2955925" y="21812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3" name="Text Box 7"/>
            <p:cNvSpPr txBox="1">
              <a:spLocks noChangeArrowheads="1"/>
            </p:cNvSpPr>
            <p:nvPr/>
          </p:nvSpPr>
          <p:spPr bwMode="auto">
            <a:xfrm>
              <a:off x="34131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4" name="Rectangle 8"/>
            <p:cNvSpPr>
              <a:spLocks noChangeArrowheads="1"/>
            </p:cNvSpPr>
            <p:nvPr/>
          </p:nvSpPr>
          <p:spPr bwMode="auto">
            <a:xfrm>
              <a:off x="2717800" y="1562100"/>
              <a:ext cx="1117600" cy="584200"/>
            </a:xfrm>
            <a:prstGeom prst="rect">
              <a:avLst/>
            </a:prstGeom>
            <a:solidFill>
              <a:srgbClr val="00CCFF">
                <a:alpha val="30000"/>
              </a:srgb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1601545" name="Picture 9" descr="tabellapdf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3500" y="1433513"/>
              <a:ext cx="3956050" cy="2224087"/>
            </a:xfrm>
            <a:prstGeom prst="rect">
              <a:avLst/>
            </a:prstGeom>
            <a:noFill/>
          </p:spPr>
        </p:pic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1600617" y="2438972"/>
              <a:ext cx="439737" cy="304800"/>
              <a:chOff x="3966" y="1417"/>
              <a:chExt cx="317" cy="200"/>
            </a:xfrm>
          </p:grpSpPr>
          <p:sp>
            <p:nvSpPr>
              <p:cNvPr id="1601575" name="Rectangle 39"/>
              <p:cNvSpPr>
                <a:spLocks noChangeArrowheads="1"/>
              </p:cNvSpPr>
              <p:nvPr/>
            </p:nvSpPr>
            <p:spPr bwMode="auto">
              <a:xfrm>
                <a:off x="4032" y="1433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6" name="Rectangle 40"/>
              <p:cNvSpPr>
                <a:spLocks noChangeArrowheads="1"/>
              </p:cNvSpPr>
              <p:nvPr/>
            </p:nvSpPr>
            <p:spPr bwMode="auto">
              <a:xfrm rot="10800000" flipV="1">
                <a:off x="3966" y="1417"/>
                <a:ext cx="317" cy="200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g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1L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grpSp>
          <p:nvGrpSpPr>
            <p:cNvPr id="4" name="Group 41"/>
            <p:cNvGrpSpPr>
              <a:grpSpLocks/>
            </p:cNvGrpSpPr>
            <p:nvPr/>
          </p:nvGrpSpPr>
          <p:grpSpPr bwMode="auto">
            <a:xfrm>
              <a:off x="2844800" y="2895600"/>
              <a:ext cx="368300" cy="304800"/>
              <a:chOff x="4880" y="1529"/>
              <a:chExt cx="232" cy="192"/>
            </a:xfrm>
          </p:grpSpPr>
          <p:sp>
            <p:nvSpPr>
              <p:cNvPr id="1601578" name="Rectangle 42"/>
              <p:cNvSpPr>
                <a:spLocks noChangeArrowheads="1"/>
              </p:cNvSpPr>
              <p:nvPr/>
            </p:nvSpPr>
            <p:spPr bwMode="auto">
              <a:xfrm>
                <a:off x="4880" y="1536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9" name="Rectangle 43"/>
              <p:cNvSpPr>
                <a:spLocks noChangeArrowheads="1"/>
              </p:cNvSpPr>
              <p:nvPr/>
            </p:nvSpPr>
            <p:spPr bwMode="auto">
              <a:xfrm>
                <a:off x="4888" y="1529"/>
                <a:ext cx="224" cy="192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h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1601604" name="Text Box 68"/>
            <p:cNvSpPr txBox="1">
              <a:spLocks noChangeArrowheads="1"/>
            </p:cNvSpPr>
            <p:nvPr/>
          </p:nvSpPr>
          <p:spPr bwMode="auto">
            <a:xfrm>
              <a:off x="76200" y="1044575"/>
              <a:ext cx="3951288" cy="395288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Distribution Functions (DF)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56" name="Rounded Rectangle 55"/>
          <p:cNvSpPr/>
          <p:nvPr/>
        </p:nvSpPr>
        <p:spPr>
          <a:xfrm>
            <a:off x="2673350" y="5585397"/>
            <a:ext cx="3644900" cy="891603"/>
          </a:xfrm>
          <a:prstGeom prst="roundRect">
            <a:avLst/>
          </a:prstGeom>
          <a:noFill/>
          <a:ln>
            <a:solidFill>
              <a:srgbClr val="FF6600"/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228600" y="2285999"/>
            <a:ext cx="8686800" cy="1669443"/>
          </a:xfrm>
          <a:prstGeom prst="roundRect">
            <a:avLst/>
          </a:prstGeom>
          <a:noFill/>
          <a:ln>
            <a:solidFill>
              <a:srgbClr val="FF6600"/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6" name="Picture 13" descr="CLAS12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4144" y="0"/>
            <a:ext cx="147985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81000" y="762000"/>
            <a:ext cx="2844800" cy="596900"/>
            <a:chOff x="384" y="624"/>
            <a:chExt cx="1792" cy="376"/>
          </a:xfrm>
        </p:grpSpPr>
        <p:pic>
          <p:nvPicPr>
            <p:cNvPr id="43022" name="Picture 4" descr="muldtab1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68" y="624"/>
              <a:ext cx="1408" cy="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23" name="Text Box 5"/>
            <p:cNvSpPr txBox="1">
              <a:spLocks noChangeArrowheads="1"/>
            </p:cNvSpPr>
            <p:nvPr/>
          </p:nvSpPr>
          <p:spPr bwMode="auto">
            <a:xfrm>
              <a:off x="384" y="687"/>
              <a:ext cx="5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>
                  <a:latin typeface="Symbol" charset="2"/>
                </a:rPr>
                <a:t>s</a:t>
              </a:r>
              <a:r>
                <a:rPr lang="en-US" sz="2000" baseline="-25000">
                  <a:latin typeface="Calibri" charset="0"/>
                </a:rPr>
                <a:t>UT</a:t>
              </a:r>
              <a:r>
                <a:rPr lang="en-US" sz="2000">
                  <a:latin typeface="Calibri" charset="0"/>
                </a:rPr>
                <a:t> ~</a:t>
              </a:r>
            </a:p>
          </p:txBody>
        </p:sp>
        <p:sp>
          <p:nvSpPr>
            <p:cNvPr id="43024" name="Text Box 6"/>
            <p:cNvSpPr txBox="1">
              <a:spLocks noChangeArrowheads="1"/>
            </p:cNvSpPr>
            <p:nvPr/>
          </p:nvSpPr>
          <p:spPr bwMode="auto">
            <a:xfrm>
              <a:off x="432" y="624"/>
              <a:ext cx="40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dirty="0">
                  <a:latin typeface="Calibri" charset="0"/>
                </a:rPr>
                <a:t>Collins</a:t>
              </a:r>
            </a:p>
          </p:txBody>
        </p:sp>
      </p:grpSp>
      <p:sp>
        <p:nvSpPr>
          <p:cNvPr id="43014" name="Text Box 7"/>
          <p:cNvSpPr txBox="1">
            <a:spLocks noChangeArrowheads="1"/>
          </p:cNvSpPr>
          <p:nvPr/>
        </p:nvSpPr>
        <p:spPr bwMode="auto">
          <a:xfrm>
            <a:off x="3587177" y="838200"/>
            <a:ext cx="3270823" cy="58477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Calibri" charset="0"/>
              </a:rPr>
              <a:t>Study A</a:t>
            </a:r>
            <a:r>
              <a:rPr lang="en-US" sz="1600" baseline="-25000" dirty="0" smtClean="0">
                <a:latin typeface="Calibri" charset="0"/>
              </a:rPr>
              <a:t>UT</a:t>
            </a:r>
            <a:r>
              <a:rPr lang="en-US" sz="1600" dirty="0" smtClean="0">
                <a:latin typeface="Calibri" charset="0"/>
              </a:rPr>
              <a:t> at large </a:t>
            </a:r>
            <a:r>
              <a:rPr lang="en-US" sz="1600" dirty="0" err="1" smtClean="0">
                <a:latin typeface="Calibri" charset="0"/>
              </a:rPr>
              <a:t>x</a:t>
            </a:r>
            <a:r>
              <a:rPr lang="en-US" sz="1600" dirty="0" smtClean="0">
                <a:latin typeface="Calibri" charset="0"/>
              </a:rPr>
              <a:t> (valence)  where models are mostly  </a:t>
            </a:r>
            <a:r>
              <a:rPr lang="en-US" sz="1600" dirty="0" err="1" smtClean="0">
                <a:latin typeface="Calibri" charset="0"/>
              </a:rPr>
              <a:t>unconstrined</a:t>
            </a:r>
            <a:endParaRPr lang="en-US" sz="1600" dirty="0">
              <a:latin typeface="Calibri" charset="0"/>
            </a:endParaRPr>
          </a:p>
        </p:txBody>
      </p:sp>
      <p:pic>
        <p:nvPicPr>
          <p:cNvPr id="4301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08113" y="1447801"/>
            <a:ext cx="6223374" cy="277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04800" y="76200"/>
            <a:ext cx="8305800" cy="609600"/>
          </a:xfrm>
          <a:prstGeom prst="rect">
            <a:avLst/>
          </a:prstGeom>
          <a:noFill/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Collins asymmetry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26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Rectangle 66"/>
          <p:cNvSpPr>
            <a:spLocks noChangeArrowheads="1"/>
          </p:cNvSpPr>
          <p:nvPr/>
        </p:nvSpPr>
        <p:spPr bwMode="auto">
          <a:xfrm>
            <a:off x="6400800" y="5128736"/>
            <a:ext cx="2438400" cy="738664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 11 </a:t>
            </a:r>
            <a:r>
              <a:rPr lang="en-US" sz="1400" b="1" dirty="0" err="1" smtClean="0">
                <a:latin typeface="Times New Roman" pitchFamily="-65" charset="0"/>
              </a:rPr>
              <a:t>GeV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  (P=85%, </a:t>
            </a:r>
            <a:r>
              <a:rPr lang="en-US" sz="1400" b="1" dirty="0" err="1" smtClean="0">
                <a:latin typeface="Times New Roman" pitchFamily="-65" charset="0"/>
              </a:rPr>
              <a:t>f</a:t>
            </a:r>
            <a:r>
              <a:rPr lang="en-US" sz="1400" b="1" dirty="0" smtClean="0">
                <a:latin typeface="Times New Roman" pitchFamily="-65" charset="0"/>
              </a:rPr>
              <a:t>=0.14) </a:t>
            </a:r>
          </a:p>
          <a:p>
            <a:r>
              <a:rPr lang="en-US" sz="1400" b="1" dirty="0" smtClean="0">
                <a:latin typeface="Times New Roman" pitchFamily="-65" charset="0"/>
              </a:rPr>
              <a:t>L= 10</a:t>
            </a:r>
            <a:r>
              <a:rPr lang="en-US" sz="1400" b="1" baseline="30000" dirty="0" smtClean="0">
                <a:latin typeface="Times New Roman" pitchFamily="-65" charset="0"/>
              </a:rPr>
              <a:t>35</a:t>
            </a:r>
            <a:r>
              <a:rPr lang="en-US" sz="1400" b="1" dirty="0" smtClean="0">
                <a:latin typeface="Times New Roman" pitchFamily="-65" charset="0"/>
              </a:rPr>
              <a:t>sec</a:t>
            </a:r>
            <a:r>
              <a:rPr lang="en-US" sz="1400" b="1" baseline="30000" dirty="0">
                <a:latin typeface="Times New Roman" pitchFamily="-65" charset="0"/>
              </a:rPr>
              <a:t>-1</a:t>
            </a:r>
            <a:r>
              <a:rPr lang="en-US" sz="1400" b="1" dirty="0">
                <a:latin typeface="Times New Roman" pitchFamily="-65" charset="0"/>
              </a:rPr>
              <a:t>cm</a:t>
            </a:r>
            <a:r>
              <a:rPr lang="en-US" sz="1400" b="1" baseline="30000" dirty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2</a:t>
            </a:r>
            <a:endParaRPr lang="en-US" sz="1400" b="1" dirty="0">
              <a:latin typeface="Times New Roman" pitchFamily="-65" charset="0"/>
            </a:endParaRP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6216343" y="4475202"/>
            <a:ext cx="2667001" cy="5539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Calibri" pitchFamily="-65" charset="0"/>
              </a:rPr>
              <a:t>Curves </a:t>
            </a:r>
            <a:r>
              <a:rPr lang="en-US" sz="1600" dirty="0" err="1" smtClean="0">
                <a:latin typeface="Calibri" pitchFamily="-65" charset="0"/>
              </a:rPr>
              <a:t>fom</a:t>
            </a:r>
            <a:r>
              <a:rPr lang="en-US" sz="1600" dirty="0" smtClean="0">
                <a:latin typeface="Calibri" pitchFamily="-65" charset="0"/>
              </a:rPr>
              <a:t> A.V. </a:t>
            </a:r>
            <a:r>
              <a:rPr lang="en-US" sz="1600" dirty="0" err="1" smtClean="0">
                <a:latin typeface="Calibri" pitchFamily="-65" charset="0"/>
              </a:rPr>
              <a:t>Efremov</a:t>
            </a:r>
            <a:r>
              <a:rPr lang="en-US" sz="1600" dirty="0" smtClean="0">
                <a:latin typeface="Calibri" pitchFamily="-65" charset="0"/>
              </a:rPr>
              <a:t> </a:t>
            </a:r>
            <a:r>
              <a:rPr lang="en-US" sz="1600" dirty="0">
                <a:latin typeface="Calibri" pitchFamily="-65" charset="0"/>
              </a:rPr>
              <a:t>et al</a:t>
            </a:r>
            <a:r>
              <a:rPr lang="en-US" sz="1600" dirty="0" smtClean="0">
                <a:latin typeface="Calibri" pitchFamily="-65" charset="0"/>
              </a:rPr>
              <a:t> </a:t>
            </a:r>
          </a:p>
          <a:p>
            <a:r>
              <a:rPr lang="en-US" sz="1400" b="1" dirty="0" smtClean="0"/>
              <a:t>PRD76:094025,2006</a:t>
            </a:r>
            <a:endParaRPr lang="en-US" sz="1400" dirty="0">
              <a:latin typeface="Calibri" pitchFamily="-65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2544488"/>
            <a:ext cx="2527300" cy="3898900"/>
          </a:xfrm>
          <a:prstGeom prst="rect">
            <a:avLst/>
          </a:prstGeom>
          <a:solidFill>
            <a:schemeClr val="bg1">
              <a:alpha val="14000"/>
            </a:schemeClr>
          </a:solidFill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200" y="4224612"/>
            <a:ext cx="2892425" cy="11093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3200" y="5269426"/>
            <a:ext cx="2889250" cy="117396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86169" y="2057400"/>
            <a:ext cx="164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Tensor charge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CasellaDiTesto 3"/>
          <p:cNvSpPr txBox="1">
            <a:spLocks noChangeArrowheads="1"/>
          </p:cNvSpPr>
          <p:nvPr/>
        </p:nvSpPr>
        <p:spPr bwMode="auto">
          <a:xfrm>
            <a:off x="90488" y="762000"/>
            <a:ext cx="37195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b="1">
                <a:ea typeface="ＭＳ Ｐゴシック" pitchFamily="-65" charset="-128"/>
                <a:cs typeface="ＭＳ Ｐゴシック" pitchFamily="-65" charset="-128"/>
              </a:rPr>
              <a:t>unpolarized beam, transv. target</a:t>
            </a:r>
          </a:p>
        </p:txBody>
      </p:sp>
      <p:grpSp>
        <p:nvGrpSpPr>
          <p:cNvPr id="2" name="Gruppo 41"/>
          <p:cNvGrpSpPr>
            <a:grpSpLocks/>
          </p:cNvGrpSpPr>
          <p:nvPr/>
        </p:nvGrpSpPr>
        <p:grpSpPr bwMode="auto">
          <a:xfrm>
            <a:off x="4314825" y="898525"/>
            <a:ext cx="3686175" cy="701675"/>
            <a:chOff x="2895600" y="914400"/>
            <a:chExt cx="3686175" cy="701675"/>
          </a:xfrm>
        </p:grpSpPr>
        <p:pic>
          <p:nvPicPr>
            <p:cNvPr id="12318" name="Picture 26" descr="txp_fi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6"/>
            <a:srcRect r="58147"/>
            <a:stretch>
              <a:fillRect/>
            </a:stretch>
          </p:blipFill>
          <p:spPr bwMode="auto">
            <a:xfrm>
              <a:off x="2895600" y="914400"/>
              <a:ext cx="2071688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9" name="Picture 51" descr="txp_fi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6"/>
            <a:srcRect l="74760"/>
            <a:stretch>
              <a:fillRect/>
            </a:stretch>
          </p:blipFill>
          <p:spPr bwMode="auto">
            <a:xfrm>
              <a:off x="5334000" y="914400"/>
              <a:ext cx="1247775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20" name="Rectangle 52"/>
            <p:cNvSpPr>
              <a:spLocks noChangeArrowheads="1"/>
            </p:cNvSpPr>
            <p:nvPr/>
          </p:nvSpPr>
          <p:spPr bwMode="auto">
            <a:xfrm>
              <a:off x="4800600" y="914400"/>
              <a:ext cx="5461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4000">
                  <a:ea typeface="ＭＳ Ｐゴシック" pitchFamily="-65" charset="-128"/>
                  <a:cs typeface="ＭＳ Ｐゴシック" pitchFamily="-65" charset="-128"/>
                  <a:sym typeface="Symbol" pitchFamily="-65" charset="2"/>
                </a:rPr>
                <a:t></a:t>
              </a:r>
              <a:endParaRPr lang="en-US"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sp>
        <p:nvSpPr>
          <p:cNvPr id="12295" name="Rectangle 56"/>
          <p:cNvSpPr>
            <a:spLocks noChangeArrowheads="1"/>
          </p:cNvSpPr>
          <p:nvPr/>
        </p:nvSpPr>
        <p:spPr bwMode="auto">
          <a:xfrm>
            <a:off x="228600" y="4876800"/>
            <a:ext cx="30289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1B25FF"/>
                </a:solidFill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Exciting relation:</a:t>
            </a:r>
            <a:endParaRPr lang="en-US" b="1" dirty="0"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r>
              <a:rPr lang="en-US" sz="1600" b="1" dirty="0"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(in bag &amp; spectator model)</a:t>
            </a:r>
            <a:r>
              <a:rPr lang="en-US" b="1" dirty="0">
                <a:ea typeface="ＭＳ Ｐゴシック" pitchFamily="-65" charset="-128"/>
                <a:cs typeface="ＭＳ Ｐゴシック" pitchFamily="-65" charset="-128"/>
              </a:rPr>
              <a:t> </a:t>
            </a:r>
          </a:p>
        </p:txBody>
      </p:sp>
      <p:grpSp>
        <p:nvGrpSpPr>
          <p:cNvPr id="3" name="Gruppo 40"/>
          <p:cNvGrpSpPr>
            <a:grpSpLocks/>
          </p:cNvGrpSpPr>
          <p:nvPr/>
        </p:nvGrpSpPr>
        <p:grpSpPr bwMode="auto">
          <a:xfrm>
            <a:off x="4343400" y="2743200"/>
            <a:ext cx="4648200" cy="3509963"/>
            <a:chOff x="4343400" y="2895600"/>
            <a:chExt cx="4648200" cy="3509963"/>
          </a:xfrm>
        </p:grpSpPr>
        <p:pic>
          <p:nvPicPr>
            <p:cNvPr id="12315" name="Picture 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343400" y="2895600"/>
              <a:ext cx="4648200" cy="3509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6" name="CasellaDiTesto 39"/>
            <p:cNvSpPr txBox="1">
              <a:spLocks noChangeArrowheads="1"/>
            </p:cNvSpPr>
            <p:nvPr/>
          </p:nvSpPr>
          <p:spPr bwMode="auto">
            <a:xfrm>
              <a:off x="7391400" y="5410200"/>
              <a:ext cx="14269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400" b="1" i="1">
                  <a:ea typeface="ＭＳ Ｐゴシック" pitchFamily="-65" charset="-128"/>
                  <a:cs typeface="ＭＳ Ｐゴシック" pitchFamily="-65" charset="-128"/>
                </a:rPr>
                <a:t>Avakian et al., </a:t>
              </a:r>
            </a:p>
            <a:p>
              <a:r>
                <a:rPr lang="it-IT" sz="1400" b="1" i="1">
                  <a:ea typeface="ＭＳ Ｐゴシック" pitchFamily="-65" charset="-128"/>
                  <a:cs typeface="ＭＳ Ｐゴシック" pitchFamily="-65" charset="-128"/>
                </a:rPr>
                <a:t>PRD78,114024</a:t>
              </a:r>
            </a:p>
          </p:txBody>
        </p:sp>
      </p:grpSp>
      <p:grpSp>
        <p:nvGrpSpPr>
          <p:cNvPr id="4" name="Gruppo 41"/>
          <p:cNvGrpSpPr>
            <a:grpSpLocks/>
          </p:cNvGrpSpPr>
          <p:nvPr/>
        </p:nvGrpSpPr>
        <p:grpSpPr bwMode="auto">
          <a:xfrm>
            <a:off x="0" y="1295400"/>
            <a:ext cx="3886200" cy="3505200"/>
            <a:chOff x="0" y="2971800"/>
            <a:chExt cx="3886200" cy="3505200"/>
          </a:xfrm>
        </p:grpSpPr>
        <p:grpSp>
          <p:nvGrpSpPr>
            <p:cNvPr id="5" name="Gruppo 39"/>
            <p:cNvGrpSpPr>
              <a:grpSpLocks/>
            </p:cNvGrpSpPr>
            <p:nvPr/>
          </p:nvGrpSpPr>
          <p:grpSpPr bwMode="auto">
            <a:xfrm>
              <a:off x="0" y="2971800"/>
              <a:ext cx="3886200" cy="3505200"/>
              <a:chOff x="0" y="2971800"/>
              <a:chExt cx="3886200" cy="3505200"/>
            </a:xfrm>
          </p:grpSpPr>
          <p:sp>
            <p:nvSpPr>
              <p:cNvPr id="12302" name="Rettangolo 38"/>
              <p:cNvSpPr>
                <a:spLocks noChangeArrowheads="1"/>
              </p:cNvSpPr>
              <p:nvPr/>
            </p:nvSpPr>
            <p:spPr bwMode="auto">
              <a:xfrm>
                <a:off x="76200" y="2971800"/>
                <a:ext cx="3810000" cy="3505200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2400"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303" name="Rectangle 3"/>
              <p:cNvSpPr>
                <a:spLocks noChangeArrowheads="1"/>
              </p:cNvSpPr>
              <p:nvPr/>
            </p:nvSpPr>
            <p:spPr bwMode="auto">
              <a:xfrm>
                <a:off x="0" y="2971800"/>
                <a:ext cx="3657600" cy="677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b="1">
                    <a:solidFill>
                      <a:srgbClr val="1B25FF"/>
                    </a:solidFill>
                    <a:latin typeface="Tahoma" pitchFamily="-65" charset="0"/>
                    <a:ea typeface="ＭＳ Ｐゴシック" pitchFamily="-65" charset="-128"/>
                    <a:cs typeface="ＭＳ Ｐゴシック" pitchFamily="-65" charset="-128"/>
                  </a:rPr>
                  <a:t>non spherical shape of the nucleon</a:t>
                </a:r>
                <a:r>
                  <a:rPr lang="en-US" sz="2000" b="1">
                    <a:solidFill>
                      <a:srgbClr val="000000"/>
                    </a:solidFill>
                    <a:latin typeface="Tahoma" pitchFamily="-65" charset="0"/>
                    <a:ea typeface="ＭＳ Ｐゴシック" pitchFamily="-65" charset="-128"/>
                    <a:cs typeface="ＭＳ Ｐゴシック" pitchFamily="-65" charset="-128"/>
                  </a:rPr>
                  <a:t> </a:t>
                </a:r>
                <a:endParaRPr lang="en-US" sz="1200" b="1">
                  <a:solidFill>
                    <a:srgbClr val="000000"/>
                  </a:solidFill>
                  <a:latin typeface="Helvetica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pic>
            <p:nvPicPr>
              <p:cNvPr id="12304" name="Picture 8" descr="pretzelosity_pasquini_0806"/>
              <p:cNvPicPr>
                <a:picLocks noChangeAspect="1" noChangeArrowheads="1"/>
              </p:cNvPicPr>
              <p:nvPr/>
            </p:nvPicPr>
            <p:blipFill>
              <a:blip r:embed="rId8"/>
              <a:srcRect l="53073" t="67108" r="12062" b="18642"/>
              <a:stretch>
                <a:fillRect/>
              </a:stretch>
            </p:blipFill>
            <p:spPr bwMode="auto">
              <a:xfrm>
                <a:off x="1236836" y="3935527"/>
                <a:ext cx="2524649" cy="12792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305" name="Rectangle 9"/>
              <p:cNvSpPr>
                <a:spLocks noChangeArrowheads="1"/>
              </p:cNvSpPr>
              <p:nvPr/>
            </p:nvSpPr>
            <p:spPr bwMode="auto">
              <a:xfrm>
                <a:off x="1902271" y="3581400"/>
                <a:ext cx="1199940" cy="4559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>
                    <a:ea typeface="ＭＳ Ｐゴシック" pitchFamily="-65" charset="-128"/>
                    <a:cs typeface="ＭＳ Ｐゴシック" pitchFamily="-65" charset="-128"/>
                  </a:rPr>
                  <a:t>u quark</a:t>
                </a:r>
              </a:p>
            </p:txBody>
          </p:sp>
          <p:sp>
            <p:nvSpPr>
              <p:cNvPr id="12306" name="Rectangle 10"/>
              <p:cNvSpPr>
                <a:spLocks noChangeArrowheads="1"/>
              </p:cNvSpPr>
              <p:nvPr/>
            </p:nvSpPr>
            <p:spPr bwMode="auto">
              <a:xfrm>
                <a:off x="834802" y="5031844"/>
                <a:ext cx="710106" cy="3969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ea typeface="ＭＳ Ｐゴシック" pitchFamily="-65" charset="-128"/>
                    <a:cs typeface="ＭＳ Ｐゴシック" pitchFamily="-65" charset="-128"/>
                  </a:rPr>
                  <a:t>k</a:t>
                </a:r>
                <a:r>
                  <a:rPr lang="en-US" sz="2000" baseline="-25000">
                    <a:ea typeface="ＭＳ Ｐゴシック" pitchFamily="-65" charset="-128"/>
                    <a:cs typeface="ＭＳ Ｐゴシック" pitchFamily="-65" charset="-128"/>
                    <a:sym typeface="Symbol" pitchFamily="-65" charset="2"/>
                  </a:rPr>
                  <a:t></a:t>
                </a:r>
                <a:r>
                  <a:rPr lang="en-US" sz="2000">
                    <a:ea typeface="ＭＳ Ｐゴシック" pitchFamily="-65" charset="-128"/>
                    <a:cs typeface="ＭＳ Ｐゴシック" pitchFamily="-65" charset="-128"/>
                  </a:rPr>
                  <a:t>=0</a:t>
                </a:r>
              </a:p>
            </p:txBody>
          </p:sp>
          <p:sp>
            <p:nvSpPr>
              <p:cNvPr id="12307" name="Rectangle 11"/>
              <p:cNvSpPr>
                <a:spLocks noChangeArrowheads="1"/>
              </p:cNvSpPr>
              <p:nvPr/>
            </p:nvSpPr>
            <p:spPr bwMode="auto">
              <a:xfrm>
                <a:off x="2286000" y="5943600"/>
                <a:ext cx="1500310" cy="3969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ea typeface="ＭＳ Ｐゴシック" pitchFamily="-65" charset="-128"/>
                    <a:cs typeface="ＭＳ Ｐゴシック" pitchFamily="-65" charset="-128"/>
                  </a:rPr>
                  <a:t>k</a:t>
                </a:r>
                <a:r>
                  <a:rPr lang="en-US" sz="2000" baseline="-25000">
                    <a:ea typeface="ＭＳ Ｐゴシック" pitchFamily="-65" charset="-128"/>
                    <a:cs typeface="ＭＳ Ｐゴシック" pitchFamily="-65" charset="-128"/>
                    <a:sym typeface="Symbol" pitchFamily="-65" charset="2"/>
                  </a:rPr>
                  <a:t></a:t>
                </a:r>
                <a:r>
                  <a:rPr lang="en-US" sz="2000">
                    <a:ea typeface="ＭＳ Ｐゴシック" pitchFamily="-65" charset="-128"/>
                    <a:cs typeface="ＭＳ Ｐゴシック" pitchFamily="-65" charset="-128"/>
                  </a:rPr>
                  <a:t>=2.0 GeV</a:t>
                </a:r>
                <a:endParaRPr lang="en-US"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308" name="Line 19"/>
              <p:cNvSpPr>
                <a:spLocks noChangeShapeType="1"/>
              </p:cNvSpPr>
              <p:nvPr/>
            </p:nvSpPr>
            <p:spPr bwMode="auto">
              <a:xfrm flipH="1">
                <a:off x="1236836" y="4572955"/>
                <a:ext cx="813310" cy="5666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09" name="Line 19"/>
              <p:cNvSpPr>
                <a:spLocks noChangeShapeType="1"/>
              </p:cNvSpPr>
              <p:nvPr/>
            </p:nvSpPr>
            <p:spPr bwMode="auto">
              <a:xfrm>
                <a:off x="3276600" y="5029200"/>
                <a:ext cx="155798" cy="914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10" name="Freccia a destra 32"/>
              <p:cNvSpPr>
                <a:spLocks noChangeArrowheads="1"/>
              </p:cNvSpPr>
              <p:nvPr/>
            </p:nvSpPr>
            <p:spPr bwMode="auto">
              <a:xfrm>
                <a:off x="228600" y="4469674"/>
                <a:ext cx="533400" cy="152400"/>
              </a:xfrm>
              <a:prstGeom prst="rightArrow">
                <a:avLst>
                  <a:gd name="adj1" fmla="val 50000"/>
                  <a:gd name="adj2" fmla="val 50005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2400"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311" name="CasellaDiTesto 33"/>
              <p:cNvSpPr txBox="1">
                <a:spLocks noChangeArrowheads="1"/>
              </p:cNvSpPr>
              <p:nvPr/>
            </p:nvSpPr>
            <p:spPr bwMode="auto">
              <a:xfrm>
                <a:off x="228600" y="4012474"/>
                <a:ext cx="46839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2000" b="1">
                    <a:ea typeface="ＭＳ Ｐゴシック" pitchFamily="-65" charset="-128"/>
                    <a:cs typeface="ＭＳ Ｐゴシック" pitchFamily="-65" charset="-128"/>
                  </a:rPr>
                  <a:t>S</a:t>
                </a:r>
                <a:r>
                  <a:rPr lang="it-IT" sz="2000" b="1" baseline="-25000">
                    <a:ea typeface="ＭＳ Ｐゴシック" pitchFamily="-65" charset="-128"/>
                    <a:cs typeface="ＭＳ Ｐゴシック" pitchFamily="-65" charset="-128"/>
                    <a:sym typeface="Symbol" pitchFamily="-65" charset="2"/>
                  </a:rPr>
                  <a:t></a:t>
                </a:r>
                <a:endParaRPr lang="it-IT" sz="2000" b="1" baseline="-25000"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312" name="Rectangle 26"/>
              <p:cNvSpPr>
                <a:spLocks noChangeArrowheads="1"/>
              </p:cNvSpPr>
              <p:nvPr/>
            </p:nvSpPr>
            <p:spPr bwMode="auto">
              <a:xfrm>
                <a:off x="152400" y="5635337"/>
                <a:ext cx="220980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b="1" i="1">
                    <a:ea typeface="ＭＳ Ｐゴシック" pitchFamily="-65" charset="-128"/>
                    <a:cs typeface="ＭＳ Ｐゴシック" pitchFamily="-65" charset="-128"/>
                  </a:rPr>
                  <a:t>B. Pasquini et al. arXiv:0806.2298 </a:t>
                </a:r>
              </a:p>
            </p:txBody>
          </p:sp>
        </p:grpSp>
        <p:cxnSp>
          <p:nvCxnSpPr>
            <p:cNvPr id="12300" name="Connettore 2 29"/>
            <p:cNvCxnSpPr>
              <a:cxnSpLocks noChangeShapeType="1"/>
            </p:cNvCxnSpPr>
            <p:nvPr/>
          </p:nvCxnSpPr>
          <p:spPr bwMode="auto">
            <a:xfrm rot="10800000" flipV="1">
              <a:off x="264459" y="4876800"/>
              <a:ext cx="4572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2301" name="Rettangolo 35"/>
            <p:cNvSpPr>
              <a:spLocks noChangeArrowheads="1"/>
            </p:cNvSpPr>
            <p:nvPr/>
          </p:nvSpPr>
          <p:spPr bwMode="auto">
            <a:xfrm>
              <a:off x="228600" y="4876800"/>
              <a:ext cx="42511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ea typeface="ＭＳ Ｐゴシック" pitchFamily="-65" charset="-128"/>
                  <a:cs typeface="ＭＳ Ｐゴシック" pitchFamily="-65" charset="-128"/>
                </a:rPr>
                <a:t>k</a:t>
              </a:r>
              <a:r>
                <a:rPr lang="en-US" sz="2000" baseline="-25000">
                  <a:solidFill>
                    <a:srgbClr val="000000"/>
                  </a:solidFill>
                  <a:ea typeface="ＭＳ Ｐゴシック" pitchFamily="-65" charset="-128"/>
                  <a:cs typeface="ＭＳ Ｐゴシック" pitchFamily="-65" charset="-128"/>
                  <a:sym typeface="Symbol" pitchFamily="-65" charset="2"/>
                </a:rPr>
                <a:t></a:t>
              </a:r>
              <a:endParaRPr lang="it-IT"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304800" y="0"/>
            <a:ext cx="83058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00FF"/>
                </a:solidFill>
                <a:latin typeface="Calibri"/>
              </a:rPr>
              <a:t>Pretzelosity</a:t>
            </a: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6" name="Gruppo 42"/>
          <p:cNvGrpSpPr>
            <a:grpSpLocks/>
          </p:cNvGrpSpPr>
          <p:nvPr/>
        </p:nvGrpSpPr>
        <p:grpSpPr bwMode="auto">
          <a:xfrm>
            <a:off x="304800" y="5562600"/>
            <a:ext cx="4114800" cy="914400"/>
            <a:chOff x="3276600" y="5105400"/>
            <a:chExt cx="4114800" cy="914400"/>
          </a:xfrm>
        </p:grpSpPr>
        <p:sp>
          <p:nvSpPr>
            <p:cNvPr id="12317" name="Rectangle 57"/>
            <p:cNvSpPr>
              <a:spLocks noChangeArrowheads="1"/>
            </p:cNvSpPr>
            <p:nvPr/>
          </p:nvSpPr>
          <p:spPr bwMode="auto">
            <a:xfrm>
              <a:off x="3276600" y="5105400"/>
              <a:ext cx="4114800" cy="914400"/>
            </a:xfrm>
            <a:prstGeom prst="rect">
              <a:avLst/>
            </a:prstGeom>
            <a:noFill/>
            <a:ln w="1905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graphicFrame>
          <p:nvGraphicFramePr>
            <p:cNvPr id="12290" name="Object 2"/>
            <p:cNvGraphicFramePr>
              <a:graphicFrameLocks noChangeAspect="1"/>
            </p:cNvGraphicFramePr>
            <p:nvPr/>
          </p:nvGraphicFramePr>
          <p:xfrm>
            <a:off x="3363912" y="5232400"/>
            <a:ext cx="3875088" cy="558800"/>
          </p:xfrm>
          <a:graphic>
            <a:graphicData uri="http://schemas.openxmlformats.org/presentationml/2006/ole">
              <p:oleObj spid="_x0000_s367618" name="Equation" r:id="rId9" imgW="7315200" imgH="1054100" progId="Equation.3">
                <p:embed/>
              </p:oleObj>
            </a:graphicData>
          </a:graphic>
        </p:graphicFrame>
      </p:grp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27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7" name="Rectangle 66"/>
          <p:cNvSpPr>
            <a:spLocks noChangeArrowheads="1"/>
          </p:cNvSpPr>
          <p:nvPr/>
        </p:nvSpPr>
        <p:spPr bwMode="auto">
          <a:xfrm>
            <a:off x="6019800" y="1852136"/>
            <a:ext cx="2438400" cy="738664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 11 </a:t>
            </a:r>
            <a:r>
              <a:rPr lang="en-US" sz="1400" b="1" dirty="0" err="1" smtClean="0">
                <a:latin typeface="Times New Roman" pitchFamily="-65" charset="0"/>
              </a:rPr>
              <a:t>GeV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  (P=85%, </a:t>
            </a:r>
            <a:r>
              <a:rPr lang="en-US" sz="1400" b="1" dirty="0" err="1" smtClean="0">
                <a:latin typeface="Times New Roman" pitchFamily="-65" charset="0"/>
              </a:rPr>
              <a:t>f</a:t>
            </a:r>
            <a:r>
              <a:rPr lang="en-US" sz="1400" b="1" dirty="0" smtClean="0">
                <a:latin typeface="Times New Roman" pitchFamily="-65" charset="0"/>
              </a:rPr>
              <a:t>=0.14) </a:t>
            </a:r>
          </a:p>
          <a:p>
            <a:r>
              <a:rPr lang="en-US" sz="1400" b="1" dirty="0" smtClean="0">
                <a:latin typeface="Times New Roman" pitchFamily="-65" charset="0"/>
              </a:rPr>
              <a:t>L= 10</a:t>
            </a:r>
            <a:r>
              <a:rPr lang="en-US" sz="1400" b="1" baseline="30000" dirty="0" smtClean="0">
                <a:latin typeface="Times New Roman" pitchFamily="-65" charset="0"/>
              </a:rPr>
              <a:t>35</a:t>
            </a:r>
            <a:r>
              <a:rPr lang="en-US" sz="1400" b="1" dirty="0" smtClean="0">
                <a:latin typeface="Times New Roman" pitchFamily="-65" charset="0"/>
              </a:rPr>
              <a:t>sec</a:t>
            </a:r>
            <a:r>
              <a:rPr lang="en-US" sz="1400" b="1" baseline="30000" dirty="0">
                <a:latin typeface="Times New Roman" pitchFamily="-65" charset="0"/>
              </a:rPr>
              <a:t>-1</a:t>
            </a:r>
            <a:r>
              <a:rPr lang="en-US" sz="1400" b="1" dirty="0">
                <a:latin typeface="Times New Roman" pitchFamily="-65" charset="0"/>
              </a:rPr>
              <a:t>cm</a:t>
            </a:r>
            <a:r>
              <a:rPr lang="en-US" sz="1400" b="1" baseline="30000" dirty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2</a:t>
            </a:r>
            <a:endParaRPr lang="en-US" sz="1400" b="1" dirty="0">
              <a:latin typeface="Times New Roman" pitchFamily="-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4" name="Rettangolo 9"/>
          <p:cNvSpPr>
            <a:spLocks noChangeArrowheads="1"/>
          </p:cNvSpPr>
          <p:nvPr/>
        </p:nvSpPr>
        <p:spPr bwMode="auto">
          <a:xfrm>
            <a:off x="304800" y="849313"/>
            <a:ext cx="3684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Calibri" pitchFamily="-65" charset="0"/>
              </a:rPr>
              <a:t>unpolarized beam, transverse target</a:t>
            </a:r>
            <a:r>
              <a:rPr lang="en-US">
                <a:latin typeface="Calibri" pitchFamily="-65" charset="0"/>
              </a:rPr>
              <a:t> </a:t>
            </a:r>
            <a:endParaRPr lang="it-IT">
              <a:latin typeface="Calibri" pitchFamily="-65" charset="0"/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250" y="685800"/>
            <a:ext cx="44767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590800"/>
            <a:ext cx="5108575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11"/>
          <p:cNvSpPr>
            <a:spLocks noChangeArrowheads="1"/>
          </p:cNvSpPr>
          <p:nvPr/>
        </p:nvSpPr>
        <p:spPr bwMode="auto">
          <a:xfrm>
            <a:off x="6019800" y="4191000"/>
            <a:ext cx="1474788" cy="5539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65" charset="0"/>
                <a:hlinkClick r:id="rId6"/>
              </a:rPr>
              <a:t>S. Arnold</a:t>
            </a:r>
            <a:r>
              <a:rPr lang="en-US" sz="1600" dirty="0">
                <a:latin typeface="Calibri" pitchFamily="-65" charset="0"/>
              </a:rPr>
              <a:t> et al</a:t>
            </a:r>
            <a:r>
              <a:rPr lang="en-US" sz="1600" dirty="0" smtClean="0">
                <a:latin typeface="Calibri" pitchFamily="-65" charset="0"/>
              </a:rPr>
              <a:t> </a:t>
            </a:r>
          </a:p>
          <a:p>
            <a:r>
              <a:rPr lang="en-US" sz="1400" b="1" dirty="0" smtClean="0">
                <a:latin typeface="Calibri" pitchFamily="-65" charset="0"/>
              </a:rPr>
              <a:t>arXiv</a:t>
            </a:r>
            <a:r>
              <a:rPr lang="en-US" sz="1400" b="1" dirty="0">
                <a:latin typeface="Calibri" pitchFamily="-65" charset="0"/>
              </a:rPr>
              <a:t>:0805.2137</a:t>
            </a:r>
            <a:r>
              <a:rPr lang="en-US" sz="1400" dirty="0">
                <a:latin typeface="Calibri" pitchFamily="-65" charset="0"/>
              </a:rPr>
              <a:t> </a:t>
            </a:r>
          </a:p>
        </p:txBody>
      </p:sp>
      <p:sp>
        <p:nvSpPr>
          <p:cNvPr id="11271" name="Rectangle 12"/>
          <p:cNvSpPr>
            <a:spLocks noChangeArrowheads="1"/>
          </p:cNvSpPr>
          <p:nvPr/>
        </p:nvSpPr>
        <p:spPr bwMode="auto">
          <a:xfrm>
            <a:off x="5715000" y="5309642"/>
            <a:ext cx="2590800" cy="7694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65" charset="0"/>
                <a:hlinkClick r:id="rId7"/>
              </a:rPr>
              <a:t>M. Anselmino</a:t>
            </a:r>
            <a:r>
              <a:rPr lang="en-US" sz="1600" dirty="0">
                <a:latin typeface="Calibri" pitchFamily="-65" charset="0"/>
              </a:rPr>
              <a:t> et al</a:t>
            </a:r>
            <a:r>
              <a:rPr lang="en-US" sz="1600" dirty="0" smtClean="0">
                <a:latin typeface="Calibri" pitchFamily="-65" charset="0"/>
              </a:rPr>
              <a:t> </a:t>
            </a:r>
          </a:p>
          <a:p>
            <a:r>
              <a:rPr lang="en-US" sz="1400" b="1" dirty="0" smtClean="0">
                <a:latin typeface="Calibri" pitchFamily="-65" charset="0"/>
              </a:rPr>
              <a:t>arXiv</a:t>
            </a:r>
            <a:r>
              <a:rPr lang="en-US" sz="1400" b="1" dirty="0">
                <a:latin typeface="Calibri" pitchFamily="-65" charset="0"/>
              </a:rPr>
              <a:t>:0805.2677</a:t>
            </a:r>
            <a:r>
              <a:rPr lang="en-US" sz="1400" dirty="0" smtClean="0">
                <a:latin typeface="Calibri" pitchFamily="-65" charset="0"/>
              </a:rPr>
              <a:t> </a:t>
            </a:r>
          </a:p>
          <a:p>
            <a:r>
              <a:rPr lang="en-US" sz="1400" b="1" dirty="0" smtClean="0"/>
              <a:t>Eur.Phys.J.A39:89-100,2009</a:t>
            </a:r>
            <a:endParaRPr lang="en-US" sz="1400" dirty="0">
              <a:latin typeface="Calibri" pitchFamily="-65" charset="0"/>
            </a:endParaRPr>
          </a:p>
        </p:txBody>
      </p:sp>
      <p:sp>
        <p:nvSpPr>
          <p:cNvPr id="11272" name="Line 22"/>
          <p:cNvSpPr>
            <a:spLocks noChangeShapeType="1"/>
          </p:cNvSpPr>
          <p:nvPr/>
        </p:nvSpPr>
        <p:spPr bwMode="auto">
          <a:xfrm flipH="1" flipV="1">
            <a:off x="4343400" y="3886200"/>
            <a:ext cx="1676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3" name="Line 23"/>
          <p:cNvSpPr>
            <a:spLocks noChangeShapeType="1"/>
          </p:cNvSpPr>
          <p:nvPr/>
        </p:nvSpPr>
        <p:spPr bwMode="auto">
          <a:xfrm>
            <a:off x="4419600" y="5257800"/>
            <a:ext cx="1219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04800" y="0"/>
            <a:ext cx="83058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00FF"/>
                </a:solidFill>
                <a:latin typeface="Calibri"/>
              </a:rPr>
              <a:t>Sivers</a:t>
            </a: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 effect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149509" name="Object 5"/>
          <p:cNvGraphicFramePr>
            <a:graphicFrameLocks noChangeAspect="1"/>
          </p:cNvGraphicFramePr>
          <p:nvPr/>
        </p:nvGraphicFramePr>
        <p:xfrm>
          <a:off x="790575" y="1384300"/>
          <a:ext cx="2257425" cy="444500"/>
        </p:xfrm>
        <a:graphic>
          <a:graphicData uri="http://schemas.openxmlformats.org/presentationml/2006/ole">
            <p:oleObj spid="_x0000_s149509" name="Equation" r:id="rId8" imgW="1028700" imgH="203200" progId="Equation.3">
              <p:embed/>
            </p:oleObj>
          </a:graphicData>
        </a:graphic>
      </p:graphicFrame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28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8" name="Rectangle 66"/>
          <p:cNvSpPr>
            <a:spLocks noChangeArrowheads="1"/>
          </p:cNvSpPr>
          <p:nvPr/>
        </p:nvSpPr>
        <p:spPr bwMode="auto">
          <a:xfrm>
            <a:off x="2362200" y="2221468"/>
            <a:ext cx="2438400" cy="738664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 11 </a:t>
            </a:r>
            <a:r>
              <a:rPr lang="en-US" sz="1400" b="1" dirty="0" err="1" smtClean="0">
                <a:latin typeface="Times New Roman" pitchFamily="-65" charset="0"/>
              </a:rPr>
              <a:t>GeV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  (P=85%, </a:t>
            </a:r>
            <a:r>
              <a:rPr lang="en-US" sz="1400" b="1" dirty="0" err="1" smtClean="0">
                <a:latin typeface="Times New Roman" pitchFamily="-65" charset="0"/>
              </a:rPr>
              <a:t>f</a:t>
            </a:r>
            <a:r>
              <a:rPr lang="en-US" sz="1400" b="1" dirty="0" smtClean="0">
                <a:latin typeface="Times New Roman" pitchFamily="-65" charset="0"/>
              </a:rPr>
              <a:t>=0.14) </a:t>
            </a:r>
          </a:p>
          <a:p>
            <a:r>
              <a:rPr lang="en-US" sz="1400" b="1" dirty="0" smtClean="0">
                <a:latin typeface="Times New Roman" pitchFamily="-65" charset="0"/>
              </a:rPr>
              <a:t>L= 10</a:t>
            </a:r>
            <a:r>
              <a:rPr lang="en-US" sz="1400" b="1" baseline="30000" dirty="0" smtClean="0">
                <a:latin typeface="Times New Roman" pitchFamily="-65" charset="0"/>
              </a:rPr>
              <a:t>35</a:t>
            </a:r>
            <a:r>
              <a:rPr lang="en-US" sz="1400" b="1" dirty="0" smtClean="0">
                <a:latin typeface="Times New Roman" pitchFamily="-65" charset="0"/>
              </a:rPr>
              <a:t>sec</a:t>
            </a:r>
            <a:r>
              <a:rPr lang="en-US" sz="1400" b="1" baseline="30000" dirty="0">
                <a:latin typeface="Times New Roman" pitchFamily="-65" charset="0"/>
              </a:rPr>
              <a:t>-1</a:t>
            </a:r>
            <a:r>
              <a:rPr lang="en-US" sz="1400" b="1" dirty="0">
                <a:latin typeface="Times New Roman" pitchFamily="-65" charset="0"/>
              </a:rPr>
              <a:t>cm</a:t>
            </a:r>
            <a:r>
              <a:rPr lang="en-US" sz="1400" b="1" baseline="30000" dirty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2</a:t>
            </a:r>
            <a:endParaRPr lang="en-US" sz="1400" b="1" dirty="0">
              <a:latin typeface="Times New Roman" pitchFamily="-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143000" y="52388"/>
            <a:ext cx="69072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304800" y="1858963"/>
            <a:ext cx="2514600" cy="4497387"/>
            <a:chOff x="192" y="1171"/>
            <a:chExt cx="1584" cy="2833"/>
          </a:xfrm>
        </p:grpSpPr>
        <p:sp>
          <p:nvSpPr>
            <p:cNvPr id="11269" name="Rectangle 5"/>
            <p:cNvSpPr>
              <a:spLocks noChangeArrowheads="1"/>
            </p:cNvSpPr>
            <p:nvPr/>
          </p:nvSpPr>
          <p:spPr bwMode="auto">
            <a:xfrm>
              <a:off x="336" y="1171"/>
              <a:ext cx="1200" cy="196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192" y="3427"/>
              <a:ext cx="1584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b="0" dirty="0">
                  <a:latin typeface="Arial" pitchFamily="-108" charset="0"/>
                </a:rPr>
                <a:t>Proton form factors, </a:t>
              </a:r>
              <a:r>
                <a:rPr lang="en-US" b="0" dirty="0">
                  <a:solidFill>
                    <a:srgbClr val="FF0000"/>
                  </a:solidFill>
                  <a:latin typeface="Arial" pitchFamily="-108" charset="0"/>
                </a:rPr>
                <a:t>transverse </a:t>
              </a:r>
              <a:r>
                <a:rPr lang="en-US" b="0" dirty="0">
                  <a:latin typeface="Arial" pitchFamily="-108" charset="0"/>
                </a:rPr>
                <a:t>charge &amp; current densities</a:t>
              </a:r>
            </a:p>
          </p:txBody>
        </p:sp>
        <p:pic>
          <p:nvPicPr>
            <p:cNvPr id="11271" name="Picture 7" descr="fig02-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" y="1267"/>
              <a:ext cx="1065" cy="1802"/>
            </a:xfrm>
            <a:prstGeom prst="rect">
              <a:avLst/>
            </a:prstGeom>
            <a:noFill/>
          </p:spPr>
        </p:pic>
      </p:grp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1670050" y="1066800"/>
            <a:ext cx="5376863" cy="560388"/>
            <a:chOff x="1052" y="748"/>
            <a:chExt cx="3387" cy="353"/>
          </a:xfrm>
        </p:grpSpPr>
        <p:sp>
          <p:nvSpPr>
            <p:cNvPr id="11282" name="Text Box 18"/>
            <p:cNvSpPr txBox="1">
              <a:spLocks noChangeArrowheads="1"/>
            </p:cNvSpPr>
            <p:nvPr/>
          </p:nvSpPr>
          <p:spPr bwMode="auto">
            <a:xfrm>
              <a:off x="1056" y="748"/>
              <a:ext cx="278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b="0">
                  <a:latin typeface="Arial" pitchFamily="-108" charset="0"/>
                </a:rPr>
                <a:t>D. Mueller, X. Ji, A. Radyushkin, A. Belitsky, …</a:t>
              </a:r>
              <a:endParaRPr lang="en-US" sz="1600">
                <a:latin typeface="Arial" pitchFamily="-108" charset="0"/>
              </a:endParaRPr>
            </a:p>
          </p:txBody>
        </p:sp>
        <p:sp>
          <p:nvSpPr>
            <p:cNvPr id="11300" name="Text Box 36"/>
            <p:cNvSpPr txBox="1">
              <a:spLocks noChangeArrowheads="1"/>
            </p:cNvSpPr>
            <p:nvPr/>
          </p:nvSpPr>
          <p:spPr bwMode="auto">
            <a:xfrm>
              <a:off x="1052" y="889"/>
              <a:ext cx="33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b="0" dirty="0">
                  <a:latin typeface="Arial" pitchFamily="-108" charset="0"/>
                </a:rPr>
                <a:t>M. </a:t>
              </a:r>
              <a:r>
                <a:rPr lang="en-US" sz="1600" b="0" dirty="0" err="1">
                  <a:latin typeface="Arial" pitchFamily="-108" charset="0"/>
                </a:rPr>
                <a:t>Burkardt</a:t>
              </a:r>
              <a:r>
                <a:rPr lang="en-US" sz="1600" b="0" dirty="0">
                  <a:latin typeface="Arial" pitchFamily="-108" charset="0"/>
                </a:rPr>
                <a:t>, … Interpretation in impact parameter space  </a:t>
              </a:r>
            </a:p>
          </p:txBody>
        </p:sp>
      </p:grpSp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6705600" y="1600200"/>
            <a:ext cx="2368550" cy="4994275"/>
            <a:chOff x="4224" y="1171"/>
            <a:chExt cx="1492" cy="3146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4224" y="1171"/>
              <a:ext cx="1492" cy="3146"/>
              <a:chOff x="4080" y="720"/>
              <a:chExt cx="1492" cy="3146"/>
            </a:xfrm>
          </p:grpSpPr>
          <p:sp>
            <p:nvSpPr>
              <p:cNvPr id="11273" name="Rectangle 9"/>
              <p:cNvSpPr>
                <a:spLocks noChangeArrowheads="1"/>
              </p:cNvSpPr>
              <p:nvPr/>
            </p:nvSpPr>
            <p:spPr bwMode="auto">
              <a:xfrm>
                <a:off x="4080" y="720"/>
                <a:ext cx="1248" cy="216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2400" b="0">
                  <a:solidFill>
                    <a:schemeClr val="hlink"/>
                  </a:solidFill>
                </a:endParaRPr>
              </a:p>
            </p:txBody>
          </p:sp>
          <p:sp>
            <p:nvSpPr>
              <p:cNvPr id="11274" name="Text Box 10"/>
              <p:cNvSpPr txBox="1">
                <a:spLocks noChangeArrowheads="1"/>
              </p:cNvSpPr>
              <p:nvPr/>
            </p:nvSpPr>
            <p:spPr bwMode="auto">
              <a:xfrm>
                <a:off x="4080" y="3116"/>
                <a:ext cx="1492" cy="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b="0" dirty="0">
                    <a:latin typeface="Arial" pitchFamily="-108" charset="0"/>
                  </a:rPr>
                  <a:t>Structure functions,</a:t>
                </a:r>
              </a:p>
              <a:p>
                <a:r>
                  <a:rPr lang="en-US" b="0" dirty="0">
                    <a:latin typeface="Arial" pitchFamily="-108" charset="0"/>
                  </a:rPr>
                  <a:t>quark </a:t>
                </a:r>
                <a:r>
                  <a:rPr lang="en-US" b="0" dirty="0">
                    <a:solidFill>
                      <a:srgbClr val="FF0000"/>
                    </a:solidFill>
                    <a:latin typeface="Arial" pitchFamily="-108" charset="0"/>
                  </a:rPr>
                  <a:t>longitudinal</a:t>
                </a:r>
              </a:p>
              <a:p>
                <a:r>
                  <a:rPr lang="en-US" b="0" dirty="0">
                    <a:latin typeface="Arial" pitchFamily="-108" charset="0"/>
                  </a:rPr>
                  <a:t>momentum &amp; </a:t>
                </a:r>
                <a:r>
                  <a:rPr lang="en-US" b="0" dirty="0" err="1">
                    <a:latin typeface="Arial" pitchFamily="-108" charset="0"/>
                  </a:rPr>
                  <a:t>helicity</a:t>
                </a:r>
                <a:r>
                  <a:rPr lang="en-US" b="0" dirty="0">
                    <a:latin typeface="Arial" pitchFamily="-108" charset="0"/>
                  </a:rPr>
                  <a:t> </a:t>
                </a:r>
              </a:p>
              <a:p>
                <a:r>
                  <a:rPr lang="en-US" b="0" dirty="0">
                    <a:latin typeface="Arial" pitchFamily="-108" charset="0"/>
                  </a:rPr>
                  <a:t>distributions</a:t>
                </a:r>
              </a:p>
            </p:txBody>
          </p:sp>
          <p:pic>
            <p:nvPicPr>
              <p:cNvPr id="11275" name="Picture 11" descr="fig02-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158" y="816"/>
                <a:ext cx="1074" cy="1975"/>
              </a:xfrm>
              <a:prstGeom prst="rect">
                <a:avLst/>
              </a:prstGeom>
              <a:noFill/>
            </p:spPr>
          </p:pic>
        </p:grpSp>
        <p:sp>
          <p:nvSpPr>
            <p:cNvPr id="11303" name="Rectangle 39"/>
            <p:cNvSpPr>
              <a:spLocks noChangeArrowheads="1"/>
            </p:cNvSpPr>
            <p:nvPr/>
          </p:nvSpPr>
          <p:spPr bwMode="auto">
            <a:xfrm>
              <a:off x="4512" y="129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309" name="Text Box 45"/>
          <p:cNvSpPr txBox="1">
            <a:spLocks noChangeArrowheads="1"/>
          </p:cNvSpPr>
          <p:nvPr/>
        </p:nvSpPr>
        <p:spPr bwMode="auto">
          <a:xfrm>
            <a:off x="533400" y="158750"/>
            <a:ext cx="8305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b="0">
                <a:latin typeface="Comic Sans MS" pitchFamily="-108" charset="0"/>
              </a:rPr>
              <a:t>How is the proton charge density related to its quark momentum distribution? </a:t>
            </a:r>
          </a:p>
        </p:txBody>
      </p:sp>
      <p:grpSp>
        <p:nvGrpSpPr>
          <p:cNvPr id="6" name="Group 52"/>
          <p:cNvGrpSpPr>
            <a:grpSpLocks/>
          </p:cNvGrpSpPr>
          <p:nvPr/>
        </p:nvGrpSpPr>
        <p:grpSpPr bwMode="auto">
          <a:xfrm>
            <a:off x="3505200" y="3124200"/>
            <a:ext cx="1981200" cy="1350963"/>
            <a:chOff x="2208" y="1968"/>
            <a:chExt cx="1248" cy="851"/>
          </a:xfrm>
        </p:grpSpPr>
        <p:sp>
          <p:nvSpPr>
            <p:cNvPr id="11312" name="AutoShape 48"/>
            <p:cNvSpPr>
              <a:spLocks noChangeArrowheads="1"/>
            </p:cNvSpPr>
            <p:nvPr/>
          </p:nvSpPr>
          <p:spPr bwMode="auto">
            <a:xfrm>
              <a:off x="2208" y="1968"/>
              <a:ext cx="1248" cy="336"/>
            </a:xfrm>
            <a:prstGeom prst="leftRightArrow">
              <a:avLst>
                <a:gd name="adj1" fmla="val 50000"/>
                <a:gd name="adj2" fmla="val 74286"/>
              </a:avLst>
            </a:prstGeom>
            <a:solidFill>
              <a:srgbClr val="00E4A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13" name="Text Box 49"/>
            <p:cNvSpPr txBox="1">
              <a:spLocks noChangeArrowheads="1"/>
            </p:cNvSpPr>
            <p:nvPr/>
          </p:nvSpPr>
          <p:spPr bwMode="auto">
            <a:xfrm>
              <a:off x="2678" y="2448"/>
              <a:ext cx="250" cy="37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3200">
                  <a:solidFill>
                    <a:srgbClr val="FF0000"/>
                  </a:solidFill>
                </a:rPr>
                <a:t>?</a:t>
              </a:r>
            </a:p>
          </p:txBody>
        </p:sp>
      </p:grpSp>
      <p:grpSp>
        <p:nvGrpSpPr>
          <p:cNvPr id="7" name="Group 62"/>
          <p:cNvGrpSpPr>
            <a:grpSpLocks/>
          </p:cNvGrpSpPr>
          <p:nvPr/>
        </p:nvGrpSpPr>
        <p:grpSpPr bwMode="auto">
          <a:xfrm>
            <a:off x="2133600" y="1752600"/>
            <a:ext cx="4737100" cy="4765675"/>
            <a:chOff x="1344" y="1315"/>
            <a:chExt cx="2984" cy="3002"/>
          </a:xfrm>
        </p:grpSpPr>
        <p:grpSp>
          <p:nvGrpSpPr>
            <p:cNvPr id="8" name="Group 63"/>
            <p:cNvGrpSpPr>
              <a:grpSpLocks/>
            </p:cNvGrpSpPr>
            <p:nvPr/>
          </p:nvGrpSpPr>
          <p:grpSpPr bwMode="auto">
            <a:xfrm>
              <a:off x="1344" y="1315"/>
              <a:ext cx="2984" cy="3002"/>
              <a:chOff x="1344" y="1248"/>
              <a:chExt cx="2984" cy="3002"/>
            </a:xfrm>
          </p:grpSpPr>
          <p:sp>
            <p:nvSpPr>
              <p:cNvPr id="11328" name="Rectangle 64"/>
              <p:cNvSpPr>
                <a:spLocks noChangeArrowheads="1"/>
              </p:cNvSpPr>
              <p:nvPr/>
            </p:nvSpPr>
            <p:spPr bwMode="auto">
              <a:xfrm>
                <a:off x="2074" y="1248"/>
                <a:ext cx="1584" cy="2333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1329" name="Picture 65" descr="fig02-3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154" y="1386"/>
                <a:ext cx="1419" cy="2058"/>
              </a:xfrm>
              <a:prstGeom prst="rect">
                <a:avLst/>
              </a:prstGeom>
              <a:noFill/>
            </p:spPr>
          </p:pic>
          <p:grpSp>
            <p:nvGrpSpPr>
              <p:cNvPr id="9" name="Group 66"/>
              <p:cNvGrpSpPr>
                <a:grpSpLocks/>
              </p:cNvGrpSpPr>
              <p:nvPr/>
            </p:nvGrpSpPr>
            <p:grpSpPr bwMode="auto">
              <a:xfrm>
                <a:off x="1344" y="2588"/>
                <a:ext cx="2984" cy="417"/>
                <a:chOff x="1344" y="1714"/>
                <a:chExt cx="2984" cy="417"/>
              </a:xfrm>
            </p:grpSpPr>
            <p:sp>
              <p:nvSpPr>
                <p:cNvPr id="11331" name="AutoShape 67"/>
                <p:cNvSpPr>
                  <a:spLocks noChangeArrowheads="1"/>
                </p:cNvSpPr>
                <p:nvPr/>
              </p:nvSpPr>
              <p:spPr bwMode="auto">
                <a:xfrm rot="1611983">
                  <a:off x="1344" y="1714"/>
                  <a:ext cx="688" cy="321"/>
                </a:xfrm>
                <a:prstGeom prst="rightArrow">
                  <a:avLst>
                    <a:gd name="adj1" fmla="val 50000"/>
                    <a:gd name="adj2" fmla="val 53583"/>
                  </a:avLst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332" name="AutoShape 68"/>
                <p:cNvSpPr>
                  <a:spLocks noChangeArrowheads="1"/>
                </p:cNvSpPr>
                <p:nvPr/>
              </p:nvSpPr>
              <p:spPr bwMode="auto">
                <a:xfrm rot="-1783923">
                  <a:off x="3643" y="1811"/>
                  <a:ext cx="685" cy="320"/>
                </a:xfrm>
                <a:prstGeom prst="leftArrow">
                  <a:avLst>
                    <a:gd name="adj1" fmla="val 50000"/>
                    <a:gd name="adj2" fmla="val 53516"/>
                  </a:avLst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333" name="Text Box 69"/>
              <p:cNvSpPr txBox="1">
                <a:spLocks noChangeArrowheads="1"/>
              </p:cNvSpPr>
              <p:nvPr/>
            </p:nvSpPr>
            <p:spPr bwMode="auto">
              <a:xfrm>
                <a:off x="1920" y="3673"/>
                <a:ext cx="1988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b="0" dirty="0">
                    <a:solidFill>
                      <a:srgbClr val="FF0000"/>
                    </a:solidFill>
                    <a:latin typeface="Arial" pitchFamily="-108" charset="0"/>
                  </a:rPr>
                  <a:t>Correlated </a:t>
                </a:r>
                <a:r>
                  <a:rPr lang="en-US" b="0" dirty="0">
                    <a:latin typeface="Arial" pitchFamily="-108" charset="0"/>
                  </a:rPr>
                  <a:t>quark momentum </a:t>
                </a:r>
              </a:p>
              <a:p>
                <a:r>
                  <a:rPr lang="en-US" b="0" dirty="0">
                    <a:latin typeface="Arial" pitchFamily="-108" charset="0"/>
                  </a:rPr>
                  <a:t>and </a:t>
                </a:r>
                <a:r>
                  <a:rPr lang="en-US" b="0" dirty="0" err="1">
                    <a:latin typeface="Arial" pitchFamily="-108" charset="0"/>
                  </a:rPr>
                  <a:t>helicity</a:t>
                </a:r>
                <a:r>
                  <a:rPr lang="en-US" b="0" dirty="0">
                    <a:latin typeface="Arial" pitchFamily="-108" charset="0"/>
                  </a:rPr>
                  <a:t> distributions in </a:t>
                </a:r>
              </a:p>
              <a:p>
                <a:r>
                  <a:rPr lang="en-US" b="0" dirty="0">
                    <a:latin typeface="Arial" pitchFamily="-108" charset="0"/>
                  </a:rPr>
                  <a:t>transverse space - </a:t>
                </a:r>
                <a:r>
                  <a:rPr lang="en-US" b="0" dirty="0" err="1">
                    <a:solidFill>
                      <a:srgbClr val="FF0000"/>
                    </a:solidFill>
                    <a:latin typeface="Arial" pitchFamily="-108" charset="0"/>
                  </a:rPr>
                  <a:t>GPDs</a:t>
                </a:r>
                <a:endParaRPr lang="en-US" b="0" dirty="0">
                  <a:solidFill>
                    <a:srgbClr val="FF0000"/>
                  </a:solidFill>
                  <a:latin typeface="Arial" pitchFamily="-108" charset="0"/>
                </a:endParaRPr>
              </a:p>
            </p:txBody>
          </p:sp>
        </p:grpSp>
        <p:sp>
          <p:nvSpPr>
            <p:cNvPr id="11334" name="Rectangle 70"/>
            <p:cNvSpPr>
              <a:spLocks noChangeArrowheads="1"/>
            </p:cNvSpPr>
            <p:nvPr/>
          </p:nvSpPr>
          <p:spPr bwMode="auto">
            <a:xfrm>
              <a:off x="2677" y="1508"/>
              <a:ext cx="192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335" name="Line 71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29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9" descr="tabellapd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7100" y="4114800"/>
            <a:ext cx="3956050" cy="2224087"/>
          </a:xfrm>
          <a:prstGeom prst="rect">
            <a:avLst/>
          </a:prstGeom>
          <a:noFill/>
        </p:spPr>
      </p:pic>
      <p:pic>
        <p:nvPicPr>
          <p:cNvPr id="42" name="Picture 41" descr="Snapshot 2009-09-27 10-27-26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17" y="4027737"/>
            <a:ext cx="3172483" cy="2500055"/>
          </a:xfrm>
          <a:prstGeom prst="rect">
            <a:avLst/>
          </a:prstGeom>
        </p:spPr>
      </p:pic>
      <p:sp>
        <p:nvSpPr>
          <p:cNvPr id="1601539" name="Text Box 3"/>
          <p:cNvSpPr txBox="1">
            <a:spLocks noChangeArrowheads="1"/>
          </p:cNvSpPr>
          <p:nvPr/>
        </p:nvSpPr>
        <p:spPr bwMode="auto">
          <a:xfrm>
            <a:off x="12922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0" name="Text Box 4"/>
          <p:cNvSpPr txBox="1">
            <a:spLocks noChangeArrowheads="1"/>
          </p:cNvSpPr>
          <p:nvPr/>
        </p:nvSpPr>
        <p:spPr bwMode="auto">
          <a:xfrm>
            <a:off x="21558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1" name="Text Box 5"/>
          <p:cNvSpPr txBox="1">
            <a:spLocks noChangeArrowheads="1"/>
          </p:cNvSpPr>
          <p:nvPr/>
        </p:nvSpPr>
        <p:spPr bwMode="auto">
          <a:xfrm>
            <a:off x="2917825" y="1598613"/>
            <a:ext cx="30956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2" name="Text Box 6"/>
          <p:cNvSpPr txBox="1">
            <a:spLocks noChangeArrowheads="1"/>
          </p:cNvSpPr>
          <p:nvPr/>
        </p:nvSpPr>
        <p:spPr bwMode="auto">
          <a:xfrm>
            <a:off x="2955925" y="21812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3" name="Text Box 7"/>
          <p:cNvSpPr txBox="1">
            <a:spLocks noChangeArrowheads="1"/>
          </p:cNvSpPr>
          <p:nvPr/>
        </p:nvSpPr>
        <p:spPr bwMode="auto">
          <a:xfrm>
            <a:off x="34131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4" name="Rectangle 8"/>
          <p:cNvSpPr>
            <a:spLocks noChangeArrowheads="1"/>
          </p:cNvSpPr>
          <p:nvPr/>
        </p:nvSpPr>
        <p:spPr bwMode="auto">
          <a:xfrm>
            <a:off x="2717800" y="1562100"/>
            <a:ext cx="1117600" cy="584200"/>
          </a:xfrm>
          <a:prstGeom prst="rect">
            <a:avLst/>
          </a:prstGeom>
          <a:solidFill>
            <a:srgbClr val="00CCFF">
              <a:alpha val="30000"/>
            </a:srgbClr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01545" name="Picture 9" descr="tabellapd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00" y="1433513"/>
            <a:ext cx="3956050" cy="2224087"/>
          </a:xfrm>
          <a:prstGeom prst="rect">
            <a:avLst/>
          </a:prstGeom>
          <a:noFill/>
        </p:spPr>
      </p:pic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1600617" y="2438972"/>
            <a:ext cx="439737" cy="304800"/>
            <a:chOff x="3966" y="1417"/>
            <a:chExt cx="317" cy="200"/>
          </a:xfrm>
        </p:grpSpPr>
        <p:sp>
          <p:nvSpPr>
            <p:cNvPr id="1601575" name="Rectangle 39"/>
            <p:cNvSpPr>
              <a:spLocks noChangeArrowheads="1"/>
            </p:cNvSpPr>
            <p:nvPr/>
          </p:nvSpPr>
          <p:spPr bwMode="auto">
            <a:xfrm>
              <a:off x="4032" y="1433"/>
              <a:ext cx="184" cy="184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601576" name="Rectangle 40"/>
            <p:cNvSpPr>
              <a:spLocks noChangeArrowheads="1"/>
            </p:cNvSpPr>
            <p:nvPr/>
          </p:nvSpPr>
          <p:spPr bwMode="auto">
            <a:xfrm rot="10800000" flipV="1">
              <a:off x="3966" y="1417"/>
              <a:ext cx="317" cy="20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g</a:t>
              </a:r>
              <a:r>
                <a:rPr lang="en-US" sz="1400" baseline="-25000" dirty="0">
                  <a:solidFill>
                    <a:schemeClr val="tx1"/>
                  </a:solidFill>
                  <a:latin typeface="Arial" charset="0"/>
                </a:rPr>
                <a:t>1L</a:t>
              </a:r>
              <a:endParaRPr lang="it-IT" sz="1400" baseline="-25000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2844800" y="2895600"/>
            <a:ext cx="368300" cy="304800"/>
            <a:chOff x="4880" y="1529"/>
            <a:chExt cx="232" cy="192"/>
          </a:xfrm>
        </p:grpSpPr>
        <p:sp>
          <p:nvSpPr>
            <p:cNvPr id="1601578" name="Rectangle 42"/>
            <p:cNvSpPr>
              <a:spLocks noChangeArrowheads="1"/>
            </p:cNvSpPr>
            <p:nvPr/>
          </p:nvSpPr>
          <p:spPr bwMode="auto">
            <a:xfrm>
              <a:off x="4880" y="1536"/>
              <a:ext cx="184" cy="184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601579" name="Rectangle 43"/>
            <p:cNvSpPr>
              <a:spLocks noChangeArrowheads="1"/>
            </p:cNvSpPr>
            <p:nvPr/>
          </p:nvSpPr>
          <p:spPr bwMode="auto">
            <a:xfrm>
              <a:off x="4888" y="1529"/>
              <a:ext cx="224" cy="192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>
                  <a:solidFill>
                    <a:schemeClr val="tx1"/>
                  </a:solidFill>
                  <a:latin typeface="Arial" charset="0"/>
                </a:rPr>
                <a:t>h</a:t>
              </a:r>
              <a:r>
                <a:rPr lang="en-US" sz="1400" baseline="-25000">
                  <a:solidFill>
                    <a:schemeClr val="tx1"/>
                  </a:solidFill>
                  <a:latin typeface="Arial" charset="0"/>
                </a:rPr>
                <a:t>1</a:t>
              </a:r>
              <a:endParaRPr lang="it-IT" sz="1400" baseline="-2500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1601603" name="Text Box 67"/>
          <p:cNvSpPr txBox="1">
            <a:spLocks noChangeArrowheads="1"/>
          </p:cNvSpPr>
          <p:nvPr/>
        </p:nvSpPr>
        <p:spPr bwMode="auto">
          <a:xfrm>
            <a:off x="4730750" y="3759381"/>
            <a:ext cx="3962400" cy="369332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rPr>
              <a:t>Fragmentation Functions (FF)</a:t>
            </a:r>
            <a:endParaRPr lang="it-IT" sz="1800">
              <a:solidFill>
                <a:schemeClr val="tx1"/>
              </a:solidFill>
              <a:latin typeface="Garamond" charset="0"/>
              <a:ea typeface="Arial" charset="0"/>
              <a:cs typeface="Arial" charset="0"/>
            </a:endParaRPr>
          </a:p>
        </p:txBody>
      </p:sp>
      <p:sp>
        <p:nvSpPr>
          <p:cNvPr id="1601604" name="Text Box 68"/>
          <p:cNvSpPr txBox="1">
            <a:spLocks noChangeArrowheads="1"/>
          </p:cNvSpPr>
          <p:nvPr/>
        </p:nvSpPr>
        <p:spPr bwMode="auto">
          <a:xfrm>
            <a:off x="76200" y="1044575"/>
            <a:ext cx="3951288" cy="3952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rPr>
              <a:t>Distribution Functions (DF)</a:t>
            </a:r>
            <a:endParaRPr lang="it-IT" sz="1800">
              <a:solidFill>
                <a:schemeClr val="tx1"/>
              </a:solidFill>
              <a:latin typeface="Garamond" charset="0"/>
              <a:ea typeface="Arial" charset="0"/>
              <a:cs typeface="Arial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853880" y="0"/>
            <a:ext cx="32900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correlators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605970" y="4762109"/>
            <a:ext cx="152400" cy="292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01601" name="Object 65"/>
          <p:cNvGraphicFramePr>
            <a:graphicFrameLocks noChangeAspect="1"/>
          </p:cNvGraphicFramePr>
          <p:nvPr/>
        </p:nvGraphicFramePr>
        <p:xfrm>
          <a:off x="5492750" y="4750769"/>
          <a:ext cx="289479" cy="304012"/>
        </p:xfrm>
        <a:graphic>
          <a:graphicData uri="http://schemas.openxmlformats.org/presentationml/2006/ole">
            <p:oleObj spid="_x0000_s360450" name="Equation" r:id="rId6" imgW="6908800" imgH="7315200" progId="Equation.3">
              <p:embed/>
            </p:oleObj>
          </a:graphicData>
        </a:graphic>
      </p:graphicFrame>
      <p:sp>
        <p:nvSpPr>
          <p:cNvPr id="32" name="Rectangle 31"/>
          <p:cNvSpPr/>
          <p:nvPr/>
        </p:nvSpPr>
        <p:spPr>
          <a:xfrm>
            <a:off x="5470070" y="5808616"/>
            <a:ext cx="175080" cy="3654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584626" y="1323353"/>
            <a:ext cx="347803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Interference between wave functions with </a:t>
            </a:r>
          </a:p>
          <a:p>
            <a:r>
              <a:rPr lang="en-US" sz="1400" dirty="0" smtClean="0"/>
              <a:t>different angular </a:t>
            </a:r>
            <a:r>
              <a:rPr lang="en-US" sz="1400" dirty="0" err="1" smtClean="0"/>
              <a:t>momenta</a:t>
            </a:r>
            <a:r>
              <a:rPr lang="en-US" sz="1400" dirty="0" smtClean="0"/>
              <a:t>: contains </a:t>
            </a:r>
            <a:r>
              <a:rPr lang="en-US" sz="1400" dirty="0" err="1" smtClean="0"/>
              <a:t>infos</a:t>
            </a:r>
            <a:endParaRPr lang="en-US" sz="1400" dirty="0" smtClean="0"/>
          </a:p>
          <a:p>
            <a:r>
              <a:rPr lang="en-US" sz="1400" dirty="0" smtClean="0"/>
              <a:t>about </a:t>
            </a:r>
            <a:r>
              <a:rPr lang="en-US" sz="1400" dirty="0" err="1" smtClean="0"/>
              <a:t>parton</a:t>
            </a:r>
            <a:r>
              <a:rPr lang="en-US" sz="1400" dirty="0" smtClean="0"/>
              <a:t> orbital angular </a:t>
            </a:r>
            <a:r>
              <a:rPr lang="en-US" sz="1400" dirty="0" err="1" smtClean="0"/>
              <a:t>momenta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4597202" y="2276166"/>
            <a:ext cx="29488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Testing QCD at the amplitude level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4572973" y="2732570"/>
            <a:ext cx="4571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i.e. </a:t>
            </a:r>
            <a:r>
              <a:rPr lang="en-US" sz="1400" dirty="0" err="1" smtClean="0"/>
              <a:t>Sivers</a:t>
            </a:r>
            <a:r>
              <a:rPr lang="en-US" sz="1400" dirty="0" smtClean="0"/>
              <a:t>: spin-orbit correlations with same matrix element of </a:t>
            </a:r>
            <a:r>
              <a:rPr lang="en-US" sz="1400" dirty="0" err="1" smtClean="0"/>
              <a:t>anomaluos</a:t>
            </a:r>
            <a:r>
              <a:rPr lang="en-US" sz="1400" dirty="0" smtClean="0"/>
              <a:t> magnetic moment, and GPD E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4229330" y="904763"/>
            <a:ext cx="4551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Off-diagonal elements are important objects: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4420" y="3754821"/>
            <a:ext cx="36507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3D description in momentum space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16200000">
            <a:off x="-506540" y="5120399"/>
            <a:ext cx="2031137" cy="30777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PRD 78 (2008) 074010</a:t>
            </a:r>
            <a:endParaRPr lang="en-US" sz="1400" dirty="0"/>
          </a:p>
        </p:txBody>
      </p:sp>
      <p:sp>
        <p:nvSpPr>
          <p:cNvPr id="37" name="Rectangle 36"/>
          <p:cNvSpPr/>
          <p:nvPr/>
        </p:nvSpPr>
        <p:spPr>
          <a:xfrm>
            <a:off x="6350198" y="5708687"/>
            <a:ext cx="324562" cy="3654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7557436" y="5159702"/>
            <a:ext cx="166920" cy="2155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644976" y="4724400"/>
            <a:ext cx="175080" cy="3153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7568776" y="5614568"/>
            <a:ext cx="262620" cy="6639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01602" name="Object 66"/>
          <p:cNvGraphicFramePr>
            <a:graphicFrameLocks noChangeAspect="1"/>
          </p:cNvGraphicFramePr>
          <p:nvPr/>
        </p:nvGraphicFramePr>
        <p:xfrm>
          <a:off x="7557437" y="4724400"/>
          <a:ext cx="353044" cy="315352"/>
        </p:xfrm>
        <a:graphic>
          <a:graphicData uri="http://schemas.openxmlformats.org/presentationml/2006/ole">
            <p:oleObj spid="_x0000_s360451" name="Equation" r:id="rId7" imgW="7315200" imgH="6578600" progId="Equation.3">
              <p:embed/>
            </p:oleObj>
          </a:graphicData>
        </a:graphic>
      </p:graphicFrame>
      <p:graphicFrame>
        <p:nvGraphicFramePr>
          <p:cNvPr id="248838" name="Object 6"/>
          <p:cNvGraphicFramePr>
            <a:graphicFrameLocks noChangeAspect="1"/>
          </p:cNvGraphicFramePr>
          <p:nvPr/>
        </p:nvGraphicFramePr>
        <p:xfrm>
          <a:off x="7499789" y="5148362"/>
          <a:ext cx="299966" cy="274998"/>
        </p:xfrm>
        <a:graphic>
          <a:graphicData uri="http://schemas.openxmlformats.org/presentationml/2006/ole">
            <p:oleObj spid="_x0000_s360452" name="Equation" r:id="rId8" imgW="241300" imgH="203200" progId="Equation.3">
              <p:embed/>
            </p:oleObj>
          </a:graphicData>
        </a:graphic>
      </p:graphicFrame>
      <p:graphicFrame>
        <p:nvGraphicFramePr>
          <p:cNvPr id="248839" name="Object 7"/>
          <p:cNvGraphicFramePr>
            <a:graphicFrameLocks noChangeAspect="1"/>
          </p:cNvGraphicFramePr>
          <p:nvPr/>
        </p:nvGraphicFramePr>
        <p:xfrm>
          <a:off x="7588277" y="5615303"/>
          <a:ext cx="265504" cy="260513"/>
        </p:xfrm>
        <a:graphic>
          <a:graphicData uri="http://schemas.openxmlformats.org/presentationml/2006/ole">
            <p:oleObj spid="_x0000_s360453" name="Equation" r:id="rId9" imgW="203200" imgH="203200" progId="Equation.3">
              <p:embed/>
            </p:oleObj>
          </a:graphicData>
        </a:graphic>
      </p:graphicFrame>
      <p:graphicFrame>
        <p:nvGraphicFramePr>
          <p:cNvPr id="248840" name="Object 8"/>
          <p:cNvGraphicFramePr>
            <a:graphicFrameLocks noChangeAspect="1"/>
          </p:cNvGraphicFramePr>
          <p:nvPr/>
        </p:nvGraphicFramePr>
        <p:xfrm>
          <a:off x="7580535" y="6049290"/>
          <a:ext cx="261906" cy="244475"/>
        </p:xfrm>
        <a:graphic>
          <a:graphicData uri="http://schemas.openxmlformats.org/presentationml/2006/ole">
            <p:oleObj spid="_x0000_s360454" name="Equation" r:id="rId10" imgW="241300" imgH="203200" progId="Equation.3">
              <p:embed/>
            </p:oleObj>
          </a:graphicData>
        </a:graphic>
      </p:graphicFrame>
      <p:graphicFrame>
        <p:nvGraphicFramePr>
          <p:cNvPr id="248841" name="Object 9"/>
          <p:cNvGraphicFramePr>
            <a:graphicFrameLocks noChangeAspect="1"/>
          </p:cNvGraphicFramePr>
          <p:nvPr/>
        </p:nvGraphicFramePr>
        <p:xfrm>
          <a:off x="6519863" y="5924550"/>
          <a:ext cx="11112" cy="9525"/>
        </p:xfrm>
        <a:graphic>
          <a:graphicData uri="http://schemas.openxmlformats.org/presentationml/2006/ole">
            <p:oleObj spid="_x0000_s360455" name="Equation" r:id="rId11" imgW="215900" imgH="203200" progId="Equation.3">
              <p:embed/>
            </p:oleObj>
          </a:graphicData>
        </a:graphic>
      </p:graphicFrame>
      <p:graphicFrame>
        <p:nvGraphicFramePr>
          <p:cNvPr id="248842" name="Object 10"/>
          <p:cNvGraphicFramePr>
            <a:graphicFrameLocks noChangeAspect="1"/>
          </p:cNvGraphicFramePr>
          <p:nvPr/>
        </p:nvGraphicFramePr>
        <p:xfrm>
          <a:off x="5429467" y="5740186"/>
          <a:ext cx="294883" cy="286204"/>
        </p:xfrm>
        <a:graphic>
          <a:graphicData uri="http://schemas.openxmlformats.org/presentationml/2006/ole">
            <p:oleObj spid="_x0000_s360456" name="Equation" r:id="rId12" imgW="228600" imgH="203200" progId="Equation.3">
              <p:embed/>
            </p:oleObj>
          </a:graphicData>
        </a:graphic>
      </p:graphicFrame>
      <p:sp>
        <p:nvSpPr>
          <p:cNvPr id="49" name="Rectangle 48"/>
          <p:cNvSpPr/>
          <p:nvPr/>
        </p:nvSpPr>
        <p:spPr>
          <a:xfrm>
            <a:off x="6378120" y="5192558"/>
            <a:ext cx="175080" cy="1827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8843" name="Object 11"/>
          <p:cNvGraphicFramePr>
            <a:graphicFrameLocks noChangeAspect="1"/>
          </p:cNvGraphicFramePr>
          <p:nvPr/>
        </p:nvGraphicFramePr>
        <p:xfrm>
          <a:off x="6511925" y="5276850"/>
          <a:ext cx="9525" cy="9525"/>
        </p:xfrm>
        <a:graphic>
          <a:graphicData uri="http://schemas.openxmlformats.org/presentationml/2006/ole">
            <p:oleObj spid="_x0000_s360457" name="Equation" r:id="rId13" imgW="190500" imgH="203200" progId="Equation.3">
              <p:embed/>
            </p:oleObj>
          </a:graphicData>
        </a:graphic>
      </p:graphicFrame>
      <p:graphicFrame>
        <p:nvGraphicFramePr>
          <p:cNvPr id="248846" name="Object 14"/>
          <p:cNvGraphicFramePr>
            <a:graphicFrameLocks noChangeAspect="1"/>
          </p:cNvGraphicFramePr>
          <p:nvPr/>
        </p:nvGraphicFramePr>
        <p:xfrm>
          <a:off x="6400800" y="5740576"/>
          <a:ext cx="296922" cy="271188"/>
        </p:xfrm>
        <a:graphic>
          <a:graphicData uri="http://schemas.openxmlformats.org/presentationml/2006/ole">
            <p:oleObj spid="_x0000_s360458" name="Equation" r:id="rId14" imgW="228600" imgH="203200" progId="Equation.3">
              <p:embed/>
            </p:oleObj>
          </a:graphicData>
        </a:graphic>
      </p:graphicFrame>
      <p:graphicFrame>
        <p:nvGraphicFramePr>
          <p:cNvPr id="248847" name="Object 15"/>
          <p:cNvGraphicFramePr>
            <a:graphicFrameLocks noChangeAspect="1"/>
          </p:cNvGraphicFramePr>
          <p:nvPr/>
        </p:nvGraphicFramePr>
        <p:xfrm>
          <a:off x="6330500" y="5148362"/>
          <a:ext cx="291431" cy="266711"/>
        </p:xfrm>
        <a:graphic>
          <a:graphicData uri="http://schemas.openxmlformats.org/presentationml/2006/ole">
            <p:oleObj spid="_x0000_s360459" name="Equation" r:id="rId15" imgW="228600" imgH="2032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3" name="Text Box 3"/>
          <p:cNvSpPr txBox="1">
            <a:spLocks noChangeArrowheads="1"/>
          </p:cNvSpPr>
          <p:nvPr/>
        </p:nvSpPr>
        <p:spPr bwMode="auto">
          <a:xfrm>
            <a:off x="481013" y="163513"/>
            <a:ext cx="7889875" cy="6413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3600" i="1">
                <a:solidFill>
                  <a:srgbClr val="FF0000"/>
                </a:solidFill>
                <a:latin typeface="Arial" pitchFamily="-108" charset="0"/>
              </a:rPr>
              <a:t>CLAS12</a:t>
            </a:r>
            <a:r>
              <a:rPr lang="en-US" sz="3600" b="0">
                <a:solidFill>
                  <a:schemeClr val="hlink"/>
                </a:solidFill>
              </a:rPr>
              <a:t> </a:t>
            </a:r>
            <a:r>
              <a:rPr lang="en-US" sz="3600" b="0">
                <a:latin typeface="Arial" pitchFamily="-108" charset="0"/>
              </a:rPr>
              <a:t>-</a:t>
            </a:r>
            <a:r>
              <a:rPr lang="en-US" sz="3200" b="0">
                <a:latin typeface="Arial" pitchFamily="-108" charset="0"/>
              </a:rPr>
              <a:t> </a:t>
            </a:r>
            <a:r>
              <a:rPr lang="en-US" sz="3200" b="0">
                <a:latin typeface="Comic Sans MS" pitchFamily="-108" charset="0"/>
              </a:rPr>
              <a:t>DVCS/BH Target Asymmetry</a:t>
            </a:r>
          </a:p>
        </p:txBody>
      </p:sp>
      <p:sp>
        <p:nvSpPr>
          <p:cNvPr id="389124" name="Line 4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27" name="Text Box 7"/>
          <p:cNvSpPr txBox="1">
            <a:spLocks noChangeArrowheads="1"/>
          </p:cNvSpPr>
          <p:nvPr/>
        </p:nvSpPr>
        <p:spPr bwMode="auto">
          <a:xfrm>
            <a:off x="228600" y="5151438"/>
            <a:ext cx="3505200" cy="94456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buClr>
                <a:srgbClr val="FF0000"/>
              </a:buClr>
              <a:buFont typeface="Wingdings" pitchFamily="-108" charset="2"/>
              <a:buChar char="§"/>
            </a:pPr>
            <a:r>
              <a:rPr lang="en-US" b="0">
                <a:solidFill>
                  <a:srgbClr val="FF0000"/>
                </a:solidFill>
                <a:latin typeface="Comic Sans MS" pitchFamily="-108" charset="0"/>
              </a:rPr>
              <a:t> </a:t>
            </a:r>
            <a:r>
              <a:rPr lang="en-US" b="0">
                <a:solidFill>
                  <a:srgbClr val="FF0000"/>
                </a:solidFill>
                <a:latin typeface="Arial" pitchFamily="-108" charset="0"/>
              </a:rPr>
              <a:t>Asymmetries highly sensitive to the u-quark contributions to the proton spin.</a:t>
            </a:r>
          </a:p>
        </p:txBody>
      </p:sp>
      <p:sp>
        <p:nvSpPr>
          <p:cNvPr id="389128" name="Rectangle 8"/>
          <p:cNvSpPr>
            <a:spLocks noChangeArrowheads="1"/>
          </p:cNvSpPr>
          <p:nvPr/>
        </p:nvSpPr>
        <p:spPr bwMode="auto">
          <a:xfrm>
            <a:off x="254000" y="2133600"/>
            <a:ext cx="3429000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2000" b="0">
                <a:latin typeface="Arial" pitchFamily="-108" charset="0"/>
              </a:rPr>
              <a:t>Transverse polarized target</a:t>
            </a:r>
          </a:p>
        </p:txBody>
      </p:sp>
      <p:sp>
        <p:nvSpPr>
          <p:cNvPr id="389131" name="Text Box 11"/>
          <p:cNvSpPr txBox="1">
            <a:spLocks noChangeArrowheads="1"/>
          </p:cNvSpPr>
          <p:nvPr/>
        </p:nvSpPr>
        <p:spPr bwMode="auto">
          <a:xfrm>
            <a:off x="381000" y="1295400"/>
            <a:ext cx="2209800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0" dirty="0" err="1">
                <a:solidFill>
                  <a:srgbClr val="FF0000"/>
                </a:solidFill>
              </a:rPr>
              <a:t>e</a:t>
            </a:r>
            <a:r>
              <a:rPr lang="en-US" sz="2800" b="0" dirty="0">
                <a:solidFill>
                  <a:srgbClr val="FF0000"/>
                </a:solidFill>
              </a:rPr>
              <a:t> </a:t>
            </a:r>
            <a:r>
              <a:rPr lang="en-US" sz="2800" b="0" dirty="0" err="1">
                <a:solidFill>
                  <a:srgbClr val="FF0000"/>
                </a:solidFill>
              </a:rPr>
              <a:t>p</a:t>
            </a:r>
            <a:r>
              <a:rPr lang="en-US" sz="2800" b="0" dirty="0">
                <a:solidFill>
                  <a:srgbClr val="FF0000"/>
                </a:solidFill>
              </a:rPr>
              <a:t>        </a:t>
            </a:r>
            <a:r>
              <a:rPr lang="en-US" sz="2800" b="0" dirty="0" err="1">
                <a:solidFill>
                  <a:srgbClr val="FF0000"/>
                </a:solidFill>
              </a:rPr>
              <a:t>ep</a:t>
            </a:r>
            <a:r>
              <a:rPr lang="en-US" sz="2800" b="0" dirty="0" err="1">
                <a:solidFill>
                  <a:srgbClr val="FF0000"/>
                </a:solidFill>
                <a:latin typeface="Symbol" pitchFamily="-108" charset="2"/>
              </a:rPr>
              <a:t>g</a:t>
            </a:r>
            <a:r>
              <a:rPr lang="en-US" sz="2800" b="0" dirty="0">
                <a:solidFill>
                  <a:srgbClr val="FF0000"/>
                </a:solidFill>
                <a:latin typeface="Symbol" pitchFamily="-108" charset="2"/>
              </a:rPr>
              <a:t>  </a:t>
            </a:r>
            <a:endParaRPr lang="en-US" sz="2800" b="0" dirty="0">
              <a:solidFill>
                <a:srgbClr val="FF0000"/>
              </a:solidFill>
            </a:endParaRPr>
          </a:p>
        </p:txBody>
      </p:sp>
      <p:sp>
        <p:nvSpPr>
          <p:cNvPr id="389132" name="Line 12"/>
          <p:cNvSpPr>
            <a:spLocks noChangeShapeType="1"/>
          </p:cNvSpPr>
          <p:nvPr/>
        </p:nvSpPr>
        <p:spPr bwMode="auto">
          <a:xfrm>
            <a:off x="1143000" y="1616075"/>
            <a:ext cx="457200" cy="0"/>
          </a:xfrm>
          <a:prstGeom prst="line">
            <a:avLst/>
          </a:prstGeom>
          <a:noFill/>
          <a:ln w="19050">
            <a:solidFill>
              <a:srgbClr val="FF0000"/>
            </a:solidFill>
            <a:miter lim="800000"/>
            <a:headEnd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33" name="Line 13"/>
          <p:cNvSpPr>
            <a:spLocks noChangeShapeType="1"/>
          </p:cNvSpPr>
          <p:nvPr/>
        </p:nvSpPr>
        <p:spPr bwMode="auto">
          <a:xfrm flipV="1">
            <a:off x="1066800" y="1371600"/>
            <a:ext cx="0" cy="2286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34" name="Rectangle 14"/>
          <p:cNvSpPr>
            <a:spLocks noChangeArrowheads="1"/>
          </p:cNvSpPr>
          <p:nvPr/>
        </p:nvSpPr>
        <p:spPr bwMode="auto">
          <a:xfrm>
            <a:off x="149225" y="2667000"/>
            <a:ext cx="3657600" cy="5334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35" name="Text Box 15"/>
          <p:cNvSpPr txBox="1">
            <a:spLocks noChangeArrowheads="1"/>
          </p:cNvSpPr>
          <p:nvPr/>
        </p:nvSpPr>
        <p:spPr bwMode="auto">
          <a:xfrm>
            <a:off x="149225" y="2765425"/>
            <a:ext cx="3686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Symbol" pitchFamily="-108" charset="2"/>
              </a:rPr>
              <a:t>Ds </a:t>
            </a:r>
            <a:r>
              <a:rPr lang="en-US" b="0">
                <a:solidFill>
                  <a:srgbClr val="000000"/>
                </a:solidFill>
                <a:latin typeface="Tahoma" pitchFamily="-108" charset="0"/>
              </a:rPr>
              <a:t>~ </a:t>
            </a:r>
            <a:r>
              <a:rPr lang="en-US" b="0">
                <a:solidFill>
                  <a:srgbClr val="FF0000"/>
                </a:solidFill>
                <a:latin typeface="Tahoma" pitchFamily="-108" charset="0"/>
              </a:rPr>
              <a:t>sin</a:t>
            </a:r>
            <a:r>
              <a:rPr lang="en-US" b="0">
                <a:solidFill>
                  <a:srgbClr val="FF0000"/>
                </a:solidFill>
                <a:latin typeface="Symbol" pitchFamily="-108" charset="2"/>
              </a:rPr>
              <a:t>f</a:t>
            </a:r>
            <a:r>
              <a:rPr lang="en-US" b="0">
                <a:solidFill>
                  <a:srgbClr val="000000"/>
                </a:solidFill>
                <a:latin typeface="Tahoma" pitchFamily="-108" charset="0"/>
              </a:rPr>
              <a:t>Im{k</a:t>
            </a:r>
            <a:r>
              <a:rPr lang="en-US" b="0" baseline="-25000">
                <a:solidFill>
                  <a:srgbClr val="000000"/>
                </a:solidFill>
                <a:latin typeface="Tahoma" pitchFamily="-108" charset="0"/>
              </a:rPr>
              <a:t>1</a:t>
            </a:r>
            <a:r>
              <a:rPr lang="en-US" b="0">
                <a:solidFill>
                  <a:srgbClr val="000000"/>
                </a:solidFill>
                <a:latin typeface="Tahoma" pitchFamily="-108" charset="0"/>
              </a:rPr>
              <a:t>(F</a:t>
            </a:r>
            <a:r>
              <a:rPr lang="en-US" b="0" baseline="-25000">
                <a:solidFill>
                  <a:srgbClr val="000000"/>
                </a:solidFill>
                <a:latin typeface="Tahoma" pitchFamily="-108" charset="0"/>
              </a:rPr>
              <a:t>2</a:t>
            </a:r>
            <a:r>
              <a:rPr lang="en-US">
                <a:solidFill>
                  <a:srgbClr val="FF0000"/>
                </a:solidFill>
                <a:latin typeface="Comic Sans MS" pitchFamily="-108" charset="0"/>
                <a:ea typeface="Arial Unicode MS" pitchFamily="-108" charset="0"/>
                <a:cs typeface="Arial Unicode MS" pitchFamily="-108" charset="0"/>
              </a:rPr>
              <a:t>H</a:t>
            </a:r>
            <a:r>
              <a:rPr lang="en-US">
                <a:solidFill>
                  <a:srgbClr val="000000"/>
                </a:solidFill>
                <a:latin typeface="Comic Sans MS" pitchFamily="-108" charset="0"/>
              </a:rPr>
              <a:t> </a:t>
            </a:r>
            <a:r>
              <a:rPr lang="en-US" b="0">
                <a:solidFill>
                  <a:srgbClr val="000000"/>
                </a:solidFill>
              </a:rPr>
              <a:t>– </a:t>
            </a:r>
            <a:r>
              <a:rPr lang="en-US" b="0">
                <a:solidFill>
                  <a:srgbClr val="000000"/>
                </a:solidFill>
                <a:latin typeface="Arial" pitchFamily="-108" charset="0"/>
              </a:rPr>
              <a:t>F</a:t>
            </a:r>
            <a:r>
              <a:rPr lang="en-US" b="0" baseline="-25000">
                <a:solidFill>
                  <a:srgbClr val="000000"/>
                </a:solidFill>
                <a:latin typeface="Arial" pitchFamily="-108" charset="0"/>
              </a:rPr>
              <a:t>1</a:t>
            </a:r>
            <a:r>
              <a:rPr lang="en-US">
                <a:solidFill>
                  <a:srgbClr val="FF0000"/>
                </a:solidFill>
                <a:latin typeface="Comic Sans MS" pitchFamily="-108" charset="0"/>
              </a:rPr>
              <a:t>E</a:t>
            </a:r>
            <a:r>
              <a:rPr lang="en-US" b="0">
                <a:solidFill>
                  <a:srgbClr val="000000"/>
                </a:solidFill>
              </a:rPr>
              <a:t>) </a:t>
            </a:r>
            <a:r>
              <a:rPr lang="en-US" b="0">
                <a:solidFill>
                  <a:srgbClr val="000000"/>
                </a:solidFill>
                <a:latin typeface="Tahoma" pitchFamily="-108" charset="0"/>
              </a:rPr>
              <a:t>+…}d</a:t>
            </a:r>
            <a:r>
              <a:rPr lang="en-US" b="0">
                <a:solidFill>
                  <a:srgbClr val="000000"/>
                </a:solidFill>
                <a:latin typeface="Symbol" pitchFamily="-108" charset="2"/>
              </a:rPr>
              <a:t>f</a:t>
            </a:r>
            <a:endParaRPr lang="en-US" b="0">
              <a:solidFill>
                <a:srgbClr val="000000"/>
              </a:solidFill>
              <a:latin typeface="Tahoma" pitchFamily="-108" charset="0"/>
            </a:endParaRPr>
          </a:p>
        </p:txBody>
      </p:sp>
      <p:pic>
        <p:nvPicPr>
          <p:cNvPr id="389137" name="Picture 17" descr="autx"/>
          <p:cNvPicPr>
            <a:picLocks noChangeAspect="1" noChangeArrowheads="1"/>
          </p:cNvPicPr>
          <p:nvPr/>
        </p:nvPicPr>
        <p:blipFill>
          <a:blip r:embed="rId3"/>
          <a:srcRect t="6082"/>
          <a:stretch>
            <a:fillRect/>
          </a:stretch>
        </p:blipFill>
        <p:spPr bwMode="auto">
          <a:xfrm>
            <a:off x="3962400" y="2057400"/>
            <a:ext cx="5105400" cy="4419600"/>
          </a:xfrm>
          <a:prstGeom prst="rect">
            <a:avLst/>
          </a:prstGeom>
          <a:noFill/>
        </p:spPr>
      </p:pic>
      <p:sp>
        <p:nvSpPr>
          <p:cNvPr id="389138" name="Text Box 18"/>
          <p:cNvSpPr txBox="1">
            <a:spLocks noChangeArrowheads="1"/>
          </p:cNvSpPr>
          <p:nvPr/>
        </p:nvSpPr>
        <p:spPr bwMode="auto">
          <a:xfrm>
            <a:off x="5148263" y="1681163"/>
            <a:ext cx="3551237" cy="3651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600" b="0">
                <a:solidFill>
                  <a:srgbClr val="FF0000"/>
                </a:solidFill>
                <a:latin typeface="Arial" pitchFamily="-108" charset="0"/>
              </a:rPr>
              <a:t>Q</a:t>
            </a:r>
            <a:r>
              <a:rPr lang="en-US" sz="1600" b="0" baseline="30000">
                <a:solidFill>
                  <a:srgbClr val="FF0000"/>
                </a:solidFill>
                <a:latin typeface="Arial" pitchFamily="-108" charset="0"/>
              </a:rPr>
              <a:t>2</a:t>
            </a:r>
            <a:r>
              <a:rPr lang="en-US" sz="1600" b="0">
                <a:solidFill>
                  <a:srgbClr val="FF0000"/>
                </a:solidFill>
                <a:latin typeface="Arial" pitchFamily="-108" charset="0"/>
              </a:rPr>
              <a:t>=2.2 GeV</a:t>
            </a:r>
            <a:r>
              <a:rPr lang="en-US" sz="1600" b="0" baseline="30000">
                <a:solidFill>
                  <a:srgbClr val="FF0000"/>
                </a:solidFill>
                <a:latin typeface="Arial" pitchFamily="-108" charset="0"/>
              </a:rPr>
              <a:t>2</a:t>
            </a:r>
            <a:r>
              <a:rPr lang="en-US" sz="1600" b="0">
                <a:solidFill>
                  <a:srgbClr val="FF0000"/>
                </a:solidFill>
                <a:latin typeface="Arial" pitchFamily="-108" charset="0"/>
              </a:rPr>
              <a:t>, x</a:t>
            </a:r>
            <a:r>
              <a:rPr lang="en-US" sz="1600" b="0" baseline="-25000">
                <a:solidFill>
                  <a:srgbClr val="FF0000"/>
                </a:solidFill>
                <a:latin typeface="Arial" pitchFamily="-108" charset="0"/>
              </a:rPr>
              <a:t>B </a:t>
            </a:r>
            <a:r>
              <a:rPr lang="en-US" sz="1600" b="0">
                <a:solidFill>
                  <a:srgbClr val="FF0000"/>
                </a:solidFill>
                <a:latin typeface="Arial" pitchFamily="-108" charset="0"/>
              </a:rPr>
              <a:t>= 0.25, -t = 0.5GeV</a:t>
            </a:r>
            <a:r>
              <a:rPr lang="en-US" sz="1600" b="0" baseline="30000">
                <a:solidFill>
                  <a:srgbClr val="FF0000"/>
                </a:solidFill>
                <a:latin typeface="Arial" pitchFamily="-108" charset="0"/>
              </a:rPr>
              <a:t>2</a:t>
            </a:r>
          </a:p>
        </p:txBody>
      </p:sp>
      <p:sp>
        <p:nvSpPr>
          <p:cNvPr id="389140" name="Text Box 20"/>
          <p:cNvSpPr txBox="1">
            <a:spLocks noChangeArrowheads="1"/>
          </p:cNvSpPr>
          <p:nvPr/>
        </p:nvSpPr>
        <p:spPr bwMode="auto">
          <a:xfrm>
            <a:off x="2844800" y="1295400"/>
            <a:ext cx="20320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2800" b="0" i="1" dirty="0">
                <a:solidFill>
                  <a:srgbClr val="FF0000"/>
                </a:solidFill>
                <a:latin typeface="Arial" pitchFamily="-108" charset="0"/>
              </a:rPr>
              <a:t>E = 11 </a:t>
            </a:r>
            <a:r>
              <a:rPr lang="en-US" sz="2800" b="0" i="1" dirty="0" err="1">
                <a:solidFill>
                  <a:srgbClr val="FF0000"/>
                </a:solidFill>
                <a:latin typeface="Arial" pitchFamily="-108" charset="0"/>
              </a:rPr>
              <a:t>GeV</a:t>
            </a:r>
            <a:endParaRPr lang="en-US" sz="2800" b="0" i="1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89141" name="Text Box 21"/>
          <p:cNvSpPr txBox="1">
            <a:spLocks noChangeArrowheads="1"/>
          </p:cNvSpPr>
          <p:nvPr/>
        </p:nvSpPr>
        <p:spPr bwMode="auto">
          <a:xfrm>
            <a:off x="5307013" y="1136650"/>
            <a:ext cx="2744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0">
                <a:solidFill>
                  <a:srgbClr val="FF0000"/>
                </a:solidFill>
                <a:latin typeface="Arial" pitchFamily="-108" charset="0"/>
              </a:rPr>
              <a:t>Sample kinematics</a:t>
            </a:r>
          </a:p>
        </p:txBody>
      </p:sp>
      <p:sp>
        <p:nvSpPr>
          <p:cNvPr id="389142" name="Text Box 22"/>
          <p:cNvSpPr txBox="1">
            <a:spLocks noChangeArrowheads="1"/>
          </p:cNvSpPr>
          <p:nvPr/>
        </p:nvSpPr>
        <p:spPr bwMode="auto">
          <a:xfrm>
            <a:off x="76200" y="3443288"/>
            <a:ext cx="33670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/>
              <a:t>A</a:t>
            </a:r>
            <a:r>
              <a:rPr lang="en-US" sz="2000" b="0" baseline="-25000"/>
              <a:t>UTx</a:t>
            </a:r>
            <a:r>
              <a:rPr lang="en-US" sz="2000" b="0"/>
              <a:t> Target polarization in the </a:t>
            </a:r>
          </a:p>
          <a:p>
            <a:r>
              <a:rPr lang="en-US" sz="2000" b="0"/>
              <a:t>         scattering plane</a:t>
            </a:r>
          </a:p>
        </p:txBody>
      </p:sp>
      <p:sp>
        <p:nvSpPr>
          <p:cNvPr id="389143" name="Text Box 23"/>
          <p:cNvSpPr txBox="1">
            <a:spLocks noChangeArrowheads="1"/>
          </p:cNvSpPr>
          <p:nvPr/>
        </p:nvSpPr>
        <p:spPr bwMode="auto">
          <a:xfrm>
            <a:off x="76200" y="4181475"/>
            <a:ext cx="4127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/>
              <a:t>A</a:t>
            </a:r>
            <a:r>
              <a:rPr lang="en-US" sz="2000" b="0" baseline="-25000"/>
              <a:t>UTy</a:t>
            </a:r>
            <a:r>
              <a:rPr lang="en-US" sz="2000" b="0"/>
              <a:t> Target polarization perpendicular</a:t>
            </a:r>
          </a:p>
          <a:p>
            <a:r>
              <a:rPr lang="en-US" sz="2000" b="0"/>
              <a:t>         to the scattering plane</a:t>
            </a:r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30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2" name="Rectangle 66"/>
          <p:cNvSpPr>
            <a:spLocks noChangeArrowheads="1"/>
          </p:cNvSpPr>
          <p:nvPr/>
        </p:nvSpPr>
        <p:spPr bwMode="auto">
          <a:xfrm>
            <a:off x="4800600" y="3812143"/>
            <a:ext cx="2438400" cy="738664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 11 </a:t>
            </a:r>
            <a:r>
              <a:rPr lang="en-US" sz="1400" b="1" dirty="0" err="1" smtClean="0">
                <a:latin typeface="Times New Roman" pitchFamily="-65" charset="0"/>
              </a:rPr>
              <a:t>GeV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  (P=85%, </a:t>
            </a:r>
            <a:r>
              <a:rPr lang="en-US" sz="1400" b="1" dirty="0" err="1" smtClean="0">
                <a:latin typeface="Times New Roman" pitchFamily="-65" charset="0"/>
              </a:rPr>
              <a:t>f</a:t>
            </a:r>
            <a:r>
              <a:rPr lang="en-US" sz="1400" b="1" dirty="0" smtClean="0">
                <a:latin typeface="Times New Roman" pitchFamily="-65" charset="0"/>
              </a:rPr>
              <a:t>=0.14) </a:t>
            </a:r>
          </a:p>
          <a:p>
            <a:r>
              <a:rPr lang="en-US" sz="1400" b="1" dirty="0" smtClean="0">
                <a:latin typeface="Times New Roman" pitchFamily="-65" charset="0"/>
              </a:rPr>
              <a:t>L= 10</a:t>
            </a:r>
            <a:r>
              <a:rPr lang="en-US" sz="1400" b="1" baseline="30000" dirty="0" smtClean="0">
                <a:latin typeface="Times New Roman" pitchFamily="-65" charset="0"/>
              </a:rPr>
              <a:t>35</a:t>
            </a:r>
            <a:r>
              <a:rPr lang="en-US" sz="1400" b="1" dirty="0" smtClean="0">
                <a:latin typeface="Times New Roman" pitchFamily="-65" charset="0"/>
              </a:rPr>
              <a:t>sec</a:t>
            </a:r>
            <a:r>
              <a:rPr lang="en-US" sz="1400" b="1" baseline="30000" dirty="0">
                <a:latin typeface="Times New Roman" pitchFamily="-65" charset="0"/>
              </a:rPr>
              <a:t>-1</a:t>
            </a:r>
            <a:r>
              <a:rPr lang="en-US" sz="1400" b="1" dirty="0">
                <a:latin typeface="Times New Roman" pitchFamily="-65" charset="0"/>
              </a:rPr>
              <a:t>cm</a:t>
            </a:r>
            <a:r>
              <a:rPr lang="en-US" sz="1400" b="1" baseline="30000" dirty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2</a:t>
            </a:r>
            <a:endParaRPr lang="en-US" sz="1400" b="1" dirty="0">
              <a:latin typeface="Times New Roman" pitchFamily="-65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57" name="Rectangle 29"/>
          <p:cNvSpPr>
            <a:spLocks noChangeArrowheads="1"/>
          </p:cNvSpPr>
          <p:nvPr/>
        </p:nvSpPr>
        <p:spPr bwMode="auto">
          <a:xfrm>
            <a:off x="1981200" y="1295400"/>
            <a:ext cx="27432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531" name="Text Box 3"/>
          <p:cNvSpPr txBox="1">
            <a:spLocks noChangeArrowheads="1"/>
          </p:cNvSpPr>
          <p:nvPr/>
        </p:nvSpPr>
        <p:spPr bwMode="auto">
          <a:xfrm>
            <a:off x="-47625" y="93663"/>
            <a:ext cx="9344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b="0">
                <a:solidFill>
                  <a:srgbClr val="0000CC"/>
                </a:solidFill>
                <a:latin typeface="Comic Sans MS" pitchFamily="-108" charset="0"/>
              </a:rPr>
              <a:t> </a:t>
            </a:r>
            <a:r>
              <a:rPr lang="en-US" sz="3200" b="0">
                <a:latin typeface="Comic Sans MS" pitchFamily="-108" charset="0"/>
              </a:rPr>
              <a:t>Exclusive</a:t>
            </a:r>
            <a:r>
              <a:rPr lang="en-US" sz="3200" b="0">
                <a:solidFill>
                  <a:srgbClr val="FF0000"/>
                </a:solidFill>
                <a:latin typeface="Comic Sans MS" pitchFamily="-108" charset="0"/>
              </a:rPr>
              <a:t> </a:t>
            </a:r>
            <a:r>
              <a:rPr lang="en-US" sz="3200" b="0">
                <a:solidFill>
                  <a:srgbClr val="FF0000"/>
                </a:solidFill>
                <a:latin typeface="Symbol" pitchFamily="-108" charset="2"/>
              </a:rPr>
              <a:t>r</a:t>
            </a:r>
            <a:r>
              <a:rPr lang="en-US" sz="3200" b="0" baseline="30000">
                <a:solidFill>
                  <a:srgbClr val="FF0000"/>
                </a:solidFill>
                <a:latin typeface="Symbol" pitchFamily="-108" charset="2"/>
              </a:rPr>
              <a:t>0</a:t>
            </a:r>
            <a:r>
              <a:rPr lang="en-US" sz="3200" b="0"/>
              <a:t> </a:t>
            </a:r>
            <a:r>
              <a:rPr lang="en-US" sz="3200" b="0">
                <a:latin typeface="Comic Sans MS" pitchFamily="-108" charset="0"/>
              </a:rPr>
              <a:t>production on transverse target 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2116138" y="1417637"/>
            <a:ext cx="2474913" cy="565149"/>
            <a:chOff x="229" y="749"/>
            <a:chExt cx="1559" cy="356"/>
          </a:xfrm>
        </p:grpSpPr>
        <p:sp>
          <p:nvSpPr>
            <p:cNvPr id="406532" name="Text Box 4"/>
            <p:cNvSpPr txBox="1">
              <a:spLocks noChangeArrowheads="1"/>
            </p:cNvSpPr>
            <p:nvPr/>
          </p:nvSpPr>
          <p:spPr bwMode="auto">
            <a:xfrm>
              <a:off x="720" y="768"/>
              <a:ext cx="10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0" dirty="0"/>
                <a:t>2</a:t>
              </a:r>
              <a:r>
                <a:rPr lang="en-US" sz="2000" b="0" dirty="0">
                  <a:latin typeface="Symbol" pitchFamily="-108" charset="2"/>
                </a:rPr>
                <a:t>D</a:t>
              </a:r>
              <a:r>
                <a:rPr lang="en-US" sz="2000" b="0" dirty="0" smtClean="0"/>
                <a:t>  (</a:t>
              </a:r>
              <a:r>
                <a:rPr lang="en-US" sz="2000" b="0" dirty="0" err="1"/>
                <a:t>Im(</a:t>
              </a:r>
              <a:r>
                <a:rPr lang="en-US" sz="2000" b="0" dirty="0" err="1">
                  <a:solidFill>
                    <a:srgbClr val="FF0000"/>
                  </a:solidFill>
                </a:rPr>
                <a:t>AB</a:t>
              </a:r>
              <a:r>
                <a:rPr lang="en-US" sz="2000" b="0" dirty="0">
                  <a:solidFill>
                    <a:srgbClr val="FF0000"/>
                  </a:solidFill>
                </a:rPr>
                <a:t>*</a:t>
              </a:r>
              <a:r>
                <a:rPr lang="en-US" sz="2000" b="0" dirty="0"/>
                <a:t>)) </a:t>
              </a:r>
            </a:p>
          </p:txBody>
        </p:sp>
        <p:sp>
          <p:nvSpPr>
            <p:cNvPr id="406533" name="Text Box 5"/>
            <p:cNvSpPr txBox="1">
              <a:spLocks noChangeArrowheads="1"/>
            </p:cNvSpPr>
            <p:nvPr/>
          </p:nvSpPr>
          <p:spPr bwMode="auto">
            <a:xfrm rot="10867965">
              <a:off x="900" y="853"/>
              <a:ext cx="20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0" dirty="0">
                  <a:latin typeface="Tahoma" pitchFamily="-108" charset="0"/>
                </a:rPr>
                <a:t>T</a:t>
              </a:r>
              <a:r>
                <a:rPr lang="en-US" sz="2000" b="0" dirty="0">
                  <a:solidFill>
                    <a:schemeClr val="bg2"/>
                  </a:solidFill>
                  <a:latin typeface="Tahoma" pitchFamily="-108" charset="0"/>
                </a:rPr>
                <a:t> </a:t>
              </a:r>
              <a:endParaRPr lang="en-US" sz="2000" b="0" dirty="0">
                <a:solidFill>
                  <a:schemeClr val="bg2"/>
                </a:solidFill>
                <a:latin typeface="Symbol" pitchFamily="-108" charset="2"/>
              </a:endParaRPr>
            </a:p>
          </p:txBody>
        </p:sp>
        <p:sp>
          <p:nvSpPr>
            <p:cNvPr id="406535" name="Text Box 7"/>
            <p:cNvSpPr txBox="1">
              <a:spLocks noChangeArrowheads="1"/>
            </p:cNvSpPr>
            <p:nvPr/>
          </p:nvSpPr>
          <p:spPr bwMode="auto">
            <a:xfrm>
              <a:off x="229" y="749"/>
              <a:ext cx="53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0">
                  <a:latin typeface="Symbol" pitchFamily="-108" charset="2"/>
                </a:rPr>
                <a:t>A</a:t>
              </a:r>
              <a:r>
                <a:rPr lang="en-US" sz="2000" b="0" baseline="-25000"/>
                <a:t>UT</a:t>
              </a:r>
              <a:r>
                <a:rPr lang="en-US" sz="2000" b="0">
                  <a:latin typeface="Symbol" pitchFamily="-108" charset="2"/>
                </a:rPr>
                <a:t> ~ </a:t>
              </a:r>
            </a:p>
          </p:txBody>
        </p:sp>
      </p:grpSp>
      <p:sp>
        <p:nvSpPr>
          <p:cNvPr id="406537" name="Text Box 9"/>
          <p:cNvSpPr txBox="1">
            <a:spLocks noChangeArrowheads="1"/>
          </p:cNvSpPr>
          <p:nvPr/>
        </p:nvSpPr>
        <p:spPr bwMode="auto">
          <a:xfrm>
            <a:off x="6180138" y="2057400"/>
            <a:ext cx="199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chemeClr val="hlink"/>
                </a:solidFill>
              </a:rPr>
              <a:t> </a:t>
            </a:r>
            <a:r>
              <a:rPr lang="en-US" sz="2400" b="0">
                <a:solidFill>
                  <a:srgbClr val="FF0000"/>
                </a:solidFill>
              </a:rPr>
              <a:t>A ~ </a:t>
            </a:r>
            <a:r>
              <a:rPr lang="en-US" sz="2400" b="0">
                <a:solidFill>
                  <a:srgbClr val="FF0000"/>
                </a:solidFill>
                <a:latin typeface="Comic Sans MS" pitchFamily="-108" charset="0"/>
              </a:rPr>
              <a:t> </a:t>
            </a:r>
            <a:r>
              <a:rPr lang="en-US" sz="2400" b="0">
                <a:solidFill>
                  <a:srgbClr val="FF0000"/>
                </a:solidFill>
              </a:rPr>
              <a:t>2H</a:t>
            </a:r>
            <a:r>
              <a:rPr lang="en-US" sz="2400" b="0" baseline="30000">
                <a:solidFill>
                  <a:srgbClr val="FF0000"/>
                </a:solidFill>
              </a:rPr>
              <a:t>u</a:t>
            </a:r>
            <a:r>
              <a:rPr lang="en-US" sz="2400" b="0">
                <a:solidFill>
                  <a:srgbClr val="FF0000"/>
                </a:solidFill>
              </a:rPr>
              <a:t> + H</a:t>
            </a:r>
            <a:r>
              <a:rPr lang="en-US" sz="2400" b="0" baseline="30000">
                <a:solidFill>
                  <a:srgbClr val="FF0000"/>
                </a:solidFill>
              </a:rPr>
              <a:t>d</a:t>
            </a:r>
            <a:endParaRPr lang="en-US" sz="2400" b="0">
              <a:solidFill>
                <a:srgbClr val="FF0000"/>
              </a:solidFill>
            </a:endParaRPr>
          </a:p>
        </p:txBody>
      </p:sp>
      <p:sp>
        <p:nvSpPr>
          <p:cNvPr id="406538" name="Text Box 10"/>
          <p:cNvSpPr txBox="1">
            <a:spLocks noChangeArrowheads="1"/>
          </p:cNvSpPr>
          <p:nvPr/>
        </p:nvSpPr>
        <p:spPr bwMode="auto">
          <a:xfrm>
            <a:off x="6256338" y="2509838"/>
            <a:ext cx="183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b="0">
                <a:solidFill>
                  <a:srgbClr val="FF0000"/>
                </a:solidFill>
              </a:rPr>
              <a:t>B ~  2E</a:t>
            </a:r>
            <a:r>
              <a:rPr lang="en-US" sz="2400" b="0" baseline="30000">
                <a:solidFill>
                  <a:srgbClr val="FF0000"/>
                </a:solidFill>
              </a:rPr>
              <a:t>u</a:t>
            </a:r>
            <a:r>
              <a:rPr lang="en-US" sz="2400" b="0">
                <a:solidFill>
                  <a:srgbClr val="FF0000"/>
                </a:solidFill>
              </a:rPr>
              <a:t> + E</a:t>
            </a:r>
            <a:r>
              <a:rPr lang="en-US" sz="2400" b="0" baseline="30000">
                <a:solidFill>
                  <a:srgbClr val="FF0000"/>
                </a:solidFill>
              </a:rPr>
              <a:t>d</a:t>
            </a:r>
            <a:endParaRPr lang="en-US" sz="2400" b="0">
              <a:solidFill>
                <a:srgbClr val="FF0000"/>
              </a:solidFill>
            </a:endParaRPr>
          </a:p>
        </p:txBody>
      </p:sp>
      <p:sp>
        <p:nvSpPr>
          <p:cNvPr id="406539" name="Text Box 11"/>
          <p:cNvSpPr txBox="1">
            <a:spLocks noChangeArrowheads="1"/>
          </p:cNvSpPr>
          <p:nvPr/>
        </p:nvSpPr>
        <p:spPr bwMode="auto">
          <a:xfrm>
            <a:off x="5719763" y="2270125"/>
            <a:ext cx="4524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solidFill>
                  <a:srgbClr val="FF0000"/>
                </a:solidFill>
                <a:latin typeface="Symbol" pitchFamily="-108" charset="2"/>
              </a:rPr>
              <a:t>r</a:t>
            </a:r>
            <a:r>
              <a:rPr lang="en-US" sz="2400" baseline="300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06540" name="Rectangle 12"/>
          <p:cNvSpPr>
            <a:spLocks noChangeArrowheads="1"/>
          </p:cNvSpPr>
          <p:nvPr/>
        </p:nvSpPr>
        <p:spPr bwMode="auto">
          <a:xfrm>
            <a:off x="5715000" y="2270125"/>
            <a:ext cx="457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541" name="Line 13"/>
          <p:cNvSpPr>
            <a:spLocks noChangeShapeType="1"/>
          </p:cNvSpPr>
          <p:nvPr/>
        </p:nvSpPr>
        <p:spPr bwMode="auto">
          <a:xfrm>
            <a:off x="0" y="838200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542" name="Text Box 14"/>
          <p:cNvSpPr txBox="1">
            <a:spLocks noChangeAspect="1" noChangeArrowheads="1"/>
          </p:cNvSpPr>
          <p:nvPr/>
        </p:nvSpPr>
        <p:spPr bwMode="auto">
          <a:xfrm>
            <a:off x="1546225" y="6172200"/>
            <a:ext cx="34067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>
                <a:solidFill>
                  <a:srgbClr val="FF0000"/>
                </a:solidFill>
              </a:rPr>
              <a:t>K. Goeke, M.V. Polyakov, M. Vanderhaeghen, 2001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06543" name="Rectangle 15"/>
          <p:cNvSpPr>
            <a:spLocks noChangeArrowheads="1"/>
          </p:cNvSpPr>
          <p:nvPr/>
        </p:nvSpPr>
        <p:spPr bwMode="auto">
          <a:xfrm>
            <a:off x="6248400" y="2057400"/>
            <a:ext cx="19812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6544" name="Picture 16" descr="rhoasym_cdrno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2200" y="2343150"/>
            <a:ext cx="4241800" cy="3905250"/>
          </a:xfrm>
          <a:prstGeom prst="rect">
            <a:avLst/>
          </a:prstGeom>
          <a:noFill/>
        </p:spPr>
      </p:pic>
      <p:pic>
        <p:nvPicPr>
          <p:cNvPr id="406545" name="Picture 17" descr="rhoasym_cd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1725" y="2352675"/>
            <a:ext cx="4232275" cy="3895725"/>
          </a:xfrm>
          <a:prstGeom prst="rect">
            <a:avLst/>
          </a:prstGeom>
          <a:noFill/>
        </p:spPr>
      </p:pic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2584450" y="2482850"/>
            <a:ext cx="1301750" cy="336550"/>
            <a:chOff x="1575" y="1608"/>
            <a:chExt cx="820" cy="212"/>
          </a:xfrm>
        </p:grpSpPr>
        <p:sp>
          <p:nvSpPr>
            <p:cNvPr id="406547" name="Text Box 19"/>
            <p:cNvSpPr txBox="1">
              <a:spLocks noChangeArrowheads="1"/>
            </p:cNvSpPr>
            <p:nvPr/>
          </p:nvSpPr>
          <p:spPr bwMode="auto">
            <a:xfrm>
              <a:off x="1643" y="1608"/>
              <a:ext cx="75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b="0">
                  <a:solidFill>
                    <a:srgbClr val="FF0000"/>
                  </a:solidFill>
                  <a:latin typeface="Arial" pitchFamily="-108" charset="0"/>
                </a:rPr>
                <a:t>Q</a:t>
              </a:r>
              <a:r>
                <a:rPr lang="en-US" sz="1600" b="0" baseline="30000">
                  <a:solidFill>
                    <a:srgbClr val="FF0000"/>
                  </a:solidFill>
                  <a:latin typeface="Arial" pitchFamily="-108" charset="0"/>
                </a:rPr>
                <a:t>2</a:t>
              </a:r>
              <a:r>
                <a:rPr lang="en-US" sz="1600" b="0">
                  <a:solidFill>
                    <a:srgbClr val="FF0000"/>
                  </a:solidFill>
                  <a:latin typeface="Arial" pitchFamily="-108" charset="0"/>
                </a:rPr>
                <a:t>=5 GeV</a:t>
              </a:r>
              <a:r>
                <a:rPr lang="en-US" sz="1600" b="0" baseline="30000">
                  <a:solidFill>
                    <a:srgbClr val="FF0000"/>
                  </a:solidFill>
                  <a:latin typeface="Arial" pitchFamily="-108" charset="0"/>
                </a:rPr>
                <a:t>2</a:t>
              </a:r>
            </a:p>
          </p:txBody>
        </p:sp>
        <p:sp>
          <p:nvSpPr>
            <p:cNvPr id="406548" name="Rectangle 20"/>
            <p:cNvSpPr>
              <a:spLocks noChangeArrowheads="1"/>
            </p:cNvSpPr>
            <p:nvPr/>
          </p:nvSpPr>
          <p:spPr bwMode="auto">
            <a:xfrm>
              <a:off x="1575" y="1666"/>
              <a:ext cx="48" cy="4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2400">
                <a:solidFill>
                  <a:srgbClr val="FF0000"/>
                </a:solidFill>
              </a:endParaRPr>
            </a:p>
          </p:txBody>
        </p:sp>
      </p:grpSp>
      <p:sp>
        <p:nvSpPr>
          <p:cNvPr id="406550" name="Text Box 22"/>
          <p:cNvSpPr txBox="1">
            <a:spLocks noChangeArrowheads="1"/>
          </p:cNvSpPr>
          <p:nvPr/>
        </p:nvSpPr>
        <p:spPr bwMode="auto">
          <a:xfrm>
            <a:off x="5867400" y="4598988"/>
            <a:ext cx="2984500" cy="771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FF0000"/>
                </a:solidFill>
              </a:rPr>
              <a:t>E</a:t>
            </a:r>
            <a:r>
              <a:rPr lang="en-US" sz="2000" b="0" baseline="30000">
                <a:solidFill>
                  <a:srgbClr val="FF0000"/>
                </a:solidFill>
              </a:rPr>
              <a:t>u</a:t>
            </a:r>
            <a:r>
              <a:rPr lang="en-US" sz="2000" b="0">
                <a:solidFill>
                  <a:srgbClr val="FF0000"/>
                </a:solidFill>
              </a:rPr>
              <a:t>, E</a:t>
            </a:r>
            <a:r>
              <a:rPr lang="en-US" sz="2000" b="0" baseline="30000">
                <a:solidFill>
                  <a:srgbClr val="FF0000"/>
                </a:solidFill>
              </a:rPr>
              <a:t>d</a:t>
            </a:r>
            <a:r>
              <a:rPr lang="en-US" sz="2000" b="0" baseline="30000">
                <a:solidFill>
                  <a:srgbClr val="FF0000"/>
                </a:solidFill>
                <a:latin typeface="Comic Sans MS" pitchFamily="-108" charset="0"/>
              </a:rPr>
              <a:t>  </a:t>
            </a:r>
            <a:r>
              <a:rPr lang="en-US" sz="2000" b="0">
                <a:latin typeface="Arial" pitchFamily="-108" charset="0"/>
              </a:rPr>
              <a:t>allow to map the</a:t>
            </a:r>
          </a:p>
          <a:p>
            <a:r>
              <a:rPr lang="en-US" sz="2000" b="0" i="1">
                <a:solidFill>
                  <a:srgbClr val="FF0000"/>
                </a:solidFill>
                <a:latin typeface="Arial" pitchFamily="-108" charset="0"/>
              </a:rPr>
              <a:t>orbital motion</a:t>
            </a:r>
            <a:r>
              <a:rPr lang="en-US" sz="2000" b="0" i="1">
                <a:latin typeface="Arial" pitchFamily="-108" charset="0"/>
              </a:rPr>
              <a:t> of quarks</a:t>
            </a:r>
            <a:r>
              <a:rPr lang="en-US" sz="2000" b="0">
                <a:latin typeface="Arial" pitchFamily="-108" charset="0"/>
              </a:rPr>
              <a:t>.</a:t>
            </a:r>
            <a:r>
              <a:rPr lang="en-US" sz="2400" b="0">
                <a:latin typeface="Arial" pitchFamily="-108" charset="0"/>
              </a:rPr>
              <a:t> </a:t>
            </a:r>
          </a:p>
        </p:txBody>
      </p:sp>
      <p:sp>
        <p:nvSpPr>
          <p:cNvPr id="406551" name="Text Box 23"/>
          <p:cNvSpPr txBox="1">
            <a:spLocks noChangeArrowheads="1"/>
          </p:cNvSpPr>
          <p:nvPr/>
        </p:nvSpPr>
        <p:spPr bwMode="auto">
          <a:xfrm>
            <a:off x="3962400" y="4572000"/>
            <a:ext cx="461963" cy="4667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Symbol" pitchFamily="-108" charset="2"/>
              </a:rPr>
              <a:t>r</a:t>
            </a:r>
            <a:r>
              <a:rPr lang="en-US" sz="2400" baseline="300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06552" name="Text Box 24"/>
          <p:cNvSpPr txBox="1">
            <a:spLocks noChangeArrowheads="1"/>
          </p:cNvSpPr>
          <p:nvPr/>
        </p:nvSpPr>
        <p:spPr bwMode="auto">
          <a:xfrm>
            <a:off x="5208588" y="6096000"/>
            <a:ext cx="27781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aseline="-25000">
                <a:solidFill>
                  <a:schemeClr val="bg2"/>
                </a:solidFill>
              </a:rPr>
              <a:t>B</a:t>
            </a:r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5703888" y="3200400"/>
            <a:ext cx="2525712" cy="831850"/>
            <a:chOff x="3545" y="3028"/>
            <a:chExt cx="1591" cy="524"/>
          </a:xfrm>
        </p:grpSpPr>
        <p:sp>
          <p:nvSpPr>
            <p:cNvPr id="406558" name="Text Box 30"/>
            <p:cNvSpPr txBox="1">
              <a:spLocks noChangeArrowheads="1"/>
            </p:cNvSpPr>
            <p:nvPr/>
          </p:nvSpPr>
          <p:spPr bwMode="auto">
            <a:xfrm>
              <a:off x="3888" y="3028"/>
              <a:ext cx="1248" cy="5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Arial" pitchFamily="-108" charset="0"/>
                </a:rPr>
                <a:t> </a:t>
              </a:r>
              <a:r>
                <a:rPr lang="en-US" sz="2400" b="0">
                  <a:solidFill>
                    <a:srgbClr val="FF0000"/>
                  </a:solidFill>
                </a:rPr>
                <a:t>A</a:t>
              </a:r>
              <a:r>
                <a:rPr lang="en-US" sz="2400" b="0" baseline="30000">
                  <a:solidFill>
                    <a:srgbClr val="FF0000"/>
                  </a:solidFill>
                </a:rPr>
                <a:t> </a:t>
              </a:r>
              <a:r>
                <a:rPr lang="en-US" sz="2400" b="0">
                  <a:solidFill>
                    <a:srgbClr val="FF0000"/>
                  </a:solidFill>
                </a:rPr>
                <a:t>~  H</a:t>
              </a:r>
              <a:r>
                <a:rPr lang="en-US" sz="2400" b="0" baseline="30000">
                  <a:solidFill>
                    <a:srgbClr val="FF0000"/>
                  </a:solidFill>
                </a:rPr>
                <a:t>u</a:t>
              </a:r>
              <a:r>
                <a:rPr lang="en-US" sz="2400" b="0">
                  <a:solidFill>
                    <a:srgbClr val="FF0000"/>
                  </a:solidFill>
                </a:rPr>
                <a:t> - H</a:t>
              </a:r>
              <a:r>
                <a:rPr lang="en-US" sz="2400" b="0" baseline="30000">
                  <a:solidFill>
                    <a:srgbClr val="FF0000"/>
                  </a:solidFill>
                </a:rPr>
                <a:t>d</a:t>
              </a:r>
            </a:p>
            <a:p>
              <a:r>
                <a:rPr lang="en-US" sz="2400" b="0" baseline="30000">
                  <a:solidFill>
                    <a:srgbClr val="FF0000"/>
                  </a:solidFill>
                </a:rPr>
                <a:t>  </a:t>
              </a:r>
              <a:r>
                <a:rPr lang="en-US" sz="2400" b="0">
                  <a:solidFill>
                    <a:srgbClr val="FF0000"/>
                  </a:solidFill>
                </a:rPr>
                <a:t>B ~  E</a:t>
              </a:r>
              <a:r>
                <a:rPr lang="en-US" sz="2400" b="0" baseline="30000">
                  <a:solidFill>
                    <a:srgbClr val="FF0000"/>
                  </a:solidFill>
                </a:rPr>
                <a:t>u  </a:t>
              </a:r>
              <a:r>
                <a:rPr lang="en-US" sz="2400" b="0">
                  <a:solidFill>
                    <a:srgbClr val="FF0000"/>
                  </a:solidFill>
                </a:rPr>
                <a:t>- E</a:t>
              </a:r>
              <a:r>
                <a:rPr lang="en-US" sz="2400" b="0" baseline="30000">
                  <a:solidFill>
                    <a:srgbClr val="FF0000"/>
                  </a:solidFill>
                </a:rPr>
                <a:t>d</a:t>
              </a:r>
            </a:p>
          </p:txBody>
        </p:sp>
        <p:sp>
          <p:nvSpPr>
            <p:cNvPr id="406559" name="Text Box 31"/>
            <p:cNvSpPr txBox="1">
              <a:spLocks noChangeArrowheads="1"/>
            </p:cNvSpPr>
            <p:nvPr/>
          </p:nvSpPr>
          <p:spPr bwMode="auto">
            <a:xfrm>
              <a:off x="3545" y="3168"/>
              <a:ext cx="300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>
                  <a:solidFill>
                    <a:srgbClr val="FF0000"/>
                  </a:solidFill>
                  <a:latin typeface="Symbol" pitchFamily="-108" charset="2"/>
                </a:rPr>
                <a:t>r</a:t>
              </a:r>
              <a:r>
                <a:rPr lang="en-US" sz="2400" baseline="30000">
                  <a:solidFill>
                    <a:srgbClr val="FF0000"/>
                  </a:solidFill>
                </a:rPr>
                <a:t>+</a:t>
              </a:r>
            </a:p>
          </p:txBody>
        </p:sp>
      </p:grpSp>
      <p:sp>
        <p:nvSpPr>
          <p:cNvPr id="2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31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2" name="Rectangle 66"/>
          <p:cNvSpPr>
            <a:spLocks noChangeArrowheads="1"/>
          </p:cNvSpPr>
          <p:nvPr/>
        </p:nvSpPr>
        <p:spPr bwMode="auto">
          <a:xfrm>
            <a:off x="6019800" y="5617686"/>
            <a:ext cx="2438400" cy="738664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 11 </a:t>
            </a:r>
            <a:r>
              <a:rPr lang="en-US" sz="1400" b="1" dirty="0" err="1" smtClean="0">
                <a:latin typeface="Times New Roman" pitchFamily="-65" charset="0"/>
              </a:rPr>
              <a:t>GeV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  (P=85%, </a:t>
            </a:r>
            <a:r>
              <a:rPr lang="en-US" sz="1400" b="1" dirty="0" err="1" smtClean="0">
                <a:latin typeface="Times New Roman" pitchFamily="-65" charset="0"/>
              </a:rPr>
              <a:t>f</a:t>
            </a:r>
            <a:r>
              <a:rPr lang="en-US" sz="1400" b="1" dirty="0" smtClean="0">
                <a:latin typeface="Times New Roman" pitchFamily="-65" charset="0"/>
              </a:rPr>
              <a:t>=0.14) </a:t>
            </a:r>
          </a:p>
          <a:p>
            <a:r>
              <a:rPr lang="en-US" sz="1400" b="1" dirty="0" smtClean="0">
                <a:latin typeface="Times New Roman" pitchFamily="-65" charset="0"/>
              </a:rPr>
              <a:t>L= 10</a:t>
            </a:r>
            <a:r>
              <a:rPr lang="en-US" sz="1400" b="1" baseline="30000" dirty="0" smtClean="0">
                <a:latin typeface="Times New Roman" pitchFamily="-65" charset="0"/>
              </a:rPr>
              <a:t>35</a:t>
            </a:r>
            <a:r>
              <a:rPr lang="en-US" sz="1400" b="1" dirty="0" smtClean="0">
                <a:latin typeface="Times New Roman" pitchFamily="-65" charset="0"/>
              </a:rPr>
              <a:t>sec</a:t>
            </a:r>
            <a:r>
              <a:rPr lang="en-US" sz="1400" b="1" baseline="30000" dirty="0">
                <a:latin typeface="Times New Roman" pitchFamily="-65" charset="0"/>
              </a:rPr>
              <a:t>-1</a:t>
            </a:r>
            <a:r>
              <a:rPr lang="en-US" sz="1400" b="1" dirty="0">
                <a:latin typeface="Times New Roman" pitchFamily="-65" charset="0"/>
              </a:rPr>
              <a:t>cm</a:t>
            </a:r>
            <a:r>
              <a:rPr lang="en-US" sz="1400" b="1" baseline="30000" dirty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2</a:t>
            </a:r>
            <a:endParaRPr lang="en-US" sz="1400" b="1" dirty="0">
              <a:latin typeface="Times New Roman" pitchFamily="-65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567" name="Text Box 15"/>
          <p:cNvSpPr txBox="1">
            <a:spLocks noChangeArrowheads="1"/>
          </p:cNvSpPr>
          <p:nvPr/>
        </p:nvSpPr>
        <p:spPr bwMode="auto">
          <a:xfrm>
            <a:off x="12922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68" name="Text Box 16"/>
          <p:cNvSpPr txBox="1">
            <a:spLocks noChangeArrowheads="1"/>
          </p:cNvSpPr>
          <p:nvPr/>
        </p:nvSpPr>
        <p:spPr bwMode="auto">
          <a:xfrm>
            <a:off x="21558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69" name="Text Box 17"/>
          <p:cNvSpPr txBox="1">
            <a:spLocks noChangeArrowheads="1"/>
          </p:cNvSpPr>
          <p:nvPr/>
        </p:nvSpPr>
        <p:spPr bwMode="auto">
          <a:xfrm>
            <a:off x="2917825" y="1598613"/>
            <a:ext cx="30956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0" name="Text Box 18"/>
          <p:cNvSpPr txBox="1">
            <a:spLocks noChangeArrowheads="1"/>
          </p:cNvSpPr>
          <p:nvPr/>
        </p:nvSpPr>
        <p:spPr bwMode="auto">
          <a:xfrm>
            <a:off x="2955925" y="21812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1" name="Text Box 19"/>
          <p:cNvSpPr txBox="1">
            <a:spLocks noChangeArrowheads="1"/>
          </p:cNvSpPr>
          <p:nvPr/>
        </p:nvSpPr>
        <p:spPr bwMode="auto">
          <a:xfrm>
            <a:off x="34131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6" name="Rectangle 24"/>
          <p:cNvSpPr>
            <a:spLocks noChangeArrowheads="1"/>
          </p:cNvSpPr>
          <p:nvPr/>
        </p:nvSpPr>
        <p:spPr bwMode="auto">
          <a:xfrm>
            <a:off x="2717800" y="1562100"/>
            <a:ext cx="1117600" cy="584200"/>
          </a:xfrm>
          <a:prstGeom prst="rect">
            <a:avLst/>
          </a:prstGeom>
          <a:solidFill>
            <a:srgbClr val="00CCFF">
              <a:alpha val="30000"/>
            </a:srgbClr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15586" name="Picture 34" descr="tabellapd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35063"/>
            <a:ext cx="3956050" cy="2224087"/>
          </a:xfrm>
          <a:prstGeom prst="rect">
            <a:avLst/>
          </a:prstGeom>
          <a:noFill/>
        </p:spPr>
      </p:pic>
      <p:sp>
        <p:nvSpPr>
          <p:cNvPr id="1815601" name="Text Box 49"/>
          <p:cNvSpPr txBox="1">
            <a:spLocks noChangeArrowheads="1"/>
          </p:cNvSpPr>
          <p:nvPr/>
        </p:nvSpPr>
        <p:spPr bwMode="auto">
          <a:xfrm>
            <a:off x="0" y="733425"/>
            <a:ext cx="3951288" cy="3952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pitchFamily="-108" charset="0"/>
                <a:ea typeface="Arial" pitchFamily="-108" charset="0"/>
                <a:cs typeface="Arial" pitchFamily="-108" charset="0"/>
              </a:rPr>
              <a:t>Distribution Functions (DF)</a:t>
            </a:r>
            <a:endParaRPr lang="it-IT" sz="1800">
              <a:solidFill>
                <a:schemeClr val="tx1"/>
              </a:solidFill>
              <a:latin typeface="Garamond" pitchFamily="-108" charset="0"/>
              <a:ea typeface="Arial" pitchFamily="-108" charset="0"/>
              <a:cs typeface="Arial" pitchFamily="-108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450975" y="2247370"/>
            <a:ext cx="7540625" cy="4229939"/>
            <a:chOff x="1414463" y="2270126"/>
            <a:chExt cx="7540625" cy="4229939"/>
          </a:xfrm>
        </p:grpSpPr>
        <p:grpSp>
          <p:nvGrpSpPr>
            <p:cNvPr id="2" name="Group 27"/>
            <p:cNvGrpSpPr>
              <a:grpSpLocks/>
            </p:cNvGrpSpPr>
            <p:nvPr/>
          </p:nvGrpSpPr>
          <p:grpSpPr bwMode="auto">
            <a:xfrm>
              <a:off x="2456765" y="4544383"/>
              <a:ext cx="2303462" cy="1660525"/>
              <a:chOff x="4061" y="1958"/>
              <a:chExt cx="1814" cy="1296"/>
            </a:xfrm>
          </p:grpSpPr>
          <p:grpSp>
            <p:nvGrpSpPr>
              <p:cNvPr id="3" name="Group 28"/>
              <p:cNvGrpSpPr>
                <a:grpSpLocks/>
              </p:cNvGrpSpPr>
              <p:nvPr/>
            </p:nvGrpSpPr>
            <p:grpSpPr bwMode="auto">
              <a:xfrm>
                <a:off x="4061" y="1958"/>
                <a:ext cx="1814" cy="1296"/>
                <a:chOff x="2381" y="3022"/>
                <a:chExt cx="1814" cy="1296"/>
              </a:xfrm>
            </p:grpSpPr>
            <p:pic>
              <p:nvPicPr>
                <p:cNvPr id="452628" name="Picture 20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 l="2637" t="56285" r="66313" b="18323"/>
                <a:stretch>
                  <a:fillRect/>
                </a:stretch>
              </p:blipFill>
              <p:spPr bwMode="auto">
                <a:xfrm>
                  <a:off x="2381" y="3022"/>
                  <a:ext cx="1678" cy="10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52630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789" y="4080"/>
                  <a:ext cx="1406" cy="2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de-DE" sz="1400" b="0" dirty="0">
                      <a:solidFill>
                        <a:srgbClr val="008000"/>
                      </a:solidFill>
                      <a:latin typeface="Arial" pitchFamily="-108" charset="0"/>
                    </a:rPr>
                    <a:t>anti-green remnant</a:t>
                  </a:r>
                </a:p>
              </p:txBody>
            </p:sp>
            <p:sp>
              <p:nvSpPr>
                <p:cNvPr id="452632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289" y="3203"/>
                  <a:ext cx="906" cy="2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de-DE" sz="1400" b="0" dirty="0">
                      <a:solidFill>
                        <a:srgbClr val="008000"/>
                      </a:solidFill>
                      <a:latin typeface="Arial" pitchFamily="-108" charset="0"/>
                    </a:rPr>
                    <a:t>green quark</a:t>
                  </a:r>
                </a:p>
              </p:txBody>
            </p:sp>
          </p:grpSp>
          <p:sp>
            <p:nvSpPr>
              <p:cNvPr id="452629" name="Line 21"/>
              <p:cNvSpPr>
                <a:spLocks noChangeShapeType="1"/>
              </p:cNvSpPr>
              <p:nvPr/>
            </p:nvSpPr>
            <p:spPr bwMode="auto">
              <a:xfrm flipH="1">
                <a:off x="4877" y="2259"/>
                <a:ext cx="137" cy="91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2631" name="Line 23"/>
              <p:cNvSpPr>
                <a:spLocks noChangeShapeType="1"/>
              </p:cNvSpPr>
              <p:nvPr/>
            </p:nvSpPr>
            <p:spPr bwMode="auto">
              <a:xfrm flipV="1">
                <a:off x="4787" y="2850"/>
                <a:ext cx="45" cy="226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" name="Group 20"/>
            <p:cNvGrpSpPr>
              <a:grpSpLocks/>
            </p:cNvGrpSpPr>
            <p:nvPr/>
          </p:nvGrpSpPr>
          <p:grpSpPr bwMode="auto">
            <a:xfrm>
              <a:off x="4802188" y="3232990"/>
              <a:ext cx="4152900" cy="3267075"/>
              <a:chOff x="2584" y="1870"/>
              <a:chExt cx="2976" cy="2434"/>
            </a:xfrm>
          </p:grpSpPr>
          <p:pic>
            <p:nvPicPr>
              <p:cNvPr id="1815573" name="Picture 21" descr="Sivers_BM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584" y="1870"/>
                <a:ext cx="2976" cy="2434"/>
              </a:xfrm>
              <a:prstGeom prst="rect">
                <a:avLst/>
              </a:prstGeom>
              <a:noFill/>
            </p:spPr>
          </p:pic>
          <p:sp>
            <p:nvSpPr>
              <p:cNvPr id="1815574" name="Text Box 22"/>
              <p:cNvSpPr txBox="1">
                <a:spLocks noChangeArrowheads="1"/>
              </p:cNvSpPr>
              <p:nvPr/>
            </p:nvSpPr>
            <p:spPr bwMode="auto">
              <a:xfrm>
                <a:off x="3166" y="2847"/>
                <a:ext cx="699" cy="296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chemeClr val="accent2"/>
                    </a:solidFill>
                    <a:latin typeface="Arial" pitchFamily="-108" charset="0"/>
                  </a:rPr>
                  <a:t>GPD E</a:t>
                </a:r>
                <a:endParaRPr lang="it-IT" sz="2000">
                  <a:solidFill>
                    <a:schemeClr val="accent2"/>
                  </a:solidFill>
                  <a:latin typeface="Arial" pitchFamily="-108" charset="0"/>
                </a:endParaRPr>
              </a:p>
            </p:txBody>
          </p:sp>
          <p:sp>
            <p:nvSpPr>
              <p:cNvPr id="1815575" name="Text Box 23"/>
              <p:cNvSpPr txBox="1">
                <a:spLocks noChangeArrowheads="1"/>
              </p:cNvSpPr>
              <p:nvPr/>
            </p:nvSpPr>
            <p:spPr bwMode="auto">
              <a:xfrm>
                <a:off x="4262" y="2847"/>
                <a:ext cx="771" cy="296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chemeClr val="accent2"/>
                    </a:solidFill>
                    <a:latin typeface="Arial" pitchFamily="-108" charset="0"/>
                  </a:rPr>
                  <a:t>GPD E</a:t>
                </a:r>
                <a:r>
                  <a:rPr lang="en-US" sz="2000" baseline="-25000">
                    <a:solidFill>
                      <a:schemeClr val="accent2"/>
                    </a:solidFill>
                    <a:latin typeface="Arial" pitchFamily="-108" charset="0"/>
                  </a:rPr>
                  <a:t>T</a:t>
                </a:r>
                <a:endParaRPr lang="it-IT" sz="2000" baseline="-25000">
                  <a:solidFill>
                    <a:schemeClr val="accent2"/>
                  </a:solidFill>
                  <a:latin typeface="Arial" pitchFamily="-108" charset="0"/>
                </a:endParaRPr>
              </a:p>
            </p:txBody>
          </p:sp>
        </p:grpSp>
        <p:sp>
          <p:nvSpPr>
            <p:cNvPr id="1815598" name="Line 46"/>
            <p:cNvSpPr>
              <a:spLocks noChangeShapeType="1"/>
            </p:cNvSpPr>
            <p:nvPr/>
          </p:nvSpPr>
          <p:spPr bwMode="auto">
            <a:xfrm rot="720000">
              <a:off x="1414463" y="3573463"/>
              <a:ext cx="3335338" cy="450850"/>
            </a:xfrm>
            <a:prstGeom prst="lin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 type="stealth" w="lg" len="lg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5642" name="Line 90"/>
            <p:cNvSpPr>
              <a:spLocks noChangeShapeType="1"/>
            </p:cNvSpPr>
            <p:nvPr/>
          </p:nvSpPr>
          <p:spPr bwMode="auto">
            <a:xfrm rot="720000">
              <a:off x="4005263" y="2270126"/>
              <a:ext cx="3360738" cy="504825"/>
            </a:xfrm>
            <a:prstGeom prst="lin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 type="stealth" w="lg" len="lg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52400" y="1462087"/>
            <a:ext cx="6858000" cy="3095626"/>
            <a:chOff x="152400" y="1462087"/>
            <a:chExt cx="6858000" cy="3095626"/>
          </a:xfrm>
        </p:grpSpPr>
        <p:sp>
          <p:nvSpPr>
            <p:cNvPr id="1815599" name="Text Box 47"/>
            <p:cNvSpPr txBox="1">
              <a:spLocks noChangeArrowheads="1"/>
            </p:cNvSpPr>
            <p:nvPr/>
          </p:nvSpPr>
          <p:spPr bwMode="auto">
            <a:xfrm>
              <a:off x="152400" y="3505200"/>
              <a:ext cx="2262188" cy="10525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300" dirty="0">
                  <a:solidFill>
                    <a:schemeClr val="tx1"/>
                  </a:solidFill>
                  <a:latin typeface="Arial" pitchFamily="-108" charset="0"/>
                </a:rPr>
                <a:t>     </a:t>
              </a:r>
              <a:r>
                <a:rPr lang="en-US" sz="2300" dirty="0">
                  <a:solidFill>
                    <a:srgbClr val="CC3300"/>
                  </a:solidFill>
                  <a:latin typeface="Arial" pitchFamily="-108" charset="0"/>
                </a:rPr>
                <a:t>SIVERS</a:t>
              </a:r>
            </a:p>
            <a:p>
              <a:r>
                <a:rPr lang="en-US" sz="2000" dirty="0">
                  <a:solidFill>
                    <a:srgbClr val="CC3300"/>
                  </a:solidFill>
                  <a:latin typeface="Arial" pitchFamily="-108" charset="0"/>
                </a:rPr>
                <a:t>   </a:t>
              </a:r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Quark orbital </a:t>
              </a:r>
            </a:p>
            <a:p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angular momentum</a:t>
              </a: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endParaRPr lang="it-IT" sz="2000" dirty="0">
                <a:solidFill>
                  <a:schemeClr val="tx1"/>
                </a:solidFill>
              </a:endParaRPr>
            </a:p>
          </p:txBody>
        </p:sp>
        <p:sp>
          <p:nvSpPr>
            <p:cNvPr id="1815600" name="Oval 48"/>
            <p:cNvSpPr>
              <a:spLocks noChangeArrowheads="1"/>
            </p:cNvSpPr>
            <p:nvPr/>
          </p:nvSpPr>
          <p:spPr bwMode="auto">
            <a:xfrm>
              <a:off x="657226" y="2432051"/>
              <a:ext cx="1000125" cy="923925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815643" name="Text Box 91"/>
            <p:cNvSpPr txBox="1">
              <a:spLocks noChangeArrowheads="1"/>
            </p:cNvSpPr>
            <p:nvPr/>
          </p:nvSpPr>
          <p:spPr bwMode="auto">
            <a:xfrm>
              <a:off x="4440237" y="1462087"/>
              <a:ext cx="2570163" cy="7477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300" dirty="0">
                  <a:solidFill>
                    <a:srgbClr val="CC3300"/>
                  </a:solidFill>
                  <a:latin typeface="Arial" pitchFamily="-108" charset="0"/>
                </a:rPr>
                <a:t>BOER-MULDERS</a:t>
              </a:r>
            </a:p>
            <a:p>
              <a:r>
                <a:rPr lang="en-US" sz="2000" dirty="0">
                  <a:solidFill>
                    <a:srgbClr val="CC3300"/>
                  </a:solidFill>
                  <a:latin typeface="Arial" pitchFamily="-108" charset="0"/>
                </a:rPr>
                <a:t>   </a:t>
              </a:r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Spin orbit effect</a:t>
              </a: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endParaRPr lang="it-IT" sz="2000" dirty="0">
                <a:solidFill>
                  <a:schemeClr val="tx1"/>
                </a:solidFill>
              </a:endParaRPr>
            </a:p>
          </p:txBody>
        </p:sp>
        <p:sp>
          <p:nvSpPr>
            <p:cNvPr id="1815644" name="Oval 92"/>
            <p:cNvSpPr>
              <a:spLocks noChangeArrowheads="1"/>
            </p:cNvSpPr>
            <p:nvPr/>
          </p:nvSpPr>
          <p:spPr bwMode="auto">
            <a:xfrm>
              <a:off x="2803526" y="1590676"/>
              <a:ext cx="1304925" cy="604838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pic>
        <p:nvPicPr>
          <p:cNvPr id="1815648" name="Picture 9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89777" y="2266157"/>
            <a:ext cx="1268413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15649" name="Picture 9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3" y="4686300"/>
            <a:ext cx="12668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0" name="Text Box 18"/>
          <p:cNvSpPr txBox="1">
            <a:spLocks noChangeArrowheads="1"/>
          </p:cNvSpPr>
          <p:nvPr/>
        </p:nvSpPr>
        <p:spPr bwMode="auto">
          <a:xfrm>
            <a:off x="4151313" y="762000"/>
            <a:ext cx="4803775" cy="58477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Arial" pitchFamily="-108" charset="0"/>
              </a:rPr>
              <a:t>Off-diagonal elements: interference</a:t>
            </a:r>
            <a:r>
              <a:rPr lang="en-US" sz="1600" dirty="0" smtClean="0">
                <a:latin typeface="Arial" pitchFamily="-108" charset="0"/>
              </a:rPr>
              <a:t>  of wave</a:t>
            </a:r>
            <a:r>
              <a:rPr lang="en-US" sz="1600" dirty="0">
                <a:latin typeface="Arial" pitchFamily="-108" charset="0"/>
              </a:rPr>
              <a:t>-function components</a:t>
            </a:r>
            <a:r>
              <a:rPr lang="en-US" sz="1600" dirty="0" smtClean="0">
                <a:latin typeface="Arial" pitchFamily="-108" charset="0"/>
              </a:rPr>
              <a:t> with </a:t>
            </a:r>
            <a:r>
              <a:rPr lang="en-US" sz="1600" dirty="0">
                <a:latin typeface="Arial" pitchFamily="-108" charset="0"/>
              </a:rPr>
              <a:t>different orbital </a:t>
            </a:r>
            <a:r>
              <a:rPr lang="en-US" sz="1600" dirty="0" err="1">
                <a:latin typeface="Arial" pitchFamily="-108" charset="0"/>
              </a:rPr>
              <a:t>momenta</a:t>
            </a:r>
            <a:endParaRPr lang="it-IT" sz="1600" dirty="0">
              <a:latin typeface="Arial" pitchFamily="-10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71903" y="0"/>
            <a:ext cx="66540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description of the nucleon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1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15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ardrop 28"/>
          <p:cNvSpPr/>
          <p:nvPr/>
        </p:nvSpPr>
        <p:spPr>
          <a:xfrm>
            <a:off x="228600" y="3647119"/>
            <a:ext cx="4343400" cy="2654441"/>
          </a:xfrm>
          <a:prstGeom prst="teardrop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ardrop 27"/>
          <p:cNvSpPr/>
          <p:nvPr/>
        </p:nvSpPr>
        <p:spPr>
          <a:xfrm rot="5400000">
            <a:off x="1058389" y="133506"/>
            <a:ext cx="2683830" cy="4343397"/>
          </a:xfrm>
          <a:prstGeom prst="teardrop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ardrop 26"/>
          <p:cNvSpPr/>
          <p:nvPr/>
        </p:nvSpPr>
        <p:spPr>
          <a:xfrm rot="16200000">
            <a:off x="5401787" y="2817336"/>
            <a:ext cx="2683830" cy="4343397"/>
          </a:xfrm>
          <a:prstGeom prst="teardrop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ardrop 25"/>
          <p:cNvSpPr/>
          <p:nvPr/>
        </p:nvSpPr>
        <p:spPr>
          <a:xfrm rot="10800000">
            <a:off x="4572001" y="992678"/>
            <a:ext cx="4343400" cy="2654441"/>
          </a:xfrm>
          <a:prstGeom prst="teardrop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75421" y="4393730"/>
            <a:ext cx="2799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e+e</a:t>
            </a:r>
            <a:r>
              <a:rPr lang="en-US" dirty="0" smtClean="0">
                <a:solidFill>
                  <a:srgbClr val="FF0000"/>
                </a:solidFill>
              </a:rPr>
              <a:t>- annihilation: 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Not zero Collins &amp; IFF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1" y="1758950"/>
            <a:ext cx="274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Drell</a:t>
            </a:r>
            <a:r>
              <a:rPr lang="en-US" dirty="0" smtClean="0">
                <a:solidFill>
                  <a:srgbClr val="FF0000"/>
                </a:solidFill>
              </a:rPr>
              <a:t>-Yan: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Not zero Boer-</a:t>
            </a:r>
            <a:r>
              <a:rPr lang="en-US" dirty="0" err="1" smtClean="0"/>
              <a:t>Mulders</a:t>
            </a: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990600" y="4320222"/>
            <a:ext cx="297180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SIDIS:  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Not zero </a:t>
            </a:r>
            <a:r>
              <a:rPr lang="en-US" dirty="0" err="1" smtClean="0"/>
              <a:t>Sivers</a:t>
            </a:r>
            <a:endParaRPr lang="en-US" dirty="0" smtClean="0"/>
          </a:p>
          <a:p>
            <a:r>
              <a:rPr lang="en-US" dirty="0" smtClean="0"/>
              <a:t>Not zero h</a:t>
            </a:r>
            <a:r>
              <a:rPr lang="en-US" baseline="-25000" dirty="0" smtClean="0"/>
              <a:t>1</a:t>
            </a:r>
            <a:r>
              <a:rPr lang="en-US" dirty="0" smtClean="0"/>
              <a:t>, Collins &amp; IFF</a:t>
            </a:r>
          </a:p>
          <a:p>
            <a:r>
              <a:rPr lang="en-US" dirty="0" smtClean="0"/>
              <a:t>Non zero Boer-</a:t>
            </a:r>
            <a:r>
              <a:rPr lang="en-US" dirty="0" err="1" smtClean="0"/>
              <a:t>Mulders</a:t>
            </a:r>
            <a:endParaRPr lang="en-US" dirty="0" smtClean="0"/>
          </a:p>
          <a:p>
            <a:r>
              <a:rPr lang="en-US" dirty="0" smtClean="0"/>
              <a:t>…….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167382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pp reactions: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</a:p>
          <a:p>
            <a:endParaRPr lang="en-US" dirty="0" smtClean="0"/>
          </a:p>
          <a:p>
            <a:r>
              <a:rPr lang="en-US" dirty="0" smtClean="0"/>
              <a:t>Strong SSA at large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F</a:t>
            </a:r>
            <a:endParaRPr lang="en-US" baseline="-25000" dirty="0" smtClean="0"/>
          </a:p>
        </p:txBody>
      </p:sp>
      <p:sp>
        <p:nvSpPr>
          <p:cNvPr id="30" name="TextBox 29"/>
          <p:cNvSpPr txBox="1"/>
          <p:nvPr/>
        </p:nvSpPr>
        <p:spPr>
          <a:xfrm>
            <a:off x="4714705" y="3124200"/>
            <a:ext cx="466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ISI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4724400" y="3792140"/>
            <a:ext cx="54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FSI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429000" y="3135868"/>
            <a:ext cx="106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ISI </a:t>
            </a:r>
            <a:r>
              <a:rPr lang="en-US" dirty="0" err="1" smtClean="0"/>
              <a:t>x</a:t>
            </a:r>
            <a:r>
              <a:rPr lang="en-US" dirty="0" smtClean="0"/>
              <a:t> FSI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957554" y="3810000"/>
            <a:ext cx="54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FSI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41702" y="3435350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RICH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848600" y="3430885"/>
            <a:ext cx="1210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CLEAN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581400" y="757535"/>
            <a:ext cx="2066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Hadron</a:t>
            </a:r>
            <a:r>
              <a:rPr lang="en-US" sz="2400" dirty="0" smtClean="0"/>
              <a:t> probe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3581168" y="6019800"/>
            <a:ext cx="199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Lepton probe</a:t>
            </a:r>
            <a:endParaRPr lang="en-US" sz="2400" dirty="0"/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114273" y="0"/>
            <a:ext cx="25689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palette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0722" name="Picture 2"/>
          <p:cNvPicPr>
            <a:picLocks noChangeAspect="1" noChangeArrowheads="1"/>
          </p:cNvPicPr>
          <p:nvPr/>
        </p:nvPicPr>
        <p:blipFill>
          <a:blip r:embed="rId3"/>
          <a:srcRect l="16405" t="27925" r="24817" b="48645"/>
          <a:stretch>
            <a:fillRect/>
          </a:stretch>
        </p:blipFill>
        <p:spPr bwMode="auto">
          <a:xfrm>
            <a:off x="4398963" y="3944938"/>
            <a:ext cx="41433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50723" name="Picture 3" descr="tabellapd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00" y="1135063"/>
            <a:ext cx="3956050" cy="2224087"/>
          </a:xfrm>
          <a:prstGeom prst="rect">
            <a:avLst/>
          </a:prstGeom>
          <a:noFill/>
        </p:spPr>
      </p:pic>
      <p:sp>
        <p:nvSpPr>
          <p:cNvPr id="1950724" name="Text Box 4"/>
          <p:cNvSpPr txBox="1">
            <a:spLocks noChangeArrowheads="1"/>
          </p:cNvSpPr>
          <p:nvPr/>
        </p:nvSpPr>
        <p:spPr bwMode="auto">
          <a:xfrm>
            <a:off x="63500" y="733425"/>
            <a:ext cx="3951288" cy="3952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pitchFamily="-108" charset="0"/>
                <a:ea typeface="Arial" pitchFamily="-108" charset="0"/>
                <a:cs typeface="Arial" pitchFamily="-108" charset="0"/>
              </a:rPr>
              <a:t>Distribution Functions (DF)</a:t>
            </a:r>
            <a:endParaRPr lang="it-IT" sz="1800">
              <a:solidFill>
                <a:schemeClr val="tx1"/>
              </a:solidFill>
              <a:latin typeface="Garamond" pitchFamily="-108" charset="0"/>
              <a:ea typeface="Arial" pitchFamily="-108" charset="0"/>
              <a:cs typeface="Arial" pitchFamily="-108" charset="0"/>
            </a:endParaRPr>
          </a:p>
        </p:txBody>
      </p:sp>
      <p:sp>
        <p:nvSpPr>
          <p:cNvPr id="1950725" name="Text Box 5"/>
          <p:cNvSpPr txBox="1">
            <a:spLocks noChangeArrowheads="1"/>
          </p:cNvSpPr>
          <p:nvPr/>
        </p:nvSpPr>
        <p:spPr bwMode="auto">
          <a:xfrm>
            <a:off x="1281113" y="0"/>
            <a:ext cx="64817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0000FF"/>
                </a:solidFill>
                <a:latin typeface="Arial" pitchFamily="-108" charset="0"/>
              </a:rPr>
              <a:t>Correlation Functions and SIDIS</a:t>
            </a:r>
            <a:r>
              <a:rPr lang="it-IT" sz="1800" b="0">
                <a:solidFill>
                  <a:schemeClr val="tx1"/>
                </a:solidFill>
                <a:latin typeface="Arial" pitchFamily="-108" charset="0"/>
              </a:rPr>
              <a:t>      </a:t>
            </a:r>
          </a:p>
        </p:txBody>
      </p:sp>
      <p:sp>
        <p:nvSpPr>
          <p:cNvPr id="1950726" name="Rectangle 6"/>
          <p:cNvSpPr>
            <a:spLocks noChangeArrowheads="1"/>
          </p:cNvSpPr>
          <p:nvPr/>
        </p:nvSpPr>
        <p:spPr bwMode="auto">
          <a:xfrm>
            <a:off x="5321300" y="3657600"/>
            <a:ext cx="3124200" cy="419100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50733" name="Rectangle 13"/>
          <p:cNvSpPr>
            <a:spLocks noChangeArrowheads="1"/>
          </p:cNvSpPr>
          <p:nvPr/>
        </p:nvSpPr>
        <p:spPr bwMode="auto">
          <a:xfrm>
            <a:off x="5778500" y="6062663"/>
            <a:ext cx="144463" cy="1428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1950734" name="Group 14"/>
          <p:cNvGraphicFramePr>
            <a:graphicFrameLocks noGrp="1"/>
          </p:cNvGraphicFramePr>
          <p:nvPr/>
        </p:nvGraphicFramePr>
        <p:xfrm>
          <a:off x="63500" y="4102100"/>
          <a:ext cx="3921125" cy="776288"/>
        </p:xfrm>
        <a:graphic>
          <a:graphicData uri="http://schemas.openxmlformats.org/drawingml/2006/table">
            <a:tbl>
              <a:tblPr/>
              <a:tblGrid>
                <a:gridCol w="596900"/>
                <a:gridCol w="881063"/>
                <a:gridCol w="1201737"/>
                <a:gridCol w="1241425"/>
              </a:tblGrid>
              <a:tr h="393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 N/q</a:t>
                      </a:r>
                      <a:endParaRPr kumimoji="0" lang="it-IT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U</a:t>
                      </a:r>
                      <a:endParaRPr kumimoji="0" lang="it-IT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L</a:t>
                      </a:r>
                      <a:endParaRPr kumimoji="0" lang="it-IT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T</a:t>
                      </a:r>
                      <a:endParaRPr kumimoji="0" lang="it-IT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U</a:t>
                      </a:r>
                      <a:endParaRPr kumimoji="0" lang="it-IT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50755" name="Object 35"/>
          <p:cNvGraphicFramePr>
            <a:graphicFrameLocks noChangeAspect="1"/>
          </p:cNvGraphicFramePr>
          <p:nvPr/>
        </p:nvGraphicFramePr>
        <p:xfrm>
          <a:off x="981075" y="4452938"/>
          <a:ext cx="379413" cy="442912"/>
        </p:xfrm>
        <a:graphic>
          <a:graphicData uri="http://schemas.openxmlformats.org/presentationml/2006/ole">
            <p:oleObj spid="_x0000_s338946" name="Equation" r:id="rId5" imgW="215640" imgH="253800" progId="Equation.3">
              <p:embed/>
            </p:oleObj>
          </a:graphicData>
        </a:graphic>
      </p:graphicFrame>
      <p:sp>
        <p:nvSpPr>
          <p:cNvPr id="1950756" name="Text Box 36"/>
          <p:cNvSpPr txBox="1">
            <a:spLocks noChangeArrowheads="1"/>
          </p:cNvSpPr>
          <p:nvPr/>
        </p:nvSpPr>
        <p:spPr bwMode="auto">
          <a:xfrm>
            <a:off x="63500" y="3717925"/>
            <a:ext cx="3900488" cy="3952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pitchFamily="-108" charset="0"/>
                <a:ea typeface="Arial" pitchFamily="-108" charset="0"/>
                <a:cs typeface="Arial" pitchFamily="-108" charset="0"/>
              </a:rPr>
              <a:t>Fragmentation Functions (FF)</a:t>
            </a:r>
            <a:endParaRPr lang="it-IT" sz="1800">
              <a:solidFill>
                <a:schemeClr val="tx1"/>
              </a:solidFill>
              <a:latin typeface="Garamond" pitchFamily="-108" charset="0"/>
              <a:ea typeface="Arial" pitchFamily="-108" charset="0"/>
              <a:cs typeface="Arial" pitchFamily="-108" charset="0"/>
            </a:endParaRP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5240338" y="903288"/>
            <a:ext cx="2951162" cy="2665412"/>
            <a:chOff x="3833" y="799"/>
            <a:chExt cx="1859" cy="1679"/>
          </a:xfrm>
        </p:grpSpPr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3968" y="800"/>
              <a:ext cx="1679" cy="1678"/>
              <a:chOff x="3924" y="800"/>
              <a:chExt cx="1678" cy="1678"/>
            </a:xfrm>
          </p:grpSpPr>
          <p:pic>
            <p:nvPicPr>
              <p:cNvPr id="1950759" name="Picture 39" descr="sidis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3924" y="800"/>
                <a:ext cx="1678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1950760" name="Oval 40"/>
              <p:cNvSpPr>
                <a:spLocks noChangeArrowheads="1"/>
              </p:cNvSpPr>
              <p:nvPr/>
            </p:nvSpPr>
            <p:spPr bwMode="auto">
              <a:xfrm>
                <a:off x="4111" y="1995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1950761" name="Object 41"/>
              <p:cNvGraphicFramePr>
                <a:graphicFrameLocks noChangeAspect="1"/>
              </p:cNvGraphicFramePr>
              <p:nvPr/>
            </p:nvGraphicFramePr>
            <p:xfrm>
              <a:off x="4181" y="2106"/>
              <a:ext cx="125" cy="172"/>
            </p:xfrm>
            <a:graphic>
              <a:graphicData uri="http://schemas.openxmlformats.org/presentationml/2006/ole">
                <p:oleObj spid="_x0000_s338948" name="Equation" r:id="rId7" imgW="126720" imgH="164880" progId="Equation.3">
                  <p:embed/>
                </p:oleObj>
              </a:graphicData>
            </a:graphic>
          </p:graphicFrame>
          <p:sp>
            <p:nvSpPr>
              <p:cNvPr id="1950762" name="AutoShape 42"/>
              <p:cNvSpPr>
                <a:spLocks noChangeArrowheads="1"/>
              </p:cNvSpPr>
              <p:nvPr/>
            </p:nvSpPr>
            <p:spPr bwMode="auto">
              <a:xfrm>
                <a:off x="4513" y="1662"/>
                <a:ext cx="295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1950763" name="Object 43"/>
              <p:cNvGraphicFramePr>
                <a:graphicFrameLocks noChangeAspect="1"/>
              </p:cNvGraphicFramePr>
              <p:nvPr/>
            </p:nvGraphicFramePr>
            <p:xfrm>
              <a:off x="4598" y="1713"/>
              <a:ext cx="139" cy="127"/>
            </p:xfrm>
            <a:graphic>
              <a:graphicData uri="http://schemas.openxmlformats.org/presentationml/2006/ole">
                <p:oleObj spid="_x0000_s338949" name="Equation" r:id="rId8" imgW="152280" imgH="139680" progId="Equation.3">
                  <p:embed/>
                </p:oleObj>
              </a:graphicData>
            </a:graphic>
          </p:graphicFrame>
          <p:sp>
            <p:nvSpPr>
              <p:cNvPr id="1950764" name="Oval 44"/>
              <p:cNvSpPr>
                <a:spLocks noChangeArrowheads="1"/>
              </p:cNvSpPr>
              <p:nvPr/>
            </p:nvSpPr>
            <p:spPr bwMode="auto">
              <a:xfrm>
                <a:off x="5000" y="1399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1950765" name="Object 45"/>
              <p:cNvGraphicFramePr>
                <a:graphicFrameLocks noChangeAspect="1"/>
              </p:cNvGraphicFramePr>
              <p:nvPr/>
            </p:nvGraphicFramePr>
            <p:xfrm>
              <a:off x="5033" y="1459"/>
              <a:ext cx="233" cy="274"/>
            </p:xfrm>
            <a:graphic>
              <a:graphicData uri="http://schemas.openxmlformats.org/presentationml/2006/ole">
                <p:oleObj spid="_x0000_s338950" name="Equation" r:id="rId9" imgW="215640" imgH="253800" progId="Equation.3">
                  <p:embed/>
                </p:oleObj>
              </a:graphicData>
            </a:graphic>
          </p:graphicFrame>
        </p:grpSp>
        <p:sp>
          <p:nvSpPr>
            <p:cNvPr id="1950766" name="Rectangle 46"/>
            <p:cNvSpPr>
              <a:spLocks noChangeArrowheads="1"/>
            </p:cNvSpPr>
            <p:nvPr/>
          </p:nvSpPr>
          <p:spPr bwMode="auto">
            <a:xfrm>
              <a:off x="3833" y="799"/>
              <a:ext cx="1859" cy="167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767" name="Rectangle 47"/>
            <p:cNvSpPr>
              <a:spLocks noChangeArrowheads="1"/>
            </p:cNvSpPr>
            <p:nvPr/>
          </p:nvSpPr>
          <p:spPr bwMode="auto">
            <a:xfrm>
              <a:off x="3854" y="813"/>
              <a:ext cx="113" cy="165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768" name="Rectangle 48"/>
            <p:cNvSpPr>
              <a:spLocks noChangeArrowheads="1"/>
            </p:cNvSpPr>
            <p:nvPr/>
          </p:nvSpPr>
          <p:spPr bwMode="auto">
            <a:xfrm>
              <a:off x="5633" y="806"/>
              <a:ext cx="45" cy="165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50769" name="Text Box 49"/>
          <p:cNvSpPr txBox="1">
            <a:spLocks noChangeArrowheads="1"/>
          </p:cNvSpPr>
          <p:nvPr/>
        </p:nvSpPr>
        <p:spPr bwMode="auto">
          <a:xfrm>
            <a:off x="8101013" y="4124325"/>
            <a:ext cx="93027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b="0" i="1">
                <a:solidFill>
                  <a:srgbClr val="0066FF"/>
                </a:solidFill>
                <a:latin typeface="Arial" pitchFamily="-108" charset="0"/>
              </a:rPr>
              <a:t>D</a:t>
            </a:r>
            <a:r>
              <a:rPr lang="it-IT" sz="2000" b="0" i="1" baseline="-25000">
                <a:solidFill>
                  <a:srgbClr val="0066FF"/>
                </a:solidFill>
                <a:latin typeface="Arial" pitchFamily="-108" charset="0"/>
              </a:rPr>
              <a:t>q</a:t>
            </a:r>
            <a:r>
              <a:rPr lang="it-IT" sz="2000" b="0" i="1" baseline="30000">
                <a:solidFill>
                  <a:srgbClr val="0066FF"/>
                </a:solidFill>
                <a:latin typeface="Arial" pitchFamily="-108" charset="0"/>
              </a:rPr>
              <a:t>h</a:t>
            </a:r>
            <a:r>
              <a:rPr lang="it-IT" sz="2000" b="0" i="1">
                <a:solidFill>
                  <a:srgbClr val="0066FF"/>
                </a:solidFill>
                <a:latin typeface="Arial" pitchFamily="-108" charset="0"/>
              </a:rPr>
              <a:t>(z)</a:t>
            </a:r>
            <a:endParaRPr lang="it-IT" sz="2000" b="0" i="1">
              <a:solidFill>
                <a:srgbClr val="0066FF"/>
              </a:solidFill>
              <a:latin typeface="Arial" pitchFamily="-108" charset="0"/>
              <a:sym typeface="Symbol" pitchFamily="-108" charset="2"/>
            </a:endParaRPr>
          </a:p>
        </p:txBody>
      </p:sp>
      <p:sp>
        <p:nvSpPr>
          <p:cNvPr id="1950774" name="Rectangle 54"/>
          <p:cNvSpPr>
            <a:spLocks noChangeArrowheads="1"/>
          </p:cNvSpPr>
          <p:nvPr/>
        </p:nvSpPr>
        <p:spPr bwMode="auto">
          <a:xfrm>
            <a:off x="6172200" y="4090988"/>
            <a:ext cx="368300" cy="406400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50775" name="Rectangle 55"/>
          <p:cNvSpPr>
            <a:spLocks noChangeArrowheads="1"/>
          </p:cNvSpPr>
          <p:nvPr/>
        </p:nvSpPr>
        <p:spPr bwMode="auto">
          <a:xfrm>
            <a:off x="6040438" y="4135438"/>
            <a:ext cx="684212" cy="366712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0">
                <a:latin typeface="Arial" pitchFamily="-108" charset="0"/>
              </a:rPr>
              <a:t>q(x)</a:t>
            </a:r>
            <a:endParaRPr lang="it-IT" sz="1800" b="0">
              <a:latin typeface="Arial" pitchFamily="-108" charset="0"/>
            </a:endParaRPr>
          </a:p>
        </p:txBody>
      </p:sp>
      <p:graphicFrame>
        <p:nvGraphicFramePr>
          <p:cNvPr id="1950776" name="Object 56"/>
          <p:cNvGraphicFramePr>
            <a:graphicFrameLocks noChangeAspect="1"/>
          </p:cNvGraphicFramePr>
          <p:nvPr/>
        </p:nvGraphicFramePr>
        <p:xfrm>
          <a:off x="3249613" y="4491038"/>
          <a:ext cx="446087" cy="398462"/>
        </p:xfrm>
        <a:graphic>
          <a:graphicData uri="http://schemas.openxmlformats.org/presentationml/2006/ole">
            <p:oleObj spid="_x0000_s338947" name="Equation" r:id="rId10" imgW="253800" imgH="228600" progId="Equation.3">
              <p:embed/>
            </p:oleObj>
          </a:graphicData>
        </a:graphic>
      </p:graphicFrame>
      <p:sp>
        <p:nvSpPr>
          <p:cNvPr id="1950778" name="Text Box 58"/>
          <p:cNvSpPr txBox="1">
            <a:spLocks noChangeArrowheads="1"/>
          </p:cNvSpPr>
          <p:nvPr/>
        </p:nvSpPr>
        <p:spPr bwMode="auto">
          <a:xfrm>
            <a:off x="271463" y="5006975"/>
            <a:ext cx="6940550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</a:rPr>
              <a:t>Rich phenomenology but rather involved observables</a:t>
            </a:r>
            <a:endParaRPr lang="it-IT" sz="1600">
              <a:latin typeface="Arial" pitchFamily="-108" charset="0"/>
            </a:endParaRPr>
          </a:p>
        </p:txBody>
      </p: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692150" y="5345113"/>
            <a:ext cx="6970713" cy="609600"/>
            <a:chOff x="454" y="3695"/>
            <a:chExt cx="4391" cy="384"/>
          </a:xfrm>
        </p:grpSpPr>
        <p:sp>
          <p:nvSpPr>
            <p:cNvPr id="1950780" name="Text Box 60"/>
            <p:cNvSpPr txBox="1">
              <a:spLocks noChangeArrowheads="1"/>
            </p:cNvSpPr>
            <p:nvPr/>
          </p:nvSpPr>
          <p:spPr bwMode="auto">
            <a:xfrm>
              <a:off x="454" y="3695"/>
              <a:ext cx="4372" cy="21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solidFill>
                    <a:schemeClr val="tx1"/>
                  </a:solidFill>
                  <a:latin typeface="Arial" pitchFamily="-108" charset="0"/>
                </a:rPr>
                <a:t>Target type and hadron ID provide flavor tagging !!</a:t>
              </a:r>
              <a:endParaRPr lang="it-IT" sz="1600">
                <a:solidFill>
                  <a:schemeClr val="tx1"/>
                </a:solidFill>
                <a:latin typeface="Arial" pitchFamily="-108" charset="0"/>
              </a:endParaRPr>
            </a:p>
          </p:txBody>
        </p:sp>
        <p:grpSp>
          <p:nvGrpSpPr>
            <p:cNvPr id="5" name="Group 61"/>
            <p:cNvGrpSpPr>
              <a:grpSpLocks/>
            </p:cNvGrpSpPr>
            <p:nvPr/>
          </p:nvGrpSpPr>
          <p:grpSpPr bwMode="auto">
            <a:xfrm>
              <a:off x="956" y="3867"/>
              <a:ext cx="3889" cy="212"/>
              <a:chOff x="614" y="3654"/>
              <a:chExt cx="3889" cy="212"/>
            </a:xfrm>
          </p:grpSpPr>
          <p:sp>
            <p:nvSpPr>
              <p:cNvPr id="1950782" name="Text Box 62"/>
              <p:cNvSpPr txBox="1">
                <a:spLocks noChangeArrowheads="1"/>
              </p:cNvSpPr>
              <p:nvPr/>
            </p:nvSpPr>
            <p:spPr bwMode="auto">
              <a:xfrm>
                <a:off x="614" y="3654"/>
                <a:ext cx="3889" cy="21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solidFill>
                      <a:schemeClr val="tx1"/>
                    </a:solidFill>
                    <a:latin typeface="Arial" pitchFamily="-108" charset="0"/>
                  </a:rPr>
                  <a:t>            </a:t>
                </a:r>
                <a:r>
                  <a:rPr lang="en-US" sz="1400" b="0">
                    <a:solidFill>
                      <a:schemeClr val="tx1"/>
                    </a:solidFill>
                    <a:latin typeface="Arial" pitchFamily="-108" charset="0"/>
                  </a:rPr>
                  <a:t>constrain valence and sea</a:t>
                </a:r>
                <a:endParaRPr lang="it-IT" sz="1400" b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  <p:sp>
            <p:nvSpPr>
              <p:cNvPr id="1950783" name="Line 63"/>
              <p:cNvSpPr>
                <a:spLocks noChangeShapeType="1"/>
              </p:cNvSpPr>
              <p:nvPr/>
            </p:nvSpPr>
            <p:spPr bwMode="auto">
              <a:xfrm flipV="1">
                <a:off x="800" y="3768"/>
                <a:ext cx="200" cy="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6" name="Group 64"/>
          <p:cNvGrpSpPr>
            <a:grpSpLocks/>
          </p:cNvGrpSpPr>
          <p:nvPr/>
        </p:nvGrpSpPr>
        <p:grpSpPr bwMode="auto">
          <a:xfrm>
            <a:off x="661988" y="5932488"/>
            <a:ext cx="6986587" cy="592137"/>
            <a:chOff x="435" y="3348"/>
            <a:chExt cx="4401" cy="373"/>
          </a:xfrm>
        </p:grpSpPr>
        <p:grpSp>
          <p:nvGrpSpPr>
            <p:cNvPr id="7" name="Group 65"/>
            <p:cNvGrpSpPr>
              <a:grpSpLocks/>
            </p:cNvGrpSpPr>
            <p:nvPr/>
          </p:nvGrpSpPr>
          <p:grpSpPr bwMode="auto">
            <a:xfrm>
              <a:off x="947" y="3509"/>
              <a:ext cx="3889" cy="212"/>
              <a:chOff x="614" y="3654"/>
              <a:chExt cx="3889" cy="212"/>
            </a:xfrm>
          </p:grpSpPr>
          <p:sp>
            <p:nvSpPr>
              <p:cNvPr id="1950786" name="Text Box 66"/>
              <p:cNvSpPr txBox="1">
                <a:spLocks noChangeArrowheads="1"/>
              </p:cNvSpPr>
              <p:nvPr/>
            </p:nvSpPr>
            <p:spPr bwMode="auto">
              <a:xfrm>
                <a:off x="614" y="3654"/>
                <a:ext cx="3889" cy="21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solidFill>
                      <a:schemeClr val="tx1"/>
                    </a:solidFill>
                    <a:latin typeface="Arial" pitchFamily="-108" charset="0"/>
                  </a:rPr>
                  <a:t>            </a:t>
                </a:r>
                <a:r>
                  <a:rPr lang="en-US" sz="1400" b="0">
                    <a:solidFill>
                      <a:schemeClr val="tx1"/>
                    </a:solidFill>
                    <a:latin typeface="Arial" pitchFamily="-108" charset="0"/>
                  </a:rPr>
                  <a:t>disentangle distribution and fragmentation functions</a:t>
                </a:r>
                <a:endParaRPr lang="it-IT" sz="1400" b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  <p:sp>
            <p:nvSpPr>
              <p:cNvPr id="1950787" name="Line 67"/>
              <p:cNvSpPr>
                <a:spLocks noChangeShapeType="1"/>
              </p:cNvSpPr>
              <p:nvPr/>
            </p:nvSpPr>
            <p:spPr bwMode="auto">
              <a:xfrm flipV="1">
                <a:off x="800" y="3768"/>
                <a:ext cx="200" cy="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950788" name="Text Box 68"/>
            <p:cNvSpPr txBox="1">
              <a:spLocks noChangeArrowheads="1"/>
            </p:cNvSpPr>
            <p:nvPr/>
          </p:nvSpPr>
          <p:spPr bwMode="auto">
            <a:xfrm>
              <a:off x="435" y="3348"/>
              <a:ext cx="4372" cy="21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solidFill>
                    <a:schemeClr val="tx1"/>
                  </a:solidFill>
                  <a:latin typeface="Arial" pitchFamily="-108" charset="0"/>
                </a:rPr>
                <a:t>Muldidimensional analysis resolves kinematic correlations !!</a:t>
              </a:r>
              <a:endParaRPr lang="it-IT" sz="1600">
                <a:solidFill>
                  <a:schemeClr val="tx1"/>
                </a:solidFill>
                <a:latin typeface="Arial" pitchFamily="-108" charset="0"/>
              </a:endParaRPr>
            </a:p>
          </p:txBody>
        </p:sp>
      </p:grpSp>
      <p:sp>
        <p:nvSpPr>
          <p:cNvPr id="42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0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7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ollH_Hermes_Compass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66799"/>
            <a:ext cx="4495800" cy="254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napshot 2009-09-23 11-54-38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016" y="1446132"/>
            <a:ext cx="4197384" cy="27448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0" y="1062335"/>
            <a:ext cx="110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Collins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0" y="1062335"/>
            <a:ext cx="1039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8000"/>
                </a:solidFill>
              </a:rPr>
              <a:t>Sivers</a:t>
            </a:r>
            <a:endParaRPr lang="en-US" sz="2400" dirty="0">
              <a:solidFill>
                <a:srgbClr val="008000"/>
              </a:solidFill>
            </a:endParaRPr>
          </a:p>
        </p:txBody>
      </p:sp>
      <p:pic>
        <p:nvPicPr>
          <p:cNvPr id="7" name="Content Placeholder 10" descr="Final_NoKine_Neg_cos2phi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159166"/>
            <a:ext cx="2971800" cy="125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Snapshot 2009-09-23 12-06-38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1919" y="5365834"/>
            <a:ext cx="4503481" cy="12121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95800" y="4299197"/>
            <a:ext cx="12793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Boer-</a:t>
            </a:r>
          </a:p>
          <a:p>
            <a:r>
              <a:rPr lang="en-US" sz="2400" dirty="0" err="1" smtClean="0">
                <a:solidFill>
                  <a:srgbClr val="008000"/>
                </a:solidFill>
              </a:rPr>
              <a:t>Mulders</a:t>
            </a:r>
            <a:endParaRPr lang="en-US" sz="2400" dirty="0">
              <a:solidFill>
                <a:srgbClr val="008000"/>
              </a:solidFill>
            </a:endParaRPr>
          </a:p>
        </p:txBody>
      </p:sp>
      <p:pic>
        <p:nvPicPr>
          <p:cNvPr id="10" name="Picture 9" descr="Snapshot 2009-09-23 13-53-01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5351818"/>
            <a:ext cx="3276600" cy="1195872"/>
          </a:xfrm>
          <a:prstGeom prst="rect">
            <a:avLst/>
          </a:prstGeom>
        </p:spPr>
      </p:pic>
      <p:pic>
        <p:nvPicPr>
          <p:cNvPr id="11" name="Picture 10" descr="Snapshot 2009-09-23 13-53-18.tif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3733800"/>
            <a:ext cx="3429000" cy="1590524"/>
          </a:xfrm>
          <a:prstGeom prst="rect">
            <a:avLst/>
          </a:prstGeom>
        </p:spPr>
      </p:pic>
      <p:sp>
        <p:nvSpPr>
          <p:cNvPr id="12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52400" y="-76200"/>
            <a:ext cx="89154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Several observables already measured…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solidFill>
                  <a:srgbClr val="0000FF"/>
                </a:solidFill>
                <a:latin typeface="Calibri"/>
              </a:rPr>
              <a:t>w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ith matches and mismatches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512C456-2185-E040-8D55-A6BF0662C015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57347" name="Rectangle 4"/>
          <p:cNvSpPr>
            <a:spLocks noGrp="1" noChangeArrowheads="1"/>
          </p:cNvSpPr>
          <p:nvPr>
            <p:ph type="title"/>
          </p:nvPr>
        </p:nvSpPr>
        <p:spPr>
          <a:xfrm>
            <a:off x="1344613" y="0"/>
            <a:ext cx="6451600" cy="706438"/>
          </a:xfrm>
          <a:noFill/>
        </p:spPr>
        <p:txBody>
          <a:bodyPr/>
          <a:lstStyle/>
          <a:p>
            <a:pPr eaLnBrk="1" hangingPunct="1"/>
            <a:r>
              <a:rPr lang="en-US" sz="3600" b="1">
                <a:solidFill>
                  <a:srgbClr val="0000FF"/>
                </a:solidFill>
              </a:rPr>
              <a:t>Executive summary</a:t>
            </a:r>
            <a:endParaRPr lang="it-IT" sz="3600" b="1">
              <a:solidFill>
                <a:srgbClr val="0000FF"/>
              </a:solidFill>
            </a:endParaRP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608138" y="4905375"/>
            <a:ext cx="5357812" cy="1631950"/>
            <a:chOff x="1389" y="3034"/>
            <a:chExt cx="3375" cy="1028"/>
          </a:xfrm>
        </p:grpSpPr>
        <p:sp>
          <p:nvSpPr>
            <p:cNvPr id="57358" name="Rectangle 18"/>
            <p:cNvSpPr>
              <a:spLocks noChangeArrowheads="1"/>
            </p:cNvSpPr>
            <p:nvPr/>
          </p:nvSpPr>
          <p:spPr bwMode="auto">
            <a:xfrm>
              <a:off x="1482" y="3034"/>
              <a:ext cx="3196" cy="1028"/>
            </a:xfrm>
            <a:prstGeom prst="rect">
              <a:avLst/>
            </a:prstGeom>
            <a:gradFill rotWithShape="1">
              <a:gsLst>
                <a:gs pos="0">
                  <a:srgbClr val="993366"/>
                </a:gs>
                <a:gs pos="100000">
                  <a:srgbClr val="800080"/>
                </a:gs>
              </a:gsLst>
              <a:lin ang="5400000" scaled="1"/>
            </a:gradFill>
            <a:ln w="12700">
              <a:solidFill>
                <a:srgbClr val="660033"/>
              </a:solidFill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57359" name="Text Box 19"/>
            <p:cNvSpPr txBox="1">
              <a:spLocks noChangeArrowheads="1"/>
            </p:cNvSpPr>
            <p:nvPr/>
          </p:nvSpPr>
          <p:spPr bwMode="auto">
            <a:xfrm>
              <a:off x="1389" y="3039"/>
              <a:ext cx="3375" cy="1018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0">
                  <a:solidFill>
                    <a:schemeClr val="bg1"/>
                  </a:solidFill>
                  <a:latin typeface="Arial" pitchFamily="-108" charset="0"/>
                </a:rPr>
                <a:t>Crucial: completeness </a:t>
              </a:r>
            </a:p>
            <a:p>
              <a:pPr algn="ctr"/>
              <a:r>
                <a:rPr lang="en-US" sz="2000" b="0">
                  <a:solidFill>
                    <a:schemeClr val="bg1"/>
                  </a:solidFill>
                  <a:latin typeface="Arial" pitchFamily="-108" charset="0"/>
                </a:rPr>
                <a:t>flavor tagging and five-fold differential </a:t>
              </a:r>
            </a:p>
            <a:p>
              <a:pPr algn="ctr"/>
              <a:r>
                <a:rPr lang="en-US" sz="2000" b="0">
                  <a:solidFill>
                    <a:schemeClr val="bg1"/>
                  </a:solidFill>
                  <a:latin typeface="Arial" pitchFamily="-108" charset="0"/>
                </a:rPr>
                <a:t>  extraction in all variables</a:t>
              </a:r>
            </a:p>
            <a:p>
              <a:pPr algn="ctr"/>
              <a:r>
                <a:rPr lang="en-US" sz="2000" b="0">
                  <a:solidFill>
                    <a:schemeClr val="bg1"/>
                  </a:solidFill>
                  <a:latin typeface="Arial" pitchFamily="-108" charset="0"/>
                </a:rPr>
                <a:t>(x,z,Q</a:t>
              </a:r>
              <a:r>
                <a:rPr lang="en-US" sz="2000" b="0" baseline="30000">
                  <a:solidFill>
                    <a:schemeClr val="bg1"/>
                  </a:solidFill>
                  <a:latin typeface="Arial" pitchFamily="-108" charset="0"/>
                </a:rPr>
                <a:t>2</a:t>
              </a:r>
              <a:r>
                <a:rPr lang="en-US" sz="2000" b="0">
                  <a:solidFill>
                    <a:schemeClr val="bg1"/>
                  </a:solidFill>
                  <a:latin typeface="Arial" pitchFamily="-108" charset="0"/>
                </a:rPr>
                <a:t>,P</a:t>
              </a:r>
              <a:r>
                <a:rPr lang="en-US" sz="2000" b="0" baseline="-25000">
                  <a:solidFill>
                    <a:schemeClr val="bg1"/>
                  </a:solidFill>
                  <a:latin typeface="Arial" pitchFamily="-108" charset="0"/>
                </a:rPr>
                <a:t>T</a:t>
              </a:r>
              <a:r>
                <a:rPr lang="en-US" sz="2000" b="0">
                  <a:solidFill>
                    <a:schemeClr val="bg1"/>
                  </a:solidFill>
                  <a:latin typeface="Arial" pitchFamily="-108" charset="0"/>
                </a:rPr>
                <a:t>)  to have </a:t>
              </a:r>
            </a:p>
            <a:p>
              <a:pPr algn="ctr"/>
              <a:r>
                <a:rPr lang="en-US" sz="2000" b="0">
                  <a:solidFill>
                    <a:schemeClr val="bg1"/>
                  </a:solidFill>
                  <a:latin typeface="Arial" pitchFamily="-108" charset="0"/>
                </a:rPr>
                <a:t>all dependencies resolved</a:t>
              </a:r>
              <a:endParaRPr lang="it-IT" sz="2000" b="0">
                <a:solidFill>
                  <a:schemeClr val="bg1"/>
                </a:solidFill>
                <a:latin typeface="Arial" pitchFamily="-108" charset="0"/>
              </a:endParaRPr>
            </a:p>
          </p:txBody>
        </p:sp>
      </p:grpSp>
      <p:sp>
        <p:nvSpPr>
          <p:cNvPr id="1706005" name="Text Box 21"/>
          <p:cNvSpPr txBox="1">
            <a:spLocks noChangeArrowheads="1"/>
          </p:cNvSpPr>
          <p:nvPr/>
        </p:nvSpPr>
        <p:spPr bwMode="auto">
          <a:xfrm>
            <a:off x="1231900" y="700088"/>
            <a:ext cx="6223000" cy="6731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66FF66"/>
              </a:gs>
              <a:gs pos="100000">
                <a:schemeClr val="bg1"/>
              </a:gs>
            </a:gsLst>
            <a:lin ang="2700000" scaled="1"/>
          </a:gradFill>
          <a:ln w="31750">
            <a:solidFill>
              <a:srgbClr val="339966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>
                <a:solidFill>
                  <a:srgbClr val="0033CC"/>
                </a:solidFill>
                <a:latin typeface="Arial" pitchFamily="-108" charset="0"/>
              </a:rPr>
              <a:t>TMDs are a new class of phenomena </a:t>
            </a:r>
          </a:p>
          <a:p>
            <a:pPr algn="ctr">
              <a:defRPr/>
            </a:pPr>
            <a:r>
              <a:rPr lang="en-US" sz="1800">
                <a:solidFill>
                  <a:srgbClr val="0033CC"/>
                </a:solidFill>
                <a:latin typeface="Arial" pitchFamily="-108" charset="0"/>
              </a:rPr>
              <a:t>providing  novel insights into the rich nuclear structure</a:t>
            </a:r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996950" y="2120900"/>
            <a:ext cx="7067550" cy="2687638"/>
            <a:chOff x="628" y="1336"/>
            <a:chExt cx="4452" cy="1693"/>
          </a:xfrm>
        </p:grpSpPr>
        <p:sp>
          <p:nvSpPr>
            <p:cNvPr id="57355" name="Text Box 10"/>
            <p:cNvSpPr txBox="1">
              <a:spLocks noChangeArrowheads="1"/>
            </p:cNvSpPr>
            <p:nvPr/>
          </p:nvSpPr>
          <p:spPr bwMode="auto">
            <a:xfrm>
              <a:off x="920" y="1336"/>
              <a:ext cx="3794" cy="146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solidFill>
                    <a:schemeClr val="tx1"/>
                  </a:solidFill>
                  <a:latin typeface="Arial" pitchFamily="-108" charset="0"/>
                </a:rPr>
                <a:t>Limited knowledge on transverse momentum dependences  </a:t>
              </a:r>
            </a:p>
            <a:p>
              <a:endParaRPr lang="en-US" sz="1600">
                <a:solidFill>
                  <a:schemeClr val="tx1"/>
                </a:solidFill>
                <a:latin typeface="Arial" pitchFamily="-108" charset="0"/>
              </a:endParaRPr>
            </a:p>
            <a:p>
              <a:r>
                <a:rPr lang="en-US" sz="1600">
                  <a:solidFill>
                    <a:schemeClr val="tx1"/>
                  </a:solidFill>
                  <a:latin typeface="Arial" pitchFamily="-108" charset="0"/>
                </a:rPr>
                <a:t>Flavor decomposition often missing</a:t>
              </a:r>
            </a:p>
            <a:p>
              <a:endParaRPr lang="en-US" sz="1600">
                <a:solidFill>
                  <a:schemeClr val="tx1"/>
                </a:solidFill>
                <a:latin typeface="Arial" pitchFamily="-108" charset="0"/>
              </a:endParaRPr>
            </a:p>
            <a:p>
              <a:r>
                <a:rPr lang="en-US" sz="1600">
                  <a:solidFill>
                    <a:schemeClr val="tx1"/>
                  </a:solidFill>
                  <a:latin typeface="Arial" pitchFamily="-108" charset="0"/>
                </a:rPr>
                <a:t>Evolution properties to be defined</a:t>
              </a:r>
            </a:p>
            <a:p>
              <a:endParaRPr lang="en-US" sz="1600">
                <a:solidFill>
                  <a:schemeClr val="tx1"/>
                </a:solidFill>
                <a:latin typeface="Arial" pitchFamily="-108" charset="0"/>
              </a:endParaRPr>
            </a:p>
            <a:p>
              <a:r>
                <a:rPr lang="en-US" sz="1600">
                  <a:solidFill>
                    <a:schemeClr val="tx1"/>
                  </a:solidFill>
                  <a:latin typeface="Arial" pitchFamily="-108" charset="0"/>
                </a:rPr>
                <a:t>Role of the higher twist to be quantified</a:t>
              </a:r>
            </a:p>
            <a:p>
              <a:endParaRPr lang="en-US" sz="1600">
                <a:solidFill>
                  <a:schemeClr val="tx1"/>
                </a:solidFill>
                <a:latin typeface="Arial" pitchFamily="-108" charset="0"/>
              </a:endParaRPr>
            </a:p>
            <a:p>
              <a:r>
                <a:rPr lang="en-US" sz="1600">
                  <a:solidFill>
                    <a:schemeClr val="tx1"/>
                  </a:solidFill>
                  <a:latin typeface="Arial" pitchFamily="-108" charset="0"/>
                </a:rPr>
                <a:t>Universality</a:t>
              </a:r>
              <a:r>
                <a:rPr lang="en-US" sz="1600">
                  <a:latin typeface="Arial" pitchFamily="-108" charset="0"/>
                </a:rPr>
                <a:t>               </a:t>
              </a:r>
              <a:r>
                <a:rPr lang="en-US" sz="1600">
                  <a:solidFill>
                    <a:schemeClr val="tx1"/>
                  </a:solidFill>
                  <a:latin typeface="Arial" pitchFamily="-108" charset="0"/>
                </a:rPr>
                <a:t>Fundamental test of QCD</a:t>
              </a:r>
              <a:r>
                <a:rPr lang="en-US" sz="1800">
                  <a:latin typeface="Arial" pitchFamily="-108" charset="0"/>
                </a:rPr>
                <a:t> </a:t>
              </a:r>
            </a:p>
          </p:txBody>
        </p:sp>
        <p:sp>
          <p:nvSpPr>
            <p:cNvPr id="57356" name="Line 22"/>
            <p:cNvSpPr>
              <a:spLocks noChangeShapeType="1"/>
            </p:cNvSpPr>
            <p:nvPr/>
          </p:nvSpPr>
          <p:spPr bwMode="auto">
            <a:xfrm>
              <a:off x="1838" y="2696"/>
              <a:ext cx="2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57357" name="Text Box 24"/>
            <p:cNvSpPr txBox="1">
              <a:spLocks noChangeArrowheads="1"/>
            </p:cNvSpPr>
            <p:nvPr/>
          </p:nvSpPr>
          <p:spPr bwMode="auto">
            <a:xfrm>
              <a:off x="628" y="2779"/>
              <a:ext cx="4452" cy="2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800">
                  <a:latin typeface="Arial" pitchFamily="-108" charset="0"/>
                </a:rPr>
                <a:t>Still incomplete phenomenology is asking for new inputs</a:t>
              </a:r>
              <a:r>
                <a:rPr lang="en-US" sz="2000"/>
                <a:t> </a:t>
              </a:r>
              <a:endParaRPr lang="it-IT" sz="2000"/>
            </a:p>
          </p:txBody>
        </p:sp>
      </p:grpSp>
      <p:sp>
        <p:nvSpPr>
          <p:cNvPr id="1706010" name="Text Box 26"/>
          <p:cNvSpPr txBox="1">
            <a:spLocks noChangeArrowheads="1"/>
          </p:cNvSpPr>
          <p:nvPr/>
        </p:nvSpPr>
        <p:spPr bwMode="auto">
          <a:xfrm>
            <a:off x="746125" y="1427163"/>
            <a:ext cx="6886575" cy="6413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>
                <a:latin typeface="Arial" pitchFamily="-108" charset="0"/>
              </a:rPr>
              <a:t>Non-zero results from DIS experiments </a:t>
            </a:r>
          </a:p>
          <a:p>
            <a:pPr algn="ctr"/>
            <a:r>
              <a:rPr lang="en-US" sz="1800">
                <a:latin typeface="Arial" pitchFamily="-108" charset="0"/>
              </a:rPr>
              <a:t>provide promises but also open questions</a:t>
            </a:r>
            <a:endParaRPr lang="it-IT" sz="1800">
              <a:latin typeface="Arial" pitchFamily="-108" charset="0"/>
            </a:endParaRP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57353" name="Text Box 34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>
                  <a:solidFill>
                    <a:schemeClr val="bg2"/>
                  </a:solidFill>
                  <a:latin typeface="Tahoma" pitchFamily="-108" charset="0"/>
                </a:rPr>
                <a:t>   </a:t>
              </a:r>
              <a:r>
                <a:rPr lang="en-US" sz="1000" b="0">
                  <a:solidFill>
                    <a:schemeClr val="bg2"/>
                  </a:solidFill>
                  <a:latin typeface="Tahoma" pitchFamily="-108" charset="0"/>
                </a:rPr>
                <a:t>Contalbrigo Marco                                                            CLAS12 European Workshop                                                                    26 February 2009</a:t>
              </a:r>
            </a:p>
          </p:txBody>
        </p:sp>
        <p:sp>
          <p:nvSpPr>
            <p:cNvPr id="57354" name="Line 35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0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06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7060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7060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6005" grpId="0" animBg="1"/>
      <p:bldP spid="1706010" grpId="0"/>
      <p:bldP spid="17060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napshot 2009-09-23 21-12-35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3393"/>
            <a:ext cx="9144000" cy="6239807"/>
          </a:xfrm>
          <a:prstGeom prst="rect">
            <a:avLst/>
          </a:prstGeom>
        </p:spPr>
      </p:pic>
      <p:sp>
        <p:nvSpPr>
          <p:cNvPr id="3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1143000"/>
            <a:ext cx="4495800" cy="526298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Reccomendation</a:t>
            </a:r>
            <a:r>
              <a:rPr lang="en-US" sz="2400" dirty="0" smtClean="0"/>
              <a:t> 1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000" dirty="0" smtClean="0">
                <a:solidFill>
                  <a:srgbClr val="800000"/>
                </a:solidFill>
              </a:rPr>
              <a:t>We recommend the completion of the 12 </a:t>
            </a:r>
            <a:r>
              <a:rPr lang="en-US" sz="2000" dirty="0" err="1" smtClean="0">
                <a:solidFill>
                  <a:srgbClr val="800000"/>
                </a:solidFill>
              </a:rPr>
              <a:t>GeV</a:t>
            </a:r>
            <a:r>
              <a:rPr lang="en-US" sz="2000" dirty="0" smtClean="0">
                <a:solidFill>
                  <a:srgbClr val="800000"/>
                </a:solidFill>
              </a:rPr>
              <a:t> Upgrade at Jefferson Lab.</a:t>
            </a:r>
          </a:p>
          <a:p>
            <a:endParaRPr lang="en-US" sz="2000" dirty="0" smtClean="0">
              <a:solidFill>
                <a:srgbClr val="800000"/>
              </a:solidFill>
            </a:endParaRPr>
          </a:p>
          <a:p>
            <a:endParaRPr lang="en-US" dirty="0" smtClean="0"/>
          </a:p>
          <a:p>
            <a:r>
              <a:rPr lang="en-US" dirty="0" err="1" smtClean="0">
                <a:latin typeface="Wingdings"/>
                <a:ea typeface="Wingdings"/>
                <a:cs typeface="Wingdings"/>
              </a:rPr>
              <a:t></a:t>
            </a:r>
            <a:r>
              <a:rPr lang="en-US" dirty="0" smtClean="0"/>
              <a:t> It will enable three-dimensional imaging of the nucleon, revealing hidden aspects of its internal dynamics.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>
                <a:latin typeface="Wingdings"/>
                <a:ea typeface="Wingdings"/>
                <a:cs typeface="Wingdings"/>
              </a:rPr>
              <a:t></a:t>
            </a:r>
            <a:r>
              <a:rPr lang="en-US" dirty="0" smtClean="0"/>
              <a:t> It will complete our understanding of the transition between the </a:t>
            </a:r>
            <a:r>
              <a:rPr lang="en-US" dirty="0" err="1" smtClean="0"/>
              <a:t>hadronic</a:t>
            </a:r>
            <a:r>
              <a:rPr lang="en-US" dirty="0" smtClean="0"/>
              <a:t> and the quark/gluon descriptions of nuclei. </a:t>
            </a:r>
          </a:p>
          <a:p>
            <a:endParaRPr lang="en-US" dirty="0" smtClean="0"/>
          </a:p>
          <a:p>
            <a:r>
              <a:rPr lang="en-US" dirty="0" err="1" smtClean="0">
                <a:latin typeface="Wingdings"/>
                <a:ea typeface="Wingdings"/>
                <a:cs typeface="Wingdings"/>
              </a:rPr>
              <a:t></a:t>
            </a:r>
            <a:r>
              <a:rPr lang="en-US" dirty="0" smtClean="0">
                <a:latin typeface="Wingdings"/>
                <a:ea typeface="Wingdings"/>
                <a:cs typeface="Wingdings"/>
              </a:rPr>
              <a:t> …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axodraw}&#10;\begin{document}&#10;\begin{center} \begin{picture}(170,140)(0,0)&#10;\SetOffset(20,10) \SetWidth{0.7}&#10;\Photon(2,70)(-20,90){2}{4}\Photon(138,70)(160,90){2}{4}&#10;\Text(-22,92)[r]{$\gamma^*$}\Text(165,94)[l]{$\gamma^*$}&#10;\GOval(70,10)(60,8)(90){0.7} \COval(70,55)(11,7)(90){Black}{Red}&#10;\SetColor{Red}&#10;\Gluon(52,39)(65,50){1.5}{3}\Gluon(88,39)(75,50){1.5}{3}&#10;\Gluon(52,71)(65,60){1.5}{3}\Gluon(88,71)(75,60){1.5}{3}&#10;\SetColor{Black} \Line(40,55)(62,25)\Line(43,55)(65,25)&#10;\Line(40,55)(62,85)\Line(43,55)(65,85)&#10;\Line(100,55)(78,25)\Line(97,55)(75,25)&#10;\Line(100,55)(78,85)\Line(97,55)(75,85)&#10;\ArrowLine(10,10)(10,56)\ArrowLine(130,56)(130,10)&#10;\Line(10,56)(25,56)\Line(10,54)(25,54)&#10;\Line(130,56)(115,56)\Line(130,54)(115,54)&#10;\Line(10,75)(33,75)\Line(10,73)(30,73)&#10;\Line(130,75)(107,75)\Line(130,73)(110,73)&#10;\Gluon(25,10)(25,56){-2}{6}\Gluon(18,10)(18,56){-2}{6}&#10;\Gluon(115,10)(115,56){2}{6}\Gluon(123,10)(123,56){2}{6}&#10;\ArrowLine(12,75)(40,106)\ArrowLine(100,106)(128,75)&#10;\Gluon(30,73)(58,106){-1.5}{7}\Gluon(22,73)(50,106){-1.5}{7}&#10;\Gluon(110,73)(82,106){1.5}{7}\Gluon(118,73)(90,106){1.5}{7}&#10;\COval(10,66)(12,10)(90){Black}{Blue}\COval(130,66)(12,10)(90){Black}{Blue}&#10;\GOval(70,10)(64,8)(90){0.7} \GOval(70,106)(35,7)(90){0.7}&#10;\DashLine(70,130)(70,-10){5} \SetWidth{1.8}\ArrowLine(-12,0)(6,10)&#10;\ArrowLine(134,10)(152,0)&#10;\ArrowLine(35,106)(45,125)\ArrowLine(95,125)(105,106)&#10;\Text(70,10)[c]{TMD} \Text(70,106)[c]{FF}&#10;\Text(10,66)[c]{$H$} \Text(130,66)[c]{$H$}\Text(70,55)[c]{$S$}&#10;\Text(-14,0)[r]{$P$}\Text(154,0)[l]{$P$}&#10;\Text(50,130)[b]{$P_h$}\Text(90,130)[b]{$P_h$}\end{picture}&#10;\end{center}&#10;&#10;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200"/>
  <p:tag name="BOXFONT" val="10"/>
  <p:tag name="BOXWRAP" val="False"/>
  <p:tag name="WORKAROUNDTRANSPARENCYBUG" val="False"/>
  <p:tag name="ALLOWFONTSUBSTITUTION" val="False"/>
  <p:tag name="BITMAPFORMAT" val="png256"/>
  <p:tag name="ORIGWIDTH" val="228"/>
  <p:tag name="PICTUREFILESIZE" val="103589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\frac{\langle k_T^2 \rangle}{\mu_0^2}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96"/>
  <p:tag name="BOXHEIGHT" val="337"/>
  <p:tag name="BOXFONT" val="10"/>
  <p:tag name="BOXWRAP" val="False"/>
  <p:tag name="WORKAROUNDTRANSPARENCYBUG" val="False"/>
  <p:tag name="ALLOWFONTSUBSTITUTION" val="False"/>
  <p:tag name="BITMAPFORMAT" val="png256"/>
  <p:tag name="ORIGWIDTH" val="42"/>
  <p:tag name="PICTUREFILESIZE" val="9550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definecolor{dgreen}{rgb}{0,0.5,0}&#10;\begin{document}&#10;$ g_1^q(x,k_{\perp})=g_1^q(x)\frac{1}{\pi\mu_2^2}exp(-\frac{k_{\perp}^2}{\mu_2^2})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96"/>
  <p:tag name="BOXHEIGHT" val="337"/>
  <p:tag name="BOXFONT" val="10"/>
  <p:tag name="BOXWRAP" val="False"/>
  <p:tag name="WORKAROUNDTRANSPARENCYBUG" val="False"/>
  <p:tag name="ALLOWFONTSUBSTITUTION" val="False"/>
  <p:tag name="BITMAPFORMAT" val="png256"/>
  <p:tag name="ORIGWIDTH" val="292"/>
  <p:tag name="PICTUREFILESIZE" val="31633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definecolor{dgreen}{rgb}{0,0.5,0}&#10;\begin{document}&#10;$ f_1^q(x,k_{\perp})=f_1^q(x)\frac{1}{\pi\mu_0^2}exp(-\frac{k_{\perp}^2}{\mu_0^2})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96"/>
  <p:tag name="BOXHEIGHT" val="337"/>
  <p:tag name="BOXFONT" val="10"/>
  <p:tag name="BOXWRAP" val="False"/>
  <p:tag name="WORKAROUNDTRANSPARENCYBUG" val="False"/>
  <p:tag name="ALLOWFONTSUBSTITUTION" val="False"/>
  <p:tag name="BITMAPFORMAT" val="png256"/>
  <p:tag name="ORIGWIDTH" val="292"/>
  <p:tag name="PICTUREFILESIZE" val="31362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\color{red} {h_{1} H_1^{\perp u\rightarrow \pi}} 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722"/>
  <p:tag name="BOXHEIGHT" val="313"/>
  <p:tag name="BOXFONT" val="10"/>
  <p:tag name="BOXWRAP" val="False"/>
  <p:tag name="WORKAROUNDTRANSPARENCYBUG" val="False"/>
  <p:tag name="ALLOWFONTSUBSTITUTION" val="False"/>
  <p:tag name="BITMAPFORMAT" val="png256"/>
  <p:tag name="ORIGWIDTH" val="93"/>
  <p:tag name="PICTUREFILESIZE" val="8669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\color{red} { H_1^{\perp u\rightarrow \rho} \sim -\frac{1}{3}H_1^{\perp u\rightarrow \pi} } 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722"/>
  <p:tag name="BOXHEIGHT" val="313"/>
  <p:tag name="BOXFONT" val="10"/>
  <p:tag name="BOXWRAP" val="False"/>
  <p:tag name="WORKAROUNDTRANSPARENCYBUG" val="False"/>
  <p:tag name="ALLOWFONTSUBSTITUTION" val="False"/>
  <p:tag name="BITMAPFORMAT" val="png256"/>
  <p:tag name="ORIGWIDTH" val="200"/>
  <p:tag name="PICTUREFILESIZE" val="16441"/>
</p:tagLst>
</file>

<file path=ppt/tags/tag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\sigma_{UT}^{sin(3\phi-\phi_S)} \sim \color{red} (1-y) h_{1T}^{\perp} H_1^{\perp} 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722"/>
  <p:tag name="BOXHEIGHT" val="313"/>
  <p:tag name="BOXFONT" val="10"/>
  <p:tag name="BOXWRAP" val="False"/>
  <p:tag name="WORKAROUNDTRANSPARENCYBUG" val="False"/>
  <p:tag name="ALLOWFONTSUBSTITUTION" val="False"/>
  <p:tag name="BITMAPFORMAT" val="png256"/>
  <p:tag name="ORIGWIDTH" val="273"/>
  <p:tag name="PICTUREFILESIZE" val="26065"/>
</p:tagLst>
</file>

<file path=ppt/tags/tag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\sigma_{UT}^{sin(3\phi-\phi_S)} \sim \color{red} (1-y) h_{1T}^{\perp} H_1^{\perp} 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722"/>
  <p:tag name="BOXHEIGHT" val="313"/>
  <p:tag name="BOXFONT" val="10"/>
  <p:tag name="BOXWRAP" val="False"/>
  <p:tag name="WORKAROUNDTRANSPARENCYBUG" val="False"/>
  <p:tag name="ALLOWFONTSUBSTITUTION" val="False"/>
  <p:tag name="BITMAPFORMAT" val="png256"/>
  <p:tag name="ORIGWIDTH" val="273"/>
  <p:tag name="PICTUREFILESIZE" val="26065"/>
</p:tagLst>
</file>

<file path=ppt/tags/tag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9.5|35.8|22.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11719</TotalTime>
  <Words>2676</Words>
  <Application>Microsoft Macintosh PowerPoint</Application>
  <PresentationFormat>On-screen Show (4:3)</PresentationFormat>
  <Paragraphs>615</Paragraphs>
  <Slides>31</Slides>
  <Notes>22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Executive summary</vt:lpstr>
      <vt:lpstr>Slide 9</vt:lpstr>
      <vt:lpstr>Slide 10</vt:lpstr>
      <vt:lpstr>Slide 11</vt:lpstr>
      <vt:lpstr>Slide 12</vt:lpstr>
      <vt:lpstr>CLAS12: experimental set-up</vt:lpstr>
      <vt:lpstr>Slide 14</vt:lpstr>
      <vt:lpstr>Slide 15</vt:lpstr>
      <vt:lpstr>Slide 16</vt:lpstr>
      <vt:lpstr>Boer-Mulders asymmetry @ CLAS12</vt:lpstr>
      <vt:lpstr>High statistics investigation @ CLAS12</vt:lpstr>
      <vt:lpstr>Beam polarization @ CLAS12</vt:lpstr>
      <vt:lpstr>Slide 20</vt:lpstr>
      <vt:lpstr>Longitudinal Target Spin @ CLAS12</vt:lpstr>
      <vt:lpstr>Longitudinal Target Spin @ CLAS12</vt:lpstr>
      <vt:lpstr>Longitudinal Target Spin @ CLAS12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INFN - Sezione di Ferrara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204</cp:revision>
  <dcterms:created xsi:type="dcterms:W3CDTF">2010-03-09T21:00:13Z</dcterms:created>
  <dcterms:modified xsi:type="dcterms:W3CDTF">2010-03-09T21:02:07Z</dcterms:modified>
</cp:coreProperties>
</file>