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661" r:id="rId2"/>
    <p:sldId id="671" r:id="rId3"/>
    <p:sldId id="673" r:id="rId4"/>
    <p:sldId id="66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91" autoAdjust="0"/>
  </p:normalViewPr>
  <p:slideViewPr>
    <p:cSldViewPr snapToGrid="0" snapToObjects="1">
      <p:cViewPr>
        <p:scale>
          <a:sx n="140" d="100"/>
          <a:sy n="140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08/06/17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08/06/17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08/06/17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08/06/17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08/06/17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71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08/06/17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08/06/17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08/06/17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08/06/17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08/06/17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08/06/17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08/06/17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08/06/17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08/06/17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emf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981363"/>
              </p:ext>
            </p:extLst>
          </p:nvPr>
        </p:nvGraphicFramePr>
        <p:xfrm>
          <a:off x="408214" y="1478632"/>
          <a:ext cx="3274786" cy="4296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858"/>
                <a:gridCol w="1124857"/>
                <a:gridCol w="644071"/>
              </a:tblGrid>
              <a:tr h="0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/>
                </a:tc>
              </a:tr>
              <a:tr h="29609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M. Contalbrigo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INFN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P. </a:t>
                      </a:r>
                      <a:r>
                        <a:rPr lang="en-US" sz="1400" dirty="0" err="1" smtClean="0"/>
                        <a:t>Lenisa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Ass.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G. </a:t>
                      </a:r>
                      <a:r>
                        <a:rPr lang="en-US" sz="1400" dirty="0" err="1" smtClean="0"/>
                        <a:t>Ciullo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Ass.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20%</a:t>
                      </a:r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F. </a:t>
                      </a:r>
                      <a:r>
                        <a:rPr lang="en-US" sz="1400" dirty="0" err="1" smtClean="0"/>
                        <a:t>Spizzo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Ass.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L. </a:t>
                      </a:r>
                      <a:r>
                        <a:rPr lang="en-US" sz="1400" dirty="0" err="1" smtClean="0"/>
                        <a:t>Barion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Post. Doc.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A. </a:t>
                      </a:r>
                      <a:r>
                        <a:rPr lang="en-US" sz="1400" dirty="0" err="1" smtClean="0"/>
                        <a:t>Movsisyan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Post. Doc.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L.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Pappalardo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Post. Doc.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I. </a:t>
                      </a:r>
                      <a:r>
                        <a:rPr lang="en-US" sz="1400" dirty="0" err="1" smtClean="0"/>
                        <a:t>Balossino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A. </a:t>
                      </a:r>
                      <a:r>
                        <a:rPr lang="en-US" sz="1400" dirty="0" err="1" smtClean="0"/>
                        <a:t>Drago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Ass.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20%</a:t>
                      </a:r>
                      <a:endParaRPr lang="en-US" sz="1400" dirty="0"/>
                    </a:p>
                  </a:txBody>
                  <a:tcPr/>
                </a:tc>
              </a:tr>
              <a:tr h="2984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~ </a:t>
                      </a:r>
                      <a:r>
                        <a:rPr lang="en-US" sz="1400" dirty="0" smtClean="0"/>
                        <a:t>5 </a:t>
                      </a:r>
                      <a:endParaRPr lang="en-US" sz="1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3150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M.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Statera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Tec. Ass.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497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R. </a:t>
                      </a:r>
                      <a:r>
                        <a:rPr lang="en-US" sz="1400" dirty="0" err="1" smtClean="0"/>
                        <a:t>Malaguti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Tec. INFN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497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S. </a:t>
                      </a:r>
                      <a:r>
                        <a:rPr lang="en-US" sz="1400" dirty="0" err="1" smtClean="0"/>
                        <a:t>Squerzanti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Tec.</a:t>
                      </a:r>
                      <a:r>
                        <a:rPr lang="en-US" sz="1400" baseline="0" dirty="0" smtClean="0"/>
                        <a:t> INFN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54076" y="1260932"/>
            <a:ext cx="4368904" cy="513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CLAS6 Analysis:</a:t>
            </a:r>
          </a:p>
          <a:p>
            <a:r>
              <a:rPr lang="en-US" sz="800" dirty="0"/>
              <a:t> </a:t>
            </a:r>
            <a:r>
              <a:rPr lang="en-US" sz="800" dirty="0" smtClean="0"/>
              <a:t>     </a:t>
            </a:r>
          </a:p>
          <a:p>
            <a:r>
              <a:rPr lang="en-US" sz="1600" dirty="0" smtClean="0"/>
              <a:t>          DVCS </a:t>
            </a:r>
            <a:r>
              <a:rPr lang="en-US" sz="1600" dirty="0" err="1" smtClean="0"/>
              <a:t>xsec</a:t>
            </a:r>
            <a:r>
              <a:rPr lang="en-US" sz="1600" dirty="0" smtClean="0"/>
              <a:t> from e16/e1f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</a:t>
            </a:r>
            <a:r>
              <a:rPr lang="en-US" sz="1600" dirty="0" smtClean="0">
                <a:solidFill>
                  <a:srgbClr val="0000FF"/>
                </a:solidFill>
              </a:rPr>
              <a:t>Exclusive and SIDIS at 12 GeV</a:t>
            </a:r>
          </a:p>
          <a:p>
            <a:endParaRPr lang="en-US" sz="1600" dirty="0"/>
          </a:p>
          <a:p>
            <a:r>
              <a:rPr lang="en-US" sz="1600" dirty="0" smtClean="0"/>
              <a:t>CLAS12 Hardware:</a:t>
            </a:r>
          </a:p>
          <a:p>
            <a:endParaRPr lang="en-US" sz="1600" dirty="0"/>
          </a:p>
          <a:p>
            <a:r>
              <a:rPr lang="en-US" sz="1600" dirty="0" smtClean="0"/>
              <a:t>           RICH: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Project Coordination</a:t>
            </a:r>
          </a:p>
          <a:p>
            <a:r>
              <a:rPr lang="en-US" sz="1600" dirty="0" smtClean="0"/>
              <a:t>                   </a:t>
            </a:r>
            <a:r>
              <a:rPr lang="en-US" sz="1600" dirty="0">
                <a:solidFill>
                  <a:srgbClr val="0000FF"/>
                </a:solidFill>
              </a:rPr>
              <a:t>FE </a:t>
            </a:r>
            <a:r>
              <a:rPr lang="en-US" sz="1600" dirty="0" smtClean="0">
                <a:solidFill>
                  <a:srgbClr val="0000FF"/>
                </a:solidFill>
              </a:rPr>
              <a:t>Electronics for SiPM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                   SiPM </a:t>
            </a:r>
            <a:r>
              <a:rPr lang="en-US" sz="1600" dirty="0">
                <a:solidFill>
                  <a:srgbClr val="0000FF"/>
                </a:solidFill>
              </a:rPr>
              <a:t>Study for Single-Photon </a:t>
            </a:r>
            <a:r>
              <a:rPr lang="en-US" sz="1600" dirty="0" smtClean="0">
                <a:solidFill>
                  <a:srgbClr val="0000FF"/>
                </a:solidFill>
              </a:rPr>
              <a:t>Detection</a:t>
            </a:r>
          </a:p>
          <a:p>
            <a:r>
              <a:rPr lang="en-US" sz="1600" dirty="0">
                <a:solidFill>
                  <a:srgbClr val="0000FF"/>
                </a:solidFill>
              </a:rPr>
              <a:t> </a:t>
            </a:r>
            <a:r>
              <a:rPr lang="en-US" sz="1600" dirty="0" smtClean="0">
                <a:solidFill>
                  <a:srgbClr val="0000FF"/>
                </a:solidFill>
              </a:rPr>
              <a:t>                  SiPM cooling system</a:t>
            </a:r>
          </a:p>
          <a:p>
            <a:r>
              <a:rPr lang="en-US" sz="1600" dirty="0" smtClean="0"/>
              <a:t>                   Aerogel Characterization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Mirror Characterization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</a:t>
            </a: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               </a:t>
            </a:r>
            <a:endParaRPr lang="en-US" sz="1600" dirty="0"/>
          </a:p>
          <a:p>
            <a:r>
              <a:rPr lang="en-US" sz="1600" dirty="0" smtClean="0"/>
              <a:t>            HD-ice:</a:t>
            </a:r>
          </a:p>
          <a:p>
            <a:r>
              <a:rPr lang="en-US" sz="1600" dirty="0"/>
              <a:t>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            Holding Magnet Configuration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</a:t>
            </a:r>
            <a:r>
              <a:rPr lang="en-US" sz="1600" dirty="0" smtClean="0">
                <a:solidFill>
                  <a:srgbClr val="0000FF"/>
                </a:solidFill>
              </a:rPr>
              <a:t>Solenoid test in </a:t>
            </a:r>
            <a:r>
              <a:rPr lang="en-US" sz="1600" dirty="0" smtClean="0">
                <a:solidFill>
                  <a:srgbClr val="0000FF"/>
                </a:solidFill>
              </a:rPr>
              <a:t>Milano</a:t>
            </a:r>
            <a:endParaRPr lang="en-US" sz="1600" dirty="0" smtClean="0">
              <a:solidFill>
                <a:srgbClr val="0000FF"/>
              </a:solidFill>
            </a:endParaRPr>
          </a:p>
          <a:p>
            <a:r>
              <a:rPr lang="en-US" sz="1600" dirty="0"/>
              <a:t> </a:t>
            </a:r>
            <a:r>
              <a:rPr lang="en-US" sz="1600" dirty="0" smtClean="0"/>
              <a:t>                 </a:t>
            </a:r>
            <a:r>
              <a:rPr lang="en-US" sz="1600" dirty="0" smtClean="0">
                <a:solidFill>
                  <a:srgbClr val="0000FF"/>
                </a:solidFill>
              </a:rPr>
              <a:t>Test-beam at JLab Irradiation </a:t>
            </a:r>
            <a:r>
              <a:rPr lang="en-US" sz="1600" dirty="0">
                <a:solidFill>
                  <a:srgbClr val="0000FF"/>
                </a:solidFill>
              </a:rPr>
              <a:t>F</a:t>
            </a:r>
            <a:r>
              <a:rPr lang="en-US" sz="1600" dirty="0" smtClean="0">
                <a:solidFill>
                  <a:srgbClr val="0000FF"/>
                </a:solidFill>
              </a:rPr>
              <a:t>acility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3857" y="680349"/>
            <a:ext cx="1641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2018 Activity: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14" y="952972"/>
            <a:ext cx="1277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Members: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Jlab12 Italia, </a:t>
            </a:r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June </a:t>
            </a:r>
            <a:r>
              <a:rPr lang="en-US" sz="1200" dirty="0" smtClean="0">
                <a:solidFill>
                  <a:schemeClr val="bg1"/>
                </a:solidFill>
              </a:rPr>
              <a:t>2017, Roma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57255" y="-76200"/>
            <a:ext cx="28834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Ferrara Group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583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83466" y="-76200"/>
            <a:ext cx="42309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MgB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 Magnet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MgB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72" y="1091716"/>
            <a:ext cx="4781985" cy="40880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3048" y="722384"/>
            <a:ext cx="2762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2017 Milestone:    06-31-17 </a:t>
            </a:r>
            <a:endParaRPr lang="en-US" dirty="0"/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Jlab12 Italia, </a:t>
            </a:r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June </a:t>
            </a:r>
            <a:r>
              <a:rPr lang="en-US" sz="1200" dirty="0" smtClean="0">
                <a:solidFill>
                  <a:schemeClr val="bg1"/>
                </a:solidFill>
              </a:rPr>
              <a:t>2017, Roma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Immagine 7" descr="20160516_112508_HD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-61099" y="1651949"/>
            <a:ext cx="3344704" cy="2561239"/>
          </a:xfrm>
          <a:prstGeom prst="rect">
            <a:avLst/>
          </a:prstGeom>
        </p:spPr>
      </p:pic>
      <p:pic>
        <p:nvPicPr>
          <p:cNvPr id="12" name="Picture 11" descr="P_20160401_1448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9" y="4859208"/>
            <a:ext cx="2584984" cy="145405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845" y="811602"/>
            <a:ext cx="2202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bench @ Ferrara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154714" y="5324929"/>
            <a:ext cx="4095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Next:    </a:t>
            </a:r>
            <a:r>
              <a:rPr lang="en-US" dirty="0" err="1" smtClean="0"/>
              <a:t>Migliorie</a:t>
            </a:r>
            <a:r>
              <a:rPr lang="en-US" dirty="0" smtClean="0"/>
              <a:t> cooling</a:t>
            </a:r>
          </a:p>
          <a:p>
            <a:r>
              <a:rPr lang="en-US" dirty="0"/>
              <a:t> </a:t>
            </a:r>
            <a:r>
              <a:rPr lang="en-US" dirty="0" smtClean="0"/>
              <a:t>             </a:t>
            </a:r>
            <a:r>
              <a:rPr lang="en-US" dirty="0" err="1" smtClean="0"/>
              <a:t>Mappa</a:t>
            </a:r>
            <a:r>
              <a:rPr lang="en-US" dirty="0" smtClean="0"/>
              <a:t> campo</a:t>
            </a:r>
          </a:p>
          <a:p>
            <a:r>
              <a:rPr lang="en-US" dirty="0"/>
              <a:t> </a:t>
            </a:r>
            <a:r>
              <a:rPr lang="en-US" dirty="0" smtClean="0"/>
              <a:t>             </a:t>
            </a:r>
            <a:r>
              <a:rPr lang="en-US" dirty="0" err="1" smtClean="0"/>
              <a:t>Doppio</a:t>
            </a:r>
            <a:r>
              <a:rPr lang="en-US" dirty="0" smtClean="0"/>
              <a:t> campo (</a:t>
            </a:r>
            <a:r>
              <a:rPr lang="en-US" dirty="0" err="1" smtClean="0"/>
              <a:t>dipolo+solenoide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4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napshot 2013-02-14 23-42-47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277" y="855630"/>
            <a:ext cx="2365013" cy="2471235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07893" y="-76200"/>
            <a:ext cx="57821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SiPM Single-Photon Counting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Jlab12 Italia, </a:t>
            </a:r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June </a:t>
            </a:r>
            <a:r>
              <a:rPr lang="en-US" sz="1200" dirty="0" smtClean="0">
                <a:solidFill>
                  <a:schemeClr val="bg1"/>
                </a:solidFill>
              </a:rPr>
              <a:t>2017, Roma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 descr="CER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7" y="4139081"/>
            <a:ext cx="3542723" cy="2466362"/>
          </a:xfrm>
          <a:prstGeom prst="rect">
            <a:avLst/>
          </a:prstGeom>
        </p:spPr>
      </p:pic>
      <p:pic>
        <p:nvPicPr>
          <p:cNvPr id="13" name="Picture 12" descr="SiPM_CERN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4" y="2655452"/>
            <a:ext cx="4269413" cy="1479261"/>
          </a:xfrm>
          <a:prstGeom prst="rect">
            <a:avLst/>
          </a:prstGeom>
        </p:spPr>
      </p:pic>
      <p:pic>
        <p:nvPicPr>
          <p:cNvPr id="14" name="Picture 13" descr="run489_eventdisplay_log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497" y="3678955"/>
            <a:ext cx="3008282" cy="2663417"/>
          </a:xfrm>
          <a:prstGeom prst="rect">
            <a:avLst/>
          </a:prstGeom>
        </p:spPr>
      </p:pic>
      <p:pic>
        <p:nvPicPr>
          <p:cNvPr id="17" name="Picture 16" descr="Si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49" y="855630"/>
            <a:ext cx="3860366" cy="15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55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857" y="1387929"/>
            <a:ext cx="5137870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Electronics     </a:t>
            </a:r>
            <a:r>
              <a:rPr lang="en-US" dirty="0" smtClean="0"/>
              <a:t>80      </a:t>
            </a:r>
            <a:r>
              <a:rPr lang="en-US" dirty="0" smtClean="0"/>
              <a:t>Chip </a:t>
            </a:r>
            <a:r>
              <a:rPr lang="en-US" dirty="0" err="1" smtClean="0"/>
              <a:t>elettronica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Hdice</a:t>
            </a:r>
            <a:r>
              <a:rPr lang="en-US" dirty="0" smtClean="0"/>
              <a:t>         </a:t>
            </a:r>
            <a:r>
              <a:rPr lang="en-US" dirty="0" smtClean="0"/>
              <a:t>       5       Holder </a:t>
            </a:r>
            <a:r>
              <a:rPr lang="en-US" dirty="0" err="1" smtClean="0"/>
              <a:t>sonde</a:t>
            </a:r>
            <a:r>
              <a:rPr lang="en-US" dirty="0" smtClean="0"/>
              <a:t> hall per </a:t>
            </a:r>
            <a:r>
              <a:rPr lang="en-US" dirty="0" err="1" smtClean="0"/>
              <a:t>mappatura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smtClean="0"/>
              <a:t>                  </a:t>
            </a:r>
            <a:r>
              <a:rPr lang="en-US" dirty="0" smtClean="0"/>
              <a:t>10</a:t>
            </a:r>
            <a:r>
              <a:rPr lang="en-US" dirty="0" smtClean="0"/>
              <a:t>       </a:t>
            </a:r>
            <a:r>
              <a:rPr lang="en-US" dirty="0" err="1" smtClean="0"/>
              <a:t>Miglioramento</a:t>
            </a:r>
            <a:r>
              <a:rPr lang="en-US" dirty="0" smtClean="0"/>
              <a:t> cooling </a:t>
            </a:r>
          </a:p>
          <a:p>
            <a:r>
              <a:rPr lang="en-US" dirty="0" smtClean="0"/>
              <a:t>                        15       </a:t>
            </a:r>
            <a:r>
              <a:rPr lang="en-US" dirty="0"/>
              <a:t>Test MgB</a:t>
            </a:r>
            <a:r>
              <a:rPr lang="en-US" baseline="-25000" dirty="0"/>
              <a:t>2</a:t>
            </a:r>
            <a:r>
              <a:rPr lang="en-US" dirty="0"/>
              <a:t> con </a:t>
            </a:r>
            <a:r>
              <a:rPr lang="en-US" dirty="0" err="1"/>
              <a:t>doppio</a:t>
            </a:r>
            <a:r>
              <a:rPr lang="en-US" dirty="0"/>
              <a:t> </a:t>
            </a:r>
            <a:r>
              <a:rPr lang="en-US" dirty="0" err="1" smtClean="0"/>
              <a:t>fascio:w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0786" y="3755572"/>
            <a:ext cx="1407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Missioni</a:t>
            </a:r>
            <a:r>
              <a:rPr lang="en-US" dirty="0" smtClean="0"/>
              <a:t>    80</a:t>
            </a:r>
          </a:p>
          <a:p>
            <a:r>
              <a:rPr lang="en-US" dirty="0" err="1" smtClean="0"/>
              <a:t>Consumo</a:t>
            </a:r>
            <a:r>
              <a:rPr lang="en-US" dirty="0" smtClean="0"/>
              <a:t>   5</a:t>
            </a:r>
          </a:p>
          <a:p>
            <a:r>
              <a:rPr lang="en-US" dirty="0" err="1" smtClean="0"/>
              <a:t>Trasporti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/>
              <a:t>6</a:t>
            </a: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38306" y="-76200"/>
            <a:ext cx="192131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Richieste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Jlab12 Italia, </a:t>
            </a:r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June </a:t>
            </a:r>
            <a:r>
              <a:rPr lang="en-US" sz="1200" dirty="0" smtClean="0">
                <a:solidFill>
                  <a:schemeClr val="bg1"/>
                </a:solidFill>
              </a:rPr>
              <a:t>2017, 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94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44061</TotalTime>
  <Words>311</Words>
  <Application>Microsoft Macintosh PowerPoint</Application>
  <PresentationFormat>On-screen Show (4:3)</PresentationFormat>
  <Paragraphs>95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780</cp:revision>
  <dcterms:created xsi:type="dcterms:W3CDTF">2012-03-30T13:12:09Z</dcterms:created>
  <dcterms:modified xsi:type="dcterms:W3CDTF">2017-06-08T08:15:15Z</dcterms:modified>
</cp:coreProperties>
</file>