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1" r:id="rId1"/>
  </p:sldMasterIdLst>
  <p:notesMasterIdLst>
    <p:notesMasterId r:id="rId25"/>
  </p:notesMasterIdLst>
  <p:handoutMasterIdLst>
    <p:handoutMasterId r:id="rId26"/>
  </p:handoutMasterIdLst>
  <p:sldIdLst>
    <p:sldId id="658" r:id="rId2"/>
    <p:sldId id="659" r:id="rId3"/>
    <p:sldId id="660" r:id="rId4"/>
    <p:sldId id="662" r:id="rId5"/>
    <p:sldId id="663" r:id="rId6"/>
    <p:sldId id="664" r:id="rId7"/>
    <p:sldId id="666" r:id="rId8"/>
    <p:sldId id="687" r:id="rId9"/>
    <p:sldId id="684" r:id="rId10"/>
    <p:sldId id="682" r:id="rId11"/>
    <p:sldId id="669" r:id="rId12"/>
    <p:sldId id="673" r:id="rId13"/>
    <p:sldId id="674" r:id="rId14"/>
    <p:sldId id="675" r:id="rId15"/>
    <p:sldId id="685" r:id="rId16"/>
    <p:sldId id="686" r:id="rId17"/>
    <p:sldId id="678" r:id="rId18"/>
    <p:sldId id="688" r:id="rId19"/>
    <p:sldId id="693" r:id="rId20"/>
    <p:sldId id="694" r:id="rId21"/>
    <p:sldId id="691" r:id="rId22"/>
    <p:sldId id="695" r:id="rId23"/>
    <p:sldId id="689" r:id="rId24"/>
  </p:sldIdLst>
  <p:sldSz cx="10080625" cy="7559675"/>
  <p:notesSz cx="7772400" cy="10058400"/>
  <p:defaultTextStyle>
    <a:defPPr>
      <a:defRPr lang="en-GB"/>
    </a:defPPr>
    <a:lvl1pPr algn="l" defTabSz="456631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WenQuanYi Micro Hei" charset="0"/>
        <a:cs typeface="WenQuanYi Micro Hei" charset="0"/>
      </a:defRPr>
    </a:lvl1pPr>
    <a:lvl2pPr marL="742026" indent="-285395" algn="l" defTabSz="456631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WenQuanYi Micro Hei" charset="0"/>
        <a:cs typeface="WenQuanYi Micro Hei" charset="0"/>
      </a:defRPr>
    </a:lvl2pPr>
    <a:lvl3pPr marL="1141577" indent="-228317" algn="l" defTabSz="456631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WenQuanYi Micro Hei" charset="0"/>
        <a:cs typeface="WenQuanYi Micro Hei" charset="0"/>
      </a:defRPr>
    </a:lvl3pPr>
    <a:lvl4pPr marL="1598210" indent="-228317" algn="l" defTabSz="456631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WenQuanYi Micro Hei" charset="0"/>
        <a:cs typeface="WenQuanYi Micro Hei" charset="0"/>
      </a:defRPr>
    </a:lvl4pPr>
    <a:lvl5pPr marL="2054842" indent="-228317" algn="l" defTabSz="456631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WenQuanYi Micro Hei" charset="0"/>
        <a:cs typeface="WenQuanYi Micro Hei" charset="0"/>
      </a:defRPr>
    </a:lvl5pPr>
    <a:lvl6pPr marL="2283159" algn="l" defTabSz="913262" rtl="0" eaLnBrk="1" latinLnBrk="0" hangingPunct="1">
      <a:defRPr kern="1200">
        <a:solidFill>
          <a:schemeClr val="tx1"/>
        </a:solidFill>
        <a:latin typeface="Arial" charset="0"/>
        <a:ea typeface="WenQuanYi Micro Hei" charset="0"/>
        <a:cs typeface="WenQuanYi Micro Hei" charset="0"/>
      </a:defRPr>
    </a:lvl6pPr>
    <a:lvl7pPr marL="2739789" algn="l" defTabSz="913262" rtl="0" eaLnBrk="1" latinLnBrk="0" hangingPunct="1">
      <a:defRPr kern="1200">
        <a:solidFill>
          <a:schemeClr val="tx1"/>
        </a:solidFill>
        <a:latin typeface="Arial" charset="0"/>
        <a:ea typeface="WenQuanYi Micro Hei" charset="0"/>
        <a:cs typeface="WenQuanYi Micro Hei" charset="0"/>
      </a:defRPr>
    </a:lvl7pPr>
    <a:lvl8pPr marL="3196421" algn="l" defTabSz="913262" rtl="0" eaLnBrk="1" latinLnBrk="0" hangingPunct="1">
      <a:defRPr kern="1200">
        <a:solidFill>
          <a:schemeClr val="tx1"/>
        </a:solidFill>
        <a:latin typeface="Arial" charset="0"/>
        <a:ea typeface="WenQuanYi Micro Hei" charset="0"/>
        <a:cs typeface="WenQuanYi Micro Hei" charset="0"/>
      </a:defRPr>
    </a:lvl8pPr>
    <a:lvl9pPr marL="3653053" algn="l" defTabSz="913262" rtl="0" eaLnBrk="1" latinLnBrk="0" hangingPunct="1">
      <a:defRPr kern="1200">
        <a:solidFill>
          <a:schemeClr val="tx1"/>
        </a:solidFill>
        <a:latin typeface="Arial" charset="0"/>
        <a:ea typeface="WenQuanYi Micro Hei" charset="0"/>
        <a:cs typeface="WenQuanYi Micro Hei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74FF46"/>
    <a:srgbClr val="CC0099"/>
    <a:srgbClr val="FF33CC"/>
    <a:srgbClr val="FF99CC"/>
    <a:srgbClr val="FFCCCC"/>
    <a:srgbClr val="FF66FF"/>
    <a:srgbClr val="FF99FF"/>
    <a:srgbClr val="6699FF"/>
    <a:srgbClr val="FFFF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Stile medio 4 - Color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2838BEF-8BB2-4498-84A7-C5851F593DF1}" styleName="Stile medio 4 - Color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80" autoAdjust="0"/>
    <p:restoredTop sz="94660"/>
  </p:normalViewPr>
  <p:slideViewPr>
    <p:cSldViewPr snapToGrid="0">
      <p:cViewPr>
        <p:scale>
          <a:sx n="94" d="100"/>
          <a:sy n="94" d="100"/>
        </p:scale>
        <p:origin x="-1736" y="-752"/>
      </p:cViewPr>
      <p:guideLst>
        <p:guide orient="horz" pos="2161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01" d="100"/>
          <a:sy n="101" d="100"/>
        </p:scale>
        <p:origin x="-2976" y="-112"/>
      </p:cViewPr>
      <p:guideLst>
        <p:guide orient="horz" pos="2880"/>
        <p:guide pos="2160"/>
      </p:guideLst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handoutMaster" Target="handoutMasters/handoutMaster1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32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4402138" y="0"/>
            <a:ext cx="3368675" cy="5032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7EC79C-0E2A-44EB-BFCE-81032F9D9031}" type="datetimeFigureOut">
              <a:rPr lang="it-IT" smtClean="0"/>
              <a:t>03/07/20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553575"/>
            <a:ext cx="3368675" cy="5032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P. Lenisa Search for EDM in Storage Rings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4402138" y="9553575"/>
            <a:ext cx="3368675" cy="5032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6B8801-C6DD-4FD9-8D8E-1F3D6E9B41D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86199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7613" cy="377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5122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216650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it-IT" noProof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398963" y="0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r>
              <a:rPr lang="en-US" smtClean="0"/>
              <a:t>P. Lenisa Search for EDM in Storage Rings</a:t>
            </a:r>
            <a:endParaRPr 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D936F4BA-C7C0-4ACF-8AD3-7D23ACF84D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86790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456631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026" indent="-285395" algn="l" defTabSz="456631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1577" indent="-228317" algn="l" defTabSz="456631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598210" indent="-228317" algn="l" defTabSz="456631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4842" indent="-228317" algn="l" defTabSz="456631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3159" algn="l" defTabSz="9132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9789" algn="l" defTabSz="9132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6421" algn="l" defTabSz="9132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3053" algn="l" defTabSz="9132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21C595-25A1-7F47-BE8D-640B312F2F57}" type="slidenum">
              <a:rPr lang="en-US"/>
              <a:pPr/>
              <a:t>1</a:t>
            </a:fld>
            <a:endParaRPr lang="en-US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3188" y="755650"/>
            <a:ext cx="5026025" cy="3768725"/>
          </a:xfrm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6893" y="4777234"/>
            <a:ext cx="6218616" cy="4524485"/>
          </a:xfrm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P. Lenisa</a:t>
            </a:r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xfrm>
            <a:off x="777579" y="4778074"/>
            <a:ext cx="6217245" cy="4526946"/>
          </a:xfrm>
          <a:noFill/>
        </p:spPr>
        <p:txBody>
          <a:bodyPr/>
          <a:lstStyle/>
          <a:p>
            <a:pPr defTabSz="470265"/>
            <a:endParaRPr lang="it-IT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57348" name="Slide Number Placeholder 3"/>
          <p:cNvSpPr txBox="1">
            <a:spLocks noGrp="1"/>
          </p:cNvSpPr>
          <p:nvPr/>
        </p:nvSpPr>
        <p:spPr bwMode="auto">
          <a:xfrm>
            <a:off x="4402337" y="9552820"/>
            <a:ext cx="3368378" cy="503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377" tIns="49689" rIns="99377" bIns="49689" anchor="b"/>
          <a:lstStyle>
            <a:lvl1pPr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67067147-2843-44A7-8E83-D9AF84BB6F19}" type="slidenum">
              <a:rPr lang="en-US" sz="1400">
                <a:latin typeface="Calibri" pitchFamily="34" charset="0"/>
              </a:rPr>
              <a:pPr algn="r" eaLnBrk="1" hangingPunct="1"/>
              <a:t>6</a:t>
            </a:fld>
            <a:endParaRPr lang="en-US" sz="14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xfrm>
            <a:off x="777579" y="4778074"/>
            <a:ext cx="6217245" cy="4526946"/>
          </a:xfrm>
          <a:noFill/>
        </p:spPr>
        <p:txBody>
          <a:bodyPr/>
          <a:lstStyle/>
          <a:p>
            <a:pPr defTabSz="470265"/>
            <a:endParaRPr lang="it-IT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57348" name="Slide Number Placeholder 3"/>
          <p:cNvSpPr txBox="1">
            <a:spLocks noGrp="1"/>
          </p:cNvSpPr>
          <p:nvPr/>
        </p:nvSpPr>
        <p:spPr bwMode="auto">
          <a:xfrm>
            <a:off x="4402337" y="9552820"/>
            <a:ext cx="3368378" cy="503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377" tIns="49689" rIns="99377" bIns="49689" anchor="b"/>
          <a:lstStyle>
            <a:lvl1pPr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67067147-2843-44A7-8E83-D9AF84BB6F19}" type="slidenum">
              <a:rPr lang="en-US" sz="1400">
                <a:latin typeface="Calibri" pitchFamily="34" charset="0"/>
              </a:rPr>
              <a:pPr algn="r" eaLnBrk="1" hangingPunct="1"/>
              <a:t>7</a:t>
            </a:fld>
            <a:endParaRPr lang="en-US" sz="14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xfrm>
            <a:off x="777579" y="4778074"/>
            <a:ext cx="6217245" cy="4526946"/>
          </a:xfrm>
          <a:noFill/>
        </p:spPr>
        <p:txBody>
          <a:bodyPr/>
          <a:lstStyle/>
          <a:p>
            <a:pPr defTabSz="470265"/>
            <a:endParaRPr lang="it-IT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57348" name="Slide Number Placeholder 3"/>
          <p:cNvSpPr txBox="1">
            <a:spLocks noGrp="1"/>
          </p:cNvSpPr>
          <p:nvPr/>
        </p:nvSpPr>
        <p:spPr bwMode="auto">
          <a:xfrm>
            <a:off x="4402337" y="9552820"/>
            <a:ext cx="3368378" cy="503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377" tIns="49689" rIns="99377" bIns="49689" anchor="b"/>
          <a:lstStyle>
            <a:lvl1pPr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67067147-2843-44A7-8E83-D9AF84BB6F19}" type="slidenum">
              <a:rPr lang="en-US" sz="1400">
                <a:latin typeface="Calibri" pitchFamily="34" charset="0"/>
              </a:rPr>
              <a:pPr algn="r" eaLnBrk="1" hangingPunct="1"/>
              <a:t>8</a:t>
            </a:fld>
            <a:endParaRPr lang="en-US" sz="14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xfrm>
            <a:off x="777579" y="4778074"/>
            <a:ext cx="6217245" cy="4526946"/>
          </a:xfrm>
          <a:noFill/>
        </p:spPr>
        <p:txBody>
          <a:bodyPr/>
          <a:lstStyle/>
          <a:p>
            <a:pPr defTabSz="470265"/>
            <a:endParaRPr lang="it-IT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57348" name="Slide Number Placeholder 3"/>
          <p:cNvSpPr txBox="1">
            <a:spLocks noGrp="1"/>
          </p:cNvSpPr>
          <p:nvPr/>
        </p:nvSpPr>
        <p:spPr bwMode="auto">
          <a:xfrm>
            <a:off x="4402337" y="9552820"/>
            <a:ext cx="3368378" cy="503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377" tIns="49689" rIns="99377" bIns="49689" anchor="b"/>
          <a:lstStyle>
            <a:lvl1pPr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67067147-2843-44A7-8E83-D9AF84BB6F19}" type="slidenum">
              <a:rPr lang="en-US" sz="1400">
                <a:latin typeface="Calibri" pitchFamily="34" charset="0"/>
              </a:rPr>
              <a:pPr algn="r" eaLnBrk="1" hangingPunct="1"/>
              <a:t>9</a:t>
            </a:fld>
            <a:endParaRPr lang="en-US" sz="140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8" cy="1931987"/>
          </a:xfrm>
        </p:spPr>
        <p:txBody>
          <a:bodyPr/>
          <a:lstStyle>
            <a:lvl1pPr marL="0" indent="0" algn="ctr">
              <a:buNone/>
              <a:defRPr/>
            </a:lvl1pPr>
            <a:lvl2pPr marL="456631" indent="0" algn="ctr">
              <a:buNone/>
              <a:defRPr/>
            </a:lvl2pPr>
            <a:lvl3pPr marL="913262" indent="0" algn="ctr">
              <a:buNone/>
              <a:defRPr/>
            </a:lvl3pPr>
            <a:lvl4pPr marL="1369893" indent="0" algn="ctr">
              <a:buNone/>
              <a:defRPr/>
            </a:lvl4pPr>
            <a:lvl5pPr marL="1826525" indent="0" algn="ctr">
              <a:buNone/>
              <a:defRPr/>
            </a:lvl5pPr>
            <a:lvl6pPr marL="2283159" indent="0" algn="ctr">
              <a:buNone/>
              <a:defRPr/>
            </a:lvl6pPr>
            <a:lvl7pPr marL="2739789" indent="0" algn="ctr">
              <a:buNone/>
              <a:defRPr/>
            </a:lvl7pPr>
            <a:lvl8pPr marL="3196421" indent="0" algn="ctr">
              <a:buNone/>
              <a:defRPr/>
            </a:lvl8pPr>
            <a:lvl9pPr marL="3653053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A74A59-4C7B-4492-A4A8-298C1F534C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162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73BFF-02ED-47D8-B466-4CB089BE18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66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305675" y="301626"/>
            <a:ext cx="2266950" cy="58499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03238" y="301626"/>
            <a:ext cx="6650038" cy="58499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935CC7-4C37-4443-92F9-DC4266CD40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7954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756047" y="671971"/>
            <a:ext cx="8568531" cy="604774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51FE0B-DBC0-4CFA-98C5-12AEA25740A5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6845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E3E9AC-0B20-46AF-A027-C90DCF0153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7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96925" y="4857763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631" indent="0">
              <a:buNone/>
              <a:defRPr sz="1800"/>
            </a:lvl2pPr>
            <a:lvl3pPr marL="913262" indent="0">
              <a:buNone/>
              <a:defRPr sz="1700"/>
            </a:lvl3pPr>
            <a:lvl4pPr marL="1369893" indent="0">
              <a:buNone/>
              <a:defRPr sz="1400"/>
            </a:lvl4pPr>
            <a:lvl5pPr marL="1826525" indent="0">
              <a:buNone/>
              <a:defRPr sz="1400"/>
            </a:lvl5pPr>
            <a:lvl6pPr marL="2283159" indent="0">
              <a:buNone/>
              <a:defRPr sz="1400"/>
            </a:lvl6pPr>
            <a:lvl7pPr marL="2739789" indent="0">
              <a:buNone/>
              <a:defRPr sz="1400"/>
            </a:lvl7pPr>
            <a:lvl8pPr marL="3196421" indent="0">
              <a:buNone/>
              <a:defRPr sz="1400"/>
            </a:lvl8pPr>
            <a:lvl9pPr marL="3653053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BBF31-C6F1-42F7-8DD7-661BB7C851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93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7700" cy="4383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113338" y="1768475"/>
            <a:ext cx="4459288" cy="4383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485D6A-88BA-4171-B31E-8E50E2F9E3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844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4827" y="303226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31" indent="0">
              <a:buNone/>
              <a:defRPr sz="2000" b="1"/>
            </a:lvl2pPr>
            <a:lvl3pPr marL="913262" indent="0">
              <a:buNone/>
              <a:defRPr sz="1800" b="1"/>
            </a:lvl3pPr>
            <a:lvl4pPr marL="1369893" indent="0">
              <a:buNone/>
              <a:defRPr sz="1700" b="1"/>
            </a:lvl4pPr>
            <a:lvl5pPr marL="1826525" indent="0">
              <a:buNone/>
              <a:defRPr sz="1700" b="1"/>
            </a:lvl5pPr>
            <a:lvl6pPr marL="2283159" indent="0">
              <a:buNone/>
              <a:defRPr sz="1700" b="1"/>
            </a:lvl6pPr>
            <a:lvl7pPr marL="2739789" indent="0">
              <a:buNone/>
              <a:defRPr sz="1700" b="1"/>
            </a:lvl7pPr>
            <a:lvl8pPr marL="3196421" indent="0">
              <a:buNone/>
              <a:defRPr sz="1700" b="1"/>
            </a:lvl8pPr>
            <a:lvl9pPr marL="3653053" indent="0">
              <a:buNone/>
              <a:defRPr sz="17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121277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31" indent="0">
              <a:buNone/>
              <a:defRPr sz="2000" b="1"/>
            </a:lvl2pPr>
            <a:lvl3pPr marL="913262" indent="0">
              <a:buNone/>
              <a:defRPr sz="1800" b="1"/>
            </a:lvl3pPr>
            <a:lvl4pPr marL="1369893" indent="0">
              <a:buNone/>
              <a:defRPr sz="1700" b="1"/>
            </a:lvl4pPr>
            <a:lvl5pPr marL="1826525" indent="0">
              <a:buNone/>
              <a:defRPr sz="1700" b="1"/>
            </a:lvl5pPr>
            <a:lvl6pPr marL="2283159" indent="0">
              <a:buNone/>
              <a:defRPr sz="1700" b="1"/>
            </a:lvl6pPr>
            <a:lvl7pPr marL="2739789" indent="0">
              <a:buNone/>
              <a:defRPr sz="1700" b="1"/>
            </a:lvl7pPr>
            <a:lvl8pPr marL="3196421" indent="0">
              <a:buNone/>
              <a:defRPr sz="1700" b="1"/>
            </a:lvl8pPr>
            <a:lvl9pPr marL="3653053" indent="0">
              <a:buNone/>
              <a:defRPr sz="17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121277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5EB7B-216C-4900-A673-F863C5FEA4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963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9AE7D-46C6-4B93-9A67-8420FAE4B8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692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F5C02E-3DC9-4638-BFC0-63F0095C70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247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41768" y="301630"/>
            <a:ext cx="5635625" cy="645159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04825" y="1581163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6631" indent="0">
              <a:buNone/>
              <a:defRPr sz="1200"/>
            </a:lvl2pPr>
            <a:lvl3pPr marL="913262" indent="0">
              <a:buNone/>
              <a:defRPr sz="1000"/>
            </a:lvl3pPr>
            <a:lvl4pPr marL="1369893" indent="0">
              <a:buNone/>
              <a:defRPr sz="900"/>
            </a:lvl4pPr>
            <a:lvl5pPr marL="1826525" indent="0">
              <a:buNone/>
              <a:defRPr sz="900"/>
            </a:lvl5pPr>
            <a:lvl6pPr marL="2283159" indent="0">
              <a:buNone/>
              <a:defRPr sz="900"/>
            </a:lvl6pPr>
            <a:lvl7pPr marL="2739789" indent="0">
              <a:buNone/>
              <a:defRPr sz="900"/>
            </a:lvl7pPr>
            <a:lvl8pPr marL="3196421" indent="0">
              <a:buNone/>
              <a:defRPr sz="900"/>
            </a:lvl8pPr>
            <a:lvl9pPr marL="3653053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08A91-E93B-4E45-A3A8-6AE59D279A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717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76443" y="5291140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76443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6631" indent="0">
              <a:buNone/>
              <a:defRPr sz="2800"/>
            </a:lvl2pPr>
            <a:lvl3pPr marL="913262" indent="0">
              <a:buNone/>
              <a:defRPr sz="2400"/>
            </a:lvl3pPr>
            <a:lvl4pPr marL="1369893" indent="0">
              <a:buNone/>
              <a:defRPr sz="2000"/>
            </a:lvl4pPr>
            <a:lvl5pPr marL="1826525" indent="0">
              <a:buNone/>
              <a:defRPr sz="2000"/>
            </a:lvl5pPr>
            <a:lvl6pPr marL="2283159" indent="0">
              <a:buNone/>
              <a:defRPr sz="2000"/>
            </a:lvl6pPr>
            <a:lvl7pPr marL="2739789" indent="0">
              <a:buNone/>
              <a:defRPr sz="2000"/>
            </a:lvl7pPr>
            <a:lvl8pPr marL="3196421" indent="0">
              <a:buNone/>
              <a:defRPr sz="2000"/>
            </a:lvl8pPr>
            <a:lvl9pPr marL="3653053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76443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6631" indent="0">
              <a:buNone/>
              <a:defRPr sz="1200"/>
            </a:lvl2pPr>
            <a:lvl3pPr marL="913262" indent="0">
              <a:buNone/>
              <a:defRPr sz="1000"/>
            </a:lvl3pPr>
            <a:lvl4pPr marL="1369893" indent="0">
              <a:buNone/>
              <a:defRPr sz="900"/>
            </a:lvl4pPr>
            <a:lvl5pPr marL="1826525" indent="0">
              <a:buNone/>
              <a:defRPr sz="900"/>
            </a:lvl5pPr>
            <a:lvl6pPr marL="2283159" indent="0">
              <a:buNone/>
              <a:defRPr sz="900"/>
            </a:lvl6pPr>
            <a:lvl7pPr marL="2739789" indent="0">
              <a:buNone/>
              <a:defRPr sz="900"/>
            </a:lvl7pPr>
            <a:lvl8pPr marL="3196421" indent="0">
              <a:buNone/>
              <a:defRPr sz="900"/>
            </a:lvl8pPr>
            <a:lvl9pPr marL="3653053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9B8A46-17E4-4150-B6E7-555E450221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1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93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9388" cy="4383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191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43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723001" algn="l"/>
                <a:tab pos="1445996" algn="l"/>
                <a:tab pos="2168998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6463" y="6886575"/>
            <a:ext cx="3194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tabLst>
                <a:tab pos="723001" algn="l"/>
                <a:tab pos="1445996" algn="l"/>
                <a:tab pos="2168998" algn="l"/>
                <a:tab pos="28920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6300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723001" algn="l"/>
                <a:tab pos="1445996" algn="l"/>
                <a:tab pos="2168998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DB6F8045-E708-476D-B9A3-6945DF1617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4074" r:id="rId12"/>
  </p:sldLayoutIdLst>
  <p:hf hdr="0"/>
  <p:txStyles>
    <p:titleStyle>
      <a:lvl1pPr algn="ctr" defTabSz="456631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00" b="1">
          <a:solidFill>
            <a:srgbClr val="B80047"/>
          </a:solidFill>
          <a:latin typeface="+mj-lt"/>
          <a:ea typeface="+mj-ea"/>
          <a:cs typeface="+mj-cs"/>
        </a:defRPr>
      </a:lvl1pPr>
      <a:lvl2pPr algn="ctr" defTabSz="456631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00" b="1">
          <a:solidFill>
            <a:srgbClr val="B80047"/>
          </a:solidFill>
          <a:latin typeface="Arial" charset="0"/>
          <a:cs typeface="Arial Unicode MS" charset="0"/>
        </a:defRPr>
      </a:lvl2pPr>
      <a:lvl3pPr algn="ctr" defTabSz="456631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00" b="1">
          <a:solidFill>
            <a:srgbClr val="B80047"/>
          </a:solidFill>
          <a:latin typeface="Arial" charset="0"/>
          <a:cs typeface="Arial Unicode MS" charset="0"/>
        </a:defRPr>
      </a:lvl3pPr>
      <a:lvl4pPr algn="ctr" defTabSz="456631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00" b="1">
          <a:solidFill>
            <a:srgbClr val="B80047"/>
          </a:solidFill>
          <a:latin typeface="Arial" charset="0"/>
          <a:cs typeface="Arial Unicode MS" charset="0"/>
        </a:defRPr>
      </a:lvl4pPr>
      <a:lvl5pPr algn="ctr" defTabSz="456631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00" b="1">
          <a:solidFill>
            <a:srgbClr val="B80047"/>
          </a:solidFill>
          <a:latin typeface="Arial" charset="0"/>
          <a:cs typeface="Arial Unicode MS" charset="0"/>
        </a:defRPr>
      </a:lvl5pPr>
      <a:lvl6pPr marL="2511475" indent="-228317" algn="ctr" defTabSz="456631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00" b="1">
          <a:solidFill>
            <a:srgbClr val="B80047"/>
          </a:solidFill>
          <a:latin typeface="Arial" charset="0"/>
          <a:cs typeface="Arial Unicode MS" charset="0"/>
        </a:defRPr>
      </a:lvl6pPr>
      <a:lvl7pPr marL="2968105" indent="-228317" algn="ctr" defTabSz="456631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00" b="1">
          <a:solidFill>
            <a:srgbClr val="B80047"/>
          </a:solidFill>
          <a:latin typeface="Arial" charset="0"/>
          <a:cs typeface="Arial Unicode MS" charset="0"/>
        </a:defRPr>
      </a:lvl7pPr>
      <a:lvl8pPr marL="3424740" indent="-228317" algn="ctr" defTabSz="456631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00" b="1">
          <a:solidFill>
            <a:srgbClr val="B80047"/>
          </a:solidFill>
          <a:latin typeface="Arial" charset="0"/>
          <a:cs typeface="Arial Unicode MS" charset="0"/>
        </a:defRPr>
      </a:lvl8pPr>
      <a:lvl9pPr marL="3881368" indent="-228317" algn="ctr" defTabSz="456631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00" b="1">
          <a:solidFill>
            <a:srgbClr val="B80047"/>
          </a:solidFill>
          <a:latin typeface="Arial" charset="0"/>
          <a:cs typeface="Arial Unicode MS" charset="0"/>
        </a:defRPr>
      </a:lvl9pPr>
    </p:titleStyle>
    <p:bodyStyle>
      <a:lvl1pPr marL="342475" indent="-342475" algn="l" defTabSz="456631" rtl="0" eaLnBrk="0" fontAlgn="base" hangingPunct="0">
        <a:lnSpc>
          <a:spcPct val="93000"/>
        </a:lnSpc>
        <a:spcBef>
          <a:spcPct val="0"/>
        </a:spcBef>
        <a:spcAft>
          <a:spcPts val="1413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026" indent="-285395" algn="l" defTabSz="456631" rtl="0" eaLnBrk="0" fontAlgn="base" hangingPunct="0">
        <a:lnSpc>
          <a:spcPct val="93000"/>
        </a:lnSpc>
        <a:spcBef>
          <a:spcPct val="0"/>
        </a:spcBef>
        <a:spcAft>
          <a:spcPts val="1124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cs typeface="+mn-cs"/>
        </a:defRPr>
      </a:lvl2pPr>
      <a:lvl3pPr marL="1141577" indent="-228317" algn="l" defTabSz="456631" rtl="0" eaLnBrk="0" fontAlgn="base" hangingPunct="0">
        <a:lnSpc>
          <a:spcPct val="93000"/>
        </a:lnSpc>
        <a:spcBef>
          <a:spcPct val="0"/>
        </a:spcBef>
        <a:spcAft>
          <a:spcPts val="838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cs typeface="+mn-cs"/>
        </a:defRPr>
      </a:lvl3pPr>
      <a:lvl4pPr marL="1598210" indent="-228317" algn="l" defTabSz="456631" rtl="0" eaLnBrk="0" fontAlgn="base" hangingPunct="0">
        <a:lnSpc>
          <a:spcPct val="93000"/>
        </a:lnSpc>
        <a:spcBef>
          <a:spcPct val="0"/>
        </a:spcBef>
        <a:spcAft>
          <a:spcPts val="563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4pPr>
      <a:lvl5pPr marL="2054842" indent="-228317" algn="l" defTabSz="456631" rtl="0" eaLnBrk="0" fontAlgn="base" hangingPunct="0">
        <a:lnSpc>
          <a:spcPct val="93000"/>
        </a:lnSpc>
        <a:spcBef>
          <a:spcPct val="0"/>
        </a:spcBef>
        <a:spcAft>
          <a:spcPts val="274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5pPr>
      <a:lvl6pPr marL="2511475" indent="-228317" algn="l" defTabSz="456631" rtl="0" fontAlgn="base" hangingPunct="0">
        <a:lnSpc>
          <a:spcPct val="93000"/>
        </a:lnSpc>
        <a:spcBef>
          <a:spcPct val="0"/>
        </a:spcBef>
        <a:spcAft>
          <a:spcPts val="274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68105" indent="-228317" algn="l" defTabSz="456631" rtl="0" fontAlgn="base" hangingPunct="0">
        <a:lnSpc>
          <a:spcPct val="93000"/>
        </a:lnSpc>
        <a:spcBef>
          <a:spcPct val="0"/>
        </a:spcBef>
        <a:spcAft>
          <a:spcPts val="274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4740" indent="-228317" algn="l" defTabSz="456631" rtl="0" fontAlgn="base" hangingPunct="0">
        <a:lnSpc>
          <a:spcPct val="93000"/>
        </a:lnSpc>
        <a:spcBef>
          <a:spcPct val="0"/>
        </a:spcBef>
        <a:spcAft>
          <a:spcPts val="274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1368" indent="-228317" algn="l" defTabSz="456631" rtl="0" fontAlgn="base" hangingPunct="0">
        <a:lnSpc>
          <a:spcPct val="93000"/>
        </a:lnSpc>
        <a:spcBef>
          <a:spcPct val="0"/>
        </a:spcBef>
        <a:spcAft>
          <a:spcPts val="274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32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631" algn="l" defTabSz="9132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262" algn="l" defTabSz="9132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893" algn="l" defTabSz="9132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525" algn="l" defTabSz="9132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159" algn="l" defTabSz="9132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789" algn="l" defTabSz="9132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6421" algn="l" defTabSz="9132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053" algn="l" defTabSz="9132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6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4" Type="http://schemas.openxmlformats.org/officeDocument/2006/relationships/image" Target="../media/image38.jpg"/><Relationship Id="rId5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4" Type="http://schemas.openxmlformats.org/officeDocument/2006/relationships/image" Target="../media/image46.png"/><Relationship Id="rId5" Type="http://schemas.openxmlformats.org/officeDocument/2006/relationships/image" Target="../media/image47.png"/><Relationship Id="rId6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4" Type="http://schemas.openxmlformats.org/officeDocument/2006/relationships/image" Target="../media/image51.png"/><Relationship Id="rId5" Type="http://schemas.openxmlformats.org/officeDocument/2006/relationships/image" Target="../media/image46.png"/><Relationship Id="rId6" Type="http://schemas.openxmlformats.org/officeDocument/2006/relationships/image" Target="../media/image52.png"/><Relationship Id="rId7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4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G"/><Relationship Id="rId3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4" Type="http://schemas.openxmlformats.org/officeDocument/2006/relationships/image" Target="../media/image18.jpeg"/><Relationship Id="rId5" Type="http://schemas.openxmlformats.org/officeDocument/2006/relationships/image" Target="../media/image19.jpeg"/><Relationship Id="rId6" Type="http://schemas.openxmlformats.org/officeDocument/2006/relationships/image" Target="../media/image20.jpeg"/><Relationship Id="rId7" Type="http://schemas.openxmlformats.org/officeDocument/2006/relationships/image" Target="../media/image21.jpeg"/><Relationship Id="rId8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Line 3"/>
          <p:cNvSpPr>
            <a:spLocks noChangeShapeType="1"/>
          </p:cNvSpPr>
          <p:nvPr/>
        </p:nvSpPr>
        <p:spPr bwMode="auto">
          <a:xfrm>
            <a:off x="924057" y="7139693"/>
            <a:ext cx="7980495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 lIns="100717" tIns="50361" rIns="100717" bIns="5036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0484" name="Line 4"/>
          <p:cNvSpPr>
            <a:spLocks noChangeShapeType="1"/>
          </p:cNvSpPr>
          <p:nvPr/>
        </p:nvSpPr>
        <p:spPr bwMode="auto">
          <a:xfrm>
            <a:off x="924057" y="7139693"/>
            <a:ext cx="789649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 lIns="100717" tIns="50361" rIns="100717" bIns="5036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0485" name="Line 5"/>
          <p:cNvSpPr>
            <a:spLocks noChangeShapeType="1"/>
          </p:cNvSpPr>
          <p:nvPr/>
        </p:nvSpPr>
        <p:spPr bwMode="auto">
          <a:xfrm>
            <a:off x="911807" y="5881720"/>
            <a:ext cx="7980495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 lIns="100717" tIns="50361" rIns="100717" bIns="5036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6" name="Rectangle 6"/>
          <p:cNvSpPr>
            <a:spLocks noChangeArrowheads="1"/>
          </p:cNvSpPr>
          <p:nvPr/>
        </p:nvSpPr>
        <p:spPr bwMode="auto">
          <a:xfrm>
            <a:off x="1438052" y="2497402"/>
            <a:ext cx="7058475" cy="78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0716" tIns="50355" rIns="100716" bIns="50355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4400" dirty="0" err="1">
                <a:solidFill>
                  <a:srgbClr val="FF0000"/>
                </a:solidFill>
                <a:latin typeface="Comic Sans MS"/>
                <a:cs typeface="Comic Sans MS"/>
              </a:rPr>
              <a:t>Attività</a:t>
            </a:r>
            <a:r>
              <a:rPr lang="en-US" sz="44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Comic Sans MS"/>
                <a:cs typeface="Comic Sans MS"/>
              </a:rPr>
              <a:t>Gruppo</a:t>
            </a:r>
            <a:r>
              <a:rPr lang="en-US" sz="4400" dirty="0">
                <a:solidFill>
                  <a:srgbClr val="FF0000"/>
                </a:solidFill>
                <a:latin typeface="Comic Sans MS"/>
                <a:cs typeface="Comic Sans MS"/>
              </a:rPr>
              <a:t> III</a:t>
            </a:r>
          </a:p>
        </p:txBody>
      </p:sp>
      <p:sp>
        <p:nvSpPr>
          <p:cNvPr id="27" name="Segnaposto data 2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28" name="Segnaposto piè di pagina 2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C587CA-FDE6-407A-B5C4-236C31917C93}" type="slidenum">
              <a:rPr lang="it-IT" smtClean="0"/>
              <a:pPr>
                <a:defRPr/>
              </a:pPr>
              <a:t>1</a:t>
            </a:fld>
            <a:endParaRPr lang="it-IT"/>
          </a:p>
        </p:txBody>
      </p:sp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3441240" y="4879848"/>
            <a:ext cx="2862130" cy="963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16" tIns="50355" rIns="100716" bIns="50355" anchor="ctr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dirty="0">
                <a:latin typeface="Comic Sans MS"/>
                <a:cs typeface="Comic Sans MS"/>
              </a:rPr>
              <a:t>Paolo </a:t>
            </a:r>
            <a:r>
              <a:rPr lang="en-US" sz="2000" dirty="0" err="1">
                <a:latin typeface="Comic Sans MS"/>
                <a:cs typeface="Comic Sans MS"/>
              </a:rPr>
              <a:t>Lenisa</a:t>
            </a:r>
            <a:endParaRPr lang="en-US" sz="2000" dirty="0">
              <a:latin typeface="Comic Sans MS"/>
              <a:cs typeface="Comic Sans MS"/>
            </a:endParaRPr>
          </a:p>
          <a:p>
            <a:pPr algn="ctr"/>
            <a:r>
              <a:rPr lang="en-US" sz="2000" dirty="0" err="1">
                <a:latin typeface="Comic Sans MS"/>
                <a:cs typeface="Comic Sans MS"/>
              </a:rPr>
              <a:t>Consiglio</a:t>
            </a:r>
            <a:r>
              <a:rPr lang="en-US" sz="2000" dirty="0">
                <a:latin typeface="Comic Sans MS"/>
                <a:cs typeface="Comic Sans MS"/>
              </a:rPr>
              <a:t> di </a:t>
            </a:r>
            <a:r>
              <a:rPr lang="en-US" sz="2000" dirty="0" err="1">
                <a:latin typeface="Comic Sans MS"/>
                <a:cs typeface="Comic Sans MS"/>
              </a:rPr>
              <a:t>Sezione</a:t>
            </a:r>
            <a:endParaRPr lang="en-US" sz="2000" dirty="0">
              <a:latin typeface="Comic Sans MS"/>
              <a:cs typeface="Comic Sans MS"/>
            </a:endParaRPr>
          </a:p>
          <a:p>
            <a:pPr algn="ctr"/>
            <a:r>
              <a:rPr lang="en-US" sz="2000" dirty="0">
                <a:latin typeface="Comic Sans MS"/>
                <a:cs typeface="Comic Sans MS"/>
              </a:rPr>
              <a:t>Ferrara, </a:t>
            </a:r>
            <a:r>
              <a:rPr lang="en-US" sz="2000" dirty="0" smtClean="0">
                <a:latin typeface="Comic Sans MS"/>
                <a:cs typeface="Comic Sans MS"/>
              </a:rPr>
              <a:t>5 </a:t>
            </a:r>
            <a:r>
              <a:rPr lang="en-US" sz="2000" dirty="0" err="1">
                <a:latin typeface="Comic Sans MS"/>
                <a:cs typeface="Comic Sans MS"/>
              </a:rPr>
              <a:t>Luglio</a:t>
            </a:r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2018</a:t>
            </a:r>
            <a:endParaRPr lang="en-US" sz="2000" dirty="0">
              <a:latin typeface="Comic Sans MS"/>
              <a:cs typeface="Comic Sans MS"/>
            </a:endParaRPr>
          </a:p>
        </p:txBody>
      </p:sp>
      <p:pic>
        <p:nvPicPr>
          <p:cNvPr id="973826" name="Picture 2" descr="http://www.lnf.infn.it/%7Emodestin/150anni/logo_infn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27" y="293717"/>
            <a:ext cx="1741593" cy="110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286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11" y="825680"/>
            <a:ext cx="3588147" cy="3700667"/>
          </a:xfrm>
          <a:prstGeom prst="rect">
            <a:avLst/>
          </a:prstGeom>
        </p:spPr>
      </p:pic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177474" y="72502"/>
            <a:ext cx="9903159" cy="474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0717" tIns="50361" rIns="100717" bIns="50361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600" b="1" dirty="0">
                <a:solidFill>
                  <a:srgbClr val="FF0000"/>
                </a:solidFill>
              </a:rPr>
              <a:t>The </a:t>
            </a:r>
            <a:r>
              <a:rPr lang="en-US" sz="2600" b="1" dirty="0" err="1" smtClean="0">
                <a:solidFill>
                  <a:srgbClr val="FF0000"/>
                </a:solidFill>
              </a:rPr>
              <a:t>Seccond</a:t>
            </a:r>
            <a:r>
              <a:rPr lang="en-US" sz="2600" b="1" dirty="0" smtClean="0">
                <a:solidFill>
                  <a:srgbClr val="FF0000"/>
                </a:solidFill>
              </a:rPr>
              <a:t> RICH </a:t>
            </a:r>
            <a:endParaRPr lang="en-US" sz="2600" b="1" dirty="0">
              <a:solidFill>
                <a:srgbClr val="FF0000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32340" y="6661157"/>
            <a:ext cx="9083152" cy="297254"/>
            <a:chOff x="432340" y="6539558"/>
            <a:chExt cx="9083152" cy="297254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94002" y="6569874"/>
              <a:ext cx="2921490" cy="266938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432340" y="6539558"/>
              <a:ext cx="2589559" cy="2952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Second RICH module timeline</a:t>
              </a:r>
              <a:endParaRPr lang="en-US" sz="1400" dirty="0"/>
            </a:p>
          </p:txBody>
        </p:sp>
      </p:grpSp>
      <p:sp>
        <p:nvSpPr>
          <p:cNvPr id="12" name="Date Placeholder 1"/>
          <p:cNvSpPr txBox="1">
            <a:spLocks/>
          </p:cNvSpPr>
          <p:nvPr/>
        </p:nvSpPr>
        <p:spPr bwMode="auto">
          <a:xfrm>
            <a:off x="756047" y="7237689"/>
            <a:ext cx="2100130" cy="321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l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001" algn="l"/>
                <a:tab pos="1445996" algn="l"/>
                <a:tab pos="2168998" algn="l"/>
              </a:tabLst>
              <a:defRPr sz="1400" kern="12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  <a:lvl2pPr marL="742026" indent="-285395" algn="l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kern="1200"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marL="1141577" indent="-228317" algn="l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kern="1200"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marL="1598210" indent="-228317" algn="l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kern="1200"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marL="2054842" indent="-228317" algn="l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kern="1200"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283159" algn="l" defTabSz="913262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739789" algn="l" defTabSz="913262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196421" algn="l" defTabSz="913262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653053" algn="l" defTabSz="913262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1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1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7462" y="1115441"/>
            <a:ext cx="5104347" cy="339677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628952" y="562538"/>
            <a:ext cx="40260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V.D. </a:t>
            </a:r>
            <a:r>
              <a:rPr kumimoji="0" lang="en-US" sz="14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Burkert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et al., NIMA 959 (2020) 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163419</a:t>
            </a: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Contalbrigo et al., NIMA 964 (2020) 163791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8412587"/>
              </p:ext>
            </p:extLst>
          </p:nvPr>
        </p:nvGraphicFramePr>
        <p:xfrm>
          <a:off x="310745" y="4677537"/>
          <a:ext cx="9376379" cy="1950720"/>
        </p:xfrm>
        <a:graphic>
          <a:graphicData uri="http://schemas.openxmlformats.org/drawingml/2006/table">
            <a:tbl>
              <a:tblPr firstRow="1" bandRow="1"/>
              <a:tblGrid>
                <a:gridCol w="234239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8616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8616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8616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8616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8616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586165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586165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586165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586165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586165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586165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586165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</a:tblGrid>
              <a:tr h="243840"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000" dirty="0"/>
                        <a:t>Second Module </a:t>
                      </a:r>
                      <a:r>
                        <a:rPr lang="en-US" sz="1000" dirty="0" smtClean="0"/>
                        <a:t>Plan  (FY)                   </a:t>
                      </a:r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000" dirty="0"/>
                        <a:t>19-2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000" dirty="0"/>
                        <a:t>19-3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000" dirty="0"/>
                        <a:t>19-4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000" dirty="0"/>
                        <a:t>20-1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000" dirty="0"/>
                        <a:t>20-2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000" dirty="0"/>
                        <a:t>20-3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000" dirty="0"/>
                        <a:t>20-4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000" dirty="0"/>
                        <a:t>21-1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000" dirty="0"/>
                        <a:t>21-2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000" dirty="0"/>
                        <a:t>21-3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000" dirty="0"/>
                        <a:t>21-4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000" dirty="0" smtClean="0"/>
                        <a:t>22-</a:t>
                      </a:r>
                      <a:r>
                        <a:rPr lang="en-US" sz="10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43840"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000" b="1" dirty="0" smtClean="0"/>
                        <a:t>Mechanics             </a:t>
                      </a:r>
                      <a:endParaRPr lang="en-US" sz="1000" b="1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AE8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43840"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000" b="1" dirty="0" smtClean="0"/>
                        <a:t>Aerogel</a:t>
                      </a:r>
                      <a:r>
                        <a:rPr lang="en-US" sz="1000" b="1" baseline="0" dirty="0" smtClean="0"/>
                        <a:t>                   </a:t>
                      </a:r>
                      <a:endParaRPr lang="en-US" sz="1000" b="1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43840"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000" b="1" dirty="0" smtClean="0"/>
                        <a:t>Mirrors                    </a:t>
                      </a:r>
                      <a:endParaRPr lang="en-US" sz="1000" b="1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43840"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000" b="1" dirty="0" smtClean="0"/>
                        <a:t>Electronics             </a:t>
                      </a:r>
                      <a:r>
                        <a:rPr lang="en-US" sz="1000" b="1" baseline="0" dirty="0" smtClean="0"/>
                        <a:t> </a:t>
                      </a:r>
                      <a:r>
                        <a:rPr lang="en-US" sz="1000" b="1" dirty="0" smtClean="0"/>
                        <a:t> </a:t>
                      </a:r>
                      <a:endParaRPr lang="en-US" sz="1000" b="1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43840"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000" b="1" dirty="0" smtClean="0"/>
                        <a:t>MAPMTS                   </a:t>
                      </a:r>
                      <a:endParaRPr lang="en-US" sz="1000" b="1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43840"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000" b="1" dirty="0" smtClean="0"/>
                        <a:t>Assembling</a:t>
                      </a:r>
                      <a:endParaRPr lang="en-US" sz="1000" b="1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marL="0" marR="0" indent="0" algn="l" defTabSz="91418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/>
                        <a:t>Services in Hall  + Installation     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</a:tr>
            </a:tbl>
          </a:graphicData>
        </a:graphic>
      </p:graphicFrame>
      <p:cxnSp>
        <p:nvCxnSpPr>
          <p:cNvPr id="20" name="Straight Connector 19"/>
          <p:cNvCxnSpPr/>
          <p:nvPr/>
        </p:nvCxnSpPr>
        <p:spPr>
          <a:xfrm>
            <a:off x="6198015" y="4921497"/>
            <a:ext cx="0" cy="1733793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0324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3" y="20002"/>
            <a:ext cx="9903159" cy="474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0750" tIns="50377" rIns="100750" bIns="50377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600" b="1" dirty="0">
                <a:solidFill>
                  <a:srgbClr val="FF0000"/>
                </a:solidFill>
              </a:rPr>
              <a:t>Front-End Electronics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215738" y="1393864"/>
            <a:ext cx="4099353" cy="2720781"/>
            <a:chOff x="4582711" y="3285681"/>
            <a:chExt cx="4673934" cy="3075136"/>
          </a:xfrm>
        </p:grpSpPr>
        <p:pic>
          <p:nvPicPr>
            <p:cNvPr id="7" name="Picture 2" descr="C:\Users\Dario Orecchini\Desktop\5.ti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2711" y="3367148"/>
              <a:ext cx="4034387" cy="29936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8" name="Connettore 2 42"/>
            <p:cNvCxnSpPr/>
            <p:nvPr/>
          </p:nvCxnSpPr>
          <p:spPr>
            <a:xfrm>
              <a:off x="6965881" y="3580039"/>
              <a:ext cx="0" cy="42728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CasellaDiTesto 33"/>
            <p:cNvSpPr txBox="1"/>
            <p:nvPr/>
          </p:nvSpPr>
          <p:spPr>
            <a:xfrm>
              <a:off x="4815011" y="3450278"/>
              <a:ext cx="735890" cy="3172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00" i="1" dirty="0">
                  <a:solidFill>
                    <a:srgbClr val="0070C0"/>
                  </a:solidFill>
                </a:rPr>
                <a:t>PMTs</a:t>
              </a:r>
              <a:endParaRPr lang="it-IT" sz="1300" i="1" dirty="0">
                <a:solidFill>
                  <a:srgbClr val="0070C0"/>
                </a:solidFill>
              </a:endParaRPr>
            </a:p>
          </p:txBody>
        </p:sp>
        <p:sp>
          <p:nvSpPr>
            <p:cNvPr id="10" name="CasellaDiTesto 33"/>
            <p:cNvSpPr txBox="1"/>
            <p:nvPr/>
          </p:nvSpPr>
          <p:spPr>
            <a:xfrm>
              <a:off x="6677848" y="3285681"/>
              <a:ext cx="1650085" cy="2907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i="1" dirty="0">
                  <a:solidFill>
                    <a:srgbClr val="0070C0"/>
                  </a:solidFill>
                </a:rPr>
                <a:t>ADAPTER BOARD</a:t>
              </a:r>
              <a:endParaRPr lang="it-IT" sz="1100" i="1" dirty="0">
                <a:solidFill>
                  <a:srgbClr val="0070C0"/>
                </a:solidFill>
              </a:endParaRPr>
            </a:p>
          </p:txBody>
        </p:sp>
        <p:cxnSp>
          <p:nvCxnSpPr>
            <p:cNvPr id="11" name="Connettore 2 42"/>
            <p:cNvCxnSpPr/>
            <p:nvPr/>
          </p:nvCxnSpPr>
          <p:spPr>
            <a:xfrm>
              <a:off x="7641712" y="3941366"/>
              <a:ext cx="0" cy="42728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CasellaDiTesto 33"/>
            <p:cNvSpPr txBox="1"/>
            <p:nvPr/>
          </p:nvSpPr>
          <p:spPr>
            <a:xfrm>
              <a:off x="7353680" y="3670097"/>
              <a:ext cx="1248219" cy="2845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i="1" dirty="0">
                  <a:solidFill>
                    <a:srgbClr val="0070C0"/>
                  </a:solidFill>
                </a:rPr>
                <a:t>ASIC BOARD</a:t>
              </a:r>
              <a:endParaRPr lang="it-IT" sz="1100" i="1" dirty="0">
                <a:solidFill>
                  <a:srgbClr val="0070C0"/>
                </a:solidFill>
              </a:endParaRPr>
            </a:p>
          </p:txBody>
        </p:sp>
        <p:cxnSp>
          <p:nvCxnSpPr>
            <p:cNvPr id="13" name="Connettore 2 42"/>
            <p:cNvCxnSpPr/>
            <p:nvPr/>
          </p:nvCxnSpPr>
          <p:spPr>
            <a:xfrm>
              <a:off x="8232955" y="4358496"/>
              <a:ext cx="0" cy="42728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CasellaDiTesto 33"/>
            <p:cNvSpPr txBox="1"/>
            <p:nvPr/>
          </p:nvSpPr>
          <p:spPr>
            <a:xfrm>
              <a:off x="7944922" y="4087228"/>
              <a:ext cx="1311723" cy="2907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i="1" dirty="0">
                  <a:solidFill>
                    <a:srgbClr val="0070C0"/>
                  </a:solidFill>
                </a:rPr>
                <a:t>FPGA BOARD</a:t>
              </a:r>
              <a:endParaRPr lang="it-IT" sz="1100" i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6234091" y="1408845"/>
            <a:ext cx="2221267" cy="362599"/>
          </a:xfrm>
          <a:prstGeom prst="rect">
            <a:avLst/>
          </a:prstGeom>
          <a:noFill/>
        </p:spPr>
        <p:txBody>
          <a:bodyPr wrap="none" lIns="100772" tIns="50387" rIns="100772" bIns="50387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FPGA board (</a:t>
            </a:r>
            <a:r>
              <a:rPr lang="en-US" b="1" dirty="0" err="1">
                <a:solidFill>
                  <a:srgbClr val="FF0000"/>
                </a:solidFill>
              </a:rPr>
              <a:t>Jlab</a:t>
            </a:r>
            <a:r>
              <a:rPr lang="en-US" b="1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44167" y="4114496"/>
            <a:ext cx="2215268" cy="319125"/>
          </a:xfrm>
          <a:prstGeom prst="rect">
            <a:avLst/>
          </a:prstGeom>
          <a:noFill/>
        </p:spPr>
        <p:txBody>
          <a:bodyPr wrap="none" lIns="100772" tIns="50387" rIns="100772" bIns="50387" rtlCol="0">
            <a:spAutoFit/>
          </a:bodyPr>
          <a:lstStyle/>
          <a:p>
            <a:r>
              <a:rPr lang="en-US" sz="1500" b="1" dirty="0">
                <a:solidFill>
                  <a:srgbClr val="FF0000"/>
                </a:solidFill>
              </a:rPr>
              <a:t>ASICs board (Ferrara)</a:t>
            </a:r>
          </a:p>
        </p:txBody>
      </p:sp>
      <p:pic>
        <p:nvPicPr>
          <p:cNvPr id="17" name="Picture 16" descr="MAROC_board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414" y="4508168"/>
            <a:ext cx="6668822" cy="2226120"/>
          </a:xfrm>
          <a:prstGeom prst="rect">
            <a:avLst/>
          </a:prstGeom>
        </p:spPr>
      </p:pic>
      <p:pic>
        <p:nvPicPr>
          <p:cNvPr id="18" name="Picture 17" descr="FPGA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824" y="1937274"/>
            <a:ext cx="3877069" cy="197456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37677" y="4724241"/>
            <a:ext cx="1389064" cy="137124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9081" y="4714095"/>
            <a:ext cx="1389064" cy="137124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0166" y="4693789"/>
            <a:ext cx="1389064" cy="1371247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307916" y="568913"/>
            <a:ext cx="9494907" cy="5531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Compact and modular electronics to readout multi-anode </a:t>
            </a:r>
            <a:r>
              <a:rPr lang="en-US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PMTs</a:t>
            </a:r>
          </a:p>
          <a:p>
            <a:r>
              <a:rPr lang="en-US" sz="1600" dirty="0" smtClean="0">
                <a:solidFill>
                  <a:srgbClr val="000000"/>
                </a:solidFill>
                <a:latin typeface="Comic Sans MS"/>
                <a:cs typeface="Comic Sans MS"/>
              </a:rPr>
              <a:t>Adopted by </a:t>
            </a:r>
            <a:r>
              <a:rPr lang="en-US" sz="1600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GlueX</a:t>
            </a:r>
            <a:r>
              <a:rPr lang="en-US" sz="1600" dirty="0" smtClean="0">
                <a:solidFill>
                  <a:srgbClr val="000000"/>
                </a:solidFill>
                <a:latin typeface="Comic Sans MS"/>
                <a:cs typeface="Comic Sans MS"/>
              </a:rPr>
              <a:t> DIRC and EIC eRD14, under test for SOLID, possible applications under study</a:t>
            </a:r>
          </a:p>
        </p:txBody>
      </p:sp>
      <p:sp>
        <p:nvSpPr>
          <p:cNvPr id="25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005085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9"/>
          <p:cNvGrpSpPr>
            <a:grpSpLocks/>
          </p:cNvGrpSpPr>
          <p:nvPr/>
        </p:nvGrpSpPr>
        <p:grpSpPr bwMode="auto">
          <a:xfrm flipH="1">
            <a:off x="3063849" y="1609931"/>
            <a:ext cx="6909428" cy="5716881"/>
            <a:chOff x="133350" y="1028700"/>
            <a:chExt cx="6275388" cy="5192713"/>
          </a:xfrm>
        </p:grpSpPr>
        <p:grpSp>
          <p:nvGrpSpPr>
            <p:cNvPr id="8" name="Group 18"/>
            <p:cNvGrpSpPr>
              <a:grpSpLocks/>
            </p:cNvGrpSpPr>
            <p:nvPr/>
          </p:nvGrpSpPr>
          <p:grpSpPr bwMode="auto">
            <a:xfrm>
              <a:off x="133350" y="1028700"/>
              <a:ext cx="6275388" cy="5192713"/>
              <a:chOff x="133350" y="1028700"/>
              <a:chExt cx="6275388" cy="5192713"/>
            </a:xfrm>
          </p:grpSpPr>
          <p:grpSp>
            <p:nvGrpSpPr>
              <p:cNvPr id="10" name="Group 6"/>
              <p:cNvGrpSpPr>
                <a:grpSpLocks/>
              </p:cNvGrpSpPr>
              <p:nvPr/>
            </p:nvGrpSpPr>
            <p:grpSpPr bwMode="auto">
              <a:xfrm>
                <a:off x="133350" y="1028700"/>
                <a:ext cx="5876420" cy="5192713"/>
                <a:chOff x="3456310" y="940039"/>
                <a:chExt cx="5876191" cy="5191611"/>
              </a:xfrm>
            </p:grpSpPr>
            <p:pic>
              <p:nvPicPr>
                <p:cNvPr id="13" name="Picture 7" descr="clas12.jpg"/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662"/>
                <a:stretch>
                  <a:fillRect/>
                </a:stretch>
              </p:blipFill>
              <p:spPr bwMode="auto">
                <a:xfrm>
                  <a:off x="3456310" y="940039"/>
                  <a:ext cx="5592752" cy="51916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4" name="TextBox 14"/>
                <p:cNvSpPr txBox="1"/>
                <p:nvPr/>
              </p:nvSpPr>
              <p:spPr>
                <a:xfrm>
                  <a:off x="4780320" y="5572383"/>
                  <a:ext cx="1745215" cy="554664"/>
                </a:xfrm>
                <a:prstGeom prst="rect">
                  <a:avLst/>
                </a:prstGeom>
                <a:gradFill>
                  <a:gsLst>
                    <a:gs pos="0">
                      <a:srgbClr val="E4C535"/>
                    </a:gs>
                    <a:gs pos="100000">
                      <a:schemeClr val="accent3">
                        <a:lumMod val="20000"/>
                        <a:lumOff val="80000"/>
                      </a:schemeClr>
                    </a:gs>
                  </a:gsLst>
                </a:gradFill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>
                  <a:spAutoFit/>
                </a:bodyPr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dirty="0">
                      <a:solidFill>
                        <a:schemeClr val="tx1"/>
                      </a:solidFill>
                    </a:rPr>
                    <a:t>superconducting </a:t>
                  </a:r>
                </a:p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dirty="0">
                      <a:solidFill>
                        <a:schemeClr val="tx1"/>
                      </a:solidFill>
                    </a:rPr>
                    <a:t>torus</a:t>
                  </a:r>
                </a:p>
              </p:txBody>
            </p:sp>
            <p:sp>
              <p:nvSpPr>
                <p:cNvPr id="15" name="TextBox 15"/>
                <p:cNvSpPr txBox="1"/>
                <p:nvPr/>
              </p:nvSpPr>
              <p:spPr>
                <a:xfrm>
                  <a:off x="6652691" y="5434129"/>
                  <a:ext cx="1746805" cy="554664"/>
                </a:xfrm>
                <a:prstGeom prst="rect">
                  <a:avLst/>
                </a:prstGeom>
                <a:gradFill>
                  <a:gsLst>
                    <a:gs pos="0">
                      <a:srgbClr val="0000FF"/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>
                  <a:spAutoFit/>
                </a:bodyPr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dirty="0"/>
                    <a:t>superconducting</a:t>
                  </a:r>
                </a:p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dirty="0"/>
                    <a:t>solenoid</a:t>
                  </a:r>
                </a:p>
              </p:txBody>
            </p:sp>
            <p:sp>
              <p:nvSpPr>
                <p:cNvPr id="16" name="10-Point Star 16"/>
                <p:cNvSpPr/>
                <p:nvPr/>
              </p:nvSpPr>
              <p:spPr>
                <a:xfrm>
                  <a:off x="8399495" y="4342388"/>
                  <a:ext cx="933006" cy="570502"/>
                </a:xfrm>
                <a:prstGeom prst="star10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1">
                  <a:schemeClr val="accent2"/>
                </a:lnRef>
                <a:fillRef idx="3">
                  <a:schemeClr val="accent2"/>
                </a:fillRef>
                <a:effectRef idx="2">
                  <a:schemeClr val="accent2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500" dirty="0">
                      <a:latin typeface="Arial"/>
                      <a:cs typeface="Arial"/>
                    </a:rPr>
                    <a:t>target</a:t>
                  </a:r>
                </a:p>
              </p:txBody>
            </p:sp>
          </p:grpSp>
          <p:sp>
            <p:nvSpPr>
              <p:cNvPr id="11" name="Text Box 7"/>
              <p:cNvSpPr txBox="1">
                <a:spLocks noChangeArrowheads="1"/>
              </p:cNvSpPr>
              <p:nvPr/>
            </p:nvSpPr>
            <p:spPr bwMode="auto">
              <a:xfrm>
                <a:off x="5475288" y="5422900"/>
                <a:ext cx="933450" cy="4762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500">
                    <a:solidFill>
                      <a:srgbClr val="FF0000"/>
                    </a:solidFill>
                    <a:latin typeface="Calibri" charset="0"/>
                    <a:cs typeface="Arial" charset="0"/>
                  </a:rPr>
                  <a:t>polarized </a:t>
                </a:r>
              </a:p>
              <a:p>
                <a:pPr eaLnBrk="1" hangingPunct="1"/>
                <a:r>
                  <a:rPr lang="en-US" sz="1500">
                    <a:solidFill>
                      <a:srgbClr val="FF0000"/>
                    </a:solidFill>
                    <a:latin typeface="Calibri" charset="0"/>
                    <a:cs typeface="Arial" charset="0"/>
                  </a:rPr>
                  <a:t> e</a:t>
                </a:r>
                <a:r>
                  <a:rPr lang="en-US" sz="1500" baseline="30000">
                    <a:solidFill>
                      <a:srgbClr val="FF0000"/>
                    </a:solidFill>
                    <a:latin typeface="Calibri" charset="0"/>
                    <a:cs typeface="Arial" charset="0"/>
                  </a:rPr>
                  <a:t>-</a:t>
                </a:r>
                <a:r>
                  <a:rPr lang="en-US" sz="1500">
                    <a:solidFill>
                      <a:srgbClr val="FF0000"/>
                    </a:solidFill>
                    <a:latin typeface="Calibri" charset="0"/>
                    <a:cs typeface="Arial" charset="0"/>
                  </a:rPr>
                  <a:t> beam</a:t>
                </a:r>
                <a:endParaRPr lang="it-IT" sz="1500">
                  <a:solidFill>
                    <a:srgbClr val="FF0000"/>
                  </a:solidFill>
                  <a:latin typeface="Calibri" charset="0"/>
                  <a:cs typeface="Arial" charset="0"/>
                </a:endParaRPr>
              </a:p>
            </p:txBody>
          </p:sp>
          <p:sp>
            <p:nvSpPr>
              <p:cNvPr id="12" name="Line 22"/>
              <p:cNvSpPr>
                <a:spLocks noChangeShapeType="1"/>
              </p:cNvSpPr>
              <p:nvPr/>
            </p:nvSpPr>
            <p:spPr bwMode="auto">
              <a:xfrm flipH="1" flipV="1">
                <a:off x="4865688" y="5127625"/>
                <a:ext cx="609600" cy="369888"/>
              </a:xfrm>
              <a:prstGeom prst="line">
                <a:avLst/>
              </a:prstGeom>
              <a:noFill/>
              <a:ln w="31750">
                <a:solidFill>
                  <a:srgbClr val="FF0000"/>
                </a:solidFill>
                <a:round/>
                <a:headEnd/>
                <a:tailEnd type="triangle" w="lg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it-IT"/>
              </a:p>
            </p:txBody>
          </p:sp>
        </p:grpSp>
        <p:sp>
          <p:nvSpPr>
            <p:cNvPr id="9" name="Line 22"/>
            <p:cNvSpPr>
              <a:spLocks noChangeShapeType="1"/>
            </p:cNvSpPr>
            <p:nvPr/>
          </p:nvSpPr>
          <p:spPr bwMode="auto">
            <a:xfrm flipH="1">
              <a:off x="4602163" y="4818063"/>
              <a:ext cx="474662" cy="117475"/>
            </a:xfrm>
            <a:prstGeom prst="line">
              <a:avLst/>
            </a:prstGeom>
            <a:noFill/>
            <a:ln w="31750">
              <a:solidFill>
                <a:schemeClr val="accent2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it-IT"/>
            </a:p>
          </p:txBody>
        </p:sp>
      </p:grp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3238" y="0"/>
            <a:ext cx="9069388" cy="1260475"/>
          </a:xfrm>
        </p:spPr>
        <p:txBody>
          <a:bodyPr>
            <a:normAutofit/>
          </a:bodyPr>
          <a:lstStyle/>
          <a:p>
            <a:r>
              <a:rPr lang="it-IT" sz="32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HD-ICE TRANSVERSE </a:t>
            </a:r>
            <a:r>
              <a:rPr lang="it-IT" sz="32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TARGET</a:t>
            </a:r>
            <a:br>
              <a:rPr lang="it-IT" sz="3200" b="0" dirty="0" smtClean="0">
                <a:solidFill>
                  <a:srgbClr val="FF0000"/>
                </a:solidFill>
                <a:latin typeface="Comic Sans MS"/>
                <a:cs typeface="Comic Sans MS"/>
              </a:rPr>
            </a:br>
            <a:r>
              <a:rPr lang="it-IT" sz="2000" b="0" dirty="0" smtClean="0">
                <a:solidFill>
                  <a:schemeClr val="tx1"/>
                </a:solidFill>
                <a:latin typeface="Comic Sans MS"/>
                <a:cs typeface="Comic Sans MS"/>
              </a:rPr>
              <a:t>(L. </a:t>
            </a:r>
            <a:r>
              <a:rPr lang="it-IT" sz="2000" b="0" dirty="0" err="1" smtClean="0">
                <a:solidFill>
                  <a:schemeClr val="tx1"/>
                </a:solidFill>
                <a:latin typeface="Comic Sans MS"/>
                <a:cs typeface="Comic Sans MS"/>
              </a:rPr>
              <a:t>Barion</a:t>
            </a:r>
            <a:r>
              <a:rPr lang="it-IT" sz="2000" b="0" dirty="0" smtClean="0">
                <a:solidFill>
                  <a:schemeClr val="tx1"/>
                </a:solidFill>
                <a:latin typeface="Comic Sans MS"/>
                <a:cs typeface="Comic Sans MS"/>
              </a:rPr>
              <a:t>, G. Ciullo, M. Contalbrigo, P.L., M. </a:t>
            </a:r>
            <a:r>
              <a:rPr lang="it-IT" sz="2000" b="0" dirty="0" err="1" smtClean="0">
                <a:solidFill>
                  <a:schemeClr val="tx1"/>
                </a:solidFill>
                <a:latin typeface="Comic Sans MS"/>
                <a:cs typeface="Comic Sans MS"/>
              </a:rPr>
              <a:t>Statera</a:t>
            </a:r>
            <a:r>
              <a:rPr lang="it-IT" sz="2000" b="0" dirty="0" smtClean="0">
                <a:solidFill>
                  <a:schemeClr val="tx1"/>
                </a:solidFill>
                <a:latin typeface="Comic Sans MS"/>
                <a:cs typeface="Comic Sans MS"/>
              </a:rPr>
              <a:t>, </a:t>
            </a:r>
            <a:r>
              <a:rPr lang="it-IT" sz="2000" b="0" dirty="0" err="1" smtClean="0">
                <a:solidFill>
                  <a:schemeClr val="tx1"/>
                </a:solidFill>
                <a:latin typeface="Comic Sans MS"/>
                <a:cs typeface="Comic Sans MS"/>
              </a:rPr>
              <a:t>F</a:t>
            </a:r>
            <a:r>
              <a:rPr lang="it-IT" sz="2000" b="0" dirty="0" smtClean="0">
                <a:solidFill>
                  <a:schemeClr val="tx1"/>
                </a:solidFill>
                <a:latin typeface="Comic Sans MS"/>
                <a:cs typeface="Comic Sans MS"/>
              </a:rPr>
              <a:t>. Spizzo) </a:t>
            </a:r>
            <a:endParaRPr lang="it-IT" sz="3200" b="0" dirty="0">
              <a:solidFill>
                <a:schemeClr val="tx1"/>
              </a:solidFill>
              <a:latin typeface="Comic Sans MS"/>
              <a:cs typeface="Comic Sans MS"/>
            </a:endParaRPr>
          </a:p>
        </p:txBody>
      </p:sp>
      <p:sp>
        <p:nvSpPr>
          <p:cNvPr id="17" name="Rectangle 19"/>
          <p:cNvSpPr>
            <a:spLocks noChangeArrowheads="1"/>
          </p:cNvSpPr>
          <p:nvPr/>
        </p:nvSpPr>
        <p:spPr bwMode="auto">
          <a:xfrm>
            <a:off x="0" y="2339166"/>
            <a:ext cx="3731311" cy="1650664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 lIns="100794" tIns="50397" rIns="100794" bIns="50397">
            <a:spAutoFit/>
          </a:bodyPr>
          <a:lstStyle/>
          <a:p>
            <a:r>
              <a:rPr lang="it-IT" dirty="0" err="1">
                <a:solidFill>
                  <a:srgbClr val="FF0000"/>
                </a:solidFill>
                <a:latin typeface="Comic Sans MS"/>
                <a:cs typeface="Comic Sans MS"/>
              </a:rPr>
              <a:t>T</a:t>
            </a:r>
            <a:r>
              <a:rPr lang="it-IT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racking</a:t>
            </a:r>
            <a:r>
              <a:rPr lang="it-IT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it-IT" dirty="0" err="1">
                <a:solidFill>
                  <a:srgbClr val="FF0000"/>
                </a:solidFill>
                <a:latin typeface="Comic Sans MS"/>
                <a:cs typeface="Comic Sans MS"/>
              </a:rPr>
              <a:t>solenoid</a:t>
            </a:r>
            <a:endParaRPr lang="it-IT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>
              <a:buFont typeface="Arial" charset="0"/>
              <a:buChar char="•"/>
            </a:pPr>
            <a:r>
              <a:rPr lang="it-IT" dirty="0">
                <a:latin typeface="Comic Sans MS"/>
                <a:cs typeface="Comic Sans MS"/>
              </a:rPr>
              <a:t> design </a:t>
            </a:r>
            <a:r>
              <a:rPr lang="it-IT" dirty="0" err="1">
                <a:latin typeface="Comic Sans MS"/>
                <a:cs typeface="Comic Sans MS"/>
              </a:rPr>
              <a:t>field</a:t>
            </a:r>
            <a:r>
              <a:rPr lang="it-IT" dirty="0">
                <a:latin typeface="Comic Sans MS"/>
                <a:cs typeface="Comic Sans MS"/>
              </a:rPr>
              <a:t> 5 T </a:t>
            </a:r>
            <a:r>
              <a:rPr lang="it-IT" dirty="0" err="1">
                <a:latin typeface="Comic Sans MS"/>
                <a:cs typeface="Comic Sans MS"/>
              </a:rPr>
              <a:t>longitudinal</a:t>
            </a:r>
            <a:endParaRPr lang="it-IT" dirty="0">
              <a:latin typeface="Comic Sans MS"/>
              <a:cs typeface="Comic Sans MS"/>
            </a:endParaRPr>
          </a:p>
          <a:p>
            <a:pPr>
              <a:buFont typeface="Arial" charset="0"/>
              <a:buChar char="•"/>
            </a:pP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HDice</a:t>
            </a:r>
            <a:r>
              <a:rPr lang="it-IT" dirty="0">
                <a:latin typeface="Comic Sans MS"/>
                <a:cs typeface="Comic Sans MS"/>
              </a:rPr>
              <a:t> target </a:t>
            </a:r>
            <a:r>
              <a:rPr lang="it-IT" dirty="0" err="1">
                <a:latin typeface="Comic Sans MS"/>
                <a:cs typeface="Comic Sans MS"/>
              </a:rPr>
              <a:t>working</a:t>
            </a: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field</a:t>
            </a:r>
            <a:r>
              <a:rPr lang="it-IT" dirty="0">
                <a:latin typeface="Comic Sans MS"/>
                <a:cs typeface="Comic Sans MS"/>
              </a:rPr>
              <a:t> 2 T</a:t>
            </a:r>
          </a:p>
          <a:p>
            <a:pPr>
              <a:buFont typeface="Arial" charset="0"/>
              <a:buChar char="•"/>
            </a:pPr>
            <a:r>
              <a:rPr lang="it-IT" dirty="0">
                <a:latin typeface="Comic Sans MS"/>
                <a:cs typeface="Comic Sans MS"/>
              </a:rPr>
              <a:t> 4K L-He </a:t>
            </a:r>
            <a:r>
              <a:rPr lang="it-IT" dirty="0" err="1">
                <a:latin typeface="Comic Sans MS"/>
                <a:cs typeface="Comic Sans MS"/>
              </a:rPr>
              <a:t>cryostat</a:t>
            </a:r>
            <a:endParaRPr lang="it-IT" dirty="0">
              <a:latin typeface="Comic Sans MS"/>
              <a:cs typeface="Comic Sans MS"/>
            </a:endParaRPr>
          </a:p>
          <a:p>
            <a:pPr>
              <a:buFont typeface="Arial" charset="0"/>
              <a:buChar char="•"/>
            </a:pP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diameter</a:t>
            </a:r>
            <a:r>
              <a:rPr lang="it-IT" dirty="0">
                <a:latin typeface="Comic Sans MS"/>
                <a:cs typeface="Comic Sans MS"/>
              </a:rPr>
              <a:t> 440 to 942 mm</a:t>
            </a:r>
          </a:p>
          <a:p>
            <a:pPr>
              <a:buFont typeface="Arial" charset="0"/>
              <a:buChar char="•"/>
            </a:pP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length</a:t>
            </a:r>
            <a:r>
              <a:rPr lang="it-IT" dirty="0">
                <a:latin typeface="Comic Sans MS"/>
                <a:cs typeface="Comic Sans MS"/>
              </a:rPr>
              <a:t> 1500 mm</a:t>
            </a:r>
          </a:p>
        </p:txBody>
      </p:sp>
      <p:sp>
        <p:nvSpPr>
          <p:cNvPr id="18" name="TextBox 25"/>
          <p:cNvSpPr txBox="1">
            <a:spLocks noChangeArrowheads="1"/>
          </p:cNvSpPr>
          <p:nvPr/>
        </p:nvSpPr>
        <p:spPr bwMode="auto">
          <a:xfrm>
            <a:off x="0" y="4367415"/>
            <a:ext cx="3454714" cy="1135446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100794" tIns="50397" rIns="100794" bIns="50397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HD-ice </a:t>
            </a:r>
            <a:r>
              <a:rPr lang="en-US" sz="1800" dirty="0">
                <a:solidFill>
                  <a:srgbClr val="FF0000"/>
                </a:solidFill>
                <a:latin typeface="Comic Sans MS"/>
                <a:cs typeface="Comic Sans MS"/>
              </a:rPr>
              <a:t>Transverse Target:</a:t>
            </a:r>
          </a:p>
          <a:p>
            <a:pPr eaLnBrk="1" hangingPunct="1">
              <a:buFont typeface="Arial" charset="0"/>
              <a:buChar char="•"/>
            </a:pPr>
            <a:r>
              <a:rPr lang="en-US" sz="1800" dirty="0">
                <a:latin typeface="Comic Sans MS"/>
                <a:cs typeface="Comic Sans MS"/>
              </a:rPr>
              <a:t> high polarization</a:t>
            </a:r>
          </a:p>
          <a:p>
            <a:pPr eaLnBrk="1" hangingPunct="1">
              <a:buFont typeface="Arial" charset="0"/>
              <a:buChar char="•"/>
            </a:pPr>
            <a:r>
              <a:rPr lang="en-US" sz="1800" dirty="0">
                <a:latin typeface="Comic Sans MS"/>
                <a:cs typeface="Comic Sans MS"/>
              </a:rPr>
              <a:t> f 25 mm – Length 25 mm</a:t>
            </a:r>
          </a:p>
          <a:p>
            <a:pPr eaLnBrk="1" hangingPunct="1">
              <a:buFont typeface="Arial" charset="0"/>
              <a:buChar char="•"/>
            </a:pPr>
            <a:r>
              <a:rPr lang="en-US" sz="1800" dirty="0">
                <a:latin typeface="Comic Sans MS"/>
                <a:cs typeface="Comic Sans MS"/>
              </a:rPr>
              <a:t> transverse field 0.5-1.25 T </a:t>
            </a:r>
          </a:p>
        </p:txBody>
      </p:sp>
    </p:spTree>
    <p:extLst>
      <p:ext uri="{BB962C8B-B14F-4D97-AF65-F5344CB8AC3E}">
        <p14:creationId xmlns:p14="http://schemas.microsoft.com/office/powerpoint/2010/main" val="21073657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1670" y="0"/>
            <a:ext cx="9072563" cy="895961"/>
          </a:xfrm>
        </p:spPr>
        <p:txBody>
          <a:bodyPr>
            <a:normAutofit/>
          </a:bodyPr>
          <a:lstStyle/>
          <a:p>
            <a:r>
              <a:rPr lang="it-IT" sz="3200" b="0" dirty="0" smtClean="0">
                <a:solidFill>
                  <a:srgbClr val="FF0000"/>
                </a:solidFill>
                <a:latin typeface="Comic Sans MS"/>
                <a:ea typeface="ＭＳ Ｐゴシック" charset="0"/>
                <a:cs typeface="Comic Sans MS"/>
              </a:rPr>
              <a:t>Bulk </a:t>
            </a:r>
            <a:r>
              <a:rPr lang="it-IT" sz="3200" b="0" dirty="0" err="1" smtClean="0">
                <a:solidFill>
                  <a:srgbClr val="FF0000"/>
                </a:solidFill>
                <a:latin typeface="Comic Sans MS"/>
                <a:ea typeface="ＭＳ Ｐゴシック" charset="0"/>
                <a:cs typeface="Comic Sans MS"/>
              </a:rPr>
              <a:t>Transverse</a:t>
            </a:r>
            <a:r>
              <a:rPr lang="it-IT" sz="3200" b="0" dirty="0" smtClean="0">
                <a:solidFill>
                  <a:srgbClr val="FF0000"/>
                </a:solidFill>
                <a:latin typeface="Comic Sans MS"/>
                <a:ea typeface="ＭＳ Ｐゴシック" charset="0"/>
                <a:cs typeface="Comic Sans MS"/>
              </a:rPr>
              <a:t> </a:t>
            </a:r>
            <a:r>
              <a:rPr lang="it-IT" sz="3200" b="0" dirty="0" err="1" smtClean="0">
                <a:solidFill>
                  <a:srgbClr val="FF0000"/>
                </a:solidFill>
                <a:latin typeface="Comic Sans MS"/>
                <a:ea typeface="ＭＳ Ｐゴシック" charset="0"/>
                <a:cs typeface="Comic Sans MS"/>
              </a:rPr>
              <a:t>Magnet</a:t>
            </a:r>
            <a:endParaRPr lang="it-IT" sz="3200" b="0" dirty="0">
              <a:solidFill>
                <a:srgbClr val="FF0000"/>
              </a:solidFill>
              <a:latin typeface="Comic Sans MS"/>
              <a:ea typeface="ＭＳ Ｐゴシック" charset="0"/>
              <a:cs typeface="Comic Sans MS"/>
            </a:endParaRPr>
          </a:p>
        </p:txBody>
      </p:sp>
      <p:sp>
        <p:nvSpPr>
          <p:cNvPr id="36871" name="Rectangle 9"/>
          <p:cNvSpPr>
            <a:spLocks noRot="1" noChangeArrowheads="1"/>
          </p:cNvSpPr>
          <p:nvPr/>
        </p:nvSpPr>
        <p:spPr bwMode="auto">
          <a:xfrm>
            <a:off x="4671534" y="2137081"/>
            <a:ext cx="4956307" cy="1443462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100768" tIns="50384" rIns="100768" bIns="50384"/>
          <a:lstStyle/>
          <a:p>
            <a:pPr defTabSz="4603991">
              <a:spcBef>
                <a:spcPct val="20000"/>
              </a:spcBef>
            </a:pPr>
            <a:r>
              <a:rPr lang="it-IT" sz="2600" b="1" dirty="0">
                <a:solidFill>
                  <a:srgbClr val="FF0000"/>
                </a:solidFill>
                <a:latin typeface="Comic Sans MS"/>
                <a:cs typeface="Comic Sans MS"/>
              </a:rPr>
              <a:t>B</a:t>
            </a:r>
            <a:r>
              <a:rPr lang="it-IT" sz="2600" b="1" dirty="0" smtClean="0">
                <a:solidFill>
                  <a:srgbClr val="FF0000"/>
                </a:solidFill>
                <a:latin typeface="Comic Sans MS"/>
                <a:cs typeface="Comic Sans MS"/>
              </a:rPr>
              <a:t>ulk </a:t>
            </a:r>
            <a:r>
              <a:rPr lang="it-IT" sz="2600" b="1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cylinder</a:t>
            </a:r>
            <a:r>
              <a:rPr lang="it-IT" sz="2600" b="1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it-IT" sz="2600" b="1" dirty="0" smtClean="0">
                <a:solidFill>
                  <a:srgbClr val="FF0000"/>
                </a:solidFill>
                <a:latin typeface="Comic Sans MS"/>
                <a:cs typeface="Comic Sans MS"/>
              </a:rPr>
              <a:t>(MgB</a:t>
            </a:r>
            <a:r>
              <a:rPr lang="it-IT" sz="2600" b="1" baseline="-25000" dirty="0" smtClean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r>
              <a:rPr lang="it-IT" sz="2600" b="1" dirty="0" smtClean="0">
                <a:solidFill>
                  <a:srgbClr val="FF0000"/>
                </a:solidFill>
                <a:latin typeface="Comic Sans MS"/>
                <a:cs typeface="Comic Sans MS"/>
              </a:rPr>
              <a:t>)</a:t>
            </a:r>
            <a:endParaRPr lang="it-IT" sz="2600" b="1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defTabSz="4603991">
              <a:spcBef>
                <a:spcPct val="20000"/>
              </a:spcBef>
              <a:buFont typeface="Arial" charset="0"/>
              <a:buChar char="•"/>
            </a:pPr>
            <a:r>
              <a:rPr lang="it-IT" sz="2600" b="1" dirty="0">
                <a:solidFill>
                  <a:srgbClr val="1F497D"/>
                </a:solidFill>
                <a:latin typeface="Comic Sans MS"/>
                <a:cs typeface="Comic Sans MS"/>
              </a:rPr>
              <a:t> </a:t>
            </a:r>
            <a:r>
              <a:rPr lang="it-IT" sz="2600" dirty="0" err="1">
                <a:latin typeface="Comic Sans MS"/>
                <a:cs typeface="Comic Sans MS"/>
              </a:rPr>
              <a:t>longitudinal</a:t>
            </a:r>
            <a:r>
              <a:rPr lang="it-IT" sz="2600" dirty="0">
                <a:latin typeface="Comic Sans MS"/>
                <a:cs typeface="Comic Sans MS"/>
              </a:rPr>
              <a:t> </a:t>
            </a:r>
            <a:r>
              <a:rPr lang="it-IT" sz="2600" dirty="0" err="1">
                <a:latin typeface="Comic Sans MS"/>
                <a:cs typeface="Comic Sans MS"/>
              </a:rPr>
              <a:t>shield</a:t>
            </a:r>
            <a:endParaRPr lang="it-IT" sz="2600" dirty="0">
              <a:latin typeface="Comic Sans MS"/>
              <a:cs typeface="Comic Sans MS"/>
            </a:endParaRPr>
          </a:p>
          <a:p>
            <a:pPr defTabSz="4603991">
              <a:spcBef>
                <a:spcPct val="20000"/>
              </a:spcBef>
              <a:buFont typeface="Arial" charset="0"/>
              <a:buChar char="•"/>
            </a:pPr>
            <a:r>
              <a:rPr lang="it-IT" sz="2600" dirty="0">
                <a:latin typeface="Comic Sans MS"/>
                <a:cs typeface="Comic Sans MS"/>
              </a:rPr>
              <a:t> </a:t>
            </a:r>
            <a:r>
              <a:rPr lang="it-IT" sz="2600" dirty="0" err="1">
                <a:latin typeface="Comic Sans MS"/>
                <a:cs typeface="Comic Sans MS"/>
              </a:rPr>
              <a:t>transverse</a:t>
            </a:r>
            <a:r>
              <a:rPr lang="it-IT" sz="2600" dirty="0">
                <a:latin typeface="Comic Sans MS"/>
                <a:cs typeface="Comic Sans MS"/>
              </a:rPr>
              <a:t> </a:t>
            </a:r>
            <a:r>
              <a:rPr lang="it-IT" sz="2600" dirty="0" err="1">
                <a:latin typeface="Comic Sans MS"/>
                <a:cs typeface="Comic Sans MS"/>
              </a:rPr>
              <a:t>magnetization</a:t>
            </a:r>
            <a:endParaRPr lang="it-IT" sz="2600" dirty="0">
              <a:latin typeface="Comic Sans MS"/>
              <a:cs typeface="Comic Sans MS"/>
            </a:endParaRPr>
          </a:p>
          <a:p>
            <a:pPr defTabSz="4603991">
              <a:spcBef>
                <a:spcPct val="20000"/>
              </a:spcBef>
            </a:pPr>
            <a:endParaRPr lang="it-IT" sz="3500" b="1" dirty="0">
              <a:solidFill>
                <a:schemeClr val="bg1"/>
              </a:solidFill>
              <a:latin typeface="Comic Sans MS"/>
              <a:cs typeface="Comic Sans MS"/>
            </a:endParaRPr>
          </a:p>
        </p:txBody>
      </p:sp>
      <p:grpSp>
        <p:nvGrpSpPr>
          <p:cNvPr id="36872" name="Group 11"/>
          <p:cNvGrpSpPr>
            <a:grpSpLocks/>
          </p:cNvGrpSpPr>
          <p:nvPr/>
        </p:nvGrpSpPr>
        <p:grpSpPr bwMode="auto">
          <a:xfrm>
            <a:off x="-246765" y="1322943"/>
            <a:ext cx="5269577" cy="3953081"/>
            <a:chOff x="20843875" y="7459663"/>
            <a:chExt cx="9436100" cy="7077075"/>
          </a:xfrm>
        </p:grpSpPr>
        <p:pic>
          <p:nvPicPr>
            <p:cNvPr id="36875" name="Picture 12" descr="cilindro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43875" y="7459663"/>
              <a:ext cx="9436100" cy="7077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76" name="TextBox 13"/>
            <p:cNvSpPr txBox="1">
              <a:spLocks noChangeArrowheads="1"/>
            </p:cNvSpPr>
            <p:nvPr/>
          </p:nvSpPr>
          <p:spPr bwMode="auto">
            <a:xfrm>
              <a:off x="25350787" y="7459663"/>
              <a:ext cx="1295403" cy="787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it-IT" b="1">
                  <a:solidFill>
                    <a:srgbClr val="FF6600"/>
                  </a:solidFill>
                  <a:latin typeface="Calibri" charset="0"/>
                </a:rPr>
                <a:t>By</a:t>
              </a:r>
            </a:p>
          </p:txBody>
        </p:sp>
        <p:cxnSp>
          <p:nvCxnSpPr>
            <p:cNvPr id="36877" name="Straight Arrow Connector 14"/>
            <p:cNvCxnSpPr>
              <a:cxnSpLocks noChangeShapeType="1"/>
            </p:cNvCxnSpPr>
            <p:nvPr/>
          </p:nvCxnSpPr>
          <p:spPr bwMode="auto">
            <a:xfrm rot="5400000" flipH="1" flipV="1">
              <a:off x="24207787" y="8983662"/>
              <a:ext cx="1828800" cy="1588"/>
            </a:xfrm>
            <a:prstGeom prst="straightConnector1">
              <a:avLst/>
            </a:prstGeom>
            <a:noFill/>
            <a:ln w="76200">
              <a:solidFill>
                <a:srgbClr val="FF66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6878" name="Straight Arrow Connector 15"/>
            <p:cNvCxnSpPr>
              <a:cxnSpLocks noChangeShapeType="1"/>
            </p:cNvCxnSpPr>
            <p:nvPr/>
          </p:nvCxnSpPr>
          <p:spPr bwMode="auto">
            <a:xfrm flipV="1">
              <a:off x="25655587" y="9517062"/>
              <a:ext cx="1219200" cy="838200"/>
            </a:xfrm>
            <a:prstGeom prst="straightConnector1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6879" name="TextBox 16"/>
            <p:cNvSpPr txBox="1">
              <a:spLocks noChangeArrowheads="1"/>
            </p:cNvSpPr>
            <p:nvPr/>
          </p:nvSpPr>
          <p:spPr bwMode="auto">
            <a:xfrm>
              <a:off x="26874788" y="8880474"/>
              <a:ext cx="1751835" cy="787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it-IT" b="1">
                  <a:solidFill>
                    <a:srgbClr val="0000FF"/>
                  </a:solidFill>
                  <a:latin typeface="Calibri" charset="0"/>
                </a:rPr>
                <a:t>Bz</a:t>
              </a:r>
            </a:p>
          </p:txBody>
        </p:sp>
      </p:grpSp>
      <p:sp>
        <p:nvSpPr>
          <p:cNvPr id="36873" name="TextBox 18"/>
          <p:cNvSpPr txBox="1">
            <a:spLocks noChangeArrowheads="1"/>
          </p:cNvSpPr>
          <p:nvPr/>
        </p:nvSpPr>
        <p:spPr bwMode="auto">
          <a:xfrm>
            <a:off x="4512541" y="4204664"/>
            <a:ext cx="5525851" cy="2166959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 lIns="100794" tIns="50397" rIns="100794" bIns="50397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 b="1" dirty="0" err="1">
                <a:solidFill>
                  <a:srgbClr val="FF0000"/>
                </a:solidFill>
                <a:latin typeface="Comic Sans MS"/>
                <a:cs typeface="Comic Sans MS"/>
              </a:rPr>
              <a:t>F</a:t>
            </a:r>
            <a:r>
              <a:rPr lang="it-IT" b="1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eatures</a:t>
            </a:r>
            <a:r>
              <a:rPr lang="it-IT" b="1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endParaRPr lang="it-IT" b="1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eaLnBrk="1" hangingPunct="1">
              <a:buFont typeface="Arial" charset="0"/>
              <a:buChar char="•"/>
            </a:pPr>
            <a:r>
              <a:rPr lang="it-IT" dirty="0">
                <a:solidFill>
                  <a:srgbClr val="000000"/>
                </a:solidFill>
                <a:latin typeface="Comic Sans MS"/>
                <a:cs typeface="Comic Sans MS"/>
              </a:rPr>
              <a:t> no </a:t>
            </a:r>
            <a:r>
              <a:rPr lang="it-IT" dirty="0" err="1">
                <a:solidFill>
                  <a:srgbClr val="000000"/>
                </a:solidFill>
                <a:latin typeface="Comic Sans MS"/>
                <a:cs typeface="Comic Sans MS"/>
              </a:rPr>
              <a:t>current</a:t>
            </a:r>
            <a:r>
              <a:rPr lang="it-IT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lang="it-IT" dirty="0" err="1">
                <a:solidFill>
                  <a:srgbClr val="000000"/>
                </a:solidFill>
                <a:latin typeface="Comic Sans MS"/>
                <a:cs typeface="Comic Sans MS"/>
              </a:rPr>
              <a:t>leads</a:t>
            </a:r>
            <a:endParaRPr lang="it-IT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eaLnBrk="1" hangingPunct="1">
              <a:buFont typeface="Arial" charset="0"/>
              <a:buChar char="•"/>
            </a:pPr>
            <a:r>
              <a:rPr lang="it-IT" dirty="0">
                <a:solidFill>
                  <a:srgbClr val="000000"/>
                </a:solidFill>
                <a:latin typeface="Comic Sans MS"/>
                <a:cs typeface="Comic Sans MS"/>
              </a:rPr>
              <a:t> Cu free</a:t>
            </a:r>
          </a:p>
          <a:p>
            <a:pPr eaLnBrk="1" hangingPunct="1">
              <a:buFont typeface="Arial" charset="0"/>
              <a:buChar char="•"/>
            </a:pPr>
            <a:r>
              <a:rPr lang="it-IT" dirty="0">
                <a:solidFill>
                  <a:srgbClr val="000000"/>
                </a:solidFill>
                <a:latin typeface="Comic Sans MS"/>
                <a:cs typeface="Comic Sans MS"/>
              </a:rPr>
              <a:t> self </a:t>
            </a:r>
            <a:r>
              <a:rPr lang="it-IT" dirty="0" err="1">
                <a:solidFill>
                  <a:srgbClr val="000000"/>
                </a:solidFill>
                <a:latin typeface="Comic Sans MS"/>
                <a:cs typeface="Comic Sans MS"/>
              </a:rPr>
              <a:t>tuning</a:t>
            </a:r>
            <a:endParaRPr lang="it-IT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eaLnBrk="1" hangingPunct="1">
              <a:buFont typeface="Arial" charset="0"/>
              <a:buChar char="•"/>
            </a:pPr>
            <a:r>
              <a:rPr lang="it-IT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lang="it-IT" dirty="0" err="1">
                <a:solidFill>
                  <a:srgbClr val="000000"/>
                </a:solidFill>
                <a:latin typeface="Comic Sans MS"/>
                <a:cs typeface="Comic Sans MS"/>
              </a:rPr>
              <a:t>few</a:t>
            </a:r>
            <a:r>
              <a:rPr lang="it-IT" dirty="0">
                <a:solidFill>
                  <a:srgbClr val="000000"/>
                </a:solidFill>
                <a:latin typeface="Comic Sans MS"/>
                <a:cs typeface="Comic Sans MS"/>
              </a:rPr>
              <a:t> mm </a:t>
            </a:r>
            <a:r>
              <a:rPr lang="it-IT" dirty="0" err="1">
                <a:solidFill>
                  <a:srgbClr val="000000"/>
                </a:solidFill>
                <a:latin typeface="Comic Sans MS"/>
                <a:cs typeface="Comic Sans MS"/>
              </a:rPr>
              <a:t>thickness</a:t>
            </a:r>
            <a:endParaRPr lang="it-IT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eaLnBrk="1" hangingPunct="1">
              <a:buFont typeface="Arial" charset="0"/>
              <a:buChar char="•"/>
            </a:pPr>
            <a:r>
              <a:rPr lang="it-IT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lang="it-IT" dirty="0" err="1">
                <a:solidFill>
                  <a:srgbClr val="000000"/>
                </a:solidFill>
                <a:latin typeface="Comic Sans MS"/>
                <a:cs typeface="Comic Sans MS"/>
              </a:rPr>
              <a:t>external</a:t>
            </a:r>
            <a:r>
              <a:rPr lang="it-IT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lang="it-IT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magnet</a:t>
            </a:r>
            <a:r>
              <a:rPr lang="it-IT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lang="it-IT" dirty="0" smtClean="0">
                <a:solidFill>
                  <a:srgbClr val="000000"/>
                </a:solidFill>
                <a:latin typeface="Comic Sans MS"/>
                <a:cs typeface="Comic Sans MS"/>
              </a:rPr>
              <a:t>for </a:t>
            </a:r>
            <a:r>
              <a:rPr lang="it-IT" dirty="0" err="1">
                <a:solidFill>
                  <a:srgbClr val="000000"/>
                </a:solidFill>
                <a:latin typeface="Comic Sans MS"/>
                <a:cs typeface="Comic Sans MS"/>
              </a:rPr>
              <a:t>magnetization</a:t>
            </a:r>
            <a:endParaRPr lang="it-IT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sp>
        <p:nvSpPr>
          <p:cNvPr id="36874" name="TextBox 15"/>
          <p:cNvSpPr txBox="1">
            <a:spLocks noChangeArrowheads="1"/>
          </p:cNvSpPr>
          <p:nvPr/>
        </p:nvSpPr>
        <p:spPr bwMode="auto">
          <a:xfrm>
            <a:off x="268748" y="5969904"/>
            <a:ext cx="3618930" cy="1135446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none" lIns="100794" tIns="50397" rIns="100794" bIns="50397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800" dirty="0" err="1">
                <a:solidFill>
                  <a:srgbClr val="000000"/>
                </a:solidFill>
                <a:latin typeface="Comic Sans MS"/>
                <a:cs typeface="Comic Sans MS"/>
              </a:rPr>
              <a:t>existing</a:t>
            </a:r>
            <a:r>
              <a:rPr lang="it-IT" sz="1800" dirty="0">
                <a:solidFill>
                  <a:srgbClr val="000000"/>
                </a:solidFill>
                <a:latin typeface="Comic Sans MS"/>
                <a:cs typeface="Comic Sans MS"/>
              </a:rPr>
              <a:t> sample </a:t>
            </a:r>
            <a:r>
              <a:rPr lang="it-IT" sz="1200" dirty="0">
                <a:solidFill>
                  <a:srgbClr val="000000"/>
                </a:solidFill>
                <a:latin typeface="Comic Sans MS"/>
                <a:cs typeface="Comic Sans MS"/>
              </a:rPr>
              <a:t>(</a:t>
            </a:r>
            <a:r>
              <a:rPr lang="it-IT" sz="1200" dirty="0" err="1">
                <a:solidFill>
                  <a:srgbClr val="000000"/>
                </a:solidFill>
                <a:latin typeface="Comic Sans MS"/>
                <a:cs typeface="Comic Sans MS"/>
              </a:rPr>
              <a:t>courtesy</a:t>
            </a:r>
            <a:r>
              <a:rPr lang="it-IT" sz="1200" dirty="0">
                <a:solidFill>
                  <a:srgbClr val="000000"/>
                </a:solidFill>
                <a:latin typeface="Comic Sans MS"/>
                <a:cs typeface="Comic Sans MS"/>
              </a:rPr>
              <a:t> of G. Giunchi)</a:t>
            </a:r>
            <a:endParaRPr lang="it-IT" sz="1800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eaLnBrk="1" hangingPunct="1"/>
            <a:r>
              <a:rPr lang="it-IT" sz="1800" dirty="0" err="1">
                <a:solidFill>
                  <a:srgbClr val="000000"/>
                </a:solidFill>
                <a:latin typeface="Comic Sans MS"/>
                <a:cs typeface="Comic Sans MS"/>
              </a:rPr>
              <a:t>diameter</a:t>
            </a:r>
            <a:r>
              <a:rPr lang="it-IT" sz="1800" dirty="0">
                <a:solidFill>
                  <a:srgbClr val="000000"/>
                </a:solidFill>
                <a:latin typeface="Comic Sans MS"/>
                <a:cs typeface="Comic Sans MS"/>
              </a:rPr>
              <a:t> 39 mm</a:t>
            </a:r>
          </a:p>
          <a:p>
            <a:pPr eaLnBrk="1" hangingPunct="1"/>
            <a:r>
              <a:rPr lang="it-IT" sz="1800" dirty="0" err="1">
                <a:solidFill>
                  <a:srgbClr val="000000"/>
                </a:solidFill>
                <a:latin typeface="Comic Sans MS"/>
                <a:cs typeface="Comic Sans MS"/>
              </a:rPr>
              <a:t>length</a:t>
            </a:r>
            <a:r>
              <a:rPr lang="it-IT" sz="1800" dirty="0">
                <a:solidFill>
                  <a:srgbClr val="000000"/>
                </a:solidFill>
                <a:latin typeface="Comic Sans MS"/>
                <a:cs typeface="Comic Sans MS"/>
              </a:rPr>
              <a:t> 90 mm</a:t>
            </a:r>
          </a:p>
          <a:p>
            <a:pPr eaLnBrk="1" hangingPunct="1"/>
            <a:r>
              <a:rPr lang="it-IT" sz="1800" dirty="0" err="1">
                <a:solidFill>
                  <a:srgbClr val="000000"/>
                </a:solidFill>
                <a:latin typeface="Comic Sans MS"/>
                <a:cs typeface="Comic Sans MS"/>
              </a:rPr>
              <a:t>thickness</a:t>
            </a:r>
            <a:r>
              <a:rPr lang="it-IT" sz="1800" dirty="0">
                <a:solidFill>
                  <a:srgbClr val="000000"/>
                </a:solidFill>
                <a:latin typeface="Comic Sans MS"/>
                <a:cs typeface="Comic Sans MS"/>
              </a:rPr>
              <a:t> ~1 mm</a:t>
            </a:r>
          </a:p>
        </p:txBody>
      </p:sp>
      <p:sp>
        <p:nvSpPr>
          <p:cNvPr id="13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1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1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0057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>
          <a:xfrm>
            <a:off x="504031" y="139168"/>
            <a:ext cx="9072563" cy="895961"/>
          </a:xfrm>
        </p:spPr>
        <p:txBody>
          <a:bodyPr/>
          <a:lstStyle/>
          <a:p>
            <a:r>
              <a:rPr lang="it-IT" sz="3200" b="0" dirty="0">
                <a:solidFill>
                  <a:srgbClr val="FF0000"/>
                </a:solidFill>
                <a:latin typeface="Comic Sans MS"/>
                <a:ea typeface="ＭＳ Ｐゴシック" charset="0"/>
                <a:cs typeface="Comic Sans MS"/>
              </a:rPr>
              <a:t>FERRARA SETUP</a:t>
            </a:r>
          </a:p>
        </p:txBody>
      </p:sp>
      <p:grpSp>
        <p:nvGrpSpPr>
          <p:cNvPr id="39942" name="Group 6"/>
          <p:cNvGrpSpPr>
            <a:grpSpLocks/>
          </p:cNvGrpSpPr>
          <p:nvPr/>
        </p:nvGrpSpPr>
        <p:grpSpPr bwMode="auto">
          <a:xfrm>
            <a:off x="0" y="1209199"/>
            <a:ext cx="5504092" cy="5249774"/>
            <a:chOff x="1596474" y="19346863"/>
            <a:chExt cx="10073445" cy="10693400"/>
          </a:xfrm>
        </p:grpSpPr>
        <p:pic>
          <p:nvPicPr>
            <p:cNvPr id="39950" name="Picture 7" descr="magnete-trasparente-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600" r="29341"/>
            <a:stretch>
              <a:fillRect/>
            </a:stretch>
          </p:blipFill>
          <p:spPr bwMode="auto">
            <a:xfrm>
              <a:off x="2696201" y="19346863"/>
              <a:ext cx="8405187" cy="1069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951" name="Rectangle 8"/>
            <p:cNvSpPr>
              <a:spLocks noRot="1" noChangeArrowheads="1"/>
            </p:cNvSpPr>
            <p:nvPr/>
          </p:nvSpPr>
          <p:spPr bwMode="auto">
            <a:xfrm>
              <a:off x="2518658" y="20155254"/>
              <a:ext cx="2401074" cy="533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6" tIns="45708" rIns="91416" bIns="45708"/>
            <a:lstStyle/>
            <a:p>
              <a:pPr defTabSz="4603991">
                <a:spcBef>
                  <a:spcPct val="20000"/>
                </a:spcBef>
              </a:pPr>
              <a:r>
                <a:rPr lang="it-IT" b="1">
                  <a:solidFill>
                    <a:srgbClr val="1F497D"/>
                  </a:solidFill>
                  <a:cs typeface="Arial" charset="0"/>
                </a:rPr>
                <a:t>coldhead</a:t>
              </a:r>
            </a:p>
          </p:txBody>
        </p:sp>
        <p:cxnSp>
          <p:nvCxnSpPr>
            <p:cNvPr id="39952" name="Straight Arrow Connector 10"/>
            <p:cNvCxnSpPr>
              <a:cxnSpLocks noChangeShapeType="1"/>
            </p:cNvCxnSpPr>
            <p:nvPr/>
          </p:nvCxnSpPr>
          <p:spPr bwMode="auto">
            <a:xfrm rot="5400000" flipH="1" flipV="1">
              <a:off x="3101167" y="26850097"/>
              <a:ext cx="2198108" cy="1439023"/>
            </a:xfrm>
            <a:prstGeom prst="straightConnector1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9953" name="Straight Arrow Connector 11"/>
            <p:cNvCxnSpPr>
              <a:cxnSpLocks noChangeShapeType="1"/>
            </p:cNvCxnSpPr>
            <p:nvPr/>
          </p:nvCxnSpPr>
          <p:spPr bwMode="auto">
            <a:xfrm>
              <a:off x="2997353" y="25671461"/>
              <a:ext cx="3172250" cy="152400"/>
            </a:xfrm>
            <a:prstGeom prst="straightConnector1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9954" name="Rectangle 13"/>
            <p:cNvSpPr>
              <a:spLocks noRot="1" noChangeArrowheads="1"/>
            </p:cNvSpPr>
            <p:nvPr/>
          </p:nvSpPr>
          <p:spPr bwMode="auto">
            <a:xfrm>
              <a:off x="2650895" y="21023264"/>
              <a:ext cx="1649689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6" tIns="45708" rIns="91416" bIns="45708"/>
            <a:lstStyle/>
            <a:p>
              <a:pPr defTabSz="4603991">
                <a:spcBef>
                  <a:spcPct val="20000"/>
                </a:spcBef>
              </a:pPr>
              <a:r>
                <a:rPr lang="it-IT" b="1">
                  <a:solidFill>
                    <a:srgbClr val="1F497D"/>
                  </a:solidFill>
                  <a:cs typeface="Arial" charset="0"/>
                </a:rPr>
                <a:t>turbo</a:t>
              </a:r>
            </a:p>
          </p:txBody>
        </p:sp>
        <p:sp>
          <p:nvSpPr>
            <p:cNvPr id="39955" name="Rectangle 14"/>
            <p:cNvSpPr>
              <a:spLocks noRot="1" noChangeArrowheads="1"/>
            </p:cNvSpPr>
            <p:nvPr/>
          </p:nvSpPr>
          <p:spPr bwMode="auto">
            <a:xfrm>
              <a:off x="7506898" y="20660983"/>
              <a:ext cx="3645732" cy="914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6" tIns="45708" rIns="91416" bIns="45708"/>
            <a:lstStyle/>
            <a:p>
              <a:pPr defTabSz="4603991">
                <a:spcBef>
                  <a:spcPct val="20000"/>
                </a:spcBef>
              </a:pPr>
              <a:r>
                <a:rPr lang="it-IT" b="1">
                  <a:solidFill>
                    <a:srgbClr val="1F497D"/>
                  </a:solidFill>
                  <a:cs typeface="Arial" charset="0"/>
                </a:rPr>
                <a:t>support (316L)</a:t>
              </a:r>
            </a:p>
          </p:txBody>
        </p:sp>
        <p:sp>
          <p:nvSpPr>
            <p:cNvPr id="39956" name="Rectangle 15"/>
            <p:cNvSpPr>
              <a:spLocks noRot="1" noChangeArrowheads="1"/>
            </p:cNvSpPr>
            <p:nvPr/>
          </p:nvSpPr>
          <p:spPr bwMode="auto">
            <a:xfrm>
              <a:off x="8621919" y="21328062"/>
              <a:ext cx="3048000" cy="914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6" tIns="45708" rIns="91416" bIns="45708"/>
            <a:lstStyle/>
            <a:p>
              <a:pPr defTabSz="4603991">
                <a:spcBef>
                  <a:spcPct val="20000"/>
                </a:spcBef>
              </a:pPr>
              <a:r>
                <a:rPr lang="it-IT" b="1">
                  <a:solidFill>
                    <a:srgbClr val="1F497D"/>
                  </a:solidFill>
                  <a:cs typeface="Arial" charset="0"/>
                </a:rPr>
                <a:t>Al chamber</a:t>
              </a:r>
            </a:p>
          </p:txBody>
        </p:sp>
        <p:sp>
          <p:nvSpPr>
            <p:cNvPr id="39957" name="Rectangle 16"/>
            <p:cNvSpPr>
              <a:spLocks noRot="1" noChangeArrowheads="1"/>
            </p:cNvSpPr>
            <p:nvPr/>
          </p:nvSpPr>
          <p:spPr bwMode="auto">
            <a:xfrm>
              <a:off x="1721392" y="23385463"/>
              <a:ext cx="4277399" cy="914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6" tIns="45708" rIns="91416" bIns="45708"/>
            <a:lstStyle/>
            <a:p>
              <a:pPr defTabSz="4603991">
                <a:spcBef>
                  <a:spcPct val="20000"/>
                </a:spcBef>
              </a:pPr>
              <a:r>
                <a:rPr lang="it-IT" b="1">
                  <a:solidFill>
                    <a:srgbClr val="1F497D"/>
                  </a:solidFill>
                  <a:cs typeface="Arial" charset="0"/>
                </a:rPr>
                <a:t>support (nylon)</a:t>
              </a:r>
            </a:p>
          </p:txBody>
        </p:sp>
        <p:sp>
          <p:nvSpPr>
            <p:cNvPr id="39958" name="Rectangle 17"/>
            <p:cNvSpPr>
              <a:spLocks noRot="1" noChangeArrowheads="1"/>
            </p:cNvSpPr>
            <p:nvPr/>
          </p:nvSpPr>
          <p:spPr bwMode="auto">
            <a:xfrm>
              <a:off x="1899412" y="28668661"/>
              <a:ext cx="3276599" cy="914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6" tIns="45708" rIns="91416" bIns="45708"/>
            <a:lstStyle/>
            <a:p>
              <a:pPr defTabSz="4603991">
                <a:spcBef>
                  <a:spcPct val="20000"/>
                </a:spcBef>
              </a:pPr>
              <a:r>
                <a:rPr lang="it-IT" b="1">
                  <a:solidFill>
                    <a:srgbClr val="1F497D"/>
                  </a:solidFill>
                  <a:cs typeface="Arial" charset="0"/>
                </a:rPr>
                <a:t>resistive coil</a:t>
              </a:r>
            </a:p>
          </p:txBody>
        </p:sp>
        <p:sp>
          <p:nvSpPr>
            <p:cNvPr id="39959" name="Rectangle 18"/>
            <p:cNvSpPr>
              <a:spLocks noRot="1" noChangeArrowheads="1"/>
            </p:cNvSpPr>
            <p:nvPr/>
          </p:nvSpPr>
          <p:spPr bwMode="auto">
            <a:xfrm>
              <a:off x="1596474" y="25195714"/>
              <a:ext cx="2357709" cy="1256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6" tIns="45708" rIns="91416" bIns="45708"/>
            <a:lstStyle/>
            <a:p>
              <a:pPr defTabSz="4603991">
                <a:spcBef>
                  <a:spcPct val="20000"/>
                </a:spcBef>
              </a:pPr>
              <a:r>
                <a:rPr lang="it-IT" b="1">
                  <a:solidFill>
                    <a:srgbClr val="1F497D"/>
                  </a:solidFill>
                  <a:cs typeface="Arial" charset="0"/>
                </a:rPr>
                <a:t>pole</a:t>
              </a:r>
            </a:p>
            <a:p>
              <a:pPr defTabSz="4603991">
                <a:spcBef>
                  <a:spcPct val="20000"/>
                </a:spcBef>
              </a:pPr>
              <a:r>
                <a:rPr lang="it-IT" b="1">
                  <a:solidFill>
                    <a:srgbClr val="1F497D"/>
                  </a:solidFill>
                  <a:cs typeface="Arial" charset="0"/>
                </a:rPr>
                <a:t>(ARMCO)</a:t>
              </a:r>
            </a:p>
          </p:txBody>
        </p:sp>
        <p:cxnSp>
          <p:nvCxnSpPr>
            <p:cNvPr id="39960" name="Straight Arrow Connector 19"/>
            <p:cNvCxnSpPr>
              <a:cxnSpLocks noChangeShapeType="1"/>
            </p:cNvCxnSpPr>
            <p:nvPr/>
          </p:nvCxnSpPr>
          <p:spPr bwMode="auto">
            <a:xfrm>
              <a:off x="4300584" y="21480463"/>
              <a:ext cx="1007763" cy="304799"/>
            </a:xfrm>
            <a:prstGeom prst="straightConnector1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9961" name="Straight Arrow Connector 20"/>
            <p:cNvCxnSpPr>
              <a:cxnSpLocks noChangeShapeType="1"/>
            </p:cNvCxnSpPr>
            <p:nvPr/>
          </p:nvCxnSpPr>
          <p:spPr bwMode="auto">
            <a:xfrm rot="5400000">
              <a:off x="7489954" y="21796296"/>
              <a:ext cx="1447799" cy="816133"/>
            </a:xfrm>
            <a:prstGeom prst="straightConnector1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9962" name="Straight Arrow Connector 21"/>
            <p:cNvCxnSpPr>
              <a:cxnSpLocks noChangeShapeType="1"/>
            </p:cNvCxnSpPr>
            <p:nvPr/>
          </p:nvCxnSpPr>
          <p:spPr bwMode="auto">
            <a:xfrm>
              <a:off x="4548188" y="24299862"/>
              <a:ext cx="2209799" cy="914401"/>
            </a:xfrm>
            <a:prstGeom prst="straightConnector1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9963" name="Straight Arrow Connector 22"/>
            <p:cNvCxnSpPr>
              <a:cxnSpLocks noChangeShapeType="1"/>
            </p:cNvCxnSpPr>
            <p:nvPr/>
          </p:nvCxnSpPr>
          <p:spPr bwMode="auto">
            <a:xfrm rot="10800000" flipV="1">
              <a:off x="6948104" y="22146210"/>
              <a:ext cx="2698752" cy="2229850"/>
            </a:xfrm>
            <a:prstGeom prst="straightConnector1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9964" name="Rectangle 23"/>
            <p:cNvSpPr>
              <a:spLocks noRot="1" noChangeArrowheads="1"/>
            </p:cNvSpPr>
            <p:nvPr/>
          </p:nvSpPr>
          <p:spPr bwMode="auto">
            <a:xfrm>
              <a:off x="4940456" y="29125862"/>
              <a:ext cx="2865329" cy="914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6" tIns="45708" rIns="91416" bIns="45708"/>
            <a:lstStyle/>
            <a:p>
              <a:pPr defTabSz="4603991">
                <a:spcBef>
                  <a:spcPct val="20000"/>
                </a:spcBef>
              </a:pPr>
              <a:r>
                <a:rPr lang="it-IT" b="1">
                  <a:solidFill>
                    <a:srgbClr val="1F497D"/>
                  </a:solidFill>
                  <a:cs typeface="Arial" charset="0"/>
                </a:rPr>
                <a:t>iron yoke</a:t>
              </a:r>
            </a:p>
          </p:txBody>
        </p:sp>
        <p:sp>
          <p:nvSpPr>
            <p:cNvPr id="39965" name="Rectangle 24"/>
            <p:cNvSpPr>
              <a:spLocks noRot="1" noChangeArrowheads="1"/>
            </p:cNvSpPr>
            <p:nvPr/>
          </p:nvSpPr>
          <p:spPr bwMode="auto">
            <a:xfrm>
              <a:off x="1925037" y="22060663"/>
              <a:ext cx="4099378" cy="914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6" tIns="45708" rIns="91416" bIns="45708"/>
            <a:lstStyle/>
            <a:p>
              <a:pPr defTabSz="4603991">
                <a:spcBef>
                  <a:spcPct val="20000"/>
                </a:spcBef>
              </a:pPr>
              <a:r>
                <a:rPr lang="it-IT" b="1">
                  <a:solidFill>
                    <a:srgbClr val="1F497D"/>
                  </a:solidFill>
                  <a:cs typeface="Arial" charset="0"/>
                </a:rPr>
                <a:t>chamber (316L)</a:t>
              </a:r>
            </a:p>
          </p:txBody>
        </p:sp>
        <p:cxnSp>
          <p:nvCxnSpPr>
            <p:cNvPr id="39966" name="Straight Arrow Connector 25"/>
            <p:cNvCxnSpPr>
              <a:cxnSpLocks noChangeShapeType="1"/>
            </p:cNvCxnSpPr>
            <p:nvPr/>
          </p:nvCxnSpPr>
          <p:spPr bwMode="auto">
            <a:xfrm>
              <a:off x="4581065" y="20566062"/>
              <a:ext cx="1719723" cy="380998"/>
            </a:xfrm>
            <a:prstGeom prst="straightConnector1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39943" name="Straight Arrow Connector 36"/>
          <p:cNvCxnSpPr>
            <a:cxnSpLocks noChangeShapeType="1"/>
          </p:cNvCxnSpPr>
          <p:nvPr/>
        </p:nvCxnSpPr>
        <p:spPr bwMode="auto">
          <a:xfrm rot="5400000" flipH="1" flipV="1">
            <a:off x="2448441" y="5396736"/>
            <a:ext cx="738468" cy="630039"/>
          </a:xfrm>
          <a:prstGeom prst="straightConnector1">
            <a:avLst/>
          </a:prstGeom>
          <a:noFill/>
          <a:ln w="38100">
            <a:solidFill>
              <a:schemeClr val="tx2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" name="Rectangle 9"/>
          <p:cNvSpPr>
            <a:spLocks noRot="1" noChangeArrowheads="1"/>
          </p:cNvSpPr>
          <p:nvPr/>
        </p:nvSpPr>
        <p:spPr bwMode="auto">
          <a:xfrm>
            <a:off x="5215107" y="1950067"/>
            <a:ext cx="4879029" cy="349505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00768" tIns="50384" rIns="100768" bIns="50384"/>
          <a:lstStyle/>
          <a:p>
            <a:pPr defTabSz="4603991">
              <a:spcBef>
                <a:spcPct val="20000"/>
              </a:spcBef>
              <a:buFont typeface="Arial" charset="0"/>
              <a:buChar char="•"/>
            </a:pPr>
            <a:r>
              <a:rPr lang="it-IT" sz="2200" dirty="0">
                <a:solidFill>
                  <a:srgbClr val="1F497D"/>
                </a:solidFill>
                <a:latin typeface="Comic Sans MS"/>
                <a:cs typeface="Comic Sans MS"/>
              </a:rPr>
              <a:t> </a:t>
            </a:r>
            <a:r>
              <a:rPr lang="it-IT" sz="2200" dirty="0">
                <a:solidFill>
                  <a:schemeClr val="tx2"/>
                </a:solidFill>
                <a:latin typeface="Comic Sans MS"/>
                <a:cs typeface="Comic Sans MS"/>
              </a:rPr>
              <a:t>resistive </a:t>
            </a:r>
            <a:r>
              <a:rPr lang="it-IT" sz="2200" dirty="0" err="1">
                <a:solidFill>
                  <a:schemeClr val="tx2"/>
                </a:solidFill>
                <a:latin typeface="Comic Sans MS"/>
                <a:cs typeface="Comic Sans MS"/>
              </a:rPr>
              <a:t>magnet</a:t>
            </a:r>
            <a:endParaRPr lang="it-IT" sz="2200" dirty="0">
              <a:solidFill>
                <a:schemeClr val="tx2"/>
              </a:solidFill>
              <a:latin typeface="Comic Sans MS"/>
              <a:cs typeface="Comic Sans MS"/>
            </a:endParaRPr>
          </a:p>
          <a:p>
            <a:pPr defTabSz="4603991">
              <a:spcBef>
                <a:spcPct val="20000"/>
              </a:spcBef>
              <a:buFont typeface="Arial" charset="0"/>
              <a:buChar char="•"/>
            </a:pPr>
            <a:r>
              <a:rPr lang="it-IT" sz="2200" dirty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it-IT" sz="2200" dirty="0" err="1">
                <a:solidFill>
                  <a:schemeClr val="tx2"/>
                </a:solidFill>
                <a:latin typeface="Comic Sans MS"/>
                <a:cs typeface="Comic Sans MS"/>
              </a:rPr>
              <a:t>transverse</a:t>
            </a:r>
            <a:r>
              <a:rPr lang="it-IT" sz="2200" dirty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it-IT" sz="2200" dirty="0" err="1">
                <a:solidFill>
                  <a:schemeClr val="tx2"/>
                </a:solidFill>
                <a:latin typeface="Comic Sans MS"/>
                <a:cs typeface="Comic Sans MS"/>
              </a:rPr>
              <a:t>field</a:t>
            </a:r>
            <a:r>
              <a:rPr lang="it-IT" sz="2200" dirty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</a:p>
          <a:p>
            <a:pPr defTabSz="4603991">
              <a:spcBef>
                <a:spcPct val="20000"/>
              </a:spcBef>
              <a:buFont typeface="Arial" charset="0"/>
              <a:buChar char="•"/>
            </a:pPr>
            <a:r>
              <a:rPr lang="it-IT" sz="2200" dirty="0">
                <a:solidFill>
                  <a:schemeClr val="tx2"/>
                </a:solidFill>
                <a:latin typeface="Comic Sans MS"/>
                <a:cs typeface="Comic Sans MS"/>
              </a:rPr>
              <a:t> custom </a:t>
            </a:r>
            <a:r>
              <a:rPr lang="it-IT" sz="2200" dirty="0" err="1">
                <a:solidFill>
                  <a:schemeClr val="tx2"/>
                </a:solidFill>
                <a:latin typeface="Comic Sans MS"/>
                <a:cs typeface="Comic Sans MS"/>
              </a:rPr>
              <a:t>poles</a:t>
            </a:r>
            <a:endParaRPr lang="it-IT" sz="2200" dirty="0">
              <a:solidFill>
                <a:schemeClr val="tx2"/>
              </a:solidFill>
              <a:latin typeface="Comic Sans MS"/>
              <a:cs typeface="Comic Sans MS"/>
            </a:endParaRPr>
          </a:p>
          <a:p>
            <a:pPr defTabSz="4603991">
              <a:spcBef>
                <a:spcPct val="20000"/>
              </a:spcBef>
              <a:buFont typeface="Arial" charset="0"/>
              <a:buChar char="•"/>
            </a:pPr>
            <a:r>
              <a:rPr lang="it-IT" sz="2200" dirty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it-IT" sz="2200" dirty="0" err="1">
                <a:solidFill>
                  <a:schemeClr val="tx2"/>
                </a:solidFill>
                <a:latin typeface="Comic Sans MS"/>
                <a:cs typeface="Comic Sans MS"/>
              </a:rPr>
              <a:t>max</a:t>
            </a:r>
            <a:r>
              <a:rPr lang="it-IT" sz="2200" dirty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it-IT" sz="2200" dirty="0" err="1">
                <a:solidFill>
                  <a:schemeClr val="tx2"/>
                </a:solidFill>
                <a:latin typeface="Comic Sans MS"/>
                <a:cs typeface="Comic Sans MS"/>
              </a:rPr>
              <a:t>field</a:t>
            </a:r>
            <a:r>
              <a:rPr lang="it-IT" sz="2200" dirty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it-IT" sz="2200" dirty="0" err="1">
                <a:solidFill>
                  <a:schemeClr val="tx2"/>
                </a:solidFill>
                <a:latin typeface="Comic Sans MS"/>
                <a:cs typeface="Comic Sans MS"/>
              </a:rPr>
              <a:t>about</a:t>
            </a:r>
            <a:r>
              <a:rPr lang="it-IT" sz="2200" dirty="0">
                <a:solidFill>
                  <a:schemeClr val="tx2"/>
                </a:solidFill>
                <a:latin typeface="Comic Sans MS"/>
                <a:cs typeface="Comic Sans MS"/>
              </a:rPr>
              <a:t> 1 T</a:t>
            </a:r>
          </a:p>
          <a:p>
            <a:pPr defTabSz="4603991">
              <a:spcBef>
                <a:spcPct val="20000"/>
              </a:spcBef>
              <a:buFont typeface="Arial" charset="0"/>
              <a:buChar char="•"/>
            </a:pPr>
            <a:r>
              <a:rPr lang="it-IT" sz="2200" dirty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it-IT" sz="2200" dirty="0" err="1">
                <a:solidFill>
                  <a:schemeClr val="tx2"/>
                </a:solidFill>
                <a:latin typeface="Comic Sans MS"/>
                <a:cs typeface="Comic Sans MS"/>
              </a:rPr>
              <a:t>vacuum</a:t>
            </a:r>
            <a:r>
              <a:rPr lang="it-IT" sz="2200" dirty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it-IT" sz="2200" dirty="0" err="1">
                <a:solidFill>
                  <a:schemeClr val="tx2"/>
                </a:solidFill>
                <a:latin typeface="Comic Sans MS"/>
                <a:cs typeface="Comic Sans MS"/>
              </a:rPr>
              <a:t>chamber</a:t>
            </a:r>
            <a:r>
              <a:rPr lang="it-IT" sz="2200" dirty="0">
                <a:solidFill>
                  <a:schemeClr val="tx2"/>
                </a:solidFill>
                <a:latin typeface="Comic Sans MS"/>
                <a:cs typeface="Comic Sans MS"/>
              </a:rPr>
              <a:t> (316L and Al)</a:t>
            </a:r>
          </a:p>
          <a:p>
            <a:pPr defTabSz="4603991">
              <a:spcBef>
                <a:spcPct val="20000"/>
              </a:spcBef>
              <a:buFont typeface="Arial" charset="0"/>
              <a:buChar char="•"/>
            </a:pPr>
            <a:r>
              <a:rPr lang="it-IT" sz="2200" dirty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it-IT" sz="2200" dirty="0" err="1">
                <a:solidFill>
                  <a:schemeClr val="tx2"/>
                </a:solidFill>
                <a:latin typeface="Comic Sans MS"/>
                <a:cs typeface="Comic Sans MS"/>
              </a:rPr>
              <a:t>liquid</a:t>
            </a:r>
            <a:r>
              <a:rPr lang="it-IT" sz="2200" dirty="0">
                <a:solidFill>
                  <a:schemeClr val="tx2"/>
                </a:solidFill>
                <a:latin typeface="Comic Sans MS"/>
                <a:cs typeface="Comic Sans MS"/>
              </a:rPr>
              <a:t> free </a:t>
            </a:r>
            <a:r>
              <a:rPr lang="it-IT" sz="2200" dirty="0" err="1">
                <a:solidFill>
                  <a:schemeClr val="tx2"/>
                </a:solidFill>
                <a:latin typeface="Comic Sans MS"/>
                <a:cs typeface="Comic Sans MS"/>
              </a:rPr>
              <a:t>cryostat</a:t>
            </a:r>
            <a:endParaRPr lang="it-IT" sz="2200" dirty="0">
              <a:solidFill>
                <a:schemeClr val="tx2"/>
              </a:solidFill>
              <a:latin typeface="Comic Sans MS"/>
              <a:cs typeface="Comic Sans MS"/>
            </a:endParaRPr>
          </a:p>
          <a:p>
            <a:pPr defTabSz="4603991">
              <a:spcBef>
                <a:spcPct val="20000"/>
              </a:spcBef>
              <a:buFont typeface="Arial" charset="0"/>
              <a:buChar char="•"/>
            </a:pPr>
            <a:r>
              <a:rPr lang="it-IT" sz="2200" dirty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it-IT" sz="2200" dirty="0" err="1">
                <a:solidFill>
                  <a:schemeClr val="tx2"/>
                </a:solidFill>
                <a:latin typeface="Comic Sans MS"/>
                <a:cs typeface="Comic Sans MS"/>
              </a:rPr>
              <a:t>controlled</a:t>
            </a:r>
            <a:r>
              <a:rPr lang="it-IT" sz="2200" dirty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it-IT" sz="2200" dirty="0" err="1">
                <a:solidFill>
                  <a:schemeClr val="tx2"/>
                </a:solidFill>
                <a:latin typeface="Comic Sans MS"/>
                <a:cs typeface="Comic Sans MS"/>
              </a:rPr>
              <a:t>cylinder</a:t>
            </a:r>
            <a:r>
              <a:rPr lang="it-IT" sz="2200" dirty="0">
                <a:solidFill>
                  <a:schemeClr val="tx2"/>
                </a:solidFill>
                <a:latin typeface="Comic Sans MS"/>
                <a:cs typeface="Comic Sans MS"/>
              </a:rPr>
              <a:t> temperature </a:t>
            </a:r>
          </a:p>
          <a:p>
            <a:pPr defTabSz="4603991">
              <a:spcBef>
                <a:spcPct val="20000"/>
              </a:spcBef>
              <a:buFont typeface="Arial" charset="0"/>
              <a:buChar char="•"/>
            </a:pPr>
            <a:r>
              <a:rPr lang="it-IT" sz="2200" dirty="0">
                <a:solidFill>
                  <a:schemeClr val="tx2"/>
                </a:solidFill>
                <a:latin typeface="Comic Sans MS"/>
                <a:cs typeface="Comic Sans MS"/>
              </a:rPr>
              <a:t> minimum temperature &lt;20 K</a:t>
            </a:r>
          </a:p>
          <a:p>
            <a:pPr defTabSz="4603991">
              <a:spcBef>
                <a:spcPct val="20000"/>
              </a:spcBef>
              <a:buFont typeface="Arial" charset="0"/>
              <a:buChar char="•"/>
            </a:pPr>
            <a:r>
              <a:rPr lang="it-IT" sz="2200" dirty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it-IT" sz="2200" i="1" dirty="0">
                <a:solidFill>
                  <a:srgbClr val="1F497D"/>
                </a:solidFill>
                <a:latin typeface="Symbol" charset="2"/>
                <a:ea typeface="Arial" charset="0"/>
                <a:cs typeface="Symbol" charset="2"/>
              </a:rPr>
              <a:t>D</a:t>
            </a:r>
            <a:r>
              <a:rPr lang="it-IT" sz="2200" i="1" dirty="0">
                <a:solidFill>
                  <a:srgbClr val="1F497D"/>
                </a:solidFill>
                <a:latin typeface="Comic Sans MS"/>
                <a:cs typeface="Comic Sans MS"/>
              </a:rPr>
              <a:t>B/B</a:t>
            </a:r>
            <a:r>
              <a:rPr lang="it-IT" sz="2200" dirty="0">
                <a:solidFill>
                  <a:srgbClr val="1F497D"/>
                </a:solidFill>
                <a:latin typeface="Comic Sans MS"/>
                <a:cs typeface="Comic Sans MS"/>
              </a:rPr>
              <a:t> </a:t>
            </a:r>
            <a:r>
              <a:rPr lang="it-IT" sz="2200" dirty="0">
                <a:solidFill>
                  <a:schemeClr val="tx2"/>
                </a:solidFill>
                <a:latin typeface="Comic Sans MS"/>
                <a:cs typeface="Comic Sans MS"/>
              </a:rPr>
              <a:t>&lt; 2 10</a:t>
            </a:r>
            <a:r>
              <a:rPr lang="it-IT" sz="2200" baseline="30000" dirty="0">
                <a:solidFill>
                  <a:schemeClr val="tx2"/>
                </a:solidFill>
                <a:latin typeface="Comic Sans MS"/>
                <a:cs typeface="Comic Sans MS"/>
              </a:rPr>
              <a:t>-3 </a:t>
            </a:r>
            <a:r>
              <a:rPr lang="it-IT" sz="2200" dirty="0" smtClean="0">
                <a:solidFill>
                  <a:schemeClr val="tx2"/>
                </a:solidFill>
                <a:latin typeface="Comic Sans MS"/>
                <a:cs typeface="Comic Sans MS"/>
              </a:rPr>
              <a:t>(</a:t>
            </a:r>
            <a:r>
              <a:rPr lang="it-IT" sz="2200" dirty="0">
                <a:solidFill>
                  <a:schemeClr val="tx2"/>
                </a:solidFill>
                <a:latin typeface="Comic Sans MS"/>
                <a:cs typeface="Comic Sans MS"/>
              </a:rPr>
              <a:t>on </a:t>
            </a:r>
            <a:r>
              <a:rPr lang="it-IT" sz="2200" dirty="0" err="1">
                <a:solidFill>
                  <a:schemeClr val="tx2"/>
                </a:solidFill>
                <a:latin typeface="Comic Sans MS"/>
                <a:cs typeface="Comic Sans MS"/>
              </a:rPr>
              <a:t>cylinder</a:t>
            </a:r>
            <a:r>
              <a:rPr lang="it-IT" sz="2200" dirty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it-IT" sz="2200" dirty="0" smtClean="0">
                <a:solidFill>
                  <a:schemeClr val="tx2"/>
                </a:solidFill>
                <a:latin typeface="Comic Sans MS"/>
                <a:cs typeface="Comic Sans MS"/>
              </a:rPr>
              <a:t>volume)</a:t>
            </a:r>
            <a:endParaRPr lang="it-IT" sz="2200" dirty="0">
              <a:solidFill>
                <a:schemeClr val="tx2"/>
              </a:solidFill>
              <a:latin typeface="Comic Sans MS"/>
              <a:cs typeface="Comic Sans MS"/>
            </a:endParaRPr>
          </a:p>
        </p:txBody>
      </p:sp>
      <p:cxnSp>
        <p:nvCxnSpPr>
          <p:cNvPr id="39945" name="Straight Arrow Connector 48"/>
          <p:cNvCxnSpPr>
            <a:cxnSpLocks noChangeShapeType="1"/>
          </p:cNvCxnSpPr>
          <p:nvPr/>
        </p:nvCxnSpPr>
        <p:spPr bwMode="auto">
          <a:xfrm rot="10800000">
            <a:off x="2819425" y="4299566"/>
            <a:ext cx="1657352" cy="1268695"/>
          </a:xfrm>
          <a:prstGeom prst="straightConnector1">
            <a:avLst/>
          </a:prstGeom>
          <a:noFill/>
          <a:ln w="38100">
            <a:solidFill>
              <a:schemeClr val="accent1"/>
            </a:solidFill>
            <a:prstDash val="sysDot"/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9946" name="TextBox 50"/>
          <p:cNvSpPr txBox="1">
            <a:spLocks noChangeArrowheads="1"/>
          </p:cNvSpPr>
          <p:nvPr/>
        </p:nvSpPr>
        <p:spPr bwMode="auto">
          <a:xfrm>
            <a:off x="4448776" y="5377520"/>
            <a:ext cx="1088414" cy="391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2000">
                <a:solidFill>
                  <a:srgbClr val="1F497D"/>
                </a:solidFill>
                <a:cs typeface="Arial" charset="0"/>
              </a:rPr>
              <a:t>cylinder</a:t>
            </a:r>
          </a:p>
        </p:txBody>
      </p:sp>
      <p:cxnSp>
        <p:nvCxnSpPr>
          <p:cNvPr id="39947" name="Straight Arrow Connector 51"/>
          <p:cNvCxnSpPr>
            <a:cxnSpLocks noChangeShapeType="1"/>
          </p:cNvCxnSpPr>
          <p:nvPr/>
        </p:nvCxnSpPr>
        <p:spPr bwMode="auto">
          <a:xfrm>
            <a:off x="2045878" y="2808630"/>
            <a:ext cx="773548" cy="159243"/>
          </a:xfrm>
          <a:prstGeom prst="straightConnector1">
            <a:avLst/>
          </a:prstGeom>
          <a:noFill/>
          <a:ln w="38100">
            <a:solidFill>
              <a:schemeClr val="tx2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2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2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02493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2874" y="4093979"/>
            <a:ext cx="4609192" cy="3029516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16138" y="231077"/>
            <a:ext cx="7140443" cy="578773"/>
          </a:xfrm>
        </p:spPr>
        <p:txBody>
          <a:bodyPr/>
          <a:lstStyle/>
          <a:p>
            <a:r>
              <a:rPr lang="it-IT" sz="32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MAGNETIZATION </a:t>
            </a:r>
            <a:endParaRPr lang="it-IT" sz="3200" b="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pic>
        <p:nvPicPr>
          <p:cNvPr id="9" name="Picture 8" descr="P_20160401_14480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55" y="1391683"/>
            <a:ext cx="3530999" cy="1986188"/>
          </a:xfrm>
          <a:prstGeom prst="rect">
            <a:avLst/>
          </a:prstGeom>
        </p:spPr>
      </p:pic>
      <p:pic>
        <p:nvPicPr>
          <p:cNvPr id="10" name="Immagine 6" descr="20160516_112133_HDR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14" r="5486"/>
          <a:stretch/>
        </p:blipFill>
        <p:spPr>
          <a:xfrm rot="5400000">
            <a:off x="270404" y="3564877"/>
            <a:ext cx="3616291" cy="361667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50851" y="891759"/>
            <a:ext cx="5239836" cy="3531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Dipole field frozen for days inside a MgB</a:t>
            </a:r>
            <a:r>
              <a:rPr lang="en-US" baseline="-25000" dirty="0" smtClean="0"/>
              <a:t>2 </a:t>
            </a:r>
            <a:r>
              <a:rPr lang="en-US" dirty="0" smtClean="0"/>
              <a:t>cylinder</a:t>
            </a:r>
            <a:endParaRPr lang="en-US" dirty="0"/>
          </a:p>
        </p:txBody>
      </p:sp>
      <p:sp>
        <p:nvSpPr>
          <p:cNvPr id="11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6384" y="1409013"/>
            <a:ext cx="4539574" cy="259563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98937" y="2837411"/>
            <a:ext cx="1480506" cy="6107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Field </a:t>
            </a:r>
            <a:r>
              <a:rPr lang="en-US" dirty="0" err="1" smtClean="0"/>
              <a:t>vs</a:t>
            </a:r>
            <a:r>
              <a:rPr lang="en-US" dirty="0" smtClean="0"/>
              <a:t> </a:t>
            </a:r>
          </a:p>
          <a:p>
            <a:r>
              <a:rPr lang="en-US" dirty="0" smtClean="0"/>
              <a:t>Temperature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218890" y="4381494"/>
            <a:ext cx="2941536" cy="353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Field </a:t>
            </a:r>
            <a:r>
              <a:rPr lang="en-US" dirty="0" err="1" smtClean="0"/>
              <a:t>vs</a:t>
            </a:r>
            <a:r>
              <a:rPr lang="en-US" dirty="0"/>
              <a:t> </a:t>
            </a:r>
            <a:r>
              <a:rPr lang="en-US" dirty="0" smtClean="0"/>
              <a:t>Time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9233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072" y="1300164"/>
            <a:ext cx="9144000" cy="2485025"/>
          </a:xfrm>
          <a:prstGeom prst="rect">
            <a:avLst/>
          </a:prstGeom>
        </p:spPr>
      </p:pic>
      <p:sp>
        <p:nvSpPr>
          <p:cNvPr id="7" name="Titolo 1"/>
          <p:cNvSpPr txBox="1">
            <a:spLocks/>
          </p:cNvSpPr>
          <p:nvPr/>
        </p:nvSpPr>
        <p:spPr bwMode="auto">
          <a:xfrm>
            <a:off x="837660" y="217566"/>
            <a:ext cx="8291794" cy="57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+mj-lt"/>
                <a:ea typeface="+mj-ea"/>
                <a:cs typeface="+mj-cs"/>
              </a:defRPr>
            </a:lvl1pPr>
            <a:lvl2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2pPr>
            <a:lvl3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3pPr>
            <a:lvl4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4pPr>
            <a:lvl5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5pPr>
            <a:lvl6pPr marL="2511475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6pPr>
            <a:lvl7pPr marL="2968105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7pPr>
            <a:lvl8pPr marL="3424740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8pPr>
            <a:lvl9pPr marL="3881368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9pPr>
          </a:lstStyle>
          <a:p>
            <a:r>
              <a:rPr lang="it-IT" sz="3200" b="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Polarized</a:t>
            </a:r>
            <a:r>
              <a:rPr lang="it-IT" sz="32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 Target </a:t>
            </a:r>
            <a:r>
              <a:rPr lang="it-IT" sz="3200" b="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Tests</a:t>
            </a:r>
            <a:r>
              <a:rPr lang="it-IT" sz="32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 with Electron </a:t>
            </a:r>
            <a:r>
              <a:rPr lang="it-IT" sz="3200" b="0" dirty="0" err="1">
                <a:solidFill>
                  <a:srgbClr val="FF0000"/>
                </a:solidFill>
                <a:latin typeface="Comic Sans MS"/>
                <a:cs typeface="Comic Sans MS"/>
              </a:rPr>
              <a:t>B</a:t>
            </a:r>
            <a:r>
              <a:rPr lang="it-IT" sz="3200" b="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eam</a:t>
            </a:r>
            <a:endParaRPr lang="it-IT" sz="3200" b="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29816"/>
            <a:ext cx="10080625" cy="3242365"/>
          </a:xfrm>
          <a:prstGeom prst="rect">
            <a:avLst/>
          </a:prstGeom>
        </p:spPr>
      </p:pic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  <p:sp>
        <p:nvSpPr>
          <p:cNvPr id="3" name="TextBox 2"/>
          <p:cNvSpPr txBox="1"/>
          <p:nvPr/>
        </p:nvSpPr>
        <p:spPr>
          <a:xfrm>
            <a:off x="351277" y="905270"/>
            <a:ext cx="7228323" cy="3531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 preparation at UITF JLab with beam halo monitor made by Ferrara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256650"/>
            <a:ext cx="3864043" cy="2915629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 bwMode="auto">
          <a:xfrm>
            <a:off x="1188936" y="4904673"/>
            <a:ext cx="1391596" cy="1459241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5282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857610" y="242302"/>
            <a:ext cx="8139720" cy="608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72" tIns="50387" rIns="100772" bIns="50387">
            <a:spAutoFit/>
          </a:bodyPr>
          <a:lstStyle>
            <a:lvl1pPr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500" dirty="0">
                <a:solidFill>
                  <a:srgbClr val="FF0000"/>
                </a:solidFill>
                <a:latin typeface="Comic Sans MS" pitchFamily="66" charset="0"/>
              </a:rPr>
              <a:t>      Il </a:t>
            </a:r>
            <a:r>
              <a:rPr lang="en-US" sz="3500" dirty="0" err="1">
                <a:solidFill>
                  <a:srgbClr val="FF0000"/>
                </a:solidFill>
                <a:latin typeface="Comic Sans MS" pitchFamily="66" charset="0"/>
              </a:rPr>
              <a:t>gruppo</a:t>
            </a:r>
            <a:r>
              <a:rPr lang="en-US" sz="3500" dirty="0">
                <a:solidFill>
                  <a:srgbClr val="FF0000"/>
                </a:solidFill>
                <a:latin typeface="Comic Sans MS" pitchFamily="66" charset="0"/>
              </a:rPr>
              <a:t> di Ferrara @ JLAB12</a:t>
            </a:r>
            <a:endParaRPr lang="en-US" sz="4000" dirty="0">
              <a:solidFill>
                <a:srgbClr val="FF0000"/>
              </a:solidFill>
              <a:sym typeface="Symbol" pitchFamily="18" charset="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5315" y="1281531"/>
            <a:ext cx="9975310" cy="5543580"/>
          </a:xfrm>
          <a:prstGeom prst="rect">
            <a:avLst/>
          </a:prstGeom>
          <a:solidFill>
            <a:schemeClr val="bg1"/>
          </a:solidFill>
        </p:spPr>
        <p:txBody>
          <a:bodyPr wrap="square" lIns="100772" tIns="50387" rIns="100772" bIns="50387" rtlCol="0">
            <a:spAutoFit/>
          </a:bodyPr>
          <a:lstStyle/>
          <a:p>
            <a:r>
              <a:rPr lang="it-IT" sz="19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Responsabilita’</a:t>
            </a:r>
            <a:r>
              <a:rPr lang="it-IT" sz="1900" dirty="0" smtClean="0">
                <a:solidFill>
                  <a:srgbClr val="FF0000"/>
                </a:solidFill>
                <a:latin typeface="Comic Sans MS"/>
                <a:cs typeface="Comic Sans MS"/>
              </a:rPr>
              <a:t>:</a:t>
            </a:r>
          </a:p>
          <a:p>
            <a:endParaRPr lang="it-IT" sz="1900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>
                <a:latin typeface="Comic Sans MS"/>
                <a:cs typeface="Comic Sans MS"/>
              </a:rPr>
              <a:t>M. </a:t>
            </a:r>
            <a:r>
              <a:rPr lang="it-IT" sz="1900" dirty="0" smtClean="0">
                <a:latin typeface="Comic Sans MS"/>
                <a:cs typeface="Comic Sans MS"/>
              </a:rPr>
              <a:t>C.: </a:t>
            </a:r>
            <a:r>
              <a:rPr lang="it-IT" sz="1900" dirty="0">
                <a:latin typeface="Comic Sans MS"/>
                <a:cs typeface="Comic Sans MS"/>
              </a:rPr>
              <a:t>responsabile locale </a:t>
            </a:r>
            <a:r>
              <a:rPr lang="it-IT" sz="1900" dirty="0" smtClean="0">
                <a:latin typeface="Comic Sans MS"/>
                <a:cs typeface="Comic Sans MS"/>
              </a:rPr>
              <a:t>e nazionale di </a:t>
            </a:r>
            <a:r>
              <a:rPr lang="it-IT" sz="1900" dirty="0" smtClean="0">
                <a:latin typeface="Comic Sans MS"/>
                <a:cs typeface="Comic Sans MS"/>
              </a:rPr>
              <a:t>JLab12</a:t>
            </a: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 smtClean="0">
                <a:latin typeface="Comic Sans MS"/>
                <a:cs typeface="Comic Sans MS"/>
              </a:rPr>
              <a:t>M.C.: membro CLAS </a:t>
            </a:r>
            <a:r>
              <a:rPr lang="it-IT" sz="1900" dirty="0" err="1" smtClean="0">
                <a:latin typeface="Comic Sans MS"/>
                <a:cs typeface="Comic Sans MS"/>
              </a:rPr>
              <a:t>Coordination</a:t>
            </a:r>
            <a:r>
              <a:rPr lang="it-IT" sz="1900" dirty="0" smtClean="0">
                <a:latin typeface="Comic Sans MS"/>
                <a:cs typeface="Comic Sans MS"/>
              </a:rPr>
              <a:t> </a:t>
            </a:r>
            <a:r>
              <a:rPr lang="it-IT" sz="1900" dirty="0" err="1" smtClean="0">
                <a:latin typeface="Comic Sans MS"/>
                <a:cs typeface="Comic Sans MS"/>
              </a:rPr>
              <a:t>Committee</a:t>
            </a:r>
            <a:endParaRPr lang="it-IT" sz="1900" dirty="0">
              <a:latin typeface="Comic Sans MS"/>
              <a:cs typeface="Comic Sans MS"/>
            </a:endParaRP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>
                <a:latin typeface="Comic Sans MS"/>
                <a:cs typeface="Comic Sans MS"/>
              </a:rPr>
              <a:t>M. C. responsabile progetto RICH</a:t>
            </a: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>
                <a:latin typeface="Comic Sans MS"/>
                <a:cs typeface="Comic Sans MS"/>
              </a:rPr>
              <a:t>M. C. &amp; L.P. Co-spokesperson di diverse proposte di esperimento (PAC34,37,38,39)</a:t>
            </a:r>
          </a:p>
          <a:p>
            <a:endParaRPr lang="it-IT" sz="1900" dirty="0">
              <a:solidFill>
                <a:schemeClr val="tx1"/>
              </a:solidFill>
              <a:latin typeface="Comic Sans MS"/>
              <a:cs typeface="Comic Sans MS"/>
            </a:endParaRPr>
          </a:p>
          <a:p>
            <a:r>
              <a:rPr lang="it-IT" sz="1900" dirty="0" smtClean="0">
                <a:solidFill>
                  <a:srgbClr val="FF0000"/>
                </a:solidFill>
                <a:latin typeface="Comic Sans MS"/>
                <a:cs typeface="Comic Sans MS"/>
              </a:rPr>
              <a:t>Contributi </a:t>
            </a:r>
            <a:r>
              <a:rPr lang="it-IT" sz="1900" dirty="0" smtClean="0">
                <a:solidFill>
                  <a:srgbClr val="FF0000"/>
                </a:solidFill>
                <a:latin typeface="Comic Sans MS"/>
                <a:cs typeface="Comic Sans MS"/>
              </a:rPr>
              <a:t>principali</a:t>
            </a:r>
          </a:p>
          <a:p>
            <a:r>
              <a:rPr lang="it-IT" sz="1900" dirty="0" smtClean="0">
                <a:latin typeface="Comic Sans MS"/>
                <a:cs typeface="Comic Sans MS"/>
              </a:rPr>
              <a:t> </a:t>
            </a:r>
            <a:endParaRPr lang="it-IT" sz="1900" dirty="0">
              <a:latin typeface="Comic Sans MS"/>
              <a:cs typeface="Comic Sans MS"/>
            </a:endParaRP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>
                <a:latin typeface="Comic Sans MS"/>
                <a:cs typeface="Comic Sans MS"/>
              </a:rPr>
              <a:t>Data </a:t>
            </a:r>
            <a:r>
              <a:rPr lang="it-IT" sz="1900" dirty="0" err="1">
                <a:latin typeface="Comic Sans MS"/>
                <a:cs typeface="Comic Sans MS"/>
              </a:rPr>
              <a:t>analysis</a:t>
            </a:r>
            <a:r>
              <a:rPr lang="it-IT" sz="1900" dirty="0">
                <a:latin typeface="Comic Sans MS"/>
                <a:cs typeface="Comic Sans MS"/>
              </a:rPr>
              <a:t> </a:t>
            </a:r>
            <a:endParaRPr lang="it-IT" sz="19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r>
              <a:rPr lang="it-IT" sz="1900" dirty="0" smtClean="0">
                <a:solidFill>
                  <a:srgbClr val="FF0000"/>
                </a:solidFill>
                <a:latin typeface="Comic Sans MS"/>
                <a:cs typeface="Comic Sans MS"/>
              </a:rPr>
              <a:t>      </a:t>
            </a:r>
            <a:r>
              <a:rPr lang="it-IT" sz="1900" dirty="0" smtClean="0">
                <a:latin typeface="Comic Sans MS"/>
                <a:cs typeface="Comic Sans MS"/>
              </a:rPr>
              <a:t>- </a:t>
            </a:r>
            <a:r>
              <a:rPr lang="it-IT" sz="1900" dirty="0" err="1">
                <a:latin typeface="Comic Sans MS"/>
                <a:cs typeface="Comic Sans MS"/>
              </a:rPr>
              <a:t>Coordination</a:t>
            </a:r>
            <a:r>
              <a:rPr lang="it-IT" sz="1900" dirty="0">
                <a:latin typeface="Comic Sans MS"/>
                <a:cs typeface="Comic Sans MS"/>
              </a:rPr>
              <a:t> of </a:t>
            </a:r>
            <a:r>
              <a:rPr lang="it-IT" sz="1900" dirty="0" err="1">
                <a:latin typeface="Comic Sans MS"/>
                <a:cs typeface="Comic Sans MS"/>
              </a:rPr>
              <a:t>deep-process</a:t>
            </a:r>
            <a:r>
              <a:rPr lang="it-IT" sz="1900" dirty="0">
                <a:latin typeface="Comic Sans MS"/>
                <a:cs typeface="Comic Sans MS"/>
              </a:rPr>
              <a:t> </a:t>
            </a:r>
            <a:r>
              <a:rPr lang="it-IT" sz="1900" dirty="0" err="1">
                <a:latin typeface="Comic Sans MS"/>
                <a:cs typeface="Comic Sans MS"/>
              </a:rPr>
              <a:t>group</a:t>
            </a:r>
            <a:endParaRPr lang="it-IT" sz="1900" dirty="0">
              <a:latin typeface="Comic Sans MS"/>
              <a:cs typeface="Comic Sans MS"/>
            </a:endParaRPr>
          </a:p>
          <a:p>
            <a:r>
              <a:rPr lang="it-IT" sz="1900" dirty="0">
                <a:latin typeface="Comic Sans MS"/>
                <a:cs typeface="Comic Sans MS"/>
              </a:rPr>
              <a:t>      - Data processing</a:t>
            </a:r>
          </a:p>
          <a:p>
            <a:r>
              <a:rPr lang="it-IT" sz="1900" dirty="0">
                <a:latin typeface="Comic Sans MS"/>
                <a:cs typeface="Comic Sans MS"/>
              </a:rPr>
              <a:t> </a:t>
            </a:r>
            <a:endParaRPr lang="it-IT" sz="1900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>
                <a:latin typeface="Comic Sans MS"/>
                <a:cs typeface="Comic Sans MS"/>
              </a:rPr>
              <a:t>RICH detector </a:t>
            </a:r>
            <a:endParaRPr lang="it-IT" sz="1900" dirty="0" smtClean="0">
              <a:latin typeface="Comic Sans MS"/>
              <a:cs typeface="Comic Sans MS"/>
            </a:endParaRPr>
          </a:p>
          <a:p>
            <a:r>
              <a:rPr lang="it-IT" sz="1900" dirty="0" smtClean="0">
                <a:latin typeface="Comic Sans MS"/>
                <a:cs typeface="Comic Sans MS"/>
              </a:rPr>
              <a:t>      - </a:t>
            </a:r>
            <a:r>
              <a:rPr lang="it-IT" sz="1900" dirty="0" err="1" smtClean="0">
                <a:latin typeface="Comic Sans MS"/>
                <a:cs typeface="Comic Sans MS"/>
              </a:rPr>
              <a:t>Reconstruction</a:t>
            </a:r>
            <a:r>
              <a:rPr lang="it-IT" sz="1900" dirty="0" smtClean="0">
                <a:latin typeface="Comic Sans MS"/>
                <a:cs typeface="Comic Sans MS"/>
              </a:rPr>
              <a:t> </a:t>
            </a:r>
            <a:r>
              <a:rPr lang="it-IT" sz="1900" dirty="0" err="1" smtClean="0">
                <a:latin typeface="Comic Sans MS"/>
                <a:cs typeface="Comic Sans MS"/>
              </a:rPr>
              <a:t>algorithms</a:t>
            </a:r>
            <a:r>
              <a:rPr lang="it-IT" sz="1900" dirty="0" smtClean="0">
                <a:latin typeface="Comic Sans MS"/>
                <a:cs typeface="Comic Sans MS"/>
              </a:rPr>
              <a:t> </a:t>
            </a:r>
          </a:p>
          <a:p>
            <a:r>
              <a:rPr lang="it-IT" sz="1900" dirty="0">
                <a:latin typeface="Comic Sans MS"/>
                <a:cs typeface="Comic Sans MS"/>
              </a:rPr>
              <a:t> </a:t>
            </a:r>
            <a:r>
              <a:rPr lang="it-IT" sz="1900" dirty="0" smtClean="0">
                <a:latin typeface="Comic Sans MS"/>
                <a:cs typeface="Comic Sans MS"/>
              </a:rPr>
              <a:t>     - </a:t>
            </a:r>
            <a:r>
              <a:rPr lang="it-IT" sz="1900" dirty="0" smtClean="0">
                <a:latin typeface="Comic Sans MS"/>
                <a:cs typeface="Comic Sans MS"/>
              </a:rPr>
              <a:t>Second RICH </a:t>
            </a:r>
            <a:r>
              <a:rPr lang="it-IT" sz="1900" dirty="0" err="1" smtClean="0">
                <a:latin typeface="Comic Sans MS"/>
                <a:cs typeface="Comic Sans MS"/>
              </a:rPr>
              <a:t>module</a:t>
            </a:r>
            <a:r>
              <a:rPr lang="it-IT" sz="1900" dirty="0" smtClean="0">
                <a:latin typeface="Comic Sans MS"/>
                <a:cs typeface="Comic Sans MS"/>
              </a:rPr>
              <a:t> </a:t>
            </a:r>
            <a:r>
              <a:rPr lang="it-IT" sz="1900" dirty="0" err="1" smtClean="0">
                <a:latin typeface="Comic Sans MS"/>
                <a:cs typeface="Comic Sans MS"/>
              </a:rPr>
              <a:t>construction</a:t>
            </a:r>
            <a:endParaRPr lang="it-IT" sz="1900" dirty="0" smtClean="0">
              <a:latin typeface="Comic Sans MS"/>
              <a:cs typeface="Comic Sans MS"/>
            </a:endParaRPr>
          </a:p>
          <a:p>
            <a:r>
              <a:rPr lang="it-IT" sz="1900" dirty="0" smtClean="0">
                <a:latin typeface="Comic Sans MS"/>
                <a:cs typeface="Comic Sans MS"/>
              </a:rPr>
              <a:t>     </a:t>
            </a: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 smtClean="0">
                <a:latin typeface="Comic Sans MS"/>
                <a:cs typeface="Comic Sans MS"/>
              </a:rPr>
              <a:t>Magneti superconduttori</a:t>
            </a:r>
          </a:p>
          <a:p>
            <a:r>
              <a:rPr lang="it-IT" sz="1900" dirty="0">
                <a:latin typeface="Comic Sans MS"/>
                <a:cs typeface="Comic Sans MS"/>
              </a:rPr>
              <a:t> </a:t>
            </a:r>
            <a:r>
              <a:rPr lang="it-IT" sz="1900" dirty="0" smtClean="0">
                <a:latin typeface="Comic Sans MS"/>
                <a:cs typeface="Comic Sans MS"/>
              </a:rPr>
              <a:t>     - </a:t>
            </a:r>
            <a:r>
              <a:rPr lang="it-IT" sz="1900" dirty="0" smtClean="0">
                <a:latin typeface="Comic Sans MS"/>
                <a:cs typeface="Comic Sans MS"/>
              </a:rPr>
              <a:t>Configurazione </a:t>
            </a:r>
            <a:r>
              <a:rPr lang="it-IT" sz="1900" dirty="0">
                <a:latin typeface="Comic Sans MS"/>
                <a:cs typeface="Comic Sans MS"/>
              </a:rPr>
              <a:t>magnetica per HD_Ice target </a:t>
            </a:r>
            <a:endParaRPr lang="it-IT" sz="1900" dirty="0" smtClean="0">
              <a:latin typeface="Comic Sans MS"/>
              <a:cs typeface="Comic Sans MS"/>
            </a:endParaRPr>
          </a:p>
          <a:p>
            <a:r>
              <a:rPr lang="it-IT" sz="1900" dirty="0" smtClean="0">
                <a:solidFill>
                  <a:srgbClr val="FF0000"/>
                </a:solidFill>
                <a:latin typeface="Comic Sans MS"/>
                <a:cs typeface="Comic Sans MS"/>
              </a:rPr>
              <a:t>      </a:t>
            </a:r>
            <a:r>
              <a:rPr lang="it-IT" sz="1900" dirty="0" smtClean="0">
                <a:solidFill>
                  <a:srgbClr val="000000"/>
                </a:solidFill>
                <a:latin typeface="Comic Sans MS"/>
                <a:cs typeface="Comic Sans MS"/>
              </a:rPr>
              <a:t>- </a:t>
            </a:r>
            <a:r>
              <a:rPr lang="it-IT" sz="1900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Frozen</a:t>
            </a:r>
            <a:r>
              <a:rPr lang="it-IT" sz="1900" dirty="0" smtClean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lang="it-IT" sz="1900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field</a:t>
            </a:r>
            <a:r>
              <a:rPr lang="it-IT" sz="1900" dirty="0" smtClean="0">
                <a:solidFill>
                  <a:srgbClr val="000000"/>
                </a:solidFill>
                <a:latin typeface="Comic Sans MS"/>
                <a:cs typeface="Comic Sans MS"/>
              </a:rPr>
              <a:t> con magneti a bulk di superconduttore</a:t>
            </a:r>
            <a:r>
              <a:rPr lang="it-IT" sz="1900" dirty="0" smtClean="0">
                <a:solidFill>
                  <a:srgbClr val="FF0000"/>
                </a:solidFill>
                <a:latin typeface="Comic Sans MS"/>
                <a:cs typeface="Comic Sans MS"/>
              </a:rPr>
              <a:t>    </a:t>
            </a:r>
            <a:endParaRPr lang="it-IT" sz="19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23902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18</a:t>
            </a:fld>
            <a:endParaRPr lang="it-IT"/>
          </a:p>
        </p:txBody>
      </p:sp>
      <p:pic>
        <p:nvPicPr>
          <p:cNvPr id="9" name="Picture 8" descr="EIC_cinem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703" y="973887"/>
            <a:ext cx="4683760" cy="6060523"/>
          </a:xfrm>
          <a:prstGeom prst="rect">
            <a:avLst/>
          </a:prstGeom>
        </p:spPr>
      </p:pic>
      <p:sp>
        <p:nvSpPr>
          <p:cNvPr id="10" name="Titolo 1"/>
          <p:cNvSpPr txBox="1">
            <a:spLocks/>
          </p:cNvSpPr>
          <p:nvPr/>
        </p:nvSpPr>
        <p:spPr bwMode="auto">
          <a:xfrm>
            <a:off x="837660" y="217566"/>
            <a:ext cx="8291794" cy="57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+mj-lt"/>
                <a:ea typeface="+mj-ea"/>
                <a:cs typeface="+mj-cs"/>
              </a:defRPr>
            </a:lvl1pPr>
            <a:lvl2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2pPr>
            <a:lvl3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3pPr>
            <a:lvl4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4pPr>
            <a:lvl5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5pPr>
            <a:lvl6pPr marL="2511475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6pPr>
            <a:lvl7pPr marL="2968105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7pPr>
            <a:lvl8pPr marL="3424740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8pPr>
            <a:lvl9pPr marL="3881368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9pPr>
          </a:lstStyle>
          <a:p>
            <a:r>
              <a:rPr lang="it-IT" sz="32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The Electron-</a:t>
            </a:r>
            <a:r>
              <a:rPr lang="it-IT" sz="3200" b="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Ion</a:t>
            </a:r>
            <a:r>
              <a:rPr lang="it-IT" sz="32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 Collider</a:t>
            </a:r>
            <a:endParaRPr lang="it-IT" sz="3200" b="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55638" y="1486263"/>
            <a:ext cx="4264809" cy="44749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CD0 Announced in January 2020</a:t>
            </a:r>
          </a:p>
          <a:p>
            <a:endParaRPr lang="en-US" dirty="0" smtClean="0"/>
          </a:p>
          <a:p>
            <a:r>
              <a:rPr lang="en-US" dirty="0" smtClean="0"/>
              <a:t>“Yellow Report” in preparation</a:t>
            </a:r>
          </a:p>
          <a:p>
            <a:endParaRPr lang="en-US" dirty="0"/>
          </a:p>
          <a:p>
            <a:r>
              <a:rPr lang="en-US" dirty="0" smtClean="0"/>
              <a:t>“Expression of Interest” survey ongoing</a:t>
            </a:r>
          </a:p>
          <a:p>
            <a:endParaRPr lang="en-US" dirty="0"/>
          </a:p>
          <a:p>
            <a:r>
              <a:rPr lang="en-US" dirty="0" smtClean="0"/>
              <a:t>“Call for Detectors” expected in 2021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Strong interest in Italian nuclear physics </a:t>
            </a:r>
          </a:p>
          <a:p>
            <a:r>
              <a:rPr lang="en-US" dirty="0" smtClean="0"/>
              <a:t>community (theory and experiment)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Increasing R&amp;D effort</a:t>
            </a:r>
          </a:p>
          <a:p>
            <a:endParaRPr lang="en-US" dirty="0"/>
          </a:p>
          <a:p>
            <a:r>
              <a:rPr lang="en-US" dirty="0" smtClean="0"/>
              <a:t>INFN Ferrara working with the PID R&amp;D</a:t>
            </a:r>
          </a:p>
          <a:p>
            <a:r>
              <a:rPr lang="en-US" dirty="0" smtClean="0"/>
              <a:t>Consortium (eRD14).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9761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19</a:t>
            </a:fld>
            <a:endParaRPr lang="it-IT"/>
          </a:p>
        </p:txBody>
      </p:sp>
      <p:sp>
        <p:nvSpPr>
          <p:cNvPr id="10" name="Titolo 1"/>
          <p:cNvSpPr txBox="1">
            <a:spLocks/>
          </p:cNvSpPr>
          <p:nvPr/>
        </p:nvSpPr>
        <p:spPr bwMode="auto">
          <a:xfrm>
            <a:off x="837660" y="217566"/>
            <a:ext cx="8291794" cy="57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+mj-lt"/>
                <a:ea typeface="+mj-ea"/>
                <a:cs typeface="+mj-cs"/>
              </a:defRPr>
            </a:lvl1pPr>
            <a:lvl2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2pPr>
            <a:lvl3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3pPr>
            <a:lvl4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4pPr>
            <a:lvl5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5pPr>
            <a:lvl6pPr marL="2511475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6pPr>
            <a:lvl7pPr marL="2968105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7pPr>
            <a:lvl8pPr marL="3424740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8pPr>
            <a:lvl9pPr marL="3881368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9pPr>
          </a:lstStyle>
          <a:p>
            <a:r>
              <a:rPr lang="it-IT" sz="32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  EIC PID </a:t>
            </a:r>
            <a:r>
              <a:rPr lang="it-IT" sz="3200" b="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Study</a:t>
            </a:r>
            <a:endParaRPr lang="it-IT" sz="3200" b="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22855" y="1379514"/>
            <a:ext cx="424100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/>
              <a:t>dRICH</a:t>
            </a:r>
            <a:r>
              <a:rPr lang="en-US" sz="1600" dirty="0" smtClean="0"/>
              <a:t>: A RICH with two </a:t>
            </a:r>
            <a:r>
              <a:rPr lang="en-US" sz="1600" dirty="0"/>
              <a:t> </a:t>
            </a:r>
            <a:r>
              <a:rPr lang="en-US" sz="1600" dirty="0" smtClean="0"/>
              <a:t>radiators (gas + aerogel) for wide momentum coverage</a:t>
            </a:r>
          </a:p>
          <a:p>
            <a:endParaRPr lang="en-US" sz="1600" dirty="0" smtClean="0"/>
          </a:p>
          <a:p>
            <a:r>
              <a:rPr lang="en-US" sz="1600" dirty="0" smtClean="0"/>
              <a:t>Separation  </a:t>
            </a:r>
          </a:p>
          <a:p>
            <a:endParaRPr lang="en-US" sz="1600" dirty="0" smtClean="0"/>
          </a:p>
          <a:p>
            <a:r>
              <a:rPr lang="en-US" sz="1600" dirty="0" smtClean="0">
                <a:latin typeface="Symbol" charset="2"/>
                <a:cs typeface="Symbol" charset="2"/>
              </a:rPr>
              <a:t>p</a:t>
            </a:r>
            <a:r>
              <a:rPr lang="en-US" sz="1600" dirty="0" smtClean="0"/>
              <a:t>/K up to ~ 50 GeV/c</a:t>
            </a:r>
          </a:p>
          <a:p>
            <a:r>
              <a:rPr lang="en-US" sz="1600" dirty="0" smtClean="0"/>
              <a:t>e/</a:t>
            </a:r>
            <a:r>
              <a:rPr lang="en-US" sz="1600" dirty="0" smtClean="0">
                <a:latin typeface="Symbol" charset="2"/>
                <a:cs typeface="Symbol" charset="2"/>
              </a:rPr>
              <a:t>p</a:t>
            </a:r>
            <a:r>
              <a:rPr lang="en-US" sz="1600" dirty="0" smtClean="0"/>
              <a:t> up to ~ 15 GeV/c </a:t>
            </a:r>
            <a:endParaRPr lang="en-US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699554" y="1391920"/>
            <a:ext cx="44398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/>
              <a:t>mRICH</a:t>
            </a:r>
            <a:r>
              <a:rPr lang="en-US" sz="1600" dirty="0" smtClean="0"/>
              <a:t>: An aerogel RICH with </a:t>
            </a:r>
            <a:r>
              <a:rPr lang="en-US" sz="1600" dirty="0"/>
              <a:t>F</a:t>
            </a:r>
            <a:r>
              <a:rPr lang="en-US" sz="1600" dirty="0" smtClean="0"/>
              <a:t>resnel lens focalization for compact and projective imaging</a:t>
            </a:r>
          </a:p>
          <a:p>
            <a:endParaRPr lang="en-US" sz="1600" dirty="0" smtClean="0"/>
          </a:p>
          <a:p>
            <a:r>
              <a:rPr lang="en-US" sz="1600" dirty="0" smtClean="0">
                <a:latin typeface="Symbol" charset="2"/>
                <a:cs typeface="Symbol" charset="2"/>
              </a:rPr>
              <a:t>p</a:t>
            </a:r>
            <a:r>
              <a:rPr lang="en-US" sz="1600" dirty="0" smtClean="0"/>
              <a:t>/K </a:t>
            </a:r>
            <a:r>
              <a:rPr lang="en-US" sz="1600" dirty="0" err="1" smtClean="0"/>
              <a:t>sepration</a:t>
            </a:r>
            <a:r>
              <a:rPr lang="en-US" sz="1600" dirty="0" smtClean="0"/>
              <a:t> up to ~ 10 GeV/c </a:t>
            </a:r>
            <a:endParaRPr lang="en-US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683023" y="947871"/>
            <a:ext cx="32899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Compact solution for few-GeV range</a:t>
            </a:r>
            <a:endParaRPr lang="en-US" sz="16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321848" y="914242"/>
            <a:ext cx="40589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Dual-radiator for extended momentum range</a:t>
            </a:r>
            <a:endParaRPr lang="en-US" sz="1600" b="1" dirty="0"/>
          </a:p>
        </p:txBody>
      </p:sp>
      <p:sp>
        <p:nvSpPr>
          <p:cNvPr id="15" name="Rectangle 14"/>
          <p:cNvSpPr/>
          <p:nvPr/>
        </p:nvSpPr>
        <p:spPr>
          <a:xfrm>
            <a:off x="5185627" y="872943"/>
            <a:ext cx="4470596" cy="5947083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36722" y="878828"/>
            <a:ext cx="4502726" cy="5941198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2854" y="4534746"/>
            <a:ext cx="4198047" cy="2219606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578992" y="4478664"/>
            <a:ext cx="4455944" cy="2329889"/>
            <a:chOff x="1918010" y="4046488"/>
            <a:chExt cx="3925229" cy="2318535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89" r="50648"/>
            <a:stretch/>
          </p:blipFill>
          <p:spPr>
            <a:xfrm>
              <a:off x="1918010" y="4046488"/>
              <a:ext cx="2196790" cy="2318535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816" t="14673" r="3747" b="5969"/>
            <a:stretch/>
          </p:blipFill>
          <p:spPr>
            <a:xfrm>
              <a:off x="4025590" y="4274628"/>
              <a:ext cx="1817649" cy="1839951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611694" y="2570251"/>
            <a:ext cx="2464200" cy="1855476"/>
            <a:chOff x="2003289" y="2319178"/>
            <a:chExt cx="2464200" cy="1855476"/>
          </a:xfrm>
        </p:grpSpPr>
        <p:sp>
          <p:nvSpPr>
            <p:cNvPr id="22" name="Rectangle 21"/>
            <p:cNvSpPr/>
            <p:nvPr/>
          </p:nvSpPr>
          <p:spPr>
            <a:xfrm>
              <a:off x="2003289" y="2330723"/>
              <a:ext cx="2464200" cy="18439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2003289" y="2319178"/>
              <a:ext cx="2464200" cy="1848722"/>
              <a:chOff x="5679775" y="1342984"/>
              <a:chExt cx="3077477" cy="2635474"/>
            </a:xfrm>
          </p:grpSpPr>
          <p:pic>
            <p:nvPicPr>
              <p:cNvPr id="24" name="Picture 23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474" r="1662" b="5311"/>
              <a:stretch/>
            </p:blipFill>
            <p:spPr>
              <a:xfrm>
                <a:off x="5959342" y="1469908"/>
                <a:ext cx="2684250" cy="2371671"/>
              </a:xfrm>
              <a:prstGeom prst="rect">
                <a:avLst/>
              </a:prstGeom>
            </p:spPr>
          </p:pic>
          <p:sp>
            <p:nvSpPr>
              <p:cNvPr id="25" name="TextBox 24"/>
              <p:cNvSpPr txBox="1"/>
              <p:nvPr/>
            </p:nvSpPr>
            <p:spPr>
              <a:xfrm>
                <a:off x="5679775" y="3532872"/>
                <a:ext cx="936891" cy="4387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solidFill>
                      <a:schemeClr val="accent6"/>
                    </a:solidFill>
                  </a:rPr>
                  <a:t>Aerogel</a:t>
                </a: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5900703" y="1342984"/>
                <a:ext cx="1311099" cy="4387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solidFill>
                      <a:schemeClr val="accent5"/>
                    </a:solidFill>
                  </a:rPr>
                  <a:t>Fresnel lens</a:t>
                </a: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7353422" y="3539702"/>
                <a:ext cx="1403830" cy="4387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solidFill>
                      <a:srgbClr val="0070C0"/>
                    </a:solidFill>
                  </a:rPr>
                  <a:t>Sensor plane</a:t>
                </a:r>
              </a:p>
            </p:txBody>
          </p:sp>
          <p:cxnSp>
            <p:nvCxnSpPr>
              <p:cNvPr id="28" name="Straight Arrow Connector 27"/>
              <p:cNvCxnSpPr/>
              <p:nvPr/>
            </p:nvCxnSpPr>
            <p:spPr>
              <a:xfrm flipH="1" flipV="1">
                <a:off x="6460060" y="1628349"/>
                <a:ext cx="143107" cy="480662"/>
              </a:xfrm>
              <a:prstGeom prst="straightConnector1">
                <a:avLst/>
              </a:prstGeom>
              <a:ln w="38100">
                <a:solidFill>
                  <a:schemeClr val="accent5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Arrow Connector 28"/>
              <p:cNvCxnSpPr/>
              <p:nvPr/>
            </p:nvCxnSpPr>
            <p:spPr>
              <a:xfrm flipH="1">
                <a:off x="6117629" y="3274125"/>
                <a:ext cx="401543" cy="387069"/>
              </a:xfrm>
              <a:prstGeom prst="straightConnector1">
                <a:avLst/>
              </a:prstGeom>
              <a:ln w="38100">
                <a:solidFill>
                  <a:schemeClr val="accent6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Arrow Connector 29"/>
              <p:cNvCxnSpPr/>
              <p:nvPr/>
            </p:nvCxnSpPr>
            <p:spPr>
              <a:xfrm flipH="1">
                <a:off x="8136852" y="3012291"/>
                <a:ext cx="113530" cy="647464"/>
              </a:xfrm>
              <a:prstGeom prst="straightConnector1">
                <a:avLst/>
              </a:prstGeom>
              <a:ln w="38100">
                <a:solidFill>
                  <a:srgbClr val="0070C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3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902" y="2146491"/>
            <a:ext cx="2139000" cy="2257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82293" y="2567182"/>
            <a:ext cx="1912856" cy="1864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0918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8" name="Rectangle 14"/>
          <p:cNvSpPr/>
          <p:nvPr/>
        </p:nvSpPr>
        <p:spPr>
          <a:xfrm>
            <a:off x="752287" y="227032"/>
            <a:ext cx="8561008" cy="608896"/>
          </a:xfrm>
          <a:prstGeom prst="rect">
            <a:avLst/>
          </a:prstGeom>
          <a:noFill/>
        </p:spPr>
        <p:txBody>
          <a:bodyPr wrap="square" lIns="100717" tIns="50361" rIns="100717" bIns="50361">
            <a:spAutoFit/>
          </a:bodyPr>
          <a:lstStyle/>
          <a:p>
            <a:pPr algn="ctr">
              <a:defRPr/>
            </a:pPr>
            <a:r>
              <a:rPr lang="en-US" sz="3500" dirty="0" err="1" smtClean="0">
                <a:ln w="1905"/>
                <a:solidFill>
                  <a:srgbClr val="FF0000"/>
                </a:solidFill>
                <a:latin typeface="Comic Sans MS"/>
                <a:cs typeface="Comic Sans MS"/>
              </a:rPr>
              <a:t>Esperimenti</a:t>
            </a:r>
            <a:r>
              <a:rPr lang="en-US" sz="3500" dirty="0" smtClean="0">
                <a:ln w="1905"/>
                <a:solidFill>
                  <a:srgbClr val="FF0000"/>
                </a:solidFill>
                <a:latin typeface="Comic Sans MS"/>
                <a:cs typeface="Comic Sans MS"/>
              </a:rPr>
              <a:t> di </a:t>
            </a:r>
            <a:r>
              <a:rPr lang="en-US" sz="3500" dirty="0" err="1">
                <a:ln w="1905"/>
                <a:solidFill>
                  <a:srgbClr val="FF0000"/>
                </a:solidFill>
                <a:latin typeface="Comic Sans MS"/>
                <a:cs typeface="Comic Sans MS"/>
              </a:rPr>
              <a:t>Gruppo</a:t>
            </a:r>
            <a:r>
              <a:rPr lang="en-US" sz="3500" dirty="0">
                <a:ln w="1905"/>
                <a:solidFill>
                  <a:srgbClr val="FF0000"/>
                </a:solidFill>
                <a:latin typeface="Comic Sans MS"/>
                <a:cs typeface="Comic Sans MS"/>
              </a:rPr>
              <a:t> III a Ferrara</a:t>
            </a:r>
          </a:p>
        </p:txBody>
      </p:sp>
      <p:sp>
        <p:nvSpPr>
          <p:cNvPr id="10" name="Segnaposto numero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086A10-CEAF-441E-B39E-8ABA104CA67A}" type="slidenum">
              <a:rPr lang="it-IT" smtClean="0"/>
              <a:pPr>
                <a:defRPr/>
              </a:pPr>
              <a:t>2</a:t>
            </a:fld>
            <a:endParaRPr lang="it-IT"/>
          </a:p>
        </p:txBody>
      </p:sp>
      <p:sp>
        <p:nvSpPr>
          <p:cNvPr id="2" name="TextBox 1"/>
          <p:cNvSpPr txBox="1"/>
          <p:nvPr/>
        </p:nvSpPr>
        <p:spPr>
          <a:xfrm>
            <a:off x="2632488" y="1941011"/>
            <a:ext cx="7116629" cy="3768710"/>
          </a:xfrm>
          <a:prstGeom prst="rect">
            <a:avLst/>
          </a:prstGeom>
          <a:noFill/>
        </p:spPr>
        <p:txBody>
          <a:bodyPr wrap="square" lIns="100717" tIns="50361" rIns="100717" bIns="50361" rtlCol="0">
            <a:spAutoFit/>
          </a:bodyPr>
          <a:lstStyle/>
          <a:p>
            <a:endParaRPr lang="it-IT" sz="1000" dirty="0"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r>
              <a:rPr lang="it-IT" sz="2200" b="1" dirty="0" smtClean="0">
                <a:solidFill>
                  <a:srgbClr val="0033CC"/>
                </a:solidFill>
                <a:latin typeface="Comic Sans MS"/>
                <a:cs typeface="Comic Sans MS"/>
              </a:rPr>
              <a:t>JLAB12  </a:t>
            </a:r>
            <a:r>
              <a:rPr lang="it-IT" sz="2000" b="1" dirty="0">
                <a:solidFill>
                  <a:srgbClr val="FF0000"/>
                </a:solidFill>
                <a:latin typeface="Comic Sans MS"/>
                <a:cs typeface="Comic Sans MS"/>
              </a:rPr>
              <a:t>(R.L</a:t>
            </a:r>
            <a:r>
              <a:rPr lang="it-IT" sz="2000" b="1" dirty="0" smtClean="0">
                <a:solidFill>
                  <a:srgbClr val="FF0000"/>
                </a:solidFill>
                <a:latin typeface="Comic Sans MS"/>
                <a:cs typeface="Comic Sans MS"/>
              </a:rPr>
              <a:t>. &amp; R.N: </a:t>
            </a:r>
            <a:r>
              <a:rPr lang="it-IT" sz="2000" b="1" dirty="0">
                <a:solidFill>
                  <a:srgbClr val="FF0000"/>
                </a:solidFill>
                <a:latin typeface="Comic Sans MS"/>
                <a:cs typeface="Comic Sans MS"/>
              </a:rPr>
              <a:t>Marco Contalbrigo)</a:t>
            </a:r>
            <a:endParaRPr lang="it-IT" sz="20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r>
              <a:rPr lang="it-IT" dirty="0">
                <a:latin typeface="Comic Sans MS"/>
                <a:cs typeface="Comic Sans MS"/>
              </a:rPr>
              <a:t>      -  spin physics</a:t>
            </a:r>
          </a:p>
          <a:p>
            <a:r>
              <a:rPr lang="it-IT" dirty="0">
                <a:latin typeface="Comic Sans MS"/>
                <a:cs typeface="Comic Sans MS"/>
              </a:rPr>
              <a:t>      -  transverse momentum phenomena  (TMDs) &amp; 3D imaging</a:t>
            </a:r>
          </a:p>
          <a:p>
            <a:r>
              <a:rPr lang="it-IT" dirty="0">
                <a:latin typeface="Comic Sans MS"/>
                <a:cs typeface="Comic Sans MS"/>
              </a:rPr>
              <a:t>      -  GPDs, EM Form Factors</a:t>
            </a:r>
          </a:p>
          <a:p>
            <a:endParaRPr lang="it-IT" dirty="0">
              <a:latin typeface="Comic Sans MS"/>
              <a:cs typeface="Comic Sans MS"/>
            </a:endParaRPr>
          </a:p>
          <a:p>
            <a:endParaRPr lang="it-IT" dirty="0">
              <a:latin typeface="Comic Sans MS"/>
              <a:cs typeface="Comic Sans MS"/>
            </a:endParaRPr>
          </a:p>
          <a:p>
            <a:pPr marL="377704" indent="-377704">
              <a:buFont typeface="Arial" pitchFamily="34" charset="0"/>
              <a:buChar char="•"/>
            </a:pPr>
            <a:r>
              <a:rPr lang="it-IT" sz="2200" b="1" dirty="0" smtClean="0">
                <a:solidFill>
                  <a:srgbClr val="0033CC"/>
                </a:solidFill>
                <a:latin typeface="Comic Sans MS"/>
                <a:cs typeface="Comic Sans MS"/>
              </a:rPr>
              <a:t>JEDI  </a:t>
            </a:r>
            <a:r>
              <a:rPr lang="it-IT" sz="2000" b="1" dirty="0">
                <a:solidFill>
                  <a:srgbClr val="FF0000"/>
                </a:solidFill>
                <a:latin typeface="Comic Sans MS"/>
                <a:cs typeface="Comic Sans MS"/>
              </a:rPr>
              <a:t>(R.L. &amp; </a:t>
            </a:r>
            <a:r>
              <a:rPr lang="it-IT" sz="2000" b="1" dirty="0" smtClean="0">
                <a:solidFill>
                  <a:srgbClr val="FF0000"/>
                </a:solidFill>
                <a:latin typeface="Comic Sans MS"/>
                <a:cs typeface="Comic Sans MS"/>
              </a:rPr>
              <a:t>R.N</a:t>
            </a:r>
            <a:r>
              <a:rPr lang="it-IT" sz="2000" b="1" dirty="0">
                <a:solidFill>
                  <a:srgbClr val="FF0000"/>
                </a:solidFill>
                <a:latin typeface="Comic Sans MS"/>
                <a:cs typeface="Comic Sans MS"/>
              </a:rPr>
              <a:t>. Paolo Lenisa)</a:t>
            </a:r>
          </a:p>
          <a:p>
            <a:r>
              <a:rPr lang="it-IT" dirty="0">
                <a:latin typeface="Comic Sans MS"/>
                <a:cs typeface="Comic Sans MS"/>
              </a:rPr>
              <a:t>      </a:t>
            </a:r>
            <a:r>
              <a:rPr lang="it-IT" dirty="0" smtClean="0">
                <a:solidFill>
                  <a:srgbClr val="0033CC"/>
                </a:solidFill>
                <a:latin typeface="Comic Sans MS"/>
                <a:cs typeface="Comic Sans MS"/>
              </a:rPr>
              <a:t>-  </a:t>
            </a:r>
            <a:r>
              <a:rPr lang="it-IT" dirty="0">
                <a:latin typeface="Comic Sans MS"/>
                <a:cs typeface="Comic Sans MS"/>
              </a:rPr>
              <a:t>EDM, tests of fundamental </a:t>
            </a:r>
            <a:r>
              <a:rPr lang="it-IT" dirty="0" err="1">
                <a:latin typeface="Comic Sans MS"/>
                <a:cs typeface="Comic Sans MS"/>
              </a:rPr>
              <a:t>symmetries</a:t>
            </a:r>
            <a:r>
              <a:rPr lang="it-IT" dirty="0">
                <a:latin typeface="Comic Sans MS"/>
                <a:cs typeface="Comic Sans MS"/>
              </a:rPr>
              <a:t> </a:t>
            </a:r>
            <a:endParaRPr lang="it-IT" dirty="0" smtClean="0">
              <a:latin typeface="Comic Sans MS"/>
              <a:cs typeface="Comic Sans MS"/>
            </a:endParaRPr>
          </a:p>
          <a:p>
            <a:endParaRPr lang="it-IT" dirty="0">
              <a:latin typeface="Comic Sans MS"/>
              <a:cs typeface="Comic Sans MS"/>
            </a:endParaRPr>
          </a:p>
          <a:p>
            <a:endParaRPr lang="it-IT" dirty="0" smtClean="0">
              <a:latin typeface="Comic Sans MS"/>
              <a:cs typeface="Comic Sans MS"/>
            </a:endParaRPr>
          </a:p>
          <a:p>
            <a:endParaRPr lang="it-IT" dirty="0">
              <a:latin typeface="Comic Sans MS"/>
              <a:cs typeface="Comic Sans MS"/>
            </a:endParaRPr>
          </a:p>
          <a:p>
            <a:pPr marL="285750" indent="-285750">
              <a:buFontTx/>
              <a:buChar char="•"/>
            </a:pPr>
            <a:r>
              <a:rPr lang="it-IT" sz="2200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EIC_NET</a:t>
            </a:r>
            <a:r>
              <a:rPr lang="it-IT" dirty="0" smtClean="0">
                <a:latin typeface="Comic Sans MS"/>
                <a:cs typeface="Comic Sans MS"/>
              </a:rPr>
              <a:t> </a:t>
            </a:r>
            <a:r>
              <a:rPr lang="it-IT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(R.L.: Marco Contalbrigo)</a:t>
            </a:r>
          </a:p>
          <a:p>
            <a:r>
              <a:rPr lang="it-IT" dirty="0" smtClean="0">
                <a:latin typeface="Comic Sans MS"/>
                <a:cs typeface="Comic Sans MS"/>
              </a:rPr>
              <a:t>      - QCD machine</a:t>
            </a:r>
            <a:endParaRPr lang="it-IT" dirty="0" smtClean="0">
              <a:latin typeface="Comic Sans MS"/>
              <a:cs typeface="Comic Sans MS"/>
            </a:endParaRPr>
          </a:p>
        </p:txBody>
      </p:sp>
      <p:pic>
        <p:nvPicPr>
          <p:cNvPr id="968706" name="Picture 2" descr="logo JLab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50" y="2218905"/>
            <a:ext cx="1848139" cy="909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jedi_logo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34" y="3602692"/>
            <a:ext cx="1870428" cy="101265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284" y="5047851"/>
            <a:ext cx="1881784" cy="937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753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20</a:t>
            </a:fld>
            <a:endParaRPr lang="it-IT"/>
          </a:p>
        </p:txBody>
      </p:sp>
      <p:sp>
        <p:nvSpPr>
          <p:cNvPr id="10" name="Titolo 1"/>
          <p:cNvSpPr txBox="1">
            <a:spLocks/>
          </p:cNvSpPr>
          <p:nvPr/>
        </p:nvSpPr>
        <p:spPr bwMode="auto">
          <a:xfrm>
            <a:off x="837660" y="217566"/>
            <a:ext cx="8291794" cy="57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+mj-lt"/>
                <a:ea typeface="+mj-ea"/>
                <a:cs typeface="+mj-cs"/>
              </a:defRPr>
            </a:lvl1pPr>
            <a:lvl2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2pPr>
            <a:lvl3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3pPr>
            <a:lvl4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4pPr>
            <a:lvl5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5pPr>
            <a:lvl6pPr marL="2511475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6pPr>
            <a:lvl7pPr marL="2968105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7pPr>
            <a:lvl8pPr marL="3424740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8pPr>
            <a:lvl9pPr marL="3881368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9pPr>
          </a:lstStyle>
          <a:p>
            <a:r>
              <a:rPr lang="it-IT" sz="32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The modular RICH (</a:t>
            </a:r>
            <a:r>
              <a:rPr lang="it-IT" sz="3200" b="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mRICH</a:t>
            </a:r>
            <a:r>
              <a:rPr lang="it-IT" sz="32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)</a:t>
            </a:r>
            <a:endParaRPr lang="it-IT" sz="3200" b="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654430" y="269836"/>
            <a:ext cx="9066612" cy="3560282"/>
            <a:chOff x="141026" y="26629"/>
            <a:chExt cx="9066612" cy="3560282"/>
          </a:xfrm>
        </p:grpSpPr>
        <p:sp>
          <p:nvSpPr>
            <p:cNvPr id="12" name="Rectangle 11"/>
            <p:cNvSpPr/>
            <p:nvPr/>
          </p:nvSpPr>
          <p:spPr>
            <a:xfrm>
              <a:off x="141026" y="820739"/>
              <a:ext cx="8853586" cy="27654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584" y="1305521"/>
              <a:ext cx="7390302" cy="2106641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/>
          </p:nvSpPr>
          <p:spPr>
            <a:xfrm>
              <a:off x="1817225" y="1190071"/>
              <a:ext cx="5463298" cy="23968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66619" y="827375"/>
              <a:ext cx="52341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Compact and modular RICH independent elements</a:t>
              </a:r>
              <a:endParaRPr lang="en-US" dirty="0"/>
            </a:p>
          </p:txBody>
        </p:sp>
        <p:pic>
          <p:nvPicPr>
            <p:cNvPr id="16" name="Picture 15" descr="IMG_20180705_112342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1829" y="1282430"/>
              <a:ext cx="3751552" cy="2106641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60278" y="1012041"/>
              <a:ext cx="2806920" cy="2507096"/>
            </a:xfrm>
            <a:prstGeom prst="rect">
              <a:avLst/>
            </a:prstGeom>
          </p:spPr>
        </p:pic>
        <p:grpSp>
          <p:nvGrpSpPr>
            <p:cNvPr id="18" name="Group 17"/>
            <p:cNvGrpSpPr/>
            <p:nvPr/>
          </p:nvGrpSpPr>
          <p:grpSpPr>
            <a:xfrm>
              <a:off x="7411253" y="26629"/>
              <a:ext cx="1796385" cy="1440160"/>
              <a:chOff x="7431185" y="3073315"/>
              <a:chExt cx="1796385" cy="1440160"/>
            </a:xfrm>
          </p:grpSpPr>
          <p:sp>
            <p:nvSpPr>
              <p:cNvPr id="19" name="Explosion 1 18"/>
              <p:cNvSpPr/>
              <p:nvPr/>
            </p:nvSpPr>
            <p:spPr>
              <a:xfrm>
                <a:off x="7585768" y="3073315"/>
                <a:ext cx="1368152" cy="1440160"/>
              </a:xfrm>
              <a:prstGeom prst="irregularSeal1">
                <a:avLst/>
              </a:prstGeom>
              <a:solidFill>
                <a:srgbClr val="92D05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7431185" y="3501008"/>
                <a:ext cx="1796385" cy="584776"/>
              </a:xfrm>
              <a:prstGeom prst="rect">
                <a:avLst/>
              </a:prstGeom>
              <a:solidFill>
                <a:srgbClr val="92D050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it-IT" sz="1600" dirty="0" smtClean="0">
                    <a:solidFill>
                      <a:srgbClr val="002060"/>
                    </a:solidFill>
                    <a:sym typeface="Symbol"/>
                  </a:rPr>
                  <a:t></a:t>
                </a:r>
                <a:r>
                  <a:rPr lang="it-IT" sz="1600" dirty="0" smtClean="0">
                    <a:solidFill>
                      <a:srgbClr val="002060"/>
                    </a:solidFill>
                  </a:rPr>
                  <a:t>3</a:t>
                </a:r>
                <a:r>
                  <a:rPr lang="it-IT" sz="1600" dirty="0" smtClean="0">
                    <a:solidFill>
                      <a:srgbClr val="002060"/>
                    </a:solidFill>
                    <a:latin typeface="Symbol" panose="05050102010706020507" pitchFamily="18" charset="2"/>
                  </a:rPr>
                  <a:t>s </a:t>
                </a:r>
                <a:r>
                  <a:rPr lang="it-IT" sz="1600" dirty="0" err="1" smtClean="0">
                    <a:solidFill>
                      <a:srgbClr val="002060"/>
                    </a:solidFill>
                    <a:latin typeface="Symbol" panose="05050102010706020507" pitchFamily="18" charset="2"/>
                  </a:rPr>
                  <a:t>p</a:t>
                </a:r>
                <a:r>
                  <a:rPr lang="it-IT" sz="1600" dirty="0" smtClean="0">
                    <a:solidFill>
                      <a:srgbClr val="002060"/>
                    </a:solidFill>
                  </a:rPr>
                  <a:t>/k </a:t>
                </a:r>
                <a:r>
                  <a:rPr lang="it-IT" sz="1600" dirty="0" err="1" smtClean="0">
                    <a:solidFill>
                      <a:srgbClr val="002060"/>
                    </a:solidFill>
                  </a:rPr>
                  <a:t>separation</a:t>
                </a:r>
                <a:endParaRPr lang="it-IT" sz="1600" dirty="0" smtClean="0">
                  <a:solidFill>
                    <a:srgbClr val="002060"/>
                  </a:solidFill>
                </a:endParaRPr>
              </a:p>
              <a:p>
                <a:r>
                  <a:rPr lang="it-IT" sz="1600" dirty="0" smtClean="0">
                    <a:solidFill>
                      <a:srgbClr val="002060"/>
                    </a:solidFill>
                  </a:rPr>
                  <a:t> </a:t>
                </a:r>
                <a:r>
                  <a:rPr lang="it-IT" sz="1600" dirty="0" smtClean="0">
                    <a:solidFill>
                      <a:srgbClr val="002060"/>
                    </a:solidFill>
                    <a:sym typeface="Symbol"/>
                  </a:rPr>
                  <a:t> 2  1</a:t>
                </a:r>
                <a:r>
                  <a:rPr lang="it-IT" sz="1600" dirty="0" smtClean="0">
                    <a:solidFill>
                      <a:srgbClr val="002060"/>
                    </a:solidFill>
                  </a:rPr>
                  <a:t>0 GeV/c</a:t>
                </a:r>
                <a:endParaRPr lang="en-US" sz="1600" dirty="0">
                  <a:solidFill>
                    <a:srgbClr val="002060"/>
                  </a:solidFill>
                </a:endParaRPr>
              </a:p>
            </p:txBody>
          </p:sp>
        </p:grpSp>
      </p:grpSp>
      <p:grpSp>
        <p:nvGrpSpPr>
          <p:cNvPr id="22" name="Group 21"/>
          <p:cNvGrpSpPr/>
          <p:nvPr/>
        </p:nvGrpSpPr>
        <p:grpSpPr>
          <a:xfrm>
            <a:off x="585980" y="4076409"/>
            <a:ext cx="8840970" cy="2765479"/>
            <a:chOff x="153642" y="3738618"/>
            <a:chExt cx="8840970" cy="2765479"/>
          </a:xfrm>
        </p:grpSpPr>
        <p:sp>
          <p:nvSpPr>
            <p:cNvPr id="23" name="Rectangle 22"/>
            <p:cNvSpPr/>
            <p:nvPr/>
          </p:nvSpPr>
          <p:spPr>
            <a:xfrm>
              <a:off x="153642" y="3738618"/>
              <a:ext cx="8840969" cy="27654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166619" y="3756768"/>
              <a:ext cx="3155331" cy="2682103"/>
              <a:chOff x="5679775" y="1264579"/>
              <a:chExt cx="3155331" cy="2682103"/>
            </a:xfrm>
          </p:grpSpPr>
          <p:pic>
            <p:nvPicPr>
              <p:cNvPr id="29" name="Picture 28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474" r="1662" b="5311"/>
              <a:stretch/>
            </p:blipFill>
            <p:spPr>
              <a:xfrm>
                <a:off x="5959342" y="1469908"/>
                <a:ext cx="2684250" cy="2371671"/>
              </a:xfrm>
              <a:prstGeom prst="rect">
                <a:avLst/>
              </a:prstGeom>
            </p:spPr>
          </p:pic>
          <p:sp>
            <p:nvSpPr>
              <p:cNvPr id="30" name="TextBox 29"/>
              <p:cNvSpPr txBox="1"/>
              <p:nvPr/>
            </p:nvSpPr>
            <p:spPr>
              <a:xfrm>
                <a:off x="5679775" y="3608128"/>
                <a:ext cx="830977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kern="1200" dirty="0">
                    <a:solidFill>
                      <a:schemeClr val="accent6"/>
                    </a:solidFill>
                  </a:rPr>
                  <a:t>Aerogel</a:t>
                </a: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5721740" y="1264579"/>
                <a:ext cx="117341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kern="1200" dirty="0">
                    <a:solidFill>
                      <a:schemeClr val="accent5"/>
                    </a:solidFill>
                  </a:rPr>
                  <a:t>Fresnel lens</a:t>
                </a: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7576829" y="3555882"/>
                <a:ext cx="1258277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kern="1200" dirty="0">
                    <a:solidFill>
                      <a:srgbClr val="0070C0"/>
                    </a:solidFill>
                  </a:rPr>
                  <a:t>Sensor plane</a:t>
                </a:r>
              </a:p>
            </p:txBody>
          </p:sp>
          <p:cxnSp>
            <p:nvCxnSpPr>
              <p:cNvPr id="33" name="Straight Arrow Connector 32"/>
              <p:cNvCxnSpPr/>
              <p:nvPr/>
            </p:nvCxnSpPr>
            <p:spPr>
              <a:xfrm flipH="1" flipV="1">
                <a:off x="6350414" y="1603133"/>
                <a:ext cx="252755" cy="505878"/>
              </a:xfrm>
              <a:prstGeom prst="straightConnector1">
                <a:avLst/>
              </a:prstGeom>
              <a:ln w="38100">
                <a:solidFill>
                  <a:schemeClr val="accent5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Arrow Connector 33"/>
              <p:cNvCxnSpPr/>
              <p:nvPr/>
            </p:nvCxnSpPr>
            <p:spPr>
              <a:xfrm flipH="1">
                <a:off x="6117629" y="3274125"/>
                <a:ext cx="401543" cy="387069"/>
              </a:xfrm>
              <a:prstGeom prst="straightConnector1">
                <a:avLst/>
              </a:prstGeom>
              <a:ln w="38100">
                <a:solidFill>
                  <a:schemeClr val="accent6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Arrow Connector 34"/>
              <p:cNvCxnSpPr/>
              <p:nvPr/>
            </p:nvCxnSpPr>
            <p:spPr>
              <a:xfrm flipH="1">
                <a:off x="8136852" y="3012291"/>
                <a:ext cx="113530" cy="647464"/>
              </a:xfrm>
              <a:prstGeom prst="straightConnector1">
                <a:avLst/>
              </a:prstGeom>
              <a:ln w="38100">
                <a:solidFill>
                  <a:srgbClr val="0070C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03160" y="3939541"/>
              <a:ext cx="2791452" cy="2376195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321950" y="3939541"/>
              <a:ext cx="2815361" cy="2394227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 rot="1989020">
              <a:off x="2479959" y="4001702"/>
              <a:ext cx="6897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10 cm</a:t>
              </a:r>
              <a:endParaRPr lang="en-US" sz="1600" dirty="0"/>
            </a:p>
          </p:txBody>
        </p:sp>
        <p:sp>
          <p:nvSpPr>
            <p:cNvPr id="28" name="TextBox 27"/>
            <p:cNvSpPr txBox="1"/>
            <p:nvPr/>
          </p:nvSpPr>
          <p:spPr>
            <a:xfrm rot="20680305">
              <a:off x="1472368" y="3792819"/>
              <a:ext cx="6897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2</a:t>
              </a:r>
              <a:r>
                <a:rPr lang="en-US" sz="1600" dirty="0" smtClean="0"/>
                <a:t>0 cm</a:t>
              </a:r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2390264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415" y="948667"/>
            <a:ext cx="2420223" cy="4156925"/>
          </a:xfrm>
          <a:prstGeom prst="rect">
            <a:avLst/>
          </a:prstGeom>
        </p:spPr>
      </p:pic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21</a:t>
            </a:fld>
            <a:endParaRPr lang="it-IT"/>
          </a:p>
        </p:txBody>
      </p:sp>
      <p:sp>
        <p:nvSpPr>
          <p:cNvPr id="10" name="Titolo 1"/>
          <p:cNvSpPr txBox="1">
            <a:spLocks/>
          </p:cNvSpPr>
          <p:nvPr/>
        </p:nvSpPr>
        <p:spPr bwMode="auto">
          <a:xfrm>
            <a:off x="837660" y="217566"/>
            <a:ext cx="8291794" cy="57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+mj-lt"/>
                <a:ea typeface="+mj-ea"/>
                <a:cs typeface="+mj-cs"/>
              </a:defRPr>
            </a:lvl1pPr>
            <a:lvl2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2pPr>
            <a:lvl3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3pPr>
            <a:lvl4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4pPr>
            <a:lvl5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5pPr>
            <a:lvl6pPr marL="2511475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6pPr>
            <a:lvl7pPr marL="2968105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7pPr>
            <a:lvl8pPr marL="3424740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8pPr>
            <a:lvl9pPr marL="3881368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9pPr>
          </a:lstStyle>
          <a:p>
            <a:r>
              <a:rPr lang="it-IT" sz="32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The </a:t>
            </a:r>
            <a:r>
              <a:rPr lang="it-IT" sz="3200" b="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dual</a:t>
            </a:r>
            <a:r>
              <a:rPr lang="it-IT" sz="32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 RICH (</a:t>
            </a:r>
            <a:r>
              <a:rPr lang="it-IT" sz="3200" b="0" dirty="0" err="1">
                <a:solidFill>
                  <a:srgbClr val="FF0000"/>
                </a:solidFill>
                <a:latin typeface="Comic Sans MS"/>
                <a:cs typeface="Comic Sans MS"/>
              </a:rPr>
              <a:t>d</a:t>
            </a:r>
            <a:r>
              <a:rPr lang="it-IT" sz="3200" b="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RICH</a:t>
            </a:r>
            <a:r>
              <a:rPr lang="it-IT" sz="32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)</a:t>
            </a:r>
            <a:endParaRPr lang="it-IT" sz="3200" b="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0" y="144880"/>
            <a:ext cx="1789529" cy="1440160"/>
            <a:chOff x="7431185" y="3073315"/>
            <a:chExt cx="1789529" cy="1440160"/>
          </a:xfrm>
        </p:grpSpPr>
        <p:sp>
          <p:nvSpPr>
            <p:cNvPr id="37" name="Explosion 1 36"/>
            <p:cNvSpPr/>
            <p:nvPr/>
          </p:nvSpPr>
          <p:spPr>
            <a:xfrm>
              <a:off x="7585768" y="3073315"/>
              <a:ext cx="1368152" cy="1440160"/>
            </a:xfrm>
            <a:prstGeom prst="irregularSeal1">
              <a:avLst/>
            </a:prstGeom>
            <a:solidFill>
              <a:srgbClr val="92D05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7431185" y="3501008"/>
              <a:ext cx="1789529" cy="584775"/>
            </a:xfrm>
            <a:prstGeom prst="rect">
              <a:avLst/>
            </a:prstGeom>
            <a:solidFill>
              <a:srgbClr val="92D050"/>
            </a:solidFill>
          </p:spPr>
          <p:txBody>
            <a:bodyPr wrap="none" rtlCol="0">
              <a:spAutoFit/>
            </a:bodyPr>
            <a:lstStyle/>
            <a:p>
              <a:r>
                <a:rPr lang="it-IT" sz="1600" dirty="0" smtClean="0">
                  <a:solidFill>
                    <a:srgbClr val="002060"/>
                  </a:solidFill>
                  <a:sym typeface="Symbol"/>
                </a:rPr>
                <a:t></a:t>
              </a:r>
              <a:r>
                <a:rPr lang="it-IT" sz="1600" dirty="0" smtClean="0">
                  <a:solidFill>
                    <a:srgbClr val="002060"/>
                  </a:solidFill>
                </a:rPr>
                <a:t>3</a:t>
              </a:r>
              <a:r>
                <a:rPr lang="it-IT" sz="1600" dirty="0" smtClean="0">
                  <a:solidFill>
                    <a:srgbClr val="002060"/>
                  </a:solidFill>
                  <a:latin typeface="Symbol" panose="05050102010706020507" pitchFamily="18" charset="2"/>
                </a:rPr>
                <a:t>s p</a:t>
              </a:r>
              <a:r>
                <a:rPr lang="it-IT" sz="1600" dirty="0" smtClean="0">
                  <a:solidFill>
                    <a:srgbClr val="002060"/>
                  </a:solidFill>
                </a:rPr>
                <a:t>/k separation</a:t>
              </a:r>
            </a:p>
            <a:p>
              <a:r>
                <a:rPr lang="it-IT" sz="1600" dirty="0" smtClean="0">
                  <a:solidFill>
                    <a:srgbClr val="002060"/>
                  </a:solidFill>
                </a:rPr>
                <a:t> </a:t>
              </a:r>
              <a:r>
                <a:rPr lang="it-IT" sz="1600" dirty="0" smtClean="0">
                  <a:solidFill>
                    <a:srgbClr val="002060"/>
                  </a:solidFill>
                  <a:sym typeface="Symbol"/>
                </a:rPr>
                <a:t> 2  </a:t>
              </a:r>
              <a:r>
                <a:rPr lang="it-IT" sz="1600" dirty="0">
                  <a:solidFill>
                    <a:srgbClr val="002060"/>
                  </a:solidFill>
                  <a:sym typeface="Symbol"/>
                </a:rPr>
                <a:t>5</a:t>
              </a:r>
              <a:r>
                <a:rPr lang="it-IT" sz="1600" dirty="0" smtClean="0">
                  <a:solidFill>
                    <a:srgbClr val="002060"/>
                  </a:solidFill>
                </a:rPr>
                <a:t>0 GeV/c</a:t>
              </a:r>
              <a:endParaRPr lang="en-US" sz="1600" dirty="0">
                <a:solidFill>
                  <a:srgbClr val="002060"/>
                </a:solidFill>
              </a:endParaRPr>
            </a:p>
          </p:txBody>
        </p:sp>
      </p:grpSp>
      <p:pic>
        <p:nvPicPr>
          <p:cNvPr id="41" name="Picture 4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513" y="1073285"/>
            <a:ext cx="5832636" cy="364233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2127" y="5364059"/>
            <a:ext cx="3651961" cy="14691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Extended 3-60 GeV momentum range</a:t>
            </a:r>
          </a:p>
          <a:p>
            <a:endParaRPr lang="en-US" sz="1600" dirty="0"/>
          </a:p>
          <a:p>
            <a:r>
              <a:rPr lang="en-US" sz="1600" dirty="0" smtClean="0"/>
              <a:t>Prototype under construction</a:t>
            </a:r>
          </a:p>
          <a:p>
            <a:endParaRPr lang="en-US" sz="1600" dirty="0"/>
          </a:p>
          <a:p>
            <a:endParaRPr lang="en-US" sz="1600" dirty="0" smtClean="0"/>
          </a:p>
          <a:p>
            <a:r>
              <a:rPr lang="en-US" sz="1600" dirty="0" smtClean="0"/>
              <a:t>INFN </a:t>
            </a:r>
            <a:r>
              <a:rPr lang="en-US" sz="1600" b="1" dirty="0" smtClean="0"/>
              <a:t>FE</a:t>
            </a:r>
            <a:r>
              <a:rPr lang="en-US" sz="1600" dirty="0" smtClean="0"/>
              <a:t>, BO, CT, LNF, RM1, TO</a:t>
            </a:r>
            <a:endParaRPr lang="en-US" sz="1600" dirty="0"/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4635" y="4864133"/>
            <a:ext cx="5942798" cy="210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3035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22</a:t>
            </a:fld>
            <a:endParaRPr lang="it-IT"/>
          </a:p>
        </p:txBody>
      </p:sp>
      <p:sp>
        <p:nvSpPr>
          <p:cNvPr id="10" name="Titolo 1"/>
          <p:cNvSpPr txBox="1">
            <a:spLocks/>
          </p:cNvSpPr>
          <p:nvPr/>
        </p:nvSpPr>
        <p:spPr bwMode="auto">
          <a:xfrm>
            <a:off x="837660" y="217566"/>
            <a:ext cx="8291794" cy="57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+mj-lt"/>
                <a:ea typeface="+mj-ea"/>
                <a:cs typeface="+mj-cs"/>
              </a:defRPr>
            </a:lvl1pPr>
            <a:lvl2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2pPr>
            <a:lvl3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3pPr>
            <a:lvl4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4pPr>
            <a:lvl5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5pPr>
            <a:lvl6pPr marL="2511475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6pPr>
            <a:lvl7pPr marL="2968105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7pPr>
            <a:lvl8pPr marL="3424740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8pPr>
            <a:lvl9pPr marL="3881368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9pPr>
          </a:lstStyle>
          <a:p>
            <a:r>
              <a:rPr lang="it-IT" sz="32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The SiPM Program</a:t>
            </a:r>
            <a:endParaRPr lang="it-IT" sz="3200" b="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2690"/>
            <a:ext cx="10080625" cy="320506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72" y="4837103"/>
            <a:ext cx="6136654" cy="214832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1006" y="4463748"/>
            <a:ext cx="3362291" cy="24909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1062" y="4364209"/>
            <a:ext cx="6399909" cy="3241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Cherenkov imaging with irradiated SiPM and ALCOR (</a:t>
            </a:r>
            <a:r>
              <a:rPr lang="en-US" sz="1600" dirty="0" err="1" smtClean="0"/>
              <a:t>DarkSide</a:t>
            </a:r>
            <a:r>
              <a:rPr lang="en-US" sz="1600" dirty="0" smtClean="0"/>
              <a:t>) chip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807537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857610" y="242302"/>
            <a:ext cx="8139720" cy="608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72" tIns="50387" rIns="100772" bIns="50387">
            <a:spAutoFit/>
          </a:bodyPr>
          <a:lstStyle>
            <a:lvl1pPr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500" dirty="0">
                <a:solidFill>
                  <a:srgbClr val="FF0000"/>
                </a:solidFill>
                <a:latin typeface="Comic Sans MS" pitchFamily="66" charset="0"/>
              </a:rPr>
              <a:t>      Il </a:t>
            </a:r>
            <a:r>
              <a:rPr lang="en-US" sz="3500" dirty="0" err="1">
                <a:solidFill>
                  <a:srgbClr val="FF0000"/>
                </a:solidFill>
                <a:latin typeface="Comic Sans MS" pitchFamily="66" charset="0"/>
              </a:rPr>
              <a:t>gruppo</a:t>
            </a:r>
            <a:r>
              <a:rPr lang="en-US" sz="3500" dirty="0">
                <a:solidFill>
                  <a:srgbClr val="FF0000"/>
                </a:solidFill>
                <a:latin typeface="Comic Sans MS" pitchFamily="66" charset="0"/>
              </a:rPr>
              <a:t> di Ferrara </a:t>
            </a:r>
            <a:r>
              <a:rPr lang="en-US" sz="3500" dirty="0" smtClean="0">
                <a:solidFill>
                  <a:srgbClr val="FF0000"/>
                </a:solidFill>
                <a:latin typeface="Comic Sans MS" pitchFamily="66" charset="0"/>
              </a:rPr>
              <a:t>@ EIC_NET</a:t>
            </a:r>
            <a:endParaRPr lang="en-US" sz="4000" dirty="0">
              <a:solidFill>
                <a:srgbClr val="FF0000"/>
              </a:solidFill>
              <a:sym typeface="Symbol" pitchFamily="18" charset="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5315" y="1430152"/>
            <a:ext cx="9975310" cy="4999739"/>
          </a:xfrm>
          <a:prstGeom prst="rect">
            <a:avLst/>
          </a:prstGeom>
          <a:solidFill>
            <a:schemeClr val="bg1"/>
          </a:solidFill>
        </p:spPr>
        <p:txBody>
          <a:bodyPr wrap="square" lIns="100772" tIns="50387" rIns="100772" bIns="50387" rtlCol="0">
            <a:spAutoFit/>
          </a:bodyPr>
          <a:lstStyle/>
          <a:p>
            <a:r>
              <a:rPr lang="it-IT" sz="19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Responsabilita’</a:t>
            </a:r>
            <a:r>
              <a:rPr lang="it-IT" sz="1900" dirty="0" smtClean="0">
                <a:solidFill>
                  <a:srgbClr val="FF0000"/>
                </a:solidFill>
                <a:latin typeface="Comic Sans MS"/>
                <a:cs typeface="Comic Sans MS"/>
              </a:rPr>
              <a:t>:</a:t>
            </a:r>
          </a:p>
          <a:p>
            <a:endParaRPr lang="it-IT" sz="1900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 smtClean="0">
                <a:latin typeface="Comic Sans MS"/>
                <a:cs typeface="Comic Sans MS"/>
              </a:rPr>
              <a:t>M. C.: responsabile locale EIC_NET</a:t>
            </a: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 smtClean="0">
                <a:latin typeface="Comic Sans MS"/>
                <a:cs typeface="Comic Sans MS"/>
              </a:rPr>
              <a:t>M.C.: </a:t>
            </a:r>
            <a:r>
              <a:rPr lang="it-IT" sz="1900" dirty="0" err="1" smtClean="0">
                <a:latin typeface="Comic Sans MS"/>
                <a:cs typeface="Comic Sans MS"/>
              </a:rPr>
              <a:t>activity</a:t>
            </a:r>
            <a:r>
              <a:rPr lang="it-IT" sz="1900" dirty="0" smtClean="0">
                <a:latin typeface="Comic Sans MS"/>
                <a:cs typeface="Comic Sans MS"/>
              </a:rPr>
              <a:t> leader eRD14</a:t>
            </a:r>
            <a:endParaRPr lang="it-IT" sz="1900" dirty="0">
              <a:latin typeface="Comic Sans MS"/>
              <a:cs typeface="Comic Sans MS"/>
            </a:endParaRP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>
                <a:latin typeface="Comic Sans MS"/>
                <a:cs typeface="Comic Sans MS"/>
              </a:rPr>
              <a:t>M. </a:t>
            </a:r>
            <a:r>
              <a:rPr lang="it-IT" sz="1900" dirty="0" smtClean="0">
                <a:latin typeface="Comic Sans MS"/>
                <a:cs typeface="Comic Sans MS"/>
              </a:rPr>
              <a:t>C.: IAC POETIC (</a:t>
            </a:r>
            <a:r>
              <a:rPr lang="it-IT" sz="1900" dirty="0" err="1" smtClean="0">
                <a:latin typeface="Comic Sans MS"/>
                <a:cs typeface="Comic Sans MS"/>
              </a:rPr>
              <a:t>Physic</a:t>
            </a:r>
            <a:r>
              <a:rPr lang="it-IT" sz="1900" dirty="0" err="1" smtClean="0">
                <a:latin typeface="Comic Sans MS"/>
                <a:cs typeface="Comic Sans MS"/>
              </a:rPr>
              <a:t>s</a:t>
            </a:r>
            <a:r>
              <a:rPr lang="it-IT" sz="1900" dirty="0" smtClean="0">
                <a:latin typeface="Comic Sans MS"/>
                <a:cs typeface="Comic Sans MS"/>
              </a:rPr>
              <a:t> </a:t>
            </a:r>
            <a:r>
              <a:rPr lang="it-IT" sz="1900" dirty="0" err="1" smtClean="0">
                <a:latin typeface="Comic Sans MS"/>
                <a:cs typeface="Comic Sans MS"/>
              </a:rPr>
              <a:t>Opportunities</a:t>
            </a:r>
            <a:r>
              <a:rPr lang="it-IT" sz="1900" dirty="0" smtClean="0">
                <a:latin typeface="Comic Sans MS"/>
                <a:cs typeface="Comic Sans MS"/>
              </a:rPr>
              <a:t> </a:t>
            </a:r>
            <a:r>
              <a:rPr lang="it-IT" sz="1900" dirty="0" err="1" smtClean="0">
                <a:latin typeface="Comic Sans MS"/>
                <a:cs typeface="Comic Sans MS"/>
              </a:rPr>
              <a:t>at</a:t>
            </a:r>
            <a:r>
              <a:rPr lang="it-IT" sz="1900" dirty="0" smtClean="0">
                <a:latin typeface="Comic Sans MS"/>
                <a:cs typeface="Comic Sans MS"/>
              </a:rPr>
              <a:t> EIC) </a:t>
            </a:r>
            <a:r>
              <a:rPr lang="it-IT" sz="1900" dirty="0" smtClean="0">
                <a:latin typeface="Comic Sans MS"/>
                <a:cs typeface="Comic Sans MS"/>
              </a:rPr>
              <a:t>Conference</a:t>
            </a:r>
          </a:p>
          <a:p>
            <a:endParaRPr lang="it-IT" sz="1900" dirty="0">
              <a:solidFill>
                <a:schemeClr val="tx1"/>
              </a:solidFill>
              <a:latin typeface="Comic Sans MS"/>
              <a:cs typeface="Comic Sans MS"/>
            </a:endParaRPr>
          </a:p>
          <a:p>
            <a:r>
              <a:rPr lang="it-IT" sz="1900" dirty="0" smtClean="0">
                <a:solidFill>
                  <a:srgbClr val="FF0000"/>
                </a:solidFill>
                <a:latin typeface="Comic Sans MS"/>
                <a:cs typeface="Comic Sans MS"/>
              </a:rPr>
              <a:t>Contributi </a:t>
            </a:r>
            <a:r>
              <a:rPr lang="it-IT" sz="1900" dirty="0" smtClean="0">
                <a:solidFill>
                  <a:srgbClr val="FF0000"/>
                </a:solidFill>
                <a:latin typeface="Comic Sans MS"/>
                <a:cs typeface="Comic Sans MS"/>
              </a:rPr>
              <a:t>principali</a:t>
            </a:r>
            <a:r>
              <a:rPr lang="it-IT" sz="1900" dirty="0" smtClean="0">
                <a:solidFill>
                  <a:srgbClr val="FF0000"/>
                </a:solidFill>
                <a:latin typeface="Comic Sans MS"/>
                <a:cs typeface="Comic Sans MS"/>
              </a:rPr>
              <a:t>:</a:t>
            </a:r>
          </a:p>
          <a:p>
            <a:endParaRPr lang="it-IT" sz="1900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 err="1" smtClean="0">
                <a:latin typeface="Comic Sans MS"/>
                <a:cs typeface="Comic Sans MS"/>
              </a:rPr>
              <a:t>mRICH</a:t>
            </a:r>
            <a:r>
              <a:rPr lang="it-IT" sz="1900" dirty="0" smtClean="0">
                <a:latin typeface="Comic Sans MS"/>
                <a:cs typeface="Comic Sans MS"/>
              </a:rPr>
              <a:t> </a:t>
            </a:r>
            <a:r>
              <a:rPr lang="it-IT" sz="1900" dirty="0">
                <a:latin typeface="Comic Sans MS"/>
                <a:cs typeface="Comic Sans MS"/>
              </a:rPr>
              <a:t>detector </a:t>
            </a:r>
            <a:endParaRPr lang="it-IT" sz="1900" dirty="0" smtClean="0">
              <a:latin typeface="Comic Sans MS"/>
              <a:cs typeface="Comic Sans MS"/>
            </a:endParaRPr>
          </a:p>
          <a:p>
            <a:r>
              <a:rPr lang="it-IT" sz="1900" dirty="0">
                <a:latin typeface="Comic Sans MS"/>
                <a:cs typeface="Comic Sans MS"/>
              </a:rPr>
              <a:t> </a:t>
            </a:r>
            <a:r>
              <a:rPr lang="it-IT" sz="1900" dirty="0" smtClean="0">
                <a:latin typeface="Comic Sans MS"/>
                <a:cs typeface="Comic Sans MS"/>
              </a:rPr>
              <a:t>     </a:t>
            </a:r>
            <a:r>
              <a:rPr lang="it-IT" sz="1900" dirty="0" smtClean="0">
                <a:latin typeface="Comic Sans MS"/>
                <a:cs typeface="Comic Sans MS"/>
              </a:rPr>
              <a:t>- </a:t>
            </a:r>
            <a:r>
              <a:rPr lang="it-IT" sz="1900" dirty="0" err="1" smtClean="0">
                <a:latin typeface="Comic Sans MS"/>
                <a:cs typeface="Comic Sans MS"/>
              </a:rPr>
              <a:t>Prototyping</a:t>
            </a:r>
            <a:r>
              <a:rPr lang="it-IT" sz="1900" dirty="0" smtClean="0">
                <a:latin typeface="Comic Sans MS"/>
                <a:cs typeface="Comic Sans MS"/>
              </a:rPr>
              <a:t> and data </a:t>
            </a:r>
            <a:r>
              <a:rPr lang="it-IT" sz="1900" dirty="0" err="1" smtClean="0">
                <a:latin typeface="Comic Sans MS"/>
                <a:cs typeface="Comic Sans MS"/>
              </a:rPr>
              <a:t>analysis</a:t>
            </a:r>
            <a:endParaRPr lang="it-IT" sz="1900" dirty="0" smtClean="0">
              <a:latin typeface="Comic Sans MS"/>
              <a:cs typeface="Comic Sans MS"/>
            </a:endParaRPr>
          </a:p>
          <a:p>
            <a:r>
              <a:rPr lang="it-IT" sz="1900" dirty="0">
                <a:latin typeface="Comic Sans MS"/>
                <a:cs typeface="Comic Sans MS"/>
              </a:rPr>
              <a:t> </a:t>
            </a:r>
            <a:endParaRPr lang="it-IT" sz="1900" dirty="0" smtClean="0">
              <a:latin typeface="Comic Sans MS"/>
              <a:cs typeface="Comic Sans MS"/>
            </a:endParaRP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 err="1" smtClean="0">
                <a:latin typeface="Comic Sans MS"/>
                <a:cs typeface="Comic Sans MS"/>
              </a:rPr>
              <a:t>dRICH</a:t>
            </a:r>
            <a:r>
              <a:rPr lang="it-IT" sz="1900" dirty="0" smtClean="0">
                <a:latin typeface="Comic Sans MS"/>
                <a:cs typeface="Comic Sans MS"/>
              </a:rPr>
              <a:t> </a:t>
            </a:r>
            <a:r>
              <a:rPr lang="it-IT" sz="1900" dirty="0">
                <a:latin typeface="Comic Sans MS"/>
                <a:cs typeface="Comic Sans MS"/>
              </a:rPr>
              <a:t>detector </a:t>
            </a:r>
            <a:endParaRPr lang="it-IT" sz="19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r>
              <a:rPr lang="it-IT" sz="19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it-IT" sz="1900" dirty="0" smtClean="0">
                <a:solidFill>
                  <a:srgbClr val="FF0000"/>
                </a:solidFill>
                <a:latin typeface="Comic Sans MS"/>
                <a:cs typeface="Comic Sans MS"/>
              </a:rPr>
              <a:t>     </a:t>
            </a:r>
            <a:r>
              <a:rPr lang="it-IT" sz="1900" dirty="0" smtClean="0">
                <a:latin typeface="Comic Sans MS"/>
                <a:cs typeface="Comic Sans MS"/>
              </a:rPr>
              <a:t>- </a:t>
            </a:r>
            <a:r>
              <a:rPr lang="it-IT" sz="1900" dirty="0" err="1">
                <a:latin typeface="Comic Sans MS"/>
                <a:cs typeface="Comic Sans MS"/>
              </a:rPr>
              <a:t>Prototyping</a:t>
            </a:r>
            <a:r>
              <a:rPr lang="it-IT" sz="1900" dirty="0">
                <a:latin typeface="Comic Sans MS"/>
                <a:cs typeface="Comic Sans MS"/>
              </a:rPr>
              <a:t> and </a:t>
            </a:r>
            <a:r>
              <a:rPr lang="it-IT" sz="1900" dirty="0" smtClean="0">
                <a:latin typeface="Comic Sans MS"/>
                <a:cs typeface="Comic Sans MS"/>
              </a:rPr>
              <a:t>SiPM </a:t>
            </a:r>
            <a:r>
              <a:rPr lang="it-IT" sz="1900" dirty="0" err="1" smtClean="0">
                <a:latin typeface="Comic Sans MS"/>
                <a:cs typeface="Comic Sans MS"/>
              </a:rPr>
              <a:t>program</a:t>
            </a:r>
            <a:endParaRPr lang="it-IT" sz="1900" dirty="0" smtClean="0">
              <a:latin typeface="Comic Sans MS"/>
              <a:cs typeface="Comic Sans MS"/>
            </a:endParaRPr>
          </a:p>
          <a:p>
            <a:endParaRPr lang="it-IT" sz="1900" dirty="0">
              <a:latin typeface="Comic Sans MS"/>
              <a:cs typeface="Comic Sans MS"/>
            </a:endParaRP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 err="1" smtClean="0">
                <a:latin typeface="Comic Sans MS"/>
                <a:cs typeface="Comic Sans MS"/>
              </a:rPr>
              <a:t>Electronics</a:t>
            </a:r>
            <a:r>
              <a:rPr lang="it-IT" sz="1900" dirty="0" smtClean="0">
                <a:latin typeface="Comic Sans MS"/>
                <a:cs typeface="Comic Sans MS"/>
              </a:rPr>
              <a:t> </a:t>
            </a:r>
            <a:endParaRPr lang="it-IT" sz="1900" dirty="0">
              <a:latin typeface="Comic Sans MS"/>
              <a:cs typeface="Comic Sans MS"/>
            </a:endParaRPr>
          </a:p>
          <a:p>
            <a:r>
              <a:rPr lang="it-IT" sz="1900" dirty="0">
                <a:latin typeface="Comic Sans MS"/>
                <a:cs typeface="Comic Sans MS"/>
              </a:rPr>
              <a:t>      - </a:t>
            </a:r>
            <a:r>
              <a:rPr lang="it-IT" sz="1900" dirty="0" smtClean="0">
                <a:latin typeface="Comic Sans MS"/>
                <a:cs typeface="Comic Sans MS"/>
              </a:rPr>
              <a:t>MAROC (</a:t>
            </a:r>
            <a:r>
              <a:rPr lang="it-IT" sz="1900" dirty="0" err="1" smtClean="0">
                <a:latin typeface="Comic Sans MS"/>
                <a:cs typeface="Comic Sans MS"/>
              </a:rPr>
              <a:t>reference</a:t>
            </a:r>
            <a:r>
              <a:rPr lang="it-IT" sz="1900" dirty="0" smtClean="0">
                <a:latin typeface="Comic Sans MS"/>
                <a:cs typeface="Comic Sans MS"/>
              </a:rPr>
              <a:t>) + ALCOR (INFN </a:t>
            </a:r>
            <a:r>
              <a:rPr lang="it-IT" sz="1900" dirty="0" err="1" smtClean="0">
                <a:latin typeface="Comic Sans MS"/>
                <a:cs typeface="Comic Sans MS"/>
              </a:rPr>
              <a:t>development</a:t>
            </a:r>
            <a:r>
              <a:rPr lang="it-IT" sz="1900" dirty="0" smtClean="0">
                <a:latin typeface="Comic Sans MS"/>
                <a:cs typeface="Comic Sans MS"/>
              </a:rPr>
              <a:t>)</a:t>
            </a:r>
          </a:p>
          <a:p>
            <a:r>
              <a:rPr lang="it-IT" sz="1900" dirty="0" smtClean="0">
                <a:latin typeface="Comic Sans MS"/>
                <a:cs typeface="Comic Sans MS"/>
              </a:rPr>
              <a:t>      - VME and Ethernet DAQ in </a:t>
            </a:r>
            <a:r>
              <a:rPr lang="it-IT" sz="1900" dirty="0" err="1" smtClean="0">
                <a:latin typeface="Comic Sans MS"/>
                <a:cs typeface="Comic Sans MS"/>
              </a:rPr>
              <a:t>collaboration</a:t>
            </a:r>
            <a:r>
              <a:rPr lang="it-IT" sz="1900" dirty="0" smtClean="0">
                <a:latin typeface="Comic Sans MS"/>
                <a:cs typeface="Comic Sans MS"/>
              </a:rPr>
              <a:t> with </a:t>
            </a:r>
            <a:r>
              <a:rPr lang="it-IT" sz="1900" dirty="0" err="1" smtClean="0">
                <a:latin typeface="Comic Sans MS"/>
                <a:cs typeface="Comic Sans MS"/>
              </a:rPr>
              <a:t>Jlab</a:t>
            </a:r>
            <a:endParaRPr lang="it-IT" sz="1900" dirty="0">
              <a:latin typeface="Comic Sans MS"/>
              <a:cs typeface="Comic Sans MS"/>
            </a:endParaRPr>
          </a:p>
          <a:p>
            <a:endParaRPr lang="it-IT" sz="1900" dirty="0">
              <a:latin typeface="Comic Sans MS"/>
              <a:cs typeface="Comic Sans MS"/>
            </a:endParaRP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19655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8" name="Segnaposto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10" name="Segnaposto numero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51FE0B-DBC0-4CFA-98C5-12AEA25740A5}" type="slidenum">
              <a:rPr lang="it-IT" smtClean="0"/>
              <a:pPr>
                <a:defRPr/>
              </a:pPr>
              <a:t>3</a:t>
            </a:fld>
            <a:endParaRPr lang="it-IT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2500054" y="994890"/>
            <a:ext cx="4904913" cy="865272"/>
          </a:xfrm>
          <a:prstGeom prst="rect">
            <a:avLst/>
          </a:prstGeom>
        </p:spPr>
        <p:txBody>
          <a:bodyPr lIns="100717" tIns="50361" rIns="100717" bIns="50361"/>
          <a:lstStyle/>
          <a:p>
            <a:pPr marL="377704" indent="-377704" algn="ctr" defTabSz="1007212">
              <a:lnSpc>
                <a:spcPct val="100000"/>
              </a:lnSpc>
              <a:defRPr/>
            </a:pPr>
            <a:r>
              <a:rPr lang="en-GB" sz="2200" kern="0" dirty="0" err="1">
                <a:latin typeface="Comic Sans MS"/>
                <a:cs typeface="Comic Sans MS"/>
              </a:rPr>
              <a:t>Responsabile</a:t>
            </a:r>
            <a:r>
              <a:rPr lang="en-GB" sz="2200" kern="0" dirty="0">
                <a:latin typeface="Comic Sans MS"/>
                <a:cs typeface="Comic Sans MS"/>
              </a:rPr>
              <a:t> </a:t>
            </a:r>
            <a:r>
              <a:rPr lang="en-GB" sz="2200" kern="0" dirty="0" smtClean="0">
                <a:latin typeface="Comic Sans MS"/>
                <a:cs typeface="Comic Sans MS"/>
              </a:rPr>
              <a:t>Locale e </a:t>
            </a:r>
            <a:r>
              <a:rPr lang="en-GB" sz="2200" kern="0" dirty="0" err="1" smtClean="0">
                <a:latin typeface="Comic Sans MS"/>
                <a:cs typeface="Comic Sans MS"/>
              </a:rPr>
              <a:t>Nazionale</a:t>
            </a:r>
            <a:endParaRPr lang="en-GB" sz="2200" kern="0" dirty="0">
              <a:latin typeface="Comic Sans MS"/>
              <a:cs typeface="Comic Sans MS"/>
            </a:endParaRPr>
          </a:p>
          <a:p>
            <a:pPr marL="377704" indent="-377704" algn="ctr" defTabSz="1007212">
              <a:lnSpc>
                <a:spcPct val="100000"/>
              </a:lnSpc>
              <a:defRPr/>
            </a:pPr>
            <a:r>
              <a:rPr lang="en-GB" sz="2200" kern="0" dirty="0">
                <a:latin typeface="Comic Sans MS"/>
                <a:cs typeface="Comic Sans MS"/>
              </a:rPr>
              <a:t>M. </a:t>
            </a:r>
            <a:r>
              <a:rPr lang="en-GB" sz="2200" kern="0" dirty="0" err="1">
                <a:latin typeface="Comic Sans MS"/>
                <a:cs typeface="Comic Sans MS"/>
              </a:rPr>
              <a:t>Contalbrigo</a:t>
            </a:r>
            <a:endParaRPr lang="it-IT" sz="2200" kern="0" dirty="0">
              <a:latin typeface="Comic Sans MS"/>
              <a:cs typeface="Comic Sans MS"/>
            </a:endParaRPr>
          </a:p>
        </p:txBody>
      </p:sp>
      <p:pic>
        <p:nvPicPr>
          <p:cNvPr id="12" name="Picture 2" descr="logo JLab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057" y="105822"/>
            <a:ext cx="2110446" cy="884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641370" y="281005"/>
            <a:ext cx="6008492" cy="794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17" tIns="50361" rIns="100717" bIns="50361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lnSpc>
                <a:spcPct val="100000"/>
              </a:lnSpc>
              <a:buNone/>
            </a:pPr>
            <a:r>
              <a:rPr lang="it-IT" sz="3500" kern="0" dirty="0" smtClean="0">
                <a:solidFill>
                  <a:srgbClr val="FF0000"/>
                </a:solidFill>
                <a:latin typeface="Comic Sans MS"/>
                <a:cs typeface="Comic Sans MS"/>
              </a:rPr>
              <a:t>Collaborazione JLab12</a:t>
            </a:r>
            <a:endParaRPr lang="it-IT" sz="3500" kern="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33" y="1863326"/>
            <a:ext cx="9798403" cy="567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39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19984" y="1527622"/>
            <a:ext cx="1020314" cy="238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17" tIns="50361" rIns="100717" bIns="50361" rtlCol="0"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it-IT" sz="2000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485" y="698964"/>
            <a:ext cx="6527937" cy="5303392"/>
          </a:xfrm>
          <a:prstGeom prst="rect">
            <a:avLst/>
          </a:prstGeom>
        </p:spPr>
      </p:pic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359400" y="1145013"/>
            <a:ext cx="2674261" cy="441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17" tIns="50361" rIns="100717" bIns="50361">
            <a:spAutoFit/>
          </a:bodyPr>
          <a:lstStyle>
            <a:lvl1pPr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auto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</a:pPr>
            <a:r>
              <a:rPr lang="en-US" sz="2200" b="1" dirty="0">
                <a:solidFill>
                  <a:srgbClr val="FF0000"/>
                </a:solidFill>
                <a:latin typeface="Comic Sans MS" pitchFamily="66" charset="0"/>
              </a:rPr>
              <a:t>CLAS12 detector</a:t>
            </a:r>
            <a:endParaRPr lang="en-US" sz="2200" b="1" dirty="0">
              <a:solidFill>
                <a:srgbClr val="FF0000"/>
              </a:solidFill>
              <a:sym typeface="Symbol" pitchFamily="18" charset="2"/>
            </a:endParaRPr>
          </a:p>
        </p:txBody>
      </p:sp>
      <p:pic>
        <p:nvPicPr>
          <p:cNvPr id="22937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31" y="3382961"/>
            <a:ext cx="4045543" cy="3688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Straight Arrow Connector 13"/>
          <p:cNvCxnSpPr/>
          <p:nvPr/>
        </p:nvCxnSpPr>
        <p:spPr>
          <a:xfrm flipH="1">
            <a:off x="3919161" y="4573592"/>
            <a:ext cx="1592828" cy="489686"/>
          </a:xfrm>
          <a:prstGeom prst="straightConnector1">
            <a:avLst/>
          </a:prstGeom>
          <a:ln w="44450">
            <a:solidFill>
              <a:srgbClr val="0066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58768" y="1595512"/>
            <a:ext cx="3532020" cy="1763699"/>
          </a:xfrm>
          <a:prstGeom prst="rect">
            <a:avLst/>
          </a:prstGeom>
          <a:solidFill>
            <a:schemeClr val="bg1"/>
          </a:solidFill>
        </p:spPr>
        <p:txBody>
          <a:bodyPr wrap="square" lIns="100717" tIns="50361" rIns="100717" bIns="50361" rtlCol="0">
            <a:spAutoFit/>
          </a:bodyPr>
          <a:lstStyle/>
          <a:p>
            <a:pPr marL="314752" indent="-314752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it-IT" b="1" dirty="0">
                <a:solidFill>
                  <a:prstClr val="black"/>
                </a:solidFill>
                <a:latin typeface="Comic Sans MS"/>
                <a:cs typeface="Comic Sans MS"/>
              </a:rPr>
              <a:t>Lumi up to </a:t>
            </a:r>
          </a:p>
          <a:p>
            <a:pPr marL="314752" indent="-314752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it-IT" dirty="0">
                <a:solidFill>
                  <a:prstClr val="black"/>
                </a:solidFill>
                <a:latin typeface="Comic Sans MS"/>
                <a:cs typeface="Comic Sans MS"/>
              </a:rPr>
              <a:t>High polarized electron beams</a:t>
            </a:r>
          </a:p>
          <a:p>
            <a:pPr marL="314752" indent="-314752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it-IT" b="1" dirty="0">
                <a:solidFill>
                  <a:prstClr val="black"/>
                </a:solidFill>
                <a:latin typeface="Comic Sans MS"/>
                <a:cs typeface="Comic Sans MS"/>
              </a:rPr>
              <a:t>H and D polarized target</a:t>
            </a:r>
          </a:p>
          <a:p>
            <a:pPr marL="314752" indent="-314752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it-IT" b="1" dirty="0">
                <a:solidFill>
                  <a:prstClr val="black"/>
                </a:solidFill>
                <a:latin typeface="Comic Sans MS"/>
                <a:cs typeface="Comic Sans MS"/>
              </a:rPr>
              <a:t>Broad kinematic range</a:t>
            </a:r>
          </a:p>
          <a:p>
            <a:pPr marL="314752" indent="-314752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it-IT" b="1" dirty="0">
                <a:solidFill>
                  <a:prstClr val="black"/>
                </a:solidFill>
                <a:latin typeface="Comic Sans MS"/>
                <a:cs typeface="Comic Sans MS"/>
              </a:rPr>
              <a:t>Very good PID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991739" y="95924"/>
            <a:ext cx="8136281" cy="644606"/>
          </a:xfrm>
          <a:prstGeom prst="rect">
            <a:avLst/>
          </a:prstGeom>
        </p:spPr>
        <p:txBody>
          <a:bodyPr wrap="square" lIns="100717" tIns="50361" rIns="100717" bIns="50361">
            <a:spAutoFit/>
          </a:bodyPr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3500" dirty="0">
                <a:solidFill>
                  <a:srgbClr val="FF0000"/>
                </a:solidFill>
                <a:latin typeface="Comic Sans MS"/>
                <a:cs typeface="Comic Sans MS"/>
              </a:rPr>
              <a:t>Towards the 12 GeV era</a:t>
            </a:r>
            <a:endParaRPr lang="it-IT" sz="3500" b="1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3" name="Segnaposto numero diapositiva 9"/>
          <p:cNvSpPr txBox="1">
            <a:spLocks/>
          </p:cNvSpPr>
          <p:nvPr/>
        </p:nvSpPr>
        <p:spPr bwMode="auto">
          <a:xfrm>
            <a:off x="7210447" y="7251688"/>
            <a:ext cx="2100130" cy="3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717" tIns="50361" rIns="100717" bIns="50361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defTabSz="1007212">
              <a:defRPr/>
            </a:pPr>
            <a:fld id="{2C51FE0B-DBC0-4CFA-98C5-12AEA25740A5}" type="slidenum">
              <a:rPr lang="it-IT">
                <a:solidFill>
                  <a:srgbClr val="000000"/>
                </a:solidFill>
              </a:rPr>
              <a:pPr defTabSz="1007212">
                <a:defRPr/>
              </a:pPr>
              <a:t>4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889158" y="6165741"/>
            <a:ext cx="4191467" cy="1192620"/>
          </a:xfrm>
          <a:prstGeom prst="rect">
            <a:avLst/>
          </a:prstGeom>
          <a:solidFill>
            <a:schemeClr val="bg1"/>
          </a:solidFill>
        </p:spPr>
        <p:txBody>
          <a:bodyPr wrap="square" lIns="100717" tIns="50361" rIns="100717" bIns="50361" rtlCol="0">
            <a:spAutoFit/>
          </a:bodyPr>
          <a:lstStyle/>
          <a:p>
            <a:r>
              <a:rPr lang="it-IT" sz="2200" b="1" dirty="0">
                <a:solidFill>
                  <a:srgbClr val="FF0000"/>
                </a:solidFill>
                <a:latin typeface="Comic Sans MS"/>
                <a:cs typeface="Comic Sans MS"/>
              </a:rPr>
              <a:t>Physics program</a:t>
            </a:r>
            <a:r>
              <a:rPr lang="it-IT" sz="2000" dirty="0">
                <a:latin typeface="Comic Sans MS"/>
                <a:cs typeface="Comic Sans MS"/>
              </a:rPr>
              <a:t>:</a:t>
            </a:r>
          </a:p>
          <a:p>
            <a:pPr marL="314752" indent="-314752">
              <a:buFontTx/>
              <a:buChar char="-"/>
            </a:pPr>
            <a:r>
              <a:rPr lang="it-IT" dirty="0">
                <a:latin typeface="Comic Sans MS"/>
                <a:cs typeface="Comic Sans MS"/>
              </a:rPr>
              <a:t>Hadron spectroscopy</a:t>
            </a:r>
          </a:p>
          <a:p>
            <a:pPr marL="314752" indent="-314752">
              <a:buFontTx/>
              <a:buChar char="-"/>
            </a:pPr>
            <a:r>
              <a:rPr lang="it-IT" dirty="0">
                <a:latin typeface="Comic Sans MS"/>
                <a:cs typeface="Comic Sans MS"/>
              </a:rPr>
              <a:t>Nuclear effects in hadronization</a:t>
            </a:r>
          </a:p>
          <a:p>
            <a:pPr marL="314752" indent="-314752">
              <a:buFontTx/>
              <a:buChar char="-"/>
            </a:pPr>
            <a:r>
              <a:rPr lang="it-IT" b="1" dirty="0">
                <a:latin typeface="Comic Sans MS"/>
                <a:cs typeface="Comic Sans MS"/>
              </a:rPr>
              <a:t>Nucleon structure</a:t>
            </a:r>
            <a:r>
              <a:rPr lang="it-IT" dirty="0">
                <a:latin typeface="Comic Sans MS"/>
                <a:cs typeface="Comic Sans MS"/>
              </a:rPr>
              <a:t> (TMDs, GPDs)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>
                <a:solidFill>
                  <a:prstClr val="black">
                    <a:tint val="75000"/>
                  </a:prstClr>
                </a:solidFill>
              </a:rPr>
              <a:t>P. Lenisa</a:t>
            </a: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err="1" smtClean="0">
                <a:solidFill>
                  <a:prstClr val="black">
                    <a:tint val="75000"/>
                  </a:prstClr>
                </a:solidFill>
              </a:rPr>
              <a:t>Attivita</a:t>
            </a:r>
            <a:r>
              <a:rPr lang="it-IT" dirty="0" smtClean="0">
                <a:solidFill>
                  <a:prstClr val="black">
                    <a:tint val="75000"/>
                  </a:prstClr>
                </a:solidFill>
              </a:rPr>
              <a:t> gruppo III</a:t>
            </a:r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60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19984" y="1527622"/>
            <a:ext cx="1020314" cy="238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17" tIns="50361" rIns="100717" bIns="50361" rtlCol="0"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it-IT" sz="200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91739" y="198339"/>
            <a:ext cx="8136281" cy="644606"/>
          </a:xfrm>
          <a:prstGeom prst="rect">
            <a:avLst/>
          </a:prstGeom>
        </p:spPr>
        <p:txBody>
          <a:bodyPr wrap="square" lIns="100717" tIns="50361" rIns="100717" bIns="50361">
            <a:spAutoFit/>
          </a:bodyPr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3500" dirty="0">
                <a:solidFill>
                  <a:srgbClr val="FF0000"/>
                </a:solidFill>
                <a:latin typeface="Comic Sans MS"/>
                <a:cs typeface="Comic Sans MS"/>
              </a:rPr>
              <a:t>Towards the 12 GeV era</a:t>
            </a:r>
            <a:endParaRPr lang="it-IT" sz="3500" b="1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pic>
        <p:nvPicPr>
          <p:cNvPr id="2334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69" y="1371484"/>
            <a:ext cx="6122397" cy="4436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Segnaposto numero diapositiva 9"/>
          <p:cNvSpPr txBox="1">
            <a:spLocks/>
          </p:cNvSpPr>
          <p:nvPr/>
        </p:nvSpPr>
        <p:spPr bwMode="auto">
          <a:xfrm>
            <a:off x="7210447" y="7251688"/>
            <a:ext cx="2100130" cy="3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717" tIns="50361" rIns="100717" bIns="50361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defTabSz="1007212">
              <a:defRPr/>
            </a:pPr>
            <a:fld id="{2C51FE0B-DBC0-4CFA-98C5-12AEA25740A5}" type="slidenum">
              <a:rPr lang="it-IT">
                <a:solidFill>
                  <a:srgbClr val="000000"/>
                </a:solidFill>
              </a:rPr>
              <a:pPr defTabSz="1007212">
                <a:defRPr/>
              </a:pPr>
              <a:t>5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>
                <a:solidFill>
                  <a:prstClr val="black">
                    <a:tint val="75000"/>
                  </a:prstClr>
                </a:solidFill>
              </a:rPr>
              <a:t>P. Lenisa</a:t>
            </a: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>
                    <a:tint val="75000"/>
                  </a:prstClr>
                </a:solidFill>
              </a:rPr>
              <a:t>Attivita gruppo III</a:t>
            </a: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 descr="Sivers_dow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4263" y="3558150"/>
            <a:ext cx="2428742" cy="224517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2182" y="1683959"/>
            <a:ext cx="2234320" cy="204330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215565" y="903402"/>
            <a:ext cx="2429834" cy="4955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Investigating QCD spin-orbit</a:t>
            </a:r>
          </a:p>
          <a:p>
            <a:r>
              <a:rPr lang="en-US" sz="1400" dirty="0" smtClean="0">
                <a:solidFill>
                  <a:srgbClr val="FF0000"/>
                </a:solidFill>
              </a:rPr>
              <a:t>and dynamic effects</a:t>
            </a:r>
          </a:p>
        </p:txBody>
      </p:sp>
    </p:spTree>
    <p:extLst>
      <p:ext uri="{BB962C8B-B14F-4D97-AF65-F5344CB8AC3E}">
        <p14:creationId xmlns:p14="http://schemas.microsoft.com/office/powerpoint/2010/main" val="4286766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177474" y="72502"/>
            <a:ext cx="9903159" cy="474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0717" tIns="50361" rIns="100717" bIns="50361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600" b="1" dirty="0">
                <a:solidFill>
                  <a:srgbClr val="FF0000"/>
                </a:solidFill>
              </a:rPr>
              <a:t>The CLAS12 RICH </a:t>
            </a:r>
          </a:p>
        </p:txBody>
      </p:sp>
      <p:pic>
        <p:nvPicPr>
          <p:cNvPr id="98406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16" b="7161"/>
          <a:stretch/>
        </p:blipFill>
        <p:spPr bwMode="auto">
          <a:xfrm>
            <a:off x="90284" y="2995440"/>
            <a:ext cx="9869985" cy="4127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406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69" y="780382"/>
            <a:ext cx="4047992" cy="1921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407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605" y="855598"/>
            <a:ext cx="1483803" cy="391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407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130" y="1401493"/>
            <a:ext cx="4798798" cy="682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1787588"/>
              </p:ext>
            </p:extLst>
          </p:nvPr>
        </p:nvGraphicFramePr>
        <p:xfrm>
          <a:off x="5412207" y="3178211"/>
          <a:ext cx="4289984" cy="3780803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289984"/>
              </a:tblGrid>
              <a:tr h="33271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Calibri"/>
                          <a:cs typeface="Calibri"/>
                        </a:rPr>
                        <a:t>INSTITUTIONS</a:t>
                      </a:r>
                      <a:endParaRPr lang="en-US" sz="1200" dirty="0"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034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Calibri"/>
                          <a:cs typeface="Calibri"/>
                        </a:rPr>
                        <a:t>INFN</a:t>
                      </a:r>
                      <a:r>
                        <a:rPr lang="en-US" sz="1200" b="1" baseline="0" dirty="0" smtClean="0">
                          <a:latin typeface="Calibri"/>
                          <a:cs typeface="Calibri"/>
                        </a:rPr>
                        <a:t> (Italy)   </a:t>
                      </a:r>
                      <a:r>
                        <a:rPr lang="en-US" sz="1200" b="1" baseline="0" dirty="0" smtClean="0">
                          <a:solidFill>
                            <a:srgbClr val="17375E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Bari, Ferrara, </a:t>
                      </a:r>
                      <a:r>
                        <a:rPr lang="en-US" sz="1200" b="1" dirty="0" err="1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Genova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, </a:t>
                      </a:r>
                      <a:r>
                        <a:rPr lang="en-US" sz="1200" b="1" dirty="0" err="1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L.Frascati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lang="en-US" sz="1200" b="1" baseline="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Roma/ISS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03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Jefferson Lab (Newport News, USA)</a:t>
                      </a:r>
                      <a:endParaRPr lang="en-US" sz="1200" b="1" dirty="0" smtClean="0"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03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latin typeface="+mn-lt"/>
                          <a:cs typeface="Calibri"/>
                        </a:rPr>
                        <a:t>Argonne</a:t>
                      </a:r>
                      <a:r>
                        <a:rPr lang="en-US" sz="1200" b="1" baseline="0" dirty="0" smtClean="0">
                          <a:latin typeface="+mn-lt"/>
                          <a:cs typeface="Calibri"/>
                        </a:rPr>
                        <a:t> National Lab (Argonne, USA)</a:t>
                      </a:r>
                      <a:endParaRPr lang="en-US" sz="1200" b="1" dirty="0" smtClean="0"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614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Duquesne University  (Pittsburgh, USA) 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614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George Washington</a:t>
                      </a:r>
                      <a:r>
                        <a:rPr lang="en-US" sz="1200" b="1" baseline="0" dirty="0" smtClean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 University (USA)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75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Glasgow University  (Glasgow, UK)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75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J. Gutenberg </a:t>
                      </a:r>
                      <a:r>
                        <a:rPr lang="en-US" sz="12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Universitat</a:t>
                      </a:r>
                      <a:r>
                        <a:rPr lang="en-US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Mainz (Mainz, Germany) </a:t>
                      </a:r>
                      <a:endParaRPr lang="en-US" sz="1200" b="1" dirty="0" smtClean="0">
                        <a:solidFill>
                          <a:srgbClr val="000000"/>
                        </a:solidFill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75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Kyungpook</a:t>
                      </a:r>
                      <a:r>
                        <a:rPr lang="en-US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National University, (</a:t>
                      </a:r>
                      <a:r>
                        <a:rPr lang="en-US" sz="12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Daegu</a:t>
                      </a:r>
                      <a:r>
                        <a:rPr lang="en-US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Korea)</a:t>
                      </a:r>
                      <a:endParaRPr lang="en-US" sz="1200" b="1" dirty="0" smtClean="0">
                        <a:solidFill>
                          <a:srgbClr val="000000"/>
                        </a:solidFill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75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latin typeface="Calibri"/>
                          <a:cs typeface="Calibri"/>
                        </a:rPr>
                        <a:t>University</a:t>
                      </a:r>
                      <a:r>
                        <a:rPr lang="en-US" sz="1200" b="1" baseline="0" dirty="0" smtClean="0">
                          <a:latin typeface="Calibri"/>
                          <a:cs typeface="Calibri"/>
                        </a:rPr>
                        <a:t> of</a:t>
                      </a:r>
                      <a:r>
                        <a:rPr lang="en-US" sz="1200" b="1" dirty="0" smtClean="0">
                          <a:latin typeface="Calibri"/>
                          <a:cs typeface="Calibri"/>
                        </a:rPr>
                        <a:t> Connecticut  (Storrs, USA)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75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UTFSM (Valparaiso, Chile) 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Rectangle 1"/>
          <p:cNvSpPr/>
          <p:nvPr/>
        </p:nvSpPr>
        <p:spPr bwMode="auto">
          <a:xfrm>
            <a:off x="274303" y="3017267"/>
            <a:ext cx="4642827" cy="395190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pic>
        <p:nvPicPr>
          <p:cNvPr id="11" name="Picture 10" descr="RICH2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43" y="3240584"/>
            <a:ext cx="4955080" cy="3547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082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10"/>
          <p:cNvSpPr txBox="1">
            <a:spLocks noChangeArrowheads="1"/>
          </p:cNvSpPr>
          <p:nvPr/>
        </p:nvSpPr>
        <p:spPr bwMode="auto">
          <a:xfrm>
            <a:off x="177474" y="72502"/>
            <a:ext cx="9903159" cy="474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0717" tIns="50361" rIns="100717" bIns="50361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600" b="1" dirty="0">
                <a:solidFill>
                  <a:srgbClr val="FF0000"/>
                </a:solidFill>
              </a:rPr>
              <a:t>The CLAS12 RICH </a:t>
            </a: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84E902D-2203-734E-AFCB-2C40539E98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57" y="1554535"/>
            <a:ext cx="3059261" cy="229038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3EC0AEC9-CCDE-2F45-8F88-392AE50C92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29" y="4058466"/>
            <a:ext cx="3076885" cy="21761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CB208F5E-AE71-E548-B9E3-C643C8DA20C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40"/>
          <a:stretch/>
        </p:blipFill>
        <p:spPr>
          <a:xfrm>
            <a:off x="3474353" y="1554980"/>
            <a:ext cx="2902680" cy="4674687"/>
          </a:xfrm>
          <a:prstGeom prst="rect">
            <a:avLst/>
          </a:prstGeom>
        </p:spPr>
      </p:pic>
      <p:pic>
        <p:nvPicPr>
          <p:cNvPr id="13" name="Picture 12" descr="photo_matrix_installed.jpg">
            <a:extLst>
              <a:ext uri="{FF2B5EF4-FFF2-40B4-BE49-F238E27FC236}">
                <a16:creationId xmlns:a16="http://schemas.microsoft.com/office/drawing/2014/main" xmlns="" id="{E52F5232-1B40-3D4E-A5AA-57B1CD40FE9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3" r="8091"/>
          <a:stretch/>
        </p:blipFill>
        <p:spPr>
          <a:xfrm>
            <a:off x="6432442" y="1585670"/>
            <a:ext cx="3097037" cy="21286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1AEB1865-D7DE-B34C-8161-AB69187BD57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443" y="4002789"/>
            <a:ext cx="3094086" cy="218752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056640" cy="84531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644891" y="694991"/>
            <a:ext cx="4587839" cy="6107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Comic Sans MS"/>
                <a:cs typeface="Comic Sans MS"/>
              </a:rPr>
              <a:t>First module </a:t>
            </a:r>
            <a:r>
              <a:rPr lang="en-US" b="1" dirty="0" smtClean="0">
                <a:latin typeface="Comic Sans MS"/>
                <a:cs typeface="Comic Sans MS"/>
              </a:rPr>
              <a:t>installed in January 2018</a:t>
            </a:r>
          </a:p>
          <a:p>
            <a:r>
              <a:rPr lang="en-US" b="1" dirty="0" smtClean="0">
                <a:solidFill>
                  <a:srgbClr val="FF0000"/>
                </a:solidFill>
                <a:latin typeface="Comic Sans MS"/>
                <a:cs typeface="Comic Sans MS"/>
              </a:rPr>
              <a:t>Second module in preparation for 2021</a:t>
            </a:r>
            <a:r>
              <a:rPr lang="en-US" b="1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endParaRPr lang="en-US" b="1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966561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10"/>
          <p:cNvSpPr txBox="1">
            <a:spLocks noChangeArrowheads="1"/>
          </p:cNvSpPr>
          <p:nvPr/>
        </p:nvSpPr>
        <p:spPr bwMode="auto">
          <a:xfrm>
            <a:off x="162426" y="72502"/>
            <a:ext cx="9903159" cy="474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0739" tIns="50372" rIns="100739" bIns="50372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600" b="1" dirty="0">
                <a:solidFill>
                  <a:srgbClr val="FF0000"/>
                </a:solidFill>
              </a:rPr>
              <a:t>RICH: </a:t>
            </a:r>
            <a:r>
              <a:rPr lang="en-US" sz="2600" b="1" dirty="0" smtClean="0">
                <a:solidFill>
                  <a:srgbClr val="FF0000"/>
                </a:solidFill>
              </a:rPr>
              <a:t>Time </a:t>
            </a:r>
            <a:r>
              <a:rPr lang="en-US" sz="2600" b="1" dirty="0" err="1" smtClean="0">
                <a:solidFill>
                  <a:srgbClr val="FF0000"/>
                </a:solidFill>
              </a:rPr>
              <a:t>Peformance</a:t>
            </a:r>
            <a:endParaRPr lang="en-US" sz="2600" b="1" dirty="0">
              <a:solidFill>
                <a:srgbClr val="FF0000"/>
              </a:solidFill>
            </a:endParaRP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56640" cy="84531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015735" y="-609549"/>
            <a:ext cx="4346562" cy="3241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Pedestal </a:t>
            </a:r>
            <a:r>
              <a:rPr lang="en-US" sz="1600" dirty="0" err="1" smtClean="0"/>
              <a:t>rms</a:t>
            </a:r>
            <a:r>
              <a:rPr lang="en-US" sz="1600" dirty="0" smtClean="0"/>
              <a:t> at the limit of sensitivity (1 DAC)</a:t>
            </a:r>
            <a:endParaRPr lang="en-US" sz="16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059" y="1270079"/>
            <a:ext cx="4418186" cy="588425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8736" y="3445427"/>
            <a:ext cx="5247314" cy="366145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215106" y="1472752"/>
            <a:ext cx="4104647" cy="6107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RICH readout based on single-photon</a:t>
            </a:r>
          </a:p>
          <a:p>
            <a:r>
              <a:rPr lang="en-US" dirty="0"/>
              <a:t>t</a:t>
            </a:r>
            <a:r>
              <a:rPr lang="en-US" dirty="0" smtClean="0"/>
              <a:t>ime tagging (design resolution &lt; 1 ns)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73707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10"/>
          <p:cNvSpPr txBox="1">
            <a:spLocks noChangeArrowheads="1"/>
          </p:cNvSpPr>
          <p:nvPr/>
        </p:nvSpPr>
        <p:spPr bwMode="auto">
          <a:xfrm>
            <a:off x="162426" y="72502"/>
            <a:ext cx="9903159" cy="474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0739" tIns="50372" rIns="100739" bIns="50372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600" b="1" dirty="0">
                <a:solidFill>
                  <a:srgbClr val="FF0000"/>
                </a:solidFill>
              </a:rPr>
              <a:t>RICH: </a:t>
            </a:r>
            <a:r>
              <a:rPr lang="en-US" sz="2600" b="1" dirty="0" smtClean="0">
                <a:solidFill>
                  <a:srgbClr val="FF0000"/>
                </a:solidFill>
              </a:rPr>
              <a:t>Event Reconstruction</a:t>
            </a:r>
            <a:endParaRPr lang="en-US" sz="2600" b="1" dirty="0">
              <a:solidFill>
                <a:srgbClr val="FF0000"/>
              </a:solidFill>
            </a:endParaRP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56640" cy="84531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015735" y="-609549"/>
            <a:ext cx="4346562" cy="3241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Pedestal </a:t>
            </a:r>
            <a:r>
              <a:rPr lang="en-US" sz="1600" dirty="0" err="1" smtClean="0"/>
              <a:t>rms</a:t>
            </a:r>
            <a:r>
              <a:rPr lang="en-US" sz="1600" dirty="0" smtClean="0"/>
              <a:t> at the limit of sensitivity (1 DAC)</a:t>
            </a:r>
            <a:endParaRPr lang="en-US" sz="1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69449"/>
            <a:ext cx="10080625" cy="5155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4510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3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14711</TotalTime>
  <Words>1200</Words>
  <Application>Microsoft Macintosh PowerPoint</Application>
  <PresentationFormat>Custom</PresentationFormat>
  <Paragraphs>318</Paragraphs>
  <Slides>23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3_Tema di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HD-ICE TRANSVERSE TARGET (L. Barion, G. Ciullo, M. Contalbrigo, P.L., M. Statera, F. Spizzo) </vt:lpstr>
      <vt:lpstr>Bulk Transverse Magnet</vt:lpstr>
      <vt:lpstr>FERRARA SETUP</vt:lpstr>
      <vt:lpstr>MAGNETIZATION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Greta</dc:creator>
  <cp:lastModifiedBy>Marco Contalbrigo</cp:lastModifiedBy>
  <cp:revision>1371</cp:revision>
  <cp:lastPrinted>1601-01-01T00:00:00Z</cp:lastPrinted>
  <dcterms:created xsi:type="dcterms:W3CDTF">2012-11-22T17:01:27Z</dcterms:created>
  <dcterms:modified xsi:type="dcterms:W3CDTF">2020-07-04T08:46:23Z</dcterms:modified>
</cp:coreProperties>
</file>