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1743" r:id="rId2"/>
    <p:sldId id="289" r:id="rId3"/>
    <p:sldId id="1718" r:id="rId4"/>
    <p:sldId id="1762" r:id="rId5"/>
    <p:sldId id="291" r:id="rId6"/>
    <p:sldId id="1719" r:id="rId7"/>
    <p:sldId id="292" r:id="rId8"/>
    <p:sldId id="1720" r:id="rId9"/>
    <p:sldId id="1721" r:id="rId10"/>
    <p:sldId id="297" r:id="rId11"/>
    <p:sldId id="1767" r:id="rId12"/>
    <p:sldId id="1768" r:id="rId13"/>
    <p:sldId id="294" r:id="rId14"/>
    <p:sldId id="1764" r:id="rId15"/>
    <p:sldId id="1763" r:id="rId16"/>
    <p:sldId id="1765" r:id="rId17"/>
    <p:sldId id="1766" r:id="rId18"/>
    <p:sldId id="1725" r:id="rId19"/>
    <p:sldId id="1726" r:id="rId20"/>
    <p:sldId id="301" r:id="rId21"/>
    <p:sldId id="303" r:id="rId22"/>
    <p:sldId id="1732" r:id="rId23"/>
    <p:sldId id="1759" r:id="rId24"/>
    <p:sldId id="1770" r:id="rId25"/>
    <p:sldId id="1771" r:id="rId26"/>
    <p:sldId id="305" r:id="rId27"/>
    <p:sldId id="1744" r:id="rId28"/>
    <p:sldId id="1699" r:id="rId29"/>
    <p:sldId id="1702" r:id="rId30"/>
    <p:sldId id="1775" r:id="rId31"/>
    <p:sldId id="1730" r:id="rId32"/>
    <p:sldId id="1769" r:id="rId33"/>
    <p:sldId id="1772" r:id="rId34"/>
    <p:sldId id="1773" r:id="rId35"/>
    <p:sldId id="1774" r:id="rId36"/>
    <p:sldId id="1731" r:id="rId37"/>
    <p:sldId id="1761" r:id="rId38"/>
    <p:sldId id="1704" r:id="rId39"/>
    <p:sldId id="1706" r:id="rId40"/>
    <p:sldId id="1692" r:id="rId41"/>
  </p:sldIdLst>
  <p:sldSz cx="9144000" cy="6858000" type="screen4x3"/>
  <p:notesSz cx="7315200" cy="96012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00FF"/>
    <a:srgbClr val="18F7FC"/>
    <a:srgbClr val="CC99FF"/>
    <a:srgbClr val="0066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4" autoAdjust="0"/>
    <p:restoredTop sz="81529" autoAdjust="0"/>
  </p:normalViewPr>
  <p:slideViewPr>
    <p:cSldViewPr>
      <p:cViewPr>
        <p:scale>
          <a:sx n="155" d="100"/>
          <a:sy n="155" d="100"/>
        </p:scale>
        <p:origin x="928" y="-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9048" tIns="49524" rIns="99048" bIns="49524" rtlCol="0"/>
          <a:lstStyle>
            <a:lvl1pPr algn="l">
              <a:defRPr sz="1300"/>
            </a:lvl1pPr>
          </a:lstStyle>
          <a:p>
            <a:endParaRPr lang="it-IT"/>
          </a:p>
        </p:txBody>
      </p:sp>
      <p:sp>
        <p:nvSpPr>
          <p:cNvPr id="3" name="Date Placeholder 2"/>
          <p:cNvSpPr>
            <a:spLocks noGrp="1"/>
          </p:cNvSpPr>
          <p:nvPr>
            <p:ph type="dt" idx="1"/>
          </p:nvPr>
        </p:nvSpPr>
        <p:spPr>
          <a:xfrm>
            <a:off x="4143588" y="1"/>
            <a:ext cx="3169920" cy="480060"/>
          </a:xfrm>
          <a:prstGeom prst="rect">
            <a:avLst/>
          </a:prstGeom>
        </p:spPr>
        <p:txBody>
          <a:bodyPr vert="horz" lIns="99048" tIns="49524" rIns="99048" bIns="49524" rtlCol="0"/>
          <a:lstStyle>
            <a:lvl1pPr algn="r">
              <a:defRPr sz="1300"/>
            </a:lvl1pPr>
          </a:lstStyle>
          <a:p>
            <a:fld id="{4506D798-07D8-405B-B536-3EF85CBFE7BE}" type="datetimeFigureOut">
              <a:rPr lang="it-IT" smtClean="0"/>
              <a:t>24/06/22</a:t>
            </a:fld>
            <a:endParaRPr lang="it-IT"/>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9048" tIns="49524" rIns="99048" bIns="49524" rtlCol="0" anchor="ctr"/>
          <a:lstStyle/>
          <a:p>
            <a:endParaRPr lang="it-IT"/>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119474"/>
            <a:ext cx="3169920" cy="480060"/>
          </a:xfrm>
          <a:prstGeom prst="rect">
            <a:avLst/>
          </a:prstGeom>
        </p:spPr>
        <p:txBody>
          <a:bodyPr vert="horz" lIns="99048" tIns="49524" rIns="99048" bIns="49524" rtlCol="0" anchor="b"/>
          <a:lstStyle>
            <a:lvl1pPr algn="l">
              <a:defRPr sz="1300"/>
            </a:lvl1pPr>
          </a:lstStyle>
          <a:p>
            <a:endParaRPr lang="it-IT"/>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9048" tIns="49524" rIns="99048" bIns="49524" rtlCol="0" anchor="b"/>
          <a:lstStyle>
            <a:lvl1pPr algn="r">
              <a:defRPr sz="1300"/>
            </a:lvl1pPr>
          </a:lstStyle>
          <a:p>
            <a:fld id="{8DBE6D38-CBDC-464C-88E4-92B76605B271}" type="slidenum">
              <a:rPr lang="it-IT" smtClean="0"/>
              <a:t>‹#›</a:t>
            </a:fld>
            <a:endParaRPr lang="it-IT"/>
          </a:p>
        </p:txBody>
      </p:sp>
    </p:spTree>
    <p:extLst>
      <p:ext uri="{BB962C8B-B14F-4D97-AF65-F5344CB8AC3E}">
        <p14:creationId xmlns:p14="http://schemas.microsoft.com/office/powerpoint/2010/main" val="2742237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901203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50088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692127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793123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771232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794240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113546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532237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245507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25927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65415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79942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111970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672994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49510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461456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339770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272717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798935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18128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50085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46859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1023725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257261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0386294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653442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240058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5328560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418188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996420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925800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868246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143233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3212633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40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638485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074115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154783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16910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267337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45393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 dello schema</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Date Placeholder 3"/>
          <p:cNvSpPr>
            <a:spLocks noGrp="1"/>
          </p:cNvSpPr>
          <p:nvPr>
            <p:ph type="dt" sz="half" idx="10"/>
          </p:nvPr>
        </p:nvSpPr>
        <p:spPr/>
        <p:txBody>
          <a:bodyPr/>
          <a:lstStyle/>
          <a:p>
            <a:fld id="{E74C33F2-851D-430E-8305-E8A4FA0413E7}" type="datetimeFigureOut">
              <a:rPr lang="it-IT" smtClean="0"/>
              <a:t>24/06/22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43440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24/06/22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59807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24/06/22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97999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24/06/22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361431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 dello schema</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24/06/22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38021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24/06/22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41663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p>
        </p:txBody>
      </p:sp>
      <p:sp>
        <p:nvSpPr>
          <p:cNvPr id="7" name="Date Placeholder 6"/>
          <p:cNvSpPr>
            <a:spLocks noGrp="1"/>
          </p:cNvSpPr>
          <p:nvPr>
            <p:ph type="dt" sz="half" idx="10"/>
          </p:nvPr>
        </p:nvSpPr>
        <p:spPr/>
        <p:txBody>
          <a:bodyPr/>
          <a:lstStyle/>
          <a:p>
            <a:fld id="{E74C33F2-851D-430E-8305-E8A4FA0413E7}" type="datetimeFigureOut">
              <a:rPr lang="it-IT" smtClean="0"/>
              <a:t>24/06/22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58961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Date Placeholder 2"/>
          <p:cNvSpPr>
            <a:spLocks noGrp="1"/>
          </p:cNvSpPr>
          <p:nvPr>
            <p:ph type="dt" sz="half" idx="10"/>
          </p:nvPr>
        </p:nvSpPr>
        <p:spPr/>
        <p:txBody>
          <a:bodyPr/>
          <a:lstStyle/>
          <a:p>
            <a:fld id="{E74C33F2-851D-430E-8305-E8A4FA0413E7}" type="datetimeFigureOut">
              <a:rPr lang="it-IT" smtClean="0"/>
              <a:t>24/06/22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94193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C33F2-851D-430E-8305-E8A4FA0413E7}" type="datetimeFigureOut">
              <a:rPr lang="it-IT" smtClean="0"/>
              <a:t>24/06/22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145062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 dello schema</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
Secondo livello
Terzo livello
Quarto livello
Quinto livello</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24/06/22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2902263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 dello schema</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24/06/22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711772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C33F2-851D-430E-8305-E8A4FA0413E7}" type="datetimeFigureOut">
              <a:rPr lang="it-IT" smtClean="0"/>
              <a:t>24/06/22</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5B828-A09D-4C8C-A11C-B48518CE2C06}" type="slidenum">
              <a:rPr lang="it-IT" smtClean="0"/>
              <a:t>‹#›</a:t>
            </a:fld>
            <a:endParaRPr lang="it-IT"/>
          </a:p>
        </p:txBody>
      </p:sp>
    </p:spTree>
    <p:extLst>
      <p:ext uri="{BB962C8B-B14F-4D97-AF65-F5344CB8AC3E}">
        <p14:creationId xmlns:p14="http://schemas.microsoft.com/office/powerpoint/2010/main" val="1214933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8.tiff"/><Relationship Id="rId4" Type="http://schemas.openxmlformats.org/officeDocument/2006/relationships/image" Target="../media/image27.tiff"/></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25.png"/><Relationship Id="rId7" Type="http://schemas.openxmlformats.org/officeDocument/2006/relationships/image" Target="../media/image47.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slides/_rels/slide14.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25.png"/><Relationship Id="rId7" Type="http://schemas.openxmlformats.org/officeDocument/2006/relationships/image" Target="../media/image52.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 Id="rId9" Type="http://schemas.openxmlformats.org/officeDocument/2006/relationships/image" Target="../media/image54.jp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55.jp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8.jp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image" Target="../media/image59.jp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tiff"/></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jpg"/></Relationships>
</file>

<file path=ppt/slides/_rels/slide2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0.jpg"/><Relationship Id="rId4" Type="http://schemas.openxmlformats.org/officeDocument/2006/relationships/image" Target="../media/image69.jpg"/></Relationships>
</file>

<file path=ppt/slides/_rels/slide2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3.jpg"/><Relationship Id="rId4" Type="http://schemas.openxmlformats.org/officeDocument/2006/relationships/image" Target="../media/image72.jpg"/></Relationships>
</file>

<file path=ppt/slides/_rels/slide2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8.tiff"/><Relationship Id="rId7" Type="http://schemas.openxmlformats.org/officeDocument/2006/relationships/image" Target="../media/image82.jp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1.jpg"/><Relationship Id="rId5" Type="http://schemas.openxmlformats.org/officeDocument/2006/relationships/image" Target="../media/image80.tiff"/><Relationship Id="rId4" Type="http://schemas.openxmlformats.org/officeDocument/2006/relationships/image" Target="../media/image79.tiff"/></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tiff"/><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tiff"/><Relationship Id="rId4" Type="http://schemas.openxmlformats.org/officeDocument/2006/relationships/image" Target="../media/image4.tiff"/></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87.jpg"/><Relationship Id="rId4" Type="http://schemas.openxmlformats.org/officeDocument/2006/relationships/image" Target="../media/image86.jpg"/></Relationships>
</file>

<file path=ppt/slides/_rels/slide3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90.jp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94.png"/></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97.jpg"/></Relationships>
</file>

<file path=ppt/slides/_rels/slide37.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00.jpg"/><Relationship Id="rId4" Type="http://schemas.openxmlformats.org/officeDocument/2006/relationships/image" Target="../media/image99.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13" Type="http://schemas.openxmlformats.org/officeDocument/2006/relationships/image" Target="../media/image17.wmf"/><Relationship Id="rId3" Type="http://schemas.openxmlformats.org/officeDocument/2006/relationships/image" Target="../media/image11.jpeg"/><Relationship Id="rId7" Type="http://schemas.openxmlformats.org/officeDocument/2006/relationships/oleObject" Target="../embeddings/oleObject2.bin"/><Relationship Id="rId12" Type="http://schemas.openxmlformats.org/officeDocument/2006/relationships/oleObject" Target="../embeddings/oleObject4.bin"/><Relationship Id="rId17" Type="http://schemas.openxmlformats.org/officeDocument/2006/relationships/image" Target="../media/image19.wmf"/><Relationship Id="rId2" Type="http://schemas.openxmlformats.org/officeDocument/2006/relationships/notesSlide" Target="../notesSlides/notesSlide7.xml"/><Relationship Id="rId16" Type="http://schemas.openxmlformats.org/officeDocument/2006/relationships/oleObject" Target="../embeddings/oleObject6.bin"/><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13.wmf"/><Relationship Id="rId11" Type="http://schemas.openxmlformats.org/officeDocument/2006/relationships/image" Target="../media/image16.wmf"/><Relationship Id="rId5" Type="http://schemas.openxmlformats.org/officeDocument/2006/relationships/oleObject" Target="../embeddings/oleObject1.bin"/><Relationship Id="rId15" Type="http://schemas.openxmlformats.org/officeDocument/2006/relationships/image" Target="../media/image18.wmf"/><Relationship Id="rId10" Type="http://schemas.openxmlformats.org/officeDocument/2006/relationships/oleObject" Target="../embeddings/oleObject3.bin"/><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oleObject" Target="../embeddings/oleObject4.bin"/><Relationship Id="rId18" Type="http://schemas.openxmlformats.org/officeDocument/2006/relationships/image" Target="../media/image19.wmf"/><Relationship Id="rId3" Type="http://schemas.openxmlformats.org/officeDocument/2006/relationships/image" Target="../media/image20.png"/><Relationship Id="rId7" Type="http://schemas.openxmlformats.org/officeDocument/2006/relationships/image" Target="../media/image13.wmf"/><Relationship Id="rId12" Type="http://schemas.openxmlformats.org/officeDocument/2006/relationships/image" Target="../media/image16.wmf"/><Relationship Id="rId17" Type="http://schemas.openxmlformats.org/officeDocument/2006/relationships/oleObject" Target="../embeddings/oleObject6.bin"/><Relationship Id="rId2" Type="http://schemas.openxmlformats.org/officeDocument/2006/relationships/notesSlide" Target="../notesSlides/notesSlide8.xml"/><Relationship Id="rId16" Type="http://schemas.openxmlformats.org/officeDocument/2006/relationships/image" Target="../media/image18.wmf"/><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oleObject" Target="../embeddings/oleObject1.bin"/><Relationship Id="rId11" Type="http://schemas.openxmlformats.org/officeDocument/2006/relationships/oleObject" Target="../embeddings/oleObject3.bin"/><Relationship Id="rId5" Type="http://schemas.openxmlformats.org/officeDocument/2006/relationships/image" Target="../media/image12.png"/><Relationship Id="rId15" Type="http://schemas.openxmlformats.org/officeDocument/2006/relationships/oleObject" Target="../embeddings/oleObject5.bin"/><Relationship Id="rId10" Type="http://schemas.openxmlformats.org/officeDocument/2006/relationships/image" Target="../media/image15.png"/><Relationship Id="rId4" Type="http://schemas.openxmlformats.org/officeDocument/2006/relationships/image" Target="../media/image11.jpeg"/><Relationship Id="rId9" Type="http://schemas.openxmlformats.org/officeDocument/2006/relationships/image" Target="../media/image14.wmf"/><Relationship Id="rId14"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FE340162-E6CF-E34D-B787-B71C701883D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a:t>
            </a:fld>
            <a:endParaRPr lang="it-IT" sz="1600" b="1" dirty="0">
              <a:solidFill>
                <a:schemeClr val="tx1"/>
              </a:solidFill>
              <a:latin typeface="Calibri" charset="0"/>
              <a:ea typeface="Calibri" charset="0"/>
              <a:cs typeface="Calibri" charset="0"/>
            </a:endParaRPr>
          </a:p>
        </p:txBody>
      </p:sp>
      <p:grpSp>
        <p:nvGrpSpPr>
          <p:cNvPr id="6" name="Gruppo 5">
            <a:extLst>
              <a:ext uri="{FF2B5EF4-FFF2-40B4-BE49-F238E27FC236}">
                <a16:creationId xmlns:a16="http://schemas.microsoft.com/office/drawing/2014/main" id="{B88D2510-C7EB-CF43-AA7C-F55E777F34B7}"/>
              </a:ext>
            </a:extLst>
          </p:cNvPr>
          <p:cNvGrpSpPr/>
          <p:nvPr/>
        </p:nvGrpSpPr>
        <p:grpSpPr>
          <a:xfrm>
            <a:off x="92110" y="2852936"/>
            <a:ext cx="8748866" cy="1292662"/>
            <a:chOff x="143614" y="1052736"/>
            <a:chExt cx="8748866" cy="1292662"/>
          </a:xfrm>
        </p:grpSpPr>
        <p:pic>
          <p:nvPicPr>
            <p:cNvPr id="7" name="Immagine 6">
              <a:extLst>
                <a:ext uri="{FF2B5EF4-FFF2-40B4-BE49-F238E27FC236}">
                  <a16:creationId xmlns:a16="http://schemas.microsoft.com/office/drawing/2014/main" id="{E432F924-DB5E-D341-8193-B8CBC77CD0C5}"/>
                </a:ext>
              </a:extLst>
            </p:cNvPr>
            <p:cNvPicPr>
              <a:picLocks noChangeAspect="1"/>
            </p:cNvPicPr>
            <p:nvPr/>
          </p:nvPicPr>
          <p:blipFill>
            <a:blip r:embed="rId3"/>
            <a:stretch>
              <a:fillRect/>
            </a:stretch>
          </p:blipFill>
          <p:spPr>
            <a:xfrm>
              <a:off x="143614" y="1176343"/>
              <a:ext cx="2160240" cy="1008112"/>
            </a:xfrm>
            <a:prstGeom prst="rect">
              <a:avLst/>
            </a:prstGeom>
          </p:spPr>
        </p:pic>
        <p:sp>
          <p:nvSpPr>
            <p:cNvPr id="8" name="CasellaDiTesto 7">
              <a:extLst>
                <a:ext uri="{FF2B5EF4-FFF2-40B4-BE49-F238E27FC236}">
                  <a16:creationId xmlns:a16="http://schemas.microsoft.com/office/drawing/2014/main" id="{6499967C-F761-E146-A04A-4673B5EC033C}"/>
                </a:ext>
              </a:extLst>
            </p:cNvPr>
            <p:cNvSpPr txBox="1"/>
            <p:nvPr/>
          </p:nvSpPr>
          <p:spPr>
            <a:xfrm>
              <a:off x="2519877" y="1052736"/>
              <a:ext cx="6372603" cy="1292662"/>
            </a:xfrm>
            <a:prstGeom prst="rect">
              <a:avLst/>
            </a:prstGeom>
            <a:noFill/>
          </p:spPr>
          <p:txBody>
            <a:bodyPr wrap="square" rtlCol="0">
              <a:spAutoFit/>
            </a:bodyPr>
            <a:lstStyle/>
            <a:p>
              <a:r>
                <a:rPr lang="it-IT" sz="2400" b="1" dirty="0">
                  <a:solidFill>
                    <a:srgbClr val="0000FF"/>
                  </a:solidFill>
                </a:rPr>
                <a:t>JLab12</a:t>
              </a:r>
              <a:r>
                <a:rPr lang="it-IT" sz="2400" dirty="0"/>
                <a:t> </a:t>
              </a:r>
              <a:r>
                <a:rPr lang="it-IT" sz="2400" b="1" dirty="0">
                  <a:solidFill>
                    <a:srgbClr val="FF0000"/>
                  </a:solidFill>
                </a:rPr>
                <a:t>(R.N. &amp; R.L.: Marco </a:t>
              </a:r>
              <a:r>
                <a:rPr lang="it-IT" sz="2400" b="1" dirty="0" err="1">
                  <a:solidFill>
                    <a:srgbClr val="FF0000"/>
                  </a:solidFill>
                </a:rPr>
                <a:t>Contalbrigo</a:t>
              </a:r>
              <a:r>
                <a:rPr lang="it-IT" sz="2400" b="1" dirty="0">
                  <a:solidFill>
                    <a:srgbClr val="FF0000"/>
                  </a:solidFill>
                </a:rPr>
                <a:t>)</a:t>
              </a: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Nucleon</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structure</a:t>
              </a:r>
              <a:r>
                <a:rPr lang="it-IT" dirty="0">
                  <a:latin typeface="Arial" panose="020B0604020202020204" pitchFamily="34" charset="0"/>
                  <a:cs typeface="Arial" panose="020B0604020202020204" pitchFamily="34" charset="0"/>
                </a:rPr>
                <a:t> and spin </a:t>
              </a:r>
              <a:r>
                <a:rPr lang="it-IT" dirty="0" err="1">
                  <a:latin typeface="Arial" panose="020B0604020202020204" pitchFamily="34" charset="0"/>
                  <a:cs typeface="Arial" panose="020B0604020202020204" pitchFamily="34" charset="0"/>
                </a:rPr>
                <a:t>physics</a:t>
              </a:r>
              <a:endParaRPr lang="it-IT"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Transverse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momentum</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phenomena</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TMDs</a:t>
              </a:r>
              <a:r>
                <a:rPr lang="it-IT" dirty="0">
                  <a:latin typeface="Arial" panose="020B0604020202020204" pitchFamily="34" charset="0"/>
                  <a:cs typeface="Arial" panose="020B0604020202020204" pitchFamily="34" charset="0"/>
                </a:rPr>
                <a:t>) &amp; 3D </a:t>
              </a:r>
              <a:r>
                <a:rPr lang="it-IT" dirty="0" err="1">
                  <a:latin typeface="Arial" panose="020B0604020202020204" pitchFamily="34" charset="0"/>
                  <a:cs typeface="Arial" panose="020B0604020202020204" pitchFamily="34" charset="0"/>
                </a:rPr>
                <a:t>imaging</a:t>
              </a:r>
              <a:endParaRPr lang="it-IT"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GPDs</a:t>
              </a:r>
              <a:r>
                <a:rPr lang="it-IT" dirty="0">
                  <a:latin typeface="Arial" panose="020B0604020202020204" pitchFamily="34" charset="0"/>
                  <a:cs typeface="Arial" panose="020B0604020202020204" pitchFamily="34" charset="0"/>
                </a:rPr>
                <a:t> &amp; EM Form </a:t>
              </a:r>
              <a:r>
                <a:rPr lang="it-IT" dirty="0" err="1">
                  <a:latin typeface="Arial" panose="020B0604020202020204" pitchFamily="34" charset="0"/>
                  <a:cs typeface="Arial" panose="020B0604020202020204" pitchFamily="34" charset="0"/>
                </a:rPr>
                <a:t>Factors</a:t>
              </a:r>
              <a:r>
                <a:rPr lang="it-IT" dirty="0">
                  <a:latin typeface="Arial" panose="020B0604020202020204" pitchFamily="34" charset="0"/>
                  <a:cs typeface="Arial" panose="020B0604020202020204" pitchFamily="34" charset="0"/>
                </a:rPr>
                <a:t> of the </a:t>
              </a:r>
              <a:r>
                <a:rPr lang="it-IT" dirty="0" err="1">
                  <a:latin typeface="Arial" panose="020B0604020202020204" pitchFamily="34" charset="0"/>
                  <a:cs typeface="Arial" panose="020B0604020202020204" pitchFamily="34" charset="0"/>
                </a:rPr>
                <a:t>nucleon</a:t>
              </a:r>
              <a:endParaRPr lang="it-IT" dirty="0">
                <a:latin typeface="Arial" panose="020B0604020202020204" pitchFamily="34" charset="0"/>
                <a:cs typeface="Arial" panose="020B0604020202020204" pitchFamily="34" charset="0"/>
              </a:endParaRPr>
            </a:p>
          </p:txBody>
        </p:sp>
      </p:grpSp>
      <p:sp>
        <p:nvSpPr>
          <p:cNvPr id="2" name="TextBox 1">
            <a:extLst>
              <a:ext uri="{FF2B5EF4-FFF2-40B4-BE49-F238E27FC236}">
                <a16:creationId xmlns:a16="http://schemas.microsoft.com/office/drawing/2014/main" id="{D81366C5-52CF-B102-A7D2-5FE72491D7FD}"/>
              </a:ext>
            </a:extLst>
          </p:cNvPr>
          <p:cNvSpPr txBox="1"/>
          <p:nvPr/>
        </p:nvSpPr>
        <p:spPr>
          <a:xfrm>
            <a:off x="683568" y="4963852"/>
            <a:ext cx="6699270" cy="646331"/>
          </a:xfrm>
          <a:prstGeom prst="rect">
            <a:avLst/>
          </a:prstGeom>
          <a:noFill/>
        </p:spPr>
        <p:txBody>
          <a:bodyPr wrap="none" rtlCol="0">
            <a:spAutoFit/>
          </a:bodyPr>
          <a:lstStyle/>
          <a:p>
            <a:r>
              <a:rPr lang="en-IT" dirty="0"/>
              <a:t>M. Contalbrigo elected in the Chair Line of the JLab User Organization</a:t>
            </a:r>
          </a:p>
          <a:p>
            <a:r>
              <a:rPr lang="en-IT" dirty="0"/>
              <a:t>(1600 users from US and all over the World)</a:t>
            </a:r>
          </a:p>
        </p:txBody>
      </p:sp>
    </p:spTree>
    <p:extLst>
      <p:ext uri="{BB962C8B-B14F-4D97-AF65-F5344CB8AC3E}">
        <p14:creationId xmlns:p14="http://schemas.microsoft.com/office/powerpoint/2010/main" val="111480388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10</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Front-End </a:t>
            </a:r>
            <a:r>
              <a:rPr lang="it-IT" sz="2600" dirty="0" err="1">
                <a:solidFill>
                  <a:srgbClr val="0000FF"/>
                </a:solidFill>
                <a:latin typeface="Comic Sans MS" panose="030F0702030302020204" pitchFamily="66" charset="0"/>
              </a:rPr>
              <a:t>electronics</a:t>
            </a:r>
            <a:endParaRPr lang="it-IT" sz="2600" dirty="0">
              <a:solidFill>
                <a:srgbClr val="0000FF"/>
              </a:solidFill>
              <a:latin typeface="Comic Sans MS" panose="030F0702030302020204" pitchFamily="66" charset="0"/>
            </a:endParaRPr>
          </a:p>
        </p:txBody>
      </p:sp>
      <p:pic>
        <p:nvPicPr>
          <p:cNvPr id="2" name="Immagine 1">
            <a:extLst>
              <a:ext uri="{FF2B5EF4-FFF2-40B4-BE49-F238E27FC236}">
                <a16:creationId xmlns:a16="http://schemas.microsoft.com/office/drawing/2014/main" id="{9EC468B7-0327-9546-BCA7-0E3560EEE87E}"/>
              </a:ext>
            </a:extLst>
          </p:cNvPr>
          <p:cNvPicPr>
            <a:picLocks noChangeAspect="1"/>
          </p:cNvPicPr>
          <p:nvPr/>
        </p:nvPicPr>
        <p:blipFill>
          <a:blip r:embed="rId3"/>
          <a:stretch>
            <a:fillRect/>
          </a:stretch>
        </p:blipFill>
        <p:spPr>
          <a:xfrm>
            <a:off x="395536" y="1652139"/>
            <a:ext cx="3024336" cy="2347840"/>
          </a:xfrm>
          <a:prstGeom prst="rect">
            <a:avLst/>
          </a:prstGeom>
        </p:spPr>
      </p:pic>
      <p:pic>
        <p:nvPicPr>
          <p:cNvPr id="4" name="Immagine 3">
            <a:extLst>
              <a:ext uri="{FF2B5EF4-FFF2-40B4-BE49-F238E27FC236}">
                <a16:creationId xmlns:a16="http://schemas.microsoft.com/office/drawing/2014/main" id="{E87871E6-D6CB-5A43-90B4-D1C3F53D5C69}"/>
              </a:ext>
            </a:extLst>
          </p:cNvPr>
          <p:cNvPicPr>
            <a:picLocks noChangeAspect="1"/>
          </p:cNvPicPr>
          <p:nvPr/>
        </p:nvPicPr>
        <p:blipFill>
          <a:blip r:embed="rId4"/>
          <a:stretch>
            <a:fillRect/>
          </a:stretch>
        </p:blipFill>
        <p:spPr>
          <a:xfrm>
            <a:off x="4997502" y="1852430"/>
            <a:ext cx="3894978" cy="2016224"/>
          </a:xfrm>
          <a:prstGeom prst="rect">
            <a:avLst/>
          </a:prstGeom>
        </p:spPr>
      </p:pic>
      <p:sp>
        <p:nvSpPr>
          <p:cNvPr id="5" name="CasellaDiTesto 4">
            <a:extLst>
              <a:ext uri="{FF2B5EF4-FFF2-40B4-BE49-F238E27FC236}">
                <a16:creationId xmlns:a16="http://schemas.microsoft.com/office/drawing/2014/main" id="{E2EB25E3-8ED5-9945-83B5-424A178176F4}"/>
              </a:ext>
            </a:extLst>
          </p:cNvPr>
          <p:cNvSpPr txBox="1"/>
          <p:nvPr/>
        </p:nvSpPr>
        <p:spPr>
          <a:xfrm>
            <a:off x="5148064" y="1467473"/>
            <a:ext cx="3456384" cy="369332"/>
          </a:xfrm>
          <a:prstGeom prst="rect">
            <a:avLst/>
          </a:prstGeom>
          <a:noFill/>
        </p:spPr>
        <p:txBody>
          <a:bodyPr wrap="square" rtlCol="0">
            <a:spAutoFit/>
          </a:bodyPr>
          <a:lstStyle/>
          <a:p>
            <a:pPr algn="ctr"/>
            <a:r>
              <a:rPr lang="en-GB" dirty="0"/>
              <a:t>FPGA Board (</a:t>
            </a:r>
            <a:r>
              <a:rPr lang="en-GB" dirty="0" err="1"/>
              <a:t>JLab</a:t>
            </a:r>
            <a:r>
              <a:rPr lang="en-GB" dirty="0"/>
              <a:t>)</a:t>
            </a:r>
          </a:p>
        </p:txBody>
      </p:sp>
      <p:pic>
        <p:nvPicPr>
          <p:cNvPr id="6" name="Immagine 5">
            <a:extLst>
              <a:ext uri="{FF2B5EF4-FFF2-40B4-BE49-F238E27FC236}">
                <a16:creationId xmlns:a16="http://schemas.microsoft.com/office/drawing/2014/main" id="{59E2525A-FD9B-6647-9C78-CDB2036334A0}"/>
              </a:ext>
            </a:extLst>
          </p:cNvPr>
          <p:cNvPicPr>
            <a:picLocks noChangeAspect="1"/>
          </p:cNvPicPr>
          <p:nvPr/>
        </p:nvPicPr>
        <p:blipFill>
          <a:blip r:embed="rId5"/>
          <a:stretch>
            <a:fillRect/>
          </a:stretch>
        </p:blipFill>
        <p:spPr>
          <a:xfrm>
            <a:off x="252847" y="4765989"/>
            <a:ext cx="4895218" cy="1604176"/>
          </a:xfrm>
          <a:prstGeom prst="rect">
            <a:avLst/>
          </a:prstGeom>
        </p:spPr>
      </p:pic>
      <p:sp>
        <p:nvSpPr>
          <p:cNvPr id="13" name="CasellaDiTesto 12">
            <a:extLst>
              <a:ext uri="{FF2B5EF4-FFF2-40B4-BE49-F238E27FC236}">
                <a16:creationId xmlns:a16="http://schemas.microsoft.com/office/drawing/2014/main" id="{37A480F4-83E3-A74C-9A96-0D3AD2D24676}"/>
              </a:ext>
            </a:extLst>
          </p:cNvPr>
          <p:cNvSpPr txBox="1"/>
          <p:nvPr/>
        </p:nvSpPr>
        <p:spPr>
          <a:xfrm>
            <a:off x="1043608" y="4355812"/>
            <a:ext cx="3456384" cy="369332"/>
          </a:xfrm>
          <a:prstGeom prst="rect">
            <a:avLst/>
          </a:prstGeom>
          <a:noFill/>
        </p:spPr>
        <p:txBody>
          <a:bodyPr wrap="square" rtlCol="0">
            <a:spAutoFit/>
          </a:bodyPr>
          <a:lstStyle/>
          <a:p>
            <a:pPr algn="ctr"/>
            <a:r>
              <a:rPr lang="en-GB" dirty="0"/>
              <a:t>ASIC Board (Ferrara)</a:t>
            </a:r>
          </a:p>
        </p:txBody>
      </p:sp>
      <p:sp>
        <p:nvSpPr>
          <p:cNvPr id="14" name="TextBox 23">
            <a:extLst>
              <a:ext uri="{FF2B5EF4-FFF2-40B4-BE49-F238E27FC236}">
                <a16:creationId xmlns:a16="http://schemas.microsoft.com/office/drawing/2014/main" id="{6DF41CB6-164C-0449-A5DD-0860FB2A160D}"/>
              </a:ext>
            </a:extLst>
          </p:cNvPr>
          <p:cNvSpPr txBox="1"/>
          <p:nvPr/>
        </p:nvSpPr>
        <p:spPr>
          <a:xfrm>
            <a:off x="252846" y="823464"/>
            <a:ext cx="8568790" cy="523220"/>
          </a:xfrm>
          <a:prstGeom prst="rect">
            <a:avLst/>
          </a:prstGeom>
          <a:solidFill>
            <a:schemeClr val="bg1"/>
          </a:solidFill>
        </p:spPr>
        <p:txBody>
          <a:bodyPr wrap="square" rtlCol="0">
            <a:spAutoFit/>
          </a:bodyPr>
          <a:lstStyle/>
          <a:p>
            <a:pPr algn="just"/>
            <a:r>
              <a:rPr lang="en-US" sz="1400" dirty="0">
                <a:solidFill>
                  <a:srgbClr val="FF0000"/>
                </a:solidFill>
                <a:latin typeface="Comic Sans MS"/>
                <a:cs typeface="Comic Sans MS"/>
              </a:rPr>
              <a:t>Compact and modular electronics to readout multi-anode PMTs</a:t>
            </a:r>
          </a:p>
          <a:p>
            <a:pPr algn="just"/>
            <a:r>
              <a:rPr lang="en-US" sz="1400" dirty="0">
                <a:solidFill>
                  <a:srgbClr val="000000"/>
                </a:solidFill>
                <a:latin typeface="Comic Sans MS"/>
                <a:cs typeface="Comic Sans MS"/>
              </a:rPr>
              <a:t>Adopted by </a:t>
            </a:r>
            <a:r>
              <a:rPr lang="en-US" sz="1400" dirty="0" err="1">
                <a:solidFill>
                  <a:srgbClr val="000000"/>
                </a:solidFill>
                <a:latin typeface="Comic Sans MS"/>
                <a:cs typeface="Comic Sans MS"/>
              </a:rPr>
              <a:t>GlueX</a:t>
            </a:r>
            <a:r>
              <a:rPr lang="en-US" sz="1400" dirty="0">
                <a:solidFill>
                  <a:srgbClr val="000000"/>
                </a:solidFill>
                <a:latin typeface="Comic Sans MS"/>
                <a:cs typeface="Comic Sans MS"/>
              </a:rPr>
              <a:t> DIRC and EIC eRD14, under test for SOLID, possible applications under study</a:t>
            </a:r>
          </a:p>
        </p:txBody>
      </p:sp>
      <p:sp>
        <p:nvSpPr>
          <p:cNvPr id="7" name="CasellaDiTesto 6">
            <a:extLst>
              <a:ext uri="{FF2B5EF4-FFF2-40B4-BE49-F238E27FC236}">
                <a16:creationId xmlns:a16="http://schemas.microsoft.com/office/drawing/2014/main" id="{285E1F06-3897-9D4D-B73F-E865D884C7E0}"/>
              </a:ext>
            </a:extLst>
          </p:cNvPr>
          <p:cNvSpPr txBox="1"/>
          <p:nvPr/>
        </p:nvSpPr>
        <p:spPr>
          <a:xfrm>
            <a:off x="5401764" y="4793723"/>
            <a:ext cx="3490716" cy="1361911"/>
          </a:xfrm>
          <a:prstGeom prst="rect">
            <a:avLst/>
          </a:prstGeom>
          <a:noFill/>
        </p:spPr>
        <p:txBody>
          <a:bodyPr wrap="square" rtlCol="0">
            <a:spAutoFit/>
          </a:bodyPr>
          <a:lstStyle/>
          <a:p>
            <a:r>
              <a:rPr lang="it-IT" dirty="0" err="1"/>
              <a:t>Developed</a:t>
            </a:r>
            <a:r>
              <a:rPr lang="it-IT" dirty="0"/>
              <a:t> (Roberto M.) for RICH1 &amp; RICH2</a:t>
            </a:r>
          </a:p>
          <a:p>
            <a:endParaRPr lang="it-IT" sz="1050" dirty="0"/>
          </a:p>
          <a:p>
            <a:r>
              <a:rPr lang="it-IT" dirty="0" err="1"/>
              <a:t>Also</a:t>
            </a:r>
            <a:r>
              <a:rPr lang="it-IT" dirty="0"/>
              <a:t> </a:t>
            </a:r>
            <a:r>
              <a:rPr lang="it-IT" dirty="0" err="1"/>
              <a:t>adopted</a:t>
            </a:r>
            <a:r>
              <a:rPr lang="it-IT" dirty="0"/>
              <a:t> by </a:t>
            </a:r>
            <a:r>
              <a:rPr lang="it-IT" dirty="0" err="1"/>
              <a:t>other</a:t>
            </a:r>
            <a:r>
              <a:rPr lang="it-IT" dirty="0"/>
              <a:t> </a:t>
            </a:r>
            <a:r>
              <a:rPr lang="it-IT" dirty="0" err="1"/>
              <a:t>experiments</a:t>
            </a:r>
            <a:r>
              <a:rPr lang="it-IT" dirty="0"/>
              <a:t> (</a:t>
            </a:r>
            <a:r>
              <a:rPr lang="it-IT" dirty="0" err="1"/>
              <a:t>Gluex</a:t>
            </a:r>
            <a:r>
              <a:rPr lang="it-IT" dirty="0"/>
              <a:t>, SOLID, EIC R&amp;D...)</a:t>
            </a:r>
          </a:p>
        </p:txBody>
      </p:sp>
    </p:spTree>
    <p:extLst>
      <p:ext uri="{BB962C8B-B14F-4D97-AF65-F5344CB8AC3E}">
        <p14:creationId xmlns:p14="http://schemas.microsoft.com/office/powerpoint/2010/main" val="11643494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11</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Ferrara Lab</a:t>
            </a:r>
          </a:p>
        </p:txBody>
      </p:sp>
      <p:sp>
        <p:nvSpPr>
          <p:cNvPr id="15" name="TextBox 14">
            <a:extLst>
              <a:ext uri="{FF2B5EF4-FFF2-40B4-BE49-F238E27FC236}">
                <a16:creationId xmlns:a16="http://schemas.microsoft.com/office/drawing/2014/main" id="{321A4169-9E05-D46F-2E85-0B22BF26EBC0}"/>
              </a:ext>
            </a:extLst>
          </p:cNvPr>
          <p:cNvSpPr txBox="1"/>
          <p:nvPr/>
        </p:nvSpPr>
        <p:spPr>
          <a:xfrm>
            <a:off x="133356" y="801118"/>
            <a:ext cx="8821502" cy="338554"/>
          </a:xfrm>
          <a:prstGeom prst="rect">
            <a:avLst/>
          </a:prstGeom>
          <a:noFill/>
        </p:spPr>
        <p:txBody>
          <a:bodyPr wrap="square" rtlCol="0">
            <a:spAutoFit/>
          </a:bodyPr>
          <a:lstStyle/>
          <a:p>
            <a:r>
              <a:rPr lang="en-US" sz="1600" dirty="0"/>
              <a:t>Existing facility to study detailed mirror optical properties  (surface map, radius of curvature, reflectivity) </a:t>
            </a:r>
          </a:p>
        </p:txBody>
      </p:sp>
      <p:grpSp>
        <p:nvGrpSpPr>
          <p:cNvPr id="16" name="Group 15">
            <a:extLst>
              <a:ext uri="{FF2B5EF4-FFF2-40B4-BE49-F238E27FC236}">
                <a16:creationId xmlns:a16="http://schemas.microsoft.com/office/drawing/2014/main" id="{753753B3-964E-AD09-E66F-6D2F804C2192}"/>
              </a:ext>
            </a:extLst>
          </p:cNvPr>
          <p:cNvGrpSpPr/>
          <p:nvPr/>
        </p:nvGrpSpPr>
        <p:grpSpPr>
          <a:xfrm>
            <a:off x="133356" y="1279101"/>
            <a:ext cx="9004531" cy="2270172"/>
            <a:chOff x="133356" y="1651012"/>
            <a:chExt cx="9004531" cy="2270172"/>
          </a:xfrm>
        </p:grpSpPr>
        <p:sp>
          <p:nvSpPr>
            <p:cNvPr id="17" name="Rectangle 16">
              <a:extLst>
                <a:ext uri="{FF2B5EF4-FFF2-40B4-BE49-F238E27FC236}">
                  <a16:creationId xmlns:a16="http://schemas.microsoft.com/office/drawing/2014/main" id="{ADE92689-EF45-8FBC-E083-C73CE1686476}"/>
                </a:ext>
              </a:extLst>
            </p:cNvPr>
            <p:cNvSpPr/>
            <p:nvPr/>
          </p:nvSpPr>
          <p:spPr>
            <a:xfrm>
              <a:off x="133356" y="1651012"/>
              <a:ext cx="9004531" cy="22701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B90EC69-F3F4-1342-AC50-8CEC2CB5CBFC}"/>
                </a:ext>
              </a:extLst>
            </p:cNvPr>
            <p:cNvPicPr>
              <a:picLocks noChangeAspect="1"/>
            </p:cNvPicPr>
            <p:nvPr/>
          </p:nvPicPr>
          <p:blipFill>
            <a:blip r:embed="rId3"/>
            <a:stretch>
              <a:fillRect/>
            </a:stretch>
          </p:blipFill>
          <p:spPr>
            <a:xfrm>
              <a:off x="133356" y="1651012"/>
              <a:ext cx="3234378" cy="1819337"/>
            </a:xfrm>
            <a:prstGeom prst="rect">
              <a:avLst/>
            </a:prstGeom>
          </p:spPr>
        </p:pic>
        <p:pic>
          <p:nvPicPr>
            <p:cNvPr id="19" name="Picture 18">
              <a:extLst>
                <a:ext uri="{FF2B5EF4-FFF2-40B4-BE49-F238E27FC236}">
                  <a16:creationId xmlns:a16="http://schemas.microsoft.com/office/drawing/2014/main" id="{9D296ABF-E62B-DF07-243F-BF287FBFB77B}"/>
                </a:ext>
              </a:extLst>
            </p:cNvPr>
            <p:cNvPicPr>
              <a:picLocks noChangeAspect="1"/>
            </p:cNvPicPr>
            <p:nvPr/>
          </p:nvPicPr>
          <p:blipFill>
            <a:blip r:embed="rId4"/>
            <a:stretch>
              <a:fillRect/>
            </a:stretch>
          </p:blipFill>
          <p:spPr>
            <a:xfrm>
              <a:off x="4714229" y="1659728"/>
              <a:ext cx="2702173" cy="2050492"/>
            </a:xfrm>
            <a:prstGeom prst="rect">
              <a:avLst/>
            </a:prstGeom>
          </p:spPr>
        </p:pic>
        <p:pic>
          <p:nvPicPr>
            <p:cNvPr id="20" name="Picture 19">
              <a:extLst>
                <a:ext uri="{FF2B5EF4-FFF2-40B4-BE49-F238E27FC236}">
                  <a16:creationId xmlns:a16="http://schemas.microsoft.com/office/drawing/2014/main" id="{563AB5DA-75C5-1343-557A-2CF0FAED06AE}"/>
                </a:ext>
              </a:extLst>
            </p:cNvPr>
            <p:cNvPicPr>
              <a:picLocks noChangeAspect="1"/>
            </p:cNvPicPr>
            <p:nvPr/>
          </p:nvPicPr>
          <p:blipFill>
            <a:blip r:embed="rId5">
              <a:lum/>
              <a:alphaModFix/>
            </a:blip>
            <a:srcRect/>
            <a:stretch>
              <a:fillRect/>
            </a:stretch>
          </p:blipFill>
          <p:spPr>
            <a:xfrm>
              <a:off x="2504775" y="2268424"/>
              <a:ext cx="2202857" cy="1652760"/>
            </a:xfrm>
            <a:prstGeom prst="rect">
              <a:avLst/>
            </a:prstGeom>
            <a:noFill/>
            <a:ln>
              <a:noFill/>
            </a:ln>
          </p:spPr>
        </p:pic>
        <p:pic>
          <p:nvPicPr>
            <p:cNvPr id="21" name="Picture 20">
              <a:extLst>
                <a:ext uri="{FF2B5EF4-FFF2-40B4-BE49-F238E27FC236}">
                  <a16:creationId xmlns:a16="http://schemas.microsoft.com/office/drawing/2014/main" id="{1BA4DC7B-9256-2B9B-BEAE-06CDCA4CDFA0}"/>
                </a:ext>
              </a:extLst>
            </p:cNvPr>
            <p:cNvPicPr>
              <a:picLocks noChangeAspect="1"/>
            </p:cNvPicPr>
            <p:nvPr/>
          </p:nvPicPr>
          <p:blipFill>
            <a:blip r:embed="rId6"/>
            <a:stretch>
              <a:fillRect/>
            </a:stretch>
          </p:blipFill>
          <p:spPr>
            <a:xfrm>
              <a:off x="6761454" y="2268424"/>
              <a:ext cx="2376433" cy="1652758"/>
            </a:xfrm>
            <a:prstGeom prst="rect">
              <a:avLst/>
            </a:prstGeom>
          </p:spPr>
        </p:pic>
        <p:sp>
          <p:nvSpPr>
            <p:cNvPr id="22" name="TextBox 21">
              <a:extLst>
                <a:ext uri="{FF2B5EF4-FFF2-40B4-BE49-F238E27FC236}">
                  <a16:creationId xmlns:a16="http://schemas.microsoft.com/office/drawing/2014/main" id="{6369C37A-E83C-592D-63DD-68801D580A88}"/>
                </a:ext>
              </a:extLst>
            </p:cNvPr>
            <p:cNvSpPr txBox="1"/>
            <p:nvPr/>
          </p:nvSpPr>
          <p:spPr>
            <a:xfrm>
              <a:off x="7685794" y="1799725"/>
              <a:ext cx="1111302" cy="338554"/>
            </a:xfrm>
            <a:prstGeom prst="rect">
              <a:avLst/>
            </a:prstGeom>
            <a:noFill/>
          </p:spPr>
          <p:txBody>
            <a:bodyPr wrap="none" rtlCol="0">
              <a:spAutoFit/>
            </a:bodyPr>
            <a:lstStyle/>
            <a:p>
              <a:r>
                <a:rPr lang="en-US" sz="1600" dirty="0"/>
                <a:t>Reflectivity</a:t>
              </a:r>
            </a:p>
          </p:txBody>
        </p:sp>
        <p:sp>
          <p:nvSpPr>
            <p:cNvPr id="23" name="TextBox 22">
              <a:extLst>
                <a:ext uri="{FF2B5EF4-FFF2-40B4-BE49-F238E27FC236}">
                  <a16:creationId xmlns:a16="http://schemas.microsoft.com/office/drawing/2014/main" id="{9565774C-E288-1E04-0A83-6CF19857787E}"/>
                </a:ext>
              </a:extLst>
            </p:cNvPr>
            <p:cNvSpPr txBox="1"/>
            <p:nvPr/>
          </p:nvSpPr>
          <p:spPr>
            <a:xfrm>
              <a:off x="3517899" y="1781582"/>
              <a:ext cx="922348" cy="338554"/>
            </a:xfrm>
            <a:prstGeom prst="rect">
              <a:avLst/>
            </a:prstGeom>
            <a:noFill/>
          </p:spPr>
          <p:txBody>
            <a:bodyPr wrap="none" rtlCol="0">
              <a:spAutoFit/>
            </a:bodyPr>
            <a:lstStyle/>
            <a:p>
              <a:r>
                <a:rPr lang="en-US" sz="1600" dirty="0"/>
                <a:t>Planarity</a:t>
              </a:r>
            </a:p>
          </p:txBody>
        </p:sp>
      </p:grpSp>
      <p:grpSp>
        <p:nvGrpSpPr>
          <p:cNvPr id="24" name="Group 23">
            <a:extLst>
              <a:ext uri="{FF2B5EF4-FFF2-40B4-BE49-F238E27FC236}">
                <a16:creationId xmlns:a16="http://schemas.microsoft.com/office/drawing/2014/main" id="{0D6D1549-293F-42C4-70B1-170F902CF68E}"/>
              </a:ext>
            </a:extLst>
          </p:cNvPr>
          <p:cNvGrpSpPr/>
          <p:nvPr/>
        </p:nvGrpSpPr>
        <p:grpSpPr>
          <a:xfrm>
            <a:off x="224066" y="3657415"/>
            <a:ext cx="8709095" cy="2916739"/>
            <a:chOff x="133356" y="3711841"/>
            <a:chExt cx="8709095" cy="2916739"/>
          </a:xfrm>
        </p:grpSpPr>
        <p:sp>
          <p:nvSpPr>
            <p:cNvPr id="25" name="Rectangle 24">
              <a:extLst>
                <a:ext uri="{FF2B5EF4-FFF2-40B4-BE49-F238E27FC236}">
                  <a16:creationId xmlns:a16="http://schemas.microsoft.com/office/drawing/2014/main" id="{B6F7583C-F171-2D98-EA3B-5EA7FC3A78FC}"/>
                </a:ext>
              </a:extLst>
            </p:cNvPr>
            <p:cNvSpPr/>
            <p:nvPr/>
          </p:nvSpPr>
          <p:spPr>
            <a:xfrm>
              <a:off x="133356" y="3712107"/>
              <a:ext cx="8709095" cy="2916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60A87D6A-2671-FBBA-5E2C-A206E2A5D4B9}"/>
                </a:ext>
              </a:extLst>
            </p:cNvPr>
            <p:cNvGrpSpPr/>
            <p:nvPr/>
          </p:nvGrpSpPr>
          <p:grpSpPr>
            <a:xfrm>
              <a:off x="133356" y="3711841"/>
              <a:ext cx="8709095" cy="2916739"/>
              <a:chOff x="-368009" y="3711841"/>
              <a:chExt cx="8709095" cy="2916739"/>
            </a:xfrm>
          </p:grpSpPr>
          <p:pic>
            <p:nvPicPr>
              <p:cNvPr id="29" name="Picture 28" descr="Mirror_test.png">
                <a:extLst>
                  <a:ext uri="{FF2B5EF4-FFF2-40B4-BE49-F238E27FC236}">
                    <a16:creationId xmlns:a16="http://schemas.microsoft.com/office/drawing/2014/main" id="{44ECE0D4-AD9B-4E47-25E5-27C1C1343B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009" y="3711842"/>
                <a:ext cx="2413335" cy="2760386"/>
              </a:xfrm>
              <a:prstGeom prst="rect">
                <a:avLst/>
              </a:prstGeom>
            </p:spPr>
          </p:pic>
          <p:pic>
            <p:nvPicPr>
              <p:cNvPr id="30" name="Picture 29" descr="SH.png">
                <a:extLst>
                  <a:ext uri="{FF2B5EF4-FFF2-40B4-BE49-F238E27FC236}">
                    <a16:creationId xmlns:a16="http://schemas.microsoft.com/office/drawing/2014/main" id="{F06BD082-C523-6E49-5B11-109F3BBC1F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0148" y="4077875"/>
                <a:ext cx="2526864" cy="2394351"/>
              </a:xfrm>
              <a:prstGeom prst="rect">
                <a:avLst/>
              </a:prstGeom>
            </p:spPr>
          </p:pic>
          <p:pic>
            <p:nvPicPr>
              <p:cNvPr id="31" name="Picture 30">
                <a:extLst>
                  <a:ext uri="{FF2B5EF4-FFF2-40B4-BE49-F238E27FC236}">
                    <a16:creationId xmlns:a16="http://schemas.microsoft.com/office/drawing/2014/main" id="{E6456DA9-A552-7B49-9242-83931DC7F94D}"/>
                  </a:ext>
                </a:extLst>
              </p:cNvPr>
              <p:cNvPicPr>
                <a:picLocks noChangeAspect="1"/>
              </p:cNvPicPr>
              <p:nvPr/>
            </p:nvPicPr>
            <p:blipFill>
              <a:blip r:embed="rId9"/>
              <a:stretch>
                <a:fillRect/>
              </a:stretch>
            </p:blipFill>
            <p:spPr>
              <a:xfrm>
                <a:off x="4549316" y="3711841"/>
                <a:ext cx="1556565" cy="2760386"/>
              </a:xfrm>
              <a:prstGeom prst="rect">
                <a:avLst/>
              </a:prstGeom>
            </p:spPr>
          </p:pic>
          <p:pic>
            <p:nvPicPr>
              <p:cNvPr id="32" name="Picture 5">
                <a:extLst>
                  <a:ext uri="{FF2B5EF4-FFF2-40B4-BE49-F238E27FC236}">
                    <a16:creationId xmlns:a16="http://schemas.microsoft.com/office/drawing/2014/main" id="{71A1D2BA-12CF-BD6A-0623-486BEFA0338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10671" y="4057247"/>
                <a:ext cx="2230415" cy="12865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3" name="Picture 6">
                <a:extLst>
                  <a:ext uri="{FF2B5EF4-FFF2-40B4-BE49-F238E27FC236}">
                    <a16:creationId xmlns:a16="http://schemas.microsoft.com/office/drawing/2014/main" id="{B151B977-CD1C-4AF1-FEF3-6641F514547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10671" y="5336272"/>
                <a:ext cx="2230415" cy="12923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27" name="TextBox 26">
              <a:extLst>
                <a:ext uri="{FF2B5EF4-FFF2-40B4-BE49-F238E27FC236}">
                  <a16:creationId xmlns:a16="http://schemas.microsoft.com/office/drawing/2014/main" id="{CE2620F4-763A-80BB-641E-753F553FA5A4}"/>
                </a:ext>
              </a:extLst>
            </p:cNvPr>
            <p:cNvSpPr txBox="1"/>
            <p:nvPr/>
          </p:nvSpPr>
          <p:spPr>
            <a:xfrm>
              <a:off x="2513271" y="3728342"/>
              <a:ext cx="2653892" cy="338554"/>
            </a:xfrm>
            <a:prstGeom prst="rect">
              <a:avLst/>
            </a:prstGeom>
            <a:noFill/>
          </p:spPr>
          <p:txBody>
            <a:bodyPr wrap="none" rtlCol="0">
              <a:spAutoFit/>
            </a:bodyPr>
            <a:lstStyle/>
            <a:p>
              <a:r>
                <a:rPr lang="en-US" sz="1600" dirty="0"/>
                <a:t>Shack-Hartmann: Aberrations</a:t>
              </a:r>
            </a:p>
          </p:txBody>
        </p:sp>
        <p:sp>
          <p:nvSpPr>
            <p:cNvPr id="28" name="TextBox 27">
              <a:extLst>
                <a:ext uri="{FF2B5EF4-FFF2-40B4-BE49-F238E27FC236}">
                  <a16:creationId xmlns:a16="http://schemas.microsoft.com/office/drawing/2014/main" id="{78A1F4B4-5C8F-A02C-1B1E-6AE25C39D447}"/>
                </a:ext>
              </a:extLst>
            </p:cNvPr>
            <p:cNvSpPr txBox="1"/>
            <p:nvPr/>
          </p:nvSpPr>
          <p:spPr>
            <a:xfrm>
              <a:off x="6648320" y="3730250"/>
              <a:ext cx="2142534" cy="338554"/>
            </a:xfrm>
            <a:prstGeom prst="rect">
              <a:avLst/>
            </a:prstGeom>
            <a:noFill/>
          </p:spPr>
          <p:txBody>
            <a:bodyPr wrap="none" rtlCol="0">
              <a:spAutoFit/>
            </a:bodyPr>
            <a:lstStyle/>
            <a:p>
              <a:r>
                <a:rPr lang="en-US" sz="1600" dirty="0"/>
                <a:t>Point Image: Alignment</a:t>
              </a:r>
            </a:p>
          </p:txBody>
        </p:sp>
      </p:grpSp>
    </p:spTree>
    <p:extLst>
      <p:ext uri="{BB962C8B-B14F-4D97-AF65-F5344CB8AC3E}">
        <p14:creationId xmlns:p14="http://schemas.microsoft.com/office/powerpoint/2010/main" val="215529231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12</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Ferrara Lab</a:t>
            </a:r>
          </a:p>
        </p:txBody>
      </p:sp>
      <p:sp>
        <p:nvSpPr>
          <p:cNvPr id="34" name="Rectangle 33">
            <a:extLst>
              <a:ext uri="{FF2B5EF4-FFF2-40B4-BE49-F238E27FC236}">
                <a16:creationId xmlns:a16="http://schemas.microsoft.com/office/drawing/2014/main" id="{146CC7A5-05BD-4E90-997C-44E0EA9074FE}"/>
              </a:ext>
            </a:extLst>
          </p:cNvPr>
          <p:cNvSpPr/>
          <p:nvPr/>
        </p:nvSpPr>
        <p:spPr>
          <a:xfrm>
            <a:off x="99787" y="1587502"/>
            <a:ext cx="6656393" cy="246725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2C1B8C41-CE9E-F2CE-F5AD-6CF2151C5A80}"/>
              </a:ext>
            </a:extLst>
          </p:cNvPr>
          <p:cNvGrpSpPr/>
          <p:nvPr/>
        </p:nvGrpSpPr>
        <p:grpSpPr>
          <a:xfrm>
            <a:off x="136071" y="4164258"/>
            <a:ext cx="8918634" cy="2256139"/>
            <a:chOff x="81645" y="2022925"/>
            <a:chExt cx="8918634" cy="2256139"/>
          </a:xfrm>
        </p:grpSpPr>
        <p:sp>
          <p:nvSpPr>
            <p:cNvPr id="36" name="Rectangle 35">
              <a:extLst>
                <a:ext uri="{FF2B5EF4-FFF2-40B4-BE49-F238E27FC236}">
                  <a16:creationId xmlns:a16="http://schemas.microsoft.com/office/drawing/2014/main" id="{4E0C0541-AEF2-705C-6126-748DE5204DD6}"/>
                </a:ext>
              </a:extLst>
            </p:cNvPr>
            <p:cNvSpPr/>
            <p:nvPr/>
          </p:nvSpPr>
          <p:spPr>
            <a:xfrm>
              <a:off x="127000" y="2050144"/>
              <a:ext cx="8873279" cy="2228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7" name="Picture 36">
              <a:extLst>
                <a:ext uri="{FF2B5EF4-FFF2-40B4-BE49-F238E27FC236}">
                  <a16:creationId xmlns:a16="http://schemas.microsoft.com/office/drawing/2014/main" id="{12A3FDEE-B12A-A8C8-0410-269861C358DD}"/>
                </a:ext>
              </a:extLst>
            </p:cNvPr>
            <p:cNvPicPr>
              <a:picLocks noChangeAspect="1"/>
            </p:cNvPicPr>
            <p:nvPr/>
          </p:nvPicPr>
          <p:blipFill>
            <a:blip r:embed="rId3"/>
            <a:stretch>
              <a:fillRect/>
            </a:stretch>
          </p:blipFill>
          <p:spPr>
            <a:xfrm>
              <a:off x="81645" y="2050144"/>
              <a:ext cx="3402283" cy="2228920"/>
            </a:xfrm>
            <a:prstGeom prst="rect">
              <a:avLst/>
            </a:prstGeom>
          </p:spPr>
        </p:pic>
        <p:pic>
          <p:nvPicPr>
            <p:cNvPr id="38" name="Picture 37">
              <a:extLst>
                <a:ext uri="{FF2B5EF4-FFF2-40B4-BE49-F238E27FC236}">
                  <a16:creationId xmlns:a16="http://schemas.microsoft.com/office/drawing/2014/main" id="{9E914936-590A-625A-BD3B-AA600D58C7B3}"/>
                </a:ext>
              </a:extLst>
            </p:cNvPr>
            <p:cNvPicPr>
              <a:picLocks noChangeAspect="1"/>
            </p:cNvPicPr>
            <p:nvPr/>
          </p:nvPicPr>
          <p:blipFill>
            <a:blip r:embed="rId4"/>
            <a:stretch>
              <a:fillRect/>
            </a:stretch>
          </p:blipFill>
          <p:spPr>
            <a:xfrm>
              <a:off x="3517816" y="2240643"/>
              <a:ext cx="2726201" cy="2038421"/>
            </a:xfrm>
            <a:prstGeom prst="rect">
              <a:avLst/>
            </a:prstGeom>
          </p:spPr>
        </p:pic>
        <p:sp>
          <p:nvSpPr>
            <p:cNvPr id="39" name="TextBox 38">
              <a:extLst>
                <a:ext uri="{FF2B5EF4-FFF2-40B4-BE49-F238E27FC236}">
                  <a16:creationId xmlns:a16="http://schemas.microsoft.com/office/drawing/2014/main" id="{EF4DA8EE-8900-E1E7-85C4-B4483E82A352}"/>
                </a:ext>
              </a:extLst>
            </p:cNvPr>
            <p:cNvSpPr txBox="1"/>
            <p:nvPr/>
          </p:nvSpPr>
          <p:spPr>
            <a:xfrm>
              <a:off x="3710213" y="2022925"/>
              <a:ext cx="4493613" cy="276999"/>
            </a:xfrm>
            <a:prstGeom prst="rect">
              <a:avLst/>
            </a:prstGeom>
            <a:noFill/>
          </p:spPr>
          <p:txBody>
            <a:bodyPr wrap="none" rtlCol="0">
              <a:spAutoFit/>
            </a:bodyPr>
            <a:lstStyle/>
            <a:p>
              <a:r>
                <a:rPr lang="en-US" sz="1200" dirty="0"/>
                <a:t>Surface map  by laser setup             </a:t>
              </a:r>
              <a:r>
                <a:rPr lang="en-US" sz="1200" dirty="0" err="1"/>
                <a:t>vs</a:t>
              </a:r>
              <a:r>
                <a:rPr lang="en-US" sz="1200" dirty="0"/>
                <a:t>                               touch machine</a:t>
              </a:r>
            </a:p>
          </p:txBody>
        </p:sp>
        <p:pic>
          <p:nvPicPr>
            <p:cNvPr id="40" name="Picture 39">
              <a:extLst>
                <a:ext uri="{FF2B5EF4-FFF2-40B4-BE49-F238E27FC236}">
                  <a16:creationId xmlns:a16="http://schemas.microsoft.com/office/drawing/2014/main" id="{CD9F6D19-2E71-06F4-D6EB-E027EAF83109}"/>
                </a:ext>
              </a:extLst>
            </p:cNvPr>
            <p:cNvPicPr>
              <a:picLocks noChangeAspect="1"/>
            </p:cNvPicPr>
            <p:nvPr/>
          </p:nvPicPr>
          <p:blipFill>
            <a:blip r:embed="rId5"/>
            <a:stretch>
              <a:fillRect/>
            </a:stretch>
          </p:blipFill>
          <p:spPr>
            <a:xfrm>
              <a:off x="6423065" y="2240641"/>
              <a:ext cx="2539087" cy="2038421"/>
            </a:xfrm>
            <a:prstGeom prst="rect">
              <a:avLst/>
            </a:prstGeom>
          </p:spPr>
        </p:pic>
      </p:grpSp>
      <p:pic>
        <p:nvPicPr>
          <p:cNvPr id="41" name="Picture 40" descr="IMG_20161005_120206_BURST004.jpg">
            <a:extLst>
              <a:ext uri="{FF2B5EF4-FFF2-40B4-BE49-F238E27FC236}">
                <a16:creationId xmlns:a16="http://schemas.microsoft.com/office/drawing/2014/main" id="{734127CE-CCD6-423A-C081-CB151906BC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787" y="1823360"/>
            <a:ext cx="3973718" cy="2231396"/>
          </a:xfrm>
          <a:prstGeom prst="rect">
            <a:avLst/>
          </a:prstGeom>
        </p:spPr>
      </p:pic>
      <p:pic>
        <p:nvPicPr>
          <p:cNvPr id="42" name="Picture 41">
            <a:extLst>
              <a:ext uri="{FF2B5EF4-FFF2-40B4-BE49-F238E27FC236}">
                <a16:creationId xmlns:a16="http://schemas.microsoft.com/office/drawing/2014/main" id="{AD64EDB8-6A24-1CB0-3C36-1FBC89512F58}"/>
              </a:ext>
            </a:extLst>
          </p:cNvPr>
          <p:cNvPicPr>
            <a:picLocks noChangeAspect="1"/>
          </p:cNvPicPr>
          <p:nvPr/>
        </p:nvPicPr>
        <p:blipFill>
          <a:blip r:embed="rId7"/>
          <a:stretch>
            <a:fillRect/>
          </a:stretch>
        </p:blipFill>
        <p:spPr>
          <a:xfrm>
            <a:off x="4100718" y="1823361"/>
            <a:ext cx="2655462" cy="2231396"/>
          </a:xfrm>
          <a:prstGeom prst="rect">
            <a:avLst/>
          </a:prstGeom>
        </p:spPr>
      </p:pic>
      <p:sp>
        <p:nvSpPr>
          <p:cNvPr id="43" name="TextBox 42">
            <a:extLst>
              <a:ext uri="{FF2B5EF4-FFF2-40B4-BE49-F238E27FC236}">
                <a16:creationId xmlns:a16="http://schemas.microsoft.com/office/drawing/2014/main" id="{7A62E0F9-0F4A-4FA5-13CE-CD14DC8297B0}"/>
              </a:ext>
            </a:extLst>
          </p:cNvPr>
          <p:cNvSpPr txBox="1"/>
          <p:nvPr/>
        </p:nvSpPr>
        <p:spPr>
          <a:xfrm>
            <a:off x="1081264" y="1560289"/>
            <a:ext cx="4970005" cy="276999"/>
          </a:xfrm>
          <a:prstGeom prst="rect">
            <a:avLst/>
          </a:prstGeom>
          <a:noFill/>
        </p:spPr>
        <p:txBody>
          <a:bodyPr wrap="none" rtlCol="0">
            <a:spAutoFit/>
          </a:bodyPr>
          <a:lstStyle/>
          <a:p>
            <a:r>
              <a:rPr lang="en-US" sz="1200" dirty="0"/>
              <a:t>Spectrophotometer                                                           Characterization station</a:t>
            </a:r>
          </a:p>
        </p:txBody>
      </p:sp>
      <p:grpSp>
        <p:nvGrpSpPr>
          <p:cNvPr id="44" name="Group 43">
            <a:extLst>
              <a:ext uri="{FF2B5EF4-FFF2-40B4-BE49-F238E27FC236}">
                <a16:creationId xmlns:a16="http://schemas.microsoft.com/office/drawing/2014/main" id="{82DDA558-5EEC-49D6-C8FE-BC2FE22E3FAD}"/>
              </a:ext>
            </a:extLst>
          </p:cNvPr>
          <p:cNvGrpSpPr/>
          <p:nvPr/>
        </p:nvGrpSpPr>
        <p:grpSpPr>
          <a:xfrm>
            <a:off x="6839510" y="729293"/>
            <a:ext cx="2304137" cy="3325465"/>
            <a:chOff x="6857652" y="792790"/>
            <a:chExt cx="2304137" cy="3325465"/>
          </a:xfrm>
        </p:grpSpPr>
        <p:sp>
          <p:nvSpPr>
            <p:cNvPr id="45" name="Rectangle 44">
              <a:extLst>
                <a:ext uri="{FF2B5EF4-FFF2-40B4-BE49-F238E27FC236}">
                  <a16:creationId xmlns:a16="http://schemas.microsoft.com/office/drawing/2014/main" id="{2A1ED395-6E2B-7A53-012C-D30380663399}"/>
                </a:ext>
              </a:extLst>
            </p:cNvPr>
            <p:cNvSpPr/>
            <p:nvPr/>
          </p:nvSpPr>
          <p:spPr>
            <a:xfrm>
              <a:off x="6857653" y="792790"/>
              <a:ext cx="2304136" cy="33254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6" name="Picture 45" descr="IMG_20151009_163741.jpg">
              <a:extLst>
                <a:ext uri="{FF2B5EF4-FFF2-40B4-BE49-F238E27FC236}">
                  <a16:creationId xmlns:a16="http://schemas.microsoft.com/office/drawing/2014/main" id="{3B59815C-E085-74A9-1036-29AD872AC6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57652" y="1069790"/>
              <a:ext cx="2286348" cy="3048464"/>
            </a:xfrm>
            <a:prstGeom prst="rect">
              <a:avLst/>
            </a:prstGeom>
          </p:spPr>
        </p:pic>
        <p:sp>
          <p:nvSpPr>
            <p:cNvPr id="47" name="TextBox 46">
              <a:extLst>
                <a:ext uri="{FF2B5EF4-FFF2-40B4-BE49-F238E27FC236}">
                  <a16:creationId xmlns:a16="http://schemas.microsoft.com/office/drawing/2014/main" id="{B208FC64-9D23-0C06-E437-CF93940305A7}"/>
                </a:ext>
              </a:extLst>
            </p:cNvPr>
            <p:cNvSpPr txBox="1"/>
            <p:nvPr/>
          </p:nvSpPr>
          <p:spPr>
            <a:xfrm>
              <a:off x="7355244" y="792790"/>
              <a:ext cx="1351652" cy="276999"/>
            </a:xfrm>
            <a:prstGeom prst="rect">
              <a:avLst/>
            </a:prstGeom>
            <a:noFill/>
          </p:spPr>
          <p:txBody>
            <a:bodyPr wrap="none" rtlCol="0">
              <a:spAutoFit/>
            </a:bodyPr>
            <a:lstStyle/>
            <a:p>
              <a:r>
                <a:rPr lang="en-US" sz="1200" dirty="0"/>
                <a:t>Controlled storage</a:t>
              </a:r>
            </a:p>
          </p:txBody>
        </p:sp>
      </p:grpSp>
      <p:sp>
        <p:nvSpPr>
          <p:cNvPr id="48" name="TextBox 47">
            <a:extLst>
              <a:ext uri="{FF2B5EF4-FFF2-40B4-BE49-F238E27FC236}">
                <a16:creationId xmlns:a16="http://schemas.microsoft.com/office/drawing/2014/main" id="{8556492E-905C-BB00-2F09-0880A76232F0}"/>
              </a:ext>
            </a:extLst>
          </p:cNvPr>
          <p:cNvSpPr txBox="1"/>
          <p:nvPr/>
        </p:nvSpPr>
        <p:spPr>
          <a:xfrm>
            <a:off x="260724" y="725559"/>
            <a:ext cx="5064307" cy="830997"/>
          </a:xfrm>
          <a:prstGeom prst="rect">
            <a:avLst/>
          </a:prstGeom>
          <a:noFill/>
        </p:spPr>
        <p:txBody>
          <a:bodyPr wrap="none" rtlCol="0">
            <a:spAutoFit/>
          </a:bodyPr>
          <a:lstStyle/>
          <a:p>
            <a:r>
              <a:rPr lang="en-US" sz="1600" dirty="0"/>
              <a:t>Existing facility to study detailed aerogel optical properties</a:t>
            </a:r>
          </a:p>
          <a:p>
            <a:r>
              <a:rPr lang="en-US" sz="1600" dirty="0"/>
              <a:t>(refractive index, surface planarity, forward scattering) </a:t>
            </a:r>
          </a:p>
          <a:p>
            <a:r>
              <a:rPr lang="en-US" sz="1600" dirty="0"/>
              <a:t>safe handling and Interplay with gas radiator</a:t>
            </a:r>
          </a:p>
        </p:txBody>
      </p:sp>
    </p:spTree>
    <p:extLst>
      <p:ext uri="{BB962C8B-B14F-4D97-AF65-F5344CB8AC3E}">
        <p14:creationId xmlns:p14="http://schemas.microsoft.com/office/powerpoint/2010/main" val="411313244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13</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RICH2 Detector </a:t>
            </a:r>
            <a:r>
              <a:rPr lang="it-IT" sz="2600" dirty="0" err="1">
                <a:solidFill>
                  <a:srgbClr val="0000FF"/>
                </a:solidFill>
                <a:latin typeface="Comic Sans MS" panose="030F0702030302020204" pitchFamily="66" charset="0"/>
              </a:rPr>
              <a:t>Plane</a:t>
            </a:r>
            <a:endParaRPr lang="it-IT" sz="2600" dirty="0">
              <a:solidFill>
                <a:srgbClr val="0000FF"/>
              </a:solidFill>
              <a:latin typeface="Comic Sans MS" panose="030F0702030302020204" pitchFamily="66" charset="0"/>
            </a:endParaRPr>
          </a:p>
        </p:txBody>
      </p:sp>
      <p:pic>
        <p:nvPicPr>
          <p:cNvPr id="14" name="Picture 23">
            <a:extLst>
              <a:ext uri="{FF2B5EF4-FFF2-40B4-BE49-F238E27FC236}">
                <a16:creationId xmlns:a16="http://schemas.microsoft.com/office/drawing/2014/main" id="{ED6F10C1-5889-A24E-BEAD-31629FC400CF}"/>
              </a:ext>
            </a:extLst>
          </p:cNvPr>
          <p:cNvPicPr>
            <a:picLocks noChangeAspect="1"/>
          </p:cNvPicPr>
          <p:nvPr/>
        </p:nvPicPr>
        <p:blipFill>
          <a:blip r:embed="rId3"/>
          <a:stretch>
            <a:fillRect/>
          </a:stretch>
        </p:blipFill>
        <p:spPr>
          <a:xfrm>
            <a:off x="8028384" y="34764"/>
            <a:ext cx="1056640" cy="845312"/>
          </a:xfrm>
          <a:prstGeom prst="rect">
            <a:avLst/>
          </a:prstGeom>
        </p:spPr>
      </p:pic>
      <p:pic>
        <p:nvPicPr>
          <p:cNvPr id="13" name="Picture 12" descr="A picture containing indoor&#10;&#10;Description automatically generated">
            <a:extLst>
              <a:ext uri="{FF2B5EF4-FFF2-40B4-BE49-F238E27FC236}">
                <a16:creationId xmlns:a16="http://schemas.microsoft.com/office/drawing/2014/main" id="{9DA2B6B4-612E-9F96-6B75-36BBB7DD88DD}"/>
              </a:ext>
            </a:extLst>
          </p:cNvPr>
          <p:cNvPicPr>
            <a:picLocks noChangeAspect="1"/>
          </p:cNvPicPr>
          <p:nvPr/>
        </p:nvPicPr>
        <p:blipFill>
          <a:blip r:embed="rId4"/>
          <a:stretch>
            <a:fillRect/>
          </a:stretch>
        </p:blipFill>
        <p:spPr>
          <a:xfrm rot="5400000">
            <a:off x="317024" y="1249949"/>
            <a:ext cx="2700320" cy="2025240"/>
          </a:xfrm>
          <a:prstGeom prst="rect">
            <a:avLst/>
          </a:prstGeom>
        </p:spPr>
      </p:pic>
      <p:pic>
        <p:nvPicPr>
          <p:cNvPr id="15" name="Picture 14" descr="A picture containing indoor, person&#10;&#10;Description automatically generated">
            <a:extLst>
              <a:ext uri="{FF2B5EF4-FFF2-40B4-BE49-F238E27FC236}">
                <a16:creationId xmlns:a16="http://schemas.microsoft.com/office/drawing/2014/main" id="{ED47DE11-7A6A-FC2B-8106-59913BFDFCB6}"/>
              </a:ext>
            </a:extLst>
          </p:cNvPr>
          <p:cNvPicPr>
            <a:picLocks noChangeAspect="1"/>
          </p:cNvPicPr>
          <p:nvPr/>
        </p:nvPicPr>
        <p:blipFill>
          <a:blip r:embed="rId5"/>
          <a:stretch>
            <a:fillRect/>
          </a:stretch>
        </p:blipFill>
        <p:spPr>
          <a:xfrm rot="5400000">
            <a:off x="3116383" y="1294669"/>
            <a:ext cx="2700320" cy="2025240"/>
          </a:xfrm>
          <a:prstGeom prst="rect">
            <a:avLst/>
          </a:prstGeom>
        </p:spPr>
      </p:pic>
      <p:pic>
        <p:nvPicPr>
          <p:cNvPr id="16" name="Picture 15" descr="A picture containing indoor, wall&#10;&#10;Description automatically generated">
            <a:extLst>
              <a:ext uri="{FF2B5EF4-FFF2-40B4-BE49-F238E27FC236}">
                <a16:creationId xmlns:a16="http://schemas.microsoft.com/office/drawing/2014/main" id="{39A6CED4-F561-C838-8925-E51B897818DA}"/>
              </a:ext>
            </a:extLst>
          </p:cNvPr>
          <p:cNvPicPr>
            <a:picLocks noChangeAspect="1"/>
          </p:cNvPicPr>
          <p:nvPr/>
        </p:nvPicPr>
        <p:blipFill>
          <a:blip r:embed="rId6"/>
          <a:stretch>
            <a:fillRect/>
          </a:stretch>
        </p:blipFill>
        <p:spPr>
          <a:xfrm rot="5400000">
            <a:off x="6126657" y="1323823"/>
            <a:ext cx="2700321" cy="2025241"/>
          </a:xfrm>
          <a:prstGeom prst="rect">
            <a:avLst/>
          </a:prstGeom>
        </p:spPr>
      </p:pic>
      <p:pic>
        <p:nvPicPr>
          <p:cNvPr id="17" name="Picture 16" descr="Map&#10;&#10;Description automatically generated">
            <a:extLst>
              <a:ext uri="{FF2B5EF4-FFF2-40B4-BE49-F238E27FC236}">
                <a16:creationId xmlns:a16="http://schemas.microsoft.com/office/drawing/2014/main" id="{69892E00-21C5-240A-BE5E-D5CFBE89A0A3}"/>
              </a:ext>
            </a:extLst>
          </p:cNvPr>
          <p:cNvPicPr>
            <a:picLocks noChangeAspect="1"/>
          </p:cNvPicPr>
          <p:nvPr/>
        </p:nvPicPr>
        <p:blipFill>
          <a:blip r:embed="rId7"/>
          <a:stretch>
            <a:fillRect/>
          </a:stretch>
        </p:blipFill>
        <p:spPr>
          <a:xfrm>
            <a:off x="654562" y="3765908"/>
            <a:ext cx="3667297" cy="2750473"/>
          </a:xfrm>
          <a:prstGeom prst="rect">
            <a:avLst/>
          </a:prstGeom>
        </p:spPr>
      </p:pic>
      <p:pic>
        <p:nvPicPr>
          <p:cNvPr id="4" name="Picture 3" descr="A picture containing indoor, wall&#10;&#10;Description automatically generated">
            <a:extLst>
              <a:ext uri="{FF2B5EF4-FFF2-40B4-BE49-F238E27FC236}">
                <a16:creationId xmlns:a16="http://schemas.microsoft.com/office/drawing/2014/main" id="{908FBA5A-FE33-7CB1-37C9-66B01A23B9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2592" y="3730999"/>
            <a:ext cx="3886846" cy="2770743"/>
          </a:xfrm>
          <a:prstGeom prst="rect">
            <a:avLst/>
          </a:prstGeom>
        </p:spPr>
      </p:pic>
    </p:spTree>
    <p:extLst>
      <p:ext uri="{BB962C8B-B14F-4D97-AF65-F5344CB8AC3E}">
        <p14:creationId xmlns:p14="http://schemas.microsoft.com/office/powerpoint/2010/main" val="171999621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14</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RICH2 Mirror System</a:t>
            </a:r>
          </a:p>
        </p:txBody>
      </p:sp>
      <p:pic>
        <p:nvPicPr>
          <p:cNvPr id="14" name="Picture 23">
            <a:extLst>
              <a:ext uri="{FF2B5EF4-FFF2-40B4-BE49-F238E27FC236}">
                <a16:creationId xmlns:a16="http://schemas.microsoft.com/office/drawing/2014/main" id="{ED6F10C1-5889-A24E-BEAD-31629FC400CF}"/>
              </a:ext>
            </a:extLst>
          </p:cNvPr>
          <p:cNvPicPr>
            <a:picLocks noChangeAspect="1"/>
          </p:cNvPicPr>
          <p:nvPr/>
        </p:nvPicPr>
        <p:blipFill>
          <a:blip r:embed="rId3"/>
          <a:stretch>
            <a:fillRect/>
          </a:stretch>
        </p:blipFill>
        <p:spPr>
          <a:xfrm>
            <a:off x="8028384" y="34764"/>
            <a:ext cx="1056640" cy="845312"/>
          </a:xfrm>
          <a:prstGeom prst="rect">
            <a:avLst/>
          </a:prstGeom>
        </p:spPr>
      </p:pic>
      <p:pic>
        <p:nvPicPr>
          <p:cNvPr id="3" name="Picture 2" descr="A picture containing indoor&#10;&#10;Description automatically generated">
            <a:extLst>
              <a:ext uri="{FF2B5EF4-FFF2-40B4-BE49-F238E27FC236}">
                <a16:creationId xmlns:a16="http://schemas.microsoft.com/office/drawing/2014/main" id="{ACE97E72-82FF-32D8-2194-A8E4051D8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3920418"/>
            <a:ext cx="3364565" cy="2526128"/>
          </a:xfrm>
          <a:prstGeom prst="rect">
            <a:avLst/>
          </a:prstGeom>
        </p:spPr>
      </p:pic>
      <p:pic>
        <p:nvPicPr>
          <p:cNvPr id="6" name="Picture 5" descr="A machine on the counter&#10;&#10;Description automatically generated with low confidence">
            <a:extLst>
              <a:ext uri="{FF2B5EF4-FFF2-40B4-BE49-F238E27FC236}">
                <a16:creationId xmlns:a16="http://schemas.microsoft.com/office/drawing/2014/main" id="{92A8BD07-2BE8-7F6E-9AF5-0CA7BA20D9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5956" y="844530"/>
            <a:ext cx="2730500" cy="2051050"/>
          </a:xfrm>
          <a:prstGeom prst="rect">
            <a:avLst/>
          </a:prstGeom>
        </p:spPr>
      </p:pic>
      <p:pic>
        <p:nvPicPr>
          <p:cNvPr id="9" name="Picture 8" descr="A machine on a table&#10;&#10;Description automatically generated with low confidence">
            <a:extLst>
              <a:ext uri="{FF2B5EF4-FFF2-40B4-BE49-F238E27FC236}">
                <a16:creationId xmlns:a16="http://schemas.microsoft.com/office/drawing/2014/main" id="{C8702AAF-37CB-5C5B-0E3B-8CCEA03BE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3630" y="833874"/>
            <a:ext cx="2458366" cy="3020690"/>
          </a:xfrm>
          <a:prstGeom prst="rect">
            <a:avLst/>
          </a:prstGeom>
        </p:spPr>
      </p:pic>
      <p:pic>
        <p:nvPicPr>
          <p:cNvPr id="19" name="Picture 18" descr="A group of people working on a machine&#10;&#10;Description automatically generated with low confidence">
            <a:extLst>
              <a:ext uri="{FF2B5EF4-FFF2-40B4-BE49-F238E27FC236}">
                <a16:creationId xmlns:a16="http://schemas.microsoft.com/office/drawing/2014/main" id="{03A1950C-BD62-E595-126F-2DF9A9F2A3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0371" y="2926818"/>
            <a:ext cx="2932515" cy="3575342"/>
          </a:xfrm>
          <a:prstGeom prst="rect">
            <a:avLst/>
          </a:prstGeom>
        </p:spPr>
      </p:pic>
      <p:pic>
        <p:nvPicPr>
          <p:cNvPr id="21" name="Picture 20" descr="A picture containing indoor, floor&#10;&#10;Description automatically generated">
            <a:extLst>
              <a:ext uri="{FF2B5EF4-FFF2-40B4-BE49-F238E27FC236}">
                <a16:creationId xmlns:a16="http://schemas.microsoft.com/office/drawing/2014/main" id="{2C4263B4-6644-2A1D-663A-23E3E014FC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6915" y="877794"/>
            <a:ext cx="2564476" cy="2976770"/>
          </a:xfrm>
          <a:prstGeom prst="rect">
            <a:avLst/>
          </a:prstGeom>
        </p:spPr>
      </p:pic>
      <p:pic>
        <p:nvPicPr>
          <p:cNvPr id="23" name="Picture 22" descr="A picture containing indoor&#10;&#10;Description automatically generated">
            <a:extLst>
              <a:ext uri="{FF2B5EF4-FFF2-40B4-BE49-F238E27FC236}">
                <a16:creationId xmlns:a16="http://schemas.microsoft.com/office/drawing/2014/main" id="{E7309B8C-AF65-2B28-18DA-1152E8C758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5581" y="3892164"/>
            <a:ext cx="2146150" cy="2609995"/>
          </a:xfrm>
          <a:prstGeom prst="rect">
            <a:avLst/>
          </a:prstGeom>
        </p:spPr>
      </p:pic>
      <p:sp>
        <p:nvSpPr>
          <p:cNvPr id="24" name="TextBox 23">
            <a:extLst>
              <a:ext uri="{FF2B5EF4-FFF2-40B4-BE49-F238E27FC236}">
                <a16:creationId xmlns:a16="http://schemas.microsoft.com/office/drawing/2014/main" id="{6D3D448D-E090-61ED-E6BC-39121A9A8641}"/>
              </a:ext>
            </a:extLst>
          </p:cNvPr>
          <p:cNvSpPr txBox="1"/>
          <p:nvPr/>
        </p:nvSpPr>
        <p:spPr>
          <a:xfrm>
            <a:off x="905959" y="3494354"/>
            <a:ext cx="969946" cy="323165"/>
          </a:xfrm>
          <a:prstGeom prst="rect">
            <a:avLst/>
          </a:prstGeom>
          <a:noFill/>
        </p:spPr>
        <p:txBody>
          <a:bodyPr wrap="none" rtlCol="0">
            <a:spAutoFit/>
          </a:bodyPr>
          <a:lstStyle/>
          <a:p>
            <a:r>
              <a:rPr lang="en-IT" sz="1500" dirty="0">
                <a:solidFill>
                  <a:srgbClr val="FFFF00"/>
                </a:solidFill>
              </a:rPr>
              <a:t>alignment</a:t>
            </a:r>
          </a:p>
        </p:txBody>
      </p:sp>
    </p:spTree>
    <p:extLst>
      <p:ext uri="{BB962C8B-B14F-4D97-AF65-F5344CB8AC3E}">
        <p14:creationId xmlns:p14="http://schemas.microsoft.com/office/powerpoint/2010/main" val="15079237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15</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RICH2 Aerogel</a:t>
            </a:r>
          </a:p>
        </p:txBody>
      </p:sp>
      <p:pic>
        <p:nvPicPr>
          <p:cNvPr id="14" name="Picture 23">
            <a:extLst>
              <a:ext uri="{FF2B5EF4-FFF2-40B4-BE49-F238E27FC236}">
                <a16:creationId xmlns:a16="http://schemas.microsoft.com/office/drawing/2014/main" id="{ED6F10C1-5889-A24E-BEAD-31629FC400CF}"/>
              </a:ext>
            </a:extLst>
          </p:cNvPr>
          <p:cNvPicPr>
            <a:picLocks noChangeAspect="1"/>
          </p:cNvPicPr>
          <p:nvPr/>
        </p:nvPicPr>
        <p:blipFill>
          <a:blip r:embed="rId3"/>
          <a:stretch>
            <a:fillRect/>
          </a:stretch>
        </p:blipFill>
        <p:spPr>
          <a:xfrm>
            <a:off x="8028384" y="34764"/>
            <a:ext cx="1056640" cy="845312"/>
          </a:xfrm>
          <a:prstGeom prst="rect">
            <a:avLst/>
          </a:prstGeom>
        </p:spPr>
      </p:pic>
      <p:pic>
        <p:nvPicPr>
          <p:cNvPr id="4" name="Picture 3" descr="A picture containing indoor, wall, tiled, tile&#10;&#10;Description automatically generated">
            <a:extLst>
              <a:ext uri="{FF2B5EF4-FFF2-40B4-BE49-F238E27FC236}">
                <a16:creationId xmlns:a16="http://schemas.microsoft.com/office/drawing/2014/main" id="{62E49977-50F8-428B-7299-69D3022D1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8432" y="3854781"/>
            <a:ext cx="4788024" cy="2665374"/>
          </a:xfrm>
          <a:prstGeom prst="rect">
            <a:avLst/>
          </a:prstGeom>
        </p:spPr>
      </p:pic>
      <p:pic>
        <p:nvPicPr>
          <p:cNvPr id="6" name="Picture 5" descr="A picture containing indoor, person, preparing, working&#10;&#10;Description automatically generated">
            <a:extLst>
              <a:ext uri="{FF2B5EF4-FFF2-40B4-BE49-F238E27FC236}">
                <a16:creationId xmlns:a16="http://schemas.microsoft.com/office/drawing/2014/main" id="{C05359C7-D59E-7745-595F-5E59F6533A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97" y="991253"/>
            <a:ext cx="3528392" cy="5531663"/>
          </a:xfrm>
          <a:prstGeom prst="rect">
            <a:avLst/>
          </a:prstGeom>
        </p:spPr>
      </p:pic>
      <p:pic>
        <p:nvPicPr>
          <p:cNvPr id="13" name="Picture 12" descr="A picture containing indoor&#10;&#10;Description automatically generated">
            <a:extLst>
              <a:ext uri="{FF2B5EF4-FFF2-40B4-BE49-F238E27FC236}">
                <a16:creationId xmlns:a16="http://schemas.microsoft.com/office/drawing/2014/main" id="{9B43CA59-C81D-5064-A793-C072304EFB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0888" y="914555"/>
            <a:ext cx="3750997" cy="2802632"/>
          </a:xfrm>
          <a:prstGeom prst="rect">
            <a:avLst/>
          </a:prstGeom>
        </p:spPr>
      </p:pic>
    </p:spTree>
    <p:extLst>
      <p:ext uri="{BB962C8B-B14F-4D97-AF65-F5344CB8AC3E}">
        <p14:creationId xmlns:p14="http://schemas.microsoft.com/office/powerpoint/2010/main" val="93489404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16</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RICH2 Installation (June 2022)</a:t>
            </a:r>
          </a:p>
        </p:txBody>
      </p:sp>
      <p:pic>
        <p:nvPicPr>
          <p:cNvPr id="14" name="Picture 23">
            <a:extLst>
              <a:ext uri="{FF2B5EF4-FFF2-40B4-BE49-F238E27FC236}">
                <a16:creationId xmlns:a16="http://schemas.microsoft.com/office/drawing/2014/main" id="{ED6F10C1-5889-A24E-BEAD-31629FC400CF}"/>
              </a:ext>
            </a:extLst>
          </p:cNvPr>
          <p:cNvPicPr>
            <a:picLocks noChangeAspect="1"/>
          </p:cNvPicPr>
          <p:nvPr/>
        </p:nvPicPr>
        <p:blipFill>
          <a:blip r:embed="rId3"/>
          <a:stretch>
            <a:fillRect/>
          </a:stretch>
        </p:blipFill>
        <p:spPr>
          <a:xfrm>
            <a:off x="8028384" y="34764"/>
            <a:ext cx="1056640" cy="845312"/>
          </a:xfrm>
          <a:prstGeom prst="rect">
            <a:avLst/>
          </a:prstGeom>
        </p:spPr>
      </p:pic>
      <p:pic>
        <p:nvPicPr>
          <p:cNvPr id="3" name="Picture 2" descr="A picture containing text, dock&#10;&#10;Description automatically generated">
            <a:extLst>
              <a:ext uri="{FF2B5EF4-FFF2-40B4-BE49-F238E27FC236}">
                <a16:creationId xmlns:a16="http://schemas.microsoft.com/office/drawing/2014/main" id="{23690A53-C04D-EFAA-0E6E-E0EA01F37D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68002"/>
            <a:ext cx="9144000" cy="4125043"/>
          </a:xfrm>
          <a:prstGeom prst="rect">
            <a:avLst/>
          </a:prstGeom>
        </p:spPr>
      </p:pic>
      <p:sp>
        <p:nvSpPr>
          <p:cNvPr id="15" name="CasellaDiTesto 5">
            <a:extLst>
              <a:ext uri="{FF2B5EF4-FFF2-40B4-BE49-F238E27FC236}">
                <a16:creationId xmlns:a16="http://schemas.microsoft.com/office/drawing/2014/main" id="{0736533B-BDFE-6ABE-AF2E-AE554E3D3E04}"/>
              </a:ext>
            </a:extLst>
          </p:cNvPr>
          <p:cNvSpPr txBox="1"/>
          <p:nvPr/>
        </p:nvSpPr>
        <p:spPr>
          <a:xfrm>
            <a:off x="467544" y="5496618"/>
            <a:ext cx="7823705" cy="954107"/>
          </a:xfrm>
          <a:prstGeom prst="rect">
            <a:avLst/>
          </a:prstGeom>
          <a:noFill/>
        </p:spPr>
        <p:txBody>
          <a:bodyPr wrap="square" rtlCol="0">
            <a:spAutoFit/>
          </a:bodyPr>
          <a:lstStyle/>
          <a:p>
            <a:pPr marL="285750" indent="-285750">
              <a:buFont typeface="Arial" panose="020B0604020202020204" pitchFamily="34" charset="0"/>
              <a:buChar char="•"/>
            </a:pPr>
            <a:endParaRPr lang="en-GB" sz="800" b="1" dirty="0"/>
          </a:p>
          <a:p>
            <a:pPr marL="285750" indent="-285750">
              <a:buFont typeface="Arial" panose="020B0604020202020204" pitchFamily="34" charset="0"/>
              <a:buChar char="•"/>
            </a:pPr>
            <a:r>
              <a:rPr lang="en-GB" sz="2400" b="1" dirty="0">
                <a:solidFill>
                  <a:srgbClr val="FF0000"/>
                </a:solidFill>
              </a:rPr>
              <a:t>Major achievement: RICH2 ready in time for the start of polarized target experiments despite COVID restrictions</a:t>
            </a:r>
          </a:p>
        </p:txBody>
      </p:sp>
    </p:spTree>
    <p:extLst>
      <p:ext uri="{BB962C8B-B14F-4D97-AF65-F5344CB8AC3E}">
        <p14:creationId xmlns:p14="http://schemas.microsoft.com/office/powerpoint/2010/main" val="212987773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17</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RICH </a:t>
            </a:r>
            <a:r>
              <a:rPr lang="it-IT" sz="2600" dirty="0" err="1">
                <a:solidFill>
                  <a:srgbClr val="0000FF"/>
                </a:solidFill>
                <a:latin typeface="Comic Sans MS" panose="030F0702030302020204" pitchFamily="66" charset="0"/>
              </a:rPr>
              <a:t>Preformance</a:t>
            </a:r>
            <a:endParaRPr lang="it-IT" sz="2600" dirty="0">
              <a:solidFill>
                <a:srgbClr val="0000FF"/>
              </a:solidFill>
              <a:latin typeface="Comic Sans MS" panose="030F0702030302020204" pitchFamily="66" charset="0"/>
            </a:endParaRPr>
          </a:p>
        </p:txBody>
      </p:sp>
      <p:pic>
        <p:nvPicPr>
          <p:cNvPr id="14" name="Picture 23">
            <a:extLst>
              <a:ext uri="{FF2B5EF4-FFF2-40B4-BE49-F238E27FC236}">
                <a16:creationId xmlns:a16="http://schemas.microsoft.com/office/drawing/2014/main" id="{ED6F10C1-5889-A24E-BEAD-31629FC400CF}"/>
              </a:ext>
            </a:extLst>
          </p:cNvPr>
          <p:cNvPicPr>
            <a:picLocks noChangeAspect="1"/>
          </p:cNvPicPr>
          <p:nvPr/>
        </p:nvPicPr>
        <p:blipFill>
          <a:blip r:embed="rId3"/>
          <a:stretch>
            <a:fillRect/>
          </a:stretch>
        </p:blipFill>
        <p:spPr>
          <a:xfrm>
            <a:off x="8028384" y="34764"/>
            <a:ext cx="1056640" cy="845312"/>
          </a:xfrm>
          <a:prstGeom prst="rect">
            <a:avLst/>
          </a:prstGeom>
        </p:spPr>
      </p:pic>
      <p:sp>
        <p:nvSpPr>
          <p:cNvPr id="9" name="Rectangle 8">
            <a:extLst>
              <a:ext uri="{FF2B5EF4-FFF2-40B4-BE49-F238E27FC236}">
                <a16:creationId xmlns:a16="http://schemas.microsoft.com/office/drawing/2014/main" id="{7C89255F-347F-A93C-BCA2-DF242E246EAD}"/>
              </a:ext>
            </a:extLst>
          </p:cNvPr>
          <p:cNvSpPr/>
          <p:nvPr/>
        </p:nvSpPr>
        <p:spPr>
          <a:xfrm>
            <a:off x="0" y="3167532"/>
            <a:ext cx="9144000" cy="32235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3" name="Picture 12" descr="Diagram&#10;&#10;Description automatically generated with low confidence">
            <a:extLst>
              <a:ext uri="{FF2B5EF4-FFF2-40B4-BE49-F238E27FC236}">
                <a16:creationId xmlns:a16="http://schemas.microsoft.com/office/drawing/2014/main" id="{260CB25E-EB63-068B-1C39-1E68CA79FECC}"/>
              </a:ext>
            </a:extLst>
          </p:cNvPr>
          <p:cNvPicPr>
            <a:picLocks noChangeAspect="1"/>
          </p:cNvPicPr>
          <p:nvPr/>
        </p:nvPicPr>
        <p:blipFill>
          <a:blip r:embed="rId4"/>
          <a:stretch>
            <a:fillRect/>
          </a:stretch>
        </p:blipFill>
        <p:spPr>
          <a:xfrm>
            <a:off x="0" y="3167532"/>
            <a:ext cx="9144000" cy="3146863"/>
          </a:xfrm>
          <a:prstGeom prst="rect">
            <a:avLst/>
          </a:prstGeom>
        </p:spPr>
      </p:pic>
      <p:sp>
        <p:nvSpPr>
          <p:cNvPr id="15" name="TextBox 14">
            <a:extLst>
              <a:ext uri="{FF2B5EF4-FFF2-40B4-BE49-F238E27FC236}">
                <a16:creationId xmlns:a16="http://schemas.microsoft.com/office/drawing/2014/main" id="{A6EBBD7F-B7F2-804F-6F69-EC21D8C17222}"/>
              </a:ext>
            </a:extLst>
          </p:cNvPr>
          <p:cNvSpPr txBox="1"/>
          <p:nvPr/>
        </p:nvSpPr>
        <p:spPr>
          <a:xfrm>
            <a:off x="393618" y="904840"/>
            <a:ext cx="4022833" cy="2169825"/>
          </a:xfrm>
          <a:prstGeom prst="rect">
            <a:avLst/>
          </a:prstGeom>
          <a:noFill/>
        </p:spPr>
        <p:txBody>
          <a:bodyPr wrap="none" rtlCol="0">
            <a:spAutoFit/>
          </a:bodyPr>
          <a:lstStyle/>
          <a:p>
            <a:r>
              <a:rPr lang="en-IT" sz="1500" dirty="0">
                <a:sym typeface="Wingdings" pitchFamily="2" charset="2"/>
              </a:rPr>
              <a:t>RICH PID used to benchmark simulations for 1</a:t>
            </a:r>
            <a:r>
              <a:rPr lang="en-IT" sz="1500" baseline="30000" dirty="0">
                <a:sym typeface="Wingdings" pitchFamily="2" charset="2"/>
              </a:rPr>
              <a:t>st</a:t>
            </a:r>
            <a:r>
              <a:rPr lang="en-IT" sz="1500" dirty="0">
                <a:sym typeface="Wingdings" pitchFamily="2" charset="2"/>
              </a:rPr>
              <a:t> </a:t>
            </a:r>
          </a:p>
          <a:p>
            <a:r>
              <a:rPr lang="en-IT" sz="1500" dirty="0">
                <a:sym typeface="Wingdings" pitchFamily="2" charset="2"/>
              </a:rPr>
              <a:t>CLAS12 publications</a:t>
            </a:r>
            <a:endParaRPr lang="en-IT" sz="1500" dirty="0"/>
          </a:p>
          <a:p>
            <a:endParaRPr lang="en-IT" sz="1500" dirty="0"/>
          </a:p>
          <a:p>
            <a:r>
              <a:rPr lang="en-IT" sz="1500" dirty="0"/>
              <a:t>Performance being studied with physics channels</a:t>
            </a:r>
          </a:p>
          <a:p>
            <a:r>
              <a:rPr lang="en-IT" sz="1500" dirty="0"/>
              <a:t>Missing mass in ep </a:t>
            </a:r>
            <a:r>
              <a:rPr lang="en-IT" sz="1500" dirty="0">
                <a:sym typeface="Wingdings" pitchFamily="2" charset="2"/>
              </a:rPr>
              <a:t> e’ K</a:t>
            </a:r>
            <a:r>
              <a:rPr lang="en-IT" sz="1500" baseline="30000" dirty="0">
                <a:sym typeface="Wingdings" pitchFamily="2" charset="2"/>
              </a:rPr>
              <a:t>+</a:t>
            </a:r>
            <a:r>
              <a:rPr lang="en-IT" sz="1500" dirty="0">
                <a:sym typeface="Wingdings" pitchFamily="2" charset="2"/>
              </a:rPr>
              <a:t> X</a:t>
            </a:r>
          </a:p>
          <a:p>
            <a:r>
              <a:rPr lang="en-GB" sz="1500" dirty="0">
                <a:sym typeface="Wingdings" pitchFamily="2" charset="2"/>
              </a:rPr>
              <a:t>w</a:t>
            </a:r>
            <a:r>
              <a:rPr lang="en-IT" sz="1500" dirty="0">
                <a:sym typeface="Wingdings" pitchFamily="2" charset="2"/>
              </a:rPr>
              <a:t>ith electron and kaon identified by CLAS12</a:t>
            </a:r>
          </a:p>
          <a:p>
            <a:endParaRPr lang="en-IT" sz="1500" dirty="0">
              <a:sym typeface="Wingdings" pitchFamily="2" charset="2"/>
            </a:endParaRPr>
          </a:p>
          <a:p>
            <a:r>
              <a:rPr lang="en-IT" sz="1500" dirty="0">
                <a:sym typeface="Wingdings" pitchFamily="2" charset="2"/>
              </a:rPr>
              <a:t>Phase space and performance being improved </a:t>
            </a:r>
          </a:p>
          <a:p>
            <a:r>
              <a:rPr lang="en-GB" sz="1500" dirty="0">
                <a:sym typeface="Wingdings" pitchFamily="2" charset="2"/>
              </a:rPr>
              <a:t>w</a:t>
            </a:r>
            <a:r>
              <a:rPr lang="en-IT" sz="1500" dirty="0">
                <a:sym typeface="Wingdings" pitchFamily="2" charset="2"/>
              </a:rPr>
              <a:t>ith new alignment and calibrations + RICH2.</a:t>
            </a:r>
          </a:p>
        </p:txBody>
      </p:sp>
      <p:pic>
        <p:nvPicPr>
          <p:cNvPr id="16" name="Picture 15" descr="Chart, histogram&#10;&#10;Description automatically generated">
            <a:extLst>
              <a:ext uri="{FF2B5EF4-FFF2-40B4-BE49-F238E27FC236}">
                <a16:creationId xmlns:a16="http://schemas.microsoft.com/office/drawing/2014/main" id="{8D770253-5044-B18E-C6F3-3BE7F5874A2E}"/>
              </a:ext>
            </a:extLst>
          </p:cNvPr>
          <p:cNvPicPr>
            <a:picLocks noChangeAspect="1"/>
          </p:cNvPicPr>
          <p:nvPr/>
        </p:nvPicPr>
        <p:blipFill>
          <a:blip r:embed="rId5"/>
          <a:stretch>
            <a:fillRect/>
          </a:stretch>
        </p:blipFill>
        <p:spPr>
          <a:xfrm>
            <a:off x="4917562" y="909430"/>
            <a:ext cx="3290114" cy="2189263"/>
          </a:xfrm>
          <a:prstGeom prst="rect">
            <a:avLst/>
          </a:prstGeom>
        </p:spPr>
      </p:pic>
      <p:sp>
        <p:nvSpPr>
          <p:cNvPr id="17" name="TextBox 16">
            <a:extLst>
              <a:ext uri="{FF2B5EF4-FFF2-40B4-BE49-F238E27FC236}">
                <a16:creationId xmlns:a16="http://schemas.microsoft.com/office/drawing/2014/main" id="{02271694-9FD6-BDB3-3C34-6B7616336099}"/>
              </a:ext>
            </a:extLst>
          </p:cNvPr>
          <p:cNvSpPr txBox="1"/>
          <p:nvPr/>
        </p:nvSpPr>
        <p:spPr>
          <a:xfrm>
            <a:off x="3468756" y="6083294"/>
            <a:ext cx="947695" cy="307777"/>
          </a:xfrm>
          <a:prstGeom prst="rect">
            <a:avLst/>
          </a:prstGeom>
          <a:noFill/>
        </p:spPr>
        <p:txBody>
          <a:bodyPr wrap="none" rtlCol="0">
            <a:spAutoFit/>
          </a:bodyPr>
          <a:lstStyle/>
          <a:p>
            <a:r>
              <a:rPr lang="en-IT" sz="1400" dirty="0"/>
              <a:t>MM (GeV)</a:t>
            </a:r>
          </a:p>
        </p:txBody>
      </p:sp>
      <p:sp>
        <p:nvSpPr>
          <p:cNvPr id="18" name="TextBox 17">
            <a:extLst>
              <a:ext uri="{FF2B5EF4-FFF2-40B4-BE49-F238E27FC236}">
                <a16:creationId xmlns:a16="http://schemas.microsoft.com/office/drawing/2014/main" id="{E0DA621F-0ADB-F70F-372C-1815A8D0720F}"/>
              </a:ext>
            </a:extLst>
          </p:cNvPr>
          <p:cNvSpPr txBox="1"/>
          <p:nvPr/>
        </p:nvSpPr>
        <p:spPr>
          <a:xfrm>
            <a:off x="8209501" y="6084712"/>
            <a:ext cx="947695" cy="307777"/>
          </a:xfrm>
          <a:prstGeom prst="rect">
            <a:avLst/>
          </a:prstGeom>
          <a:noFill/>
        </p:spPr>
        <p:txBody>
          <a:bodyPr wrap="none" rtlCol="0">
            <a:spAutoFit/>
          </a:bodyPr>
          <a:lstStyle/>
          <a:p>
            <a:r>
              <a:rPr lang="en-IT" sz="1400" dirty="0"/>
              <a:t>MM (GeV)</a:t>
            </a:r>
          </a:p>
        </p:txBody>
      </p:sp>
      <p:sp>
        <p:nvSpPr>
          <p:cNvPr id="19" name="Rectangle 18">
            <a:extLst>
              <a:ext uri="{FF2B5EF4-FFF2-40B4-BE49-F238E27FC236}">
                <a16:creationId xmlns:a16="http://schemas.microsoft.com/office/drawing/2014/main" id="{EF9B9195-B456-4518-2E45-FFBFADF690D3}"/>
              </a:ext>
            </a:extLst>
          </p:cNvPr>
          <p:cNvSpPr/>
          <p:nvPr/>
        </p:nvSpPr>
        <p:spPr>
          <a:xfrm>
            <a:off x="6159351" y="1035924"/>
            <a:ext cx="881945" cy="3211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0" name="TextBox 19">
            <a:extLst>
              <a:ext uri="{FF2B5EF4-FFF2-40B4-BE49-F238E27FC236}">
                <a16:creationId xmlns:a16="http://schemas.microsoft.com/office/drawing/2014/main" id="{9AD5AF7A-7556-04AB-D560-378FBD4131F4}"/>
              </a:ext>
            </a:extLst>
          </p:cNvPr>
          <p:cNvSpPr txBox="1"/>
          <p:nvPr/>
        </p:nvSpPr>
        <p:spPr>
          <a:xfrm>
            <a:off x="5409923" y="1701771"/>
            <a:ext cx="1642053" cy="523220"/>
          </a:xfrm>
          <a:prstGeom prst="rect">
            <a:avLst/>
          </a:prstGeom>
          <a:noFill/>
        </p:spPr>
        <p:txBody>
          <a:bodyPr wrap="none" rtlCol="0">
            <a:spAutoFit/>
          </a:bodyPr>
          <a:lstStyle/>
          <a:p>
            <a:r>
              <a:rPr lang="en-IT" sz="1400" dirty="0"/>
              <a:t>DATA validating MC </a:t>
            </a:r>
          </a:p>
          <a:p>
            <a:r>
              <a:rPr lang="en-IT" sz="1400" dirty="0"/>
              <a:t>for 1</a:t>
            </a:r>
            <a:r>
              <a:rPr lang="en-IT" sz="1400" baseline="30000" dirty="0"/>
              <a:t>st</a:t>
            </a:r>
            <a:r>
              <a:rPr lang="en-IT" sz="1400" dirty="0"/>
              <a:t> publications</a:t>
            </a:r>
          </a:p>
        </p:txBody>
      </p:sp>
    </p:spTree>
    <p:extLst>
      <p:ext uri="{BB962C8B-B14F-4D97-AF65-F5344CB8AC3E}">
        <p14:creationId xmlns:p14="http://schemas.microsoft.com/office/powerpoint/2010/main" val="148373550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18</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a:t>
            </a:r>
          </a:p>
        </p:txBody>
      </p:sp>
      <p:grpSp>
        <p:nvGrpSpPr>
          <p:cNvPr id="9" name="Group 19">
            <a:extLst>
              <a:ext uri="{FF2B5EF4-FFF2-40B4-BE49-F238E27FC236}">
                <a16:creationId xmlns:a16="http://schemas.microsoft.com/office/drawing/2014/main" id="{1CCDD9FE-12C1-F142-A8DD-8B86679A2136}"/>
              </a:ext>
            </a:extLst>
          </p:cNvPr>
          <p:cNvGrpSpPr>
            <a:grpSpLocks/>
          </p:cNvGrpSpPr>
          <p:nvPr/>
        </p:nvGrpSpPr>
        <p:grpSpPr bwMode="auto">
          <a:xfrm flipH="1">
            <a:off x="3203848" y="1124745"/>
            <a:ext cx="5836145" cy="4935338"/>
            <a:chOff x="133350" y="1028700"/>
            <a:chExt cx="6279150" cy="5256108"/>
          </a:xfrm>
        </p:grpSpPr>
        <p:grpSp>
          <p:nvGrpSpPr>
            <p:cNvPr id="13" name="Group 18">
              <a:extLst>
                <a:ext uri="{FF2B5EF4-FFF2-40B4-BE49-F238E27FC236}">
                  <a16:creationId xmlns:a16="http://schemas.microsoft.com/office/drawing/2014/main" id="{711B3CAA-162C-D543-B3DE-16E30647A75B}"/>
                </a:ext>
              </a:extLst>
            </p:cNvPr>
            <p:cNvGrpSpPr>
              <a:grpSpLocks/>
            </p:cNvGrpSpPr>
            <p:nvPr/>
          </p:nvGrpSpPr>
          <p:grpSpPr bwMode="auto">
            <a:xfrm>
              <a:off x="133350" y="1028700"/>
              <a:ext cx="6279150" cy="5256108"/>
              <a:chOff x="133350" y="1028700"/>
              <a:chExt cx="6279150" cy="5256108"/>
            </a:xfrm>
          </p:grpSpPr>
          <p:grpSp>
            <p:nvGrpSpPr>
              <p:cNvPr id="15" name="Group 6">
                <a:extLst>
                  <a:ext uri="{FF2B5EF4-FFF2-40B4-BE49-F238E27FC236}">
                    <a16:creationId xmlns:a16="http://schemas.microsoft.com/office/drawing/2014/main" id="{9EF08A97-51FE-2B48-84A1-48A80B40789A}"/>
                  </a:ext>
                </a:extLst>
              </p:cNvPr>
              <p:cNvGrpSpPr>
                <a:grpSpLocks/>
              </p:cNvGrpSpPr>
              <p:nvPr/>
            </p:nvGrpSpPr>
            <p:grpSpPr bwMode="auto">
              <a:xfrm>
                <a:off x="133350" y="1028700"/>
                <a:ext cx="6042967" cy="5256108"/>
                <a:chOff x="3456310" y="940039"/>
                <a:chExt cx="6042732" cy="5254993"/>
              </a:xfrm>
            </p:grpSpPr>
            <p:pic>
              <p:nvPicPr>
                <p:cNvPr id="18" name="Picture 7" descr="clas12.jpg">
                  <a:extLst>
                    <a:ext uri="{FF2B5EF4-FFF2-40B4-BE49-F238E27FC236}">
                      <a16:creationId xmlns:a16="http://schemas.microsoft.com/office/drawing/2014/main" id="{82C990F6-2B5B-D14B-9730-423DF7F55002}"/>
                    </a:ext>
                  </a:extLst>
                </p:cNvPr>
                <p:cNvPicPr>
                  <a:picLocks noChangeAspect="1"/>
                </p:cNvPicPr>
                <p:nvPr/>
              </p:nvPicPr>
              <p:blipFill>
                <a:blip r:embed="rId3">
                  <a:extLst>
                    <a:ext uri="{28A0092B-C50C-407E-A947-70E740481C1C}">
                      <a14:useLocalDpi xmlns:a14="http://schemas.microsoft.com/office/drawing/2010/main" val="0"/>
                    </a:ext>
                  </a:extLst>
                </a:blip>
                <a:srcRect l="4662"/>
                <a:stretch>
                  <a:fillRect/>
                </a:stretch>
              </p:blipFill>
              <p:spPr bwMode="auto">
                <a:xfrm>
                  <a:off x="3456310" y="940039"/>
                  <a:ext cx="5592752" cy="5191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14">
                  <a:extLst>
                    <a:ext uri="{FF2B5EF4-FFF2-40B4-BE49-F238E27FC236}">
                      <a16:creationId xmlns:a16="http://schemas.microsoft.com/office/drawing/2014/main" id="{3154E619-7666-A54E-99F2-AF7A7F055AA1}"/>
                    </a:ext>
                  </a:extLst>
                </p:cNvPr>
                <p:cNvSpPr txBox="1"/>
                <p:nvPr/>
              </p:nvSpPr>
              <p:spPr>
                <a:xfrm>
                  <a:off x="4780320" y="5572382"/>
                  <a:ext cx="1745215" cy="622650"/>
                </a:xfrm>
                <a:prstGeom prst="rect">
                  <a:avLst/>
                </a:prstGeom>
                <a:gradFill>
                  <a:gsLst>
                    <a:gs pos="0">
                      <a:srgbClr val="E4C535"/>
                    </a:gs>
                    <a:gs pos="100000">
                      <a:schemeClr val="accent3">
                        <a:lumMod val="20000"/>
                        <a:lumOff val="80000"/>
                      </a:schemeClr>
                    </a:gs>
                  </a:gsLst>
                </a:gradFill>
              </p:spPr>
              <p:style>
                <a:lnRef idx="1">
                  <a:schemeClr val="accent3"/>
                </a:lnRef>
                <a:fillRef idx="3">
                  <a:schemeClr val="accent3"/>
                </a:fillRef>
                <a:effectRef idx="2">
                  <a:schemeClr val="accent3"/>
                </a:effectRef>
                <a:fontRef idx="minor">
                  <a:schemeClr val="lt1"/>
                </a:fontRef>
              </p:style>
              <p:txBody>
                <a:bodyPr>
                  <a:spAutoFit/>
                </a:bodyPr>
                <a:lstStyle/>
                <a:p>
                  <a:pPr algn="ctr" fontAlgn="auto">
                    <a:spcBef>
                      <a:spcPts val="0"/>
                    </a:spcBef>
                    <a:spcAft>
                      <a:spcPts val="0"/>
                    </a:spcAft>
                    <a:defRPr/>
                  </a:pPr>
                  <a:r>
                    <a:rPr lang="en-US" sz="1600" dirty="0">
                      <a:solidFill>
                        <a:schemeClr val="tx1"/>
                      </a:solidFill>
                    </a:rPr>
                    <a:t>superconducting </a:t>
                  </a:r>
                </a:p>
                <a:p>
                  <a:pPr algn="ctr" fontAlgn="auto">
                    <a:spcBef>
                      <a:spcPts val="0"/>
                    </a:spcBef>
                    <a:spcAft>
                      <a:spcPts val="0"/>
                    </a:spcAft>
                    <a:defRPr/>
                  </a:pPr>
                  <a:r>
                    <a:rPr lang="en-US" sz="1600" dirty="0">
                      <a:solidFill>
                        <a:schemeClr val="tx1"/>
                      </a:solidFill>
                    </a:rPr>
                    <a:t>torus</a:t>
                  </a:r>
                </a:p>
              </p:txBody>
            </p:sp>
            <p:sp>
              <p:nvSpPr>
                <p:cNvPr id="20" name="TextBox 15">
                  <a:extLst>
                    <a:ext uri="{FF2B5EF4-FFF2-40B4-BE49-F238E27FC236}">
                      <a16:creationId xmlns:a16="http://schemas.microsoft.com/office/drawing/2014/main" id="{5C645C75-A9E2-6A44-8CAE-E789BF80605C}"/>
                    </a:ext>
                  </a:extLst>
                </p:cNvPr>
                <p:cNvSpPr txBox="1"/>
                <p:nvPr/>
              </p:nvSpPr>
              <p:spPr>
                <a:xfrm>
                  <a:off x="6652691" y="5434129"/>
                  <a:ext cx="1746805" cy="622650"/>
                </a:xfrm>
                <a:prstGeom prst="rect">
                  <a:avLst/>
                </a:prstGeom>
                <a:gradFill>
                  <a:gsLst>
                    <a:gs pos="0">
                      <a:srgbClr val="0000FF"/>
                    </a:gs>
                    <a:gs pos="100000">
                      <a:schemeClr val="tx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a:spAutoFit/>
                </a:bodyPr>
                <a:lstStyle/>
                <a:p>
                  <a:pPr algn="ctr" fontAlgn="auto">
                    <a:spcBef>
                      <a:spcPts val="0"/>
                    </a:spcBef>
                    <a:spcAft>
                      <a:spcPts val="0"/>
                    </a:spcAft>
                    <a:defRPr/>
                  </a:pPr>
                  <a:r>
                    <a:rPr lang="en-US" sz="1600" dirty="0"/>
                    <a:t>superconducting</a:t>
                  </a:r>
                </a:p>
                <a:p>
                  <a:pPr fontAlgn="auto">
                    <a:spcBef>
                      <a:spcPts val="0"/>
                    </a:spcBef>
                    <a:spcAft>
                      <a:spcPts val="0"/>
                    </a:spcAft>
                    <a:defRPr/>
                  </a:pPr>
                  <a:r>
                    <a:rPr lang="en-US" sz="1600" dirty="0"/>
                    <a:t>solenoid</a:t>
                  </a:r>
                </a:p>
              </p:txBody>
            </p:sp>
            <p:sp>
              <p:nvSpPr>
                <p:cNvPr id="21" name="10-Point Star 16">
                  <a:extLst>
                    <a:ext uri="{FF2B5EF4-FFF2-40B4-BE49-F238E27FC236}">
                      <a16:creationId xmlns:a16="http://schemas.microsoft.com/office/drawing/2014/main" id="{7F27408A-ADF6-5348-ABFF-D5637AE90664}"/>
                    </a:ext>
                  </a:extLst>
                </p:cNvPr>
                <p:cNvSpPr/>
                <p:nvPr/>
              </p:nvSpPr>
              <p:spPr>
                <a:xfrm>
                  <a:off x="8399496" y="4342387"/>
                  <a:ext cx="1099546" cy="570502"/>
                </a:xfrm>
                <a:prstGeom prst="star10">
                  <a:avLst/>
                </a:prstGeom>
                <a:ln>
                  <a:solidFill>
                    <a:schemeClr val="accent6">
                      <a:lumMod val="75000"/>
                    </a:schemeClr>
                  </a:solidFill>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en-US" sz="1500" dirty="0">
                      <a:latin typeface="Arial"/>
                      <a:cs typeface="Arial"/>
                    </a:rPr>
                    <a:t>target</a:t>
                  </a:r>
                </a:p>
              </p:txBody>
            </p:sp>
          </p:grpSp>
          <p:sp>
            <p:nvSpPr>
              <p:cNvPr id="16" name="Text Box 7">
                <a:extLst>
                  <a:ext uri="{FF2B5EF4-FFF2-40B4-BE49-F238E27FC236}">
                    <a16:creationId xmlns:a16="http://schemas.microsoft.com/office/drawing/2014/main" id="{DD90DC28-8BED-894A-ACB3-5980391EB7D4}"/>
                  </a:ext>
                </a:extLst>
              </p:cNvPr>
              <p:cNvSpPr txBox="1">
                <a:spLocks noChangeArrowheads="1"/>
              </p:cNvSpPr>
              <p:nvPr/>
            </p:nvSpPr>
            <p:spPr bwMode="auto">
              <a:xfrm>
                <a:off x="5324103" y="5422900"/>
                <a:ext cx="1088397" cy="590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dirty="0">
                    <a:solidFill>
                      <a:srgbClr val="FF0000"/>
                    </a:solidFill>
                    <a:latin typeface="Calibri" charset="0"/>
                    <a:cs typeface="Arial" charset="0"/>
                  </a:rPr>
                  <a:t>polarized </a:t>
                </a:r>
              </a:p>
              <a:p>
                <a:pPr eaLnBrk="1" hangingPunct="1"/>
                <a:r>
                  <a:rPr lang="en-US" sz="1500" dirty="0">
                    <a:solidFill>
                      <a:srgbClr val="FF0000"/>
                    </a:solidFill>
                    <a:latin typeface="Calibri" charset="0"/>
                    <a:cs typeface="Arial" charset="0"/>
                  </a:rPr>
                  <a:t> e</a:t>
                </a:r>
                <a:r>
                  <a:rPr lang="en-US" sz="1500" baseline="30000" dirty="0">
                    <a:solidFill>
                      <a:srgbClr val="FF0000"/>
                    </a:solidFill>
                    <a:latin typeface="Calibri" charset="0"/>
                    <a:cs typeface="Arial" charset="0"/>
                  </a:rPr>
                  <a:t>-</a:t>
                </a:r>
                <a:r>
                  <a:rPr lang="en-US" sz="1500" dirty="0">
                    <a:solidFill>
                      <a:srgbClr val="FF0000"/>
                    </a:solidFill>
                    <a:latin typeface="Calibri" charset="0"/>
                    <a:cs typeface="Arial" charset="0"/>
                  </a:rPr>
                  <a:t> beam</a:t>
                </a:r>
                <a:endParaRPr lang="it-IT" sz="1500" dirty="0">
                  <a:solidFill>
                    <a:srgbClr val="FF0000"/>
                  </a:solidFill>
                  <a:latin typeface="Calibri" charset="0"/>
                  <a:cs typeface="Arial" charset="0"/>
                </a:endParaRPr>
              </a:p>
            </p:txBody>
          </p:sp>
          <p:sp>
            <p:nvSpPr>
              <p:cNvPr id="17" name="Line 22">
                <a:extLst>
                  <a:ext uri="{FF2B5EF4-FFF2-40B4-BE49-F238E27FC236}">
                    <a16:creationId xmlns:a16="http://schemas.microsoft.com/office/drawing/2014/main" id="{DFC62A74-0B00-684E-8523-8EED830A6041}"/>
                  </a:ext>
                </a:extLst>
              </p:cNvPr>
              <p:cNvSpPr>
                <a:spLocks noChangeShapeType="1"/>
              </p:cNvSpPr>
              <p:nvPr/>
            </p:nvSpPr>
            <p:spPr bwMode="auto">
              <a:xfrm flipH="1" flipV="1">
                <a:off x="4865688" y="5127625"/>
                <a:ext cx="609600" cy="369888"/>
              </a:xfrm>
              <a:prstGeom prst="line">
                <a:avLst/>
              </a:prstGeom>
              <a:noFill/>
              <a:ln w="31750">
                <a:solidFill>
                  <a:srgbClr val="FF0000"/>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14" name="Line 22">
              <a:extLst>
                <a:ext uri="{FF2B5EF4-FFF2-40B4-BE49-F238E27FC236}">
                  <a16:creationId xmlns:a16="http://schemas.microsoft.com/office/drawing/2014/main" id="{230561E7-99DC-854D-801A-D1BDF774CBEE}"/>
                </a:ext>
              </a:extLst>
            </p:cNvPr>
            <p:cNvSpPr>
              <a:spLocks noChangeShapeType="1"/>
            </p:cNvSpPr>
            <p:nvPr/>
          </p:nvSpPr>
          <p:spPr bwMode="auto">
            <a:xfrm flipH="1">
              <a:off x="4602163" y="4818063"/>
              <a:ext cx="474662" cy="117475"/>
            </a:xfrm>
            <a:prstGeom prst="line">
              <a:avLst/>
            </a:prstGeom>
            <a:noFill/>
            <a:ln w="31750">
              <a:solidFill>
                <a:schemeClr val="accent2"/>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22" name="Rettangolo 2">
            <a:extLst>
              <a:ext uri="{FF2B5EF4-FFF2-40B4-BE49-F238E27FC236}">
                <a16:creationId xmlns:a16="http://schemas.microsoft.com/office/drawing/2014/main" id="{E14B4A10-F86D-7143-A6AC-8D9EF61766A3}"/>
              </a:ext>
            </a:extLst>
          </p:cNvPr>
          <p:cNvSpPr/>
          <p:nvPr/>
        </p:nvSpPr>
        <p:spPr>
          <a:xfrm>
            <a:off x="95992" y="1052736"/>
            <a:ext cx="3978946" cy="1569660"/>
          </a:xfrm>
          <a:prstGeom prst="rect">
            <a:avLst/>
          </a:prstGeom>
        </p:spPr>
        <p:txBody>
          <a:bodyPr wrap="square">
            <a:spAutoFit/>
          </a:bodyPr>
          <a:lstStyle/>
          <a:p>
            <a:r>
              <a:rPr lang="it-IT" sz="1600" b="1" dirty="0" err="1">
                <a:solidFill>
                  <a:srgbClr val="FF0000"/>
                </a:solidFill>
                <a:latin typeface="Comic Sans MS" panose="030F0902030302020204" pitchFamily="66" charset="0"/>
              </a:rPr>
              <a:t>Internal</a:t>
            </a:r>
            <a:r>
              <a:rPr lang="it-IT" sz="1600" b="1" dirty="0">
                <a:solidFill>
                  <a:srgbClr val="FF0000"/>
                </a:solidFill>
                <a:latin typeface="Comic Sans MS" panose="030F0902030302020204" pitchFamily="66" charset="0"/>
              </a:rPr>
              <a:t> Target</a:t>
            </a:r>
            <a:r>
              <a:rPr lang="it-IT" sz="1600" dirty="0">
                <a:latin typeface="Comic Sans MS" panose="030F0902030302020204" pitchFamily="66" charset="0"/>
              </a:rPr>
              <a:t> </a:t>
            </a:r>
          </a:p>
          <a:p>
            <a:r>
              <a:rPr lang="it-IT" sz="1600" dirty="0">
                <a:latin typeface="Comic Sans MS" panose="030F0902030302020204" pitchFamily="66" charset="0"/>
              </a:rPr>
              <a:t>To </a:t>
            </a:r>
            <a:r>
              <a:rPr lang="it-IT" sz="1600" dirty="0" err="1">
                <a:latin typeface="Comic Sans MS" panose="030F0902030302020204" pitchFamily="66" charset="0"/>
              </a:rPr>
              <a:t>maintain</a:t>
            </a:r>
            <a:r>
              <a:rPr lang="it-IT" sz="1600" dirty="0">
                <a:latin typeface="Comic Sans MS" panose="030F0902030302020204" pitchFamily="66" charset="0"/>
              </a:rPr>
              <a:t> </a:t>
            </a:r>
            <a:r>
              <a:rPr lang="it-IT" sz="1600" dirty="0" err="1">
                <a:latin typeface="Comic Sans MS" panose="030F0902030302020204" pitchFamily="66" charset="0"/>
              </a:rPr>
              <a:t>transverse</a:t>
            </a:r>
            <a:r>
              <a:rPr lang="it-IT" sz="1600" dirty="0">
                <a:latin typeface="Comic Sans MS" panose="030F0902030302020204" pitchFamily="66" charset="0"/>
              </a:rPr>
              <a:t> spin </a:t>
            </a:r>
            <a:r>
              <a:rPr lang="it-IT" sz="1600" dirty="0" err="1">
                <a:latin typeface="Comic Sans MS" panose="030F0902030302020204" pitchFamily="66" charset="0"/>
              </a:rPr>
              <a:t>polarization</a:t>
            </a:r>
            <a:endParaRPr lang="it-IT" sz="1600" dirty="0">
              <a:latin typeface="Comic Sans MS" panose="030F0902030302020204" pitchFamily="66" charset="0"/>
            </a:endParaRPr>
          </a:p>
          <a:p>
            <a:r>
              <a:rPr lang="it-IT" sz="1600" dirty="0" err="1">
                <a:latin typeface="Comic Sans MS" panose="030F0902030302020204" pitchFamily="66" charset="0"/>
              </a:rPr>
              <a:t>within</a:t>
            </a:r>
            <a:r>
              <a:rPr lang="it-IT" sz="1600" dirty="0">
                <a:latin typeface="Comic Sans MS" panose="030F0902030302020204" pitchFamily="66" charset="0"/>
              </a:rPr>
              <a:t> the CLAS12 </a:t>
            </a:r>
            <a:r>
              <a:rPr lang="it-IT" sz="1600" dirty="0" err="1">
                <a:latin typeface="Comic Sans MS" panose="030F0902030302020204" pitchFamily="66" charset="0"/>
              </a:rPr>
              <a:t>solenoid</a:t>
            </a:r>
            <a:r>
              <a:rPr lang="it-IT" sz="1600" dirty="0">
                <a:latin typeface="Comic Sans MS" panose="030F0902030302020204" pitchFamily="66" charset="0"/>
              </a:rPr>
              <a:t> and </a:t>
            </a:r>
            <a:r>
              <a:rPr lang="it-IT" sz="1600" dirty="0" err="1">
                <a:latin typeface="Comic Sans MS" panose="030F0902030302020204" pitchFamily="66" charset="0"/>
              </a:rPr>
              <a:t>preserve</a:t>
            </a:r>
            <a:r>
              <a:rPr lang="it-IT" sz="1600" dirty="0">
                <a:latin typeface="Comic Sans MS" panose="030F0902030302020204" pitchFamily="66" charset="0"/>
              </a:rPr>
              <a:t> wide </a:t>
            </a:r>
            <a:r>
              <a:rPr lang="it-IT" sz="1600" dirty="0" err="1">
                <a:latin typeface="Comic Sans MS" panose="030F0902030302020204" pitchFamily="66" charset="0"/>
              </a:rPr>
              <a:t>acceptance</a:t>
            </a:r>
            <a:r>
              <a:rPr lang="it-IT" sz="1600" dirty="0">
                <a:latin typeface="Comic Sans MS" panose="030F0902030302020204" pitchFamily="66" charset="0"/>
              </a:rPr>
              <a:t> for the </a:t>
            </a:r>
            <a:r>
              <a:rPr lang="it-IT" sz="1600" dirty="0" err="1">
                <a:latin typeface="Comic Sans MS" panose="030F0902030302020204" pitchFamily="66" charset="0"/>
              </a:rPr>
              <a:t>final</a:t>
            </a:r>
            <a:r>
              <a:rPr lang="it-IT" sz="1600" dirty="0">
                <a:latin typeface="Comic Sans MS" panose="030F0902030302020204" pitchFamily="66" charset="0"/>
              </a:rPr>
              <a:t>-state </a:t>
            </a:r>
            <a:r>
              <a:rPr lang="it-IT" sz="1600" dirty="0" err="1">
                <a:latin typeface="Comic Sans MS" panose="030F0902030302020204" pitchFamily="66" charset="0"/>
              </a:rPr>
              <a:t>particles</a:t>
            </a:r>
            <a:r>
              <a:rPr lang="it-IT" sz="1600" dirty="0">
                <a:latin typeface="Comic Sans MS" panose="030F0902030302020204" pitchFamily="66" charset="0"/>
              </a:rPr>
              <a:t>, n</a:t>
            </a:r>
            <a:r>
              <a:rPr lang="it-IT" sz="1600" dirty="0">
                <a:effectLst/>
                <a:latin typeface="Comic Sans MS" panose="030F0902030302020204" pitchFamily="66" charset="0"/>
              </a:rPr>
              <a:t>ew </a:t>
            </a:r>
            <a:r>
              <a:rPr lang="it-IT" sz="1600" dirty="0" err="1">
                <a:effectLst/>
                <a:latin typeface="Comic Sans MS" panose="030F0902030302020204" pitchFamily="66" charset="0"/>
              </a:rPr>
              <a:t>magneti</a:t>
            </a:r>
            <a:r>
              <a:rPr lang="it-IT" sz="1600" dirty="0" err="1">
                <a:latin typeface="Comic Sans MS" panose="030F0902030302020204" pitchFamily="66" charset="0"/>
              </a:rPr>
              <a:t>c</a:t>
            </a:r>
            <a:r>
              <a:rPr lang="it-IT" sz="1600" dirty="0">
                <a:latin typeface="Comic Sans MS" panose="030F0902030302020204" pitchFamily="66" charset="0"/>
              </a:rPr>
              <a:t> </a:t>
            </a:r>
            <a:r>
              <a:rPr lang="it-IT" sz="1600" dirty="0" err="1">
                <a:latin typeface="Comic Sans MS" panose="030F0902030302020204" pitchFamily="66" charset="0"/>
              </a:rPr>
              <a:t>solutions</a:t>
            </a:r>
            <a:r>
              <a:rPr lang="it-IT" sz="1600" dirty="0">
                <a:latin typeface="Comic Sans MS" panose="030F0902030302020204" pitchFamily="66" charset="0"/>
              </a:rPr>
              <a:t> are </a:t>
            </a:r>
            <a:r>
              <a:rPr lang="it-IT" sz="1600" dirty="0" err="1">
                <a:latin typeface="Comic Sans MS" panose="030F0902030302020204" pitchFamily="66" charset="0"/>
              </a:rPr>
              <a:t>required</a:t>
            </a:r>
            <a:r>
              <a:rPr lang="it-IT" sz="1600" dirty="0">
                <a:latin typeface="Comic Sans MS" panose="030F0902030302020204" pitchFamily="66" charset="0"/>
              </a:rPr>
              <a:t>.</a:t>
            </a:r>
            <a:endParaRPr lang="it-IT" sz="1600" dirty="0">
              <a:effectLst/>
              <a:latin typeface="Comic Sans MS" panose="030F0902030302020204" pitchFamily="66" charset="0"/>
            </a:endParaRPr>
          </a:p>
        </p:txBody>
      </p:sp>
    </p:spTree>
    <p:extLst>
      <p:ext uri="{BB962C8B-B14F-4D97-AF65-F5344CB8AC3E}">
        <p14:creationId xmlns:p14="http://schemas.microsoft.com/office/powerpoint/2010/main" val="19497683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5">
            <a:extLst>
              <a:ext uri="{FF2B5EF4-FFF2-40B4-BE49-F238E27FC236}">
                <a16:creationId xmlns:a16="http://schemas.microsoft.com/office/drawing/2014/main" id="{9154EA37-3866-964C-A000-703FC3A9D660}"/>
              </a:ext>
            </a:extLst>
          </p:cNvPr>
          <p:cNvSpPr txBox="1">
            <a:spLocks noChangeArrowheads="1"/>
          </p:cNvSpPr>
          <p:nvPr/>
        </p:nvSpPr>
        <p:spPr bwMode="auto">
          <a:xfrm>
            <a:off x="181182" y="4741826"/>
            <a:ext cx="3454714" cy="1135446"/>
          </a:xfrm>
          <a:prstGeom prst="rect">
            <a:avLst/>
          </a:prstGeom>
          <a:solidFill>
            <a:schemeClr val="bg1"/>
          </a:solidFill>
          <a:ln>
            <a:noFill/>
          </a:ln>
        </p:spPr>
        <p:txBody>
          <a:bodyPr lIns="100794" tIns="50397" rIns="100794" bIns="50397">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FF0000"/>
                </a:solidFill>
                <a:latin typeface="Comic Sans MS"/>
                <a:cs typeface="Comic Sans MS"/>
              </a:rPr>
              <a:t>Transverse Target:</a:t>
            </a:r>
          </a:p>
          <a:p>
            <a:pPr eaLnBrk="1" hangingPunct="1">
              <a:buFont typeface="Arial" charset="0"/>
              <a:buChar char="•"/>
            </a:pPr>
            <a:r>
              <a:rPr lang="en-US" sz="1600" dirty="0">
                <a:latin typeface="Comic Sans MS"/>
                <a:cs typeface="Comic Sans MS"/>
              </a:rPr>
              <a:t> high polarization</a:t>
            </a:r>
          </a:p>
          <a:p>
            <a:pPr eaLnBrk="1" hangingPunct="1">
              <a:buFont typeface="Arial" charset="0"/>
              <a:buChar char="•"/>
            </a:pPr>
            <a:r>
              <a:rPr lang="en-US" sz="1600" dirty="0">
                <a:latin typeface="Comic Sans MS"/>
                <a:cs typeface="Comic Sans MS"/>
              </a:rPr>
              <a:t> d 25 mm – Length 25 mm</a:t>
            </a:r>
          </a:p>
          <a:p>
            <a:pPr eaLnBrk="1" hangingPunct="1">
              <a:buFont typeface="Arial" charset="0"/>
              <a:buChar char="•"/>
            </a:pPr>
            <a:r>
              <a:rPr lang="en-US" sz="1600" dirty="0">
                <a:latin typeface="Comic Sans MS"/>
                <a:cs typeface="Comic Sans MS"/>
              </a:rPr>
              <a:t> transverse field up to 2 T </a:t>
            </a:r>
          </a:p>
        </p:txBody>
      </p:sp>
      <p:sp>
        <p:nvSpPr>
          <p:cNvPr id="22" name="Rectangle 19">
            <a:extLst>
              <a:ext uri="{FF2B5EF4-FFF2-40B4-BE49-F238E27FC236}">
                <a16:creationId xmlns:a16="http://schemas.microsoft.com/office/drawing/2014/main" id="{96D1283A-24EF-E94C-BBF0-43AB8D6015CE}"/>
              </a:ext>
            </a:extLst>
          </p:cNvPr>
          <p:cNvSpPr>
            <a:spLocks noChangeArrowheads="1"/>
          </p:cNvSpPr>
          <p:nvPr/>
        </p:nvSpPr>
        <p:spPr bwMode="auto">
          <a:xfrm>
            <a:off x="89421" y="3117468"/>
            <a:ext cx="3731311" cy="1117441"/>
          </a:xfrm>
          <a:prstGeom prst="rect">
            <a:avLst/>
          </a:prstGeom>
          <a:solidFill>
            <a:schemeClr val="bg1"/>
          </a:solidFill>
          <a:ln>
            <a:noFill/>
          </a:ln>
        </p:spPr>
        <p:txBody>
          <a:bodyPr wrap="square" lIns="100794" tIns="50397" rIns="100794" bIns="50397">
            <a:spAutoFit/>
          </a:bodyPr>
          <a:lstStyle/>
          <a:p>
            <a:r>
              <a:rPr lang="it-IT" dirty="0" err="1">
                <a:solidFill>
                  <a:srgbClr val="FF0000"/>
                </a:solidFill>
                <a:latin typeface="Comic Sans MS"/>
                <a:cs typeface="Comic Sans MS"/>
              </a:rPr>
              <a:t>Tracking</a:t>
            </a:r>
            <a:r>
              <a:rPr lang="it-IT" dirty="0">
                <a:solidFill>
                  <a:srgbClr val="FF0000"/>
                </a:solidFill>
                <a:latin typeface="Comic Sans MS"/>
                <a:cs typeface="Comic Sans MS"/>
              </a:rPr>
              <a:t> </a:t>
            </a:r>
            <a:r>
              <a:rPr lang="it-IT" dirty="0" err="1">
                <a:solidFill>
                  <a:srgbClr val="FF0000"/>
                </a:solidFill>
                <a:latin typeface="Comic Sans MS"/>
                <a:cs typeface="Comic Sans MS"/>
              </a:rPr>
              <a:t>solenoid</a:t>
            </a:r>
            <a:endParaRPr lang="it-IT" dirty="0">
              <a:solidFill>
                <a:srgbClr val="FF0000"/>
              </a:solidFill>
              <a:latin typeface="Comic Sans MS"/>
              <a:cs typeface="Comic Sans MS"/>
            </a:endParaRPr>
          </a:p>
          <a:p>
            <a:pPr>
              <a:buFont typeface="Arial" charset="0"/>
              <a:buChar char="•"/>
            </a:pPr>
            <a:r>
              <a:rPr lang="it-IT" sz="1600" dirty="0">
                <a:latin typeface="Comic Sans MS"/>
                <a:cs typeface="Comic Sans MS"/>
              </a:rPr>
              <a:t> design up to 5 T </a:t>
            </a:r>
            <a:r>
              <a:rPr lang="it-IT" sz="1600" dirty="0" err="1">
                <a:latin typeface="Comic Sans MS"/>
                <a:cs typeface="Comic Sans MS"/>
              </a:rPr>
              <a:t>longitudinal</a:t>
            </a:r>
            <a:endParaRPr lang="it-IT" sz="1600" dirty="0">
              <a:latin typeface="Comic Sans MS"/>
              <a:cs typeface="Comic Sans MS"/>
            </a:endParaRPr>
          </a:p>
          <a:p>
            <a:pPr>
              <a:buFont typeface="Arial" charset="0"/>
              <a:buChar char="•"/>
            </a:pPr>
            <a:r>
              <a:rPr lang="it-IT" sz="1600" dirty="0">
                <a:latin typeface="Comic Sans MS"/>
                <a:cs typeface="Comic Sans MS"/>
              </a:rPr>
              <a:t> 4K L-He </a:t>
            </a:r>
            <a:r>
              <a:rPr lang="it-IT" sz="1600" dirty="0" err="1">
                <a:latin typeface="Comic Sans MS"/>
                <a:cs typeface="Comic Sans MS"/>
              </a:rPr>
              <a:t>cryostat</a:t>
            </a:r>
            <a:endParaRPr lang="it-IT" sz="1600" dirty="0">
              <a:latin typeface="Comic Sans MS"/>
              <a:cs typeface="Comic Sans MS"/>
            </a:endParaRPr>
          </a:p>
          <a:p>
            <a:pPr>
              <a:buFont typeface="Arial" charset="0"/>
              <a:buChar char="•"/>
            </a:pPr>
            <a:r>
              <a:rPr lang="it-IT" sz="1600" dirty="0">
                <a:latin typeface="Comic Sans MS"/>
                <a:cs typeface="Comic Sans MS"/>
              </a:rPr>
              <a:t> </a:t>
            </a:r>
            <a:r>
              <a:rPr lang="it-IT" sz="1600" dirty="0" err="1">
                <a:latin typeface="Comic Sans MS"/>
                <a:cs typeface="Comic Sans MS"/>
              </a:rPr>
              <a:t>length</a:t>
            </a:r>
            <a:r>
              <a:rPr lang="it-IT" sz="1600" dirty="0">
                <a:latin typeface="Comic Sans MS"/>
                <a:cs typeface="Comic Sans MS"/>
              </a:rPr>
              <a:t> 1500 mm</a:t>
            </a:r>
          </a:p>
        </p:txBody>
      </p:sp>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19</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a:t>
            </a:r>
          </a:p>
        </p:txBody>
      </p:sp>
      <p:grpSp>
        <p:nvGrpSpPr>
          <p:cNvPr id="9" name="Group 19">
            <a:extLst>
              <a:ext uri="{FF2B5EF4-FFF2-40B4-BE49-F238E27FC236}">
                <a16:creationId xmlns:a16="http://schemas.microsoft.com/office/drawing/2014/main" id="{1CCDD9FE-12C1-F142-A8DD-8B86679A2136}"/>
              </a:ext>
            </a:extLst>
          </p:cNvPr>
          <p:cNvGrpSpPr>
            <a:grpSpLocks/>
          </p:cNvGrpSpPr>
          <p:nvPr/>
        </p:nvGrpSpPr>
        <p:grpSpPr bwMode="auto">
          <a:xfrm flipH="1">
            <a:off x="3203848" y="1124745"/>
            <a:ext cx="5836145" cy="4935338"/>
            <a:chOff x="133350" y="1028700"/>
            <a:chExt cx="6279150" cy="5256108"/>
          </a:xfrm>
        </p:grpSpPr>
        <p:grpSp>
          <p:nvGrpSpPr>
            <p:cNvPr id="13" name="Group 18">
              <a:extLst>
                <a:ext uri="{FF2B5EF4-FFF2-40B4-BE49-F238E27FC236}">
                  <a16:creationId xmlns:a16="http://schemas.microsoft.com/office/drawing/2014/main" id="{711B3CAA-162C-D543-B3DE-16E30647A75B}"/>
                </a:ext>
              </a:extLst>
            </p:cNvPr>
            <p:cNvGrpSpPr>
              <a:grpSpLocks/>
            </p:cNvGrpSpPr>
            <p:nvPr/>
          </p:nvGrpSpPr>
          <p:grpSpPr bwMode="auto">
            <a:xfrm>
              <a:off x="133350" y="1028700"/>
              <a:ext cx="6279150" cy="5256108"/>
              <a:chOff x="133350" y="1028700"/>
              <a:chExt cx="6279150" cy="5256108"/>
            </a:xfrm>
          </p:grpSpPr>
          <p:grpSp>
            <p:nvGrpSpPr>
              <p:cNvPr id="15" name="Group 6">
                <a:extLst>
                  <a:ext uri="{FF2B5EF4-FFF2-40B4-BE49-F238E27FC236}">
                    <a16:creationId xmlns:a16="http://schemas.microsoft.com/office/drawing/2014/main" id="{9EF08A97-51FE-2B48-84A1-48A80B40789A}"/>
                  </a:ext>
                </a:extLst>
              </p:cNvPr>
              <p:cNvGrpSpPr>
                <a:grpSpLocks/>
              </p:cNvGrpSpPr>
              <p:nvPr/>
            </p:nvGrpSpPr>
            <p:grpSpPr bwMode="auto">
              <a:xfrm>
                <a:off x="133350" y="1028700"/>
                <a:ext cx="6042967" cy="5256108"/>
                <a:chOff x="3456310" y="940039"/>
                <a:chExt cx="6042732" cy="5254993"/>
              </a:xfrm>
            </p:grpSpPr>
            <p:pic>
              <p:nvPicPr>
                <p:cNvPr id="18" name="Picture 7" descr="clas12.jpg">
                  <a:extLst>
                    <a:ext uri="{FF2B5EF4-FFF2-40B4-BE49-F238E27FC236}">
                      <a16:creationId xmlns:a16="http://schemas.microsoft.com/office/drawing/2014/main" id="{82C990F6-2B5B-D14B-9730-423DF7F55002}"/>
                    </a:ext>
                  </a:extLst>
                </p:cNvPr>
                <p:cNvPicPr>
                  <a:picLocks noChangeAspect="1"/>
                </p:cNvPicPr>
                <p:nvPr/>
              </p:nvPicPr>
              <p:blipFill>
                <a:blip r:embed="rId3">
                  <a:extLst>
                    <a:ext uri="{28A0092B-C50C-407E-A947-70E740481C1C}">
                      <a14:useLocalDpi xmlns:a14="http://schemas.microsoft.com/office/drawing/2010/main" val="0"/>
                    </a:ext>
                  </a:extLst>
                </a:blip>
                <a:srcRect l="4662"/>
                <a:stretch>
                  <a:fillRect/>
                </a:stretch>
              </p:blipFill>
              <p:spPr bwMode="auto">
                <a:xfrm>
                  <a:off x="3456310" y="940039"/>
                  <a:ext cx="5592752" cy="5191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14">
                  <a:extLst>
                    <a:ext uri="{FF2B5EF4-FFF2-40B4-BE49-F238E27FC236}">
                      <a16:creationId xmlns:a16="http://schemas.microsoft.com/office/drawing/2014/main" id="{3154E619-7666-A54E-99F2-AF7A7F055AA1}"/>
                    </a:ext>
                  </a:extLst>
                </p:cNvPr>
                <p:cNvSpPr txBox="1"/>
                <p:nvPr/>
              </p:nvSpPr>
              <p:spPr>
                <a:xfrm>
                  <a:off x="4780320" y="5572382"/>
                  <a:ext cx="1745215" cy="622650"/>
                </a:xfrm>
                <a:prstGeom prst="rect">
                  <a:avLst/>
                </a:prstGeom>
                <a:gradFill>
                  <a:gsLst>
                    <a:gs pos="0">
                      <a:srgbClr val="E4C535"/>
                    </a:gs>
                    <a:gs pos="100000">
                      <a:schemeClr val="accent3">
                        <a:lumMod val="20000"/>
                        <a:lumOff val="80000"/>
                      </a:schemeClr>
                    </a:gs>
                  </a:gsLst>
                </a:gradFill>
              </p:spPr>
              <p:style>
                <a:lnRef idx="1">
                  <a:schemeClr val="accent3"/>
                </a:lnRef>
                <a:fillRef idx="3">
                  <a:schemeClr val="accent3"/>
                </a:fillRef>
                <a:effectRef idx="2">
                  <a:schemeClr val="accent3"/>
                </a:effectRef>
                <a:fontRef idx="minor">
                  <a:schemeClr val="lt1"/>
                </a:fontRef>
              </p:style>
              <p:txBody>
                <a:bodyPr>
                  <a:spAutoFit/>
                </a:bodyPr>
                <a:lstStyle/>
                <a:p>
                  <a:pPr algn="ctr" fontAlgn="auto">
                    <a:spcBef>
                      <a:spcPts val="0"/>
                    </a:spcBef>
                    <a:spcAft>
                      <a:spcPts val="0"/>
                    </a:spcAft>
                    <a:defRPr/>
                  </a:pPr>
                  <a:r>
                    <a:rPr lang="en-US" sz="1600" dirty="0">
                      <a:solidFill>
                        <a:schemeClr val="tx1"/>
                      </a:solidFill>
                    </a:rPr>
                    <a:t>superconducting </a:t>
                  </a:r>
                </a:p>
                <a:p>
                  <a:pPr algn="ctr" fontAlgn="auto">
                    <a:spcBef>
                      <a:spcPts val="0"/>
                    </a:spcBef>
                    <a:spcAft>
                      <a:spcPts val="0"/>
                    </a:spcAft>
                    <a:defRPr/>
                  </a:pPr>
                  <a:r>
                    <a:rPr lang="en-US" sz="1600" dirty="0">
                      <a:solidFill>
                        <a:schemeClr val="tx1"/>
                      </a:solidFill>
                    </a:rPr>
                    <a:t>torus</a:t>
                  </a:r>
                </a:p>
              </p:txBody>
            </p:sp>
            <p:sp>
              <p:nvSpPr>
                <p:cNvPr id="20" name="TextBox 15">
                  <a:extLst>
                    <a:ext uri="{FF2B5EF4-FFF2-40B4-BE49-F238E27FC236}">
                      <a16:creationId xmlns:a16="http://schemas.microsoft.com/office/drawing/2014/main" id="{5C645C75-A9E2-6A44-8CAE-E789BF80605C}"/>
                    </a:ext>
                  </a:extLst>
                </p:cNvPr>
                <p:cNvSpPr txBox="1"/>
                <p:nvPr/>
              </p:nvSpPr>
              <p:spPr>
                <a:xfrm>
                  <a:off x="6652691" y="5434129"/>
                  <a:ext cx="1746805" cy="622650"/>
                </a:xfrm>
                <a:prstGeom prst="rect">
                  <a:avLst/>
                </a:prstGeom>
                <a:gradFill>
                  <a:gsLst>
                    <a:gs pos="0">
                      <a:srgbClr val="0000FF"/>
                    </a:gs>
                    <a:gs pos="100000">
                      <a:schemeClr val="tx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a:spAutoFit/>
                </a:bodyPr>
                <a:lstStyle/>
                <a:p>
                  <a:pPr algn="ctr" fontAlgn="auto">
                    <a:spcBef>
                      <a:spcPts val="0"/>
                    </a:spcBef>
                    <a:spcAft>
                      <a:spcPts val="0"/>
                    </a:spcAft>
                    <a:defRPr/>
                  </a:pPr>
                  <a:r>
                    <a:rPr lang="en-US" sz="1600" dirty="0"/>
                    <a:t>superconducting</a:t>
                  </a:r>
                </a:p>
                <a:p>
                  <a:pPr fontAlgn="auto">
                    <a:spcBef>
                      <a:spcPts val="0"/>
                    </a:spcBef>
                    <a:spcAft>
                      <a:spcPts val="0"/>
                    </a:spcAft>
                    <a:defRPr/>
                  </a:pPr>
                  <a:r>
                    <a:rPr lang="en-US" sz="1600" dirty="0"/>
                    <a:t>solenoid</a:t>
                  </a:r>
                </a:p>
              </p:txBody>
            </p:sp>
            <p:sp>
              <p:nvSpPr>
                <p:cNvPr id="21" name="10-Point Star 16">
                  <a:extLst>
                    <a:ext uri="{FF2B5EF4-FFF2-40B4-BE49-F238E27FC236}">
                      <a16:creationId xmlns:a16="http://schemas.microsoft.com/office/drawing/2014/main" id="{7F27408A-ADF6-5348-ABFF-D5637AE90664}"/>
                    </a:ext>
                  </a:extLst>
                </p:cNvPr>
                <p:cNvSpPr/>
                <p:nvPr/>
              </p:nvSpPr>
              <p:spPr>
                <a:xfrm>
                  <a:off x="8399496" y="4342387"/>
                  <a:ext cx="1099546" cy="570502"/>
                </a:xfrm>
                <a:prstGeom prst="star10">
                  <a:avLst/>
                </a:prstGeom>
                <a:ln>
                  <a:solidFill>
                    <a:schemeClr val="accent6">
                      <a:lumMod val="75000"/>
                    </a:schemeClr>
                  </a:solidFill>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en-US" sz="1500" dirty="0">
                      <a:latin typeface="Arial"/>
                      <a:cs typeface="Arial"/>
                    </a:rPr>
                    <a:t>target</a:t>
                  </a:r>
                </a:p>
              </p:txBody>
            </p:sp>
          </p:grpSp>
          <p:sp>
            <p:nvSpPr>
              <p:cNvPr id="16" name="Text Box 7">
                <a:extLst>
                  <a:ext uri="{FF2B5EF4-FFF2-40B4-BE49-F238E27FC236}">
                    <a16:creationId xmlns:a16="http://schemas.microsoft.com/office/drawing/2014/main" id="{DD90DC28-8BED-894A-ACB3-5980391EB7D4}"/>
                  </a:ext>
                </a:extLst>
              </p:cNvPr>
              <p:cNvSpPr txBox="1">
                <a:spLocks noChangeArrowheads="1"/>
              </p:cNvSpPr>
              <p:nvPr/>
            </p:nvSpPr>
            <p:spPr bwMode="auto">
              <a:xfrm>
                <a:off x="5324103" y="5422900"/>
                <a:ext cx="1088397" cy="590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dirty="0">
                    <a:solidFill>
                      <a:srgbClr val="FF0000"/>
                    </a:solidFill>
                    <a:latin typeface="Calibri" charset="0"/>
                    <a:cs typeface="Arial" charset="0"/>
                  </a:rPr>
                  <a:t>polarized </a:t>
                </a:r>
              </a:p>
              <a:p>
                <a:pPr eaLnBrk="1" hangingPunct="1"/>
                <a:r>
                  <a:rPr lang="en-US" sz="1500" dirty="0">
                    <a:solidFill>
                      <a:srgbClr val="FF0000"/>
                    </a:solidFill>
                    <a:latin typeface="Calibri" charset="0"/>
                    <a:cs typeface="Arial" charset="0"/>
                  </a:rPr>
                  <a:t> e</a:t>
                </a:r>
                <a:r>
                  <a:rPr lang="en-US" sz="1500" baseline="30000" dirty="0">
                    <a:solidFill>
                      <a:srgbClr val="FF0000"/>
                    </a:solidFill>
                    <a:latin typeface="Calibri" charset="0"/>
                    <a:cs typeface="Arial" charset="0"/>
                  </a:rPr>
                  <a:t>-</a:t>
                </a:r>
                <a:r>
                  <a:rPr lang="en-US" sz="1500" dirty="0">
                    <a:solidFill>
                      <a:srgbClr val="FF0000"/>
                    </a:solidFill>
                    <a:latin typeface="Calibri" charset="0"/>
                    <a:cs typeface="Arial" charset="0"/>
                  </a:rPr>
                  <a:t> beam</a:t>
                </a:r>
                <a:endParaRPr lang="it-IT" sz="1500" dirty="0">
                  <a:solidFill>
                    <a:srgbClr val="FF0000"/>
                  </a:solidFill>
                  <a:latin typeface="Calibri" charset="0"/>
                  <a:cs typeface="Arial" charset="0"/>
                </a:endParaRPr>
              </a:p>
            </p:txBody>
          </p:sp>
          <p:sp>
            <p:nvSpPr>
              <p:cNvPr id="17" name="Line 22">
                <a:extLst>
                  <a:ext uri="{FF2B5EF4-FFF2-40B4-BE49-F238E27FC236}">
                    <a16:creationId xmlns:a16="http://schemas.microsoft.com/office/drawing/2014/main" id="{DFC62A74-0B00-684E-8523-8EED830A6041}"/>
                  </a:ext>
                </a:extLst>
              </p:cNvPr>
              <p:cNvSpPr>
                <a:spLocks noChangeShapeType="1"/>
              </p:cNvSpPr>
              <p:nvPr/>
            </p:nvSpPr>
            <p:spPr bwMode="auto">
              <a:xfrm flipH="1" flipV="1">
                <a:off x="4865688" y="5127625"/>
                <a:ext cx="609600" cy="369888"/>
              </a:xfrm>
              <a:prstGeom prst="line">
                <a:avLst/>
              </a:prstGeom>
              <a:noFill/>
              <a:ln w="31750">
                <a:solidFill>
                  <a:srgbClr val="FF0000"/>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14" name="Line 22">
              <a:extLst>
                <a:ext uri="{FF2B5EF4-FFF2-40B4-BE49-F238E27FC236}">
                  <a16:creationId xmlns:a16="http://schemas.microsoft.com/office/drawing/2014/main" id="{230561E7-99DC-854D-801A-D1BDF774CBEE}"/>
                </a:ext>
              </a:extLst>
            </p:cNvPr>
            <p:cNvSpPr>
              <a:spLocks noChangeShapeType="1"/>
            </p:cNvSpPr>
            <p:nvPr/>
          </p:nvSpPr>
          <p:spPr bwMode="auto">
            <a:xfrm flipH="1">
              <a:off x="4602163" y="4818063"/>
              <a:ext cx="474662" cy="117475"/>
            </a:xfrm>
            <a:prstGeom prst="line">
              <a:avLst/>
            </a:prstGeom>
            <a:noFill/>
            <a:ln w="31750">
              <a:solidFill>
                <a:schemeClr val="accent2"/>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3" name="Rettangolo 2">
            <a:extLst>
              <a:ext uri="{FF2B5EF4-FFF2-40B4-BE49-F238E27FC236}">
                <a16:creationId xmlns:a16="http://schemas.microsoft.com/office/drawing/2014/main" id="{AD134C75-E4FA-8A4E-BD7A-F26BE3FEF010}"/>
              </a:ext>
            </a:extLst>
          </p:cNvPr>
          <p:cNvSpPr/>
          <p:nvPr/>
        </p:nvSpPr>
        <p:spPr>
          <a:xfrm>
            <a:off x="95992" y="1052736"/>
            <a:ext cx="3978946" cy="1569660"/>
          </a:xfrm>
          <a:prstGeom prst="rect">
            <a:avLst/>
          </a:prstGeom>
        </p:spPr>
        <p:txBody>
          <a:bodyPr wrap="square">
            <a:spAutoFit/>
          </a:bodyPr>
          <a:lstStyle/>
          <a:p>
            <a:r>
              <a:rPr lang="it-IT" sz="1600" b="1" dirty="0" err="1">
                <a:solidFill>
                  <a:srgbClr val="FF0000"/>
                </a:solidFill>
                <a:latin typeface="Comic Sans MS" panose="030F0902030302020204" pitchFamily="66" charset="0"/>
              </a:rPr>
              <a:t>Internal</a:t>
            </a:r>
            <a:r>
              <a:rPr lang="it-IT" sz="1600" b="1" dirty="0">
                <a:solidFill>
                  <a:srgbClr val="FF0000"/>
                </a:solidFill>
                <a:latin typeface="Comic Sans MS" panose="030F0902030302020204" pitchFamily="66" charset="0"/>
              </a:rPr>
              <a:t> Target</a:t>
            </a:r>
            <a:r>
              <a:rPr lang="it-IT" sz="1600" dirty="0">
                <a:latin typeface="Comic Sans MS" panose="030F0902030302020204" pitchFamily="66" charset="0"/>
              </a:rPr>
              <a:t> </a:t>
            </a:r>
          </a:p>
          <a:p>
            <a:r>
              <a:rPr lang="it-IT" sz="1600" dirty="0">
                <a:latin typeface="Comic Sans MS" panose="030F0902030302020204" pitchFamily="66" charset="0"/>
              </a:rPr>
              <a:t>To </a:t>
            </a:r>
            <a:r>
              <a:rPr lang="it-IT" sz="1600" dirty="0" err="1">
                <a:latin typeface="Comic Sans MS" panose="030F0902030302020204" pitchFamily="66" charset="0"/>
              </a:rPr>
              <a:t>maintain</a:t>
            </a:r>
            <a:r>
              <a:rPr lang="it-IT" sz="1600" dirty="0">
                <a:latin typeface="Comic Sans MS" panose="030F0902030302020204" pitchFamily="66" charset="0"/>
              </a:rPr>
              <a:t> </a:t>
            </a:r>
            <a:r>
              <a:rPr lang="it-IT" sz="1600" dirty="0" err="1">
                <a:latin typeface="Comic Sans MS" panose="030F0902030302020204" pitchFamily="66" charset="0"/>
              </a:rPr>
              <a:t>transverse</a:t>
            </a:r>
            <a:r>
              <a:rPr lang="it-IT" sz="1600" dirty="0">
                <a:latin typeface="Comic Sans MS" panose="030F0902030302020204" pitchFamily="66" charset="0"/>
              </a:rPr>
              <a:t> spin </a:t>
            </a:r>
            <a:r>
              <a:rPr lang="it-IT" sz="1600" dirty="0" err="1">
                <a:latin typeface="Comic Sans MS" panose="030F0902030302020204" pitchFamily="66" charset="0"/>
              </a:rPr>
              <a:t>polarization</a:t>
            </a:r>
            <a:endParaRPr lang="it-IT" sz="1600" dirty="0">
              <a:latin typeface="Comic Sans MS" panose="030F0902030302020204" pitchFamily="66" charset="0"/>
            </a:endParaRPr>
          </a:p>
          <a:p>
            <a:r>
              <a:rPr lang="it-IT" sz="1600" dirty="0" err="1">
                <a:latin typeface="Comic Sans MS" panose="030F0902030302020204" pitchFamily="66" charset="0"/>
              </a:rPr>
              <a:t>within</a:t>
            </a:r>
            <a:r>
              <a:rPr lang="it-IT" sz="1600" dirty="0">
                <a:latin typeface="Comic Sans MS" panose="030F0902030302020204" pitchFamily="66" charset="0"/>
              </a:rPr>
              <a:t> the CLAS12 </a:t>
            </a:r>
            <a:r>
              <a:rPr lang="it-IT" sz="1600" dirty="0" err="1">
                <a:latin typeface="Comic Sans MS" panose="030F0902030302020204" pitchFamily="66" charset="0"/>
              </a:rPr>
              <a:t>solenoid</a:t>
            </a:r>
            <a:r>
              <a:rPr lang="it-IT" sz="1600" dirty="0">
                <a:latin typeface="Comic Sans MS" panose="030F0902030302020204" pitchFamily="66" charset="0"/>
              </a:rPr>
              <a:t> and </a:t>
            </a:r>
            <a:r>
              <a:rPr lang="it-IT" sz="1600" dirty="0" err="1">
                <a:latin typeface="Comic Sans MS" panose="030F0902030302020204" pitchFamily="66" charset="0"/>
              </a:rPr>
              <a:t>preserve</a:t>
            </a:r>
            <a:r>
              <a:rPr lang="it-IT" sz="1600" dirty="0">
                <a:latin typeface="Comic Sans MS" panose="030F0902030302020204" pitchFamily="66" charset="0"/>
              </a:rPr>
              <a:t> wide </a:t>
            </a:r>
            <a:r>
              <a:rPr lang="it-IT" sz="1600" dirty="0" err="1">
                <a:latin typeface="Comic Sans MS" panose="030F0902030302020204" pitchFamily="66" charset="0"/>
              </a:rPr>
              <a:t>acceptance</a:t>
            </a:r>
            <a:r>
              <a:rPr lang="it-IT" sz="1600" dirty="0">
                <a:latin typeface="Comic Sans MS" panose="030F0902030302020204" pitchFamily="66" charset="0"/>
              </a:rPr>
              <a:t> for the </a:t>
            </a:r>
            <a:r>
              <a:rPr lang="it-IT" sz="1600" dirty="0" err="1">
                <a:latin typeface="Comic Sans MS" panose="030F0902030302020204" pitchFamily="66" charset="0"/>
              </a:rPr>
              <a:t>final</a:t>
            </a:r>
            <a:r>
              <a:rPr lang="it-IT" sz="1600" dirty="0">
                <a:latin typeface="Comic Sans MS" panose="030F0902030302020204" pitchFamily="66" charset="0"/>
              </a:rPr>
              <a:t>-state </a:t>
            </a:r>
            <a:r>
              <a:rPr lang="it-IT" sz="1600" dirty="0" err="1">
                <a:latin typeface="Comic Sans MS" panose="030F0902030302020204" pitchFamily="66" charset="0"/>
              </a:rPr>
              <a:t>particles</a:t>
            </a:r>
            <a:r>
              <a:rPr lang="it-IT" sz="1600" dirty="0">
                <a:latin typeface="Comic Sans MS" panose="030F0902030302020204" pitchFamily="66" charset="0"/>
              </a:rPr>
              <a:t>, n</a:t>
            </a:r>
            <a:r>
              <a:rPr lang="it-IT" sz="1600" dirty="0">
                <a:effectLst/>
                <a:latin typeface="Comic Sans MS" panose="030F0902030302020204" pitchFamily="66" charset="0"/>
              </a:rPr>
              <a:t>ew </a:t>
            </a:r>
            <a:r>
              <a:rPr lang="it-IT" sz="1600" dirty="0" err="1">
                <a:effectLst/>
                <a:latin typeface="Comic Sans MS" panose="030F0902030302020204" pitchFamily="66" charset="0"/>
              </a:rPr>
              <a:t>magneti</a:t>
            </a:r>
            <a:r>
              <a:rPr lang="it-IT" sz="1600" dirty="0" err="1">
                <a:latin typeface="Comic Sans MS" panose="030F0902030302020204" pitchFamily="66" charset="0"/>
              </a:rPr>
              <a:t>c</a:t>
            </a:r>
            <a:r>
              <a:rPr lang="it-IT" sz="1600" dirty="0">
                <a:latin typeface="Comic Sans MS" panose="030F0902030302020204" pitchFamily="66" charset="0"/>
              </a:rPr>
              <a:t> </a:t>
            </a:r>
            <a:r>
              <a:rPr lang="it-IT" sz="1600" dirty="0" err="1">
                <a:latin typeface="Comic Sans MS" panose="030F0902030302020204" pitchFamily="66" charset="0"/>
              </a:rPr>
              <a:t>solutions</a:t>
            </a:r>
            <a:r>
              <a:rPr lang="it-IT" sz="1600" dirty="0">
                <a:latin typeface="Comic Sans MS" panose="030F0902030302020204" pitchFamily="66" charset="0"/>
              </a:rPr>
              <a:t> are </a:t>
            </a:r>
            <a:r>
              <a:rPr lang="it-IT" sz="1600" dirty="0" err="1">
                <a:latin typeface="Comic Sans MS" panose="030F0902030302020204" pitchFamily="66" charset="0"/>
              </a:rPr>
              <a:t>required</a:t>
            </a:r>
            <a:r>
              <a:rPr lang="it-IT" sz="1600" dirty="0">
                <a:latin typeface="Comic Sans MS" panose="030F0902030302020204" pitchFamily="66" charset="0"/>
              </a:rPr>
              <a:t>.</a:t>
            </a:r>
            <a:endParaRPr lang="it-IT" sz="1600" dirty="0">
              <a:effectLst/>
              <a:latin typeface="Comic Sans MS" panose="030F0902030302020204" pitchFamily="66" charset="0"/>
            </a:endParaRPr>
          </a:p>
        </p:txBody>
      </p:sp>
    </p:spTree>
    <p:extLst>
      <p:ext uri="{BB962C8B-B14F-4D97-AF65-F5344CB8AC3E}">
        <p14:creationId xmlns:p14="http://schemas.microsoft.com/office/powerpoint/2010/main" val="18170226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1170465" y="476672"/>
            <a:ext cx="6803069"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Jlab12 Italia (R.N. &amp; R.L. M. </a:t>
            </a:r>
            <a:r>
              <a:rPr lang="it-IT" sz="2600" dirty="0" err="1">
                <a:solidFill>
                  <a:srgbClr val="0000FF"/>
                </a:solidFill>
                <a:latin typeface="Comic Sans MS" panose="030F0702030302020204" pitchFamily="66" charset="0"/>
              </a:rPr>
              <a:t>Contalbrigo</a:t>
            </a:r>
            <a:r>
              <a:rPr lang="it-IT" sz="2600" dirty="0">
                <a:solidFill>
                  <a:srgbClr val="0000FF"/>
                </a:solidFill>
                <a:latin typeface="Comic Sans MS" panose="030F0702030302020204" pitchFamily="66" charset="0"/>
              </a:rPr>
              <a:t>)</a:t>
            </a:r>
          </a:p>
        </p:txBody>
      </p:sp>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a:t>
            </a:fld>
            <a:endParaRPr lang="it-IT" sz="1600" b="1" dirty="0">
              <a:solidFill>
                <a:schemeClr val="tx1"/>
              </a:solidFill>
              <a:latin typeface="Calibri" charset="0"/>
              <a:ea typeface="Calibri" charset="0"/>
              <a:cs typeface="Calibri" charset="0"/>
            </a:endParaRPr>
          </a:p>
        </p:txBody>
      </p:sp>
      <p:pic>
        <p:nvPicPr>
          <p:cNvPr id="2" name="Immagine 1">
            <a:extLst>
              <a:ext uri="{FF2B5EF4-FFF2-40B4-BE49-F238E27FC236}">
                <a16:creationId xmlns:a16="http://schemas.microsoft.com/office/drawing/2014/main" id="{F5C59761-6A54-2A4E-A699-0E1744A65725}"/>
              </a:ext>
            </a:extLst>
          </p:cNvPr>
          <p:cNvPicPr>
            <a:picLocks noChangeAspect="1"/>
          </p:cNvPicPr>
          <p:nvPr/>
        </p:nvPicPr>
        <p:blipFill>
          <a:blip r:embed="rId3"/>
          <a:stretch>
            <a:fillRect/>
          </a:stretch>
        </p:blipFill>
        <p:spPr>
          <a:xfrm>
            <a:off x="251520" y="1268760"/>
            <a:ext cx="8172990" cy="4817968"/>
          </a:xfrm>
          <a:prstGeom prst="rect">
            <a:avLst/>
          </a:prstGeom>
        </p:spPr>
      </p:pic>
    </p:spTree>
    <p:extLst>
      <p:ext uri="{BB962C8B-B14F-4D97-AF65-F5344CB8AC3E}">
        <p14:creationId xmlns:p14="http://schemas.microsoft.com/office/powerpoint/2010/main" val="341764109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20</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bulk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magnet</a:t>
            </a:r>
            <a:endParaRPr lang="it-IT" sz="2600" dirty="0">
              <a:solidFill>
                <a:srgbClr val="0000FF"/>
              </a:solidFill>
              <a:latin typeface="Comic Sans MS" panose="030F0702030302020204" pitchFamily="66" charset="0"/>
            </a:endParaRPr>
          </a:p>
        </p:txBody>
      </p:sp>
      <p:pic>
        <p:nvPicPr>
          <p:cNvPr id="2" name="Immagine 1">
            <a:extLst>
              <a:ext uri="{FF2B5EF4-FFF2-40B4-BE49-F238E27FC236}">
                <a16:creationId xmlns:a16="http://schemas.microsoft.com/office/drawing/2014/main" id="{A26D797C-A3BB-EA4D-9FC8-8E295C9FFBF5}"/>
              </a:ext>
            </a:extLst>
          </p:cNvPr>
          <p:cNvPicPr>
            <a:picLocks noChangeAspect="1"/>
          </p:cNvPicPr>
          <p:nvPr/>
        </p:nvPicPr>
        <p:blipFill>
          <a:blip r:embed="rId3"/>
          <a:stretch>
            <a:fillRect/>
          </a:stretch>
        </p:blipFill>
        <p:spPr>
          <a:xfrm>
            <a:off x="256631" y="2780928"/>
            <a:ext cx="5593361" cy="3264903"/>
          </a:xfrm>
          <a:prstGeom prst="rect">
            <a:avLst/>
          </a:prstGeom>
        </p:spPr>
      </p:pic>
      <p:sp>
        <p:nvSpPr>
          <p:cNvPr id="3" name="Rettangolo 2">
            <a:extLst>
              <a:ext uri="{FF2B5EF4-FFF2-40B4-BE49-F238E27FC236}">
                <a16:creationId xmlns:a16="http://schemas.microsoft.com/office/drawing/2014/main" id="{2D2B20B0-E382-8A42-9B5B-A085AFD0A970}"/>
              </a:ext>
            </a:extLst>
          </p:cNvPr>
          <p:cNvSpPr/>
          <p:nvPr/>
        </p:nvSpPr>
        <p:spPr>
          <a:xfrm>
            <a:off x="323528" y="971815"/>
            <a:ext cx="8496944" cy="830997"/>
          </a:xfrm>
          <a:prstGeom prst="rect">
            <a:avLst/>
          </a:prstGeom>
        </p:spPr>
        <p:txBody>
          <a:bodyPr wrap="square">
            <a:spAutoFit/>
          </a:bodyPr>
          <a:lstStyle/>
          <a:p>
            <a:pPr algn="just"/>
            <a:r>
              <a:rPr lang="en-GB" sz="1600" dirty="0">
                <a:latin typeface="Comic Sans MS" panose="030F0902030302020204" pitchFamily="66" charset="0"/>
              </a:rPr>
              <a:t>A hollow bulk superconductor is able to provide a transverse holding field inside, while adjusting its internal currents to shield any outside field, without the need of a current supply!</a:t>
            </a:r>
            <a:endParaRPr lang="it-IT" sz="1600" dirty="0">
              <a:latin typeface="Comic Sans MS" panose="030F0902030302020204" pitchFamily="66" charset="0"/>
            </a:endParaRPr>
          </a:p>
        </p:txBody>
      </p:sp>
      <p:grpSp>
        <p:nvGrpSpPr>
          <p:cNvPr id="6" name="Gruppo 5">
            <a:extLst>
              <a:ext uri="{FF2B5EF4-FFF2-40B4-BE49-F238E27FC236}">
                <a16:creationId xmlns:a16="http://schemas.microsoft.com/office/drawing/2014/main" id="{CEAB7E9E-16E3-7E42-B620-730549534EBA}"/>
              </a:ext>
            </a:extLst>
          </p:cNvPr>
          <p:cNvGrpSpPr/>
          <p:nvPr/>
        </p:nvGrpSpPr>
        <p:grpSpPr>
          <a:xfrm>
            <a:off x="5561960" y="1886951"/>
            <a:ext cx="3258512" cy="3024235"/>
            <a:chOff x="5417944" y="1801033"/>
            <a:chExt cx="3258512" cy="3024235"/>
          </a:xfrm>
        </p:grpSpPr>
        <p:pic>
          <p:nvPicPr>
            <p:cNvPr id="9" name="Immagine 8">
              <a:extLst>
                <a:ext uri="{FF2B5EF4-FFF2-40B4-BE49-F238E27FC236}">
                  <a16:creationId xmlns:a16="http://schemas.microsoft.com/office/drawing/2014/main" id="{3C40015E-C6B8-2947-8179-54222E5B673C}"/>
                </a:ext>
              </a:extLst>
            </p:cNvPr>
            <p:cNvPicPr>
              <a:picLocks noChangeAspect="1"/>
            </p:cNvPicPr>
            <p:nvPr/>
          </p:nvPicPr>
          <p:blipFill rotWithShape="1">
            <a:blip r:embed="rId4"/>
            <a:srcRect l="-5" r="45883"/>
            <a:stretch/>
          </p:blipFill>
          <p:spPr>
            <a:xfrm>
              <a:off x="5417944" y="1801033"/>
              <a:ext cx="3258512" cy="3024235"/>
            </a:xfrm>
            <a:prstGeom prst="rect">
              <a:avLst/>
            </a:prstGeom>
          </p:spPr>
        </p:pic>
        <p:pic>
          <p:nvPicPr>
            <p:cNvPr id="5" name="Immagine 4">
              <a:extLst>
                <a:ext uri="{FF2B5EF4-FFF2-40B4-BE49-F238E27FC236}">
                  <a16:creationId xmlns:a16="http://schemas.microsoft.com/office/drawing/2014/main" id="{654195FB-15BD-3447-866D-0E3BE4E66EAC}"/>
                </a:ext>
              </a:extLst>
            </p:cNvPr>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rot="5400000">
              <a:off x="7362456" y="2935033"/>
              <a:ext cx="2448000" cy="180000"/>
            </a:xfrm>
            <a:prstGeom prst="rect">
              <a:avLst/>
            </a:prstGeom>
          </p:spPr>
        </p:pic>
      </p:grpSp>
    </p:spTree>
    <p:extLst>
      <p:ext uri="{BB962C8B-B14F-4D97-AF65-F5344CB8AC3E}">
        <p14:creationId xmlns:p14="http://schemas.microsoft.com/office/powerpoint/2010/main" val="63149448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21</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Ferrara setup</a:t>
            </a:r>
          </a:p>
        </p:txBody>
      </p:sp>
      <p:pic>
        <p:nvPicPr>
          <p:cNvPr id="7" name="Picture 4">
            <a:extLst>
              <a:ext uri="{FF2B5EF4-FFF2-40B4-BE49-F238E27FC236}">
                <a16:creationId xmlns:a16="http://schemas.microsoft.com/office/drawing/2014/main" id="{1D439015-B70C-DB4B-B96D-1C20E1C81F87}"/>
              </a:ext>
            </a:extLst>
          </p:cNvPr>
          <p:cNvPicPr>
            <a:picLocks noChangeAspect="1"/>
          </p:cNvPicPr>
          <p:nvPr/>
        </p:nvPicPr>
        <p:blipFill>
          <a:blip r:embed="rId3"/>
          <a:stretch>
            <a:fillRect/>
          </a:stretch>
        </p:blipFill>
        <p:spPr>
          <a:xfrm>
            <a:off x="4971183" y="3976534"/>
            <a:ext cx="3921297" cy="2577378"/>
          </a:xfrm>
          <a:prstGeom prst="rect">
            <a:avLst/>
          </a:prstGeom>
        </p:spPr>
      </p:pic>
      <p:pic>
        <p:nvPicPr>
          <p:cNvPr id="13" name="Immagine 6" descr="20160516_112133_HDR.jpg">
            <a:extLst>
              <a:ext uri="{FF2B5EF4-FFF2-40B4-BE49-F238E27FC236}">
                <a16:creationId xmlns:a16="http://schemas.microsoft.com/office/drawing/2014/main" id="{7F133AA9-1E16-2440-BB3F-E8CDD69912FF}"/>
              </a:ext>
            </a:extLst>
          </p:cNvPr>
          <p:cNvPicPr>
            <a:picLocks noChangeAspect="1"/>
          </p:cNvPicPr>
          <p:nvPr/>
        </p:nvPicPr>
        <p:blipFill rotWithShape="1">
          <a:blip r:embed="rId4">
            <a:extLst>
              <a:ext uri="{28A0092B-C50C-407E-A947-70E740481C1C}">
                <a14:useLocalDpi xmlns:a14="http://schemas.microsoft.com/office/drawing/2010/main" val="0"/>
              </a:ext>
            </a:extLst>
          </a:blip>
          <a:srcRect l="19514" r="5486"/>
          <a:stretch/>
        </p:blipFill>
        <p:spPr>
          <a:xfrm rot="5400000">
            <a:off x="395675" y="1022139"/>
            <a:ext cx="2664017" cy="2664296"/>
          </a:xfrm>
          <a:prstGeom prst="rect">
            <a:avLst/>
          </a:prstGeom>
        </p:spPr>
      </p:pic>
      <p:sp>
        <p:nvSpPr>
          <p:cNvPr id="14" name="TextBox 2">
            <a:extLst>
              <a:ext uri="{FF2B5EF4-FFF2-40B4-BE49-F238E27FC236}">
                <a16:creationId xmlns:a16="http://schemas.microsoft.com/office/drawing/2014/main" id="{4D79228E-A83E-9A4B-B936-F389712D3641}"/>
              </a:ext>
            </a:extLst>
          </p:cNvPr>
          <p:cNvSpPr txBox="1"/>
          <p:nvPr/>
        </p:nvSpPr>
        <p:spPr>
          <a:xfrm>
            <a:off x="3652238" y="908720"/>
            <a:ext cx="4967065" cy="369332"/>
          </a:xfrm>
          <a:prstGeom prst="rect">
            <a:avLst/>
          </a:prstGeom>
          <a:noFill/>
        </p:spPr>
        <p:txBody>
          <a:bodyPr wrap="none" rtlCol="0">
            <a:spAutoFit/>
          </a:bodyPr>
          <a:lstStyle/>
          <a:p>
            <a:r>
              <a:rPr lang="en-US" b="1" dirty="0"/>
              <a:t>Dipole field frozen for days inside a MgB</a:t>
            </a:r>
            <a:r>
              <a:rPr lang="en-US" b="1" baseline="-25000" dirty="0"/>
              <a:t>2 </a:t>
            </a:r>
            <a:r>
              <a:rPr lang="en-US" b="1" dirty="0"/>
              <a:t>cylinder:</a:t>
            </a:r>
          </a:p>
        </p:txBody>
      </p:sp>
      <p:pic>
        <p:nvPicPr>
          <p:cNvPr id="15" name="Picture 3">
            <a:extLst>
              <a:ext uri="{FF2B5EF4-FFF2-40B4-BE49-F238E27FC236}">
                <a16:creationId xmlns:a16="http://schemas.microsoft.com/office/drawing/2014/main" id="{97411F90-0DF3-074D-A8C2-DD121155BDB8}"/>
              </a:ext>
            </a:extLst>
          </p:cNvPr>
          <p:cNvPicPr>
            <a:picLocks noChangeAspect="1"/>
          </p:cNvPicPr>
          <p:nvPr/>
        </p:nvPicPr>
        <p:blipFill>
          <a:blip r:embed="rId5"/>
          <a:stretch>
            <a:fillRect/>
          </a:stretch>
        </p:blipFill>
        <p:spPr>
          <a:xfrm>
            <a:off x="70117" y="4001714"/>
            <a:ext cx="4539574" cy="2595638"/>
          </a:xfrm>
          <a:prstGeom prst="rect">
            <a:avLst/>
          </a:prstGeom>
        </p:spPr>
      </p:pic>
      <p:sp>
        <p:nvSpPr>
          <p:cNvPr id="16" name="TextBox 5">
            <a:extLst>
              <a:ext uri="{FF2B5EF4-FFF2-40B4-BE49-F238E27FC236}">
                <a16:creationId xmlns:a16="http://schemas.microsoft.com/office/drawing/2014/main" id="{D5679A52-207B-A04F-AAD0-338B510BFC4B}"/>
              </a:ext>
            </a:extLst>
          </p:cNvPr>
          <p:cNvSpPr txBox="1"/>
          <p:nvPr/>
        </p:nvSpPr>
        <p:spPr>
          <a:xfrm>
            <a:off x="742226" y="5552057"/>
            <a:ext cx="1480506" cy="610783"/>
          </a:xfrm>
          <a:prstGeom prst="rect">
            <a:avLst/>
          </a:prstGeom>
          <a:noFill/>
        </p:spPr>
        <p:txBody>
          <a:bodyPr wrap="none" rtlCol="0">
            <a:spAutoFit/>
          </a:bodyPr>
          <a:lstStyle/>
          <a:p>
            <a:r>
              <a:rPr lang="en-US" dirty="0"/>
              <a:t>Field </a:t>
            </a:r>
            <a:r>
              <a:rPr lang="en-US" dirty="0" err="1"/>
              <a:t>vs</a:t>
            </a:r>
            <a:r>
              <a:rPr lang="en-US" dirty="0"/>
              <a:t> </a:t>
            </a:r>
          </a:p>
          <a:p>
            <a:r>
              <a:rPr lang="en-US" dirty="0"/>
              <a:t>Temperature</a:t>
            </a:r>
          </a:p>
        </p:txBody>
      </p:sp>
      <p:sp>
        <p:nvSpPr>
          <p:cNvPr id="2" name="Rettangolo 1">
            <a:extLst>
              <a:ext uri="{FF2B5EF4-FFF2-40B4-BE49-F238E27FC236}">
                <a16:creationId xmlns:a16="http://schemas.microsoft.com/office/drawing/2014/main" id="{7CB45B36-0BAF-7A4F-898D-1564FF53EF44}"/>
              </a:ext>
            </a:extLst>
          </p:cNvPr>
          <p:cNvSpPr/>
          <p:nvPr/>
        </p:nvSpPr>
        <p:spPr>
          <a:xfrm>
            <a:off x="3235046" y="1340768"/>
            <a:ext cx="5801450" cy="2369880"/>
          </a:xfrm>
          <a:prstGeom prst="rect">
            <a:avLst/>
          </a:prstGeom>
        </p:spPr>
        <p:txBody>
          <a:bodyPr wrap="square">
            <a:spAutoFit/>
          </a:bodyPr>
          <a:lstStyle/>
          <a:p>
            <a:pPr marL="285750" indent="-285750" algn="just">
              <a:buFont typeface="Arial" panose="020B0604020202020204" pitchFamily="34" charset="0"/>
              <a:buChar char="•"/>
            </a:pPr>
            <a:r>
              <a:rPr lang="en-GB" sz="1600" dirty="0">
                <a:latin typeface="Helvetica" pitchFamily="2" charset="0"/>
              </a:rPr>
              <a:t>After cooling down the MgB2  cylinder inside a dipole field of about 1T, the external field is zeroed and the dipole field at the </a:t>
            </a:r>
            <a:r>
              <a:rPr lang="en-GB" sz="1600" dirty="0" err="1">
                <a:latin typeface="Helvetica" pitchFamily="2" charset="0"/>
              </a:rPr>
              <a:t>center</a:t>
            </a:r>
            <a:r>
              <a:rPr lang="en-GB" sz="1600" dirty="0">
                <a:latin typeface="Helvetica" pitchFamily="2" charset="0"/>
              </a:rPr>
              <a:t> of the cylinder measured. </a:t>
            </a:r>
          </a:p>
          <a:p>
            <a:pPr marL="285750" indent="-285750" algn="just">
              <a:buFont typeface="Arial" panose="020B0604020202020204" pitchFamily="34" charset="0"/>
              <a:buChar char="•"/>
            </a:pPr>
            <a:endParaRPr lang="en-GB" sz="1000" dirty="0">
              <a:latin typeface="Helvetica" pitchFamily="2" charset="0"/>
            </a:endParaRPr>
          </a:p>
          <a:p>
            <a:pPr marL="285750" indent="-285750" algn="just">
              <a:buFont typeface="Arial" panose="020B0604020202020204" pitchFamily="34" charset="0"/>
              <a:buChar char="•"/>
            </a:pPr>
            <a:r>
              <a:rPr lang="en-GB" sz="1600" dirty="0">
                <a:latin typeface="Helvetica" pitchFamily="2" charset="0"/>
              </a:rPr>
              <a:t>With the decrease of the temperature below the transition point, an increasing fraction of the original field is trapped.</a:t>
            </a:r>
          </a:p>
          <a:p>
            <a:pPr algn="just"/>
            <a:r>
              <a:rPr lang="en-GB" sz="1000" dirty="0">
                <a:latin typeface="Helvetica" pitchFamily="2" charset="0"/>
              </a:rPr>
              <a:t> </a:t>
            </a:r>
          </a:p>
          <a:p>
            <a:pPr marL="285750" indent="-285750" algn="just">
              <a:buFont typeface="Arial" panose="020B0604020202020204" pitchFamily="34" charset="0"/>
              <a:buChar char="•"/>
            </a:pPr>
            <a:r>
              <a:rPr lang="en-GB" sz="1600" dirty="0">
                <a:latin typeface="Helvetica" pitchFamily="2" charset="0"/>
              </a:rPr>
              <a:t>At the minimum temperature of 12.8 K reachable by the setup, a field of about 940 </a:t>
            </a:r>
            <a:r>
              <a:rPr lang="en-GB" sz="1600" dirty="0" err="1">
                <a:latin typeface="Helvetica" pitchFamily="2" charset="0"/>
              </a:rPr>
              <a:t>mT</a:t>
            </a:r>
            <a:r>
              <a:rPr lang="en-GB" sz="1600" dirty="0">
                <a:latin typeface="Helvetica" pitchFamily="2" charset="0"/>
              </a:rPr>
              <a:t> is preserved for days, without any significant degradation</a:t>
            </a:r>
            <a:endParaRPr lang="en-GB" sz="1600" dirty="0">
              <a:effectLst/>
              <a:latin typeface="Helvetica" pitchFamily="2" charset="0"/>
            </a:endParaRPr>
          </a:p>
        </p:txBody>
      </p:sp>
    </p:spTree>
    <p:extLst>
      <p:ext uri="{BB962C8B-B14F-4D97-AF65-F5344CB8AC3E}">
        <p14:creationId xmlns:p14="http://schemas.microsoft.com/office/powerpoint/2010/main" val="311259938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ndoor&#10;&#10;Description automatically generated">
            <a:extLst>
              <a:ext uri="{FF2B5EF4-FFF2-40B4-BE49-F238E27FC236}">
                <a16:creationId xmlns:a16="http://schemas.microsoft.com/office/drawing/2014/main" id="{BD937918-ED96-AA46-ADD8-28C7D3355D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709" y="3231110"/>
            <a:ext cx="2837253" cy="3212917"/>
          </a:xfrm>
          <a:prstGeom prst="rect">
            <a:avLst/>
          </a:prstGeom>
        </p:spPr>
      </p:pic>
      <p:pic>
        <p:nvPicPr>
          <p:cNvPr id="13" name="Picture 12" descr="A picture containing indoor, device, engine, miller&#10;&#10;Description automatically generated">
            <a:extLst>
              <a:ext uri="{FF2B5EF4-FFF2-40B4-BE49-F238E27FC236}">
                <a16:creationId xmlns:a16="http://schemas.microsoft.com/office/drawing/2014/main" id="{A4F65880-2E2C-164F-AB3D-D49A5C596E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7121" y="1331732"/>
            <a:ext cx="5041383" cy="4455560"/>
          </a:xfrm>
          <a:prstGeom prst="rect">
            <a:avLst/>
          </a:prstGeom>
        </p:spPr>
      </p:pic>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22</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new </a:t>
            </a:r>
            <a:r>
              <a:rPr lang="it-IT" sz="2600" dirty="0" err="1">
                <a:solidFill>
                  <a:srgbClr val="0000FF"/>
                </a:solidFill>
                <a:latin typeface="Comic Sans MS" panose="030F0702030302020204" pitchFamily="66" charset="0"/>
              </a:rPr>
              <a:t>cryostat</a:t>
            </a:r>
            <a:endParaRPr lang="it-IT" sz="2600" dirty="0">
              <a:solidFill>
                <a:srgbClr val="0000FF"/>
              </a:solidFill>
              <a:latin typeface="Comic Sans MS" panose="030F0702030302020204" pitchFamily="66" charset="0"/>
            </a:endParaRPr>
          </a:p>
        </p:txBody>
      </p:sp>
      <p:sp>
        <p:nvSpPr>
          <p:cNvPr id="18" name="TextBox 2">
            <a:extLst>
              <a:ext uri="{FF2B5EF4-FFF2-40B4-BE49-F238E27FC236}">
                <a16:creationId xmlns:a16="http://schemas.microsoft.com/office/drawing/2014/main" id="{A2D27195-7994-8E40-946D-BAD2CD1740C7}"/>
              </a:ext>
            </a:extLst>
          </p:cNvPr>
          <p:cNvSpPr txBox="1"/>
          <p:nvPr/>
        </p:nvSpPr>
        <p:spPr>
          <a:xfrm>
            <a:off x="153000" y="805014"/>
            <a:ext cx="3122856" cy="2277547"/>
          </a:xfrm>
          <a:prstGeom prst="rect">
            <a:avLst/>
          </a:prstGeom>
          <a:noFill/>
        </p:spPr>
        <p:txBody>
          <a:bodyPr wrap="square" rtlCol="0">
            <a:spAutoFit/>
          </a:bodyPr>
          <a:lstStyle/>
          <a:p>
            <a:r>
              <a:rPr lang="en-US" sz="1600" dirty="0">
                <a:solidFill>
                  <a:srgbClr val="000090"/>
                </a:solidFill>
              </a:rPr>
              <a:t>New support </a:t>
            </a:r>
            <a:r>
              <a:rPr lang="en-US" sz="1600" dirty="0"/>
              <a:t>(</a:t>
            </a:r>
            <a:r>
              <a:rPr lang="en-US" sz="1600" b="1" dirty="0"/>
              <a:t>M. </a:t>
            </a:r>
            <a:r>
              <a:rPr lang="en-US" sz="1600" b="1" dirty="0" err="1"/>
              <a:t>Cavallina</a:t>
            </a:r>
            <a:r>
              <a:rPr lang="en-US" sz="1600" b="1" dirty="0"/>
              <a:t>)</a:t>
            </a:r>
            <a:endParaRPr lang="en-US" sz="1600" dirty="0">
              <a:solidFill>
                <a:srgbClr val="000090"/>
              </a:solidFill>
            </a:endParaRPr>
          </a:p>
          <a:p>
            <a:endParaRPr lang="en-US" sz="700" dirty="0"/>
          </a:p>
          <a:p>
            <a:endParaRPr lang="en-US" sz="700" dirty="0"/>
          </a:p>
          <a:p>
            <a:r>
              <a:rPr lang="en-US" sz="1600" dirty="0">
                <a:solidFill>
                  <a:srgbClr val="000090"/>
                </a:solidFill>
              </a:rPr>
              <a:t>New cold head: </a:t>
            </a:r>
          </a:p>
          <a:p>
            <a:r>
              <a:rPr lang="en-US" sz="1600" dirty="0"/>
              <a:t>    lower and more stable</a:t>
            </a:r>
          </a:p>
          <a:p>
            <a:r>
              <a:rPr lang="en-US" sz="1600" dirty="0"/>
              <a:t>    temperature working point</a:t>
            </a:r>
          </a:p>
          <a:p>
            <a:endParaRPr lang="en-US" sz="1600" dirty="0"/>
          </a:p>
          <a:p>
            <a:r>
              <a:rPr lang="en-US" sz="1600" dirty="0">
                <a:solidFill>
                  <a:srgbClr val="002060"/>
                </a:solidFill>
              </a:rPr>
              <a:t>New cold stage:</a:t>
            </a:r>
          </a:p>
          <a:p>
            <a:r>
              <a:rPr lang="en-US" sz="1600" dirty="0"/>
              <a:t>   reduced mass</a:t>
            </a:r>
          </a:p>
          <a:p>
            <a:r>
              <a:rPr lang="en-US" sz="1600" dirty="0"/>
              <a:t>   space for cabling</a:t>
            </a:r>
          </a:p>
        </p:txBody>
      </p:sp>
      <p:pic>
        <p:nvPicPr>
          <p:cNvPr id="5" name="Picture 4" descr="A picture containing indoor&#10;&#10;Description automatically generated">
            <a:extLst>
              <a:ext uri="{FF2B5EF4-FFF2-40B4-BE49-F238E27FC236}">
                <a16:creationId xmlns:a16="http://schemas.microsoft.com/office/drawing/2014/main" id="{21BCC36A-33CF-9844-9F95-9646C69BC6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4648" y="692696"/>
            <a:ext cx="3644900" cy="4127500"/>
          </a:xfrm>
          <a:prstGeom prst="rect">
            <a:avLst/>
          </a:prstGeom>
        </p:spPr>
      </p:pic>
      <p:pic>
        <p:nvPicPr>
          <p:cNvPr id="3" name="Picture 2" descr="A picture containing text, tool, hammer&#10;&#10;Description automatically generated">
            <a:extLst>
              <a:ext uri="{FF2B5EF4-FFF2-40B4-BE49-F238E27FC236}">
                <a16:creationId xmlns:a16="http://schemas.microsoft.com/office/drawing/2014/main" id="{26D94DE7-32BC-628A-3BF9-19F5F72063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333000" y="3069577"/>
            <a:ext cx="4424185" cy="1011781"/>
          </a:xfrm>
          <a:prstGeom prst="rect">
            <a:avLst/>
          </a:prstGeom>
        </p:spPr>
      </p:pic>
    </p:spTree>
    <p:extLst>
      <p:ext uri="{BB962C8B-B14F-4D97-AF65-F5344CB8AC3E}">
        <p14:creationId xmlns:p14="http://schemas.microsoft.com/office/powerpoint/2010/main" val="307748488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D014EF-645B-0E47-818D-70BC47016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215" y="1010980"/>
            <a:ext cx="5214647" cy="2489256"/>
          </a:xfrm>
          <a:prstGeom prst="rect">
            <a:avLst/>
          </a:prstGeom>
        </p:spPr>
      </p:pic>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23</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new </a:t>
            </a:r>
            <a:r>
              <a:rPr lang="it-IT" sz="2600" dirty="0" err="1">
                <a:solidFill>
                  <a:srgbClr val="0000FF"/>
                </a:solidFill>
                <a:latin typeface="Comic Sans MS" panose="030F0702030302020204" pitchFamily="66" charset="0"/>
              </a:rPr>
              <a:t>sensor</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holder</a:t>
            </a:r>
            <a:endParaRPr lang="it-IT" sz="2600" dirty="0">
              <a:solidFill>
                <a:srgbClr val="0000FF"/>
              </a:solidFill>
              <a:latin typeface="Comic Sans MS" panose="030F0702030302020204" pitchFamily="66" charset="0"/>
            </a:endParaRPr>
          </a:p>
        </p:txBody>
      </p:sp>
      <p:sp>
        <p:nvSpPr>
          <p:cNvPr id="18" name="TextBox 2">
            <a:extLst>
              <a:ext uri="{FF2B5EF4-FFF2-40B4-BE49-F238E27FC236}">
                <a16:creationId xmlns:a16="http://schemas.microsoft.com/office/drawing/2014/main" id="{A2D27195-7994-8E40-946D-BAD2CD1740C7}"/>
              </a:ext>
            </a:extLst>
          </p:cNvPr>
          <p:cNvSpPr txBox="1"/>
          <p:nvPr/>
        </p:nvSpPr>
        <p:spPr>
          <a:xfrm>
            <a:off x="153000" y="805014"/>
            <a:ext cx="3122856" cy="2585323"/>
          </a:xfrm>
          <a:prstGeom prst="rect">
            <a:avLst/>
          </a:prstGeom>
          <a:noFill/>
        </p:spPr>
        <p:txBody>
          <a:bodyPr wrap="square" rtlCol="0">
            <a:spAutoFit/>
          </a:bodyPr>
          <a:lstStyle/>
          <a:p>
            <a:endParaRPr lang="en-US" sz="700" dirty="0"/>
          </a:p>
          <a:p>
            <a:r>
              <a:rPr lang="en-US" sz="1600" dirty="0">
                <a:solidFill>
                  <a:srgbClr val="000090"/>
                </a:solidFill>
              </a:rPr>
              <a:t>New sensor holder: </a:t>
            </a:r>
            <a:r>
              <a:rPr lang="en-US" sz="1600" dirty="0"/>
              <a:t>(</a:t>
            </a:r>
            <a:r>
              <a:rPr lang="en-US" sz="1600" b="1" dirty="0"/>
              <a:t>M. </a:t>
            </a:r>
            <a:r>
              <a:rPr lang="en-US" sz="1600" b="1" dirty="0" err="1"/>
              <a:t>Cavallina</a:t>
            </a:r>
            <a:r>
              <a:rPr lang="en-US" sz="1600" dirty="0"/>
              <a:t>)</a:t>
            </a:r>
            <a:endParaRPr lang="en-US" sz="1600" dirty="0">
              <a:solidFill>
                <a:srgbClr val="000090"/>
              </a:solidFill>
            </a:endParaRPr>
          </a:p>
          <a:p>
            <a:r>
              <a:rPr lang="en-US" sz="1600" dirty="0"/>
              <a:t>    3 points x 2 orientation</a:t>
            </a:r>
          </a:p>
          <a:p>
            <a:r>
              <a:rPr lang="en-US" sz="1600" dirty="0"/>
              <a:t>       center</a:t>
            </a:r>
          </a:p>
          <a:p>
            <a:r>
              <a:rPr lang="en-US" sz="1600" dirty="0"/>
              <a:t>       off axis</a:t>
            </a:r>
          </a:p>
          <a:p>
            <a:r>
              <a:rPr lang="en-US" sz="1600" dirty="0"/>
              <a:t>       downstream</a:t>
            </a:r>
          </a:p>
          <a:p>
            <a:endParaRPr lang="en-US" sz="1600" dirty="0"/>
          </a:p>
          <a:p>
            <a:r>
              <a:rPr lang="en-US" sz="1600" dirty="0"/>
              <a:t>From Teflon to Al for heat sink</a:t>
            </a:r>
          </a:p>
          <a:p>
            <a:endParaRPr lang="en-US" sz="1100" dirty="0"/>
          </a:p>
          <a:p>
            <a:r>
              <a:rPr lang="en-US" sz="1600" dirty="0">
                <a:solidFill>
                  <a:srgbClr val="000090"/>
                </a:solidFill>
              </a:rPr>
              <a:t>New fast access</a:t>
            </a:r>
            <a:endParaRPr lang="en-US" sz="1600" dirty="0"/>
          </a:p>
          <a:p>
            <a:r>
              <a:rPr lang="en-US" sz="1600" dirty="0"/>
              <a:t>    for MgB</a:t>
            </a:r>
            <a:r>
              <a:rPr lang="en-US" sz="1600" baseline="-25000" dirty="0"/>
              <a:t>2 </a:t>
            </a:r>
            <a:r>
              <a:rPr lang="en-US" sz="1600" dirty="0"/>
              <a:t>sample exchange      </a:t>
            </a:r>
          </a:p>
        </p:txBody>
      </p:sp>
      <p:pic>
        <p:nvPicPr>
          <p:cNvPr id="25" name="Picture 8" descr="P_20160401_144802.jpg">
            <a:extLst>
              <a:ext uri="{FF2B5EF4-FFF2-40B4-BE49-F238E27FC236}">
                <a16:creationId xmlns:a16="http://schemas.microsoft.com/office/drawing/2014/main" id="{12FBA8A6-3CFD-934A-93F8-BF6F8FBCF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577" y="3845411"/>
            <a:ext cx="3116091" cy="1752802"/>
          </a:xfrm>
          <a:prstGeom prst="rect">
            <a:avLst/>
          </a:prstGeom>
        </p:spPr>
      </p:pic>
      <p:pic>
        <p:nvPicPr>
          <p:cNvPr id="3" name="Picture 2" descr="A picture containing indoor, stationary, pencil, plastic&#10;&#10;Description automatically generated">
            <a:extLst>
              <a:ext uri="{FF2B5EF4-FFF2-40B4-BE49-F238E27FC236}">
                <a16:creationId xmlns:a16="http://schemas.microsoft.com/office/drawing/2014/main" id="{F1541F66-A1B7-595F-7F69-8FAA324FC3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8492" y="3632534"/>
            <a:ext cx="5214647" cy="2365058"/>
          </a:xfrm>
          <a:prstGeom prst="rect">
            <a:avLst/>
          </a:prstGeom>
        </p:spPr>
      </p:pic>
    </p:spTree>
    <p:extLst>
      <p:ext uri="{BB962C8B-B14F-4D97-AF65-F5344CB8AC3E}">
        <p14:creationId xmlns:p14="http://schemas.microsoft.com/office/powerpoint/2010/main" val="61467784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24</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new steps</a:t>
            </a:r>
          </a:p>
        </p:txBody>
      </p:sp>
      <p:sp>
        <p:nvSpPr>
          <p:cNvPr id="2" name="TextBox 1">
            <a:extLst>
              <a:ext uri="{FF2B5EF4-FFF2-40B4-BE49-F238E27FC236}">
                <a16:creationId xmlns:a16="http://schemas.microsoft.com/office/drawing/2014/main" id="{4552AF92-E6F3-2BC0-821E-1CF12BB7EA0E}"/>
              </a:ext>
            </a:extLst>
          </p:cNvPr>
          <p:cNvSpPr txBox="1"/>
          <p:nvPr/>
        </p:nvSpPr>
        <p:spPr>
          <a:xfrm>
            <a:off x="266976" y="997080"/>
            <a:ext cx="6358920" cy="1754326"/>
          </a:xfrm>
          <a:prstGeom prst="rect">
            <a:avLst/>
          </a:prstGeom>
          <a:noFill/>
        </p:spPr>
        <p:txBody>
          <a:bodyPr wrap="none" rtlCol="0">
            <a:spAutoFit/>
          </a:bodyPr>
          <a:lstStyle/>
          <a:p>
            <a:r>
              <a:rPr lang="en-IT" dirty="0"/>
              <a:t>Field mapping and temperature vs field scan</a:t>
            </a:r>
          </a:p>
          <a:p>
            <a:endParaRPr lang="en-IT" dirty="0"/>
          </a:p>
          <a:p>
            <a:r>
              <a:rPr lang="en-IT" dirty="0"/>
              <a:t>Study MgB2 performance vs thickness and granularity</a:t>
            </a:r>
          </a:p>
          <a:p>
            <a:endParaRPr lang="en-IT" dirty="0"/>
          </a:p>
          <a:p>
            <a:r>
              <a:rPr lang="en-IT" dirty="0"/>
              <a:t>Organize a 2x field (transverse holding, longitudinal screen) test in</a:t>
            </a:r>
          </a:p>
          <a:p>
            <a:r>
              <a:rPr lang="en-GB" dirty="0"/>
              <a:t>c</a:t>
            </a:r>
            <a:r>
              <a:rPr lang="en-IT" dirty="0"/>
              <a:t>ollaboration with INFN – LASA (MI)  </a:t>
            </a:r>
          </a:p>
        </p:txBody>
      </p:sp>
      <p:pic>
        <p:nvPicPr>
          <p:cNvPr id="9" name="Picture 8" descr="Text&#10;&#10;Description automatically generated">
            <a:extLst>
              <a:ext uri="{FF2B5EF4-FFF2-40B4-BE49-F238E27FC236}">
                <a16:creationId xmlns:a16="http://schemas.microsoft.com/office/drawing/2014/main" id="{E0A919E8-0327-4F20-ADF3-8F0990E38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87" y="3051395"/>
            <a:ext cx="5703825" cy="3419007"/>
          </a:xfrm>
          <a:prstGeom prst="rect">
            <a:avLst/>
          </a:prstGeom>
        </p:spPr>
      </p:pic>
    </p:spTree>
    <p:extLst>
      <p:ext uri="{BB962C8B-B14F-4D97-AF65-F5344CB8AC3E}">
        <p14:creationId xmlns:p14="http://schemas.microsoft.com/office/powerpoint/2010/main" val="216169419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25</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129262"/>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 High-</a:t>
            </a:r>
            <a:r>
              <a:rPr lang="it-IT" sz="2600" dirty="0" err="1">
                <a:solidFill>
                  <a:srgbClr val="0000FF"/>
                </a:solidFill>
                <a:latin typeface="Comic Sans MS" panose="030F0702030302020204" pitchFamily="66" charset="0"/>
              </a:rPr>
              <a:t>Luminosity</a:t>
            </a:r>
            <a:r>
              <a:rPr lang="it-IT" sz="2600" dirty="0">
                <a:solidFill>
                  <a:srgbClr val="0000FF"/>
                </a:solidFill>
                <a:latin typeface="Comic Sans MS" panose="030F0702030302020204" pitchFamily="66" charset="0"/>
              </a:rPr>
              <a:t> </a:t>
            </a:r>
          </a:p>
        </p:txBody>
      </p:sp>
      <p:pic>
        <p:nvPicPr>
          <p:cNvPr id="13" name="Picture 12">
            <a:extLst>
              <a:ext uri="{FF2B5EF4-FFF2-40B4-BE49-F238E27FC236}">
                <a16:creationId xmlns:a16="http://schemas.microsoft.com/office/drawing/2014/main" id="{D9C9131B-E27F-86FB-B27B-3F7BF00BA2A1}"/>
              </a:ext>
            </a:extLst>
          </p:cNvPr>
          <p:cNvPicPr>
            <a:picLocks noChangeAspect="1"/>
          </p:cNvPicPr>
          <p:nvPr/>
        </p:nvPicPr>
        <p:blipFill>
          <a:blip r:embed="rId3"/>
          <a:stretch>
            <a:fillRect/>
          </a:stretch>
        </p:blipFill>
        <p:spPr>
          <a:xfrm>
            <a:off x="469966" y="667489"/>
            <a:ext cx="7993154" cy="5342260"/>
          </a:xfrm>
          <a:prstGeom prst="rect">
            <a:avLst/>
          </a:prstGeom>
        </p:spPr>
      </p:pic>
      <p:sp>
        <p:nvSpPr>
          <p:cNvPr id="3" name="TextBox 2">
            <a:extLst>
              <a:ext uri="{FF2B5EF4-FFF2-40B4-BE49-F238E27FC236}">
                <a16:creationId xmlns:a16="http://schemas.microsoft.com/office/drawing/2014/main" id="{545AD136-BD4C-A5E7-6478-CE110D355541}"/>
              </a:ext>
            </a:extLst>
          </p:cNvPr>
          <p:cNvSpPr txBox="1"/>
          <p:nvPr/>
        </p:nvSpPr>
        <p:spPr>
          <a:xfrm>
            <a:off x="245677" y="6130146"/>
            <a:ext cx="7622471" cy="369332"/>
          </a:xfrm>
          <a:prstGeom prst="rect">
            <a:avLst/>
          </a:prstGeom>
          <a:noFill/>
        </p:spPr>
        <p:txBody>
          <a:bodyPr wrap="none" rtlCol="0">
            <a:spAutoFit/>
          </a:bodyPr>
          <a:lstStyle/>
          <a:p>
            <a:r>
              <a:rPr lang="en-IT" dirty="0"/>
              <a:t>Ferrara: study mechanical stability for minimal material budget (</a:t>
            </a:r>
            <a:r>
              <a:rPr lang="en-IT" b="1" dirty="0"/>
              <a:t>M. Melchiorri</a:t>
            </a:r>
            <a:r>
              <a:rPr lang="en-IT" dirty="0"/>
              <a:t>)</a:t>
            </a:r>
          </a:p>
        </p:txBody>
      </p:sp>
    </p:spTree>
    <p:extLst>
      <p:ext uri="{BB962C8B-B14F-4D97-AF65-F5344CB8AC3E}">
        <p14:creationId xmlns:p14="http://schemas.microsoft.com/office/powerpoint/2010/main" val="85476419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26</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2980" y="181750"/>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Il gruppo di Ferrara @ </a:t>
            </a:r>
            <a:r>
              <a:rPr lang="it-IT" sz="2600" dirty="0" err="1">
                <a:solidFill>
                  <a:srgbClr val="0000FF"/>
                </a:solidFill>
                <a:latin typeface="Comic Sans MS" panose="030F0702030302020204" pitchFamily="66" charset="0"/>
              </a:rPr>
              <a:t>JLab</a:t>
            </a:r>
            <a:endParaRPr lang="it-IT" sz="2600" dirty="0">
              <a:solidFill>
                <a:srgbClr val="0000FF"/>
              </a:solidFill>
              <a:latin typeface="Comic Sans MS" panose="030F0702030302020204" pitchFamily="66" charset="0"/>
            </a:endParaRPr>
          </a:p>
        </p:txBody>
      </p:sp>
      <p:sp>
        <p:nvSpPr>
          <p:cNvPr id="7" name="TextBox 5">
            <a:extLst>
              <a:ext uri="{FF2B5EF4-FFF2-40B4-BE49-F238E27FC236}">
                <a16:creationId xmlns:a16="http://schemas.microsoft.com/office/drawing/2014/main" id="{6076915A-E55B-2846-B5F0-94D8B11CC489}"/>
              </a:ext>
            </a:extLst>
          </p:cNvPr>
          <p:cNvSpPr txBox="1"/>
          <p:nvPr/>
        </p:nvSpPr>
        <p:spPr>
          <a:xfrm>
            <a:off x="123309" y="736532"/>
            <a:ext cx="8679166" cy="5887957"/>
          </a:xfrm>
          <a:prstGeom prst="rect">
            <a:avLst/>
          </a:prstGeom>
          <a:solidFill>
            <a:schemeClr val="bg1"/>
          </a:solidFill>
        </p:spPr>
        <p:txBody>
          <a:bodyPr wrap="square" lIns="100772" tIns="50387" rIns="100772" bIns="50387" rtlCol="0">
            <a:spAutoFit/>
          </a:bodyPr>
          <a:lstStyle/>
          <a:p>
            <a:r>
              <a:rPr lang="it-IT" sz="1600" dirty="0" err="1">
                <a:solidFill>
                  <a:srgbClr val="FF0000"/>
                </a:solidFill>
                <a:latin typeface="Comic Sans MS"/>
                <a:cs typeface="Comic Sans MS"/>
              </a:rPr>
              <a:t>Responsabilita’</a:t>
            </a:r>
            <a:r>
              <a:rPr lang="it-IT" sz="1600" dirty="0">
                <a:solidFill>
                  <a:srgbClr val="FF0000"/>
                </a:solidFill>
                <a:latin typeface="Comic Sans MS"/>
                <a:cs typeface="Comic Sans MS"/>
              </a:rPr>
              <a:t>:</a:t>
            </a:r>
          </a:p>
          <a:p>
            <a:endParaRPr lang="it-IT" sz="600" dirty="0">
              <a:solidFill>
                <a:srgbClr val="FF0000"/>
              </a:solidFill>
              <a:latin typeface="Comic Sans MS"/>
              <a:cs typeface="Comic Sans MS"/>
            </a:endParaRPr>
          </a:p>
          <a:p>
            <a:pPr marL="377900" indent="-377900">
              <a:buFont typeface="Arial" pitchFamily="34" charset="0"/>
              <a:buChar char="•"/>
            </a:pPr>
            <a:r>
              <a:rPr lang="it-IT" sz="1600" dirty="0">
                <a:latin typeface="Comic Sans MS"/>
                <a:cs typeface="Comic Sans MS"/>
              </a:rPr>
              <a:t>M. C.: responsabile locale e nazionale di JLab12</a:t>
            </a:r>
          </a:p>
          <a:p>
            <a:pPr marL="377900" indent="-377900">
              <a:buFont typeface="Arial" pitchFamily="34" charset="0"/>
              <a:buChar char="•"/>
            </a:pPr>
            <a:r>
              <a:rPr lang="it-IT" sz="1600" dirty="0">
                <a:latin typeface="Comic Sans MS"/>
                <a:cs typeface="Comic Sans MS"/>
              </a:rPr>
              <a:t>M. C. : </a:t>
            </a:r>
            <a:r>
              <a:rPr lang="it-IT" sz="1600" dirty="0" err="1">
                <a:latin typeface="Comic Sans MS"/>
                <a:cs typeface="Comic Sans MS"/>
              </a:rPr>
              <a:t>chair-elect</a:t>
            </a:r>
            <a:r>
              <a:rPr lang="it-IT" sz="1600" dirty="0">
                <a:latin typeface="Comic Sans MS"/>
                <a:cs typeface="Comic Sans MS"/>
              </a:rPr>
              <a:t> of the </a:t>
            </a:r>
            <a:r>
              <a:rPr lang="it-IT" sz="1600" dirty="0" err="1">
                <a:latin typeface="Comic Sans MS"/>
                <a:cs typeface="Comic Sans MS"/>
              </a:rPr>
              <a:t>Jlab</a:t>
            </a:r>
            <a:r>
              <a:rPr lang="it-IT" sz="1600" dirty="0">
                <a:latin typeface="Comic Sans MS"/>
                <a:cs typeface="Comic Sans MS"/>
              </a:rPr>
              <a:t> User Organization</a:t>
            </a:r>
          </a:p>
          <a:p>
            <a:pPr marL="377900" indent="-377900">
              <a:buFont typeface="Arial" pitchFamily="34" charset="0"/>
              <a:buChar char="•"/>
            </a:pPr>
            <a:r>
              <a:rPr lang="it-IT" sz="1600" dirty="0">
                <a:latin typeface="Comic Sans MS"/>
                <a:cs typeface="Comic Sans MS"/>
              </a:rPr>
              <a:t>M. C.: membro CLAS </a:t>
            </a:r>
            <a:r>
              <a:rPr lang="it-IT" sz="1600" dirty="0" err="1">
                <a:latin typeface="Comic Sans MS"/>
                <a:cs typeface="Comic Sans MS"/>
              </a:rPr>
              <a:t>Coordination</a:t>
            </a:r>
            <a:r>
              <a:rPr lang="it-IT" sz="1600" dirty="0">
                <a:latin typeface="Comic Sans MS"/>
                <a:cs typeface="Comic Sans MS"/>
              </a:rPr>
              <a:t> Committee</a:t>
            </a:r>
          </a:p>
          <a:p>
            <a:pPr marL="377900" indent="-377900">
              <a:buFont typeface="Arial" pitchFamily="34" charset="0"/>
              <a:buChar char="•"/>
            </a:pPr>
            <a:r>
              <a:rPr lang="it-IT" sz="1600" dirty="0">
                <a:latin typeface="Comic Sans MS"/>
                <a:cs typeface="Comic Sans MS"/>
              </a:rPr>
              <a:t>M. C. responsabile progetto RICH</a:t>
            </a:r>
          </a:p>
          <a:p>
            <a:pPr marL="377900" indent="-377900">
              <a:buFont typeface="Arial" pitchFamily="34" charset="0"/>
              <a:buChar char="•"/>
            </a:pPr>
            <a:r>
              <a:rPr lang="it-IT" sz="1600" dirty="0">
                <a:latin typeface="Comic Sans MS"/>
                <a:cs typeface="Comic Sans MS"/>
              </a:rPr>
              <a:t>M. C. &amp; L.P. Co-spokesperson di diverse proposte di esperimento (PAC34,37,38,39)</a:t>
            </a:r>
          </a:p>
          <a:p>
            <a:endParaRPr lang="it-IT" sz="2000" dirty="0">
              <a:solidFill>
                <a:schemeClr val="tx1"/>
              </a:solidFill>
              <a:latin typeface="Comic Sans MS"/>
              <a:cs typeface="Comic Sans MS"/>
            </a:endParaRPr>
          </a:p>
          <a:p>
            <a:r>
              <a:rPr lang="it-IT" sz="1600" dirty="0">
                <a:solidFill>
                  <a:srgbClr val="FF0000"/>
                </a:solidFill>
                <a:latin typeface="Comic Sans MS"/>
                <a:cs typeface="Comic Sans MS"/>
              </a:rPr>
              <a:t>Contributi principali</a:t>
            </a:r>
          </a:p>
          <a:p>
            <a:r>
              <a:rPr lang="it-IT" sz="600" dirty="0">
                <a:latin typeface="Comic Sans MS"/>
                <a:cs typeface="Comic Sans MS"/>
              </a:rPr>
              <a:t> </a:t>
            </a:r>
          </a:p>
          <a:p>
            <a:pPr marL="377900" indent="-377900">
              <a:buFont typeface="Arial" pitchFamily="34" charset="0"/>
              <a:buChar char="•"/>
            </a:pPr>
            <a:r>
              <a:rPr lang="it-IT" sz="1600" dirty="0">
                <a:latin typeface="Comic Sans MS"/>
                <a:cs typeface="Comic Sans MS"/>
              </a:rPr>
              <a:t>Data </a:t>
            </a:r>
            <a:r>
              <a:rPr lang="it-IT" sz="1600" dirty="0" err="1">
                <a:latin typeface="Comic Sans MS"/>
                <a:cs typeface="Comic Sans MS"/>
              </a:rPr>
              <a:t>analysis</a:t>
            </a:r>
            <a:r>
              <a:rPr lang="it-IT" sz="1600" dirty="0">
                <a:latin typeface="Comic Sans MS"/>
                <a:cs typeface="Comic Sans MS"/>
              </a:rPr>
              <a:t> </a:t>
            </a:r>
            <a:endParaRPr lang="it-IT" sz="1600" dirty="0">
              <a:solidFill>
                <a:srgbClr val="FF0000"/>
              </a:solidFill>
              <a:latin typeface="Comic Sans MS"/>
              <a:cs typeface="Comic Sans MS"/>
            </a:endParaRPr>
          </a:p>
          <a:p>
            <a:r>
              <a:rPr lang="it-IT" sz="1600" dirty="0">
                <a:solidFill>
                  <a:srgbClr val="FF0000"/>
                </a:solidFill>
                <a:latin typeface="Comic Sans MS"/>
                <a:cs typeface="Comic Sans MS"/>
              </a:rPr>
              <a:t>      </a:t>
            </a:r>
            <a:r>
              <a:rPr lang="it-IT" sz="1600" dirty="0">
                <a:latin typeface="Comic Sans MS"/>
                <a:cs typeface="Comic Sans MS"/>
              </a:rPr>
              <a:t>- </a:t>
            </a:r>
            <a:r>
              <a:rPr lang="it-IT" sz="1600" dirty="0" err="1">
                <a:latin typeface="Comic Sans MS"/>
                <a:cs typeface="Comic Sans MS"/>
              </a:rPr>
              <a:t>Coordination</a:t>
            </a:r>
            <a:r>
              <a:rPr lang="it-IT" sz="1600" dirty="0">
                <a:latin typeface="Comic Sans MS"/>
                <a:cs typeface="Comic Sans MS"/>
              </a:rPr>
              <a:t> of </a:t>
            </a:r>
            <a:r>
              <a:rPr lang="it-IT" sz="1600" dirty="0" err="1">
                <a:latin typeface="Comic Sans MS"/>
                <a:cs typeface="Comic Sans MS"/>
              </a:rPr>
              <a:t>deep-process</a:t>
            </a:r>
            <a:r>
              <a:rPr lang="it-IT" sz="1600" dirty="0">
                <a:latin typeface="Comic Sans MS"/>
                <a:cs typeface="Comic Sans MS"/>
              </a:rPr>
              <a:t> </a:t>
            </a:r>
            <a:r>
              <a:rPr lang="it-IT" sz="1600" dirty="0" err="1">
                <a:latin typeface="Comic Sans MS"/>
                <a:cs typeface="Comic Sans MS"/>
              </a:rPr>
              <a:t>group</a:t>
            </a:r>
            <a:endParaRPr lang="it-IT" sz="1600" dirty="0">
              <a:latin typeface="Comic Sans MS"/>
              <a:cs typeface="Comic Sans MS"/>
            </a:endParaRPr>
          </a:p>
          <a:p>
            <a:r>
              <a:rPr lang="it-IT" sz="1600" dirty="0">
                <a:latin typeface="Comic Sans MS"/>
                <a:cs typeface="Comic Sans MS"/>
              </a:rPr>
              <a:t>      - Data processing</a:t>
            </a:r>
          </a:p>
          <a:p>
            <a:r>
              <a:rPr lang="it-IT" sz="1200" dirty="0">
                <a:latin typeface="Comic Sans MS"/>
                <a:cs typeface="Comic Sans MS"/>
              </a:rPr>
              <a:t> </a:t>
            </a:r>
            <a:endParaRPr lang="it-IT" sz="1200" dirty="0">
              <a:solidFill>
                <a:srgbClr val="FF0000"/>
              </a:solidFill>
              <a:latin typeface="Comic Sans MS"/>
              <a:cs typeface="Comic Sans MS"/>
            </a:endParaRPr>
          </a:p>
          <a:p>
            <a:pPr marL="377900" indent="-377900">
              <a:buFont typeface="Arial" pitchFamily="34" charset="0"/>
              <a:buChar char="•"/>
            </a:pPr>
            <a:r>
              <a:rPr lang="it-IT" sz="1600" dirty="0">
                <a:latin typeface="Comic Sans MS"/>
                <a:cs typeface="Comic Sans MS"/>
              </a:rPr>
              <a:t>RICH detector </a:t>
            </a:r>
          </a:p>
          <a:p>
            <a:r>
              <a:rPr lang="it-IT" sz="1600" dirty="0">
                <a:latin typeface="Comic Sans MS"/>
                <a:cs typeface="Comic Sans MS"/>
              </a:rPr>
              <a:t>      - </a:t>
            </a:r>
            <a:r>
              <a:rPr lang="it-IT" sz="1600" dirty="0" err="1">
                <a:latin typeface="Comic Sans MS"/>
                <a:cs typeface="Comic Sans MS"/>
              </a:rPr>
              <a:t>Reconstruction</a:t>
            </a:r>
            <a:r>
              <a:rPr lang="it-IT" sz="1600" dirty="0">
                <a:latin typeface="Comic Sans MS"/>
                <a:cs typeface="Comic Sans MS"/>
              </a:rPr>
              <a:t> </a:t>
            </a:r>
            <a:r>
              <a:rPr lang="it-IT" sz="1600" dirty="0" err="1">
                <a:latin typeface="Comic Sans MS"/>
                <a:cs typeface="Comic Sans MS"/>
              </a:rPr>
              <a:t>algorithms</a:t>
            </a:r>
            <a:r>
              <a:rPr lang="it-IT" sz="1600" dirty="0">
                <a:latin typeface="Comic Sans MS"/>
                <a:cs typeface="Comic Sans MS"/>
              </a:rPr>
              <a:t> </a:t>
            </a:r>
          </a:p>
          <a:p>
            <a:r>
              <a:rPr lang="it-IT" sz="1600" dirty="0">
                <a:latin typeface="Comic Sans MS"/>
                <a:cs typeface="Comic Sans MS"/>
              </a:rPr>
              <a:t>      - Second RICH </a:t>
            </a:r>
            <a:r>
              <a:rPr lang="it-IT" sz="1600" dirty="0" err="1">
                <a:latin typeface="Comic Sans MS"/>
                <a:cs typeface="Comic Sans MS"/>
              </a:rPr>
              <a:t>module</a:t>
            </a:r>
            <a:r>
              <a:rPr lang="it-IT" sz="1600" dirty="0">
                <a:latin typeface="Comic Sans MS"/>
                <a:cs typeface="Comic Sans MS"/>
              </a:rPr>
              <a:t> </a:t>
            </a:r>
            <a:r>
              <a:rPr lang="it-IT" sz="1600" dirty="0" err="1">
                <a:latin typeface="Comic Sans MS"/>
                <a:cs typeface="Comic Sans MS"/>
              </a:rPr>
              <a:t>construction</a:t>
            </a:r>
            <a:endParaRPr lang="it-IT" sz="1600" dirty="0">
              <a:latin typeface="Comic Sans MS"/>
              <a:cs typeface="Comic Sans MS"/>
            </a:endParaRPr>
          </a:p>
          <a:p>
            <a:r>
              <a:rPr lang="it-IT" sz="1200" dirty="0">
                <a:latin typeface="Comic Sans MS"/>
                <a:cs typeface="Comic Sans MS"/>
              </a:rPr>
              <a:t>     </a:t>
            </a:r>
          </a:p>
          <a:p>
            <a:pPr marL="377900" indent="-377900">
              <a:buFont typeface="Arial" pitchFamily="34" charset="0"/>
              <a:buChar char="•"/>
            </a:pPr>
            <a:r>
              <a:rPr lang="it-IT" sz="1600" dirty="0">
                <a:latin typeface="Comic Sans MS"/>
                <a:cs typeface="Comic Sans MS"/>
              </a:rPr>
              <a:t>Magneti superconduttori</a:t>
            </a:r>
          </a:p>
          <a:p>
            <a:r>
              <a:rPr lang="it-IT" sz="1600" dirty="0">
                <a:latin typeface="Comic Sans MS"/>
                <a:cs typeface="Comic Sans MS"/>
              </a:rPr>
              <a:t>      - Configurazione magnetica per </a:t>
            </a:r>
            <a:r>
              <a:rPr lang="it-IT" sz="1600" dirty="0" err="1">
                <a:latin typeface="Comic Sans MS"/>
                <a:cs typeface="Comic Sans MS"/>
              </a:rPr>
              <a:t>transverse</a:t>
            </a:r>
            <a:r>
              <a:rPr lang="it-IT" sz="1600" dirty="0">
                <a:latin typeface="Comic Sans MS"/>
                <a:cs typeface="Comic Sans MS"/>
              </a:rPr>
              <a:t> target </a:t>
            </a:r>
          </a:p>
          <a:p>
            <a:r>
              <a:rPr lang="it-IT" sz="1600" dirty="0">
                <a:solidFill>
                  <a:srgbClr val="FF0000"/>
                </a:solidFill>
                <a:latin typeface="Comic Sans MS"/>
                <a:cs typeface="Comic Sans MS"/>
              </a:rPr>
              <a:t>      </a:t>
            </a:r>
            <a:r>
              <a:rPr lang="it-IT" sz="1600" dirty="0">
                <a:solidFill>
                  <a:srgbClr val="000000"/>
                </a:solidFill>
                <a:latin typeface="Comic Sans MS"/>
                <a:cs typeface="Comic Sans MS"/>
              </a:rPr>
              <a:t>- Frozen field con magneti a bulk di superconduttore</a:t>
            </a:r>
            <a:r>
              <a:rPr lang="it-IT" sz="1600" dirty="0">
                <a:solidFill>
                  <a:srgbClr val="FF0000"/>
                </a:solidFill>
                <a:latin typeface="Comic Sans MS"/>
                <a:cs typeface="Comic Sans MS"/>
              </a:rPr>
              <a:t>    </a:t>
            </a:r>
          </a:p>
          <a:p>
            <a:pPr marL="377900" indent="-377900">
              <a:buFont typeface="Arial" pitchFamily="34" charset="0"/>
              <a:buChar char="•"/>
            </a:pPr>
            <a:endParaRPr lang="it-IT" sz="1600" dirty="0">
              <a:latin typeface="Comic Sans MS"/>
              <a:cs typeface="Comic Sans MS"/>
            </a:endParaRPr>
          </a:p>
          <a:p>
            <a:pPr marL="377900" indent="-377900">
              <a:buFont typeface="Arial" pitchFamily="34" charset="0"/>
              <a:buChar char="•"/>
            </a:pPr>
            <a:r>
              <a:rPr lang="it-IT" sz="1600" dirty="0">
                <a:latin typeface="Comic Sans MS"/>
                <a:cs typeface="Comic Sans MS"/>
              </a:rPr>
              <a:t>High-</a:t>
            </a:r>
            <a:r>
              <a:rPr lang="it-IT" sz="1600" dirty="0" err="1">
                <a:latin typeface="Comic Sans MS"/>
                <a:cs typeface="Comic Sans MS"/>
              </a:rPr>
              <a:t>luminosity</a:t>
            </a:r>
            <a:endParaRPr lang="it-IT" sz="1600" dirty="0">
              <a:latin typeface="Comic Sans MS"/>
              <a:cs typeface="Comic Sans MS"/>
            </a:endParaRPr>
          </a:p>
          <a:p>
            <a:r>
              <a:rPr lang="it-IT" sz="1600" dirty="0">
                <a:latin typeface="Comic Sans MS"/>
                <a:cs typeface="Comic Sans MS"/>
              </a:rPr>
              <a:t>      - Study micro-</a:t>
            </a:r>
            <a:r>
              <a:rPr lang="it-IT" sz="1600" dirty="0" err="1">
                <a:latin typeface="Comic Sans MS"/>
                <a:cs typeface="Comic Sans MS"/>
              </a:rPr>
              <a:t>Rwell</a:t>
            </a:r>
            <a:r>
              <a:rPr lang="it-IT" sz="1600" dirty="0">
                <a:latin typeface="Comic Sans MS"/>
                <a:cs typeface="Comic Sans MS"/>
              </a:rPr>
              <a:t> </a:t>
            </a:r>
            <a:r>
              <a:rPr lang="it-IT" sz="1600" dirty="0" err="1">
                <a:latin typeface="Comic Sans MS"/>
                <a:cs typeface="Comic Sans MS"/>
              </a:rPr>
              <a:t>mechanical</a:t>
            </a:r>
            <a:r>
              <a:rPr lang="it-IT" sz="1600" dirty="0">
                <a:latin typeface="Comic Sans MS"/>
                <a:cs typeface="Comic Sans MS"/>
              </a:rPr>
              <a:t> </a:t>
            </a:r>
            <a:r>
              <a:rPr lang="it-IT" sz="1600" dirty="0" err="1">
                <a:latin typeface="Comic Sans MS"/>
                <a:cs typeface="Comic Sans MS"/>
              </a:rPr>
              <a:t>stability</a:t>
            </a:r>
            <a:r>
              <a:rPr lang="it-IT" sz="1600" dirty="0">
                <a:latin typeface="Comic Sans MS"/>
                <a:cs typeface="Comic Sans MS"/>
              </a:rPr>
              <a:t> with light </a:t>
            </a:r>
            <a:r>
              <a:rPr lang="it-IT" sz="1600" dirty="0" err="1">
                <a:latin typeface="Comic Sans MS"/>
                <a:cs typeface="Comic Sans MS"/>
              </a:rPr>
              <a:t>structure</a:t>
            </a:r>
            <a:endParaRPr lang="it-IT" sz="1600" dirty="0">
              <a:latin typeface="Comic Sans MS"/>
              <a:cs typeface="Comic Sans MS"/>
            </a:endParaRPr>
          </a:p>
          <a:p>
            <a:r>
              <a:rPr lang="it-IT" sz="1600" dirty="0">
                <a:solidFill>
                  <a:srgbClr val="FF0000"/>
                </a:solidFill>
                <a:latin typeface="Comic Sans MS"/>
                <a:cs typeface="Comic Sans MS"/>
              </a:rPr>
              <a:t>      </a:t>
            </a:r>
            <a:r>
              <a:rPr lang="it-IT" sz="1600" dirty="0">
                <a:solidFill>
                  <a:srgbClr val="000000"/>
                </a:solidFill>
                <a:latin typeface="Comic Sans MS"/>
                <a:cs typeface="Comic Sans MS"/>
              </a:rPr>
              <a:t>- </a:t>
            </a:r>
            <a:r>
              <a:rPr lang="it-IT" sz="1600" dirty="0" err="1">
                <a:solidFill>
                  <a:srgbClr val="000000"/>
                </a:solidFill>
                <a:latin typeface="Comic Sans MS"/>
                <a:cs typeface="Comic Sans MS"/>
              </a:rPr>
              <a:t>Laboratory</a:t>
            </a:r>
            <a:r>
              <a:rPr lang="it-IT" sz="1600" dirty="0">
                <a:solidFill>
                  <a:srgbClr val="000000"/>
                </a:solidFill>
                <a:latin typeface="Comic Sans MS"/>
                <a:cs typeface="Comic Sans MS"/>
              </a:rPr>
              <a:t> test </a:t>
            </a:r>
            <a:endParaRPr lang="it-IT" sz="1600" dirty="0">
              <a:solidFill>
                <a:srgbClr val="FF0000"/>
              </a:solidFill>
              <a:latin typeface="Comic Sans MS"/>
              <a:cs typeface="Comic Sans MS"/>
            </a:endParaRPr>
          </a:p>
        </p:txBody>
      </p:sp>
    </p:spTree>
    <p:extLst>
      <p:ext uri="{BB962C8B-B14F-4D97-AF65-F5344CB8AC3E}">
        <p14:creationId xmlns:p14="http://schemas.microsoft.com/office/powerpoint/2010/main" val="59340499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FE340162-E6CF-E34D-B787-B71C701883D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27</a:t>
            </a:fld>
            <a:endParaRPr lang="it-IT" sz="1600" b="1" dirty="0">
              <a:solidFill>
                <a:schemeClr val="tx1"/>
              </a:solidFill>
              <a:latin typeface="Calibri" charset="0"/>
              <a:ea typeface="Calibri" charset="0"/>
              <a:cs typeface="Calibri" charset="0"/>
            </a:endParaRPr>
          </a:p>
        </p:txBody>
      </p:sp>
      <p:grpSp>
        <p:nvGrpSpPr>
          <p:cNvPr id="6" name="Gruppo 5">
            <a:extLst>
              <a:ext uri="{FF2B5EF4-FFF2-40B4-BE49-F238E27FC236}">
                <a16:creationId xmlns:a16="http://schemas.microsoft.com/office/drawing/2014/main" id="{49532358-1B77-8946-B72D-50BB64E74EE1}"/>
              </a:ext>
            </a:extLst>
          </p:cNvPr>
          <p:cNvGrpSpPr/>
          <p:nvPr/>
        </p:nvGrpSpPr>
        <p:grpSpPr>
          <a:xfrm>
            <a:off x="457968" y="3140968"/>
            <a:ext cx="8434512" cy="937745"/>
            <a:chOff x="457968" y="4867519"/>
            <a:chExt cx="8434512" cy="937745"/>
          </a:xfrm>
        </p:grpSpPr>
        <p:sp>
          <p:nvSpPr>
            <p:cNvPr id="7" name="CasellaDiTesto 6">
              <a:extLst>
                <a:ext uri="{FF2B5EF4-FFF2-40B4-BE49-F238E27FC236}">
                  <a16:creationId xmlns:a16="http://schemas.microsoft.com/office/drawing/2014/main" id="{C078F807-218F-F541-8D75-70B19681E39D}"/>
                </a:ext>
              </a:extLst>
            </p:cNvPr>
            <p:cNvSpPr txBox="1"/>
            <p:nvPr/>
          </p:nvSpPr>
          <p:spPr>
            <a:xfrm>
              <a:off x="2519877" y="4941168"/>
              <a:ext cx="6372603" cy="738664"/>
            </a:xfrm>
            <a:prstGeom prst="rect">
              <a:avLst/>
            </a:prstGeom>
            <a:noFill/>
          </p:spPr>
          <p:txBody>
            <a:bodyPr wrap="square" rtlCol="0">
              <a:spAutoFit/>
            </a:bodyPr>
            <a:lstStyle/>
            <a:p>
              <a:r>
                <a:rPr lang="it-IT" sz="2400" b="1" dirty="0">
                  <a:solidFill>
                    <a:srgbClr val="0000FF"/>
                  </a:solidFill>
                </a:rPr>
                <a:t>EIC-NET</a:t>
              </a:r>
              <a:r>
                <a:rPr lang="it-IT" sz="2400" dirty="0"/>
                <a:t> </a:t>
              </a:r>
              <a:r>
                <a:rPr lang="it-IT" sz="2400" b="1" dirty="0">
                  <a:solidFill>
                    <a:srgbClr val="FF0000"/>
                  </a:solidFill>
                </a:rPr>
                <a:t>(R.L.: Marco </a:t>
              </a:r>
              <a:r>
                <a:rPr lang="it-IT" sz="2400" b="1" dirty="0" err="1">
                  <a:solidFill>
                    <a:srgbClr val="FF0000"/>
                  </a:solidFill>
                </a:rPr>
                <a:t>Contalbrigo</a:t>
              </a:r>
              <a:r>
                <a:rPr lang="it-IT" sz="2400" b="1" dirty="0">
                  <a:solidFill>
                    <a:srgbClr val="FF0000"/>
                  </a:solidFill>
                </a:rPr>
                <a:t>)</a:t>
              </a:r>
            </a:p>
            <a:p>
              <a:pPr marL="285750" indent="-285750">
                <a:buFont typeface="Arial" panose="020B0604020202020204" pitchFamily="34" charset="0"/>
                <a:buChar char="•"/>
              </a:pPr>
              <a:r>
                <a:rPr lang="it-IT" dirty="0">
                  <a:latin typeface="Arial" panose="020B0604020202020204" pitchFamily="34" charset="0"/>
                  <a:cs typeface="Arial" panose="020B0604020202020204" pitchFamily="34" charset="0"/>
                </a:rPr>
                <a:t>INFN Network for </a:t>
              </a:r>
              <a:r>
                <a:rPr lang="it-IT" dirty="0" err="1">
                  <a:latin typeface="Arial" panose="020B0604020202020204" pitchFamily="34" charset="0"/>
                  <a:cs typeface="Arial" panose="020B0604020202020204" pitchFamily="34" charset="0"/>
                </a:rPr>
                <a:t>preliminary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studies</a:t>
              </a:r>
              <a:r>
                <a:rPr lang="it-IT" dirty="0">
                  <a:latin typeface="Arial" panose="020B0604020202020204" pitchFamily="34" charset="0"/>
                  <a:cs typeface="Arial" panose="020B0604020202020204" pitchFamily="34" charset="0"/>
                </a:rPr>
                <a:t> on the EIC </a:t>
              </a:r>
              <a:r>
                <a:rPr lang="it-IT" dirty="0" err="1">
                  <a:latin typeface="Arial" panose="020B0604020202020204" pitchFamily="34" charset="0"/>
                  <a:cs typeface="Arial" panose="020B0604020202020204" pitchFamily="34" charset="0"/>
                </a:rPr>
                <a:t>project</a:t>
              </a:r>
              <a:endParaRPr lang="it-IT" dirty="0">
                <a:latin typeface="Arial" panose="020B0604020202020204" pitchFamily="34" charset="0"/>
                <a:cs typeface="Arial" panose="020B0604020202020204" pitchFamily="34" charset="0"/>
              </a:endParaRPr>
            </a:p>
          </p:txBody>
        </p:sp>
        <p:pic>
          <p:nvPicPr>
            <p:cNvPr id="8" name="Picture 6">
              <a:extLst>
                <a:ext uri="{FF2B5EF4-FFF2-40B4-BE49-F238E27FC236}">
                  <a16:creationId xmlns:a16="http://schemas.microsoft.com/office/drawing/2014/main" id="{FE15B140-CA7D-024F-8C8E-0DB9C79F7178}"/>
                </a:ext>
              </a:extLst>
            </p:cNvPr>
            <p:cNvPicPr>
              <a:picLocks noChangeAspect="1"/>
            </p:cNvPicPr>
            <p:nvPr/>
          </p:nvPicPr>
          <p:blipFill>
            <a:blip r:embed="rId3"/>
            <a:stretch>
              <a:fillRect/>
            </a:stretch>
          </p:blipFill>
          <p:spPr>
            <a:xfrm>
              <a:off x="457968" y="4867519"/>
              <a:ext cx="1881784" cy="937745"/>
            </a:xfrm>
            <a:prstGeom prst="rect">
              <a:avLst/>
            </a:prstGeom>
          </p:spPr>
        </p:pic>
      </p:grpSp>
      <p:sp>
        <p:nvSpPr>
          <p:cNvPr id="9" name="TextBox 8">
            <a:extLst>
              <a:ext uri="{FF2B5EF4-FFF2-40B4-BE49-F238E27FC236}">
                <a16:creationId xmlns:a16="http://schemas.microsoft.com/office/drawing/2014/main" id="{CAA6DB3C-D3E4-3CC0-257D-570E887C162B}"/>
              </a:ext>
            </a:extLst>
          </p:cNvPr>
          <p:cNvSpPr txBox="1"/>
          <p:nvPr/>
        </p:nvSpPr>
        <p:spPr>
          <a:xfrm>
            <a:off x="683568" y="4963852"/>
            <a:ext cx="7084888" cy="646331"/>
          </a:xfrm>
          <a:prstGeom prst="rect">
            <a:avLst/>
          </a:prstGeom>
          <a:noFill/>
        </p:spPr>
        <p:txBody>
          <a:bodyPr wrap="none" rtlCol="0">
            <a:spAutoFit/>
          </a:bodyPr>
          <a:lstStyle/>
          <a:p>
            <a:r>
              <a:rPr lang="en-IT" dirty="0"/>
              <a:t>M. Contalbrigo in co-coordinator of the dRICH R&amp;D EIC Program (eRD102)</a:t>
            </a:r>
          </a:p>
          <a:p>
            <a:r>
              <a:rPr lang="en-IT" dirty="0"/>
              <a:t>Dual-radiator RICH for the EIC hadron end-cap (project led by INFN)</a:t>
            </a:r>
          </a:p>
        </p:txBody>
      </p:sp>
    </p:spTree>
    <p:extLst>
      <p:ext uri="{BB962C8B-B14F-4D97-AF65-F5344CB8AC3E}">
        <p14:creationId xmlns:p14="http://schemas.microsoft.com/office/powerpoint/2010/main" val="123174042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28</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a:t>
            </a:r>
          </a:p>
        </p:txBody>
      </p:sp>
      <p:pic>
        <p:nvPicPr>
          <p:cNvPr id="9" name="Picture 8" descr="EIC_cinema.png">
            <a:extLst>
              <a:ext uri="{FF2B5EF4-FFF2-40B4-BE49-F238E27FC236}">
                <a16:creationId xmlns:a16="http://schemas.microsoft.com/office/drawing/2014/main" id="{7EF64EFC-01F5-724B-BC3F-D35C1399297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057237"/>
            <a:ext cx="3968863" cy="5135486"/>
          </a:xfrm>
          <a:prstGeom prst="rect">
            <a:avLst/>
          </a:prstGeom>
        </p:spPr>
      </p:pic>
      <p:sp>
        <p:nvSpPr>
          <p:cNvPr id="13" name="TextBox 1">
            <a:extLst>
              <a:ext uri="{FF2B5EF4-FFF2-40B4-BE49-F238E27FC236}">
                <a16:creationId xmlns:a16="http://schemas.microsoft.com/office/drawing/2014/main" id="{E488B9ED-6771-DA45-A886-8012A6BF5675}"/>
              </a:ext>
            </a:extLst>
          </p:cNvPr>
          <p:cNvSpPr txBox="1"/>
          <p:nvPr/>
        </p:nvSpPr>
        <p:spPr>
          <a:xfrm>
            <a:off x="4811310" y="1126260"/>
            <a:ext cx="3960636" cy="4324261"/>
          </a:xfrm>
          <a:prstGeom prst="rect">
            <a:avLst/>
          </a:prstGeom>
          <a:noFill/>
        </p:spPr>
        <p:txBody>
          <a:bodyPr wrap="none" rtlCol="0">
            <a:spAutoFit/>
          </a:bodyPr>
          <a:lstStyle/>
          <a:p>
            <a:r>
              <a:rPr lang="en-US" sz="2400" b="1" dirty="0"/>
              <a:t>Electron Ion Collider:</a:t>
            </a:r>
          </a:p>
          <a:p>
            <a:endParaRPr lang="en-US" sz="1100" dirty="0"/>
          </a:p>
          <a:p>
            <a:r>
              <a:rPr lang="en-US" dirty="0"/>
              <a:t>CD0 Announced in January 2020</a:t>
            </a:r>
          </a:p>
          <a:p>
            <a:endParaRPr lang="en-US" sz="1200" dirty="0"/>
          </a:p>
          <a:p>
            <a:r>
              <a:rPr lang="en-US" dirty="0"/>
              <a:t>“Yellow Report” in preparation</a:t>
            </a:r>
          </a:p>
          <a:p>
            <a:endParaRPr lang="en-US" sz="1200" dirty="0"/>
          </a:p>
          <a:p>
            <a:r>
              <a:rPr lang="en-US" dirty="0"/>
              <a:t>“Expression of Interest” survey done</a:t>
            </a:r>
          </a:p>
          <a:p>
            <a:endParaRPr lang="en-US" dirty="0"/>
          </a:p>
          <a:p>
            <a:r>
              <a:rPr lang="en-US" dirty="0"/>
              <a:t>“Call for Detectors” call ongoing</a:t>
            </a:r>
          </a:p>
          <a:p>
            <a:endParaRPr lang="en-US" dirty="0"/>
          </a:p>
          <a:p>
            <a:r>
              <a:rPr lang="en-US" dirty="0"/>
              <a:t>Strong interest in Italian nuclear physics </a:t>
            </a:r>
          </a:p>
          <a:p>
            <a:r>
              <a:rPr lang="en-US" dirty="0"/>
              <a:t>community (theory and experiment)</a:t>
            </a:r>
          </a:p>
          <a:p>
            <a:endParaRPr lang="en-US" dirty="0"/>
          </a:p>
          <a:p>
            <a:r>
              <a:rPr lang="en-US" dirty="0"/>
              <a:t>Increasing R&amp;D effort</a:t>
            </a:r>
          </a:p>
          <a:p>
            <a:endParaRPr lang="en-US" dirty="0"/>
          </a:p>
          <a:p>
            <a:r>
              <a:rPr lang="en-US" dirty="0"/>
              <a:t>INFN Ferrara working with the PID R&amp;D</a:t>
            </a:r>
          </a:p>
        </p:txBody>
      </p:sp>
    </p:spTree>
    <p:extLst>
      <p:ext uri="{BB962C8B-B14F-4D97-AF65-F5344CB8AC3E}">
        <p14:creationId xmlns:p14="http://schemas.microsoft.com/office/powerpoint/2010/main" val="331020664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The </a:t>
            </a:r>
            <a:r>
              <a:rPr lang="it-IT" sz="2600" dirty="0" err="1">
                <a:solidFill>
                  <a:srgbClr val="0000FF"/>
                </a:solidFill>
                <a:latin typeface="Comic Sans MS" panose="030F0702030302020204" pitchFamily="66" charset="0"/>
              </a:rPr>
              <a:t>dual</a:t>
            </a:r>
            <a:r>
              <a:rPr lang="it-IT" sz="2600" dirty="0">
                <a:solidFill>
                  <a:srgbClr val="0000FF"/>
                </a:solidFill>
                <a:latin typeface="Comic Sans MS" panose="030F0702030302020204" pitchFamily="66" charset="0"/>
              </a:rPr>
              <a:t> RICH</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29</a:t>
            </a:fld>
            <a:endParaRPr lang="it-IT" sz="1600" b="1" dirty="0">
              <a:solidFill>
                <a:schemeClr val="tx1"/>
              </a:solidFill>
              <a:latin typeface="Calibri" charset="0"/>
              <a:ea typeface="Calibri" charset="0"/>
              <a:cs typeface="Calibri" charset="0"/>
            </a:endParaRPr>
          </a:p>
        </p:txBody>
      </p:sp>
      <p:sp>
        <p:nvSpPr>
          <p:cNvPr id="15" name="Rectangle 14">
            <a:extLst>
              <a:ext uri="{FF2B5EF4-FFF2-40B4-BE49-F238E27FC236}">
                <a16:creationId xmlns:a16="http://schemas.microsoft.com/office/drawing/2014/main" id="{866013A3-69DC-90C7-28F3-1F1B79FD9A78}"/>
              </a:ext>
            </a:extLst>
          </p:cNvPr>
          <p:cNvSpPr/>
          <p:nvPr/>
        </p:nvSpPr>
        <p:spPr>
          <a:xfrm>
            <a:off x="778647" y="5645044"/>
            <a:ext cx="1612632" cy="6084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6" name="Rectangle 15">
            <a:extLst>
              <a:ext uri="{FF2B5EF4-FFF2-40B4-BE49-F238E27FC236}">
                <a16:creationId xmlns:a16="http://schemas.microsoft.com/office/drawing/2014/main" id="{D72A12D7-1314-3F89-2473-4D64C6B108D7}"/>
              </a:ext>
            </a:extLst>
          </p:cNvPr>
          <p:cNvSpPr/>
          <p:nvPr/>
        </p:nvSpPr>
        <p:spPr>
          <a:xfrm>
            <a:off x="6010659" y="5624449"/>
            <a:ext cx="2874924" cy="6084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7" name="Picture 16">
            <a:extLst>
              <a:ext uri="{FF2B5EF4-FFF2-40B4-BE49-F238E27FC236}">
                <a16:creationId xmlns:a16="http://schemas.microsoft.com/office/drawing/2014/main" id="{FDEC3CA7-B923-A639-0256-F70A40FDC087}"/>
              </a:ext>
            </a:extLst>
          </p:cNvPr>
          <p:cNvPicPr>
            <a:picLocks noChangeAspect="1"/>
          </p:cNvPicPr>
          <p:nvPr/>
        </p:nvPicPr>
        <p:blipFill>
          <a:blip r:embed="rId3"/>
          <a:stretch>
            <a:fillRect/>
          </a:stretch>
        </p:blipFill>
        <p:spPr>
          <a:xfrm>
            <a:off x="2391279" y="1323423"/>
            <a:ext cx="4000864" cy="2755670"/>
          </a:xfrm>
          <a:prstGeom prst="rect">
            <a:avLst/>
          </a:prstGeom>
        </p:spPr>
      </p:pic>
      <p:sp>
        <p:nvSpPr>
          <p:cNvPr id="18" name="TextBox 17">
            <a:extLst>
              <a:ext uri="{FF2B5EF4-FFF2-40B4-BE49-F238E27FC236}">
                <a16:creationId xmlns:a16="http://schemas.microsoft.com/office/drawing/2014/main" id="{747C36F4-6E5C-0DC7-F15F-9A6A720AE122}"/>
              </a:ext>
            </a:extLst>
          </p:cNvPr>
          <p:cNvSpPr txBox="1"/>
          <p:nvPr/>
        </p:nvSpPr>
        <p:spPr>
          <a:xfrm>
            <a:off x="6395908" y="4768851"/>
            <a:ext cx="1553630" cy="276999"/>
          </a:xfrm>
          <a:prstGeom prst="rect">
            <a:avLst/>
          </a:prstGeom>
          <a:solidFill>
            <a:srgbClr val="FFFF00"/>
          </a:solidFill>
        </p:spPr>
        <p:txBody>
          <a:bodyPr wrap="none" rtlCol="0">
            <a:spAutoFit/>
          </a:bodyPr>
          <a:lstStyle/>
          <a:p>
            <a:pPr algn="l"/>
            <a:r>
              <a:rPr lang="en-US" sz="1200" b="1" dirty="0">
                <a:latin typeface="+mj-lt"/>
              </a:rPr>
              <a:t>e: 5 GeV to 18 GeV</a:t>
            </a:r>
          </a:p>
        </p:txBody>
      </p:sp>
      <p:sp>
        <p:nvSpPr>
          <p:cNvPr id="19" name="TextBox 18">
            <a:extLst>
              <a:ext uri="{FF2B5EF4-FFF2-40B4-BE49-F238E27FC236}">
                <a16:creationId xmlns:a16="http://schemas.microsoft.com/office/drawing/2014/main" id="{25500787-8D89-1DC2-8044-558660B8E63D}"/>
              </a:ext>
            </a:extLst>
          </p:cNvPr>
          <p:cNvSpPr txBox="1"/>
          <p:nvPr/>
        </p:nvSpPr>
        <p:spPr>
          <a:xfrm>
            <a:off x="953955" y="4764047"/>
            <a:ext cx="2060500" cy="276999"/>
          </a:xfrm>
          <a:prstGeom prst="rect">
            <a:avLst/>
          </a:prstGeom>
          <a:solidFill>
            <a:srgbClr val="FFFF00"/>
          </a:solidFill>
        </p:spPr>
        <p:txBody>
          <a:bodyPr wrap="none" rtlCol="0">
            <a:spAutoFit/>
          </a:bodyPr>
          <a:lstStyle/>
          <a:p>
            <a:pPr algn="l"/>
            <a:r>
              <a:rPr lang="en-US" sz="1200" b="1" dirty="0">
                <a:latin typeface="+mj-lt"/>
              </a:rPr>
              <a:t>p: 41 GeV, 100 to 275 GeV</a:t>
            </a:r>
          </a:p>
        </p:txBody>
      </p:sp>
      <p:cxnSp>
        <p:nvCxnSpPr>
          <p:cNvPr id="20" name="Straight Arrow Connector 19">
            <a:extLst>
              <a:ext uri="{FF2B5EF4-FFF2-40B4-BE49-F238E27FC236}">
                <a16:creationId xmlns:a16="http://schemas.microsoft.com/office/drawing/2014/main" id="{95DC3E92-1F87-F95D-1ACD-07A0EBA93CA7}"/>
              </a:ext>
            </a:extLst>
          </p:cNvPr>
          <p:cNvCxnSpPr/>
          <p:nvPr/>
        </p:nvCxnSpPr>
        <p:spPr>
          <a:xfrm>
            <a:off x="3121798" y="4902093"/>
            <a:ext cx="12348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D192A30-322F-836C-80D6-5E41E4B957CB}"/>
              </a:ext>
            </a:extLst>
          </p:cNvPr>
          <p:cNvCxnSpPr>
            <a:cxnSpLocks/>
          </p:cNvCxnSpPr>
          <p:nvPr/>
        </p:nvCxnSpPr>
        <p:spPr>
          <a:xfrm flipH="1">
            <a:off x="4815466" y="4907482"/>
            <a:ext cx="1347627" cy="13447"/>
          </a:xfrm>
          <a:prstGeom prst="straightConnector1">
            <a:avLst/>
          </a:prstGeom>
          <a:ln w="28575">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0BFB27A-75A6-7528-BA70-3C2C4EC9EE00}"/>
              </a:ext>
            </a:extLst>
          </p:cNvPr>
          <p:cNvSpPr txBox="1"/>
          <p:nvPr/>
        </p:nvSpPr>
        <p:spPr>
          <a:xfrm>
            <a:off x="3159532" y="4494503"/>
            <a:ext cx="1159356" cy="369332"/>
          </a:xfrm>
          <a:prstGeom prst="rect">
            <a:avLst/>
          </a:prstGeom>
          <a:noFill/>
        </p:spPr>
        <p:txBody>
          <a:bodyPr wrap="none" rtlCol="0">
            <a:spAutoFit/>
          </a:bodyPr>
          <a:lstStyle/>
          <a:p>
            <a:r>
              <a:rPr lang="en-US" dirty="0"/>
              <a:t>p/A beam</a:t>
            </a:r>
          </a:p>
        </p:txBody>
      </p:sp>
      <p:sp>
        <p:nvSpPr>
          <p:cNvPr id="23" name="TextBox 22">
            <a:extLst>
              <a:ext uri="{FF2B5EF4-FFF2-40B4-BE49-F238E27FC236}">
                <a16:creationId xmlns:a16="http://schemas.microsoft.com/office/drawing/2014/main" id="{FE31915E-9281-5F0F-99C9-FC58E56ED19F}"/>
              </a:ext>
            </a:extLst>
          </p:cNvPr>
          <p:cNvSpPr txBox="1"/>
          <p:nvPr/>
        </p:nvSpPr>
        <p:spPr>
          <a:xfrm>
            <a:off x="5053437" y="4494503"/>
            <a:ext cx="954107" cy="369332"/>
          </a:xfrm>
          <a:prstGeom prst="rect">
            <a:avLst/>
          </a:prstGeom>
          <a:noFill/>
        </p:spPr>
        <p:txBody>
          <a:bodyPr wrap="none" rtlCol="0">
            <a:spAutoFit/>
          </a:bodyPr>
          <a:lstStyle/>
          <a:p>
            <a:r>
              <a:rPr lang="en-US" dirty="0"/>
              <a:t>e beam</a:t>
            </a:r>
          </a:p>
        </p:txBody>
      </p:sp>
      <p:sp>
        <p:nvSpPr>
          <p:cNvPr id="24" name="Rectangle 23">
            <a:extLst>
              <a:ext uri="{FF2B5EF4-FFF2-40B4-BE49-F238E27FC236}">
                <a16:creationId xmlns:a16="http://schemas.microsoft.com/office/drawing/2014/main" id="{82A8A388-C13A-094E-26AA-43C8DAD9F919}"/>
              </a:ext>
            </a:extLst>
          </p:cNvPr>
          <p:cNvSpPr/>
          <p:nvPr/>
        </p:nvSpPr>
        <p:spPr>
          <a:xfrm>
            <a:off x="778647" y="4398659"/>
            <a:ext cx="7441059" cy="8929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090C53B-A179-EA6F-6B54-F134D7E6CE6C}"/>
              </a:ext>
            </a:extLst>
          </p:cNvPr>
          <p:cNvSpPr txBox="1"/>
          <p:nvPr/>
        </p:nvSpPr>
        <p:spPr>
          <a:xfrm>
            <a:off x="665922" y="924658"/>
            <a:ext cx="7095853" cy="338554"/>
          </a:xfrm>
          <a:prstGeom prst="rect">
            <a:avLst/>
          </a:prstGeom>
          <a:noFill/>
        </p:spPr>
        <p:txBody>
          <a:bodyPr wrap="none" rtlCol="0">
            <a:spAutoFit/>
          </a:bodyPr>
          <a:lstStyle/>
          <a:p>
            <a:r>
              <a:rPr lang="en-US" sz="1600" dirty="0" err="1"/>
              <a:t>dRICH</a:t>
            </a:r>
            <a:r>
              <a:rPr lang="en-US" sz="1600" dirty="0"/>
              <a:t> has been a common reference in  the forward region since EIC Yellow Report</a:t>
            </a:r>
          </a:p>
        </p:txBody>
      </p:sp>
      <p:pic>
        <p:nvPicPr>
          <p:cNvPr id="27" name="Picture 26">
            <a:extLst>
              <a:ext uri="{FF2B5EF4-FFF2-40B4-BE49-F238E27FC236}">
                <a16:creationId xmlns:a16="http://schemas.microsoft.com/office/drawing/2014/main" id="{53C0CBD5-E147-A1F4-15F3-4E2D818CE03E}"/>
              </a:ext>
            </a:extLst>
          </p:cNvPr>
          <p:cNvPicPr>
            <a:picLocks noChangeAspect="1"/>
          </p:cNvPicPr>
          <p:nvPr/>
        </p:nvPicPr>
        <p:blipFill>
          <a:blip r:embed="rId4"/>
          <a:stretch>
            <a:fillRect/>
          </a:stretch>
        </p:blipFill>
        <p:spPr>
          <a:xfrm>
            <a:off x="3628680" y="5679799"/>
            <a:ext cx="901681" cy="449000"/>
          </a:xfrm>
          <a:prstGeom prst="rect">
            <a:avLst/>
          </a:prstGeom>
        </p:spPr>
      </p:pic>
      <p:pic>
        <p:nvPicPr>
          <p:cNvPr id="28" name="Picture 27">
            <a:extLst>
              <a:ext uri="{FF2B5EF4-FFF2-40B4-BE49-F238E27FC236}">
                <a16:creationId xmlns:a16="http://schemas.microsoft.com/office/drawing/2014/main" id="{DF7C0BDA-03C9-9C38-BA7C-02BA48DE4208}"/>
              </a:ext>
            </a:extLst>
          </p:cNvPr>
          <p:cNvPicPr>
            <a:picLocks noChangeAspect="1"/>
          </p:cNvPicPr>
          <p:nvPr/>
        </p:nvPicPr>
        <p:blipFill>
          <a:blip r:embed="rId5"/>
          <a:stretch>
            <a:fillRect/>
          </a:stretch>
        </p:blipFill>
        <p:spPr>
          <a:xfrm>
            <a:off x="1984205" y="5668478"/>
            <a:ext cx="901681" cy="450841"/>
          </a:xfrm>
          <a:prstGeom prst="rect">
            <a:avLst/>
          </a:prstGeom>
        </p:spPr>
      </p:pic>
      <p:pic>
        <p:nvPicPr>
          <p:cNvPr id="35" name="Picture 34" descr="A picture containing text, clipart&#10;&#10;Description automatically generated">
            <a:extLst>
              <a:ext uri="{FF2B5EF4-FFF2-40B4-BE49-F238E27FC236}">
                <a16:creationId xmlns:a16="http://schemas.microsoft.com/office/drawing/2014/main" id="{82BD5787-5C93-BF2F-574A-287DD843B2DC}"/>
              </a:ext>
            </a:extLst>
          </p:cNvPr>
          <p:cNvPicPr>
            <a:picLocks noChangeAspect="1"/>
          </p:cNvPicPr>
          <p:nvPr/>
        </p:nvPicPr>
        <p:blipFill>
          <a:blip r:embed="rId6"/>
          <a:stretch>
            <a:fillRect/>
          </a:stretch>
        </p:blipFill>
        <p:spPr>
          <a:xfrm>
            <a:off x="5022763" y="5616001"/>
            <a:ext cx="523101" cy="542297"/>
          </a:xfrm>
          <a:prstGeom prst="rect">
            <a:avLst/>
          </a:prstGeom>
        </p:spPr>
      </p:pic>
      <p:pic>
        <p:nvPicPr>
          <p:cNvPr id="39" name="Picture 38" descr="A blue screen with white text&#10;&#10;Description automatically generated with low confidence">
            <a:extLst>
              <a:ext uri="{FF2B5EF4-FFF2-40B4-BE49-F238E27FC236}">
                <a16:creationId xmlns:a16="http://schemas.microsoft.com/office/drawing/2014/main" id="{22B5A5DF-E1C1-2B8A-C433-07DF415DEA3F}"/>
              </a:ext>
            </a:extLst>
          </p:cNvPr>
          <p:cNvPicPr>
            <a:picLocks noChangeAspect="1"/>
          </p:cNvPicPr>
          <p:nvPr/>
        </p:nvPicPr>
        <p:blipFill>
          <a:blip r:embed="rId7"/>
          <a:stretch>
            <a:fillRect/>
          </a:stretch>
        </p:blipFill>
        <p:spPr>
          <a:xfrm>
            <a:off x="5545864" y="5719633"/>
            <a:ext cx="754328" cy="360020"/>
          </a:xfrm>
          <a:prstGeom prst="rect">
            <a:avLst/>
          </a:prstGeom>
        </p:spPr>
      </p:pic>
    </p:spTree>
    <p:extLst>
      <p:ext uri="{BB962C8B-B14F-4D97-AF65-F5344CB8AC3E}">
        <p14:creationId xmlns:p14="http://schemas.microsoft.com/office/powerpoint/2010/main" val="13477758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a:t>
            </a:fld>
            <a:endParaRPr lang="it-IT" sz="1600" b="1" dirty="0">
              <a:solidFill>
                <a:schemeClr val="tx1"/>
              </a:solidFill>
              <a:latin typeface="Calibri" charset="0"/>
              <a:ea typeface="Calibri" charset="0"/>
              <a:cs typeface="Calibri" charset="0"/>
            </a:endParaRPr>
          </a:p>
        </p:txBody>
      </p:sp>
      <p:sp>
        <p:nvSpPr>
          <p:cNvPr id="7" name="TextBox 6">
            <a:extLst>
              <a:ext uri="{FF2B5EF4-FFF2-40B4-BE49-F238E27FC236}">
                <a16:creationId xmlns:a16="http://schemas.microsoft.com/office/drawing/2014/main" id="{767C0B06-0AC2-62A5-0B15-F7C66ADC9BE3}"/>
              </a:ext>
            </a:extLst>
          </p:cNvPr>
          <p:cNvSpPr txBox="1"/>
          <p:nvPr/>
        </p:nvSpPr>
        <p:spPr>
          <a:xfrm>
            <a:off x="-1419" y="299468"/>
            <a:ext cx="2898336" cy="1231106"/>
          </a:xfrm>
          <a:prstGeom prst="rect">
            <a:avLst/>
          </a:prstGeom>
          <a:noFill/>
        </p:spPr>
        <p:txBody>
          <a:bodyPr wrap="square" rtlCol="0">
            <a:spAutoFit/>
          </a:bodyPr>
          <a:lstStyle/>
          <a:p>
            <a:r>
              <a:rPr lang="en-US" sz="1000" b="1" i="1" dirty="0">
                <a:solidFill>
                  <a:srgbClr val="C00000"/>
                </a:solidFill>
                <a:sym typeface="Wingdings" pitchFamily="2" charset="2"/>
              </a:rPr>
              <a:t>CLAS12: </a:t>
            </a:r>
            <a:r>
              <a:rPr lang="en-US" sz="1000" b="1" dirty="0">
                <a:solidFill>
                  <a:srgbClr val="C00000"/>
                </a:solidFill>
              </a:rPr>
              <a:t>PRL </a:t>
            </a:r>
            <a:r>
              <a:rPr lang="en-US" sz="1000" b="1" i="1" dirty="0">
                <a:solidFill>
                  <a:srgbClr val="C00000"/>
                </a:solidFill>
              </a:rPr>
              <a:t>126 (2021) 152501</a:t>
            </a:r>
          </a:p>
          <a:p>
            <a:r>
              <a:rPr lang="en-US" sz="1000" i="1" dirty="0"/>
              <a:t>Observation of beam spin asymmetries in </a:t>
            </a:r>
          </a:p>
          <a:p>
            <a:r>
              <a:rPr lang="en-US" sz="1000" i="1" dirty="0"/>
              <a:t>the process  </a:t>
            </a:r>
            <a:r>
              <a:rPr lang="en-US" sz="1000" i="1" dirty="0" err="1"/>
              <a:t>ep</a:t>
            </a:r>
            <a:r>
              <a:rPr lang="en-US" sz="1000" i="1" dirty="0" err="1">
                <a:sym typeface="Wingdings" pitchFamily="2" charset="2"/>
              </a:rPr>
              <a:t>e’</a:t>
            </a:r>
            <a:r>
              <a:rPr lang="en-US" sz="1000" i="1" dirty="0" err="1">
                <a:latin typeface="Symbol" pitchFamily="2" charset="2"/>
                <a:sym typeface="Wingdings" pitchFamily="2" charset="2"/>
              </a:rPr>
              <a:t>p</a:t>
            </a:r>
            <a:r>
              <a:rPr lang="en-US" sz="1000" i="1" baseline="30000" dirty="0" err="1">
                <a:latin typeface="Symbol" pitchFamily="2" charset="2"/>
                <a:sym typeface="Wingdings" pitchFamily="2" charset="2"/>
              </a:rPr>
              <a:t>+</a:t>
            </a:r>
            <a:r>
              <a:rPr lang="en-US" sz="1000" i="1" dirty="0" err="1">
                <a:latin typeface="Symbol" pitchFamily="2" charset="2"/>
                <a:sym typeface="Wingdings" pitchFamily="2" charset="2"/>
              </a:rPr>
              <a:t>p</a:t>
            </a:r>
            <a:r>
              <a:rPr lang="en-US" sz="1000" i="1" baseline="30000" dirty="0" err="1">
                <a:latin typeface="Symbol" pitchFamily="2" charset="2"/>
                <a:sym typeface="Wingdings" pitchFamily="2" charset="2"/>
              </a:rPr>
              <a:t>-</a:t>
            </a:r>
            <a:r>
              <a:rPr lang="en-US" sz="1000" i="1" dirty="0" err="1">
                <a:sym typeface="Wingdings" pitchFamily="2" charset="2"/>
              </a:rPr>
              <a:t>X</a:t>
            </a:r>
            <a:r>
              <a:rPr lang="en-US" sz="1000" i="1" dirty="0">
                <a:sym typeface="Wingdings" pitchFamily="2" charset="2"/>
              </a:rPr>
              <a:t> with CLAS12</a:t>
            </a:r>
          </a:p>
          <a:p>
            <a:endParaRPr lang="en-US" sz="800" b="1" i="1" dirty="0"/>
          </a:p>
          <a:p>
            <a:r>
              <a:rPr lang="en-US" sz="900" dirty="0"/>
              <a:t>First CLAS12 publication on the nucleon 3D structure: access quark-gluon correlations in the target or during fragmentation,  using as probe the beam spin asymmetry in electron  scattering of a proton target.</a:t>
            </a:r>
            <a:endParaRPr lang="en-IT" sz="900" dirty="0"/>
          </a:p>
        </p:txBody>
      </p:sp>
      <p:pic>
        <p:nvPicPr>
          <p:cNvPr id="13" name="Picture 12">
            <a:extLst>
              <a:ext uri="{FF2B5EF4-FFF2-40B4-BE49-F238E27FC236}">
                <a16:creationId xmlns:a16="http://schemas.microsoft.com/office/drawing/2014/main" id="{FFFE79BA-6B27-0D8D-D22C-19B1412409E2}"/>
              </a:ext>
            </a:extLst>
          </p:cNvPr>
          <p:cNvPicPr>
            <a:picLocks noChangeAspect="1"/>
          </p:cNvPicPr>
          <p:nvPr/>
        </p:nvPicPr>
        <p:blipFill>
          <a:blip r:embed="rId3"/>
          <a:stretch>
            <a:fillRect/>
          </a:stretch>
        </p:blipFill>
        <p:spPr>
          <a:xfrm>
            <a:off x="212324" y="1540208"/>
            <a:ext cx="2466112" cy="1629832"/>
          </a:xfrm>
          <a:prstGeom prst="rect">
            <a:avLst/>
          </a:prstGeom>
        </p:spPr>
      </p:pic>
      <p:sp>
        <p:nvSpPr>
          <p:cNvPr id="14" name="TextBox 13">
            <a:extLst>
              <a:ext uri="{FF2B5EF4-FFF2-40B4-BE49-F238E27FC236}">
                <a16:creationId xmlns:a16="http://schemas.microsoft.com/office/drawing/2014/main" id="{51841DEA-49E2-5DBD-6C40-33EB40D0761A}"/>
              </a:ext>
            </a:extLst>
          </p:cNvPr>
          <p:cNvSpPr txBox="1"/>
          <p:nvPr/>
        </p:nvSpPr>
        <p:spPr>
          <a:xfrm>
            <a:off x="2933543" y="2860398"/>
            <a:ext cx="2750811" cy="1369606"/>
          </a:xfrm>
          <a:prstGeom prst="rect">
            <a:avLst/>
          </a:prstGeom>
          <a:noFill/>
        </p:spPr>
        <p:txBody>
          <a:bodyPr wrap="square" rtlCol="0">
            <a:spAutoFit/>
          </a:bodyPr>
          <a:lstStyle/>
          <a:p>
            <a:r>
              <a:rPr lang="en-IT" sz="1000" b="1" i="1" dirty="0">
                <a:solidFill>
                  <a:srgbClr val="C00000"/>
                </a:solidFill>
              </a:rPr>
              <a:t>CLAS: </a:t>
            </a:r>
            <a:r>
              <a:rPr lang="en-GB" sz="1000" b="1" i="1" dirty="0">
                <a:solidFill>
                  <a:srgbClr val="C00000"/>
                </a:solidFill>
              </a:rPr>
              <a:t>Nature Phys. 17 (2021)  736-741</a:t>
            </a:r>
            <a:br>
              <a:rPr lang="en-IT" sz="1000" i="1" dirty="0"/>
            </a:br>
            <a:r>
              <a:rPr lang="en-IT" sz="1000" i="1" dirty="0"/>
              <a:t>Measurement of proton spin structure at long </a:t>
            </a:r>
            <a:r>
              <a:rPr lang="en-GB" sz="1000" i="1" dirty="0"/>
              <a:t>d</a:t>
            </a:r>
            <a:r>
              <a:rPr lang="en-IT" sz="1000" i="1" dirty="0"/>
              <a:t>istances  </a:t>
            </a:r>
          </a:p>
          <a:p>
            <a:endParaRPr lang="en-IT" sz="800" i="1" dirty="0"/>
          </a:p>
          <a:p>
            <a:r>
              <a:rPr lang="en-IT" sz="900" dirty="0"/>
              <a:t>CLAS has measured spin-dependent properties of the  proton at the </a:t>
            </a:r>
            <a:r>
              <a:rPr lang="en-GB" sz="900" dirty="0"/>
              <a:t>s</a:t>
            </a:r>
            <a:r>
              <a:rPr lang="en-IT" sz="900" dirty="0"/>
              <a:t>cale of the nucleon dimensions, using as probe electrons at medium energies scattering </a:t>
            </a:r>
            <a:r>
              <a:rPr lang="en-GB" sz="900" dirty="0"/>
              <a:t>off a longitudinally polarized proton target at exceptionally low transfer momenta.</a:t>
            </a:r>
            <a:endParaRPr lang="en-IT" sz="900" dirty="0"/>
          </a:p>
        </p:txBody>
      </p:sp>
      <p:sp>
        <p:nvSpPr>
          <p:cNvPr id="15" name="TextBox 14">
            <a:extLst>
              <a:ext uri="{FF2B5EF4-FFF2-40B4-BE49-F238E27FC236}">
                <a16:creationId xmlns:a16="http://schemas.microsoft.com/office/drawing/2014/main" id="{88097C85-A93D-A147-21E2-3D2EA463A004}"/>
              </a:ext>
            </a:extLst>
          </p:cNvPr>
          <p:cNvSpPr txBox="1"/>
          <p:nvPr/>
        </p:nvSpPr>
        <p:spPr>
          <a:xfrm>
            <a:off x="5871223" y="3097315"/>
            <a:ext cx="3084547" cy="1369606"/>
          </a:xfrm>
          <a:prstGeom prst="rect">
            <a:avLst/>
          </a:prstGeom>
          <a:noFill/>
        </p:spPr>
        <p:txBody>
          <a:bodyPr wrap="square" rtlCol="0">
            <a:spAutoFit/>
          </a:bodyPr>
          <a:lstStyle/>
          <a:p>
            <a:r>
              <a:rPr lang="en-IT" sz="1000" b="1" i="1" dirty="0">
                <a:solidFill>
                  <a:srgbClr val="C00000"/>
                </a:solidFill>
              </a:rPr>
              <a:t>PREX-II: </a:t>
            </a:r>
            <a:r>
              <a:rPr lang="en-GB" sz="1000" b="1" i="1" dirty="0">
                <a:solidFill>
                  <a:srgbClr val="C00000"/>
                </a:solidFill>
              </a:rPr>
              <a:t>PRL 126 (2021) 17, 172502</a:t>
            </a:r>
            <a:endParaRPr lang="en-IT" sz="1000" b="1" i="1" dirty="0">
              <a:solidFill>
                <a:srgbClr val="C00000"/>
              </a:solidFill>
            </a:endParaRPr>
          </a:p>
          <a:p>
            <a:r>
              <a:rPr lang="en-GB" sz="1000" i="1" dirty="0"/>
              <a:t>Accurate Determination of the Neutron Skin Thickness of  </a:t>
            </a:r>
            <a:r>
              <a:rPr lang="en-GB" sz="1000" i="1" baseline="30000" dirty="0"/>
              <a:t>208</a:t>
            </a:r>
            <a:r>
              <a:rPr lang="en-GB" sz="1000" i="1" dirty="0"/>
              <a:t>Pb through  Parity-Violation in Electron Scattering</a:t>
            </a:r>
          </a:p>
          <a:p>
            <a:endParaRPr lang="en-IT" sz="800" i="1" dirty="0"/>
          </a:p>
          <a:p>
            <a:r>
              <a:rPr lang="en-US" sz="900" dirty="0"/>
              <a:t>PREX has performed an improved measurement of the neutron skin in lead. This has implications for the equation of state of neutron rich matter, up to the extreme conditions of neutron stars, where the derived shape constraints are complementary to the gravitational interferometers.</a:t>
            </a:r>
            <a:endParaRPr lang="en-IT" sz="900" dirty="0"/>
          </a:p>
        </p:txBody>
      </p:sp>
      <p:pic>
        <p:nvPicPr>
          <p:cNvPr id="16" name="Picture 15">
            <a:extLst>
              <a:ext uri="{FF2B5EF4-FFF2-40B4-BE49-F238E27FC236}">
                <a16:creationId xmlns:a16="http://schemas.microsoft.com/office/drawing/2014/main" id="{396375CD-024D-9C2A-BC3B-19B182835B47}"/>
              </a:ext>
            </a:extLst>
          </p:cNvPr>
          <p:cNvPicPr>
            <a:picLocks noChangeAspect="1"/>
          </p:cNvPicPr>
          <p:nvPr/>
        </p:nvPicPr>
        <p:blipFill>
          <a:blip r:embed="rId4"/>
          <a:stretch>
            <a:fillRect/>
          </a:stretch>
        </p:blipFill>
        <p:spPr>
          <a:xfrm>
            <a:off x="6136421" y="4532221"/>
            <a:ext cx="2592243" cy="1839984"/>
          </a:xfrm>
          <a:prstGeom prst="rect">
            <a:avLst/>
          </a:prstGeom>
        </p:spPr>
      </p:pic>
      <p:pic>
        <p:nvPicPr>
          <p:cNvPr id="17" name="Picture 16">
            <a:extLst>
              <a:ext uri="{FF2B5EF4-FFF2-40B4-BE49-F238E27FC236}">
                <a16:creationId xmlns:a16="http://schemas.microsoft.com/office/drawing/2014/main" id="{324B8738-1BA4-7BF3-D0C0-FDE23B9A0751}"/>
              </a:ext>
            </a:extLst>
          </p:cNvPr>
          <p:cNvPicPr>
            <a:picLocks noChangeAspect="1"/>
          </p:cNvPicPr>
          <p:nvPr/>
        </p:nvPicPr>
        <p:blipFill>
          <a:blip r:embed="rId5"/>
          <a:stretch>
            <a:fillRect/>
          </a:stretch>
        </p:blipFill>
        <p:spPr>
          <a:xfrm>
            <a:off x="3204752" y="4315839"/>
            <a:ext cx="2168035" cy="2068633"/>
          </a:xfrm>
          <a:prstGeom prst="rect">
            <a:avLst/>
          </a:prstGeom>
        </p:spPr>
      </p:pic>
      <p:sp>
        <p:nvSpPr>
          <p:cNvPr id="18" name="TextBox 17">
            <a:extLst>
              <a:ext uri="{FF2B5EF4-FFF2-40B4-BE49-F238E27FC236}">
                <a16:creationId xmlns:a16="http://schemas.microsoft.com/office/drawing/2014/main" id="{F6D2CDFC-5C7D-BBAB-71F3-00AC2FC66A62}"/>
              </a:ext>
            </a:extLst>
          </p:cNvPr>
          <p:cNvSpPr txBox="1"/>
          <p:nvPr/>
        </p:nvSpPr>
        <p:spPr>
          <a:xfrm>
            <a:off x="5903043" y="188608"/>
            <a:ext cx="3020318" cy="1231106"/>
          </a:xfrm>
          <a:prstGeom prst="rect">
            <a:avLst/>
          </a:prstGeom>
          <a:noFill/>
        </p:spPr>
        <p:txBody>
          <a:bodyPr wrap="square" rtlCol="0">
            <a:spAutoFit/>
          </a:bodyPr>
          <a:lstStyle/>
          <a:p>
            <a:r>
              <a:rPr lang="en-IT" sz="1000" b="1" i="1" dirty="0">
                <a:solidFill>
                  <a:srgbClr val="C00000"/>
                </a:solidFill>
              </a:rPr>
              <a:t>Hall-A: </a:t>
            </a:r>
            <a:r>
              <a:rPr lang="en-GB" sz="1000" b="1" i="1" dirty="0">
                <a:solidFill>
                  <a:srgbClr val="C00000"/>
                </a:solidFill>
              </a:rPr>
              <a:t>Nature Phys. 17 (2021)  687-692</a:t>
            </a:r>
          </a:p>
          <a:p>
            <a:r>
              <a:rPr lang="en-GB" sz="1000" i="1" dirty="0"/>
              <a:t>Measurement of the generalized spin polarizabilities of the neutron in the low-Q</a:t>
            </a:r>
            <a:r>
              <a:rPr lang="en-GB" sz="1000" i="1" baseline="30000" dirty="0"/>
              <a:t>2</a:t>
            </a:r>
            <a:r>
              <a:rPr lang="en-GB" sz="1000" i="1" dirty="0"/>
              <a:t> region</a:t>
            </a:r>
            <a:r>
              <a:rPr lang="en-IT" sz="1000" i="1" dirty="0"/>
              <a:t>    </a:t>
            </a:r>
          </a:p>
          <a:p>
            <a:endParaRPr lang="en-IT" sz="800" i="1" dirty="0"/>
          </a:p>
          <a:p>
            <a:r>
              <a:rPr lang="en-GB" sz="900" dirty="0"/>
              <a:t>Hall-A measurement quantifies the neutron's spin precession under electromagnetic fields at very low energy-momentum transfer, when the strong interaction of </a:t>
            </a:r>
            <a:r>
              <a:rPr lang="en-GB" sz="900" dirty="0" err="1"/>
              <a:t>partons</a:t>
            </a:r>
            <a:r>
              <a:rPr lang="en-GB" sz="900" dirty="0"/>
              <a:t> inside the nucleon makes them highly correlated.</a:t>
            </a:r>
            <a:endParaRPr lang="en-IT" sz="900" dirty="0"/>
          </a:p>
        </p:txBody>
      </p:sp>
      <p:sp>
        <p:nvSpPr>
          <p:cNvPr id="19" name="TextBox 18">
            <a:extLst>
              <a:ext uri="{FF2B5EF4-FFF2-40B4-BE49-F238E27FC236}">
                <a16:creationId xmlns:a16="http://schemas.microsoft.com/office/drawing/2014/main" id="{29A4E2E9-16A8-6A06-1449-66CED9B2FB30}"/>
              </a:ext>
            </a:extLst>
          </p:cNvPr>
          <p:cNvSpPr txBox="1"/>
          <p:nvPr/>
        </p:nvSpPr>
        <p:spPr>
          <a:xfrm>
            <a:off x="2980405" y="198547"/>
            <a:ext cx="2759012" cy="1092607"/>
          </a:xfrm>
          <a:prstGeom prst="rect">
            <a:avLst/>
          </a:prstGeom>
          <a:noFill/>
        </p:spPr>
        <p:txBody>
          <a:bodyPr wrap="square" rtlCol="0">
            <a:spAutoFit/>
          </a:bodyPr>
          <a:lstStyle/>
          <a:p>
            <a:r>
              <a:rPr lang="en-IT" sz="1000" b="1" i="1" dirty="0">
                <a:solidFill>
                  <a:srgbClr val="C00000"/>
                </a:solidFill>
              </a:rPr>
              <a:t>CLAS: </a:t>
            </a:r>
            <a:r>
              <a:rPr lang="en-GB" sz="1000" b="1" i="1">
                <a:solidFill>
                  <a:srgbClr val="C00000"/>
                </a:solidFill>
              </a:rPr>
              <a:t>Nature  </a:t>
            </a:r>
            <a:r>
              <a:rPr lang="en-GB" sz="1000" b="1" i="1" dirty="0">
                <a:solidFill>
                  <a:srgbClr val="C00000"/>
                </a:solidFill>
              </a:rPr>
              <a:t>599 (2021)  565-570</a:t>
            </a:r>
          </a:p>
          <a:p>
            <a:r>
              <a:rPr lang="en-GB" sz="1000" i="1" dirty="0">
                <a:latin typeface="+mj-lt"/>
              </a:rPr>
              <a:t>Electron-beam energy reconstruction for neutrino oscillation measurements</a:t>
            </a:r>
          </a:p>
          <a:p>
            <a:endParaRPr lang="en-GB" sz="800" i="1" dirty="0">
              <a:latin typeface="+mj-lt"/>
            </a:endParaRPr>
          </a:p>
          <a:p>
            <a:r>
              <a:rPr lang="en-GB" sz="900" dirty="0">
                <a:latin typeface="-apple-system"/>
              </a:rPr>
              <a:t>CLAS has studied the capability of phenomenological</a:t>
            </a:r>
          </a:p>
          <a:p>
            <a:r>
              <a:rPr lang="en-GB" sz="900" dirty="0">
                <a:latin typeface="-apple-system"/>
              </a:rPr>
              <a:t>models to infer the initial neutrino (lepton) energy from the observed scattering products .</a:t>
            </a:r>
            <a:endParaRPr lang="en-IT" sz="900" dirty="0"/>
          </a:p>
        </p:txBody>
      </p:sp>
      <p:pic>
        <p:nvPicPr>
          <p:cNvPr id="20" name="Picture 19">
            <a:extLst>
              <a:ext uri="{FF2B5EF4-FFF2-40B4-BE49-F238E27FC236}">
                <a16:creationId xmlns:a16="http://schemas.microsoft.com/office/drawing/2014/main" id="{7869F861-5190-C9AE-F699-40F9790EE60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8361" r="2379"/>
          <a:stretch/>
        </p:blipFill>
        <p:spPr>
          <a:xfrm>
            <a:off x="3124696" y="1350615"/>
            <a:ext cx="2328145" cy="1369605"/>
          </a:xfrm>
          <a:prstGeom prst="rect">
            <a:avLst/>
          </a:prstGeom>
        </p:spPr>
      </p:pic>
      <p:sp>
        <p:nvSpPr>
          <p:cNvPr id="21" name="Rectangle 20">
            <a:extLst>
              <a:ext uri="{FF2B5EF4-FFF2-40B4-BE49-F238E27FC236}">
                <a16:creationId xmlns:a16="http://schemas.microsoft.com/office/drawing/2014/main" id="{D9E22231-6911-C226-8616-CD6094464933}"/>
              </a:ext>
            </a:extLst>
          </p:cNvPr>
          <p:cNvSpPr/>
          <p:nvPr/>
        </p:nvSpPr>
        <p:spPr>
          <a:xfrm>
            <a:off x="2963360" y="190790"/>
            <a:ext cx="2809850" cy="551927"/>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2" name="Rectangle 21">
            <a:extLst>
              <a:ext uri="{FF2B5EF4-FFF2-40B4-BE49-F238E27FC236}">
                <a16:creationId xmlns:a16="http://schemas.microsoft.com/office/drawing/2014/main" id="{202FD477-838F-BDA7-14FF-8AFF9A7665A3}"/>
              </a:ext>
            </a:extLst>
          </p:cNvPr>
          <p:cNvSpPr/>
          <p:nvPr/>
        </p:nvSpPr>
        <p:spPr>
          <a:xfrm>
            <a:off x="5906222" y="3097315"/>
            <a:ext cx="3139928" cy="561864"/>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DE24411B-188A-3D2D-1AFC-17F590A4463C}"/>
              </a:ext>
            </a:extLst>
          </p:cNvPr>
          <p:cNvSpPr/>
          <p:nvPr/>
        </p:nvSpPr>
        <p:spPr>
          <a:xfrm>
            <a:off x="51946" y="289834"/>
            <a:ext cx="2764833" cy="57208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4" name="Picture 23" descr="Graphical user interface, application&#10;&#10;Description automatically generated">
            <a:extLst>
              <a:ext uri="{FF2B5EF4-FFF2-40B4-BE49-F238E27FC236}">
                <a16:creationId xmlns:a16="http://schemas.microsoft.com/office/drawing/2014/main" id="{C0708E55-5334-05DB-C88E-9B0BEEEFB4FF}"/>
              </a:ext>
            </a:extLst>
          </p:cNvPr>
          <p:cNvPicPr>
            <a:picLocks noChangeAspect="1"/>
          </p:cNvPicPr>
          <p:nvPr/>
        </p:nvPicPr>
        <p:blipFill>
          <a:blip r:embed="rId7"/>
          <a:stretch>
            <a:fillRect/>
          </a:stretch>
        </p:blipFill>
        <p:spPr>
          <a:xfrm>
            <a:off x="5926499" y="1403661"/>
            <a:ext cx="3079894" cy="1429343"/>
          </a:xfrm>
          <a:prstGeom prst="rect">
            <a:avLst/>
          </a:prstGeom>
        </p:spPr>
      </p:pic>
      <p:sp>
        <p:nvSpPr>
          <p:cNvPr id="25" name="Rectangle 24">
            <a:extLst>
              <a:ext uri="{FF2B5EF4-FFF2-40B4-BE49-F238E27FC236}">
                <a16:creationId xmlns:a16="http://schemas.microsoft.com/office/drawing/2014/main" id="{B48C0ACB-1C06-9919-4DC8-0D03ED824BDF}"/>
              </a:ext>
            </a:extLst>
          </p:cNvPr>
          <p:cNvSpPr/>
          <p:nvPr/>
        </p:nvSpPr>
        <p:spPr>
          <a:xfrm>
            <a:off x="5926499" y="199619"/>
            <a:ext cx="3084546"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6" name="Picture 25" descr="Diagram&#10;&#10;Description automatically generated">
            <a:extLst>
              <a:ext uri="{FF2B5EF4-FFF2-40B4-BE49-F238E27FC236}">
                <a16:creationId xmlns:a16="http://schemas.microsoft.com/office/drawing/2014/main" id="{6BB1FF8E-81F9-389A-40CC-54399051C0F1}"/>
              </a:ext>
            </a:extLst>
          </p:cNvPr>
          <p:cNvPicPr>
            <a:picLocks noChangeAspect="1"/>
          </p:cNvPicPr>
          <p:nvPr/>
        </p:nvPicPr>
        <p:blipFill>
          <a:blip r:embed="rId8"/>
          <a:stretch>
            <a:fillRect/>
          </a:stretch>
        </p:blipFill>
        <p:spPr>
          <a:xfrm>
            <a:off x="344123" y="4541759"/>
            <a:ext cx="2168035" cy="1844395"/>
          </a:xfrm>
          <a:prstGeom prst="rect">
            <a:avLst/>
          </a:prstGeom>
        </p:spPr>
      </p:pic>
      <p:sp>
        <p:nvSpPr>
          <p:cNvPr id="27" name="TextBox 26">
            <a:extLst>
              <a:ext uri="{FF2B5EF4-FFF2-40B4-BE49-F238E27FC236}">
                <a16:creationId xmlns:a16="http://schemas.microsoft.com/office/drawing/2014/main" id="{B3C53EDA-1DE1-11CB-564B-4004FC8C2EA6}"/>
              </a:ext>
            </a:extLst>
          </p:cNvPr>
          <p:cNvSpPr txBox="1"/>
          <p:nvPr/>
        </p:nvSpPr>
        <p:spPr>
          <a:xfrm>
            <a:off x="49246" y="3603040"/>
            <a:ext cx="2785381" cy="938719"/>
          </a:xfrm>
          <a:prstGeom prst="rect">
            <a:avLst/>
          </a:prstGeom>
          <a:noFill/>
        </p:spPr>
        <p:txBody>
          <a:bodyPr wrap="square" rtlCol="0">
            <a:spAutoFit/>
          </a:bodyPr>
          <a:lstStyle/>
          <a:p>
            <a:r>
              <a:rPr lang="en-US" sz="1000" b="1" dirty="0">
                <a:solidFill>
                  <a:srgbClr val="C00000"/>
                </a:solidFill>
              </a:rPr>
              <a:t>Dark matter:   EPJA  </a:t>
            </a:r>
            <a:r>
              <a:rPr lang="en-US" sz="1000" b="1" i="1" dirty="0">
                <a:solidFill>
                  <a:srgbClr val="C00000"/>
                </a:solidFill>
              </a:rPr>
              <a:t>57 (2021) 253</a:t>
            </a:r>
          </a:p>
          <a:p>
            <a:r>
              <a:rPr lang="en-US" sz="1000" i="1" dirty="0"/>
              <a:t>Light dark matter searches with positrons</a:t>
            </a:r>
            <a:endParaRPr lang="en-US" sz="1000" i="1" dirty="0">
              <a:sym typeface="Wingdings" pitchFamily="2" charset="2"/>
            </a:endParaRPr>
          </a:p>
          <a:p>
            <a:endParaRPr lang="en-US" sz="800" b="1" i="1" dirty="0"/>
          </a:p>
          <a:p>
            <a:r>
              <a:rPr lang="en-US" sz="900" dirty="0"/>
              <a:t>Complementary  strategies to search for light-dark matter exploiting high-luminosity positron beams,  </a:t>
            </a:r>
          </a:p>
          <a:p>
            <a:r>
              <a:rPr lang="en-US" sz="900" dirty="0"/>
              <a:t>as possibly available in future at </a:t>
            </a:r>
            <a:r>
              <a:rPr lang="en-US" sz="900" dirty="0" err="1"/>
              <a:t>JLab</a:t>
            </a:r>
            <a:r>
              <a:rPr lang="en-US" sz="900" dirty="0"/>
              <a:t>.</a:t>
            </a:r>
            <a:endParaRPr lang="en-IT" sz="900" dirty="0"/>
          </a:p>
        </p:txBody>
      </p:sp>
      <p:sp>
        <p:nvSpPr>
          <p:cNvPr id="28" name="Rectangle 27">
            <a:extLst>
              <a:ext uri="{FF2B5EF4-FFF2-40B4-BE49-F238E27FC236}">
                <a16:creationId xmlns:a16="http://schemas.microsoft.com/office/drawing/2014/main" id="{64BA6AE2-574B-7DE5-4EAA-C73914CEF1D7}"/>
              </a:ext>
            </a:extLst>
          </p:cNvPr>
          <p:cNvSpPr/>
          <p:nvPr/>
        </p:nvSpPr>
        <p:spPr>
          <a:xfrm>
            <a:off x="82118" y="3601464"/>
            <a:ext cx="2722337" cy="411155"/>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9" name="Rectangle 28">
            <a:extLst>
              <a:ext uri="{FF2B5EF4-FFF2-40B4-BE49-F238E27FC236}">
                <a16:creationId xmlns:a16="http://schemas.microsoft.com/office/drawing/2014/main" id="{A6FE5395-741B-E9FE-0C26-F0C87B510BFE}"/>
              </a:ext>
            </a:extLst>
          </p:cNvPr>
          <p:cNvSpPr/>
          <p:nvPr/>
        </p:nvSpPr>
        <p:spPr>
          <a:xfrm>
            <a:off x="2960623" y="2881804"/>
            <a:ext cx="2772951"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Tree>
    <p:extLst>
      <p:ext uri="{BB962C8B-B14F-4D97-AF65-F5344CB8AC3E}">
        <p14:creationId xmlns:p14="http://schemas.microsoft.com/office/powerpoint/2010/main" val="168519533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The </a:t>
            </a:r>
            <a:r>
              <a:rPr lang="it-IT" sz="2600" dirty="0" err="1">
                <a:solidFill>
                  <a:srgbClr val="0000FF"/>
                </a:solidFill>
                <a:latin typeface="Comic Sans MS" panose="030F0702030302020204" pitchFamily="66" charset="0"/>
              </a:rPr>
              <a:t>dual</a:t>
            </a:r>
            <a:r>
              <a:rPr lang="it-IT" sz="2600" dirty="0">
                <a:solidFill>
                  <a:srgbClr val="0000FF"/>
                </a:solidFill>
                <a:latin typeface="Comic Sans MS" panose="030F0702030302020204" pitchFamily="66" charset="0"/>
              </a:rPr>
              <a:t> RICH</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30</a:t>
            </a:fld>
            <a:endParaRPr lang="it-IT" sz="1600" b="1" dirty="0">
              <a:solidFill>
                <a:schemeClr val="tx1"/>
              </a:solidFill>
              <a:latin typeface="Calibri" charset="0"/>
              <a:ea typeface="Calibri" charset="0"/>
              <a:cs typeface="Calibri" charset="0"/>
            </a:endParaRPr>
          </a:p>
        </p:txBody>
      </p:sp>
      <p:pic>
        <p:nvPicPr>
          <p:cNvPr id="29" name="Picture 39">
            <a:extLst>
              <a:ext uri="{FF2B5EF4-FFF2-40B4-BE49-F238E27FC236}">
                <a16:creationId xmlns:a16="http://schemas.microsoft.com/office/drawing/2014/main" id="{81602255-BE21-1642-85BC-33718EEC31E7}"/>
              </a:ext>
            </a:extLst>
          </p:cNvPr>
          <p:cNvPicPr>
            <a:picLocks noChangeAspect="1"/>
          </p:cNvPicPr>
          <p:nvPr/>
        </p:nvPicPr>
        <p:blipFill>
          <a:blip r:embed="rId3"/>
          <a:stretch>
            <a:fillRect/>
          </a:stretch>
        </p:blipFill>
        <p:spPr>
          <a:xfrm>
            <a:off x="714049" y="1842234"/>
            <a:ext cx="2420223" cy="3133617"/>
          </a:xfrm>
          <a:prstGeom prst="rect">
            <a:avLst/>
          </a:prstGeom>
        </p:spPr>
      </p:pic>
      <p:grpSp>
        <p:nvGrpSpPr>
          <p:cNvPr id="30" name="Group 35">
            <a:extLst>
              <a:ext uri="{FF2B5EF4-FFF2-40B4-BE49-F238E27FC236}">
                <a16:creationId xmlns:a16="http://schemas.microsoft.com/office/drawing/2014/main" id="{6389C25E-5D79-B049-9648-42D5F9372CF0}"/>
              </a:ext>
            </a:extLst>
          </p:cNvPr>
          <p:cNvGrpSpPr/>
          <p:nvPr/>
        </p:nvGrpSpPr>
        <p:grpSpPr>
          <a:xfrm>
            <a:off x="218544" y="650734"/>
            <a:ext cx="1789529" cy="1440160"/>
            <a:chOff x="7431185" y="3073315"/>
            <a:chExt cx="1789529" cy="1440160"/>
          </a:xfrm>
        </p:grpSpPr>
        <p:sp>
          <p:nvSpPr>
            <p:cNvPr id="31" name="Explosion 1 36">
              <a:extLst>
                <a:ext uri="{FF2B5EF4-FFF2-40B4-BE49-F238E27FC236}">
                  <a16:creationId xmlns:a16="http://schemas.microsoft.com/office/drawing/2014/main" id="{D606779C-1196-144D-AB3E-3D483B179B92}"/>
                </a:ext>
              </a:extLst>
            </p:cNvPr>
            <p:cNvSpPr/>
            <p:nvPr/>
          </p:nvSpPr>
          <p:spPr>
            <a:xfrm>
              <a:off x="7585768" y="3073315"/>
              <a:ext cx="1368152" cy="1440160"/>
            </a:xfrm>
            <a:prstGeom prst="irregularSeal1">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7">
              <a:extLst>
                <a:ext uri="{FF2B5EF4-FFF2-40B4-BE49-F238E27FC236}">
                  <a16:creationId xmlns:a16="http://schemas.microsoft.com/office/drawing/2014/main" id="{AA154196-5888-C14C-A458-58C28E5E55D9}"/>
                </a:ext>
              </a:extLst>
            </p:cNvPr>
            <p:cNvSpPr txBox="1"/>
            <p:nvPr/>
          </p:nvSpPr>
          <p:spPr>
            <a:xfrm>
              <a:off x="7431185" y="3501008"/>
              <a:ext cx="1789529" cy="584775"/>
            </a:xfrm>
            <a:prstGeom prst="rect">
              <a:avLst/>
            </a:prstGeom>
            <a:solidFill>
              <a:srgbClr val="92D050"/>
            </a:solidFill>
          </p:spPr>
          <p:txBody>
            <a:bodyPr wrap="none" rtlCol="0">
              <a:spAutoFit/>
            </a:bodyPr>
            <a:lstStyle/>
            <a:p>
              <a:r>
                <a:rPr lang="it-IT" sz="1600" dirty="0">
                  <a:solidFill>
                    <a:srgbClr val="002060"/>
                  </a:solidFill>
                  <a:sym typeface="Symbol"/>
                </a:rPr>
                <a:t></a:t>
              </a:r>
              <a:r>
                <a:rPr lang="it-IT" sz="1600" dirty="0">
                  <a:solidFill>
                    <a:srgbClr val="002060"/>
                  </a:solidFill>
                </a:rPr>
                <a:t>3</a:t>
              </a:r>
              <a:r>
                <a:rPr lang="it-IT" sz="1600" dirty="0">
                  <a:solidFill>
                    <a:srgbClr val="002060"/>
                  </a:solidFill>
                  <a:latin typeface="Symbol" panose="05050102010706020507" pitchFamily="18" charset="2"/>
                </a:rPr>
                <a:t>s p</a:t>
              </a:r>
              <a:r>
                <a:rPr lang="it-IT" sz="1600" dirty="0">
                  <a:solidFill>
                    <a:srgbClr val="002060"/>
                  </a:solidFill>
                </a:rPr>
                <a:t>/k separation</a:t>
              </a:r>
            </a:p>
            <a:p>
              <a:r>
                <a:rPr lang="it-IT" sz="1600" dirty="0">
                  <a:solidFill>
                    <a:srgbClr val="002060"/>
                  </a:solidFill>
                </a:rPr>
                <a:t> </a:t>
              </a:r>
              <a:r>
                <a:rPr lang="it-IT" sz="1600" dirty="0">
                  <a:solidFill>
                    <a:srgbClr val="002060"/>
                  </a:solidFill>
                  <a:sym typeface="Symbol"/>
                </a:rPr>
                <a:t> 2  5</a:t>
              </a:r>
              <a:r>
                <a:rPr lang="it-IT" sz="1600" dirty="0">
                  <a:solidFill>
                    <a:srgbClr val="002060"/>
                  </a:solidFill>
                </a:rPr>
                <a:t>0 GeV/c</a:t>
              </a:r>
              <a:endParaRPr lang="en-US" sz="1600" dirty="0">
                <a:solidFill>
                  <a:srgbClr val="002060"/>
                </a:solidFill>
              </a:endParaRPr>
            </a:p>
          </p:txBody>
        </p:sp>
      </p:grpSp>
      <p:pic>
        <p:nvPicPr>
          <p:cNvPr id="33" name="Picture 40">
            <a:extLst>
              <a:ext uri="{FF2B5EF4-FFF2-40B4-BE49-F238E27FC236}">
                <a16:creationId xmlns:a16="http://schemas.microsoft.com/office/drawing/2014/main" id="{88C7A1DE-7DC5-DC40-A98C-67B525448C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4088" y="936828"/>
            <a:ext cx="5058375" cy="3158829"/>
          </a:xfrm>
          <a:prstGeom prst="rect">
            <a:avLst/>
          </a:prstGeom>
        </p:spPr>
      </p:pic>
      <p:sp>
        <p:nvSpPr>
          <p:cNvPr id="34" name="TextBox 1">
            <a:extLst>
              <a:ext uri="{FF2B5EF4-FFF2-40B4-BE49-F238E27FC236}">
                <a16:creationId xmlns:a16="http://schemas.microsoft.com/office/drawing/2014/main" id="{E539CC81-B745-334D-BDD4-8AA2DF807F20}"/>
              </a:ext>
            </a:extLst>
          </p:cNvPr>
          <p:cNvSpPr txBox="1"/>
          <p:nvPr/>
        </p:nvSpPr>
        <p:spPr>
          <a:xfrm>
            <a:off x="218544" y="5126146"/>
            <a:ext cx="3333092" cy="1184940"/>
          </a:xfrm>
          <a:prstGeom prst="rect">
            <a:avLst/>
          </a:prstGeom>
          <a:noFill/>
        </p:spPr>
        <p:txBody>
          <a:bodyPr wrap="none" rtlCol="0">
            <a:spAutoFit/>
          </a:bodyPr>
          <a:lstStyle/>
          <a:p>
            <a:r>
              <a:rPr lang="en-US" sz="1600" dirty="0"/>
              <a:t>Extended 3-60 GeV momentum range</a:t>
            </a:r>
          </a:p>
          <a:p>
            <a:endParaRPr lang="en-US" sz="1600" dirty="0"/>
          </a:p>
          <a:p>
            <a:r>
              <a:rPr lang="en-US" sz="1600" dirty="0"/>
              <a:t>Prototype under construction:</a:t>
            </a:r>
          </a:p>
          <a:p>
            <a:endParaRPr lang="en-US" sz="700" dirty="0"/>
          </a:p>
          <a:p>
            <a:r>
              <a:rPr lang="en-US" sz="1600" dirty="0"/>
              <a:t>INFN </a:t>
            </a:r>
            <a:r>
              <a:rPr lang="en-US" sz="1600" b="1" dirty="0"/>
              <a:t>FE</a:t>
            </a:r>
            <a:r>
              <a:rPr lang="en-US" sz="1600" dirty="0"/>
              <a:t>, BO, CT, LNF, LNS,RM1, TO, TS</a:t>
            </a:r>
          </a:p>
        </p:txBody>
      </p:sp>
      <p:sp>
        <p:nvSpPr>
          <p:cNvPr id="2" name="Rettangolo arrotondato 1">
            <a:extLst>
              <a:ext uri="{FF2B5EF4-FFF2-40B4-BE49-F238E27FC236}">
                <a16:creationId xmlns:a16="http://schemas.microsoft.com/office/drawing/2014/main" id="{E40A23F2-8BED-684E-8579-441616EE1424}"/>
              </a:ext>
            </a:extLst>
          </p:cNvPr>
          <p:cNvSpPr/>
          <p:nvPr/>
        </p:nvSpPr>
        <p:spPr>
          <a:xfrm>
            <a:off x="251520" y="5589240"/>
            <a:ext cx="3384376" cy="721846"/>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TextBox 2">
            <a:extLst>
              <a:ext uri="{FF2B5EF4-FFF2-40B4-BE49-F238E27FC236}">
                <a16:creationId xmlns:a16="http://schemas.microsoft.com/office/drawing/2014/main" id="{6E987108-FBC7-4447-9105-5748AC966EF1}"/>
              </a:ext>
            </a:extLst>
          </p:cNvPr>
          <p:cNvSpPr txBox="1"/>
          <p:nvPr/>
        </p:nvSpPr>
        <p:spPr>
          <a:xfrm>
            <a:off x="4067944" y="4436176"/>
            <a:ext cx="4460901" cy="1754326"/>
          </a:xfrm>
          <a:prstGeom prst="rect">
            <a:avLst/>
          </a:prstGeom>
          <a:noFill/>
        </p:spPr>
        <p:txBody>
          <a:bodyPr wrap="none" rtlCol="0">
            <a:spAutoFit/>
          </a:bodyPr>
          <a:lstStyle/>
          <a:p>
            <a:r>
              <a:rPr lang="en-IT" dirty="0"/>
              <a:t>Two test-beam apporved at CERN in 2022:</a:t>
            </a:r>
          </a:p>
          <a:p>
            <a:endParaRPr lang="en-IT" dirty="0"/>
          </a:p>
          <a:p>
            <a:r>
              <a:rPr lang="en-IT" dirty="0"/>
              <a:t>Sep.   SPS T4-H8: high-momentum &gt; 20 GeV/c</a:t>
            </a:r>
          </a:p>
          <a:p>
            <a:endParaRPr lang="en-IT" dirty="0"/>
          </a:p>
          <a:p>
            <a:r>
              <a:rPr lang="en-IT" dirty="0"/>
              <a:t>Oct.    PS T10: low-momentum &lt; 15 GeV/c</a:t>
            </a:r>
          </a:p>
          <a:p>
            <a:r>
              <a:rPr lang="en-IT" dirty="0"/>
              <a:t>                          in conjunction with ALICE PID</a:t>
            </a:r>
          </a:p>
        </p:txBody>
      </p:sp>
    </p:spTree>
    <p:extLst>
      <p:ext uri="{BB962C8B-B14F-4D97-AF65-F5344CB8AC3E}">
        <p14:creationId xmlns:p14="http://schemas.microsoft.com/office/powerpoint/2010/main" val="103484455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building, sign&#10;&#10;Description automatically generated">
            <a:extLst>
              <a:ext uri="{FF2B5EF4-FFF2-40B4-BE49-F238E27FC236}">
                <a16:creationId xmlns:a16="http://schemas.microsoft.com/office/drawing/2014/main" id="{1A69EA2B-3C50-C841-934A-2FBE503C2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4425346"/>
            <a:ext cx="5903571" cy="2040132"/>
          </a:xfrm>
          <a:prstGeom prst="rect">
            <a:avLst/>
          </a:prstGeom>
        </p:spPr>
      </p:pic>
      <p:pic>
        <p:nvPicPr>
          <p:cNvPr id="12" name="Picture 11" descr="A picture containing wall, indoor&#10;&#10;Description automatically generated">
            <a:extLst>
              <a:ext uri="{FF2B5EF4-FFF2-40B4-BE49-F238E27FC236}">
                <a16:creationId xmlns:a16="http://schemas.microsoft.com/office/drawing/2014/main" id="{5689D2FD-E4FC-8A4E-BD2C-67F2BCF69C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0892" y="62690"/>
            <a:ext cx="3780821" cy="4163813"/>
          </a:xfrm>
          <a:prstGeom prst="rect">
            <a:avLst/>
          </a:prstGeom>
        </p:spPr>
      </p:pic>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892552"/>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p>
          <a:p>
            <a:r>
              <a:rPr lang="it-IT" sz="2600" dirty="0">
                <a:solidFill>
                  <a:srgbClr val="0000FF"/>
                </a:solidFill>
                <a:latin typeface="Comic Sans MS" panose="030F0702030302020204" pitchFamily="66" charset="0"/>
              </a:rPr>
              <a:t>The </a:t>
            </a:r>
            <a:r>
              <a:rPr lang="it-IT" sz="2600" dirty="0" err="1">
                <a:solidFill>
                  <a:srgbClr val="0000FF"/>
                </a:solidFill>
                <a:latin typeface="Comic Sans MS" panose="030F0702030302020204" pitchFamily="66" charset="0"/>
              </a:rPr>
              <a:t>dual</a:t>
            </a:r>
            <a:r>
              <a:rPr lang="it-IT" sz="2600" dirty="0">
                <a:solidFill>
                  <a:srgbClr val="0000FF"/>
                </a:solidFill>
                <a:latin typeface="Comic Sans MS" panose="030F0702030302020204" pitchFamily="66" charset="0"/>
              </a:rPr>
              <a:t> RICH </a:t>
            </a:r>
            <a:r>
              <a:rPr lang="it-IT" sz="2600" dirty="0" err="1">
                <a:solidFill>
                  <a:srgbClr val="0000FF"/>
                </a:solidFill>
                <a:latin typeface="Comic Sans MS" panose="030F0702030302020204" pitchFamily="66" charset="0"/>
              </a:rPr>
              <a:t>Prototype</a:t>
            </a:r>
            <a:endParaRPr lang="it-IT" sz="2600" dirty="0">
              <a:solidFill>
                <a:srgbClr val="0000FF"/>
              </a:solidFill>
              <a:latin typeface="Comic Sans MS" panose="030F0702030302020204" pitchFamily="66" charset="0"/>
            </a:endParaRP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31</a:t>
            </a:fld>
            <a:endParaRPr lang="it-IT" sz="1600" b="1" dirty="0">
              <a:solidFill>
                <a:schemeClr val="tx1"/>
              </a:solidFill>
              <a:latin typeface="Calibri" charset="0"/>
              <a:ea typeface="Calibri" charset="0"/>
              <a:cs typeface="Calibri" charset="0"/>
            </a:endParaRPr>
          </a:p>
        </p:txBody>
      </p:sp>
      <p:sp>
        <p:nvSpPr>
          <p:cNvPr id="10" name="TextBox 9">
            <a:extLst>
              <a:ext uri="{FF2B5EF4-FFF2-40B4-BE49-F238E27FC236}">
                <a16:creationId xmlns:a16="http://schemas.microsoft.com/office/drawing/2014/main" id="{9C305ED1-6BF4-5B4C-9856-AEA53B9BCB8C}"/>
              </a:ext>
            </a:extLst>
          </p:cNvPr>
          <p:cNvSpPr txBox="1"/>
          <p:nvPr/>
        </p:nvSpPr>
        <p:spPr>
          <a:xfrm>
            <a:off x="259064" y="4308239"/>
            <a:ext cx="2491836" cy="2031325"/>
          </a:xfrm>
          <a:prstGeom prst="rect">
            <a:avLst/>
          </a:prstGeom>
          <a:noFill/>
        </p:spPr>
        <p:txBody>
          <a:bodyPr wrap="none" rtlCol="0">
            <a:spAutoFit/>
          </a:bodyPr>
          <a:lstStyle/>
          <a:p>
            <a:endParaRPr lang="en-IT" dirty="0"/>
          </a:p>
          <a:p>
            <a:r>
              <a:rPr lang="en-IT" dirty="0"/>
              <a:t>Mirror </a:t>
            </a:r>
            <a:r>
              <a:rPr lang="en-GB" dirty="0"/>
              <a:t>a</a:t>
            </a:r>
            <a:r>
              <a:rPr lang="en-IT" dirty="0"/>
              <a:t>lignment system</a:t>
            </a:r>
          </a:p>
          <a:p>
            <a:r>
              <a:rPr lang="en-IT" dirty="0"/>
              <a:t>Detector box</a:t>
            </a:r>
          </a:p>
          <a:p>
            <a:r>
              <a:rPr lang="en-IT" dirty="0"/>
              <a:t>(</a:t>
            </a:r>
            <a:r>
              <a:rPr lang="en-IT" b="1" dirty="0"/>
              <a:t>M. Cavallina</a:t>
            </a:r>
            <a:r>
              <a:rPr lang="en-IT" dirty="0"/>
              <a:t>)</a:t>
            </a:r>
          </a:p>
          <a:p>
            <a:endParaRPr lang="en-IT" dirty="0"/>
          </a:p>
          <a:p>
            <a:r>
              <a:rPr lang="en-IT" dirty="0"/>
              <a:t>Detector support cart</a:t>
            </a:r>
          </a:p>
          <a:p>
            <a:r>
              <a:rPr lang="en-IT" dirty="0"/>
              <a:t>(</a:t>
            </a:r>
            <a:r>
              <a:rPr lang="en-IT" b="1" dirty="0"/>
              <a:t>off. </a:t>
            </a:r>
            <a:r>
              <a:rPr lang="en-GB" b="1" dirty="0"/>
              <a:t>M</a:t>
            </a:r>
            <a:r>
              <a:rPr lang="en-IT" b="1" dirty="0"/>
              <a:t>eccanica</a:t>
            </a:r>
            <a:r>
              <a:rPr lang="en-IT" dirty="0"/>
              <a:t>)</a:t>
            </a:r>
          </a:p>
        </p:txBody>
      </p:sp>
      <p:pic>
        <p:nvPicPr>
          <p:cNvPr id="4" name="Picture 3">
            <a:extLst>
              <a:ext uri="{FF2B5EF4-FFF2-40B4-BE49-F238E27FC236}">
                <a16:creationId xmlns:a16="http://schemas.microsoft.com/office/drawing/2014/main" id="{FC1C4864-4DEB-604B-A041-ACA2FC847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365" y="1484784"/>
            <a:ext cx="4346787" cy="2631999"/>
          </a:xfrm>
          <a:prstGeom prst="rect">
            <a:avLst/>
          </a:prstGeom>
        </p:spPr>
      </p:pic>
    </p:spTree>
    <p:extLst>
      <p:ext uri="{BB962C8B-B14F-4D97-AF65-F5344CB8AC3E}">
        <p14:creationId xmlns:p14="http://schemas.microsoft.com/office/powerpoint/2010/main" val="26420726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32</a:t>
            </a:fld>
            <a:endParaRPr lang="it-IT" sz="1600" b="1" dirty="0">
              <a:solidFill>
                <a:schemeClr val="tx1"/>
              </a:solidFill>
              <a:latin typeface="Calibri" charset="0"/>
              <a:ea typeface="Calibri" charset="0"/>
              <a:cs typeface="Calibri" charset="0"/>
            </a:endParaRPr>
          </a:p>
        </p:txBody>
      </p:sp>
      <p:sp>
        <p:nvSpPr>
          <p:cNvPr id="11" name="Rectangle 10">
            <a:extLst>
              <a:ext uri="{FF2B5EF4-FFF2-40B4-BE49-F238E27FC236}">
                <a16:creationId xmlns:a16="http://schemas.microsoft.com/office/drawing/2014/main" id="{3BE30B29-9D91-313C-C717-9922CEA29D48}"/>
              </a:ext>
            </a:extLst>
          </p:cNvPr>
          <p:cNvSpPr/>
          <p:nvPr/>
        </p:nvSpPr>
        <p:spPr>
          <a:xfrm>
            <a:off x="6755023" y="5285425"/>
            <a:ext cx="1883602" cy="96810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TextBox 12">
            <a:extLst>
              <a:ext uri="{FF2B5EF4-FFF2-40B4-BE49-F238E27FC236}">
                <a16:creationId xmlns:a16="http://schemas.microsoft.com/office/drawing/2014/main" id="{43A5DC94-C628-D3BB-7F23-E1B04C382F4C}"/>
              </a:ext>
            </a:extLst>
          </p:cNvPr>
          <p:cNvSpPr txBox="1"/>
          <p:nvPr/>
        </p:nvSpPr>
        <p:spPr>
          <a:xfrm>
            <a:off x="6880793" y="5285425"/>
            <a:ext cx="1590179" cy="923330"/>
          </a:xfrm>
          <a:prstGeom prst="rect">
            <a:avLst/>
          </a:prstGeom>
          <a:noFill/>
        </p:spPr>
        <p:txBody>
          <a:bodyPr wrap="none" rtlCol="0">
            <a:spAutoFit/>
          </a:bodyPr>
          <a:lstStyle/>
          <a:p>
            <a:r>
              <a:rPr lang="en-IT" dirty="0"/>
              <a:t>Basic system</a:t>
            </a:r>
          </a:p>
          <a:p>
            <a:r>
              <a:rPr lang="en-GB" dirty="0"/>
              <a:t>c</a:t>
            </a:r>
            <a:r>
              <a:rPr lang="en-IT" dirty="0"/>
              <a:t>ommissioned </a:t>
            </a:r>
          </a:p>
          <a:p>
            <a:r>
              <a:rPr lang="en-IT" dirty="0"/>
              <a:t>in 2021 runs</a:t>
            </a:r>
          </a:p>
        </p:txBody>
      </p:sp>
      <p:pic>
        <p:nvPicPr>
          <p:cNvPr id="14" name="Picture 13" descr="A picture containing indoor, cluttered&#10;&#10;Description automatically generated">
            <a:extLst>
              <a:ext uri="{FF2B5EF4-FFF2-40B4-BE49-F238E27FC236}">
                <a16:creationId xmlns:a16="http://schemas.microsoft.com/office/drawing/2014/main" id="{0EF08B79-48F5-177D-4798-66FA5099F58E}"/>
              </a:ext>
            </a:extLst>
          </p:cNvPr>
          <p:cNvPicPr>
            <a:picLocks noChangeAspect="1"/>
          </p:cNvPicPr>
          <p:nvPr/>
        </p:nvPicPr>
        <p:blipFill>
          <a:blip r:embed="rId3"/>
          <a:stretch>
            <a:fillRect/>
          </a:stretch>
        </p:blipFill>
        <p:spPr>
          <a:xfrm>
            <a:off x="1701259" y="643297"/>
            <a:ext cx="5792845" cy="4412055"/>
          </a:xfrm>
          <a:prstGeom prst="rect">
            <a:avLst/>
          </a:prstGeom>
        </p:spPr>
      </p:pic>
      <p:sp>
        <p:nvSpPr>
          <p:cNvPr id="15" name="Rectangle 14">
            <a:extLst>
              <a:ext uri="{FF2B5EF4-FFF2-40B4-BE49-F238E27FC236}">
                <a16:creationId xmlns:a16="http://schemas.microsoft.com/office/drawing/2014/main" id="{070534ED-795B-B564-124C-37A782C939FF}"/>
              </a:ext>
            </a:extLst>
          </p:cNvPr>
          <p:cNvSpPr/>
          <p:nvPr/>
        </p:nvSpPr>
        <p:spPr>
          <a:xfrm>
            <a:off x="3546162" y="3161676"/>
            <a:ext cx="464414" cy="2673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6" name="Rectangle 15">
            <a:extLst>
              <a:ext uri="{FF2B5EF4-FFF2-40B4-BE49-F238E27FC236}">
                <a16:creationId xmlns:a16="http://schemas.microsoft.com/office/drawing/2014/main" id="{E4825125-8130-199B-2CBE-021295692295}"/>
              </a:ext>
            </a:extLst>
          </p:cNvPr>
          <p:cNvSpPr/>
          <p:nvPr/>
        </p:nvSpPr>
        <p:spPr>
          <a:xfrm>
            <a:off x="9002597" y="488877"/>
            <a:ext cx="148270" cy="448535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Content Placeholder 4">
            <a:extLst>
              <a:ext uri="{FF2B5EF4-FFF2-40B4-BE49-F238E27FC236}">
                <a16:creationId xmlns:a16="http://schemas.microsoft.com/office/drawing/2014/main" id="{BA525BD0-CAFF-7E6C-92FF-C1FFC463C90D}"/>
              </a:ext>
            </a:extLst>
          </p:cNvPr>
          <p:cNvSpPr txBox="1">
            <a:spLocks/>
          </p:cNvSpPr>
          <p:nvPr/>
        </p:nvSpPr>
        <p:spPr>
          <a:xfrm>
            <a:off x="476806" y="4976069"/>
            <a:ext cx="5652881" cy="153683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it-IT" sz="1600" b="1"/>
              <a:t>Goals:</a:t>
            </a:r>
          </a:p>
          <a:p>
            <a:r>
              <a:rPr lang="it-IT" sz="1600"/>
              <a:t>Study dual radiator performance and interplay</a:t>
            </a:r>
          </a:p>
          <a:p>
            <a:r>
              <a:rPr lang="it-IT" sz="1600"/>
              <a:t>Study specifications and alternatives for optical components</a:t>
            </a:r>
          </a:p>
          <a:p>
            <a:r>
              <a:rPr lang="it-IT" sz="1600"/>
              <a:t>Test alternate single-photon detection systems </a:t>
            </a:r>
          </a:p>
          <a:p>
            <a:r>
              <a:rPr lang="it-IT" sz="1600"/>
              <a:t>Design parameters and optimization</a:t>
            </a:r>
            <a:endParaRPr lang="it-IT" sz="1600" dirty="0"/>
          </a:p>
        </p:txBody>
      </p:sp>
      <p:cxnSp>
        <p:nvCxnSpPr>
          <p:cNvPr id="18" name="Straight Arrow Connector 17">
            <a:extLst>
              <a:ext uri="{FF2B5EF4-FFF2-40B4-BE49-F238E27FC236}">
                <a16:creationId xmlns:a16="http://schemas.microsoft.com/office/drawing/2014/main" id="{DBA80B98-40BD-8569-F167-343ABA8F65E9}"/>
              </a:ext>
            </a:extLst>
          </p:cNvPr>
          <p:cNvCxnSpPr/>
          <p:nvPr/>
        </p:nvCxnSpPr>
        <p:spPr>
          <a:xfrm>
            <a:off x="1470991" y="2276061"/>
            <a:ext cx="5923722" cy="1938130"/>
          </a:xfrm>
          <a:prstGeom prst="straightConnector1">
            <a:avLst/>
          </a:prstGeom>
          <a:ln>
            <a:solidFill>
              <a:srgbClr val="FF0000"/>
            </a:solidFill>
            <a:headEnd type="stealth" w="lg" len="lg"/>
            <a:tailEnd type="stealth" w="lg" len="lg"/>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9F0A499A-D5C2-84D0-4157-24DDDBE26F95}"/>
              </a:ext>
            </a:extLst>
          </p:cNvPr>
          <p:cNvSpPr txBox="1"/>
          <p:nvPr/>
        </p:nvSpPr>
        <p:spPr>
          <a:xfrm>
            <a:off x="3568147" y="3120263"/>
            <a:ext cx="452368" cy="338554"/>
          </a:xfrm>
          <a:prstGeom prst="rect">
            <a:avLst/>
          </a:prstGeom>
          <a:noFill/>
        </p:spPr>
        <p:txBody>
          <a:bodyPr wrap="none" rtlCol="0">
            <a:spAutoFit/>
          </a:bodyPr>
          <a:lstStyle/>
          <a:p>
            <a:r>
              <a:rPr lang="en-IT" sz="1600" dirty="0">
                <a:solidFill>
                  <a:srgbClr val="FF0000"/>
                </a:solidFill>
              </a:rPr>
              <a:t>3m</a:t>
            </a:r>
          </a:p>
        </p:txBody>
      </p:sp>
      <p:sp>
        <p:nvSpPr>
          <p:cNvPr id="20" name="TextBox 3">
            <a:extLst>
              <a:ext uri="{FF2B5EF4-FFF2-40B4-BE49-F238E27FC236}">
                <a16:creationId xmlns:a16="http://schemas.microsoft.com/office/drawing/2014/main" id="{DAFA7332-9035-71A4-1167-B9943A7296E9}"/>
              </a:ext>
            </a:extLst>
          </p:cNvPr>
          <p:cNvSpPr txBox="1"/>
          <p:nvPr/>
        </p:nvSpPr>
        <p:spPr>
          <a:xfrm>
            <a:off x="218800" y="107905"/>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endParaRPr lang="it-IT" sz="2600"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240544545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33</a:t>
            </a:fld>
            <a:endParaRPr lang="it-IT" sz="1600" b="1" dirty="0">
              <a:solidFill>
                <a:schemeClr val="tx1"/>
              </a:solidFill>
              <a:latin typeface="Calibri" charset="0"/>
              <a:ea typeface="Calibri" charset="0"/>
              <a:cs typeface="Calibri" charset="0"/>
            </a:endParaRPr>
          </a:p>
        </p:txBody>
      </p:sp>
      <p:sp>
        <p:nvSpPr>
          <p:cNvPr id="20" name="TextBox 3">
            <a:extLst>
              <a:ext uri="{FF2B5EF4-FFF2-40B4-BE49-F238E27FC236}">
                <a16:creationId xmlns:a16="http://schemas.microsoft.com/office/drawing/2014/main" id="{DAFA7332-9035-71A4-1167-B9943A7296E9}"/>
              </a:ext>
            </a:extLst>
          </p:cNvPr>
          <p:cNvSpPr txBox="1"/>
          <p:nvPr/>
        </p:nvSpPr>
        <p:spPr>
          <a:xfrm>
            <a:off x="218800" y="107905"/>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GEM Tracking</a:t>
            </a:r>
          </a:p>
        </p:txBody>
      </p:sp>
      <p:pic>
        <p:nvPicPr>
          <p:cNvPr id="21" name="Picture 20">
            <a:extLst>
              <a:ext uri="{FF2B5EF4-FFF2-40B4-BE49-F238E27FC236}">
                <a16:creationId xmlns:a16="http://schemas.microsoft.com/office/drawing/2014/main" id="{A92B151C-A40B-B90A-8079-B89DCD3A5667}"/>
              </a:ext>
            </a:extLst>
          </p:cNvPr>
          <p:cNvPicPr>
            <a:picLocks noChangeAspect="1"/>
          </p:cNvPicPr>
          <p:nvPr/>
        </p:nvPicPr>
        <p:blipFill>
          <a:blip r:embed="rId3"/>
          <a:stretch>
            <a:fillRect/>
          </a:stretch>
        </p:blipFill>
        <p:spPr>
          <a:xfrm>
            <a:off x="4860032" y="2492896"/>
            <a:ext cx="3387743" cy="3286111"/>
          </a:xfrm>
          <a:prstGeom prst="rect">
            <a:avLst/>
          </a:prstGeom>
        </p:spPr>
      </p:pic>
      <p:pic>
        <p:nvPicPr>
          <p:cNvPr id="22" name="Picture 21" descr="A picture containing graphical user interface&#10;&#10;Description automatically generated">
            <a:extLst>
              <a:ext uri="{FF2B5EF4-FFF2-40B4-BE49-F238E27FC236}">
                <a16:creationId xmlns:a16="http://schemas.microsoft.com/office/drawing/2014/main" id="{76C36468-4CE8-832E-13F8-496240BFDBE9}"/>
              </a:ext>
            </a:extLst>
          </p:cNvPr>
          <p:cNvPicPr>
            <a:picLocks noChangeAspect="1"/>
          </p:cNvPicPr>
          <p:nvPr/>
        </p:nvPicPr>
        <p:blipFill>
          <a:blip r:embed="rId4"/>
          <a:stretch>
            <a:fillRect/>
          </a:stretch>
        </p:blipFill>
        <p:spPr>
          <a:xfrm>
            <a:off x="582477" y="2422232"/>
            <a:ext cx="3512127" cy="3298247"/>
          </a:xfrm>
          <a:prstGeom prst="rect">
            <a:avLst/>
          </a:prstGeom>
        </p:spPr>
      </p:pic>
      <p:sp>
        <p:nvSpPr>
          <p:cNvPr id="23" name="TextBox 22">
            <a:extLst>
              <a:ext uri="{FF2B5EF4-FFF2-40B4-BE49-F238E27FC236}">
                <a16:creationId xmlns:a16="http://schemas.microsoft.com/office/drawing/2014/main" id="{22C43F0F-A3A8-1FAB-FD1E-34E53030265C}"/>
              </a:ext>
            </a:extLst>
          </p:cNvPr>
          <p:cNvSpPr txBox="1"/>
          <p:nvPr/>
        </p:nvSpPr>
        <p:spPr>
          <a:xfrm>
            <a:off x="966355" y="705342"/>
            <a:ext cx="6830909" cy="1323439"/>
          </a:xfrm>
          <a:prstGeom prst="rect">
            <a:avLst/>
          </a:prstGeom>
          <a:noFill/>
        </p:spPr>
        <p:txBody>
          <a:bodyPr wrap="none" rtlCol="0">
            <a:spAutoFit/>
          </a:bodyPr>
          <a:lstStyle/>
          <a:p>
            <a:r>
              <a:rPr lang="en-IT" sz="1600" dirty="0"/>
              <a:t>A tracking system based on two GEM detectors was used during the test beam </a:t>
            </a:r>
          </a:p>
          <a:p>
            <a:r>
              <a:rPr lang="en-GB" sz="1600" dirty="0"/>
              <a:t>t</a:t>
            </a:r>
            <a:r>
              <a:rPr lang="en-IT" sz="1600" dirty="0"/>
              <a:t>o track the beam particles for measuring alignment and beam divergence.</a:t>
            </a:r>
          </a:p>
          <a:p>
            <a:endParaRPr lang="en-IT" sz="1600" dirty="0"/>
          </a:p>
          <a:p>
            <a:r>
              <a:rPr lang="en-IT" sz="1600" dirty="0"/>
              <a:t>The combination of the dRICH optical information and GEM track information</a:t>
            </a:r>
          </a:p>
          <a:p>
            <a:r>
              <a:rPr lang="en-GB" sz="1600" dirty="0"/>
              <a:t>a</a:t>
            </a:r>
            <a:r>
              <a:rPr lang="en-IT" sz="1600" dirty="0"/>
              <a:t>llows to correct data on an event by event analysis.</a:t>
            </a:r>
          </a:p>
        </p:txBody>
      </p:sp>
    </p:spTree>
    <p:extLst>
      <p:ext uri="{BB962C8B-B14F-4D97-AF65-F5344CB8AC3E}">
        <p14:creationId xmlns:p14="http://schemas.microsoft.com/office/powerpoint/2010/main" val="408844471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34</a:t>
            </a:fld>
            <a:endParaRPr lang="it-IT" sz="1600" b="1" dirty="0">
              <a:solidFill>
                <a:schemeClr val="tx1"/>
              </a:solidFill>
              <a:latin typeface="Calibri" charset="0"/>
              <a:ea typeface="Calibri" charset="0"/>
              <a:cs typeface="Calibri" charset="0"/>
            </a:endParaRPr>
          </a:p>
        </p:txBody>
      </p:sp>
      <p:sp>
        <p:nvSpPr>
          <p:cNvPr id="20" name="TextBox 3">
            <a:extLst>
              <a:ext uri="{FF2B5EF4-FFF2-40B4-BE49-F238E27FC236}">
                <a16:creationId xmlns:a16="http://schemas.microsoft.com/office/drawing/2014/main" id="{DAFA7332-9035-71A4-1167-B9943A7296E9}"/>
              </a:ext>
            </a:extLst>
          </p:cNvPr>
          <p:cNvSpPr txBox="1"/>
          <p:nvPr/>
        </p:nvSpPr>
        <p:spPr>
          <a:xfrm>
            <a:off x="218800" y="107905"/>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r>
              <a:rPr lang="it-IT" sz="2600" dirty="0">
                <a:solidFill>
                  <a:srgbClr val="0000FF"/>
                </a:solidFill>
                <a:latin typeface="Comic Sans MS" panose="030F0702030302020204" pitchFamily="66" charset="0"/>
              </a:rPr>
              <a:t> Imaging</a:t>
            </a:r>
          </a:p>
        </p:txBody>
      </p:sp>
      <p:pic>
        <p:nvPicPr>
          <p:cNvPr id="9" name="Picture 8">
            <a:extLst>
              <a:ext uri="{FF2B5EF4-FFF2-40B4-BE49-F238E27FC236}">
                <a16:creationId xmlns:a16="http://schemas.microsoft.com/office/drawing/2014/main" id="{072E36DC-FFC9-9A31-D2EA-EC1C184B1D02}"/>
              </a:ext>
            </a:extLst>
          </p:cNvPr>
          <p:cNvPicPr>
            <a:picLocks noChangeAspect="1"/>
          </p:cNvPicPr>
          <p:nvPr/>
        </p:nvPicPr>
        <p:blipFill>
          <a:blip r:embed="rId3">
            <a:lum/>
            <a:alphaModFix/>
          </a:blip>
          <a:srcRect/>
          <a:stretch>
            <a:fillRect/>
          </a:stretch>
        </p:blipFill>
        <p:spPr>
          <a:xfrm>
            <a:off x="847509" y="2883270"/>
            <a:ext cx="3397828" cy="3295833"/>
          </a:xfrm>
          <a:prstGeom prst="rect">
            <a:avLst/>
          </a:prstGeom>
          <a:noFill/>
          <a:ln>
            <a:noFill/>
          </a:ln>
        </p:spPr>
      </p:pic>
      <p:pic>
        <p:nvPicPr>
          <p:cNvPr id="10" name="Picture 9">
            <a:extLst>
              <a:ext uri="{FF2B5EF4-FFF2-40B4-BE49-F238E27FC236}">
                <a16:creationId xmlns:a16="http://schemas.microsoft.com/office/drawing/2014/main" id="{E1F25DC5-BF50-F9B1-A0BD-10AF5BF47105}"/>
              </a:ext>
            </a:extLst>
          </p:cNvPr>
          <p:cNvPicPr>
            <a:picLocks noChangeAspect="1"/>
          </p:cNvPicPr>
          <p:nvPr/>
        </p:nvPicPr>
        <p:blipFill>
          <a:blip r:embed="rId4">
            <a:lum/>
            <a:alphaModFix/>
          </a:blip>
          <a:srcRect b="4301"/>
          <a:stretch>
            <a:fillRect/>
          </a:stretch>
        </p:blipFill>
        <p:spPr>
          <a:xfrm>
            <a:off x="4609691" y="2882102"/>
            <a:ext cx="3519100" cy="3315524"/>
          </a:xfrm>
          <a:prstGeom prst="rect">
            <a:avLst/>
          </a:prstGeom>
          <a:noFill/>
          <a:ln>
            <a:noFill/>
          </a:ln>
        </p:spPr>
      </p:pic>
      <p:sp>
        <p:nvSpPr>
          <p:cNvPr id="11" name="TextBox 10">
            <a:extLst>
              <a:ext uri="{FF2B5EF4-FFF2-40B4-BE49-F238E27FC236}">
                <a16:creationId xmlns:a16="http://schemas.microsoft.com/office/drawing/2014/main" id="{3584F725-CDA4-8FC2-351F-5EAC455EA00D}"/>
              </a:ext>
            </a:extLst>
          </p:cNvPr>
          <p:cNvSpPr txBox="1"/>
          <p:nvPr/>
        </p:nvSpPr>
        <p:spPr>
          <a:xfrm>
            <a:off x="966355" y="705342"/>
            <a:ext cx="6830909" cy="1323439"/>
          </a:xfrm>
          <a:prstGeom prst="rect">
            <a:avLst/>
          </a:prstGeom>
          <a:noFill/>
        </p:spPr>
        <p:txBody>
          <a:bodyPr wrap="none" rtlCol="0">
            <a:spAutoFit/>
          </a:bodyPr>
          <a:lstStyle/>
          <a:p>
            <a:r>
              <a:rPr lang="en-IT" sz="1600" dirty="0"/>
              <a:t>A tracking system based on two GEM detectors was used during the test beam </a:t>
            </a:r>
          </a:p>
          <a:p>
            <a:r>
              <a:rPr lang="en-GB" sz="1600" dirty="0"/>
              <a:t>t</a:t>
            </a:r>
            <a:r>
              <a:rPr lang="en-IT" sz="1600" dirty="0"/>
              <a:t>o track the beam particles for measuring alignment and beam divergence.</a:t>
            </a:r>
          </a:p>
          <a:p>
            <a:endParaRPr lang="en-IT" sz="1600" dirty="0"/>
          </a:p>
          <a:p>
            <a:r>
              <a:rPr lang="en-IT" sz="1600" dirty="0"/>
              <a:t>The combination of the dRICH optical information and GEM track information</a:t>
            </a:r>
          </a:p>
          <a:p>
            <a:r>
              <a:rPr lang="en-GB" sz="1600" dirty="0"/>
              <a:t>a</a:t>
            </a:r>
            <a:r>
              <a:rPr lang="en-IT" sz="1600" dirty="0"/>
              <a:t>llows to correct data on an event by event analysis.</a:t>
            </a:r>
          </a:p>
        </p:txBody>
      </p:sp>
      <p:sp>
        <p:nvSpPr>
          <p:cNvPr id="2" name="TextBox 1">
            <a:extLst>
              <a:ext uri="{FF2B5EF4-FFF2-40B4-BE49-F238E27FC236}">
                <a16:creationId xmlns:a16="http://schemas.microsoft.com/office/drawing/2014/main" id="{8775290B-F8C5-4CE3-FE03-F8556BB2ECB5}"/>
              </a:ext>
            </a:extLst>
          </p:cNvPr>
          <p:cNvSpPr txBox="1"/>
          <p:nvPr/>
        </p:nvSpPr>
        <p:spPr>
          <a:xfrm>
            <a:off x="1691680" y="2348480"/>
            <a:ext cx="1523174" cy="369332"/>
          </a:xfrm>
          <a:prstGeom prst="rect">
            <a:avLst/>
          </a:prstGeom>
          <a:noFill/>
        </p:spPr>
        <p:txBody>
          <a:bodyPr wrap="none" rtlCol="0">
            <a:spAutoFit/>
          </a:bodyPr>
          <a:lstStyle/>
          <a:p>
            <a:r>
              <a:rPr lang="en-IT" dirty="0">
                <a:solidFill>
                  <a:srgbClr val="C00000"/>
                </a:solidFill>
              </a:rPr>
              <a:t>Without GEM </a:t>
            </a:r>
          </a:p>
        </p:txBody>
      </p:sp>
      <p:sp>
        <p:nvSpPr>
          <p:cNvPr id="13" name="TextBox 12">
            <a:extLst>
              <a:ext uri="{FF2B5EF4-FFF2-40B4-BE49-F238E27FC236}">
                <a16:creationId xmlns:a16="http://schemas.microsoft.com/office/drawing/2014/main" id="{F6A7145F-2F52-6A96-392D-D46C048B6D22}"/>
              </a:ext>
            </a:extLst>
          </p:cNvPr>
          <p:cNvSpPr txBox="1"/>
          <p:nvPr/>
        </p:nvSpPr>
        <p:spPr>
          <a:xfrm>
            <a:off x="5607654" y="2344101"/>
            <a:ext cx="1202573" cy="369332"/>
          </a:xfrm>
          <a:prstGeom prst="rect">
            <a:avLst/>
          </a:prstGeom>
          <a:noFill/>
        </p:spPr>
        <p:txBody>
          <a:bodyPr wrap="none" rtlCol="0">
            <a:spAutoFit/>
          </a:bodyPr>
          <a:lstStyle/>
          <a:p>
            <a:r>
              <a:rPr lang="en-IT" dirty="0">
                <a:solidFill>
                  <a:srgbClr val="C00000"/>
                </a:solidFill>
              </a:rPr>
              <a:t>With GEM </a:t>
            </a:r>
          </a:p>
        </p:txBody>
      </p:sp>
    </p:spTree>
    <p:extLst>
      <p:ext uri="{BB962C8B-B14F-4D97-AF65-F5344CB8AC3E}">
        <p14:creationId xmlns:p14="http://schemas.microsoft.com/office/powerpoint/2010/main" val="365446228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35</a:t>
            </a:fld>
            <a:endParaRPr lang="it-IT" sz="1600" b="1" dirty="0">
              <a:solidFill>
                <a:schemeClr val="tx1"/>
              </a:solidFill>
              <a:latin typeface="Calibri" charset="0"/>
              <a:ea typeface="Calibri" charset="0"/>
              <a:cs typeface="Calibri" charset="0"/>
            </a:endParaRPr>
          </a:p>
        </p:txBody>
      </p:sp>
      <p:sp>
        <p:nvSpPr>
          <p:cNvPr id="20" name="TextBox 3">
            <a:extLst>
              <a:ext uri="{FF2B5EF4-FFF2-40B4-BE49-F238E27FC236}">
                <a16:creationId xmlns:a16="http://schemas.microsoft.com/office/drawing/2014/main" id="{DAFA7332-9035-71A4-1167-B9943A7296E9}"/>
              </a:ext>
            </a:extLst>
          </p:cNvPr>
          <p:cNvSpPr txBox="1"/>
          <p:nvPr/>
        </p:nvSpPr>
        <p:spPr>
          <a:xfrm>
            <a:off x="218800" y="107905"/>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-gas Performance</a:t>
            </a:r>
          </a:p>
        </p:txBody>
      </p:sp>
      <p:pic>
        <p:nvPicPr>
          <p:cNvPr id="12" name="Picture 11">
            <a:extLst>
              <a:ext uri="{FF2B5EF4-FFF2-40B4-BE49-F238E27FC236}">
                <a16:creationId xmlns:a16="http://schemas.microsoft.com/office/drawing/2014/main" id="{80B69088-73A2-C301-9648-365EF407CECD}"/>
              </a:ext>
            </a:extLst>
          </p:cNvPr>
          <p:cNvPicPr>
            <a:picLocks noChangeAspect="1"/>
          </p:cNvPicPr>
          <p:nvPr/>
        </p:nvPicPr>
        <p:blipFill>
          <a:blip r:embed="rId3">
            <a:lum/>
            <a:alphaModFix/>
          </a:blip>
          <a:srcRect/>
          <a:stretch>
            <a:fillRect/>
          </a:stretch>
        </p:blipFill>
        <p:spPr>
          <a:xfrm>
            <a:off x="84678" y="958132"/>
            <a:ext cx="4890937" cy="2614884"/>
          </a:xfrm>
          <a:prstGeom prst="rect">
            <a:avLst/>
          </a:prstGeom>
          <a:noFill/>
          <a:ln>
            <a:noFill/>
          </a:ln>
        </p:spPr>
      </p:pic>
      <p:pic>
        <p:nvPicPr>
          <p:cNvPr id="13" name="Picture 12">
            <a:extLst>
              <a:ext uri="{FF2B5EF4-FFF2-40B4-BE49-F238E27FC236}">
                <a16:creationId xmlns:a16="http://schemas.microsoft.com/office/drawing/2014/main" id="{8D462044-8105-8A4E-E6AA-7122886344EE}"/>
              </a:ext>
            </a:extLst>
          </p:cNvPr>
          <p:cNvPicPr>
            <a:picLocks noChangeAspect="1"/>
          </p:cNvPicPr>
          <p:nvPr/>
        </p:nvPicPr>
        <p:blipFill>
          <a:blip r:embed="rId4">
            <a:lum/>
            <a:alphaModFix/>
          </a:blip>
          <a:srcRect/>
          <a:stretch>
            <a:fillRect/>
          </a:stretch>
        </p:blipFill>
        <p:spPr>
          <a:xfrm>
            <a:off x="5157610" y="958132"/>
            <a:ext cx="3658398" cy="2614884"/>
          </a:xfrm>
          <a:prstGeom prst="rect">
            <a:avLst/>
          </a:prstGeom>
          <a:noFill/>
          <a:ln>
            <a:noFill/>
          </a:ln>
        </p:spPr>
      </p:pic>
      <p:graphicFrame>
        <p:nvGraphicFramePr>
          <p:cNvPr id="14" name="Table 13">
            <a:extLst>
              <a:ext uri="{FF2B5EF4-FFF2-40B4-BE49-F238E27FC236}">
                <a16:creationId xmlns:a16="http://schemas.microsoft.com/office/drawing/2014/main" id="{24C5002F-1A55-0E5E-8534-10C99702F341}"/>
              </a:ext>
            </a:extLst>
          </p:cNvPr>
          <p:cNvGraphicFramePr>
            <a:graphicFrameLocks noGrp="1"/>
          </p:cNvGraphicFramePr>
          <p:nvPr/>
        </p:nvGraphicFramePr>
        <p:xfrm>
          <a:off x="4975615" y="3850184"/>
          <a:ext cx="3946680" cy="2165760"/>
        </p:xfrm>
        <a:graphic>
          <a:graphicData uri="http://schemas.openxmlformats.org/drawingml/2006/table">
            <a:tbl>
              <a:tblPr firstRow="1" bandRow="1"/>
              <a:tblGrid>
                <a:gridCol w="1315080">
                  <a:extLst>
                    <a:ext uri="{9D8B030D-6E8A-4147-A177-3AD203B41FA5}">
                      <a16:colId xmlns:a16="http://schemas.microsoft.com/office/drawing/2014/main" val="514598373"/>
                    </a:ext>
                  </a:extLst>
                </a:gridCol>
                <a:gridCol w="1315080">
                  <a:extLst>
                    <a:ext uri="{9D8B030D-6E8A-4147-A177-3AD203B41FA5}">
                      <a16:colId xmlns:a16="http://schemas.microsoft.com/office/drawing/2014/main" val="1564653210"/>
                    </a:ext>
                  </a:extLst>
                </a:gridCol>
                <a:gridCol w="1316520">
                  <a:extLst>
                    <a:ext uri="{9D8B030D-6E8A-4147-A177-3AD203B41FA5}">
                      <a16:colId xmlns:a16="http://schemas.microsoft.com/office/drawing/2014/main" val="2364949112"/>
                    </a:ext>
                  </a:extLst>
                </a:gridCol>
              </a:tblGrid>
              <a:tr h="541440">
                <a:tc>
                  <a:txBody>
                    <a:bodyPr/>
                    <a:lstStyle/>
                    <a:p>
                      <a:pPr marL="0" marR="0" lvl="0" indent="0" algn="ctr" rtl="0" hangingPunct="0">
                        <a:lnSpc>
                          <a:spcPct val="100000"/>
                        </a:lnSpc>
                        <a:spcBef>
                          <a:spcPts val="0"/>
                        </a:spcBef>
                        <a:spcAft>
                          <a:spcPts val="0"/>
                        </a:spcAft>
                        <a:buNone/>
                        <a:tabLst/>
                      </a:pPr>
                      <a:r>
                        <a:rPr lang="en-US" sz="1600" b="0" i="0" u="none" strike="noStrike" kern="1200">
                          <a:ln>
                            <a:noFill/>
                          </a:ln>
                          <a:latin typeface="Arial" pitchFamily="18"/>
                          <a:ea typeface="Microsoft YaHei" pitchFamily="2"/>
                          <a:cs typeface="Mangal" pitchFamily="2"/>
                        </a:rPr>
                        <a:t>Gas</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a:ln>
                            <a:noFill/>
                          </a:ln>
                          <a:latin typeface="Arial" pitchFamily="18"/>
                          <a:ea typeface="Microsoft YaHei" pitchFamily="2"/>
                          <a:cs typeface="Mangal" pitchFamily="2"/>
                        </a:rPr>
                        <a:t>Data</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a:ln>
                            <a:noFill/>
                          </a:ln>
                          <a:latin typeface="Arial" pitchFamily="18"/>
                          <a:ea typeface="Microsoft YaHei" pitchFamily="2"/>
                          <a:cs typeface="Mangal" pitchFamily="2"/>
                        </a:rPr>
                        <a:t>Simulation</a:t>
                      </a:r>
                    </a:p>
                  </a:txBody>
                  <a:tcPr/>
                </a:tc>
                <a:extLst>
                  <a:ext uri="{0D108BD9-81ED-4DB2-BD59-A6C34878D82A}">
                    <a16:rowId xmlns:a16="http://schemas.microsoft.com/office/drawing/2014/main" val="2115624781"/>
                  </a:ext>
                </a:extLst>
              </a:tr>
              <a:tr h="541440">
                <a:tc>
                  <a:txBody>
                    <a:bodyPr/>
                    <a:lstStyle/>
                    <a:p>
                      <a:pPr marL="0" marR="0" lvl="0" indent="0" algn="ctr" rtl="0" hangingPunct="0">
                        <a:lnSpc>
                          <a:spcPct val="100000"/>
                        </a:lnSpc>
                        <a:spcBef>
                          <a:spcPts val="0"/>
                        </a:spcBef>
                        <a:spcAft>
                          <a:spcPts val="0"/>
                        </a:spcAft>
                        <a:buNone/>
                        <a:tabLst/>
                        <a:defRPr/>
                      </a:pPr>
                      <a:r>
                        <a:rPr lang="en-US" sz="1600" b="0" i="0" u="none" strike="noStrike" kern="1200" dirty="0">
                          <a:ln>
                            <a:noFill/>
                          </a:ln>
                          <a:latin typeface="Arial" pitchFamily="18"/>
                          <a:ea typeface="Microsoft YaHei" pitchFamily="2"/>
                          <a:cs typeface="Mangal" pitchFamily="2"/>
                        </a:rPr>
                        <a:t>p</a:t>
                      </a:r>
                      <a:r>
                        <a:rPr lang="en-US" sz="1600" b="0" i="0" u="none" strike="noStrike" kern="1200" baseline="-8000" dirty="0">
                          <a:ln>
                            <a:noFill/>
                          </a:ln>
                          <a:latin typeface="Arial" pitchFamily="18"/>
                          <a:ea typeface="Microsoft YaHei" pitchFamily="2"/>
                          <a:cs typeface="Mangal" pitchFamily="2"/>
                        </a:rPr>
                        <a:t>0</a:t>
                      </a:r>
                      <a:r>
                        <a:rPr lang="en-US" sz="1600" b="0" i="0" u="none" strike="noStrike" kern="1200" baseline="0" dirty="0">
                          <a:ln>
                            <a:noFill/>
                          </a:ln>
                          <a:latin typeface="Arial" pitchFamily="18"/>
                          <a:ea typeface="Microsoft YaHei" pitchFamily="2"/>
                          <a:cs typeface="Mangal" pitchFamily="2"/>
                        </a:rPr>
                        <a:t> [mm]</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dirty="0">
                          <a:ln>
                            <a:noFill/>
                          </a:ln>
                          <a:latin typeface="Arial" pitchFamily="18"/>
                          <a:ea typeface="Microsoft YaHei" pitchFamily="2"/>
                          <a:cs typeface="Mangal" pitchFamily="2"/>
                        </a:rPr>
                        <a:t>1.5</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dirty="0">
                          <a:ln>
                            <a:noFill/>
                          </a:ln>
                          <a:latin typeface="Arial" pitchFamily="18"/>
                          <a:ea typeface="Microsoft YaHei" pitchFamily="2"/>
                          <a:cs typeface="Mangal" pitchFamily="2"/>
                        </a:rPr>
                        <a:t>1.1</a:t>
                      </a:r>
                    </a:p>
                  </a:txBody>
                  <a:tcPr/>
                </a:tc>
                <a:extLst>
                  <a:ext uri="{0D108BD9-81ED-4DB2-BD59-A6C34878D82A}">
                    <a16:rowId xmlns:a16="http://schemas.microsoft.com/office/drawing/2014/main" val="2721927264"/>
                  </a:ext>
                </a:extLst>
              </a:tr>
              <a:tr h="541440">
                <a:tc>
                  <a:txBody>
                    <a:bodyPr/>
                    <a:lstStyle/>
                    <a:p>
                      <a:pPr marL="0" marR="0" lvl="0" indent="0" algn="ctr" rtl="0" hangingPunct="0">
                        <a:lnSpc>
                          <a:spcPct val="100000"/>
                        </a:lnSpc>
                        <a:spcBef>
                          <a:spcPts val="0"/>
                        </a:spcBef>
                        <a:spcAft>
                          <a:spcPts val="0"/>
                        </a:spcAft>
                        <a:buNone/>
                        <a:tabLst/>
                        <a:defRPr/>
                      </a:pPr>
                      <a:r>
                        <a:rPr lang="en-US" sz="1600" b="0" i="0" u="none" strike="noStrike" kern="1200" dirty="0">
                          <a:ln>
                            <a:noFill/>
                          </a:ln>
                          <a:latin typeface="Arial" pitchFamily="18"/>
                          <a:ea typeface="Microsoft YaHei" pitchFamily="2"/>
                          <a:cs typeface="Mangal" pitchFamily="2"/>
                        </a:rPr>
                        <a:t>p</a:t>
                      </a:r>
                      <a:r>
                        <a:rPr lang="en-US" sz="1600" b="0" i="0" u="none" strike="noStrike" kern="1200" baseline="-8000" dirty="0">
                          <a:ln>
                            <a:noFill/>
                          </a:ln>
                          <a:latin typeface="Arial" pitchFamily="18"/>
                          <a:ea typeface="Microsoft YaHei" pitchFamily="2"/>
                          <a:cs typeface="Mangal" pitchFamily="2"/>
                        </a:rPr>
                        <a:t>1</a:t>
                      </a:r>
                      <a:r>
                        <a:rPr lang="en-US" sz="1600" b="0" i="0" u="none" strike="noStrike" kern="1200" baseline="0" dirty="0">
                          <a:ln>
                            <a:noFill/>
                          </a:ln>
                          <a:latin typeface="Arial" pitchFamily="18"/>
                          <a:ea typeface="Microsoft YaHei" pitchFamily="2"/>
                          <a:cs typeface="Mangal" pitchFamily="2"/>
                        </a:rPr>
                        <a:t> [mm]</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dirty="0">
                          <a:ln>
                            <a:noFill/>
                          </a:ln>
                          <a:latin typeface="Arial" pitchFamily="18"/>
                          <a:ea typeface="Microsoft YaHei" pitchFamily="2"/>
                          <a:cs typeface="Mangal" pitchFamily="2"/>
                        </a:rPr>
                        <a:t>0.22</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a:ln>
                            <a:noFill/>
                          </a:ln>
                          <a:latin typeface="Arial" pitchFamily="18"/>
                          <a:ea typeface="Microsoft YaHei" pitchFamily="2"/>
                          <a:cs typeface="Mangal" pitchFamily="2"/>
                        </a:rPr>
                        <a:t>0.07</a:t>
                      </a:r>
                    </a:p>
                  </a:txBody>
                  <a:tcPr/>
                </a:tc>
                <a:extLst>
                  <a:ext uri="{0D108BD9-81ED-4DB2-BD59-A6C34878D82A}">
                    <a16:rowId xmlns:a16="http://schemas.microsoft.com/office/drawing/2014/main" val="1320131555"/>
                  </a:ext>
                </a:extLst>
              </a:tr>
              <a:tr h="541440">
                <a:tc>
                  <a:txBody>
                    <a:bodyPr/>
                    <a:lstStyle/>
                    <a:p>
                      <a:pPr marL="0" marR="0" lvl="0" indent="0" algn="ctr" rtl="0" hangingPunct="0">
                        <a:lnSpc>
                          <a:spcPct val="100000"/>
                        </a:lnSpc>
                        <a:spcBef>
                          <a:spcPts val="0"/>
                        </a:spcBef>
                        <a:spcAft>
                          <a:spcPts val="0"/>
                        </a:spcAft>
                        <a:buNone/>
                        <a:tabLst/>
                        <a:defRPr/>
                      </a:pPr>
                      <a:r>
                        <a:rPr lang="en-US" sz="1600" b="0" i="0" u="none" strike="noStrike" kern="1200">
                          <a:ln>
                            <a:noFill/>
                          </a:ln>
                          <a:latin typeface="Arial" pitchFamily="18"/>
                          <a:ea typeface="Microsoft YaHei" pitchFamily="2"/>
                          <a:cs typeface="Mangal" pitchFamily="2"/>
                        </a:rPr>
                        <a:t>Avg photon</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a:ln>
                            <a:noFill/>
                          </a:ln>
                          <a:latin typeface="Arial" pitchFamily="18"/>
                          <a:ea typeface="Microsoft YaHei" pitchFamily="2"/>
                          <a:cs typeface="Mangal" pitchFamily="2"/>
                        </a:rPr>
                        <a:t>12.8</a:t>
                      </a:r>
                    </a:p>
                  </a:txBody>
                  <a:tcPr/>
                </a:tc>
                <a:tc>
                  <a:txBody>
                    <a:bodyPr/>
                    <a:lstStyle/>
                    <a:p>
                      <a:pPr marL="0" marR="0" lvl="0" indent="0" algn="ctr" rtl="0" hangingPunct="0">
                        <a:lnSpc>
                          <a:spcPct val="100000"/>
                        </a:lnSpc>
                        <a:spcBef>
                          <a:spcPts val="0"/>
                        </a:spcBef>
                        <a:spcAft>
                          <a:spcPts val="0"/>
                        </a:spcAft>
                        <a:buNone/>
                        <a:tabLst/>
                        <a:defRPr sz="1600"/>
                      </a:pPr>
                      <a:r>
                        <a:rPr lang="en-US" sz="1600" b="0" i="0" u="none" strike="noStrike" kern="1200" dirty="0">
                          <a:ln>
                            <a:noFill/>
                          </a:ln>
                          <a:latin typeface="Arial" pitchFamily="18"/>
                          <a:ea typeface="Microsoft YaHei" pitchFamily="2"/>
                          <a:cs typeface="Mangal" pitchFamily="2"/>
                        </a:rPr>
                        <a:t>11.3</a:t>
                      </a:r>
                    </a:p>
                  </a:txBody>
                  <a:tcPr/>
                </a:tc>
                <a:extLst>
                  <a:ext uri="{0D108BD9-81ED-4DB2-BD59-A6C34878D82A}">
                    <a16:rowId xmlns:a16="http://schemas.microsoft.com/office/drawing/2014/main" val="1577253561"/>
                  </a:ext>
                </a:extLst>
              </a:tr>
            </a:tbl>
          </a:graphicData>
        </a:graphic>
      </p:graphicFrame>
      <p:sp>
        <p:nvSpPr>
          <p:cNvPr id="15" name="TextBox 14">
            <a:extLst>
              <a:ext uri="{FF2B5EF4-FFF2-40B4-BE49-F238E27FC236}">
                <a16:creationId xmlns:a16="http://schemas.microsoft.com/office/drawing/2014/main" id="{8D355ED9-84ED-D221-1B47-9B4BBA4266F3}"/>
              </a:ext>
            </a:extLst>
          </p:cNvPr>
          <p:cNvSpPr txBox="1"/>
          <p:nvPr/>
        </p:nvSpPr>
        <p:spPr>
          <a:xfrm>
            <a:off x="221705" y="4038284"/>
            <a:ext cx="3817753" cy="1593598"/>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600" b="0" i="0" u="none" strike="noStrike" kern="1200" dirty="0">
                <a:ln>
                  <a:noFill/>
                </a:ln>
                <a:latin typeface="+mj-lt"/>
                <a:ea typeface="Microsoft YaHei" pitchFamily="2"/>
                <a:cs typeface="Mangal" pitchFamily="2"/>
              </a:rPr>
              <a:t>Fitting function:</a:t>
            </a:r>
          </a:p>
          <a:p>
            <a:pPr marL="0" marR="0" lvl="0" indent="0" rtl="0" hangingPunct="0">
              <a:lnSpc>
                <a:spcPct val="100000"/>
              </a:lnSpc>
              <a:spcBef>
                <a:spcPts val="0"/>
              </a:spcBef>
              <a:spcAft>
                <a:spcPts val="0"/>
              </a:spcAft>
              <a:buNone/>
              <a:tabLst/>
            </a:pPr>
            <a:endParaRPr lang="en-US" sz="1600" dirty="0">
              <a:latin typeface="+mj-lt"/>
              <a:ea typeface="Microsoft YaHei" pitchFamily="2"/>
              <a:cs typeface="Mangal" pitchFamily="2"/>
            </a:endParaRPr>
          </a:p>
          <a:p>
            <a:pPr marL="0" marR="0" lvl="0" indent="0" rtl="0" hangingPunct="0">
              <a:lnSpc>
                <a:spcPct val="100000"/>
              </a:lnSpc>
              <a:spcBef>
                <a:spcPts val="0"/>
              </a:spcBef>
              <a:spcAft>
                <a:spcPts val="0"/>
              </a:spcAft>
              <a:buNone/>
              <a:tabLst/>
            </a:pPr>
            <a:endParaRPr lang="en-US" sz="1600" b="0" i="0" u="none" strike="noStrike" kern="1200" dirty="0">
              <a:ln>
                <a:noFill/>
              </a:ln>
              <a:latin typeface="+mj-lt"/>
              <a:ea typeface="Microsoft YaHei" pitchFamily="2"/>
              <a:cs typeface="Mangal" pitchFamily="2"/>
            </a:endParaRPr>
          </a:p>
          <a:p>
            <a:pPr marL="0" marR="0" lvl="0" indent="0" rtl="0" hangingPunct="0">
              <a:lnSpc>
                <a:spcPct val="100000"/>
              </a:lnSpc>
              <a:spcBef>
                <a:spcPts val="0"/>
              </a:spcBef>
              <a:spcAft>
                <a:spcPts val="0"/>
              </a:spcAft>
              <a:buNone/>
              <a:tabLst/>
            </a:pPr>
            <a:endParaRPr lang="en-US" sz="1600" b="0" i="0" u="none" strike="noStrike" kern="1200" dirty="0">
              <a:ln>
                <a:noFill/>
              </a:ln>
              <a:latin typeface="+mj-lt"/>
              <a:ea typeface="Microsoft YaHei" pitchFamily="2"/>
              <a:cs typeface="Mangal" pitchFamily="2"/>
            </a:endParaRPr>
          </a:p>
          <a:p>
            <a:pPr marL="0" marR="0" lvl="0" indent="0" rtl="0" hangingPunct="0">
              <a:lnSpc>
                <a:spcPct val="100000"/>
              </a:lnSpc>
              <a:spcBef>
                <a:spcPts val="0"/>
              </a:spcBef>
              <a:spcAft>
                <a:spcPts val="0"/>
              </a:spcAft>
              <a:buNone/>
              <a:tabLst/>
            </a:pPr>
            <a:r>
              <a:rPr lang="en-US" sz="1600" b="0" i="0" u="none" strike="noStrike" kern="1200" baseline="0" dirty="0">
                <a:ln>
                  <a:noFill/>
                </a:ln>
                <a:latin typeface="+mj-lt"/>
                <a:ea typeface="Microsoft YaHei" pitchFamily="2"/>
                <a:cs typeface="Mangal" pitchFamily="2"/>
              </a:rPr>
              <a:t>p</a:t>
            </a:r>
            <a:r>
              <a:rPr lang="en-US" sz="1600" b="0" i="0" u="none" strike="noStrike" kern="1200" baseline="-8000" dirty="0">
                <a:ln>
                  <a:noFill/>
                </a:ln>
                <a:latin typeface="+mj-lt"/>
                <a:ea typeface="Microsoft YaHei" pitchFamily="2"/>
                <a:cs typeface="Mangal" pitchFamily="2"/>
              </a:rPr>
              <a:t>0</a:t>
            </a:r>
            <a:r>
              <a:rPr lang="en-US" sz="1600" b="0" i="0" u="none" strike="noStrike" kern="1200" baseline="0" dirty="0">
                <a:ln>
                  <a:noFill/>
                </a:ln>
                <a:latin typeface="+mj-lt"/>
                <a:ea typeface="Microsoft YaHei" pitchFamily="2"/>
                <a:cs typeface="Mangal" pitchFamily="2"/>
              </a:rPr>
              <a:t> = single photon resolution</a:t>
            </a:r>
          </a:p>
          <a:p>
            <a:pPr marL="0" marR="0" lvl="0" indent="0" rtl="0" hangingPunct="0">
              <a:lnSpc>
                <a:spcPct val="100000"/>
              </a:lnSpc>
              <a:spcBef>
                <a:spcPts val="0"/>
              </a:spcBef>
              <a:spcAft>
                <a:spcPts val="0"/>
              </a:spcAft>
              <a:buNone/>
              <a:tabLst/>
            </a:pPr>
            <a:r>
              <a:rPr lang="en-US" sz="1600" b="0" i="0" u="none" strike="noStrike" kern="1200" baseline="0" dirty="0">
                <a:ln>
                  <a:noFill/>
                </a:ln>
                <a:latin typeface="+mj-lt"/>
                <a:ea typeface="Microsoft YaHei" pitchFamily="2"/>
                <a:cs typeface="Mangal" pitchFamily="2"/>
              </a:rPr>
              <a:t>p</a:t>
            </a:r>
            <a:r>
              <a:rPr lang="en-US" sz="1600" b="0" i="0" u="none" strike="noStrike" kern="1200" baseline="-8000" dirty="0">
                <a:ln>
                  <a:noFill/>
                </a:ln>
                <a:latin typeface="+mj-lt"/>
                <a:ea typeface="Microsoft YaHei" pitchFamily="2"/>
                <a:cs typeface="Mangal" pitchFamily="2"/>
              </a:rPr>
              <a:t>1</a:t>
            </a:r>
            <a:r>
              <a:rPr lang="en-US" sz="1600" b="0" i="0" u="none" strike="noStrike" kern="1200" baseline="0" dirty="0">
                <a:ln>
                  <a:noFill/>
                </a:ln>
                <a:latin typeface="+mj-lt"/>
                <a:ea typeface="Microsoft YaHei" pitchFamily="2"/>
                <a:cs typeface="Mangal" pitchFamily="2"/>
              </a:rPr>
              <a:t> = single particle resolution constant term</a:t>
            </a: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C846721E-9459-BE72-C0ED-E43C1704B94D}"/>
                  </a:ext>
                </a:extLst>
              </p:cNvPr>
              <p:cNvSpPr txBox="1">
                <a:spLocks noResize="1"/>
              </p:cNvSpPr>
              <p:nvPr/>
            </p:nvSpPr>
            <p:spPr>
              <a:xfrm>
                <a:off x="2351973" y="3921366"/>
                <a:ext cx="907560" cy="439200"/>
              </a:xfrm>
              <a:prstGeom prst="rect">
                <a:avLst/>
              </a:prstGeom>
              <a:noFill/>
              <a:ln>
                <a:noFill/>
              </a:ln>
            </p:spPr>
            <p:txBody>
              <a:bodyPr vert="horz" wrap="none" lIns="90000" tIns="45000" rIns="90000" bIns="45000" anchor="ctr" anchorCtr="1" compatLnSpc="0">
                <a:noAutofit/>
              </a:bodyPr>
              <a:lstStyle/>
              <a:p>
                <a:pPr marL="0" marR="0" lvl="0" indent="0" rtl="0" hangingPunct="0">
                  <a:lnSpc>
                    <a:spcPct val="100000"/>
                  </a:lnSpc>
                  <a:spcBef>
                    <a:spcPts val="0"/>
                  </a:spcBef>
                  <a:spcAft>
                    <a:spcPts val="0"/>
                  </a:spcAft>
                  <a:buNone/>
                  <a:tabLst/>
                </a:pPr>
                <a14:m>
                  <m:oMathPara xmlns:m="http://schemas.openxmlformats.org/officeDocument/2006/math">
                    <m:oMathParaPr>
                      <m:jc m:val="centerGroup"/>
                    </m:oMathParaPr>
                    <m:oMath xmlns:m="http://schemas.openxmlformats.org/officeDocument/2006/math">
                      <m:r>
                        <a:rPr lang="en-IT" i="1">
                          <a:latin typeface="Cambria Math" panose="02040503050406030204" pitchFamily="18" charset="0"/>
                        </a:rPr>
                        <m:t>𝑦</m:t>
                      </m:r>
                      <m:r>
                        <a:rPr lang="en-IT" i="0">
                          <a:latin typeface="Cambria Math" panose="02040503050406030204" pitchFamily="18" charset="0"/>
                        </a:rPr>
                        <m:t>=</m:t>
                      </m:r>
                      <m:rad>
                        <m:radPr>
                          <m:degHide m:val="on"/>
                          <m:ctrlPr>
                            <a:rPr lang="en-IT" i="1">
                              <a:solidFill>
                                <a:srgbClr val="836967"/>
                              </a:solidFill>
                              <a:latin typeface="Cambria Math" panose="02040503050406030204" pitchFamily="18" charset="0"/>
                            </a:rPr>
                          </m:ctrlPr>
                        </m:radPr>
                        <m:deg/>
                        <m:e>
                          <m:f>
                            <m:fPr>
                              <m:ctrlPr>
                                <a:rPr lang="en-IT" i="1">
                                  <a:solidFill>
                                    <a:srgbClr val="836967"/>
                                  </a:solidFill>
                                  <a:latin typeface="Cambria Math" panose="02040503050406030204" pitchFamily="18" charset="0"/>
                                </a:rPr>
                              </m:ctrlPr>
                            </m:fPr>
                            <m:num>
                              <m:sSup>
                                <m:sSupPr>
                                  <m:ctrlPr>
                                    <a:rPr lang="en-IT" i="1">
                                      <a:solidFill>
                                        <a:srgbClr val="836967"/>
                                      </a:solidFill>
                                      <a:latin typeface="Cambria Math" panose="02040503050406030204" pitchFamily="18" charset="0"/>
                                    </a:rPr>
                                  </m:ctrlPr>
                                </m:sSupPr>
                                <m:e>
                                  <m:sSub>
                                    <m:sSubPr>
                                      <m:ctrlPr>
                                        <a:rPr lang="en-IT" i="1">
                                          <a:solidFill>
                                            <a:srgbClr val="836967"/>
                                          </a:solidFill>
                                          <a:latin typeface="Cambria Math" panose="02040503050406030204" pitchFamily="18" charset="0"/>
                                        </a:rPr>
                                      </m:ctrlPr>
                                    </m:sSubPr>
                                    <m:e>
                                      <m:r>
                                        <a:rPr lang="en-IT" i="1">
                                          <a:latin typeface="Cambria Math" panose="02040503050406030204" pitchFamily="18" charset="0"/>
                                        </a:rPr>
                                        <m:t>𝑝</m:t>
                                      </m:r>
                                    </m:e>
                                    <m:sub>
                                      <m:r>
                                        <a:rPr lang="en-IT" i="0">
                                          <a:latin typeface="Cambria Math" panose="02040503050406030204" pitchFamily="18" charset="0"/>
                                        </a:rPr>
                                        <m:t>0</m:t>
                                      </m:r>
                                    </m:sub>
                                  </m:sSub>
                                </m:e>
                                <m:sup>
                                  <m:r>
                                    <a:rPr lang="en-IT" i="0">
                                      <a:latin typeface="Cambria Math" panose="02040503050406030204" pitchFamily="18" charset="0"/>
                                    </a:rPr>
                                    <m:t>2</m:t>
                                  </m:r>
                                </m:sup>
                              </m:sSup>
                            </m:num>
                            <m:den>
                              <m:r>
                                <a:rPr lang="en-IT" i="1">
                                  <a:latin typeface="Cambria Math" panose="02040503050406030204" pitchFamily="18" charset="0"/>
                                </a:rPr>
                                <m:t>𝑥</m:t>
                              </m:r>
                            </m:den>
                          </m:f>
                          <m:r>
                            <a:rPr lang="en-IT" i="0">
                              <a:latin typeface="Cambria Math" panose="02040503050406030204" pitchFamily="18" charset="0"/>
                            </a:rPr>
                            <m:t>+</m:t>
                          </m:r>
                          <m:sSup>
                            <m:sSupPr>
                              <m:ctrlPr>
                                <a:rPr lang="en-IT" i="1">
                                  <a:solidFill>
                                    <a:srgbClr val="836967"/>
                                  </a:solidFill>
                                  <a:latin typeface="Cambria Math" panose="02040503050406030204" pitchFamily="18" charset="0"/>
                                </a:rPr>
                              </m:ctrlPr>
                            </m:sSupPr>
                            <m:e>
                              <m:sSub>
                                <m:sSubPr>
                                  <m:ctrlPr>
                                    <a:rPr lang="en-IT" i="1">
                                      <a:solidFill>
                                        <a:srgbClr val="836967"/>
                                      </a:solidFill>
                                      <a:latin typeface="Cambria Math" panose="02040503050406030204" pitchFamily="18" charset="0"/>
                                    </a:rPr>
                                  </m:ctrlPr>
                                </m:sSubPr>
                                <m:e>
                                  <m:r>
                                    <a:rPr lang="en-IT" i="1">
                                      <a:latin typeface="Cambria Math" panose="02040503050406030204" pitchFamily="18" charset="0"/>
                                    </a:rPr>
                                    <m:t>𝑝</m:t>
                                  </m:r>
                                </m:e>
                                <m:sub>
                                  <m:r>
                                    <a:rPr lang="en-IT" i="0">
                                      <a:latin typeface="Cambria Math" panose="02040503050406030204" pitchFamily="18" charset="0"/>
                                    </a:rPr>
                                    <m:t>1</m:t>
                                  </m:r>
                                </m:sub>
                              </m:sSub>
                            </m:e>
                            <m:sup>
                              <m:r>
                                <a:rPr lang="en-IT" i="0">
                                  <a:latin typeface="Cambria Math" panose="02040503050406030204" pitchFamily="18" charset="0"/>
                                </a:rPr>
                                <m:t>2</m:t>
                              </m:r>
                            </m:sup>
                          </m:sSup>
                        </m:e>
                      </m:rad>
                    </m:oMath>
                  </m:oMathPara>
                </a14:m>
                <a:endParaRPr lang="en-IT" i="0" dirty="0">
                  <a:latin typeface="Arial" pitchFamily="18"/>
                </a:endParaRPr>
              </a:p>
            </p:txBody>
          </p:sp>
        </mc:Choice>
        <mc:Fallback>
          <p:sp>
            <p:nvSpPr>
              <p:cNvPr id="16" name="TextBox 15">
                <a:extLst>
                  <a:ext uri="{FF2B5EF4-FFF2-40B4-BE49-F238E27FC236}">
                    <a16:creationId xmlns:a16="http://schemas.microsoft.com/office/drawing/2014/main" id="{C846721E-9459-BE72-C0ED-E43C1704B94D}"/>
                  </a:ext>
                </a:extLst>
              </p:cNvPr>
              <p:cNvSpPr txBox="1">
                <a:spLocks noRot="1" noChangeAspect="1" noMove="1" noResize="1" noEditPoints="1" noAdjustHandles="1" noChangeArrowheads="1" noChangeShapeType="1" noTextEdit="1"/>
              </p:cNvSpPr>
              <p:nvPr/>
            </p:nvSpPr>
            <p:spPr>
              <a:xfrm>
                <a:off x="2351973" y="3921366"/>
                <a:ext cx="907560" cy="439200"/>
              </a:xfrm>
              <a:prstGeom prst="rect">
                <a:avLst/>
              </a:prstGeom>
              <a:blipFill>
                <a:blip r:embed="rId5"/>
                <a:stretch>
                  <a:fillRect l="-47222" t="-27778" r="-36111" b="-41667"/>
                </a:stretch>
              </a:blipFill>
              <a:ln>
                <a:noFill/>
              </a:ln>
            </p:spPr>
            <p:txBody>
              <a:bodyPr/>
              <a:lstStyle/>
              <a:p>
                <a:r>
                  <a:rPr lang="en-IT">
                    <a:noFill/>
                  </a:rPr>
                  <a:t> </a:t>
                </a:r>
              </a:p>
            </p:txBody>
          </p:sp>
        </mc:Fallback>
      </mc:AlternateContent>
      <p:cxnSp>
        <p:nvCxnSpPr>
          <p:cNvPr id="17" name="Straight Connector 92">
            <a:extLst>
              <a:ext uri="{FF2B5EF4-FFF2-40B4-BE49-F238E27FC236}">
                <a16:creationId xmlns:a16="http://schemas.microsoft.com/office/drawing/2014/main" id="{8BD2535F-8F07-52E4-0575-789F1AFA2A6C}"/>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510382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43264" y="274482"/>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The </a:t>
            </a:r>
            <a:r>
              <a:rPr lang="it-IT" sz="2600" dirty="0" err="1">
                <a:solidFill>
                  <a:srgbClr val="0000FF"/>
                </a:solidFill>
                <a:latin typeface="Comic Sans MS" panose="030F0702030302020204" pitchFamily="66" charset="0"/>
              </a:rPr>
              <a:t>SiPM</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program</a:t>
            </a:r>
            <a:endParaRPr lang="it-IT" sz="2600" dirty="0">
              <a:solidFill>
                <a:srgbClr val="0000FF"/>
              </a:solidFill>
              <a:latin typeface="Comic Sans MS" panose="030F0702030302020204" pitchFamily="66" charset="0"/>
            </a:endParaRP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36</a:t>
            </a:fld>
            <a:endParaRPr lang="it-IT" sz="1600" b="1" dirty="0">
              <a:solidFill>
                <a:schemeClr val="tx1"/>
              </a:solidFill>
              <a:latin typeface="Calibri" charset="0"/>
              <a:ea typeface="Calibri" charset="0"/>
              <a:cs typeface="Calibri" charset="0"/>
            </a:endParaRPr>
          </a:p>
        </p:txBody>
      </p:sp>
      <p:pic>
        <p:nvPicPr>
          <p:cNvPr id="13" name="Picture 4">
            <a:extLst>
              <a:ext uri="{FF2B5EF4-FFF2-40B4-BE49-F238E27FC236}">
                <a16:creationId xmlns:a16="http://schemas.microsoft.com/office/drawing/2014/main" id="{B3638515-562A-6C47-B52C-E5B52503E380}"/>
              </a:ext>
            </a:extLst>
          </p:cNvPr>
          <p:cNvPicPr>
            <a:picLocks noChangeAspect="1"/>
          </p:cNvPicPr>
          <p:nvPr/>
        </p:nvPicPr>
        <p:blipFill>
          <a:blip r:embed="rId3"/>
          <a:stretch>
            <a:fillRect/>
          </a:stretch>
        </p:blipFill>
        <p:spPr>
          <a:xfrm>
            <a:off x="413531" y="1144725"/>
            <a:ext cx="8316937" cy="2644315"/>
          </a:xfrm>
          <a:prstGeom prst="rect">
            <a:avLst/>
          </a:prstGeom>
        </p:spPr>
      </p:pic>
      <p:sp>
        <p:nvSpPr>
          <p:cNvPr id="16" name="TextBox 5">
            <a:extLst>
              <a:ext uri="{FF2B5EF4-FFF2-40B4-BE49-F238E27FC236}">
                <a16:creationId xmlns:a16="http://schemas.microsoft.com/office/drawing/2014/main" id="{3258C364-4197-7643-8B57-D128D64F7278}"/>
              </a:ext>
            </a:extLst>
          </p:cNvPr>
          <p:cNvSpPr txBox="1"/>
          <p:nvPr/>
        </p:nvSpPr>
        <p:spPr>
          <a:xfrm>
            <a:off x="243264" y="3808575"/>
            <a:ext cx="6274795" cy="338554"/>
          </a:xfrm>
          <a:prstGeom prst="rect">
            <a:avLst/>
          </a:prstGeom>
          <a:noFill/>
        </p:spPr>
        <p:txBody>
          <a:bodyPr wrap="none" rtlCol="0">
            <a:spAutoFit/>
          </a:bodyPr>
          <a:lstStyle/>
          <a:p>
            <a:r>
              <a:rPr lang="en-US" sz="1600" dirty="0"/>
              <a:t>Next: Cherenkov imaging with irradiated SiPM and ALCOR (</a:t>
            </a:r>
            <a:r>
              <a:rPr lang="en-US" sz="1600" dirty="0" err="1"/>
              <a:t>DarkSide</a:t>
            </a:r>
            <a:r>
              <a:rPr lang="en-US" sz="1600" dirty="0"/>
              <a:t>) chip</a:t>
            </a:r>
          </a:p>
        </p:txBody>
      </p:sp>
      <p:sp>
        <p:nvSpPr>
          <p:cNvPr id="17" name="TextBox 5">
            <a:extLst>
              <a:ext uri="{FF2B5EF4-FFF2-40B4-BE49-F238E27FC236}">
                <a16:creationId xmlns:a16="http://schemas.microsoft.com/office/drawing/2014/main" id="{84DAB859-B28D-3744-99DE-9C69CB55A4CA}"/>
              </a:ext>
            </a:extLst>
          </p:cNvPr>
          <p:cNvSpPr txBox="1"/>
          <p:nvPr/>
        </p:nvSpPr>
        <p:spPr>
          <a:xfrm>
            <a:off x="243264" y="892556"/>
            <a:ext cx="5462649" cy="338554"/>
          </a:xfrm>
          <a:prstGeom prst="rect">
            <a:avLst/>
          </a:prstGeom>
          <a:noFill/>
        </p:spPr>
        <p:txBody>
          <a:bodyPr wrap="none" rtlCol="0">
            <a:spAutoFit/>
          </a:bodyPr>
          <a:lstStyle/>
          <a:p>
            <a:r>
              <a:rPr lang="en-US" sz="1600" dirty="0"/>
              <a:t>Cherenkov imaging with commercial MPPC and MAROC readout</a:t>
            </a:r>
          </a:p>
        </p:txBody>
      </p:sp>
      <p:pic>
        <p:nvPicPr>
          <p:cNvPr id="3" name="Picture 2" descr="A close-up of a circuit board&#10;&#10;Description automatically generated with medium confidence">
            <a:extLst>
              <a:ext uri="{FF2B5EF4-FFF2-40B4-BE49-F238E27FC236}">
                <a16:creationId xmlns:a16="http://schemas.microsoft.com/office/drawing/2014/main" id="{30648BD8-93DB-D645-95D0-882D2E553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50833"/>
            <a:ext cx="9144000" cy="2394617"/>
          </a:xfrm>
          <a:prstGeom prst="rect">
            <a:avLst/>
          </a:prstGeom>
        </p:spPr>
      </p:pic>
    </p:spTree>
    <p:extLst>
      <p:ext uri="{BB962C8B-B14F-4D97-AF65-F5344CB8AC3E}">
        <p14:creationId xmlns:p14="http://schemas.microsoft.com/office/powerpoint/2010/main" val="320974495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art&#10;&#10;Description automatically generated">
            <a:extLst>
              <a:ext uri="{FF2B5EF4-FFF2-40B4-BE49-F238E27FC236}">
                <a16:creationId xmlns:a16="http://schemas.microsoft.com/office/drawing/2014/main" id="{804DFB15-041B-8D43-80A0-F87AA4488D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604" y="1508112"/>
            <a:ext cx="4227572" cy="4963667"/>
          </a:xfrm>
          <a:prstGeom prst="rect">
            <a:avLst/>
          </a:prstGeom>
        </p:spPr>
      </p:pic>
      <p:pic>
        <p:nvPicPr>
          <p:cNvPr id="9" name="Picture 8" descr="A picture containing text, indoor, appliance, dishwasher&#10;&#10;Description automatically generated">
            <a:extLst>
              <a:ext uri="{FF2B5EF4-FFF2-40B4-BE49-F238E27FC236}">
                <a16:creationId xmlns:a16="http://schemas.microsoft.com/office/drawing/2014/main" id="{8D602AC8-DDE5-014C-919E-9C304BB39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1573" y="3199200"/>
            <a:ext cx="4417965" cy="3320953"/>
          </a:xfrm>
          <a:prstGeom prst="rect">
            <a:avLst/>
          </a:prstGeom>
        </p:spPr>
      </p:pic>
      <p:sp>
        <p:nvSpPr>
          <p:cNvPr id="8" name="TextBox 3">
            <a:extLst>
              <a:ext uri="{FF2B5EF4-FFF2-40B4-BE49-F238E27FC236}">
                <a16:creationId xmlns:a16="http://schemas.microsoft.com/office/drawing/2014/main" id="{BEDFBE81-1EC6-1249-B972-8C313A19FA9C}"/>
              </a:ext>
            </a:extLst>
          </p:cNvPr>
          <p:cNvSpPr txBox="1"/>
          <p:nvPr/>
        </p:nvSpPr>
        <p:spPr>
          <a:xfrm>
            <a:off x="243264" y="274482"/>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The </a:t>
            </a:r>
            <a:r>
              <a:rPr lang="it-IT" sz="2600" dirty="0" err="1">
                <a:solidFill>
                  <a:srgbClr val="0000FF"/>
                </a:solidFill>
                <a:latin typeface="Comic Sans MS" panose="030F0702030302020204" pitchFamily="66" charset="0"/>
              </a:rPr>
              <a:t>SiPM</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program</a:t>
            </a:r>
            <a:endParaRPr lang="it-IT" sz="2600" dirty="0">
              <a:solidFill>
                <a:srgbClr val="0000FF"/>
              </a:solidFill>
              <a:latin typeface="Comic Sans MS" panose="030F0702030302020204" pitchFamily="66" charset="0"/>
            </a:endParaRP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37</a:t>
            </a:fld>
            <a:endParaRPr lang="it-IT" sz="1600" b="1" dirty="0">
              <a:solidFill>
                <a:schemeClr val="tx1"/>
              </a:solidFill>
              <a:latin typeface="Calibri" charset="0"/>
              <a:ea typeface="Calibri" charset="0"/>
              <a:cs typeface="Calibri" charset="0"/>
            </a:endParaRPr>
          </a:p>
        </p:txBody>
      </p:sp>
      <p:sp>
        <p:nvSpPr>
          <p:cNvPr id="5" name="TextBox 4">
            <a:extLst>
              <a:ext uri="{FF2B5EF4-FFF2-40B4-BE49-F238E27FC236}">
                <a16:creationId xmlns:a16="http://schemas.microsoft.com/office/drawing/2014/main" id="{BEEE2920-7B5C-BE4A-A847-74FE4D808A34}"/>
              </a:ext>
            </a:extLst>
          </p:cNvPr>
          <p:cNvSpPr txBox="1"/>
          <p:nvPr/>
        </p:nvSpPr>
        <p:spPr>
          <a:xfrm>
            <a:off x="432912" y="1092996"/>
            <a:ext cx="3779048" cy="369332"/>
          </a:xfrm>
          <a:prstGeom prst="rect">
            <a:avLst/>
          </a:prstGeom>
          <a:noFill/>
        </p:spPr>
        <p:txBody>
          <a:bodyPr wrap="none" rtlCol="0">
            <a:spAutoFit/>
          </a:bodyPr>
          <a:lstStyle/>
          <a:p>
            <a:r>
              <a:rPr lang="en-IT" dirty="0"/>
              <a:t>Dark counts @ -30</a:t>
            </a:r>
            <a:r>
              <a:rPr lang="en-IT" baseline="30000" dirty="0"/>
              <a:t>o</a:t>
            </a:r>
            <a:r>
              <a:rPr lang="en-IT" dirty="0"/>
              <a:t> (before annealing)</a:t>
            </a:r>
            <a:endParaRPr lang="en-IT" baseline="30000" dirty="0"/>
          </a:p>
        </p:txBody>
      </p:sp>
      <p:pic>
        <p:nvPicPr>
          <p:cNvPr id="3" name="Picture 2" descr="Chart, line chart&#10;&#10;Description automatically generated">
            <a:extLst>
              <a:ext uri="{FF2B5EF4-FFF2-40B4-BE49-F238E27FC236}">
                <a16:creationId xmlns:a16="http://schemas.microsoft.com/office/drawing/2014/main" id="{95B61D03-D7B9-9DB2-3A81-EBE0723472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4744" y="71150"/>
            <a:ext cx="3096344" cy="3025615"/>
          </a:xfrm>
          <a:prstGeom prst="rect">
            <a:avLst/>
          </a:prstGeom>
        </p:spPr>
      </p:pic>
    </p:spTree>
    <p:extLst>
      <p:ext uri="{BB962C8B-B14F-4D97-AF65-F5344CB8AC3E}">
        <p14:creationId xmlns:p14="http://schemas.microsoft.com/office/powerpoint/2010/main" val="404948199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43264" y="274482"/>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responsabilità</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38</a:t>
            </a:fld>
            <a:endParaRPr lang="it-IT" sz="1600" b="1" dirty="0">
              <a:solidFill>
                <a:schemeClr val="tx1"/>
              </a:solidFill>
              <a:latin typeface="Calibri" charset="0"/>
              <a:ea typeface="Calibri" charset="0"/>
              <a:cs typeface="Calibri" charset="0"/>
            </a:endParaRPr>
          </a:p>
        </p:txBody>
      </p:sp>
      <p:sp>
        <p:nvSpPr>
          <p:cNvPr id="10" name="TextBox 5">
            <a:extLst>
              <a:ext uri="{FF2B5EF4-FFF2-40B4-BE49-F238E27FC236}">
                <a16:creationId xmlns:a16="http://schemas.microsoft.com/office/drawing/2014/main" id="{98F38C5C-379F-0A45-82BB-0AC061A77219}"/>
              </a:ext>
            </a:extLst>
          </p:cNvPr>
          <p:cNvSpPr txBox="1"/>
          <p:nvPr/>
        </p:nvSpPr>
        <p:spPr>
          <a:xfrm>
            <a:off x="179512" y="1012388"/>
            <a:ext cx="7812360" cy="4872295"/>
          </a:xfrm>
          <a:prstGeom prst="rect">
            <a:avLst/>
          </a:prstGeom>
          <a:solidFill>
            <a:schemeClr val="bg1"/>
          </a:solidFill>
        </p:spPr>
        <p:txBody>
          <a:bodyPr wrap="square" lIns="100772" tIns="50387" rIns="100772" bIns="50387" rtlCol="0">
            <a:spAutoFit/>
          </a:bodyPr>
          <a:lstStyle/>
          <a:p>
            <a:r>
              <a:rPr lang="it-IT" sz="1900" dirty="0" err="1">
                <a:solidFill>
                  <a:srgbClr val="FF0000"/>
                </a:solidFill>
                <a:latin typeface="Comic Sans MS"/>
                <a:cs typeface="Comic Sans MS"/>
              </a:rPr>
              <a:t>Responsabilita’</a:t>
            </a:r>
            <a:r>
              <a:rPr lang="it-IT" sz="1900" dirty="0">
                <a:solidFill>
                  <a:srgbClr val="FF0000"/>
                </a:solidFill>
                <a:latin typeface="Comic Sans MS"/>
                <a:cs typeface="Comic Sans MS"/>
              </a:rPr>
              <a:t>:</a:t>
            </a:r>
          </a:p>
          <a:p>
            <a:endParaRPr lang="it-IT" sz="1100" dirty="0">
              <a:solidFill>
                <a:srgbClr val="FF0000"/>
              </a:solidFill>
              <a:latin typeface="Comic Sans MS"/>
              <a:cs typeface="Comic Sans MS"/>
            </a:endParaRPr>
          </a:p>
          <a:p>
            <a:pPr marL="377900" indent="-377900">
              <a:buFont typeface="Arial" pitchFamily="34" charset="0"/>
              <a:buChar char="•"/>
            </a:pPr>
            <a:r>
              <a:rPr lang="it-IT" sz="1900" dirty="0">
                <a:latin typeface="Comic Sans MS"/>
                <a:cs typeface="Comic Sans MS"/>
              </a:rPr>
              <a:t>M. C.: responsabile locale EIC_NET</a:t>
            </a:r>
          </a:p>
          <a:p>
            <a:pPr marL="377900" indent="-377900">
              <a:buFont typeface="Arial" pitchFamily="34" charset="0"/>
              <a:buChar char="•"/>
            </a:pPr>
            <a:r>
              <a:rPr lang="it-IT" sz="1900" dirty="0">
                <a:latin typeface="Comic Sans MS"/>
                <a:cs typeface="Comic Sans MS"/>
              </a:rPr>
              <a:t>M.C.:  co-coordinator eRD102</a:t>
            </a:r>
          </a:p>
          <a:p>
            <a:pPr marL="377900" indent="-377900">
              <a:buFont typeface="Arial" pitchFamily="34" charset="0"/>
              <a:buChar char="•"/>
            </a:pPr>
            <a:r>
              <a:rPr lang="it-IT" sz="1900" dirty="0">
                <a:latin typeface="Comic Sans MS"/>
                <a:cs typeface="Comic Sans MS"/>
              </a:rPr>
              <a:t>M. C.: IAC POETIC (</a:t>
            </a:r>
            <a:r>
              <a:rPr lang="it-IT" sz="1900" dirty="0" err="1">
                <a:latin typeface="Comic Sans MS"/>
                <a:cs typeface="Comic Sans MS"/>
              </a:rPr>
              <a:t>Physics</a:t>
            </a:r>
            <a:r>
              <a:rPr lang="it-IT" sz="1900" dirty="0">
                <a:latin typeface="Comic Sans MS"/>
                <a:cs typeface="Comic Sans MS"/>
              </a:rPr>
              <a:t> </a:t>
            </a:r>
            <a:r>
              <a:rPr lang="it-IT" sz="1900" dirty="0" err="1">
                <a:latin typeface="Comic Sans MS"/>
                <a:cs typeface="Comic Sans MS"/>
              </a:rPr>
              <a:t>Opportunities</a:t>
            </a:r>
            <a:r>
              <a:rPr lang="it-IT" sz="1900" dirty="0">
                <a:latin typeface="Comic Sans MS"/>
                <a:cs typeface="Comic Sans MS"/>
              </a:rPr>
              <a:t> </a:t>
            </a:r>
            <a:r>
              <a:rPr lang="it-IT" sz="1900" dirty="0" err="1">
                <a:latin typeface="Comic Sans MS"/>
                <a:cs typeface="Comic Sans MS"/>
              </a:rPr>
              <a:t>at</a:t>
            </a:r>
            <a:r>
              <a:rPr lang="it-IT" sz="1900" dirty="0">
                <a:latin typeface="Comic Sans MS"/>
                <a:cs typeface="Comic Sans MS"/>
              </a:rPr>
              <a:t> EIC) Conference</a:t>
            </a:r>
          </a:p>
          <a:p>
            <a:endParaRPr lang="it-IT" sz="1900" dirty="0">
              <a:solidFill>
                <a:schemeClr val="tx1"/>
              </a:solidFill>
              <a:latin typeface="Comic Sans MS"/>
              <a:cs typeface="Comic Sans MS"/>
            </a:endParaRPr>
          </a:p>
          <a:p>
            <a:r>
              <a:rPr lang="it-IT" sz="1900" dirty="0">
                <a:solidFill>
                  <a:srgbClr val="FF0000"/>
                </a:solidFill>
                <a:latin typeface="Comic Sans MS"/>
                <a:cs typeface="Comic Sans MS"/>
              </a:rPr>
              <a:t>Contributi principali:</a:t>
            </a:r>
          </a:p>
          <a:p>
            <a:endParaRPr lang="it-IT" sz="1400" dirty="0">
              <a:solidFill>
                <a:srgbClr val="FF0000"/>
              </a:solidFill>
              <a:latin typeface="Comic Sans MS"/>
              <a:cs typeface="Comic Sans MS"/>
            </a:endParaRPr>
          </a:p>
          <a:p>
            <a:r>
              <a:rPr lang="it-IT" sz="1900" dirty="0">
                <a:latin typeface="Comic Sans MS"/>
                <a:cs typeface="Comic Sans MS"/>
              </a:rPr>
              <a:t> </a:t>
            </a:r>
          </a:p>
          <a:p>
            <a:pPr marL="377900" indent="-377900">
              <a:buFont typeface="Arial" pitchFamily="34" charset="0"/>
              <a:buChar char="•"/>
            </a:pPr>
            <a:r>
              <a:rPr lang="it-IT" sz="1900" dirty="0" err="1">
                <a:latin typeface="Comic Sans MS"/>
                <a:cs typeface="Comic Sans MS"/>
              </a:rPr>
              <a:t>dRICH</a:t>
            </a:r>
            <a:r>
              <a:rPr lang="it-IT" sz="1900" dirty="0">
                <a:latin typeface="Comic Sans MS"/>
                <a:cs typeface="Comic Sans MS"/>
              </a:rPr>
              <a:t> detector </a:t>
            </a:r>
            <a:endParaRPr lang="it-IT" sz="1900" dirty="0">
              <a:solidFill>
                <a:srgbClr val="FF0000"/>
              </a:solidFill>
              <a:latin typeface="Comic Sans MS"/>
              <a:cs typeface="Comic Sans MS"/>
            </a:endParaRPr>
          </a:p>
          <a:p>
            <a:r>
              <a:rPr lang="it-IT" sz="1900" dirty="0">
                <a:solidFill>
                  <a:srgbClr val="FF0000"/>
                </a:solidFill>
                <a:latin typeface="Comic Sans MS"/>
                <a:cs typeface="Comic Sans MS"/>
              </a:rPr>
              <a:t>      </a:t>
            </a:r>
            <a:r>
              <a:rPr lang="it-IT" sz="1900" dirty="0">
                <a:latin typeface="Comic Sans MS"/>
                <a:cs typeface="Comic Sans MS"/>
              </a:rPr>
              <a:t>- </a:t>
            </a:r>
            <a:r>
              <a:rPr lang="it-IT" sz="1900" dirty="0" err="1">
                <a:latin typeface="Comic Sans MS"/>
                <a:cs typeface="Comic Sans MS"/>
              </a:rPr>
              <a:t>Prototyping</a:t>
            </a:r>
            <a:r>
              <a:rPr lang="it-IT" sz="1900" dirty="0">
                <a:latin typeface="Comic Sans MS"/>
                <a:cs typeface="Comic Sans MS"/>
              </a:rPr>
              <a:t> </a:t>
            </a:r>
          </a:p>
          <a:p>
            <a:r>
              <a:rPr lang="it-IT" sz="1900" dirty="0">
                <a:latin typeface="Comic Sans MS"/>
                <a:cs typeface="Comic Sans MS"/>
              </a:rPr>
              <a:t>      - Optical component </a:t>
            </a:r>
            <a:r>
              <a:rPr lang="it-IT" sz="1900" dirty="0" err="1">
                <a:latin typeface="Comic Sans MS"/>
                <a:cs typeface="Comic Sans MS"/>
              </a:rPr>
              <a:t>characterization</a:t>
            </a:r>
            <a:r>
              <a:rPr lang="it-IT" sz="1900" dirty="0">
                <a:latin typeface="Comic Sans MS"/>
                <a:cs typeface="Comic Sans MS"/>
              </a:rPr>
              <a:t> </a:t>
            </a:r>
          </a:p>
          <a:p>
            <a:r>
              <a:rPr lang="it-IT" sz="1900" dirty="0">
                <a:latin typeface="Comic Sans MS"/>
                <a:cs typeface="Comic Sans MS"/>
              </a:rPr>
              <a:t>      - </a:t>
            </a:r>
            <a:r>
              <a:rPr lang="it-IT" sz="1900" dirty="0" err="1">
                <a:latin typeface="Comic Sans MS"/>
                <a:cs typeface="Comic Sans MS"/>
              </a:rPr>
              <a:t>SiPM</a:t>
            </a:r>
            <a:r>
              <a:rPr lang="it-IT" sz="1900" dirty="0">
                <a:latin typeface="Comic Sans MS"/>
                <a:cs typeface="Comic Sans MS"/>
              </a:rPr>
              <a:t> </a:t>
            </a:r>
            <a:r>
              <a:rPr lang="it-IT" sz="1900" dirty="0" err="1">
                <a:latin typeface="Comic Sans MS"/>
                <a:cs typeface="Comic Sans MS"/>
              </a:rPr>
              <a:t>irradiation</a:t>
            </a:r>
            <a:r>
              <a:rPr lang="it-IT" sz="1900" dirty="0">
                <a:latin typeface="Comic Sans MS"/>
                <a:cs typeface="Comic Sans MS"/>
              </a:rPr>
              <a:t> </a:t>
            </a:r>
            <a:r>
              <a:rPr lang="it-IT" sz="1900" dirty="0" err="1">
                <a:latin typeface="Comic Sans MS"/>
                <a:cs typeface="Comic Sans MS"/>
              </a:rPr>
              <a:t>program</a:t>
            </a:r>
            <a:endParaRPr lang="it-IT" sz="1900" dirty="0">
              <a:latin typeface="Comic Sans MS"/>
              <a:cs typeface="Comic Sans MS"/>
            </a:endParaRPr>
          </a:p>
          <a:p>
            <a:endParaRPr lang="it-IT" sz="1900" dirty="0">
              <a:latin typeface="Comic Sans MS"/>
              <a:cs typeface="Comic Sans MS"/>
            </a:endParaRPr>
          </a:p>
          <a:p>
            <a:pPr marL="377900" indent="-377900">
              <a:buFont typeface="Arial" pitchFamily="34" charset="0"/>
              <a:buChar char="•"/>
            </a:pPr>
            <a:r>
              <a:rPr lang="it-IT" sz="1900" dirty="0" err="1">
                <a:latin typeface="Comic Sans MS"/>
                <a:cs typeface="Comic Sans MS"/>
              </a:rPr>
              <a:t>Electronics</a:t>
            </a:r>
            <a:r>
              <a:rPr lang="it-IT" sz="1900" dirty="0">
                <a:latin typeface="Comic Sans MS"/>
                <a:cs typeface="Comic Sans MS"/>
              </a:rPr>
              <a:t> </a:t>
            </a:r>
          </a:p>
          <a:p>
            <a:r>
              <a:rPr lang="it-IT" sz="1900" dirty="0">
                <a:latin typeface="Comic Sans MS"/>
                <a:cs typeface="Comic Sans MS"/>
              </a:rPr>
              <a:t>      - MAROC (</a:t>
            </a:r>
            <a:r>
              <a:rPr lang="it-IT" sz="1900" dirty="0" err="1">
                <a:latin typeface="Comic Sans MS"/>
                <a:cs typeface="Comic Sans MS"/>
              </a:rPr>
              <a:t>reference</a:t>
            </a:r>
            <a:r>
              <a:rPr lang="it-IT" sz="1900" dirty="0">
                <a:latin typeface="Comic Sans MS"/>
                <a:cs typeface="Comic Sans MS"/>
              </a:rPr>
              <a:t>) + ALCOR (INFN </a:t>
            </a:r>
            <a:r>
              <a:rPr lang="it-IT" sz="1900" dirty="0" err="1">
                <a:latin typeface="Comic Sans MS"/>
                <a:cs typeface="Comic Sans MS"/>
              </a:rPr>
              <a:t>development</a:t>
            </a:r>
            <a:r>
              <a:rPr lang="it-IT" sz="1900" dirty="0">
                <a:latin typeface="Comic Sans MS"/>
                <a:cs typeface="Comic Sans MS"/>
              </a:rPr>
              <a:t>)</a:t>
            </a:r>
          </a:p>
          <a:p>
            <a:r>
              <a:rPr lang="it-IT" sz="1900" dirty="0">
                <a:latin typeface="Comic Sans MS"/>
                <a:cs typeface="Comic Sans MS"/>
              </a:rPr>
              <a:t>  </a:t>
            </a:r>
          </a:p>
        </p:txBody>
      </p:sp>
    </p:spTree>
    <p:extLst>
      <p:ext uri="{BB962C8B-B14F-4D97-AF65-F5344CB8AC3E}">
        <p14:creationId xmlns:p14="http://schemas.microsoft.com/office/powerpoint/2010/main" val="242800880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256631" y="266787"/>
            <a:ext cx="8707857"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Richieste ai Servizi</a:t>
            </a:r>
          </a:p>
        </p:txBody>
      </p:sp>
      <p:sp>
        <p:nvSpPr>
          <p:cNvPr id="10" name="Rectangle 72">
            <a:extLst>
              <a:ext uri="{FF2B5EF4-FFF2-40B4-BE49-F238E27FC236}">
                <a16:creationId xmlns:a16="http://schemas.microsoft.com/office/drawing/2014/main" id="{FE340162-E6CF-E34D-B787-B71C701883D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39</a:t>
            </a:fld>
            <a:endParaRPr lang="it-IT" sz="1600" b="1" dirty="0">
              <a:solidFill>
                <a:schemeClr val="tx1"/>
              </a:solidFill>
              <a:latin typeface="Calibri" charset="0"/>
              <a:ea typeface="Calibri" charset="0"/>
              <a:cs typeface="Calibri" charset="0"/>
            </a:endParaRPr>
          </a:p>
        </p:txBody>
      </p:sp>
      <p:graphicFrame>
        <p:nvGraphicFramePr>
          <p:cNvPr id="3" name="Tabella 2">
            <a:extLst>
              <a:ext uri="{FF2B5EF4-FFF2-40B4-BE49-F238E27FC236}">
                <a16:creationId xmlns:a16="http://schemas.microsoft.com/office/drawing/2014/main" id="{5E57F3E3-45A2-1845-AEF7-979A87997A7F}"/>
              </a:ext>
            </a:extLst>
          </p:cNvPr>
          <p:cNvGraphicFramePr>
            <a:graphicFrameLocks noGrp="1"/>
          </p:cNvGraphicFramePr>
          <p:nvPr>
            <p:extLst>
              <p:ext uri="{D42A27DB-BD31-4B8C-83A1-F6EECF244321}">
                <p14:modId xmlns:p14="http://schemas.microsoft.com/office/powerpoint/2010/main" val="4255499584"/>
              </p:ext>
            </p:extLst>
          </p:nvPr>
        </p:nvGraphicFramePr>
        <p:xfrm>
          <a:off x="795822" y="898484"/>
          <a:ext cx="7627738" cy="2743200"/>
        </p:xfrm>
        <a:graphic>
          <a:graphicData uri="http://schemas.openxmlformats.org/drawingml/2006/table">
            <a:tbl>
              <a:tblPr firstRow="1" bandRow="1">
                <a:tableStyleId>{5C22544A-7EE6-4342-B048-85BDC9FD1C3A}</a:tableStyleId>
              </a:tblPr>
              <a:tblGrid>
                <a:gridCol w="7627738">
                  <a:extLst>
                    <a:ext uri="{9D8B030D-6E8A-4147-A177-3AD203B41FA5}">
                      <a16:colId xmlns:a16="http://schemas.microsoft.com/office/drawing/2014/main" val="568530912"/>
                    </a:ext>
                  </a:extLst>
                </a:gridCol>
              </a:tblGrid>
              <a:tr h="273220">
                <a:tc>
                  <a:txBody>
                    <a:bodyPr/>
                    <a:lstStyle/>
                    <a:p>
                      <a:r>
                        <a:rPr lang="en-GB" sz="1400" dirty="0" err="1"/>
                        <a:t>Servizio</a:t>
                      </a:r>
                      <a:r>
                        <a:rPr lang="en-GB" sz="1400" dirty="0"/>
                        <a:t> </a:t>
                      </a:r>
                      <a:r>
                        <a:rPr lang="en-GB" sz="1400" dirty="0" err="1"/>
                        <a:t>Meccanico</a:t>
                      </a:r>
                      <a:endParaRPr lang="en-GB" sz="1400" dirty="0"/>
                    </a:p>
                  </a:txBody>
                  <a:tcPr/>
                </a:tc>
                <a:extLst>
                  <a:ext uri="{0D108BD9-81ED-4DB2-BD59-A6C34878D82A}">
                    <a16:rowId xmlns:a16="http://schemas.microsoft.com/office/drawing/2014/main" val="4134015049"/>
                  </a:ext>
                </a:extLst>
              </a:tr>
              <a:tr h="295867">
                <a:tc>
                  <a:txBody>
                    <a:bodyPr/>
                    <a:lstStyle/>
                    <a:p>
                      <a:pPr algn="ctr"/>
                      <a:r>
                        <a:rPr lang="en-GB" sz="1400" b="1" dirty="0">
                          <a:solidFill>
                            <a:srgbClr val="FF0000"/>
                          </a:solidFill>
                        </a:rPr>
                        <a:t>JLAB12</a:t>
                      </a:r>
                      <a:r>
                        <a:rPr lang="en-GB" sz="1400" b="1" dirty="0"/>
                        <a:t> </a:t>
                      </a:r>
                    </a:p>
                  </a:txBody>
                  <a:tcPr/>
                </a:tc>
                <a:extLst>
                  <a:ext uri="{0D108BD9-81ED-4DB2-BD59-A6C34878D82A}">
                    <a16:rowId xmlns:a16="http://schemas.microsoft.com/office/drawing/2014/main" val="1360267811"/>
                  </a:ext>
                </a:extLst>
              </a:tr>
              <a:tr h="295867">
                <a:tc>
                  <a:txBody>
                    <a:bodyPr/>
                    <a:lstStyle/>
                    <a:p>
                      <a:r>
                        <a:rPr lang="en-GB" sz="1400" b="1" dirty="0" err="1"/>
                        <a:t>TTarget</a:t>
                      </a:r>
                      <a:r>
                        <a:rPr lang="en-GB" sz="1400" dirty="0"/>
                        <a:t>: </a:t>
                      </a:r>
                      <a:r>
                        <a:rPr lang="it-IT" sz="1400" dirty="0"/>
                        <a:t>traliccio di supporto per test con doppio campo magnetico disegno e realizzazione esterna</a:t>
                      </a:r>
                      <a:endParaRPr lang="en-GB" sz="1400" dirty="0"/>
                    </a:p>
                  </a:txBody>
                  <a:tcPr/>
                </a:tc>
                <a:extLst>
                  <a:ext uri="{0D108BD9-81ED-4DB2-BD59-A6C34878D82A}">
                    <a16:rowId xmlns:a16="http://schemas.microsoft.com/office/drawing/2014/main" val="463760426"/>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High-Lumi</a:t>
                      </a:r>
                      <a:r>
                        <a:rPr lang="it-IT" sz="1400" dirty="0"/>
                        <a:t>: supporto per stazione di test con </a:t>
                      </a:r>
                      <a:r>
                        <a:rPr lang="it-IT" sz="1400" dirty="0">
                          <a:latin typeface="Symbol" pitchFamily="2" charset="2"/>
                        </a:rPr>
                        <a:t>m</a:t>
                      </a:r>
                      <a:r>
                        <a:rPr lang="it-IT" sz="1400" dirty="0"/>
                        <a:t>-</a:t>
                      </a:r>
                      <a:r>
                        <a:rPr lang="it-IT" sz="1400" dirty="0" err="1"/>
                        <a:t>rwell</a:t>
                      </a:r>
                      <a:endParaRPr lang="it-IT" sz="1400" dirty="0"/>
                    </a:p>
                  </a:txBody>
                  <a:tcPr/>
                </a:tc>
                <a:extLst>
                  <a:ext uri="{0D108BD9-81ED-4DB2-BD59-A6C34878D82A}">
                    <a16:rowId xmlns:a16="http://schemas.microsoft.com/office/drawing/2014/main" val="1103480135"/>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FE </a:t>
                      </a:r>
                      <a:r>
                        <a:rPr lang="it-IT" sz="1400" b="1" dirty="0" err="1"/>
                        <a:t>laboratory</a:t>
                      </a:r>
                      <a:r>
                        <a:rPr lang="it-IT" sz="1400" dirty="0"/>
                        <a:t>: supporto per misure e stazioni di test</a:t>
                      </a:r>
                    </a:p>
                  </a:txBody>
                  <a:tcPr/>
                </a:tc>
                <a:extLst>
                  <a:ext uri="{0D108BD9-81ED-4DB2-BD59-A6C34878D82A}">
                    <a16:rowId xmlns:a16="http://schemas.microsoft.com/office/drawing/2014/main" val="2940171625"/>
                  </a:ext>
                </a:extLst>
              </a:tr>
              <a:tr h="295867">
                <a:tc>
                  <a:txBody>
                    <a:bodyPr/>
                    <a:lstStyle/>
                    <a:p>
                      <a:pPr algn="ctr"/>
                      <a:r>
                        <a:rPr lang="en-GB" sz="1400" b="1" dirty="0">
                          <a:solidFill>
                            <a:srgbClr val="FF0000"/>
                          </a:solidFill>
                        </a:rPr>
                        <a:t>EIC_NET</a:t>
                      </a:r>
                    </a:p>
                  </a:txBody>
                  <a:tcPr/>
                </a:tc>
                <a:extLst>
                  <a:ext uri="{0D108BD9-81ED-4DB2-BD59-A6C34878D82A}">
                    <a16:rowId xmlns:a16="http://schemas.microsoft.com/office/drawing/2014/main" val="2564982290"/>
                  </a:ext>
                </a:extLst>
              </a:tr>
              <a:tr h="295867">
                <a:tc>
                  <a:txBody>
                    <a:bodyPr/>
                    <a:lstStyle/>
                    <a:p>
                      <a:r>
                        <a:rPr lang="it-IT" sz="1400" b="1" dirty="0" err="1"/>
                        <a:t>dRICH</a:t>
                      </a:r>
                      <a:r>
                        <a:rPr lang="it-IT" sz="1400" dirty="0"/>
                        <a:t>: meccanica del prototipo </a:t>
                      </a:r>
                      <a:endParaRPr lang="en-GB" sz="1400" dirty="0"/>
                    </a:p>
                  </a:txBody>
                  <a:tcPr/>
                </a:tc>
                <a:extLst>
                  <a:ext uri="{0D108BD9-81ED-4DB2-BD59-A6C34878D82A}">
                    <a16:rowId xmlns:a16="http://schemas.microsoft.com/office/drawing/2014/main" val="2583550338"/>
                  </a:ext>
                </a:extLst>
              </a:tr>
              <a:tr h="295867">
                <a:tc>
                  <a:txBody>
                    <a:bodyPr/>
                    <a:lstStyle/>
                    <a:p>
                      <a:r>
                        <a:rPr lang="en-GB" sz="1400" b="1" dirty="0" err="1"/>
                        <a:t>SiPM</a:t>
                      </a:r>
                      <a:r>
                        <a:rPr lang="en-GB" sz="1400" dirty="0"/>
                        <a:t>: </a:t>
                      </a:r>
                      <a:r>
                        <a:rPr lang="it-IT" sz="1400" dirty="0"/>
                        <a:t>meccanica per il raffreddamento dei sensori</a:t>
                      </a:r>
                      <a:endParaRPr lang="en-GB" sz="1400" dirty="0"/>
                    </a:p>
                  </a:txBody>
                  <a:tcPr/>
                </a:tc>
                <a:extLst>
                  <a:ext uri="{0D108BD9-81ED-4DB2-BD59-A6C34878D82A}">
                    <a16:rowId xmlns:a16="http://schemas.microsoft.com/office/drawing/2014/main" val="990845288"/>
                  </a:ext>
                </a:extLst>
              </a:tr>
              <a:tr h="295867">
                <a:tc>
                  <a:txBody>
                    <a:bodyPr/>
                    <a:lstStyle/>
                    <a:p>
                      <a:r>
                        <a:rPr lang="it-IT" sz="1400" b="1" dirty="0"/>
                        <a:t>EIC</a:t>
                      </a:r>
                      <a:r>
                        <a:rPr lang="it-IT" sz="1400" dirty="0"/>
                        <a:t>: contributo piano di rivelazione basato su </a:t>
                      </a:r>
                      <a:r>
                        <a:rPr lang="it-IT" sz="1400" dirty="0" err="1"/>
                        <a:t>SiPM+ALCOR</a:t>
                      </a:r>
                      <a:endParaRPr lang="en-GB" sz="1400" dirty="0"/>
                    </a:p>
                  </a:txBody>
                  <a:tcPr/>
                </a:tc>
                <a:extLst>
                  <a:ext uri="{0D108BD9-81ED-4DB2-BD59-A6C34878D82A}">
                    <a16:rowId xmlns:a16="http://schemas.microsoft.com/office/drawing/2014/main" val="1463756326"/>
                  </a:ext>
                </a:extLst>
              </a:tr>
            </a:tbl>
          </a:graphicData>
        </a:graphic>
      </p:graphicFrame>
      <p:graphicFrame>
        <p:nvGraphicFramePr>
          <p:cNvPr id="15" name="Tabella 14">
            <a:extLst>
              <a:ext uri="{FF2B5EF4-FFF2-40B4-BE49-F238E27FC236}">
                <a16:creationId xmlns:a16="http://schemas.microsoft.com/office/drawing/2014/main" id="{034A0FC4-64F7-5042-8A9C-F9C0974444B0}"/>
              </a:ext>
            </a:extLst>
          </p:cNvPr>
          <p:cNvGraphicFramePr>
            <a:graphicFrameLocks noGrp="1"/>
          </p:cNvGraphicFramePr>
          <p:nvPr>
            <p:extLst>
              <p:ext uri="{D42A27DB-BD31-4B8C-83A1-F6EECF244321}">
                <p14:modId xmlns:p14="http://schemas.microsoft.com/office/powerpoint/2010/main" val="4210441134"/>
              </p:ext>
            </p:extLst>
          </p:nvPr>
        </p:nvGraphicFramePr>
        <p:xfrm>
          <a:off x="819743" y="3927686"/>
          <a:ext cx="7627738" cy="2438400"/>
        </p:xfrm>
        <a:graphic>
          <a:graphicData uri="http://schemas.openxmlformats.org/drawingml/2006/table">
            <a:tbl>
              <a:tblPr firstRow="1" bandRow="1">
                <a:tableStyleId>{5C22544A-7EE6-4342-B048-85BDC9FD1C3A}</a:tableStyleId>
              </a:tblPr>
              <a:tblGrid>
                <a:gridCol w="7627738">
                  <a:extLst>
                    <a:ext uri="{9D8B030D-6E8A-4147-A177-3AD203B41FA5}">
                      <a16:colId xmlns:a16="http://schemas.microsoft.com/office/drawing/2014/main" val="568530912"/>
                    </a:ext>
                  </a:extLst>
                </a:gridCol>
              </a:tblGrid>
              <a:tr h="273220">
                <a:tc>
                  <a:txBody>
                    <a:bodyPr/>
                    <a:lstStyle/>
                    <a:p>
                      <a:r>
                        <a:rPr lang="en-GB" sz="1400" dirty="0" err="1"/>
                        <a:t>Servizio</a:t>
                      </a:r>
                      <a:r>
                        <a:rPr lang="en-GB" sz="1400" dirty="0"/>
                        <a:t> </a:t>
                      </a:r>
                      <a:r>
                        <a:rPr lang="en-GB" sz="1400" dirty="0" err="1"/>
                        <a:t>Elettronico</a:t>
                      </a:r>
                      <a:endParaRPr lang="en-GB" sz="1400" dirty="0"/>
                    </a:p>
                  </a:txBody>
                  <a:tcPr/>
                </a:tc>
                <a:extLst>
                  <a:ext uri="{0D108BD9-81ED-4DB2-BD59-A6C34878D82A}">
                    <a16:rowId xmlns:a16="http://schemas.microsoft.com/office/drawing/2014/main" val="4134015049"/>
                  </a:ext>
                </a:extLst>
              </a:tr>
              <a:tr h="295867">
                <a:tc>
                  <a:txBody>
                    <a:bodyPr/>
                    <a:lstStyle/>
                    <a:p>
                      <a:pPr algn="ctr"/>
                      <a:r>
                        <a:rPr lang="en-GB" sz="1400" b="1" dirty="0">
                          <a:solidFill>
                            <a:srgbClr val="FF0000"/>
                          </a:solidFill>
                        </a:rPr>
                        <a:t>JLAB12</a:t>
                      </a:r>
                      <a:r>
                        <a:rPr lang="en-GB" sz="1400" b="1" dirty="0"/>
                        <a:t> </a:t>
                      </a:r>
                    </a:p>
                  </a:txBody>
                  <a:tcPr/>
                </a:tc>
                <a:extLst>
                  <a:ext uri="{0D108BD9-81ED-4DB2-BD59-A6C34878D82A}">
                    <a16:rowId xmlns:a16="http://schemas.microsoft.com/office/drawing/2014/main" val="1360267811"/>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err="1"/>
                        <a:t>Ttarget</a:t>
                      </a:r>
                      <a:r>
                        <a:rPr lang="it-IT" sz="1400" dirty="0"/>
                        <a:t>:  piccoli contributi alle misure con magneti superconduttori</a:t>
                      </a:r>
                    </a:p>
                  </a:txBody>
                  <a:tcPr/>
                </a:tc>
                <a:extLst>
                  <a:ext uri="{0D108BD9-81ED-4DB2-BD59-A6C34878D82A}">
                    <a16:rowId xmlns:a16="http://schemas.microsoft.com/office/drawing/2014/main" val="1103480135"/>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High-Lumi</a:t>
                      </a:r>
                      <a:r>
                        <a:rPr lang="it-IT" sz="1400" dirty="0"/>
                        <a:t>: supporto per stazione di test con </a:t>
                      </a:r>
                      <a:r>
                        <a:rPr lang="it-IT" sz="1400" dirty="0">
                          <a:latin typeface="Symbol" pitchFamily="2" charset="2"/>
                        </a:rPr>
                        <a:t>m</a:t>
                      </a:r>
                      <a:r>
                        <a:rPr lang="it-IT" sz="1400" dirty="0"/>
                        <a:t>-</a:t>
                      </a:r>
                      <a:r>
                        <a:rPr lang="it-IT" sz="1400" dirty="0" err="1"/>
                        <a:t>rwell</a:t>
                      </a:r>
                      <a:endParaRPr lang="it-IT" sz="1400" dirty="0"/>
                    </a:p>
                  </a:txBody>
                  <a:tcPr/>
                </a:tc>
                <a:extLst>
                  <a:ext uri="{0D108BD9-81ED-4DB2-BD59-A6C34878D82A}">
                    <a16:rowId xmlns:a16="http://schemas.microsoft.com/office/drawing/2014/main" val="2420435561"/>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FE </a:t>
                      </a:r>
                      <a:r>
                        <a:rPr lang="it-IT" sz="1400" b="1" dirty="0" err="1"/>
                        <a:t>laboratory</a:t>
                      </a:r>
                      <a:r>
                        <a:rPr lang="it-IT" sz="1400" dirty="0"/>
                        <a:t>: supporto per misure e stazioni di test</a:t>
                      </a:r>
                    </a:p>
                  </a:txBody>
                  <a:tcPr/>
                </a:tc>
                <a:extLst>
                  <a:ext uri="{0D108BD9-81ED-4DB2-BD59-A6C34878D82A}">
                    <a16:rowId xmlns:a16="http://schemas.microsoft.com/office/drawing/2014/main" val="2530962018"/>
                  </a:ext>
                </a:extLst>
              </a:tr>
              <a:tr h="295867">
                <a:tc>
                  <a:txBody>
                    <a:bodyPr/>
                    <a:lstStyle/>
                    <a:p>
                      <a:pPr algn="ctr"/>
                      <a:r>
                        <a:rPr lang="en-GB" sz="1400" b="1" dirty="0">
                          <a:solidFill>
                            <a:srgbClr val="FF0000"/>
                          </a:solidFill>
                        </a:rPr>
                        <a:t>EIC_NET</a:t>
                      </a:r>
                    </a:p>
                  </a:txBody>
                  <a:tcPr/>
                </a:tc>
                <a:extLst>
                  <a:ext uri="{0D108BD9-81ED-4DB2-BD59-A6C34878D82A}">
                    <a16:rowId xmlns:a16="http://schemas.microsoft.com/office/drawing/2014/main" val="2564982290"/>
                  </a:ext>
                </a:extLst>
              </a:tr>
              <a:tr h="295867">
                <a:tc>
                  <a:txBody>
                    <a:bodyPr/>
                    <a:lstStyle/>
                    <a:p>
                      <a:r>
                        <a:rPr lang="it-IT" sz="1400" b="1" dirty="0" err="1"/>
                        <a:t>dRICH</a:t>
                      </a:r>
                      <a:r>
                        <a:rPr lang="it-IT" sz="1400" dirty="0"/>
                        <a:t>: supporto in preparazione ai  test-</a:t>
                      </a:r>
                      <a:r>
                        <a:rPr lang="it-IT" sz="1400" dirty="0" err="1"/>
                        <a:t>beam</a:t>
                      </a:r>
                      <a:r>
                        <a:rPr lang="it-IT" sz="1400" dirty="0"/>
                        <a:t> e misure di laboratorio</a:t>
                      </a:r>
                    </a:p>
                  </a:txBody>
                  <a:tcPr/>
                </a:tc>
                <a:extLst>
                  <a:ext uri="{0D108BD9-81ED-4DB2-BD59-A6C34878D82A}">
                    <a16:rowId xmlns:a16="http://schemas.microsoft.com/office/drawing/2014/main" val="2583550338"/>
                  </a:ext>
                </a:extLst>
              </a:tr>
              <a:tr h="295867">
                <a:tc>
                  <a:txBody>
                    <a:bodyPr/>
                    <a:lstStyle/>
                    <a:p>
                      <a:r>
                        <a:rPr lang="it-IT" sz="1400" b="1" dirty="0" err="1"/>
                        <a:t>SiPM</a:t>
                      </a:r>
                      <a:r>
                        <a:rPr lang="it-IT" sz="1400" dirty="0"/>
                        <a:t>: contributo piano di rivelazione basato su </a:t>
                      </a:r>
                      <a:r>
                        <a:rPr lang="it-IT" sz="1400" dirty="0" err="1"/>
                        <a:t>SiPM</a:t>
                      </a:r>
                      <a:r>
                        <a:rPr lang="it-IT" sz="1400" dirty="0"/>
                        <a:t> + ALCOR</a:t>
                      </a:r>
                    </a:p>
                  </a:txBody>
                  <a:tcPr/>
                </a:tc>
                <a:extLst>
                  <a:ext uri="{0D108BD9-81ED-4DB2-BD59-A6C34878D82A}">
                    <a16:rowId xmlns:a16="http://schemas.microsoft.com/office/drawing/2014/main" val="1010388611"/>
                  </a:ext>
                </a:extLst>
              </a:tr>
            </a:tbl>
          </a:graphicData>
        </a:graphic>
      </p:graphicFrame>
    </p:spTree>
    <p:extLst>
      <p:ext uri="{BB962C8B-B14F-4D97-AF65-F5344CB8AC3E}">
        <p14:creationId xmlns:p14="http://schemas.microsoft.com/office/powerpoint/2010/main" val="175781728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4</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Tree>
    <p:extLst>
      <p:ext uri="{BB962C8B-B14F-4D97-AF65-F5344CB8AC3E}">
        <p14:creationId xmlns:p14="http://schemas.microsoft.com/office/powerpoint/2010/main" val="193791782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256631" y="266787"/>
            <a:ext cx="8707857"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Manpower e richieste finanziarie per 2021</a:t>
            </a:r>
          </a:p>
        </p:txBody>
      </p:sp>
      <p:sp>
        <p:nvSpPr>
          <p:cNvPr id="10" name="Rectangle 72">
            <a:extLst>
              <a:ext uri="{FF2B5EF4-FFF2-40B4-BE49-F238E27FC236}">
                <a16:creationId xmlns:a16="http://schemas.microsoft.com/office/drawing/2014/main" id="{FE340162-E6CF-E34D-B787-B71C701883D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40</a:t>
            </a:fld>
            <a:endParaRPr lang="it-IT" sz="1600" b="1" dirty="0">
              <a:solidFill>
                <a:schemeClr val="tx1"/>
              </a:solidFill>
              <a:latin typeface="Calibri" charset="0"/>
              <a:ea typeface="Calibri" charset="0"/>
              <a:cs typeface="Calibri" charset="0"/>
            </a:endParaRPr>
          </a:p>
        </p:txBody>
      </p:sp>
      <p:graphicFrame>
        <p:nvGraphicFramePr>
          <p:cNvPr id="3" name="Tabella 2">
            <a:extLst>
              <a:ext uri="{FF2B5EF4-FFF2-40B4-BE49-F238E27FC236}">
                <a16:creationId xmlns:a16="http://schemas.microsoft.com/office/drawing/2014/main" id="{5E57F3E3-45A2-1845-AEF7-979A87997A7F}"/>
              </a:ext>
            </a:extLst>
          </p:cNvPr>
          <p:cNvGraphicFramePr>
            <a:graphicFrameLocks noGrp="1"/>
          </p:cNvGraphicFramePr>
          <p:nvPr>
            <p:extLst>
              <p:ext uri="{D42A27DB-BD31-4B8C-83A1-F6EECF244321}">
                <p14:modId xmlns:p14="http://schemas.microsoft.com/office/powerpoint/2010/main" val="3922657778"/>
              </p:ext>
            </p:extLst>
          </p:nvPr>
        </p:nvGraphicFramePr>
        <p:xfrm>
          <a:off x="256631" y="1110952"/>
          <a:ext cx="4104456" cy="5486400"/>
        </p:xfrm>
        <a:graphic>
          <a:graphicData uri="http://schemas.openxmlformats.org/drawingml/2006/table">
            <a:tbl>
              <a:tblPr firstRow="1" bandRow="1">
                <a:tableStyleId>{5C22544A-7EE6-4342-B048-85BDC9FD1C3A}</a:tableStyleId>
              </a:tblPr>
              <a:tblGrid>
                <a:gridCol w="2083121">
                  <a:extLst>
                    <a:ext uri="{9D8B030D-6E8A-4147-A177-3AD203B41FA5}">
                      <a16:colId xmlns:a16="http://schemas.microsoft.com/office/drawing/2014/main" val="568530912"/>
                    </a:ext>
                  </a:extLst>
                </a:gridCol>
                <a:gridCol w="504056">
                  <a:extLst>
                    <a:ext uri="{9D8B030D-6E8A-4147-A177-3AD203B41FA5}">
                      <a16:colId xmlns:a16="http://schemas.microsoft.com/office/drawing/2014/main" val="3846057513"/>
                    </a:ext>
                  </a:extLst>
                </a:gridCol>
                <a:gridCol w="720080">
                  <a:extLst>
                    <a:ext uri="{9D8B030D-6E8A-4147-A177-3AD203B41FA5}">
                      <a16:colId xmlns:a16="http://schemas.microsoft.com/office/drawing/2014/main" val="1025236798"/>
                    </a:ext>
                  </a:extLst>
                </a:gridCol>
                <a:gridCol w="797199">
                  <a:extLst>
                    <a:ext uri="{9D8B030D-6E8A-4147-A177-3AD203B41FA5}">
                      <a16:colId xmlns:a16="http://schemas.microsoft.com/office/drawing/2014/main" val="722966771"/>
                    </a:ext>
                  </a:extLst>
                </a:gridCol>
              </a:tblGrid>
              <a:tr h="276196">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extLst>
                  <a:ext uri="{0D108BD9-81ED-4DB2-BD59-A6C34878D82A}">
                    <a16:rowId xmlns:a16="http://schemas.microsoft.com/office/drawing/2014/main" val="4134015049"/>
                  </a:ext>
                </a:extLst>
              </a:tr>
              <a:tr h="295867">
                <a:tc>
                  <a:txBody>
                    <a:bodyPr/>
                    <a:lstStyle/>
                    <a:p>
                      <a:r>
                        <a:rPr lang="en-GB" sz="1400" dirty="0"/>
                        <a:t>N. </a:t>
                      </a:r>
                      <a:r>
                        <a:rPr lang="en-GB" sz="1400" dirty="0" err="1"/>
                        <a:t>Canale</a:t>
                      </a:r>
                      <a:r>
                        <a:rPr lang="en-GB" sz="1400" dirty="0"/>
                        <a:t> (</a:t>
                      </a:r>
                      <a:r>
                        <a:rPr lang="en-GB" sz="1400" dirty="0" err="1"/>
                        <a:t>dottorando</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291105980"/>
                  </a:ext>
                </a:extLst>
              </a:tr>
              <a:tr h="295867">
                <a:tc>
                  <a:txBody>
                    <a:bodyPr/>
                    <a:lstStyle/>
                    <a:p>
                      <a:r>
                        <a:rPr lang="en-GB" sz="1400" dirty="0"/>
                        <a:t>G. </a:t>
                      </a:r>
                      <a:r>
                        <a:rPr lang="en-GB" sz="1400" dirty="0" err="1"/>
                        <a:t>Ciullo</a:t>
                      </a:r>
                      <a:r>
                        <a:rPr lang="en-GB" sz="1400" dirty="0"/>
                        <a:t> (staff)</a:t>
                      </a:r>
                    </a:p>
                  </a:txBody>
                  <a:tcPr/>
                </a:tc>
                <a:tc>
                  <a:txBody>
                    <a:bodyPr/>
                    <a:lstStyle/>
                    <a:p>
                      <a:pPr algn="ctr"/>
                      <a:r>
                        <a:rPr lang="en-GB" sz="1400" dirty="0"/>
                        <a:t>70</a:t>
                      </a:r>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34610521"/>
                  </a:ext>
                </a:extLst>
              </a:tr>
              <a:tr h="295867">
                <a:tc>
                  <a:txBody>
                    <a:bodyPr/>
                    <a:lstStyle/>
                    <a:p>
                      <a:r>
                        <a:rPr lang="en-GB" sz="1400" dirty="0"/>
                        <a:t>M. </a:t>
                      </a:r>
                      <a:r>
                        <a:rPr lang="en-GB" sz="1400" dirty="0" err="1"/>
                        <a:t>Contalbrigo</a:t>
                      </a:r>
                      <a:r>
                        <a:rPr lang="en-GB" sz="1400" dirty="0"/>
                        <a:t> (staff)</a:t>
                      </a:r>
                    </a:p>
                  </a:txBody>
                  <a:tcPr/>
                </a:tc>
                <a:tc>
                  <a:txBody>
                    <a:bodyPr/>
                    <a:lstStyle/>
                    <a:p>
                      <a:pPr algn="ctr"/>
                      <a:endParaRPr lang="en-GB" sz="1400" dirty="0"/>
                    </a:p>
                  </a:txBody>
                  <a:tcPr/>
                </a:tc>
                <a:tc>
                  <a:txBody>
                    <a:bodyPr/>
                    <a:lstStyle/>
                    <a:p>
                      <a:pPr algn="ctr"/>
                      <a:r>
                        <a:rPr lang="en-GB" sz="1400" dirty="0">
                          <a:solidFill>
                            <a:srgbClr val="FF0000"/>
                          </a:solidFill>
                        </a:rPr>
                        <a:t>75</a:t>
                      </a:r>
                    </a:p>
                  </a:txBody>
                  <a:tcPr/>
                </a:tc>
                <a:tc>
                  <a:txBody>
                    <a:bodyPr/>
                    <a:lstStyle/>
                    <a:p>
                      <a:pPr algn="ctr"/>
                      <a:r>
                        <a:rPr lang="en-GB" sz="1400" dirty="0">
                          <a:solidFill>
                            <a:srgbClr val="FF0000"/>
                          </a:solidFill>
                        </a:rPr>
                        <a:t>20</a:t>
                      </a:r>
                    </a:p>
                  </a:txBody>
                  <a:tcPr/>
                </a:tc>
                <a:extLst>
                  <a:ext uri="{0D108BD9-81ED-4DB2-BD59-A6C34878D82A}">
                    <a16:rowId xmlns:a16="http://schemas.microsoft.com/office/drawing/2014/main" val="1879175294"/>
                  </a:ext>
                </a:extLst>
              </a:tr>
              <a:tr h="295867">
                <a:tc>
                  <a:txBody>
                    <a:bodyPr/>
                    <a:lstStyle/>
                    <a:p>
                      <a:r>
                        <a:rPr lang="en-GB" sz="1400" dirty="0">
                          <a:solidFill>
                            <a:schemeClr val="tx1"/>
                          </a:solidFill>
                        </a:rPr>
                        <a:t>S. </a:t>
                      </a:r>
                      <a:r>
                        <a:rPr lang="en-GB" sz="1400" dirty="0" err="1">
                          <a:solidFill>
                            <a:schemeClr val="tx1"/>
                          </a:solidFill>
                        </a:rPr>
                        <a:t>Dymov</a:t>
                      </a:r>
                      <a:r>
                        <a:rPr lang="en-GB" sz="1400" dirty="0">
                          <a:solidFill>
                            <a:schemeClr val="tx1"/>
                          </a:solidFill>
                        </a:rPr>
                        <a:t> (post-doc)</a:t>
                      </a:r>
                    </a:p>
                  </a:txBody>
                  <a:tcPr/>
                </a:tc>
                <a:tc>
                  <a:txBody>
                    <a:bodyPr/>
                    <a:lstStyle/>
                    <a:p>
                      <a:pPr algn="ctr"/>
                      <a:r>
                        <a:rPr lang="en-GB" sz="1400" dirty="0">
                          <a:solidFill>
                            <a:schemeClr val="tx1"/>
                          </a:solidFill>
                        </a:rPr>
                        <a:t>100</a:t>
                      </a:r>
                    </a:p>
                  </a:txBody>
                  <a:tcPr/>
                </a:tc>
                <a:tc>
                  <a:txBody>
                    <a:bodyPr/>
                    <a:lstStyle/>
                    <a:p>
                      <a:pPr algn="ctr"/>
                      <a:endParaRPr lang="en-GB" sz="140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61736303"/>
                  </a:ext>
                </a:extLst>
              </a:tr>
              <a:tr h="295867">
                <a:tc>
                  <a:txBody>
                    <a:bodyPr/>
                    <a:lstStyle/>
                    <a:p>
                      <a:r>
                        <a:rPr lang="en-GB" sz="1400" dirty="0"/>
                        <a:t>L. Del Bianco </a:t>
                      </a:r>
                      <a:r>
                        <a:rPr lang="en-GB" sz="1400" dirty="0">
                          <a:solidFill>
                            <a:schemeClr val="tx1"/>
                          </a:solidFill>
                        </a:rPr>
                        <a:t>(staff)</a:t>
                      </a:r>
                    </a:p>
                  </a:txBody>
                  <a:tcPr/>
                </a:tc>
                <a:tc>
                  <a:txBody>
                    <a:bodyPr/>
                    <a:lstStyle/>
                    <a:p>
                      <a:pPr algn="ctr"/>
                      <a:endParaRPr lang="en-GB" sz="1400"/>
                    </a:p>
                  </a:txBody>
                  <a:tcPr/>
                </a:tc>
                <a:tc>
                  <a:txBody>
                    <a:bodyPr/>
                    <a:lstStyle/>
                    <a:p>
                      <a:pPr algn="ctr"/>
                      <a:r>
                        <a:rPr lang="en-GB" sz="1400" dirty="0">
                          <a:solidFill>
                            <a:srgbClr val="FF0000"/>
                          </a:solidFill>
                        </a:rPr>
                        <a:t>100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622292373"/>
                  </a:ext>
                </a:extLst>
              </a:tr>
              <a:tr h="295867">
                <a:tc>
                  <a:txBody>
                    <a:bodyPr/>
                    <a:lstStyle/>
                    <a:p>
                      <a:r>
                        <a:rPr lang="en-GB" sz="1400" dirty="0"/>
                        <a:t>A. </a:t>
                      </a:r>
                      <a:r>
                        <a:rPr lang="en-GB" sz="1400" dirty="0" err="1"/>
                        <a:t>Kononov</a:t>
                      </a:r>
                      <a:r>
                        <a:rPr lang="en-GB" sz="1400" dirty="0"/>
                        <a:t> (</a:t>
                      </a:r>
                      <a:r>
                        <a:rPr lang="en-GB" sz="1400" dirty="0" err="1"/>
                        <a:t>dottorando</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a:solidFill>
                          <a:srgbClr val="FF0000"/>
                        </a:solidFill>
                      </a:endParaRPr>
                    </a:p>
                  </a:txBody>
                  <a:tcPr/>
                </a:tc>
                <a:extLst>
                  <a:ext uri="{0D108BD9-81ED-4DB2-BD59-A6C34878D82A}">
                    <a16:rowId xmlns:a16="http://schemas.microsoft.com/office/drawing/2014/main" val="3517273668"/>
                  </a:ext>
                </a:extLst>
              </a:tr>
              <a:tr h="295867">
                <a:tc>
                  <a:txBody>
                    <a:bodyPr/>
                    <a:lstStyle/>
                    <a:p>
                      <a:r>
                        <a:rPr lang="en-GB" sz="1400" dirty="0"/>
                        <a:t>P. </a:t>
                      </a:r>
                      <a:r>
                        <a:rPr lang="en-GB" sz="1400" dirty="0" err="1"/>
                        <a:t>Lenisa</a:t>
                      </a:r>
                      <a:r>
                        <a:rPr lang="en-GB" sz="1400" dirty="0"/>
                        <a:t> (staff)</a:t>
                      </a:r>
                    </a:p>
                  </a:txBody>
                  <a:tcPr/>
                </a:tc>
                <a:tc>
                  <a:txBody>
                    <a:bodyPr/>
                    <a:lstStyle/>
                    <a:p>
                      <a:pPr algn="ctr"/>
                      <a:r>
                        <a:rPr lang="en-GB" sz="1400" dirty="0"/>
                        <a:t>75</a:t>
                      </a:r>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701723634"/>
                  </a:ext>
                </a:extLst>
              </a:tr>
              <a:tr h="295867">
                <a:tc>
                  <a:txBody>
                    <a:bodyPr/>
                    <a:lstStyle/>
                    <a:p>
                      <a:r>
                        <a:rPr lang="en-GB" sz="1400" dirty="0"/>
                        <a:t>A. </a:t>
                      </a:r>
                      <a:r>
                        <a:rPr lang="en-GB" sz="1400" dirty="0" err="1"/>
                        <a:t>Maragno</a:t>
                      </a:r>
                      <a:r>
                        <a:rPr lang="en-GB" sz="1400" dirty="0"/>
                        <a:t> (</a:t>
                      </a:r>
                      <a:r>
                        <a:rPr lang="en-GB" sz="1400" dirty="0" err="1"/>
                        <a:t>dottoranda</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09455325"/>
                  </a:ext>
                </a:extLst>
              </a:tr>
              <a:tr h="295867">
                <a:tc>
                  <a:txBody>
                    <a:bodyPr/>
                    <a:lstStyle/>
                    <a:p>
                      <a:r>
                        <a:rPr lang="en-GB" sz="1400" dirty="0"/>
                        <a:t>L. </a:t>
                      </a:r>
                      <a:r>
                        <a:rPr lang="en-GB" sz="1400" dirty="0" err="1"/>
                        <a:t>Pappalardo</a:t>
                      </a:r>
                      <a:r>
                        <a:rPr lang="en-GB" sz="1400" dirty="0"/>
                        <a:t> (RTD-B)</a:t>
                      </a:r>
                    </a:p>
                  </a:txBody>
                  <a:tcPr/>
                </a:tc>
                <a:tc>
                  <a:txBody>
                    <a:bodyPr/>
                    <a:lstStyle/>
                    <a:p>
                      <a:pPr algn="ctr"/>
                      <a:endParaRPr lang="en-GB" sz="1400" dirty="0"/>
                    </a:p>
                  </a:txBody>
                  <a:tcPr/>
                </a:tc>
                <a:tc>
                  <a:txBody>
                    <a:bodyPr/>
                    <a:lstStyle/>
                    <a:p>
                      <a:pPr algn="ctr"/>
                      <a:r>
                        <a:rPr lang="en-GB" sz="1400" dirty="0">
                          <a:solidFill>
                            <a:srgbClr val="FF0000"/>
                          </a:solidFill>
                        </a:rPr>
                        <a:t>30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334615766"/>
                  </a:ext>
                </a:extLst>
              </a:tr>
              <a:tr h="295867">
                <a:tc>
                  <a:txBody>
                    <a:bodyPr/>
                    <a:lstStyle/>
                    <a:p>
                      <a:r>
                        <a:rPr lang="en-GB" sz="1400" dirty="0">
                          <a:solidFill>
                            <a:schemeClr val="tx1"/>
                          </a:solidFill>
                        </a:rPr>
                        <a:t>A. </a:t>
                      </a:r>
                      <a:r>
                        <a:rPr lang="en-GB" sz="1400" dirty="0" err="1">
                          <a:solidFill>
                            <a:schemeClr val="tx1"/>
                          </a:solidFill>
                        </a:rPr>
                        <a:t>Pesce</a:t>
                      </a:r>
                      <a:r>
                        <a:rPr lang="en-GB" sz="1400" dirty="0">
                          <a:solidFill>
                            <a:schemeClr val="tx1"/>
                          </a:solidFill>
                        </a:rPr>
                        <a:t> (post-doc)</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587764453"/>
                  </a:ext>
                </a:extLst>
              </a:tr>
              <a:tr h="295867">
                <a:tc>
                  <a:txBody>
                    <a:bodyPr/>
                    <a:lstStyle/>
                    <a:p>
                      <a:r>
                        <a:rPr lang="en-GB" sz="1400" dirty="0">
                          <a:solidFill>
                            <a:schemeClr val="tx1"/>
                          </a:solidFill>
                        </a:rPr>
                        <a:t>A. </a:t>
                      </a:r>
                      <a:r>
                        <a:rPr lang="en-GB" sz="1400" dirty="0" err="1">
                          <a:solidFill>
                            <a:schemeClr val="tx1"/>
                          </a:solidFill>
                        </a:rPr>
                        <a:t>Seleev</a:t>
                      </a:r>
                      <a:r>
                        <a:rPr lang="en-GB" sz="1400" dirty="0">
                          <a:solidFill>
                            <a:schemeClr val="tx1"/>
                          </a:solidFill>
                        </a:rPr>
                        <a:t> (</a:t>
                      </a:r>
                      <a:r>
                        <a:rPr lang="en-GB" sz="1400" dirty="0" err="1">
                          <a:solidFill>
                            <a:schemeClr val="tx1"/>
                          </a:solidFill>
                        </a:rPr>
                        <a:t>assegnista</a:t>
                      </a:r>
                      <a:r>
                        <a:rPr lang="en-GB" sz="1400" dirty="0">
                          <a:solidFill>
                            <a:schemeClr val="tx1"/>
                          </a:solidFill>
                        </a:rPr>
                        <a:t>)</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252346675"/>
                  </a:ext>
                </a:extLst>
              </a:tr>
              <a:tr h="295867">
                <a:tc>
                  <a:txBody>
                    <a:bodyPr/>
                    <a:lstStyle/>
                    <a:p>
                      <a:r>
                        <a:rPr lang="en-GB" sz="1400" dirty="0">
                          <a:solidFill>
                            <a:schemeClr val="tx1"/>
                          </a:solidFill>
                        </a:rPr>
                        <a:t>R. Shankar (</a:t>
                      </a:r>
                      <a:r>
                        <a:rPr lang="en-GB" sz="1400" dirty="0" err="1">
                          <a:solidFill>
                            <a:schemeClr val="tx1"/>
                          </a:solidFill>
                        </a:rPr>
                        <a:t>dottorando</a:t>
                      </a:r>
                      <a:r>
                        <a:rPr lang="en-GB" sz="1400" dirty="0">
                          <a:solidFill>
                            <a:schemeClr val="tx1"/>
                          </a:solidFill>
                        </a:rPr>
                        <a:t>)</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157129144"/>
                  </a:ext>
                </a:extLst>
              </a:tr>
              <a:tr h="295867">
                <a:tc>
                  <a:txBody>
                    <a:bodyPr/>
                    <a:lstStyle/>
                    <a:p>
                      <a:r>
                        <a:rPr lang="en-GB" sz="1400" dirty="0"/>
                        <a:t>F. </a:t>
                      </a:r>
                      <a:r>
                        <a:rPr lang="en-GB" sz="1400" dirty="0" err="1"/>
                        <a:t>Spizzo</a:t>
                      </a:r>
                      <a:r>
                        <a:rPr lang="en-GB" sz="1400" dirty="0"/>
                        <a:t> (staff)</a:t>
                      </a:r>
                    </a:p>
                  </a:txBody>
                  <a:tcPr/>
                </a:tc>
                <a:tc>
                  <a:txBody>
                    <a:bodyPr/>
                    <a:lstStyle/>
                    <a:p>
                      <a:pPr algn="ctr"/>
                      <a:endParaRPr lang="en-GB" sz="1400" dirty="0"/>
                    </a:p>
                  </a:txBody>
                  <a:tcPr/>
                </a:tc>
                <a:tc>
                  <a:txBody>
                    <a:bodyPr/>
                    <a:lstStyle/>
                    <a:p>
                      <a:pPr algn="ctr"/>
                      <a:r>
                        <a:rPr lang="en-GB" sz="1400" dirty="0">
                          <a:solidFill>
                            <a:srgbClr val="FF0000"/>
                          </a:solidFill>
                        </a:rPr>
                        <a:t>80</a:t>
                      </a:r>
                    </a:p>
                  </a:txBody>
                  <a:tcPr/>
                </a:tc>
                <a:tc>
                  <a:txBody>
                    <a:bodyPr/>
                    <a:lstStyle/>
                    <a:p>
                      <a:pPr algn="ctr"/>
                      <a:r>
                        <a:rPr lang="en-GB" sz="1400" dirty="0">
                          <a:solidFill>
                            <a:srgbClr val="FF0000"/>
                          </a:solidFill>
                        </a:rPr>
                        <a:t>20</a:t>
                      </a:r>
                    </a:p>
                  </a:txBody>
                  <a:tcPr/>
                </a:tc>
                <a:extLst>
                  <a:ext uri="{0D108BD9-81ED-4DB2-BD59-A6C34878D82A}">
                    <a16:rowId xmlns:a16="http://schemas.microsoft.com/office/drawing/2014/main" val="2072584452"/>
                  </a:ext>
                </a:extLst>
              </a:tr>
              <a:tr h="295867">
                <a:tc>
                  <a:txBody>
                    <a:bodyPr/>
                    <a:lstStyle/>
                    <a:p>
                      <a:r>
                        <a:rPr lang="en-GB" sz="1400" dirty="0"/>
                        <a:t>S. Vallarino (</a:t>
                      </a:r>
                      <a:r>
                        <a:rPr lang="en-GB" sz="1400" dirty="0" err="1"/>
                        <a:t>dottorando</a:t>
                      </a:r>
                      <a:r>
                        <a:rPr lang="en-GB" sz="1400" dirty="0"/>
                        <a:t>)</a:t>
                      </a:r>
                    </a:p>
                  </a:txBody>
                  <a:tcPr/>
                </a:tc>
                <a:tc>
                  <a:txBody>
                    <a:bodyPr/>
                    <a:lstStyle/>
                    <a:p>
                      <a:pPr algn="ctr"/>
                      <a:endParaRPr lang="en-GB" sz="1400" dirty="0"/>
                    </a:p>
                  </a:txBody>
                  <a:tcPr/>
                </a:tc>
                <a:tc>
                  <a:txBody>
                    <a:bodyPr/>
                    <a:lstStyle/>
                    <a:p>
                      <a:pPr algn="ctr"/>
                      <a:r>
                        <a:rPr lang="en-GB" sz="1400" dirty="0">
                          <a:solidFill>
                            <a:srgbClr val="FF0000"/>
                          </a:solidFill>
                        </a:rPr>
                        <a:t>100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477395290"/>
                  </a:ext>
                </a:extLst>
              </a:tr>
              <a:tr h="295867">
                <a:tc>
                  <a:txBody>
                    <a:bodyPr/>
                    <a:lstStyle/>
                    <a:p>
                      <a:r>
                        <a:rPr lang="en-GB" sz="1400" dirty="0"/>
                        <a:t>V. </a:t>
                      </a:r>
                      <a:r>
                        <a:rPr lang="en-GB" sz="1400" dirty="0" err="1"/>
                        <a:t>Carassiti</a:t>
                      </a:r>
                      <a:endParaRPr lang="en-GB" sz="1400" dirty="0"/>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116827114"/>
                  </a:ext>
                </a:extLst>
              </a:tr>
              <a:tr h="295867">
                <a:tc>
                  <a:txBody>
                    <a:bodyPr/>
                    <a:lstStyle/>
                    <a:p>
                      <a:r>
                        <a:rPr lang="en-GB" sz="1400" dirty="0"/>
                        <a:t>A. Cotta </a:t>
                      </a:r>
                      <a:r>
                        <a:rPr lang="en-GB" sz="1400" dirty="0" err="1"/>
                        <a:t>Ramusino</a:t>
                      </a:r>
                      <a:r>
                        <a:rPr lang="en-GB" sz="1400" dirty="0"/>
                        <a:t> (staff)</a:t>
                      </a:r>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391430406"/>
                  </a:ext>
                </a:extLst>
              </a:tr>
              <a:tr h="295867">
                <a:tc>
                  <a:txBody>
                    <a:bodyPr/>
                    <a:lstStyle/>
                    <a:p>
                      <a:r>
                        <a:rPr lang="en-GB" sz="1400" b="1" dirty="0">
                          <a:solidFill>
                            <a:srgbClr val="0000FF"/>
                          </a:solidFill>
                        </a:rPr>
                        <a:t>TOTALE/100</a:t>
                      </a:r>
                    </a:p>
                  </a:txBody>
                  <a:tcPr/>
                </a:tc>
                <a:tc>
                  <a:txBody>
                    <a:bodyPr/>
                    <a:lstStyle/>
                    <a:p>
                      <a:pPr algn="ctr"/>
                      <a:r>
                        <a:rPr lang="en-GB" sz="1400" b="1" dirty="0">
                          <a:solidFill>
                            <a:srgbClr val="0000FF"/>
                          </a:solidFill>
                        </a:rPr>
                        <a:t>8.6</a:t>
                      </a:r>
                    </a:p>
                  </a:txBody>
                  <a:tcPr/>
                </a:tc>
                <a:tc>
                  <a:txBody>
                    <a:bodyPr/>
                    <a:lstStyle/>
                    <a:p>
                      <a:pPr algn="ctr"/>
                      <a:r>
                        <a:rPr lang="en-GB" sz="1400" b="1" dirty="0">
                          <a:solidFill>
                            <a:srgbClr val="FF0000"/>
                          </a:solidFill>
                        </a:rPr>
                        <a:t>4.2</a:t>
                      </a:r>
                    </a:p>
                  </a:txBody>
                  <a:tcPr/>
                </a:tc>
                <a:tc>
                  <a:txBody>
                    <a:bodyPr/>
                    <a:lstStyle/>
                    <a:p>
                      <a:pPr algn="ctr"/>
                      <a:r>
                        <a:rPr lang="en-GB" sz="1400" b="1" dirty="0">
                          <a:solidFill>
                            <a:srgbClr val="FF0000"/>
                          </a:solidFill>
                        </a:rPr>
                        <a:t>0.4</a:t>
                      </a:r>
                    </a:p>
                  </a:txBody>
                  <a:tcPr/>
                </a:tc>
                <a:extLst>
                  <a:ext uri="{0D108BD9-81ED-4DB2-BD59-A6C34878D82A}">
                    <a16:rowId xmlns:a16="http://schemas.microsoft.com/office/drawing/2014/main" val="1487329078"/>
                  </a:ext>
                </a:extLst>
              </a:tr>
            </a:tbl>
          </a:graphicData>
        </a:graphic>
      </p:graphicFrame>
      <p:graphicFrame>
        <p:nvGraphicFramePr>
          <p:cNvPr id="13" name="Tabella 12">
            <a:extLst>
              <a:ext uri="{FF2B5EF4-FFF2-40B4-BE49-F238E27FC236}">
                <a16:creationId xmlns:a16="http://schemas.microsoft.com/office/drawing/2014/main" id="{4DEB6DF7-E5E1-9F49-B013-61A66FAE3A02}"/>
              </a:ext>
            </a:extLst>
          </p:cNvPr>
          <p:cNvGraphicFramePr>
            <a:graphicFrameLocks noGrp="1"/>
          </p:cNvGraphicFramePr>
          <p:nvPr>
            <p:extLst>
              <p:ext uri="{D42A27DB-BD31-4B8C-83A1-F6EECF244321}">
                <p14:modId xmlns:p14="http://schemas.microsoft.com/office/powerpoint/2010/main" val="527945709"/>
              </p:ext>
            </p:extLst>
          </p:nvPr>
        </p:nvGraphicFramePr>
        <p:xfrm>
          <a:off x="4702942" y="3853907"/>
          <a:ext cx="4104454" cy="2438400"/>
        </p:xfrm>
        <a:graphic>
          <a:graphicData uri="http://schemas.openxmlformats.org/drawingml/2006/table">
            <a:tbl>
              <a:tblPr firstRow="1" bandRow="1">
                <a:tableStyleId>{5C22544A-7EE6-4342-B048-85BDC9FD1C3A}</a:tableStyleId>
              </a:tblPr>
              <a:tblGrid>
                <a:gridCol w="949823">
                  <a:extLst>
                    <a:ext uri="{9D8B030D-6E8A-4147-A177-3AD203B41FA5}">
                      <a16:colId xmlns:a16="http://schemas.microsoft.com/office/drawing/2014/main" val="568530912"/>
                    </a:ext>
                  </a:extLst>
                </a:gridCol>
                <a:gridCol w="792088">
                  <a:extLst>
                    <a:ext uri="{9D8B030D-6E8A-4147-A177-3AD203B41FA5}">
                      <a16:colId xmlns:a16="http://schemas.microsoft.com/office/drawing/2014/main" val="3846057513"/>
                    </a:ext>
                  </a:extLst>
                </a:gridCol>
                <a:gridCol w="792088">
                  <a:extLst>
                    <a:ext uri="{9D8B030D-6E8A-4147-A177-3AD203B41FA5}">
                      <a16:colId xmlns:a16="http://schemas.microsoft.com/office/drawing/2014/main" val="1025236798"/>
                    </a:ext>
                  </a:extLst>
                </a:gridCol>
                <a:gridCol w="856637">
                  <a:extLst>
                    <a:ext uri="{9D8B030D-6E8A-4147-A177-3AD203B41FA5}">
                      <a16:colId xmlns:a16="http://schemas.microsoft.com/office/drawing/2014/main" val="722966771"/>
                    </a:ext>
                  </a:extLst>
                </a:gridCol>
                <a:gridCol w="713818">
                  <a:extLst>
                    <a:ext uri="{9D8B030D-6E8A-4147-A177-3AD203B41FA5}">
                      <a16:colId xmlns:a16="http://schemas.microsoft.com/office/drawing/2014/main" val="423183816"/>
                    </a:ext>
                  </a:extLst>
                </a:gridCol>
              </a:tblGrid>
              <a:tr h="273220">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tc>
                  <a:txBody>
                    <a:bodyPr/>
                    <a:lstStyle/>
                    <a:p>
                      <a:pPr algn="ctr"/>
                      <a:r>
                        <a:rPr lang="en-GB" sz="1400" dirty="0"/>
                        <a:t>Dot.3</a:t>
                      </a:r>
                    </a:p>
                  </a:txBody>
                  <a:tcPr/>
                </a:tc>
                <a:extLst>
                  <a:ext uri="{0D108BD9-81ED-4DB2-BD59-A6C34878D82A}">
                    <a16:rowId xmlns:a16="http://schemas.microsoft.com/office/drawing/2014/main" val="4134015049"/>
                  </a:ext>
                </a:extLst>
              </a:tr>
              <a:tr h="295867">
                <a:tc>
                  <a:txBody>
                    <a:bodyPr/>
                    <a:lstStyle/>
                    <a:p>
                      <a:r>
                        <a:rPr lang="en-GB" sz="1400" b="1" dirty="0" err="1">
                          <a:solidFill>
                            <a:schemeClr val="tx1"/>
                          </a:solidFill>
                        </a:rPr>
                        <a:t>Missioni</a:t>
                      </a:r>
                      <a:endParaRPr lang="en-GB" sz="1400" b="1" dirty="0">
                        <a:solidFill>
                          <a:schemeClr val="tx1"/>
                        </a:solidFill>
                      </a:endParaRPr>
                    </a:p>
                  </a:txBody>
                  <a:tcPr/>
                </a:tc>
                <a:tc>
                  <a:txBody>
                    <a:bodyPr/>
                    <a:lstStyle/>
                    <a:p>
                      <a:pPr algn="ctr"/>
                      <a:r>
                        <a:rPr lang="en-GB" sz="1400" b="1" dirty="0">
                          <a:solidFill>
                            <a:schemeClr val="tx1"/>
                          </a:solidFill>
                        </a:rPr>
                        <a:t>57</a:t>
                      </a:r>
                    </a:p>
                  </a:txBody>
                  <a:tcPr/>
                </a:tc>
                <a:tc>
                  <a:txBody>
                    <a:bodyPr/>
                    <a:lstStyle/>
                    <a:p>
                      <a:pPr algn="ctr"/>
                      <a:r>
                        <a:rPr lang="en-GB" sz="1400" b="1" dirty="0">
                          <a:solidFill>
                            <a:srgbClr val="FF0000"/>
                          </a:solidFill>
                        </a:rPr>
                        <a:t>45</a:t>
                      </a:r>
                    </a:p>
                  </a:txBody>
                  <a:tcPr/>
                </a:tc>
                <a:tc>
                  <a:txBody>
                    <a:bodyPr/>
                    <a:lstStyle/>
                    <a:p>
                      <a:pPr algn="ctr"/>
                      <a:r>
                        <a:rPr lang="en-GB" sz="1400" b="1" dirty="0">
                          <a:solidFill>
                            <a:srgbClr val="FF0000"/>
                          </a:solidFill>
                        </a:rPr>
                        <a:t>15</a:t>
                      </a:r>
                    </a:p>
                  </a:txBody>
                  <a:tcPr/>
                </a:tc>
                <a:tc>
                  <a:txBody>
                    <a:bodyPr/>
                    <a:lstStyle/>
                    <a:p>
                      <a:pPr algn="ctr"/>
                      <a:r>
                        <a:rPr lang="en-GB" sz="1400" b="1" dirty="0">
                          <a:solidFill>
                            <a:srgbClr val="FF0000"/>
                          </a:solidFill>
                        </a:rPr>
                        <a:t>8</a:t>
                      </a:r>
                    </a:p>
                  </a:txBody>
                  <a:tcPr/>
                </a:tc>
                <a:extLst>
                  <a:ext uri="{0D108BD9-81ED-4DB2-BD59-A6C34878D82A}">
                    <a16:rowId xmlns:a16="http://schemas.microsoft.com/office/drawing/2014/main" val="1360267811"/>
                  </a:ext>
                </a:extLst>
              </a:tr>
              <a:tr h="295867">
                <a:tc>
                  <a:txBody>
                    <a:bodyPr/>
                    <a:lstStyle/>
                    <a:p>
                      <a:r>
                        <a:rPr lang="en-GB" sz="1400" b="1" dirty="0" err="1">
                          <a:solidFill>
                            <a:schemeClr val="tx1"/>
                          </a:solidFill>
                        </a:rPr>
                        <a:t>Trasp</a:t>
                      </a:r>
                      <a:r>
                        <a:rPr lang="en-GB" sz="1400" b="1" dirty="0">
                          <a:solidFill>
                            <a:schemeClr val="tx1"/>
                          </a:solidFill>
                        </a:rPr>
                        <a:t>.</a:t>
                      </a:r>
                    </a:p>
                  </a:txBody>
                  <a:tcPr/>
                </a:tc>
                <a:tc>
                  <a:txBody>
                    <a:bodyPr/>
                    <a:lstStyle/>
                    <a:p>
                      <a:pPr algn="ctr"/>
                      <a:endParaRPr lang="en-GB" sz="1400" b="1" dirty="0">
                        <a:solidFill>
                          <a:schemeClr val="tx1"/>
                        </a:solidFill>
                      </a:endParaRPr>
                    </a:p>
                  </a:txBody>
                  <a:tcPr/>
                </a:tc>
                <a:tc>
                  <a:txBody>
                    <a:bodyPr/>
                    <a:lstStyle/>
                    <a:p>
                      <a:pPr algn="ctr"/>
                      <a:r>
                        <a:rPr lang="en-GB" sz="1400" b="1" dirty="0">
                          <a:solidFill>
                            <a:srgbClr val="FF0000"/>
                          </a:solidFill>
                        </a:rPr>
                        <a:t>5</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extLst>
                  <a:ext uri="{0D108BD9-81ED-4DB2-BD59-A6C34878D82A}">
                    <a16:rowId xmlns:a16="http://schemas.microsoft.com/office/drawing/2014/main" val="2159992972"/>
                  </a:ext>
                </a:extLst>
              </a:tr>
              <a:tr h="295867">
                <a:tc>
                  <a:txBody>
                    <a:bodyPr/>
                    <a:lstStyle/>
                    <a:p>
                      <a:r>
                        <a:rPr lang="en-GB" sz="1400" b="1" dirty="0">
                          <a:solidFill>
                            <a:schemeClr val="tx1"/>
                          </a:solidFill>
                        </a:rPr>
                        <a:t>Inv.</a:t>
                      </a:r>
                    </a:p>
                  </a:txBody>
                  <a:tcPr/>
                </a:tc>
                <a:tc>
                  <a:txBody>
                    <a:bodyPr/>
                    <a:lstStyle/>
                    <a:p>
                      <a:pPr algn="ctr"/>
                      <a:r>
                        <a:rPr lang="en-GB" sz="1400" b="1" dirty="0">
                          <a:solidFill>
                            <a:schemeClr val="tx1"/>
                          </a:solidFill>
                        </a:rPr>
                        <a:t>9</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tc>
                  <a:txBody>
                    <a:bodyPr/>
                    <a:lstStyle/>
                    <a:p>
                      <a:pPr algn="ctr"/>
                      <a:r>
                        <a:rPr lang="en-GB" sz="1400" b="1" dirty="0">
                          <a:solidFill>
                            <a:srgbClr val="FF0000"/>
                          </a:solidFill>
                        </a:rPr>
                        <a:t>15</a:t>
                      </a:r>
                    </a:p>
                  </a:txBody>
                  <a:tcPr/>
                </a:tc>
                <a:extLst>
                  <a:ext uri="{0D108BD9-81ED-4DB2-BD59-A6C34878D82A}">
                    <a16:rowId xmlns:a16="http://schemas.microsoft.com/office/drawing/2014/main" val="4291105980"/>
                  </a:ext>
                </a:extLst>
              </a:tr>
              <a:tr h="295867">
                <a:tc>
                  <a:txBody>
                    <a:bodyPr/>
                    <a:lstStyle/>
                    <a:p>
                      <a:r>
                        <a:rPr lang="en-GB" sz="1400" b="1" dirty="0" err="1">
                          <a:solidFill>
                            <a:schemeClr val="tx1"/>
                          </a:solidFill>
                        </a:rPr>
                        <a:t>Consumi</a:t>
                      </a:r>
                      <a:endParaRPr lang="en-GB" sz="1400" b="1" dirty="0">
                        <a:solidFill>
                          <a:schemeClr val="tx1"/>
                        </a:solidFill>
                      </a:endParaRPr>
                    </a:p>
                  </a:txBody>
                  <a:tcPr/>
                </a:tc>
                <a:tc>
                  <a:txBody>
                    <a:bodyPr/>
                    <a:lstStyle/>
                    <a:p>
                      <a:pPr algn="ctr"/>
                      <a:r>
                        <a:rPr lang="en-GB" sz="1400" b="1" dirty="0">
                          <a:solidFill>
                            <a:schemeClr val="tx1"/>
                          </a:solidFill>
                        </a:rPr>
                        <a:t>34.5</a:t>
                      </a:r>
                    </a:p>
                  </a:txBody>
                  <a:tcPr/>
                </a:tc>
                <a:tc>
                  <a:txBody>
                    <a:bodyPr/>
                    <a:lstStyle/>
                    <a:p>
                      <a:pPr algn="ctr"/>
                      <a:r>
                        <a:rPr lang="en-GB" sz="1400" b="1" dirty="0">
                          <a:solidFill>
                            <a:srgbClr val="FF0000"/>
                          </a:solidFill>
                        </a:rPr>
                        <a:t>15</a:t>
                      </a:r>
                    </a:p>
                  </a:txBody>
                  <a:tcPr/>
                </a:tc>
                <a:tc>
                  <a:txBody>
                    <a:bodyPr/>
                    <a:lstStyle/>
                    <a:p>
                      <a:pPr algn="ctr"/>
                      <a:r>
                        <a:rPr lang="en-GB" sz="1400" b="1" dirty="0">
                          <a:solidFill>
                            <a:srgbClr val="FF0000"/>
                          </a:solidFill>
                        </a:rPr>
                        <a:t>17</a:t>
                      </a:r>
                    </a:p>
                  </a:txBody>
                  <a:tcPr/>
                </a:tc>
                <a:tc>
                  <a:txBody>
                    <a:bodyPr/>
                    <a:lstStyle/>
                    <a:p>
                      <a:pPr algn="ctr"/>
                      <a:r>
                        <a:rPr lang="en-GB" sz="1400" b="1" dirty="0">
                          <a:solidFill>
                            <a:srgbClr val="FF0000"/>
                          </a:solidFill>
                        </a:rPr>
                        <a:t>6</a:t>
                      </a:r>
                    </a:p>
                  </a:txBody>
                  <a:tcPr/>
                </a:tc>
                <a:extLst>
                  <a:ext uri="{0D108BD9-81ED-4DB2-BD59-A6C34878D82A}">
                    <a16:rowId xmlns:a16="http://schemas.microsoft.com/office/drawing/2014/main" val="434610521"/>
                  </a:ext>
                </a:extLst>
              </a:tr>
              <a:tr h="295867">
                <a:tc>
                  <a:txBody>
                    <a:bodyPr/>
                    <a:lstStyle/>
                    <a:p>
                      <a:r>
                        <a:rPr lang="en-GB" sz="1400" b="1" dirty="0" err="1">
                          <a:solidFill>
                            <a:schemeClr val="tx1"/>
                          </a:solidFill>
                        </a:rPr>
                        <a:t>Apparati</a:t>
                      </a:r>
                      <a:endParaRPr lang="en-GB" sz="1400" b="1" dirty="0">
                        <a:solidFill>
                          <a:schemeClr val="tx1"/>
                        </a:solidFill>
                      </a:endParaRPr>
                    </a:p>
                  </a:txBody>
                  <a:tcPr/>
                </a:tc>
                <a:tc>
                  <a:txBody>
                    <a:bodyPr/>
                    <a:lstStyle/>
                    <a:p>
                      <a:pPr algn="ctr"/>
                      <a:endParaRPr lang="en-GB" sz="1400" b="1" dirty="0">
                        <a:solidFill>
                          <a:schemeClr val="tx1"/>
                        </a:solidFill>
                      </a:endParaRPr>
                    </a:p>
                  </a:txBody>
                  <a:tcPr/>
                </a:tc>
                <a:tc>
                  <a:txBody>
                    <a:bodyPr/>
                    <a:lstStyle/>
                    <a:p>
                      <a:pPr algn="ctr"/>
                      <a:r>
                        <a:rPr lang="en-GB" sz="1400" b="1" dirty="0">
                          <a:solidFill>
                            <a:srgbClr val="FF0000"/>
                          </a:solidFill>
                        </a:rPr>
                        <a:t>20</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extLst>
                  <a:ext uri="{0D108BD9-81ED-4DB2-BD59-A6C34878D82A}">
                    <a16:rowId xmlns:a16="http://schemas.microsoft.com/office/drawing/2014/main" val="1994465804"/>
                  </a:ext>
                </a:extLst>
              </a:tr>
              <a:tr h="295867">
                <a:tc>
                  <a:txBody>
                    <a:bodyPr/>
                    <a:lstStyle/>
                    <a:p>
                      <a:r>
                        <a:rPr lang="en-GB" sz="1400" b="1" dirty="0" err="1">
                          <a:solidFill>
                            <a:schemeClr val="tx1"/>
                          </a:solidFill>
                        </a:rPr>
                        <a:t>Altro</a:t>
                      </a:r>
                      <a:endParaRPr lang="en-GB" sz="1400" b="1" dirty="0">
                        <a:solidFill>
                          <a:schemeClr val="tx1"/>
                        </a:solidFill>
                      </a:endParaRPr>
                    </a:p>
                  </a:txBody>
                  <a:tcPr/>
                </a:tc>
                <a:tc>
                  <a:txBody>
                    <a:bodyPr/>
                    <a:lstStyle/>
                    <a:p>
                      <a:pPr algn="ctr"/>
                      <a:endParaRPr lang="en-GB" sz="1400" b="1" dirty="0">
                        <a:solidFill>
                          <a:schemeClr val="tx1"/>
                        </a:solidFill>
                      </a:endParaRP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tc>
                  <a:txBody>
                    <a:bodyPr/>
                    <a:lstStyle/>
                    <a:p>
                      <a:pPr algn="ctr"/>
                      <a:r>
                        <a:rPr lang="en-GB" sz="1400" b="1" dirty="0">
                          <a:solidFill>
                            <a:srgbClr val="FF0000"/>
                          </a:solidFill>
                        </a:rPr>
                        <a:t>3</a:t>
                      </a:r>
                    </a:p>
                  </a:txBody>
                  <a:tcPr/>
                </a:tc>
                <a:extLst>
                  <a:ext uri="{0D108BD9-81ED-4DB2-BD59-A6C34878D82A}">
                    <a16:rowId xmlns:a16="http://schemas.microsoft.com/office/drawing/2014/main" val="379526489"/>
                  </a:ext>
                </a:extLst>
              </a:tr>
              <a:tr h="295867">
                <a:tc>
                  <a:txBody>
                    <a:bodyPr/>
                    <a:lstStyle/>
                    <a:p>
                      <a:r>
                        <a:rPr lang="en-GB" sz="1400" b="1" dirty="0">
                          <a:solidFill>
                            <a:srgbClr val="0000FF"/>
                          </a:solidFill>
                        </a:rPr>
                        <a:t>TOTALE</a:t>
                      </a:r>
                    </a:p>
                  </a:txBody>
                  <a:tcPr/>
                </a:tc>
                <a:tc>
                  <a:txBody>
                    <a:bodyPr/>
                    <a:lstStyle/>
                    <a:p>
                      <a:pPr algn="ctr"/>
                      <a:r>
                        <a:rPr lang="en-GB" sz="1400" b="1" dirty="0">
                          <a:solidFill>
                            <a:srgbClr val="0000FF"/>
                          </a:solidFill>
                        </a:rPr>
                        <a:t>100.5</a:t>
                      </a:r>
                    </a:p>
                  </a:txBody>
                  <a:tcPr/>
                </a:tc>
                <a:tc>
                  <a:txBody>
                    <a:bodyPr/>
                    <a:lstStyle/>
                    <a:p>
                      <a:pPr algn="ctr"/>
                      <a:r>
                        <a:rPr lang="en-GB" sz="1400" b="1" dirty="0">
                          <a:solidFill>
                            <a:srgbClr val="FF0000"/>
                          </a:solidFill>
                        </a:rPr>
                        <a:t>85</a:t>
                      </a:r>
                    </a:p>
                  </a:txBody>
                  <a:tcPr/>
                </a:tc>
                <a:tc>
                  <a:txBody>
                    <a:bodyPr/>
                    <a:lstStyle/>
                    <a:p>
                      <a:pPr algn="ctr"/>
                      <a:r>
                        <a:rPr lang="en-GB" sz="1400" b="1" dirty="0">
                          <a:solidFill>
                            <a:srgbClr val="FF0000"/>
                          </a:solidFill>
                        </a:rPr>
                        <a:t>32</a:t>
                      </a:r>
                    </a:p>
                  </a:txBody>
                  <a:tcPr/>
                </a:tc>
                <a:tc>
                  <a:txBody>
                    <a:bodyPr/>
                    <a:lstStyle/>
                    <a:p>
                      <a:pPr algn="ctr"/>
                      <a:r>
                        <a:rPr lang="en-GB" sz="1400" b="1" dirty="0">
                          <a:solidFill>
                            <a:srgbClr val="FF0000"/>
                          </a:solidFill>
                        </a:rPr>
                        <a:t>32</a:t>
                      </a:r>
                    </a:p>
                  </a:txBody>
                  <a:tcPr/>
                </a:tc>
                <a:extLst>
                  <a:ext uri="{0D108BD9-81ED-4DB2-BD59-A6C34878D82A}">
                    <a16:rowId xmlns:a16="http://schemas.microsoft.com/office/drawing/2014/main" val="1487329078"/>
                  </a:ext>
                </a:extLst>
              </a:tr>
            </a:tbl>
          </a:graphicData>
        </a:graphic>
      </p:graphicFrame>
      <p:sp>
        <p:nvSpPr>
          <p:cNvPr id="4" name="CasellaDiTesto 3">
            <a:extLst>
              <a:ext uri="{FF2B5EF4-FFF2-40B4-BE49-F238E27FC236}">
                <a16:creationId xmlns:a16="http://schemas.microsoft.com/office/drawing/2014/main" id="{49E339E8-8B04-CF49-87FD-23835047F0EF}"/>
              </a:ext>
            </a:extLst>
          </p:cNvPr>
          <p:cNvSpPr txBox="1"/>
          <p:nvPr/>
        </p:nvSpPr>
        <p:spPr>
          <a:xfrm>
            <a:off x="4675872" y="3497696"/>
            <a:ext cx="4066765" cy="369332"/>
          </a:xfrm>
          <a:prstGeom prst="rect">
            <a:avLst/>
          </a:prstGeom>
          <a:noFill/>
        </p:spPr>
        <p:txBody>
          <a:bodyPr wrap="square" rtlCol="0">
            <a:spAutoFit/>
          </a:bodyPr>
          <a:lstStyle/>
          <a:p>
            <a:r>
              <a:rPr lang="en-GB" b="1" dirty="0" err="1"/>
              <a:t>Richieste</a:t>
            </a:r>
            <a:r>
              <a:rPr lang="en-GB" b="1" dirty="0"/>
              <a:t> </a:t>
            </a:r>
            <a:r>
              <a:rPr lang="en-GB" b="1" dirty="0" err="1"/>
              <a:t>finanziarie</a:t>
            </a:r>
            <a:r>
              <a:rPr lang="en-GB" b="1" dirty="0"/>
              <a:t> (k€)</a:t>
            </a:r>
          </a:p>
        </p:txBody>
      </p:sp>
      <p:graphicFrame>
        <p:nvGraphicFramePr>
          <p:cNvPr id="16" name="Tabella 15">
            <a:extLst>
              <a:ext uri="{FF2B5EF4-FFF2-40B4-BE49-F238E27FC236}">
                <a16:creationId xmlns:a16="http://schemas.microsoft.com/office/drawing/2014/main" id="{A22BFE3F-A7BC-B942-B4CE-BB68F493091E}"/>
              </a:ext>
            </a:extLst>
          </p:cNvPr>
          <p:cNvGraphicFramePr>
            <a:graphicFrameLocks noGrp="1"/>
          </p:cNvGraphicFramePr>
          <p:nvPr>
            <p:extLst>
              <p:ext uri="{D42A27DB-BD31-4B8C-83A1-F6EECF244321}">
                <p14:modId xmlns:p14="http://schemas.microsoft.com/office/powerpoint/2010/main" val="596474855"/>
              </p:ext>
            </p:extLst>
          </p:nvPr>
        </p:nvGraphicFramePr>
        <p:xfrm>
          <a:off x="4726692" y="1196752"/>
          <a:ext cx="4104456" cy="2438400"/>
        </p:xfrm>
        <a:graphic>
          <a:graphicData uri="http://schemas.openxmlformats.org/drawingml/2006/table">
            <a:tbl>
              <a:tblPr firstRow="1" bandRow="1">
                <a:tableStyleId>{5C22544A-7EE6-4342-B048-85BDC9FD1C3A}</a:tableStyleId>
              </a:tblPr>
              <a:tblGrid>
                <a:gridCol w="2083121">
                  <a:extLst>
                    <a:ext uri="{9D8B030D-6E8A-4147-A177-3AD203B41FA5}">
                      <a16:colId xmlns:a16="http://schemas.microsoft.com/office/drawing/2014/main" val="568530912"/>
                    </a:ext>
                  </a:extLst>
                </a:gridCol>
                <a:gridCol w="504056">
                  <a:extLst>
                    <a:ext uri="{9D8B030D-6E8A-4147-A177-3AD203B41FA5}">
                      <a16:colId xmlns:a16="http://schemas.microsoft.com/office/drawing/2014/main" val="3846057513"/>
                    </a:ext>
                  </a:extLst>
                </a:gridCol>
                <a:gridCol w="720080">
                  <a:extLst>
                    <a:ext uri="{9D8B030D-6E8A-4147-A177-3AD203B41FA5}">
                      <a16:colId xmlns:a16="http://schemas.microsoft.com/office/drawing/2014/main" val="1025236798"/>
                    </a:ext>
                  </a:extLst>
                </a:gridCol>
                <a:gridCol w="797199">
                  <a:extLst>
                    <a:ext uri="{9D8B030D-6E8A-4147-A177-3AD203B41FA5}">
                      <a16:colId xmlns:a16="http://schemas.microsoft.com/office/drawing/2014/main" val="722966771"/>
                    </a:ext>
                  </a:extLst>
                </a:gridCol>
              </a:tblGrid>
              <a:tr h="273220">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extLst>
                  <a:ext uri="{0D108BD9-81ED-4DB2-BD59-A6C34878D82A}">
                    <a16:rowId xmlns:a16="http://schemas.microsoft.com/office/drawing/2014/main" val="4134015049"/>
                  </a:ext>
                </a:extLst>
              </a:tr>
              <a:tr h="295867">
                <a:tc>
                  <a:txBody>
                    <a:bodyPr/>
                    <a:lstStyle/>
                    <a:p>
                      <a:r>
                        <a:rPr lang="en-GB" sz="1400" dirty="0"/>
                        <a:t>L. </a:t>
                      </a:r>
                      <a:r>
                        <a:rPr lang="en-GB" sz="1400" dirty="0" err="1"/>
                        <a:t>Barion</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25</a:t>
                      </a:r>
                    </a:p>
                  </a:txBody>
                  <a:tcPr/>
                </a:tc>
                <a:tc>
                  <a:txBody>
                    <a:bodyPr/>
                    <a:lstStyle/>
                    <a:p>
                      <a:pPr algn="ctr"/>
                      <a:r>
                        <a:rPr lang="en-GB" sz="1400" dirty="0">
                          <a:solidFill>
                            <a:srgbClr val="FF0000"/>
                          </a:solidFill>
                        </a:rPr>
                        <a:t>75</a:t>
                      </a:r>
                    </a:p>
                  </a:txBody>
                  <a:tcPr/>
                </a:tc>
                <a:extLst>
                  <a:ext uri="{0D108BD9-81ED-4DB2-BD59-A6C34878D82A}">
                    <a16:rowId xmlns:a16="http://schemas.microsoft.com/office/drawing/2014/main" val="2339376139"/>
                  </a:ext>
                </a:extLst>
              </a:tr>
              <a:tr h="295867">
                <a:tc>
                  <a:txBody>
                    <a:bodyPr/>
                    <a:lstStyle/>
                    <a:p>
                      <a:r>
                        <a:rPr lang="en-GB" sz="1400" dirty="0"/>
                        <a:t>M. </a:t>
                      </a:r>
                      <a:r>
                        <a:rPr lang="en-GB" sz="1400" dirty="0" err="1"/>
                        <a:t>Cavallina</a:t>
                      </a:r>
                      <a:endParaRPr lang="en-GB" sz="1400" dirty="0"/>
                    </a:p>
                  </a:txBody>
                  <a:tcPr/>
                </a:tc>
                <a:tc>
                  <a:txBody>
                    <a:bodyPr/>
                    <a:lstStyle/>
                    <a:p>
                      <a:pPr algn="ctr"/>
                      <a:r>
                        <a:rPr lang="en-GB" sz="1400" dirty="0"/>
                        <a:t>10</a:t>
                      </a:r>
                    </a:p>
                  </a:txBody>
                  <a:tcPr/>
                </a:tc>
                <a:tc>
                  <a:txBody>
                    <a:bodyPr/>
                    <a:lstStyle/>
                    <a:p>
                      <a:pPr algn="ctr"/>
                      <a:r>
                        <a:rPr lang="en-GB" sz="1400" dirty="0">
                          <a:solidFill>
                            <a:srgbClr val="FF0000"/>
                          </a:solidFill>
                        </a:rPr>
                        <a:t>10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360267811"/>
                  </a:ext>
                </a:extLst>
              </a:tr>
              <a:tr h="295867">
                <a:tc>
                  <a:txBody>
                    <a:bodyPr/>
                    <a:lstStyle/>
                    <a:p>
                      <a:r>
                        <a:rPr lang="en-GB" sz="1400" dirty="0"/>
                        <a:t>M. </a:t>
                      </a:r>
                      <a:r>
                        <a:rPr lang="en-GB" sz="1400" dirty="0" err="1"/>
                        <a:t>Gambetti</a:t>
                      </a:r>
                      <a:endParaRPr lang="en-GB" sz="1400" dirty="0"/>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996390384"/>
                  </a:ext>
                </a:extLst>
              </a:tr>
              <a:tr h="295867">
                <a:tc>
                  <a:txBody>
                    <a:bodyPr/>
                    <a:lstStyle/>
                    <a:p>
                      <a:r>
                        <a:rPr lang="en-GB" sz="1400" dirty="0"/>
                        <a:t>R. </a:t>
                      </a:r>
                      <a:r>
                        <a:rPr lang="en-GB" sz="1400" dirty="0" err="1"/>
                        <a:t>Malaguti</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173926015"/>
                  </a:ext>
                </a:extLst>
              </a:tr>
              <a:tr h="295867">
                <a:tc>
                  <a:txBody>
                    <a:bodyPr/>
                    <a:lstStyle/>
                    <a:p>
                      <a:r>
                        <a:rPr lang="en-GB" sz="1400" dirty="0"/>
                        <a:t>M. Melchiorri</a:t>
                      </a:r>
                    </a:p>
                  </a:txBody>
                  <a:tcPr/>
                </a:tc>
                <a:tc>
                  <a:txBody>
                    <a:bodyPr/>
                    <a:lstStyle/>
                    <a:p>
                      <a:pPr algn="ctr"/>
                      <a:endParaRPr lang="en-GB" sz="1400" dirty="0"/>
                    </a:p>
                  </a:txBody>
                  <a:tcPr/>
                </a:tc>
                <a:tc>
                  <a:txBody>
                    <a:bodyPr/>
                    <a:lstStyle/>
                    <a:p>
                      <a:pPr algn="ctr"/>
                      <a:endParaRPr lang="en-GB" sz="1400" dirty="0">
                        <a:solidFill>
                          <a:srgbClr val="FF0000"/>
                        </a:solidFill>
                      </a:endParaRPr>
                    </a:p>
                  </a:txBody>
                  <a:tcPr/>
                </a:tc>
                <a:tc>
                  <a:txBody>
                    <a:bodyPr/>
                    <a:lstStyle/>
                    <a:p>
                      <a:pPr algn="ctr"/>
                      <a:r>
                        <a:rPr lang="en-GB" sz="1400" dirty="0">
                          <a:solidFill>
                            <a:srgbClr val="FF0000"/>
                          </a:solidFill>
                        </a:rPr>
                        <a:t>10</a:t>
                      </a:r>
                    </a:p>
                  </a:txBody>
                  <a:tcPr/>
                </a:tc>
                <a:extLst>
                  <a:ext uri="{0D108BD9-81ED-4DB2-BD59-A6C34878D82A}">
                    <a16:rowId xmlns:a16="http://schemas.microsoft.com/office/drawing/2014/main" val="4291105980"/>
                  </a:ext>
                </a:extLst>
              </a:tr>
              <a:tr h="295867">
                <a:tc>
                  <a:txBody>
                    <a:bodyPr/>
                    <a:lstStyle/>
                    <a:p>
                      <a:r>
                        <a:rPr lang="en-GB" sz="1400" dirty="0"/>
                        <a:t>S. </a:t>
                      </a:r>
                      <a:r>
                        <a:rPr lang="en-GB" sz="1400" dirty="0" err="1"/>
                        <a:t>Squerzanti</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34610521"/>
                  </a:ext>
                </a:extLst>
              </a:tr>
              <a:tr h="295867">
                <a:tc>
                  <a:txBody>
                    <a:bodyPr/>
                    <a:lstStyle/>
                    <a:p>
                      <a:r>
                        <a:rPr lang="en-GB" sz="1400" b="1" dirty="0">
                          <a:solidFill>
                            <a:srgbClr val="0000FF"/>
                          </a:solidFill>
                        </a:rPr>
                        <a:t>TOTALE/100</a:t>
                      </a:r>
                    </a:p>
                  </a:txBody>
                  <a:tcPr/>
                </a:tc>
                <a:tc>
                  <a:txBody>
                    <a:bodyPr/>
                    <a:lstStyle/>
                    <a:p>
                      <a:pPr algn="ctr"/>
                      <a:r>
                        <a:rPr lang="en-GB" sz="1400" b="1" dirty="0">
                          <a:solidFill>
                            <a:srgbClr val="0000FF"/>
                          </a:solidFill>
                        </a:rPr>
                        <a:t>0.2</a:t>
                      </a:r>
                    </a:p>
                  </a:txBody>
                  <a:tcPr/>
                </a:tc>
                <a:tc>
                  <a:txBody>
                    <a:bodyPr/>
                    <a:lstStyle/>
                    <a:p>
                      <a:pPr algn="ctr"/>
                      <a:r>
                        <a:rPr lang="en-GB" sz="1400" b="1" dirty="0">
                          <a:solidFill>
                            <a:srgbClr val="FF0000"/>
                          </a:solidFill>
                        </a:rPr>
                        <a:t>0.5</a:t>
                      </a:r>
                    </a:p>
                  </a:txBody>
                  <a:tcPr/>
                </a:tc>
                <a:tc>
                  <a:txBody>
                    <a:bodyPr/>
                    <a:lstStyle/>
                    <a:p>
                      <a:pPr algn="ctr"/>
                      <a:r>
                        <a:rPr lang="en-GB" sz="1400" b="1" dirty="0">
                          <a:solidFill>
                            <a:srgbClr val="FF0000"/>
                          </a:solidFill>
                        </a:rPr>
                        <a:t>0.1</a:t>
                      </a:r>
                    </a:p>
                  </a:txBody>
                  <a:tcPr/>
                </a:tc>
                <a:extLst>
                  <a:ext uri="{0D108BD9-81ED-4DB2-BD59-A6C34878D82A}">
                    <a16:rowId xmlns:a16="http://schemas.microsoft.com/office/drawing/2014/main" val="1487329078"/>
                  </a:ext>
                </a:extLst>
              </a:tr>
            </a:tbl>
          </a:graphicData>
        </a:graphic>
      </p:graphicFrame>
      <p:sp>
        <p:nvSpPr>
          <p:cNvPr id="17" name="CasellaDiTesto 16">
            <a:extLst>
              <a:ext uri="{FF2B5EF4-FFF2-40B4-BE49-F238E27FC236}">
                <a16:creationId xmlns:a16="http://schemas.microsoft.com/office/drawing/2014/main" id="{25BFCEBF-DACC-4D4C-94CB-E9C9B3D39DD0}"/>
              </a:ext>
            </a:extLst>
          </p:cNvPr>
          <p:cNvSpPr txBox="1"/>
          <p:nvPr/>
        </p:nvSpPr>
        <p:spPr>
          <a:xfrm>
            <a:off x="179512" y="755412"/>
            <a:ext cx="4066765" cy="369332"/>
          </a:xfrm>
          <a:prstGeom prst="rect">
            <a:avLst/>
          </a:prstGeom>
          <a:noFill/>
        </p:spPr>
        <p:txBody>
          <a:bodyPr wrap="square" rtlCol="0">
            <a:spAutoFit/>
          </a:bodyPr>
          <a:lstStyle/>
          <a:p>
            <a:r>
              <a:rPr lang="en-GB" b="1" dirty="0" err="1"/>
              <a:t>Anagrafica</a:t>
            </a:r>
            <a:r>
              <a:rPr lang="en-GB" b="1" dirty="0"/>
              <a:t> e </a:t>
            </a:r>
            <a:r>
              <a:rPr lang="en-GB" b="1" dirty="0" err="1"/>
              <a:t>afferenze</a:t>
            </a:r>
            <a:r>
              <a:rPr lang="en-GB" b="1" dirty="0"/>
              <a:t> (Ric. + </a:t>
            </a:r>
            <a:r>
              <a:rPr lang="en-GB" b="1" dirty="0" err="1"/>
              <a:t>Tecnol</a:t>
            </a:r>
            <a:r>
              <a:rPr lang="en-GB" b="1" dirty="0"/>
              <a:t>.)</a:t>
            </a:r>
          </a:p>
        </p:txBody>
      </p:sp>
      <p:sp>
        <p:nvSpPr>
          <p:cNvPr id="18" name="CasellaDiTesto 17">
            <a:extLst>
              <a:ext uri="{FF2B5EF4-FFF2-40B4-BE49-F238E27FC236}">
                <a16:creationId xmlns:a16="http://schemas.microsoft.com/office/drawing/2014/main" id="{8B7BF4DD-9FF7-B04F-898C-A52DFF256E08}"/>
              </a:ext>
            </a:extLst>
          </p:cNvPr>
          <p:cNvSpPr txBox="1"/>
          <p:nvPr/>
        </p:nvSpPr>
        <p:spPr>
          <a:xfrm>
            <a:off x="4675872" y="847697"/>
            <a:ext cx="4066765" cy="369332"/>
          </a:xfrm>
          <a:prstGeom prst="rect">
            <a:avLst/>
          </a:prstGeom>
          <a:noFill/>
        </p:spPr>
        <p:txBody>
          <a:bodyPr wrap="square" rtlCol="0">
            <a:spAutoFit/>
          </a:bodyPr>
          <a:lstStyle/>
          <a:p>
            <a:r>
              <a:rPr lang="en-GB" b="1" dirty="0" err="1"/>
              <a:t>Servizio</a:t>
            </a:r>
            <a:r>
              <a:rPr lang="en-GB" b="1" dirty="0"/>
              <a:t> </a:t>
            </a:r>
            <a:r>
              <a:rPr lang="en-GB" b="1" dirty="0" err="1"/>
              <a:t>meccanico</a:t>
            </a:r>
            <a:r>
              <a:rPr lang="en-GB" b="1" dirty="0"/>
              <a:t> </a:t>
            </a:r>
            <a:r>
              <a:rPr lang="en-GB" b="1" dirty="0" err="1"/>
              <a:t>ed</a:t>
            </a:r>
            <a:r>
              <a:rPr lang="en-GB" b="1" dirty="0"/>
              <a:t> </a:t>
            </a:r>
            <a:r>
              <a:rPr lang="en-GB" b="1" dirty="0" err="1"/>
              <a:t>elettronico</a:t>
            </a:r>
            <a:endParaRPr lang="en-GB" b="1" dirty="0"/>
          </a:p>
        </p:txBody>
      </p:sp>
    </p:spTree>
    <p:extLst>
      <p:ext uri="{BB962C8B-B14F-4D97-AF65-F5344CB8AC3E}">
        <p14:creationId xmlns:p14="http://schemas.microsoft.com/office/powerpoint/2010/main" val="307792269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5</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
        <p:nvSpPr>
          <p:cNvPr id="13" name="Text Box 5">
            <a:extLst>
              <a:ext uri="{FF2B5EF4-FFF2-40B4-BE49-F238E27FC236}">
                <a16:creationId xmlns:a16="http://schemas.microsoft.com/office/drawing/2014/main" id="{886C3E3B-9D72-A44E-B7EB-36C85FDF3DC5}"/>
              </a:ext>
            </a:extLst>
          </p:cNvPr>
          <p:cNvSpPr txBox="1">
            <a:spLocks noChangeArrowheads="1"/>
          </p:cNvSpPr>
          <p:nvPr/>
        </p:nvSpPr>
        <p:spPr bwMode="auto">
          <a:xfrm>
            <a:off x="310518" y="1209120"/>
            <a:ext cx="2425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lvl1pPr eaLnBrk="0" hangingPunct="0">
              <a:defRPr sz="9600">
                <a:solidFill>
                  <a:schemeClr val="tx1"/>
                </a:solidFill>
                <a:latin typeface="Arial" pitchFamily="34" charset="0"/>
              </a:defRPr>
            </a:lvl1pPr>
            <a:lvl2pPr marL="742950" indent="-285750" eaLnBrk="0" hangingPunct="0">
              <a:defRPr sz="9600">
                <a:solidFill>
                  <a:schemeClr val="tx1"/>
                </a:solidFill>
                <a:latin typeface="Arial" pitchFamily="34" charset="0"/>
              </a:defRPr>
            </a:lvl2pPr>
            <a:lvl3pPr marL="1143000" indent="-228600" eaLnBrk="0" hangingPunct="0">
              <a:defRPr sz="9600">
                <a:solidFill>
                  <a:schemeClr val="tx1"/>
                </a:solidFill>
                <a:latin typeface="Arial" pitchFamily="34" charset="0"/>
              </a:defRPr>
            </a:lvl3pPr>
            <a:lvl4pPr marL="1600200" indent="-228600" eaLnBrk="0" hangingPunct="0">
              <a:defRPr sz="9600">
                <a:solidFill>
                  <a:schemeClr val="tx1"/>
                </a:solidFill>
                <a:latin typeface="Arial" pitchFamily="34" charset="0"/>
              </a:defRPr>
            </a:lvl4pPr>
            <a:lvl5pPr marL="2057400" indent="-228600" eaLnBrk="0" hangingPunct="0">
              <a:defRPr sz="9600">
                <a:solidFill>
                  <a:schemeClr val="tx1"/>
                </a:solidFill>
                <a:latin typeface="Arial" pitchFamily="34" charset="0"/>
              </a:defRPr>
            </a:lvl5pPr>
            <a:lvl6pPr marL="2514600" indent="-228600" eaLnBrk="0" fontAlgn="base" hangingPunct="0">
              <a:spcBef>
                <a:spcPct val="0"/>
              </a:spcBef>
              <a:spcAft>
                <a:spcPct val="0"/>
              </a:spcAft>
              <a:defRPr sz="9600">
                <a:solidFill>
                  <a:schemeClr val="tx1"/>
                </a:solidFill>
                <a:latin typeface="Arial" pitchFamily="34" charset="0"/>
              </a:defRPr>
            </a:lvl6pPr>
            <a:lvl7pPr marL="2971800" indent="-228600" eaLnBrk="0" fontAlgn="base" hangingPunct="0">
              <a:spcBef>
                <a:spcPct val="0"/>
              </a:spcBef>
              <a:spcAft>
                <a:spcPct val="0"/>
              </a:spcAft>
              <a:defRPr sz="9600">
                <a:solidFill>
                  <a:schemeClr val="tx1"/>
                </a:solidFill>
                <a:latin typeface="Arial" pitchFamily="34" charset="0"/>
              </a:defRPr>
            </a:lvl7pPr>
            <a:lvl8pPr marL="3429000" indent="-228600" eaLnBrk="0" fontAlgn="base" hangingPunct="0">
              <a:spcBef>
                <a:spcPct val="0"/>
              </a:spcBef>
              <a:spcAft>
                <a:spcPct val="0"/>
              </a:spcAft>
              <a:defRPr sz="9600">
                <a:solidFill>
                  <a:schemeClr val="tx1"/>
                </a:solidFill>
                <a:latin typeface="Arial" pitchFamily="34" charset="0"/>
              </a:defRPr>
            </a:lvl8pPr>
            <a:lvl9pPr marL="3886200" indent="-228600" eaLnBrk="0" fontAlgn="base" hangingPunct="0">
              <a:spcBef>
                <a:spcPct val="0"/>
              </a:spcBef>
              <a:spcAft>
                <a:spcPct val="0"/>
              </a:spcAft>
              <a:defRPr sz="9600">
                <a:solidFill>
                  <a:schemeClr val="tx1"/>
                </a:solidFill>
                <a:latin typeface="Arial" pitchFamily="34" charset="0"/>
              </a:defRPr>
            </a:lvl9pPr>
          </a:lstStyle>
          <a:p>
            <a:pPr algn="ctr" eaLnBrk="1" fontAlgn="auto" hangingPunct="1">
              <a:lnSpc>
                <a:spcPct val="100000"/>
              </a:lnSpc>
              <a:spcBef>
                <a:spcPct val="50000"/>
              </a:spcBef>
              <a:spcAft>
                <a:spcPts val="0"/>
              </a:spcAft>
            </a:pPr>
            <a:r>
              <a:rPr lang="en-US" sz="2000" b="1" dirty="0">
                <a:solidFill>
                  <a:srgbClr val="FF0000"/>
                </a:solidFill>
                <a:latin typeface="Comic Sans MS" pitchFamily="66" charset="0"/>
              </a:rPr>
              <a:t>CLAS12 detector</a:t>
            </a:r>
            <a:endParaRPr lang="en-US" sz="2000" b="1" dirty="0">
              <a:solidFill>
                <a:srgbClr val="FF0000"/>
              </a:solidFill>
              <a:sym typeface="Symbol" pitchFamily="18" charset="2"/>
            </a:endParaRPr>
          </a:p>
        </p:txBody>
      </p:sp>
      <p:pic>
        <p:nvPicPr>
          <p:cNvPr id="14" name="Picture 2">
            <a:extLst>
              <a:ext uri="{FF2B5EF4-FFF2-40B4-BE49-F238E27FC236}">
                <a16:creationId xmlns:a16="http://schemas.microsoft.com/office/drawing/2014/main" id="{3DD0B01A-B4CD-784A-A394-772B986C12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262" y="3068961"/>
            <a:ext cx="3669658" cy="334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5" name="TextBox 10">
                <a:extLst>
                  <a:ext uri="{FF2B5EF4-FFF2-40B4-BE49-F238E27FC236}">
                    <a16:creationId xmlns:a16="http://schemas.microsoft.com/office/drawing/2014/main" id="{3D6F14B3-7E2D-254D-BFBC-58DF017536CC}"/>
                  </a:ext>
                </a:extLst>
              </p:cNvPr>
              <p:cNvSpPr txBox="1"/>
              <p:nvPr/>
            </p:nvSpPr>
            <p:spPr>
              <a:xfrm>
                <a:off x="144016" y="1586823"/>
                <a:ext cx="3203848" cy="1428523"/>
              </a:xfrm>
              <a:prstGeom prst="rect">
                <a:avLst/>
              </a:prstGeom>
              <a:noFill/>
            </p:spPr>
            <p:txBody>
              <a:bodyPr wrap="square" lIns="91420" tIns="45711" rIns="91420" bIns="45711" rtlCol="0">
                <a:spAutoFit/>
              </a:bodyPr>
              <a:lstStyle/>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Lumi up to </a:t>
                </a:r>
                <a14:m>
                  <m:oMath xmlns:m="http://schemas.openxmlformats.org/officeDocument/2006/math">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𝟏𝟎</m:t>
                        </m:r>
                      </m:e>
                      <m:sup>
                        <m:r>
                          <a:rPr lang="it-IT" sz="1700" b="1" i="1">
                            <a:solidFill>
                              <a:prstClr val="black"/>
                            </a:solidFill>
                            <a:latin typeface="Cambria Math"/>
                          </a:rPr>
                          <m:t>𝟑𝟓</m:t>
                        </m:r>
                      </m:sup>
                    </m:sSup>
                    <m:r>
                      <a:rPr lang="it-IT" sz="1700" b="1" i="1">
                        <a:solidFill>
                          <a:prstClr val="black"/>
                        </a:solidFill>
                        <a:latin typeface="Cambria Math"/>
                      </a:rPr>
                      <m:t> </m:t>
                    </m:r>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𝒄𝒎</m:t>
                        </m:r>
                      </m:e>
                      <m:sup>
                        <m:r>
                          <a:rPr lang="it-IT" sz="1700" b="1" i="1">
                            <a:solidFill>
                              <a:prstClr val="black"/>
                            </a:solidFill>
                            <a:latin typeface="Cambria Math"/>
                          </a:rPr>
                          <m:t>−</m:t>
                        </m:r>
                        <m:r>
                          <a:rPr lang="it-IT" sz="1700" b="1" i="1">
                            <a:solidFill>
                              <a:prstClr val="black"/>
                            </a:solidFill>
                            <a:latin typeface="Cambria Math"/>
                          </a:rPr>
                          <m:t>𝟐</m:t>
                        </m:r>
                      </m:sup>
                    </m:sSup>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𝒔</m:t>
                        </m:r>
                      </m:e>
                      <m:sup>
                        <m:r>
                          <a:rPr lang="it-IT" sz="1700" b="1" i="1">
                            <a:solidFill>
                              <a:prstClr val="black"/>
                            </a:solidFill>
                            <a:latin typeface="Cambria Math"/>
                          </a:rPr>
                          <m:t>−</m:t>
                        </m:r>
                        <m:r>
                          <a:rPr lang="it-IT" sz="1700" b="1" i="1">
                            <a:solidFill>
                              <a:prstClr val="black"/>
                            </a:solidFill>
                            <a:latin typeface="Cambria Math"/>
                          </a:rPr>
                          <m:t>𝟏</m:t>
                        </m:r>
                      </m:sup>
                    </m:sSup>
                  </m:oMath>
                </a14:m>
                <a:endParaRPr lang="it-IT" sz="1700" b="1" dirty="0">
                  <a:solidFill>
                    <a:prstClr val="black"/>
                  </a:solidFill>
                  <a:latin typeface="Calibri"/>
                </a:endParaRPr>
              </a:p>
              <a:p>
                <a:pPr marL="285690" indent="-285690" fontAlgn="auto">
                  <a:lnSpc>
                    <a:spcPct val="100000"/>
                  </a:lnSpc>
                  <a:spcBef>
                    <a:spcPts val="0"/>
                  </a:spcBef>
                  <a:spcAft>
                    <a:spcPts val="0"/>
                  </a:spcAft>
                  <a:buFont typeface="Wingdings" pitchFamily="2" charset="2"/>
                  <a:buChar char="Ø"/>
                </a:pPr>
                <a:r>
                  <a:rPr lang="it-IT" sz="1700" dirty="0">
                    <a:solidFill>
                      <a:prstClr val="black"/>
                    </a:solidFill>
                    <a:latin typeface="Calibri"/>
                  </a:rPr>
                  <a:t>High polarized electron beams</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H and D polarized target</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Broad kinematic range</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Very good PID</a:t>
                </a:r>
              </a:p>
            </p:txBody>
          </p:sp>
        </mc:Choice>
        <mc:Fallback xmlns="">
          <p:sp>
            <p:nvSpPr>
              <p:cNvPr id="15" name="TextBox 10">
                <a:extLst>
                  <a:ext uri="{FF2B5EF4-FFF2-40B4-BE49-F238E27FC236}">
                    <a16:creationId xmlns:a16="http://schemas.microsoft.com/office/drawing/2014/main" id="{3D6F14B3-7E2D-254D-BFBC-58DF017536CC}"/>
                  </a:ext>
                </a:extLst>
              </p:cNvPr>
              <p:cNvSpPr txBox="1">
                <a:spLocks noRot="1" noChangeAspect="1" noMove="1" noResize="1" noEditPoints="1" noAdjustHandles="1" noChangeArrowheads="1" noChangeShapeType="1" noTextEdit="1"/>
              </p:cNvSpPr>
              <p:nvPr/>
            </p:nvSpPr>
            <p:spPr>
              <a:xfrm>
                <a:off x="144016" y="1586823"/>
                <a:ext cx="3203848" cy="1428523"/>
              </a:xfrm>
              <a:prstGeom prst="rect">
                <a:avLst/>
              </a:prstGeom>
              <a:blipFill>
                <a:blip r:embed="rId5"/>
                <a:stretch>
                  <a:fillRect l="-787" b="-2655"/>
                </a:stretch>
              </a:blipFill>
            </p:spPr>
            <p:txBody>
              <a:bodyPr/>
              <a:lstStyle/>
              <a:p>
                <a:r>
                  <a:rPr lang="en-GB">
                    <a:noFill/>
                  </a:rPr>
                  <a:t> </a:t>
                </a:r>
              </a:p>
            </p:txBody>
          </p:sp>
        </mc:Fallback>
      </mc:AlternateContent>
    </p:spTree>
    <p:extLst>
      <p:ext uri="{BB962C8B-B14F-4D97-AF65-F5344CB8AC3E}">
        <p14:creationId xmlns:p14="http://schemas.microsoft.com/office/powerpoint/2010/main" val="14552469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6</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
        <p:nvSpPr>
          <p:cNvPr id="13" name="Text Box 5">
            <a:extLst>
              <a:ext uri="{FF2B5EF4-FFF2-40B4-BE49-F238E27FC236}">
                <a16:creationId xmlns:a16="http://schemas.microsoft.com/office/drawing/2014/main" id="{886C3E3B-9D72-A44E-B7EB-36C85FDF3DC5}"/>
              </a:ext>
            </a:extLst>
          </p:cNvPr>
          <p:cNvSpPr txBox="1">
            <a:spLocks noChangeArrowheads="1"/>
          </p:cNvSpPr>
          <p:nvPr/>
        </p:nvSpPr>
        <p:spPr bwMode="auto">
          <a:xfrm>
            <a:off x="310518" y="1209120"/>
            <a:ext cx="2425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lvl1pPr eaLnBrk="0" hangingPunct="0">
              <a:defRPr sz="9600">
                <a:solidFill>
                  <a:schemeClr val="tx1"/>
                </a:solidFill>
                <a:latin typeface="Arial" pitchFamily="34" charset="0"/>
              </a:defRPr>
            </a:lvl1pPr>
            <a:lvl2pPr marL="742950" indent="-285750" eaLnBrk="0" hangingPunct="0">
              <a:defRPr sz="9600">
                <a:solidFill>
                  <a:schemeClr val="tx1"/>
                </a:solidFill>
                <a:latin typeface="Arial" pitchFamily="34" charset="0"/>
              </a:defRPr>
            </a:lvl2pPr>
            <a:lvl3pPr marL="1143000" indent="-228600" eaLnBrk="0" hangingPunct="0">
              <a:defRPr sz="9600">
                <a:solidFill>
                  <a:schemeClr val="tx1"/>
                </a:solidFill>
                <a:latin typeface="Arial" pitchFamily="34" charset="0"/>
              </a:defRPr>
            </a:lvl3pPr>
            <a:lvl4pPr marL="1600200" indent="-228600" eaLnBrk="0" hangingPunct="0">
              <a:defRPr sz="9600">
                <a:solidFill>
                  <a:schemeClr val="tx1"/>
                </a:solidFill>
                <a:latin typeface="Arial" pitchFamily="34" charset="0"/>
              </a:defRPr>
            </a:lvl4pPr>
            <a:lvl5pPr marL="2057400" indent="-228600" eaLnBrk="0" hangingPunct="0">
              <a:defRPr sz="9600">
                <a:solidFill>
                  <a:schemeClr val="tx1"/>
                </a:solidFill>
                <a:latin typeface="Arial" pitchFamily="34" charset="0"/>
              </a:defRPr>
            </a:lvl5pPr>
            <a:lvl6pPr marL="2514600" indent="-228600" eaLnBrk="0" fontAlgn="base" hangingPunct="0">
              <a:spcBef>
                <a:spcPct val="0"/>
              </a:spcBef>
              <a:spcAft>
                <a:spcPct val="0"/>
              </a:spcAft>
              <a:defRPr sz="9600">
                <a:solidFill>
                  <a:schemeClr val="tx1"/>
                </a:solidFill>
                <a:latin typeface="Arial" pitchFamily="34" charset="0"/>
              </a:defRPr>
            </a:lvl6pPr>
            <a:lvl7pPr marL="2971800" indent="-228600" eaLnBrk="0" fontAlgn="base" hangingPunct="0">
              <a:spcBef>
                <a:spcPct val="0"/>
              </a:spcBef>
              <a:spcAft>
                <a:spcPct val="0"/>
              </a:spcAft>
              <a:defRPr sz="9600">
                <a:solidFill>
                  <a:schemeClr val="tx1"/>
                </a:solidFill>
                <a:latin typeface="Arial" pitchFamily="34" charset="0"/>
              </a:defRPr>
            </a:lvl7pPr>
            <a:lvl8pPr marL="3429000" indent="-228600" eaLnBrk="0" fontAlgn="base" hangingPunct="0">
              <a:spcBef>
                <a:spcPct val="0"/>
              </a:spcBef>
              <a:spcAft>
                <a:spcPct val="0"/>
              </a:spcAft>
              <a:defRPr sz="9600">
                <a:solidFill>
                  <a:schemeClr val="tx1"/>
                </a:solidFill>
                <a:latin typeface="Arial" pitchFamily="34" charset="0"/>
              </a:defRPr>
            </a:lvl8pPr>
            <a:lvl9pPr marL="3886200" indent="-228600" eaLnBrk="0" fontAlgn="base" hangingPunct="0">
              <a:spcBef>
                <a:spcPct val="0"/>
              </a:spcBef>
              <a:spcAft>
                <a:spcPct val="0"/>
              </a:spcAft>
              <a:defRPr sz="9600">
                <a:solidFill>
                  <a:schemeClr val="tx1"/>
                </a:solidFill>
                <a:latin typeface="Arial" pitchFamily="34" charset="0"/>
              </a:defRPr>
            </a:lvl9pPr>
          </a:lstStyle>
          <a:p>
            <a:pPr algn="ctr" eaLnBrk="1" fontAlgn="auto" hangingPunct="1">
              <a:lnSpc>
                <a:spcPct val="100000"/>
              </a:lnSpc>
              <a:spcBef>
                <a:spcPct val="50000"/>
              </a:spcBef>
              <a:spcAft>
                <a:spcPts val="0"/>
              </a:spcAft>
            </a:pPr>
            <a:r>
              <a:rPr lang="en-US" sz="2000" b="1" dirty="0">
                <a:solidFill>
                  <a:srgbClr val="FF0000"/>
                </a:solidFill>
                <a:latin typeface="Comic Sans MS" pitchFamily="66" charset="0"/>
              </a:rPr>
              <a:t>CLAS12 detector</a:t>
            </a:r>
            <a:endParaRPr lang="en-US" sz="2000" b="1" dirty="0">
              <a:solidFill>
                <a:srgbClr val="FF0000"/>
              </a:solidFill>
              <a:sym typeface="Symbol" pitchFamily="18" charset="2"/>
            </a:endParaRPr>
          </a:p>
        </p:txBody>
      </p:sp>
      <p:pic>
        <p:nvPicPr>
          <p:cNvPr id="14" name="Picture 2">
            <a:extLst>
              <a:ext uri="{FF2B5EF4-FFF2-40B4-BE49-F238E27FC236}">
                <a16:creationId xmlns:a16="http://schemas.microsoft.com/office/drawing/2014/main" id="{3DD0B01A-B4CD-784A-A394-772B986C12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262" y="3068961"/>
            <a:ext cx="3669658" cy="334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5" name="TextBox 10">
                <a:extLst>
                  <a:ext uri="{FF2B5EF4-FFF2-40B4-BE49-F238E27FC236}">
                    <a16:creationId xmlns:a16="http://schemas.microsoft.com/office/drawing/2014/main" id="{3D6F14B3-7E2D-254D-BFBC-58DF017536CC}"/>
                  </a:ext>
                </a:extLst>
              </p:cNvPr>
              <p:cNvSpPr txBox="1"/>
              <p:nvPr/>
            </p:nvSpPr>
            <p:spPr>
              <a:xfrm>
                <a:off x="144016" y="1586823"/>
                <a:ext cx="3203848" cy="1428523"/>
              </a:xfrm>
              <a:prstGeom prst="rect">
                <a:avLst/>
              </a:prstGeom>
              <a:noFill/>
            </p:spPr>
            <p:txBody>
              <a:bodyPr wrap="square" lIns="91420" tIns="45711" rIns="91420" bIns="45711" rtlCol="0">
                <a:spAutoFit/>
              </a:bodyPr>
              <a:lstStyle/>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Lumi up to </a:t>
                </a:r>
                <a14:m>
                  <m:oMath xmlns:m="http://schemas.openxmlformats.org/officeDocument/2006/math">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𝟏𝟎</m:t>
                        </m:r>
                      </m:e>
                      <m:sup>
                        <m:r>
                          <a:rPr lang="it-IT" sz="1700" b="1" i="1">
                            <a:solidFill>
                              <a:prstClr val="black"/>
                            </a:solidFill>
                            <a:latin typeface="Cambria Math"/>
                          </a:rPr>
                          <m:t>𝟑𝟓</m:t>
                        </m:r>
                      </m:sup>
                    </m:sSup>
                    <m:r>
                      <a:rPr lang="it-IT" sz="1700" b="1" i="1">
                        <a:solidFill>
                          <a:prstClr val="black"/>
                        </a:solidFill>
                        <a:latin typeface="Cambria Math"/>
                      </a:rPr>
                      <m:t> </m:t>
                    </m:r>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𝒄𝒎</m:t>
                        </m:r>
                      </m:e>
                      <m:sup>
                        <m:r>
                          <a:rPr lang="it-IT" sz="1700" b="1" i="1">
                            <a:solidFill>
                              <a:prstClr val="black"/>
                            </a:solidFill>
                            <a:latin typeface="Cambria Math"/>
                          </a:rPr>
                          <m:t>−</m:t>
                        </m:r>
                        <m:r>
                          <a:rPr lang="it-IT" sz="1700" b="1" i="1">
                            <a:solidFill>
                              <a:prstClr val="black"/>
                            </a:solidFill>
                            <a:latin typeface="Cambria Math"/>
                          </a:rPr>
                          <m:t>𝟐</m:t>
                        </m:r>
                      </m:sup>
                    </m:sSup>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𝒔</m:t>
                        </m:r>
                      </m:e>
                      <m:sup>
                        <m:r>
                          <a:rPr lang="it-IT" sz="1700" b="1" i="1">
                            <a:solidFill>
                              <a:prstClr val="black"/>
                            </a:solidFill>
                            <a:latin typeface="Cambria Math"/>
                          </a:rPr>
                          <m:t>−</m:t>
                        </m:r>
                        <m:r>
                          <a:rPr lang="it-IT" sz="1700" b="1" i="1">
                            <a:solidFill>
                              <a:prstClr val="black"/>
                            </a:solidFill>
                            <a:latin typeface="Cambria Math"/>
                          </a:rPr>
                          <m:t>𝟏</m:t>
                        </m:r>
                      </m:sup>
                    </m:sSup>
                  </m:oMath>
                </a14:m>
                <a:endParaRPr lang="it-IT" sz="1700" b="1" dirty="0">
                  <a:solidFill>
                    <a:prstClr val="black"/>
                  </a:solidFill>
                  <a:latin typeface="Calibri"/>
                </a:endParaRPr>
              </a:p>
              <a:p>
                <a:pPr marL="285690" indent="-285690" fontAlgn="auto">
                  <a:lnSpc>
                    <a:spcPct val="100000"/>
                  </a:lnSpc>
                  <a:spcBef>
                    <a:spcPts val="0"/>
                  </a:spcBef>
                  <a:spcAft>
                    <a:spcPts val="0"/>
                  </a:spcAft>
                  <a:buFont typeface="Wingdings" pitchFamily="2" charset="2"/>
                  <a:buChar char="Ø"/>
                </a:pPr>
                <a:r>
                  <a:rPr lang="it-IT" sz="1700" dirty="0">
                    <a:solidFill>
                      <a:prstClr val="black"/>
                    </a:solidFill>
                    <a:latin typeface="Calibri"/>
                  </a:rPr>
                  <a:t>High polarized electron beams</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H and D polarized target</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Broad kinematic range</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Very good PID</a:t>
                </a:r>
              </a:p>
            </p:txBody>
          </p:sp>
        </mc:Choice>
        <mc:Fallback xmlns="">
          <p:sp>
            <p:nvSpPr>
              <p:cNvPr id="15" name="TextBox 10">
                <a:extLst>
                  <a:ext uri="{FF2B5EF4-FFF2-40B4-BE49-F238E27FC236}">
                    <a16:creationId xmlns:a16="http://schemas.microsoft.com/office/drawing/2014/main" id="{3D6F14B3-7E2D-254D-BFBC-58DF017536CC}"/>
                  </a:ext>
                </a:extLst>
              </p:cNvPr>
              <p:cNvSpPr txBox="1">
                <a:spLocks noRot="1" noChangeAspect="1" noMove="1" noResize="1" noEditPoints="1" noAdjustHandles="1" noChangeArrowheads="1" noChangeShapeType="1" noTextEdit="1"/>
              </p:cNvSpPr>
              <p:nvPr/>
            </p:nvSpPr>
            <p:spPr>
              <a:xfrm>
                <a:off x="144016" y="1586823"/>
                <a:ext cx="3203848" cy="1428523"/>
              </a:xfrm>
              <a:prstGeom prst="rect">
                <a:avLst/>
              </a:prstGeom>
              <a:blipFill>
                <a:blip r:embed="rId5"/>
                <a:stretch>
                  <a:fillRect l="-787" b="-2655"/>
                </a:stretch>
              </a:blipFill>
            </p:spPr>
            <p:txBody>
              <a:bodyPr/>
              <a:lstStyle/>
              <a:p>
                <a:r>
                  <a:rPr lang="en-GB">
                    <a:noFill/>
                  </a:rPr>
                  <a:t> </a:t>
                </a:r>
              </a:p>
            </p:txBody>
          </p:sp>
        </mc:Fallback>
      </mc:AlternateContent>
      <p:sp>
        <p:nvSpPr>
          <p:cNvPr id="16" name="TextBox 1">
            <a:extLst>
              <a:ext uri="{FF2B5EF4-FFF2-40B4-BE49-F238E27FC236}">
                <a16:creationId xmlns:a16="http://schemas.microsoft.com/office/drawing/2014/main" id="{C75F7311-D1AF-094C-8386-872632946A8B}"/>
              </a:ext>
            </a:extLst>
          </p:cNvPr>
          <p:cNvSpPr txBox="1"/>
          <p:nvPr/>
        </p:nvSpPr>
        <p:spPr>
          <a:xfrm>
            <a:off x="5341976" y="5336041"/>
            <a:ext cx="3638357" cy="1181844"/>
          </a:xfrm>
          <a:prstGeom prst="rect">
            <a:avLst/>
          </a:prstGeom>
          <a:noFill/>
        </p:spPr>
        <p:txBody>
          <a:bodyPr wrap="square" lIns="91420" tIns="45711" rIns="91420" bIns="45711" rtlCol="0">
            <a:spAutoFit/>
          </a:bodyPr>
          <a:lstStyle/>
          <a:p>
            <a:r>
              <a:rPr lang="it-IT" sz="2000" b="1" dirty="0">
                <a:solidFill>
                  <a:srgbClr val="0033CC"/>
                </a:solidFill>
              </a:rPr>
              <a:t>Physics program</a:t>
            </a:r>
            <a:r>
              <a:rPr lang="it-IT" sz="1800" dirty="0">
                <a:solidFill>
                  <a:schemeClr val="tx1"/>
                </a:solidFill>
              </a:rPr>
              <a:t>:</a:t>
            </a:r>
          </a:p>
          <a:p>
            <a:pPr marL="285690" indent="-285690">
              <a:buFontTx/>
              <a:buChar char="-"/>
            </a:pPr>
            <a:r>
              <a:rPr lang="it-IT" sz="1600" dirty="0">
                <a:solidFill>
                  <a:schemeClr val="tx1"/>
                </a:solidFill>
              </a:rPr>
              <a:t>Hadron spectroscopy</a:t>
            </a:r>
          </a:p>
          <a:p>
            <a:pPr marL="285690" indent="-285690">
              <a:buFontTx/>
              <a:buChar char="-"/>
            </a:pPr>
            <a:r>
              <a:rPr lang="it-IT" sz="1600" dirty="0">
                <a:solidFill>
                  <a:schemeClr val="tx1"/>
                </a:solidFill>
              </a:rPr>
              <a:t>Nuclear effects in hadronization</a:t>
            </a:r>
          </a:p>
          <a:p>
            <a:pPr marL="285690" indent="-285690">
              <a:buFontTx/>
              <a:buChar char="-"/>
            </a:pPr>
            <a:r>
              <a:rPr lang="it-IT" sz="1600" b="1" dirty="0">
                <a:solidFill>
                  <a:schemeClr val="tx1"/>
                </a:solidFill>
              </a:rPr>
              <a:t>Nucleon structure</a:t>
            </a:r>
            <a:r>
              <a:rPr lang="it-IT" sz="1600" dirty="0">
                <a:solidFill>
                  <a:schemeClr val="tx1"/>
                </a:solidFill>
              </a:rPr>
              <a:t> (TMDs, GPDs)</a:t>
            </a:r>
          </a:p>
        </p:txBody>
      </p:sp>
    </p:spTree>
    <p:extLst>
      <p:ext uri="{BB962C8B-B14F-4D97-AF65-F5344CB8AC3E}">
        <p14:creationId xmlns:p14="http://schemas.microsoft.com/office/powerpoint/2010/main" val="29430078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7</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grpSp>
        <p:nvGrpSpPr>
          <p:cNvPr id="18" name="Group 53">
            <a:extLst>
              <a:ext uri="{FF2B5EF4-FFF2-40B4-BE49-F238E27FC236}">
                <a16:creationId xmlns:a16="http://schemas.microsoft.com/office/drawing/2014/main" id="{9524CC79-AC66-DD4B-9A36-9F6BEA8B6DB0}"/>
              </a:ext>
            </a:extLst>
          </p:cNvPr>
          <p:cNvGrpSpPr/>
          <p:nvPr/>
        </p:nvGrpSpPr>
        <p:grpSpPr>
          <a:xfrm>
            <a:off x="3613735" y="1180954"/>
            <a:ext cx="1990740" cy="1828961"/>
            <a:chOff x="112947" y="1112898"/>
            <a:chExt cx="2684834" cy="2520280"/>
          </a:xfrm>
        </p:grpSpPr>
        <p:grpSp>
          <p:nvGrpSpPr>
            <p:cNvPr id="19" name="Group 54">
              <a:extLst>
                <a:ext uri="{FF2B5EF4-FFF2-40B4-BE49-F238E27FC236}">
                  <a16:creationId xmlns:a16="http://schemas.microsoft.com/office/drawing/2014/main" id="{23B307DE-D4ED-9749-A725-A26D57D2858F}"/>
                </a:ext>
              </a:extLst>
            </p:cNvPr>
            <p:cNvGrpSpPr/>
            <p:nvPr/>
          </p:nvGrpSpPr>
          <p:grpSpPr>
            <a:xfrm>
              <a:off x="112947" y="1112898"/>
              <a:ext cx="2684834" cy="2520280"/>
              <a:chOff x="251520" y="1916832"/>
              <a:chExt cx="2684834" cy="2520280"/>
            </a:xfrm>
          </p:grpSpPr>
          <p:pic>
            <p:nvPicPr>
              <p:cNvPr id="23" name="Picture 6" descr="nucleon_structure">
                <a:extLst>
                  <a:ext uri="{FF2B5EF4-FFF2-40B4-BE49-F238E27FC236}">
                    <a16:creationId xmlns:a16="http://schemas.microsoft.com/office/drawing/2014/main" id="{872605E3-C6E4-2544-BC5D-B5D0826A29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916832"/>
                <a:ext cx="2684834" cy="2520280"/>
              </a:xfrm>
              <a:prstGeom prst="rect">
                <a:avLst/>
              </a:prstGeom>
              <a:noFill/>
              <a:extLst>
                <a:ext uri="{909E8E84-426E-40DD-AFC4-6F175D3DCCD1}">
                  <a14:hiddenFill xmlns:a14="http://schemas.microsoft.com/office/drawing/2010/main">
                    <a:solidFill>
                      <a:srgbClr val="FFFFFF"/>
                    </a:solidFill>
                  </a14:hiddenFill>
                </a:ext>
              </a:extLst>
            </p:spPr>
          </p:pic>
          <p:sp>
            <p:nvSpPr>
              <p:cNvPr id="24" name="AutoShape 16">
                <a:extLst>
                  <a:ext uri="{FF2B5EF4-FFF2-40B4-BE49-F238E27FC236}">
                    <a16:creationId xmlns:a16="http://schemas.microsoft.com/office/drawing/2014/main" id="{EF034C99-F7F6-9C43-B321-FA63A8E53873}"/>
                  </a:ext>
                </a:extLst>
              </p:cNvPr>
              <p:cNvSpPr>
                <a:spLocks noChangeArrowheads="1"/>
              </p:cNvSpPr>
              <p:nvPr/>
            </p:nvSpPr>
            <p:spPr bwMode="auto">
              <a:xfrm>
                <a:off x="1998914" y="2607129"/>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5" name="AutoShape 16">
                <a:extLst>
                  <a:ext uri="{FF2B5EF4-FFF2-40B4-BE49-F238E27FC236}">
                    <a16:creationId xmlns:a16="http://schemas.microsoft.com/office/drawing/2014/main" id="{377DD6D7-8C62-DF46-A5A1-18D19E56986F}"/>
                  </a:ext>
                </a:extLst>
              </p:cNvPr>
              <p:cNvSpPr>
                <a:spLocks noChangeArrowheads="1"/>
              </p:cNvSpPr>
              <p:nvPr/>
            </p:nvSpPr>
            <p:spPr bwMode="auto">
              <a:xfrm rot="9874125">
                <a:off x="1699172" y="3600393"/>
                <a:ext cx="762000" cy="381000"/>
              </a:xfrm>
              <a:prstGeom prst="curvedUpArrow">
                <a:avLst>
                  <a:gd name="adj1" fmla="val 24484"/>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6" name="AutoShape 16">
                <a:extLst>
                  <a:ext uri="{FF2B5EF4-FFF2-40B4-BE49-F238E27FC236}">
                    <a16:creationId xmlns:a16="http://schemas.microsoft.com/office/drawing/2014/main" id="{841A1730-F75E-9048-AD80-4CABF3D32081}"/>
                  </a:ext>
                </a:extLst>
              </p:cNvPr>
              <p:cNvSpPr>
                <a:spLocks noChangeArrowheads="1"/>
              </p:cNvSpPr>
              <p:nvPr/>
            </p:nvSpPr>
            <p:spPr bwMode="auto">
              <a:xfrm rot="14006485">
                <a:off x="538511" y="3206103"/>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grpSp>
        <p:cxnSp>
          <p:nvCxnSpPr>
            <p:cNvPr id="20" name="Straight Arrow Connector 58">
              <a:extLst>
                <a:ext uri="{FF2B5EF4-FFF2-40B4-BE49-F238E27FC236}">
                  <a16:creationId xmlns:a16="http://schemas.microsoft.com/office/drawing/2014/main" id="{A022D046-4146-4945-962A-AAD4C3F3EC84}"/>
                </a:ext>
              </a:extLst>
            </p:cNvPr>
            <p:cNvCxnSpPr/>
            <p:nvPr/>
          </p:nvCxnSpPr>
          <p:spPr>
            <a:xfrm flipV="1">
              <a:off x="2036629" y="1672344"/>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59">
              <a:extLst>
                <a:ext uri="{FF2B5EF4-FFF2-40B4-BE49-F238E27FC236}">
                  <a16:creationId xmlns:a16="http://schemas.microsoft.com/office/drawing/2014/main" id="{09204FD6-9017-3741-97EB-C0F9DDE432F9}"/>
                </a:ext>
              </a:extLst>
            </p:cNvPr>
            <p:cNvCxnSpPr/>
            <p:nvPr/>
          </p:nvCxnSpPr>
          <p:spPr>
            <a:xfrm flipV="1">
              <a:off x="550438" y="2615140"/>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60">
              <a:extLst>
                <a:ext uri="{FF2B5EF4-FFF2-40B4-BE49-F238E27FC236}">
                  <a16:creationId xmlns:a16="http://schemas.microsoft.com/office/drawing/2014/main" id="{011F1B3E-FDA0-A849-B0C5-DD483B56C88B}"/>
                </a:ext>
              </a:extLst>
            </p:cNvPr>
            <p:cNvCxnSpPr/>
            <p:nvPr/>
          </p:nvCxnSpPr>
          <p:spPr>
            <a:xfrm flipH="1">
              <a:off x="1914396" y="3047188"/>
              <a:ext cx="288032" cy="2373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134">
            <a:extLst>
              <a:ext uri="{FF2B5EF4-FFF2-40B4-BE49-F238E27FC236}">
                <a16:creationId xmlns:a16="http://schemas.microsoft.com/office/drawing/2014/main" id="{CF87596C-414F-FB4D-A678-86F34AAD3511}"/>
              </a:ext>
            </a:extLst>
          </p:cNvPr>
          <p:cNvGrpSpPr>
            <a:grpSpLocks/>
          </p:cNvGrpSpPr>
          <p:nvPr/>
        </p:nvGrpSpPr>
        <p:grpSpPr bwMode="auto">
          <a:xfrm>
            <a:off x="528763" y="1015457"/>
            <a:ext cx="2951405" cy="2075047"/>
            <a:chOff x="3680" y="157"/>
            <a:chExt cx="2566" cy="1678"/>
          </a:xfrm>
        </p:grpSpPr>
        <p:grpSp>
          <p:nvGrpSpPr>
            <p:cNvPr id="28" name="Group 118">
              <a:extLst>
                <a:ext uri="{FF2B5EF4-FFF2-40B4-BE49-F238E27FC236}">
                  <a16:creationId xmlns:a16="http://schemas.microsoft.com/office/drawing/2014/main" id="{387CBC86-FD09-EC4F-B05B-F5E5B6F4A7AF}"/>
                </a:ext>
              </a:extLst>
            </p:cNvPr>
            <p:cNvGrpSpPr>
              <a:grpSpLocks/>
            </p:cNvGrpSpPr>
            <p:nvPr/>
          </p:nvGrpSpPr>
          <p:grpSpPr bwMode="auto">
            <a:xfrm>
              <a:off x="3680" y="157"/>
              <a:ext cx="1679" cy="1678"/>
              <a:chOff x="3560" y="710"/>
              <a:chExt cx="1679" cy="1678"/>
            </a:xfrm>
          </p:grpSpPr>
          <p:pic>
            <p:nvPicPr>
              <p:cNvPr id="30" name="Picture 4" descr="sidis">
                <a:extLst>
                  <a:ext uri="{FF2B5EF4-FFF2-40B4-BE49-F238E27FC236}">
                    <a16:creationId xmlns:a16="http://schemas.microsoft.com/office/drawing/2014/main" id="{357D0B29-C3D9-9544-AFA0-B104C27F86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0" y="710"/>
                <a:ext cx="1679"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1" name="Oval 5">
                <a:extLst>
                  <a:ext uri="{FF2B5EF4-FFF2-40B4-BE49-F238E27FC236}">
                    <a16:creationId xmlns:a16="http://schemas.microsoft.com/office/drawing/2014/main" id="{5082C3D5-A5AC-9947-AA43-4561FEBD350A}"/>
                  </a:ext>
                </a:extLst>
              </p:cNvPr>
              <p:cNvSpPr>
                <a:spLocks noChangeArrowheads="1"/>
              </p:cNvSpPr>
              <p:nvPr/>
            </p:nvSpPr>
            <p:spPr bwMode="auto">
              <a:xfrm>
                <a:off x="3747" y="1905"/>
                <a:ext cx="272" cy="385"/>
              </a:xfrm>
              <a:prstGeom prst="ellipse">
                <a:avLst/>
              </a:prstGeom>
              <a:gradFill rotWithShape="1">
                <a:gsLst>
                  <a:gs pos="0">
                    <a:schemeClr val="bg1"/>
                  </a:gs>
                  <a:gs pos="100000">
                    <a:srgbClr val="FF0000"/>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2" name="Object 6">
                <a:extLst>
                  <a:ext uri="{FF2B5EF4-FFF2-40B4-BE49-F238E27FC236}">
                    <a16:creationId xmlns:a16="http://schemas.microsoft.com/office/drawing/2014/main" id="{C604307C-86EB-2C46-B5AD-C4A0A94E3837}"/>
                  </a:ext>
                </a:extLst>
              </p:cNvPr>
              <p:cNvGraphicFramePr>
                <a:graphicFrameLocks noChangeAspect="1"/>
              </p:cNvGraphicFramePr>
              <p:nvPr/>
            </p:nvGraphicFramePr>
            <p:xfrm>
              <a:off x="3748" y="2016"/>
              <a:ext cx="264" cy="172"/>
            </p:xfrm>
            <a:graphic>
              <a:graphicData uri="http://schemas.openxmlformats.org/presentationml/2006/ole">
                <mc:AlternateContent xmlns:mc="http://schemas.openxmlformats.org/markup-compatibility/2006">
                  <mc:Choice xmlns:v="urn:schemas-microsoft-com:vml" Requires="v">
                    <p:oleObj name="Equation" r:id="rId5" imgW="266353" imgH="164885" progId="Equation.3">
                      <p:embed/>
                    </p:oleObj>
                  </mc:Choice>
                  <mc:Fallback>
                    <p:oleObj name="Equation" r:id="rId5" imgW="266353" imgH="164885" progId="Equation.3">
                      <p:embed/>
                      <p:pic>
                        <p:nvPicPr>
                          <p:cNvPr id="9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8" y="2016"/>
                            <a:ext cx="264" cy="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AutoShape 7">
                <a:extLst>
                  <a:ext uri="{FF2B5EF4-FFF2-40B4-BE49-F238E27FC236}">
                    <a16:creationId xmlns:a16="http://schemas.microsoft.com/office/drawing/2014/main" id="{C951BA37-FAAA-9844-906B-EF4CF2CB9E31}"/>
                  </a:ext>
                </a:extLst>
              </p:cNvPr>
              <p:cNvSpPr>
                <a:spLocks noChangeArrowheads="1"/>
              </p:cNvSpPr>
              <p:nvPr/>
            </p:nvSpPr>
            <p:spPr bwMode="auto">
              <a:xfrm>
                <a:off x="4149" y="1572"/>
                <a:ext cx="296" cy="227"/>
              </a:xfrm>
              <a:prstGeom prst="roundRect">
                <a:avLst>
                  <a:gd name="adj" fmla="val 16667"/>
                </a:avLst>
              </a:prstGeom>
              <a:gradFill rotWithShape="1">
                <a:gsLst>
                  <a:gs pos="0">
                    <a:schemeClr val="bg1"/>
                  </a:gs>
                  <a:gs pos="100000">
                    <a:srgbClr val="B2B2B2"/>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4" name="Object 8">
                <a:extLst>
                  <a:ext uri="{FF2B5EF4-FFF2-40B4-BE49-F238E27FC236}">
                    <a16:creationId xmlns:a16="http://schemas.microsoft.com/office/drawing/2014/main" id="{D1EED656-7C54-5947-9D08-769AC4184DD5}"/>
                  </a:ext>
                </a:extLst>
              </p:cNvPr>
              <p:cNvGraphicFramePr>
                <a:graphicFrameLocks noChangeAspect="1"/>
              </p:cNvGraphicFramePr>
              <p:nvPr/>
            </p:nvGraphicFramePr>
            <p:xfrm>
              <a:off x="4234" y="1623"/>
              <a:ext cx="139" cy="127"/>
            </p:xfrm>
            <a:graphic>
              <a:graphicData uri="http://schemas.openxmlformats.org/presentationml/2006/ole">
                <mc:AlternateContent xmlns:mc="http://schemas.openxmlformats.org/markup-compatibility/2006">
                  <mc:Choice xmlns:v="urn:schemas-microsoft-com:vml" Requires="v">
                    <p:oleObj name="Equation" r:id="rId7" imgW="152334" imgH="139639" progId="Equation.3">
                      <p:embed/>
                    </p:oleObj>
                  </mc:Choice>
                  <mc:Fallback>
                    <p:oleObj name="Equation" r:id="rId7" imgW="152334" imgH="139639" progId="Equation.3">
                      <p:embed/>
                      <p:pic>
                        <p:nvPicPr>
                          <p:cNvPr id="9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4" y="1623"/>
                            <a:ext cx="139" cy="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 name="Oval 9">
                <a:extLst>
                  <a:ext uri="{FF2B5EF4-FFF2-40B4-BE49-F238E27FC236}">
                    <a16:creationId xmlns:a16="http://schemas.microsoft.com/office/drawing/2014/main" id="{F3C6CB98-8FD4-5247-948F-C4E5560F97E6}"/>
                  </a:ext>
                </a:extLst>
              </p:cNvPr>
              <p:cNvSpPr>
                <a:spLocks noChangeArrowheads="1"/>
              </p:cNvSpPr>
              <p:nvPr/>
            </p:nvSpPr>
            <p:spPr bwMode="auto">
              <a:xfrm>
                <a:off x="4637" y="1309"/>
                <a:ext cx="272" cy="385"/>
              </a:xfrm>
              <a:prstGeom prst="ellipse">
                <a:avLst/>
              </a:prstGeom>
              <a:gradFill rotWithShape="1">
                <a:gsLst>
                  <a:gs pos="0">
                    <a:schemeClr val="bg1"/>
                  </a:gs>
                  <a:gs pos="100000">
                    <a:srgbClr val="3366FF"/>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sp>
            <p:nvSpPr>
              <p:cNvPr id="37" name="Rectangle 93">
                <a:extLst>
                  <a:ext uri="{FF2B5EF4-FFF2-40B4-BE49-F238E27FC236}">
                    <a16:creationId xmlns:a16="http://schemas.microsoft.com/office/drawing/2014/main" id="{0DB9B1A7-750E-3F4A-B1A4-E2B83F6B0F28}"/>
                  </a:ext>
                </a:extLst>
              </p:cNvPr>
              <p:cNvSpPr>
                <a:spLocks noChangeArrowheads="1"/>
              </p:cNvSpPr>
              <p:nvPr/>
            </p:nvSpPr>
            <p:spPr bwMode="auto">
              <a:xfrm>
                <a:off x="4586" y="1377"/>
                <a:ext cx="332"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200" i="1" dirty="0">
                    <a:solidFill>
                      <a:schemeClr val="tx1"/>
                    </a:solidFill>
                  </a:rPr>
                  <a:t>FF</a:t>
                </a:r>
                <a:endParaRPr lang="it-IT" sz="2200" i="1" dirty="0">
                  <a:solidFill>
                    <a:schemeClr val="tx1"/>
                  </a:solidFill>
                </a:endParaRPr>
              </a:p>
            </p:txBody>
          </p:sp>
        </p:grpSp>
        <p:sp>
          <p:nvSpPr>
            <p:cNvPr id="29" name="AutoShape 93">
              <a:extLst>
                <a:ext uri="{FF2B5EF4-FFF2-40B4-BE49-F238E27FC236}">
                  <a16:creationId xmlns:a16="http://schemas.microsoft.com/office/drawing/2014/main" id="{A4AC54F8-B531-E646-8333-9D300A1F62D4}"/>
                </a:ext>
              </a:extLst>
            </p:cNvPr>
            <p:cNvSpPr>
              <a:spLocks noChangeArrowheads="1"/>
            </p:cNvSpPr>
            <p:nvPr/>
          </p:nvSpPr>
          <p:spPr bwMode="auto">
            <a:xfrm>
              <a:off x="5630" y="783"/>
              <a:ext cx="616" cy="384"/>
            </a:xfrm>
            <a:prstGeom prst="notchedRightArrow">
              <a:avLst>
                <a:gd name="adj1" fmla="val 50000"/>
                <a:gd name="adj2" fmla="val 40104"/>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38" name="Group 63">
            <a:extLst>
              <a:ext uri="{FF2B5EF4-FFF2-40B4-BE49-F238E27FC236}">
                <a16:creationId xmlns:a16="http://schemas.microsoft.com/office/drawing/2014/main" id="{8EC1132E-1AC5-3D43-A209-55333A9378A6}"/>
              </a:ext>
            </a:extLst>
          </p:cNvPr>
          <p:cNvGrpSpPr/>
          <p:nvPr/>
        </p:nvGrpSpPr>
        <p:grpSpPr>
          <a:xfrm>
            <a:off x="460992" y="3246986"/>
            <a:ext cx="4350027" cy="3078767"/>
            <a:chOff x="3851920" y="2841461"/>
            <a:chExt cx="4981824" cy="3664514"/>
          </a:xfrm>
        </p:grpSpPr>
        <p:pic>
          <p:nvPicPr>
            <p:cNvPr id="39" name="Picture 2">
              <a:extLst>
                <a:ext uri="{FF2B5EF4-FFF2-40B4-BE49-F238E27FC236}">
                  <a16:creationId xmlns:a16="http://schemas.microsoft.com/office/drawing/2014/main" id="{4787A200-CB41-7B4F-BD8F-42861D3D836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618" t="4404" r="2621" b="5867"/>
            <a:stretch/>
          </p:blipFill>
          <p:spPr bwMode="auto">
            <a:xfrm>
              <a:off x="3851920" y="2841461"/>
              <a:ext cx="4981824" cy="3664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65">
              <a:extLst>
                <a:ext uri="{FF2B5EF4-FFF2-40B4-BE49-F238E27FC236}">
                  <a16:creationId xmlns:a16="http://schemas.microsoft.com/office/drawing/2014/main" id="{55DD30B0-B0DA-994E-92DA-A180814CC521}"/>
                </a:ext>
              </a:extLst>
            </p:cNvPr>
            <p:cNvSpPr/>
            <p:nvPr/>
          </p:nvSpPr>
          <p:spPr>
            <a:xfrm>
              <a:off x="6134404" y="2881400"/>
              <a:ext cx="2524710" cy="720080"/>
            </a:xfrm>
            <a:prstGeom prst="rect">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100000"/>
                </a:lnSpc>
                <a:spcBef>
                  <a:spcPts val="0"/>
                </a:spcBef>
                <a:spcAft>
                  <a:spcPts val="0"/>
                </a:spcAft>
              </a:pPr>
              <a:endParaRPr lang="it-IT" sz="1800">
                <a:solidFill>
                  <a:prstClr val="white"/>
                </a:solidFill>
              </a:endParaRPr>
            </a:p>
          </p:txBody>
        </p:sp>
      </p:grpSp>
      <p:grpSp>
        <p:nvGrpSpPr>
          <p:cNvPr id="41" name="Group 33">
            <a:extLst>
              <a:ext uri="{FF2B5EF4-FFF2-40B4-BE49-F238E27FC236}">
                <a16:creationId xmlns:a16="http://schemas.microsoft.com/office/drawing/2014/main" id="{86BC9ADC-0328-334E-BAFE-EB086C1B0BAB}"/>
              </a:ext>
            </a:extLst>
          </p:cNvPr>
          <p:cNvGrpSpPr/>
          <p:nvPr/>
        </p:nvGrpSpPr>
        <p:grpSpPr>
          <a:xfrm>
            <a:off x="6228184" y="697678"/>
            <a:ext cx="2282255" cy="716774"/>
            <a:chOff x="6156176" y="620688"/>
            <a:chExt cx="2282255" cy="716775"/>
          </a:xfrm>
        </p:grpSpPr>
        <p:grpSp>
          <p:nvGrpSpPr>
            <p:cNvPr id="42" name="Group 33">
              <a:extLst>
                <a:ext uri="{FF2B5EF4-FFF2-40B4-BE49-F238E27FC236}">
                  <a16:creationId xmlns:a16="http://schemas.microsoft.com/office/drawing/2014/main" id="{4C8708DE-A4B7-9440-A392-C02844CF7ACD}"/>
                </a:ext>
              </a:extLst>
            </p:cNvPr>
            <p:cNvGrpSpPr>
              <a:grpSpLocks/>
            </p:cNvGrpSpPr>
            <p:nvPr/>
          </p:nvGrpSpPr>
          <p:grpSpPr bwMode="auto">
            <a:xfrm>
              <a:off x="6156176" y="620688"/>
              <a:ext cx="2282255" cy="704375"/>
              <a:chOff x="0" y="1605"/>
              <a:chExt cx="1483" cy="518"/>
            </a:xfrm>
          </p:grpSpPr>
          <p:graphicFrame>
            <p:nvGraphicFramePr>
              <p:cNvPr id="45" name="Object 4">
                <a:extLst>
                  <a:ext uri="{FF2B5EF4-FFF2-40B4-BE49-F238E27FC236}">
                    <a16:creationId xmlns:a16="http://schemas.microsoft.com/office/drawing/2014/main" id="{80B0C1F6-4F0E-C240-92B6-DC3613EF1C9E}"/>
                  </a:ext>
                </a:extLst>
              </p:cNvPr>
              <p:cNvGraphicFramePr>
                <a:graphicFrameLocks noChangeAspect="1"/>
              </p:cNvGraphicFramePr>
              <p:nvPr/>
            </p:nvGraphicFramePr>
            <p:xfrm>
              <a:off x="0" y="1779"/>
              <a:ext cx="133" cy="177"/>
            </p:xfrm>
            <a:graphic>
              <a:graphicData uri="http://schemas.openxmlformats.org/presentationml/2006/ole">
                <mc:AlternateContent xmlns:mc="http://schemas.openxmlformats.org/markup-compatibility/2006">
                  <mc:Choice xmlns:v="urn:schemas-microsoft-com:vml" Requires="v">
                    <p:oleObj name="Equation" r:id="rId10" imgW="139680" imgH="203040" progId="Equation.3">
                      <p:embed/>
                    </p:oleObj>
                  </mc:Choice>
                  <mc:Fallback>
                    <p:oleObj name="Equation" r:id="rId10" imgW="139680" imgH="203040" progId="Equation.3">
                      <p:embed/>
                      <p:pic>
                        <p:nvPicPr>
                          <p:cNvPr id="39"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79"/>
                            <a:ext cx="133" cy="1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Oval 22">
                <a:extLst>
                  <a:ext uri="{FF2B5EF4-FFF2-40B4-BE49-F238E27FC236}">
                    <a16:creationId xmlns:a16="http://schemas.microsoft.com/office/drawing/2014/main" id="{34F8E0C2-9DC9-A448-A606-53BBA7AD6FF3}"/>
                  </a:ext>
                </a:extLst>
              </p:cNvPr>
              <p:cNvSpPr>
                <a:spLocks noChangeArrowheads="1"/>
              </p:cNvSpPr>
              <p:nvPr/>
            </p:nvSpPr>
            <p:spPr bwMode="auto">
              <a:xfrm>
                <a:off x="609" y="1741"/>
                <a:ext cx="126" cy="382"/>
              </a:xfrm>
              <a:prstGeom prst="ellipse">
                <a:avLst/>
              </a:prstGeom>
              <a:solidFill>
                <a:schemeClr val="hlink"/>
              </a:solidFill>
              <a:ln w="28575">
                <a:solidFill>
                  <a:schemeClr val="tx1"/>
                </a:solidFill>
                <a:round/>
                <a:headEnd/>
                <a:tailEnd/>
              </a:ln>
            </p:spPr>
            <p:txBody>
              <a:bodyPr anchor="ctr">
                <a:spAutoFit/>
              </a:bodyPr>
              <a:lstStyle/>
              <a:p>
                <a:pPr algn="ctr" fontAlgn="auto">
                  <a:lnSpc>
                    <a:spcPct val="100000"/>
                  </a:lnSpc>
                  <a:spcBef>
                    <a:spcPts val="0"/>
                  </a:spcBef>
                  <a:spcAft>
                    <a:spcPts val="0"/>
                  </a:spcAft>
                </a:pPr>
                <a:endParaRPr lang="it-IT" sz="1800" b="1">
                  <a:solidFill>
                    <a:srgbClr val="009999"/>
                  </a:solidFill>
                  <a:latin typeface="Helvetica" charset="0"/>
                  <a:cs typeface="Arial" charset="0"/>
                </a:endParaRPr>
              </a:p>
            </p:txBody>
          </p:sp>
          <p:sp>
            <p:nvSpPr>
              <p:cNvPr id="47" name="Line 23">
                <a:extLst>
                  <a:ext uri="{FF2B5EF4-FFF2-40B4-BE49-F238E27FC236}">
                    <a16:creationId xmlns:a16="http://schemas.microsoft.com/office/drawing/2014/main" id="{864A4BDF-E30D-9749-9EE2-EE91E71BEEBF}"/>
                  </a:ext>
                </a:extLst>
              </p:cNvPr>
              <p:cNvSpPr>
                <a:spLocks noChangeShapeType="1"/>
              </p:cNvSpPr>
              <p:nvPr/>
            </p:nvSpPr>
            <p:spPr bwMode="auto">
              <a:xfrm>
                <a:off x="129" y="1927"/>
                <a:ext cx="479"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48" name="Line 24">
                <a:extLst>
                  <a:ext uri="{FF2B5EF4-FFF2-40B4-BE49-F238E27FC236}">
                    <a16:creationId xmlns:a16="http://schemas.microsoft.com/office/drawing/2014/main" id="{76A6D669-E387-E545-97E9-8E3DBC55AE76}"/>
                  </a:ext>
                </a:extLst>
              </p:cNvPr>
              <p:cNvSpPr>
                <a:spLocks noChangeShapeType="1"/>
              </p:cNvSpPr>
              <p:nvPr/>
            </p:nvSpPr>
            <p:spPr bwMode="auto">
              <a:xfrm flipV="1">
                <a:off x="736" y="1605"/>
                <a:ext cx="525" cy="2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49" name="Object 6">
                <a:extLst>
                  <a:ext uri="{FF2B5EF4-FFF2-40B4-BE49-F238E27FC236}">
                    <a16:creationId xmlns:a16="http://schemas.microsoft.com/office/drawing/2014/main" id="{5CDAA555-1E9A-9944-8CE0-26942E6FF86A}"/>
                  </a:ext>
                </a:extLst>
              </p:cNvPr>
              <p:cNvGraphicFramePr>
                <a:graphicFrameLocks noChangeAspect="1"/>
              </p:cNvGraphicFramePr>
              <p:nvPr/>
            </p:nvGraphicFramePr>
            <p:xfrm>
              <a:off x="818" y="1605"/>
              <a:ext cx="120" cy="144"/>
            </p:xfrm>
            <a:graphic>
              <a:graphicData uri="http://schemas.openxmlformats.org/presentationml/2006/ole">
                <mc:AlternateContent xmlns:mc="http://schemas.openxmlformats.org/markup-compatibility/2006">
                  <mc:Choice xmlns:v="urn:schemas-microsoft-com:vml" Requires="v">
                    <p:oleObj name="Equation" r:id="rId12" imgW="126720" imgH="164880" progId="Equation.3">
                      <p:embed/>
                    </p:oleObj>
                  </mc:Choice>
                  <mc:Fallback>
                    <p:oleObj name="Equation" r:id="rId12" imgW="126720" imgH="164880" progId="Equation.3">
                      <p:embed/>
                      <p:pic>
                        <p:nvPicPr>
                          <p:cNvPr id="51"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8" y="1605"/>
                            <a:ext cx="120"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Line 26">
                <a:extLst>
                  <a:ext uri="{FF2B5EF4-FFF2-40B4-BE49-F238E27FC236}">
                    <a16:creationId xmlns:a16="http://schemas.microsoft.com/office/drawing/2014/main" id="{BBF6778D-E313-8D4E-9918-3B7BE7974FC8}"/>
                  </a:ext>
                </a:extLst>
              </p:cNvPr>
              <p:cNvSpPr>
                <a:spLocks noChangeShapeType="1"/>
              </p:cNvSpPr>
              <p:nvPr/>
            </p:nvSpPr>
            <p:spPr bwMode="auto">
              <a:xfrm>
                <a:off x="739" y="1893"/>
                <a:ext cx="739"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51" name="Line 27">
                <a:extLst>
                  <a:ext uri="{FF2B5EF4-FFF2-40B4-BE49-F238E27FC236}">
                    <a16:creationId xmlns:a16="http://schemas.microsoft.com/office/drawing/2014/main" id="{8D38CA16-0165-534E-A218-02F39FDD9B76}"/>
                  </a:ext>
                </a:extLst>
              </p:cNvPr>
              <p:cNvSpPr>
                <a:spLocks noChangeShapeType="1"/>
              </p:cNvSpPr>
              <p:nvPr/>
            </p:nvSpPr>
            <p:spPr bwMode="auto">
              <a:xfrm>
                <a:off x="1261" y="1605"/>
                <a:ext cx="0" cy="2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52" name="Object 5">
                <a:extLst>
                  <a:ext uri="{FF2B5EF4-FFF2-40B4-BE49-F238E27FC236}">
                    <a16:creationId xmlns:a16="http://schemas.microsoft.com/office/drawing/2014/main" id="{30A130A0-0B44-D045-82FC-E85C1110F80E}"/>
                  </a:ext>
                </a:extLst>
              </p:cNvPr>
              <p:cNvGraphicFramePr>
                <a:graphicFrameLocks noChangeAspect="1"/>
              </p:cNvGraphicFramePr>
              <p:nvPr>
                <p:extLst>
                  <p:ext uri="{D42A27DB-BD31-4B8C-83A1-F6EECF244321}">
                    <p14:modId xmlns:p14="http://schemas.microsoft.com/office/powerpoint/2010/main" val="1373139071"/>
                  </p:ext>
                </p:extLst>
              </p:nvPr>
            </p:nvGraphicFramePr>
            <p:xfrm>
              <a:off x="1278" y="1612"/>
              <a:ext cx="205" cy="269"/>
            </p:xfrm>
            <a:graphic>
              <a:graphicData uri="http://schemas.openxmlformats.org/presentationml/2006/ole">
                <mc:AlternateContent xmlns:mc="http://schemas.openxmlformats.org/markup-compatibility/2006">
                  <mc:Choice xmlns:v="urn:schemas-microsoft-com:vml" Requires="v">
                    <p:oleObj name="Equation" r:id="rId14" imgW="215640" imgH="304560" progId="Equation.3">
                      <p:embed/>
                    </p:oleObj>
                  </mc:Choice>
                  <mc:Fallback>
                    <p:oleObj name="Equation" r:id="rId14" imgW="215640" imgH="304560" progId="Equation.3">
                      <p:embed/>
                      <p:pic>
                        <p:nvPicPr>
                          <p:cNvPr id="58" name="Object 5"/>
                          <p:cNvPicPr>
                            <a:picLocks noChangeAspect="1" noChangeArrowheads="1"/>
                          </p:cNvPicPr>
                          <p:nvPr/>
                        </p:nvPicPr>
                        <p:blipFill>
                          <a:blip r:embed="rId15"/>
                          <a:srcRect/>
                          <a:stretch>
                            <a:fillRect/>
                          </a:stretch>
                        </p:blipFill>
                        <p:spPr bwMode="auto">
                          <a:xfrm>
                            <a:off x="1278" y="1612"/>
                            <a:ext cx="205" cy="2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3" name="Object 9">
              <a:extLst>
                <a:ext uri="{FF2B5EF4-FFF2-40B4-BE49-F238E27FC236}">
                  <a16:creationId xmlns:a16="http://schemas.microsoft.com/office/drawing/2014/main" id="{FB50AF0D-A67E-9E4E-B3CB-BE5DC961DF87}"/>
                </a:ext>
              </a:extLst>
            </p:cNvPr>
            <p:cNvGraphicFramePr>
              <a:graphicFrameLocks noChangeAspect="1"/>
            </p:cNvGraphicFramePr>
            <p:nvPr>
              <p:extLst>
                <p:ext uri="{D42A27DB-BD31-4B8C-83A1-F6EECF244321}">
                  <p14:modId xmlns:p14="http://schemas.microsoft.com/office/powerpoint/2010/main" val="125312018"/>
                </p:ext>
              </p:extLst>
            </p:nvPr>
          </p:nvGraphicFramePr>
          <p:xfrm>
            <a:off x="7336804" y="1002500"/>
            <a:ext cx="763588" cy="334963"/>
          </p:xfrm>
          <a:graphic>
            <a:graphicData uri="http://schemas.openxmlformats.org/presentationml/2006/ole">
              <mc:AlternateContent xmlns:mc="http://schemas.openxmlformats.org/markup-compatibility/2006">
                <mc:Choice xmlns:v="urn:schemas-microsoft-com:vml" Requires="v">
                  <p:oleObj name="Equation" r:id="rId16" imgW="457200" imgH="241200" progId="Equation.3">
                    <p:embed/>
                  </p:oleObj>
                </mc:Choice>
                <mc:Fallback>
                  <p:oleObj name="Equation" r:id="rId16" imgW="457200" imgH="241200" progId="Equation.3">
                    <p:embed/>
                    <p:pic>
                      <p:nvPicPr>
                        <p:cNvPr id="36" name="Object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336804" y="1002500"/>
                          <a:ext cx="763588"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4" name="Straight Arrow Connector 36">
              <a:extLst>
                <a:ext uri="{FF2B5EF4-FFF2-40B4-BE49-F238E27FC236}">
                  <a16:creationId xmlns:a16="http://schemas.microsoft.com/office/drawing/2014/main" id="{B2523040-CA0D-2B49-86BB-056A6DA92726}"/>
                </a:ext>
              </a:extLst>
            </p:cNvPr>
            <p:cNvCxnSpPr/>
            <p:nvPr/>
          </p:nvCxnSpPr>
          <p:spPr>
            <a:xfrm>
              <a:off x="7298983" y="1016728"/>
              <a:ext cx="787658"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3" name="TextBox 99">
                <a:extLst>
                  <a:ext uri="{FF2B5EF4-FFF2-40B4-BE49-F238E27FC236}">
                    <a16:creationId xmlns:a16="http://schemas.microsoft.com/office/drawing/2014/main" id="{E931116A-8D52-3440-A4AA-1788C08E8B1B}"/>
                  </a:ext>
                </a:extLst>
              </p:cNvPr>
              <p:cNvSpPr txBox="1"/>
              <p:nvPr/>
            </p:nvSpPr>
            <p:spPr>
              <a:xfrm>
                <a:off x="5857817" y="1638209"/>
                <a:ext cx="3229014" cy="1815864"/>
              </a:xfrm>
              <a:prstGeom prst="rect">
                <a:avLst/>
              </a:prstGeom>
              <a:noFill/>
            </p:spPr>
            <p:txBody>
              <a:bodyPr wrap="square" lIns="91420" tIns="45711" rIns="91420" bIns="45711">
                <a:spAutoFit/>
              </a:bodyPr>
              <a:lstStyle/>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TMDs depend on  </a:t>
                </a:r>
                <a14:m>
                  <m:oMath xmlns:m="http://schemas.openxmlformats.org/officeDocument/2006/math">
                    <m:r>
                      <a:rPr lang="it-IT" sz="1600" i="1">
                        <a:solidFill>
                          <a:prstClr val="black"/>
                        </a:solidFill>
                        <a:latin typeface="Cambria Math"/>
                      </a:rPr>
                      <m:t>𝑥</m:t>
                    </m:r>
                  </m:oMath>
                </a14:m>
                <a:r>
                  <a:rPr lang="it-IT" sz="1600" dirty="0">
                    <a:solidFill>
                      <a:prstClr val="black"/>
                    </a:solidFill>
                    <a:latin typeface="Calibri"/>
                  </a:rPr>
                  <a:t>  and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Describe </a:t>
                </a:r>
                <a:r>
                  <a:rPr lang="en-US" sz="1600" dirty="0">
                    <a:solidFill>
                      <a:prstClr val="black"/>
                    </a:solidFill>
                    <a:latin typeface="Calibri"/>
                  </a:rPr>
                  <a:t>correlations between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r>
                  <a:rPr lang="en-US" sz="1600" dirty="0">
                    <a:solidFill>
                      <a:prstClr val="black"/>
                    </a:solidFill>
                    <a:latin typeface="Calibri"/>
                  </a:rPr>
                  <a:t> and quark or nucleon spin  (</a:t>
                </a:r>
                <a:r>
                  <a:rPr lang="fr-FR" sz="1600" b="1" dirty="0">
                    <a:solidFill>
                      <a:srgbClr val="0000FF"/>
                    </a:solidFill>
                    <a:latin typeface="Calibri"/>
                  </a:rPr>
                  <a:t>spin-</a:t>
                </a:r>
                <a:r>
                  <a:rPr lang="fr-FR" sz="1600" b="1" dirty="0" err="1">
                    <a:solidFill>
                      <a:srgbClr val="0000FF"/>
                    </a:solidFill>
                    <a:latin typeface="Calibri"/>
                  </a:rPr>
                  <a:t>orbit</a:t>
                </a:r>
                <a:r>
                  <a:rPr lang="fr-FR" sz="1600" b="1" dirty="0">
                    <a:solidFill>
                      <a:srgbClr val="0000FF"/>
                    </a:solidFill>
                    <a:latin typeface="Calibri"/>
                  </a:rPr>
                  <a:t> </a:t>
                </a:r>
                <a:r>
                  <a:rPr lang="fr-FR" sz="1600" b="1" dirty="0" err="1">
                    <a:solidFill>
                      <a:srgbClr val="0000FF"/>
                    </a:solidFill>
                    <a:latin typeface="Calibri"/>
                  </a:rPr>
                  <a:t>correlations</a:t>
                </a:r>
                <a:r>
                  <a:rPr lang="fr-FR" sz="1600" dirty="0">
                    <a:solidFill>
                      <a:prstClr val="black"/>
                    </a:solidFill>
                    <a:latin typeface="Calibri"/>
                  </a:rPr>
                  <a:t>)</a:t>
                </a:r>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Provide </a:t>
                </a:r>
                <a:r>
                  <a:rPr lang="it-IT" sz="1600" b="1" dirty="0">
                    <a:solidFill>
                      <a:prstClr val="black"/>
                    </a:solidFill>
                    <a:latin typeface="Calibri"/>
                  </a:rPr>
                  <a:t>a 3-dim picture </a:t>
                </a:r>
                <a:r>
                  <a:rPr lang="it-IT" sz="1600" dirty="0">
                    <a:solidFill>
                      <a:prstClr val="black"/>
                    </a:solidFill>
                    <a:latin typeface="Calibri"/>
                  </a:rPr>
                  <a:t>of the nucleon in momentum space (</a:t>
                </a:r>
                <a:r>
                  <a:rPr lang="it-IT" sz="1600" b="1" dirty="0">
                    <a:solidFill>
                      <a:srgbClr val="0000FF"/>
                    </a:solidFill>
                    <a:latin typeface="Calibri"/>
                  </a:rPr>
                  <a:t>nucleon tomography</a:t>
                </a:r>
                <a:r>
                  <a:rPr lang="it-IT" sz="1600" dirty="0">
                    <a:solidFill>
                      <a:prstClr val="black"/>
                    </a:solidFill>
                    <a:latin typeface="Calibri"/>
                  </a:rPr>
                  <a:t>)</a:t>
                </a:r>
              </a:p>
            </p:txBody>
          </p:sp>
        </mc:Choice>
        <mc:Fallback xmlns="">
          <p:sp>
            <p:nvSpPr>
              <p:cNvPr id="53" name="TextBox 99">
                <a:extLst>
                  <a:ext uri="{FF2B5EF4-FFF2-40B4-BE49-F238E27FC236}">
                    <a16:creationId xmlns:a16="http://schemas.microsoft.com/office/drawing/2014/main" id="{E931116A-8D52-3440-A4AA-1788C08E8B1B}"/>
                  </a:ext>
                </a:extLst>
              </p:cNvPr>
              <p:cNvSpPr txBox="1">
                <a:spLocks noRot="1" noChangeAspect="1" noMove="1" noResize="1" noEditPoints="1" noAdjustHandles="1" noChangeArrowheads="1" noChangeShapeType="1" noTextEdit="1"/>
              </p:cNvSpPr>
              <p:nvPr/>
            </p:nvSpPr>
            <p:spPr>
              <a:xfrm>
                <a:off x="5857817" y="1638209"/>
                <a:ext cx="3229014" cy="1815864"/>
              </a:xfrm>
              <a:prstGeom prst="rect">
                <a:avLst/>
              </a:prstGeom>
              <a:blipFill>
                <a:blip r:embed="rId20"/>
                <a:stretch>
                  <a:fillRect l="-392" t="-694" b="-2778"/>
                </a:stretch>
              </a:blipFill>
            </p:spPr>
            <p:txBody>
              <a:bodyPr/>
              <a:lstStyle/>
              <a:p>
                <a:r>
                  <a:rPr lang="en-GB">
                    <a:noFill/>
                  </a:rPr>
                  <a:t> </a:t>
                </a:r>
              </a:p>
            </p:txBody>
          </p:sp>
        </mc:Fallback>
      </mc:AlternateContent>
    </p:spTree>
    <p:extLst>
      <p:ext uri="{BB962C8B-B14F-4D97-AF65-F5344CB8AC3E}">
        <p14:creationId xmlns:p14="http://schemas.microsoft.com/office/powerpoint/2010/main" val="21075901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8</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17" name="Picture 2">
            <a:extLst>
              <a:ext uri="{FF2B5EF4-FFF2-40B4-BE49-F238E27FC236}">
                <a16:creationId xmlns:a16="http://schemas.microsoft.com/office/drawing/2014/main" id="{50EBB832-4EC1-324A-9FA2-D5E822197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3205" y="3795543"/>
            <a:ext cx="3759275" cy="272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53">
            <a:extLst>
              <a:ext uri="{FF2B5EF4-FFF2-40B4-BE49-F238E27FC236}">
                <a16:creationId xmlns:a16="http://schemas.microsoft.com/office/drawing/2014/main" id="{9524CC79-AC66-DD4B-9A36-9F6BEA8B6DB0}"/>
              </a:ext>
            </a:extLst>
          </p:cNvPr>
          <p:cNvGrpSpPr/>
          <p:nvPr/>
        </p:nvGrpSpPr>
        <p:grpSpPr>
          <a:xfrm>
            <a:off x="3613735" y="1180954"/>
            <a:ext cx="1990740" cy="1828961"/>
            <a:chOff x="112947" y="1112898"/>
            <a:chExt cx="2684834" cy="2520280"/>
          </a:xfrm>
        </p:grpSpPr>
        <p:grpSp>
          <p:nvGrpSpPr>
            <p:cNvPr id="19" name="Group 54">
              <a:extLst>
                <a:ext uri="{FF2B5EF4-FFF2-40B4-BE49-F238E27FC236}">
                  <a16:creationId xmlns:a16="http://schemas.microsoft.com/office/drawing/2014/main" id="{23B307DE-D4ED-9749-A725-A26D57D2858F}"/>
                </a:ext>
              </a:extLst>
            </p:cNvPr>
            <p:cNvGrpSpPr/>
            <p:nvPr/>
          </p:nvGrpSpPr>
          <p:grpSpPr>
            <a:xfrm>
              <a:off x="112947" y="1112898"/>
              <a:ext cx="2684834" cy="2520280"/>
              <a:chOff x="251520" y="1916832"/>
              <a:chExt cx="2684834" cy="2520280"/>
            </a:xfrm>
          </p:grpSpPr>
          <p:pic>
            <p:nvPicPr>
              <p:cNvPr id="23" name="Picture 6" descr="nucleon_structure">
                <a:extLst>
                  <a:ext uri="{FF2B5EF4-FFF2-40B4-BE49-F238E27FC236}">
                    <a16:creationId xmlns:a16="http://schemas.microsoft.com/office/drawing/2014/main" id="{872605E3-C6E4-2544-BC5D-B5D0826A2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916832"/>
                <a:ext cx="2684834" cy="2520280"/>
              </a:xfrm>
              <a:prstGeom prst="rect">
                <a:avLst/>
              </a:prstGeom>
              <a:noFill/>
              <a:extLst>
                <a:ext uri="{909E8E84-426E-40DD-AFC4-6F175D3DCCD1}">
                  <a14:hiddenFill xmlns:a14="http://schemas.microsoft.com/office/drawing/2010/main">
                    <a:solidFill>
                      <a:srgbClr val="FFFFFF"/>
                    </a:solidFill>
                  </a14:hiddenFill>
                </a:ext>
              </a:extLst>
            </p:spPr>
          </p:pic>
          <p:sp>
            <p:nvSpPr>
              <p:cNvPr id="24" name="AutoShape 16">
                <a:extLst>
                  <a:ext uri="{FF2B5EF4-FFF2-40B4-BE49-F238E27FC236}">
                    <a16:creationId xmlns:a16="http://schemas.microsoft.com/office/drawing/2014/main" id="{EF034C99-F7F6-9C43-B321-FA63A8E53873}"/>
                  </a:ext>
                </a:extLst>
              </p:cNvPr>
              <p:cNvSpPr>
                <a:spLocks noChangeArrowheads="1"/>
              </p:cNvSpPr>
              <p:nvPr/>
            </p:nvSpPr>
            <p:spPr bwMode="auto">
              <a:xfrm>
                <a:off x="1998914" y="2607129"/>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5" name="AutoShape 16">
                <a:extLst>
                  <a:ext uri="{FF2B5EF4-FFF2-40B4-BE49-F238E27FC236}">
                    <a16:creationId xmlns:a16="http://schemas.microsoft.com/office/drawing/2014/main" id="{377DD6D7-8C62-DF46-A5A1-18D19E56986F}"/>
                  </a:ext>
                </a:extLst>
              </p:cNvPr>
              <p:cNvSpPr>
                <a:spLocks noChangeArrowheads="1"/>
              </p:cNvSpPr>
              <p:nvPr/>
            </p:nvSpPr>
            <p:spPr bwMode="auto">
              <a:xfrm rot="9874125">
                <a:off x="1699172" y="3600393"/>
                <a:ext cx="762000" cy="381000"/>
              </a:xfrm>
              <a:prstGeom prst="curvedUpArrow">
                <a:avLst>
                  <a:gd name="adj1" fmla="val 24484"/>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6" name="AutoShape 16">
                <a:extLst>
                  <a:ext uri="{FF2B5EF4-FFF2-40B4-BE49-F238E27FC236}">
                    <a16:creationId xmlns:a16="http://schemas.microsoft.com/office/drawing/2014/main" id="{841A1730-F75E-9048-AD80-4CABF3D32081}"/>
                  </a:ext>
                </a:extLst>
              </p:cNvPr>
              <p:cNvSpPr>
                <a:spLocks noChangeArrowheads="1"/>
              </p:cNvSpPr>
              <p:nvPr/>
            </p:nvSpPr>
            <p:spPr bwMode="auto">
              <a:xfrm rot="14006485">
                <a:off x="538511" y="3206103"/>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grpSp>
        <p:cxnSp>
          <p:nvCxnSpPr>
            <p:cNvPr id="20" name="Straight Arrow Connector 58">
              <a:extLst>
                <a:ext uri="{FF2B5EF4-FFF2-40B4-BE49-F238E27FC236}">
                  <a16:creationId xmlns:a16="http://schemas.microsoft.com/office/drawing/2014/main" id="{A022D046-4146-4945-962A-AAD4C3F3EC84}"/>
                </a:ext>
              </a:extLst>
            </p:cNvPr>
            <p:cNvCxnSpPr/>
            <p:nvPr/>
          </p:nvCxnSpPr>
          <p:spPr>
            <a:xfrm flipV="1">
              <a:off x="2036629" y="1672344"/>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59">
              <a:extLst>
                <a:ext uri="{FF2B5EF4-FFF2-40B4-BE49-F238E27FC236}">
                  <a16:creationId xmlns:a16="http://schemas.microsoft.com/office/drawing/2014/main" id="{09204FD6-9017-3741-97EB-C0F9DDE432F9}"/>
                </a:ext>
              </a:extLst>
            </p:cNvPr>
            <p:cNvCxnSpPr/>
            <p:nvPr/>
          </p:nvCxnSpPr>
          <p:spPr>
            <a:xfrm flipV="1">
              <a:off x="550438" y="2615140"/>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60">
              <a:extLst>
                <a:ext uri="{FF2B5EF4-FFF2-40B4-BE49-F238E27FC236}">
                  <a16:creationId xmlns:a16="http://schemas.microsoft.com/office/drawing/2014/main" id="{011F1B3E-FDA0-A849-B0C5-DD483B56C88B}"/>
                </a:ext>
              </a:extLst>
            </p:cNvPr>
            <p:cNvCxnSpPr/>
            <p:nvPr/>
          </p:nvCxnSpPr>
          <p:spPr>
            <a:xfrm flipH="1">
              <a:off x="1914396" y="3047188"/>
              <a:ext cx="288032" cy="2373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134">
            <a:extLst>
              <a:ext uri="{FF2B5EF4-FFF2-40B4-BE49-F238E27FC236}">
                <a16:creationId xmlns:a16="http://schemas.microsoft.com/office/drawing/2014/main" id="{CF87596C-414F-FB4D-A678-86F34AAD3511}"/>
              </a:ext>
            </a:extLst>
          </p:cNvPr>
          <p:cNvGrpSpPr>
            <a:grpSpLocks/>
          </p:cNvGrpSpPr>
          <p:nvPr/>
        </p:nvGrpSpPr>
        <p:grpSpPr bwMode="auto">
          <a:xfrm>
            <a:off x="528763" y="1015457"/>
            <a:ext cx="2951405" cy="2075047"/>
            <a:chOff x="3680" y="157"/>
            <a:chExt cx="2566" cy="1678"/>
          </a:xfrm>
        </p:grpSpPr>
        <p:grpSp>
          <p:nvGrpSpPr>
            <p:cNvPr id="28" name="Group 118">
              <a:extLst>
                <a:ext uri="{FF2B5EF4-FFF2-40B4-BE49-F238E27FC236}">
                  <a16:creationId xmlns:a16="http://schemas.microsoft.com/office/drawing/2014/main" id="{387CBC86-FD09-EC4F-B05B-F5E5B6F4A7AF}"/>
                </a:ext>
              </a:extLst>
            </p:cNvPr>
            <p:cNvGrpSpPr>
              <a:grpSpLocks/>
            </p:cNvGrpSpPr>
            <p:nvPr/>
          </p:nvGrpSpPr>
          <p:grpSpPr bwMode="auto">
            <a:xfrm>
              <a:off x="3680" y="157"/>
              <a:ext cx="1679" cy="1678"/>
              <a:chOff x="3560" y="710"/>
              <a:chExt cx="1679" cy="1678"/>
            </a:xfrm>
          </p:grpSpPr>
          <p:pic>
            <p:nvPicPr>
              <p:cNvPr id="30" name="Picture 4" descr="sidis">
                <a:extLst>
                  <a:ext uri="{FF2B5EF4-FFF2-40B4-BE49-F238E27FC236}">
                    <a16:creationId xmlns:a16="http://schemas.microsoft.com/office/drawing/2014/main" id="{357D0B29-C3D9-9544-AFA0-B104C27F86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0" y="710"/>
                <a:ext cx="1679"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1" name="Oval 5">
                <a:extLst>
                  <a:ext uri="{FF2B5EF4-FFF2-40B4-BE49-F238E27FC236}">
                    <a16:creationId xmlns:a16="http://schemas.microsoft.com/office/drawing/2014/main" id="{5082C3D5-A5AC-9947-AA43-4561FEBD350A}"/>
                  </a:ext>
                </a:extLst>
              </p:cNvPr>
              <p:cNvSpPr>
                <a:spLocks noChangeArrowheads="1"/>
              </p:cNvSpPr>
              <p:nvPr/>
            </p:nvSpPr>
            <p:spPr bwMode="auto">
              <a:xfrm>
                <a:off x="3747" y="1905"/>
                <a:ext cx="272" cy="385"/>
              </a:xfrm>
              <a:prstGeom prst="ellipse">
                <a:avLst/>
              </a:prstGeom>
              <a:gradFill rotWithShape="1">
                <a:gsLst>
                  <a:gs pos="0">
                    <a:schemeClr val="bg1"/>
                  </a:gs>
                  <a:gs pos="100000">
                    <a:srgbClr val="FF0000"/>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2" name="Object 6">
                <a:extLst>
                  <a:ext uri="{FF2B5EF4-FFF2-40B4-BE49-F238E27FC236}">
                    <a16:creationId xmlns:a16="http://schemas.microsoft.com/office/drawing/2014/main" id="{C604307C-86EB-2C46-B5AD-C4A0A94E3837}"/>
                  </a:ext>
                </a:extLst>
              </p:cNvPr>
              <p:cNvGraphicFramePr>
                <a:graphicFrameLocks noChangeAspect="1"/>
              </p:cNvGraphicFramePr>
              <p:nvPr/>
            </p:nvGraphicFramePr>
            <p:xfrm>
              <a:off x="3748" y="2016"/>
              <a:ext cx="264" cy="172"/>
            </p:xfrm>
            <a:graphic>
              <a:graphicData uri="http://schemas.openxmlformats.org/presentationml/2006/ole">
                <mc:AlternateContent xmlns:mc="http://schemas.openxmlformats.org/markup-compatibility/2006">
                  <mc:Choice xmlns:v="urn:schemas-microsoft-com:vml" Requires="v">
                    <p:oleObj name="Equation" r:id="rId6" imgW="266353" imgH="164885" progId="Equation.3">
                      <p:embed/>
                    </p:oleObj>
                  </mc:Choice>
                  <mc:Fallback>
                    <p:oleObj name="Equation" r:id="rId6" imgW="266353" imgH="164885" progId="Equation.3">
                      <p:embed/>
                      <p:pic>
                        <p:nvPicPr>
                          <p:cNvPr id="32" name="Object 6">
                            <a:extLst>
                              <a:ext uri="{FF2B5EF4-FFF2-40B4-BE49-F238E27FC236}">
                                <a16:creationId xmlns:a16="http://schemas.microsoft.com/office/drawing/2014/main" id="{C604307C-86EB-2C46-B5AD-C4A0A94E38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8" y="2016"/>
                            <a:ext cx="264" cy="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AutoShape 7">
                <a:extLst>
                  <a:ext uri="{FF2B5EF4-FFF2-40B4-BE49-F238E27FC236}">
                    <a16:creationId xmlns:a16="http://schemas.microsoft.com/office/drawing/2014/main" id="{C951BA37-FAAA-9844-906B-EF4CF2CB9E31}"/>
                  </a:ext>
                </a:extLst>
              </p:cNvPr>
              <p:cNvSpPr>
                <a:spLocks noChangeArrowheads="1"/>
              </p:cNvSpPr>
              <p:nvPr/>
            </p:nvSpPr>
            <p:spPr bwMode="auto">
              <a:xfrm>
                <a:off x="4149" y="1572"/>
                <a:ext cx="296" cy="227"/>
              </a:xfrm>
              <a:prstGeom prst="roundRect">
                <a:avLst>
                  <a:gd name="adj" fmla="val 16667"/>
                </a:avLst>
              </a:prstGeom>
              <a:gradFill rotWithShape="1">
                <a:gsLst>
                  <a:gs pos="0">
                    <a:schemeClr val="bg1"/>
                  </a:gs>
                  <a:gs pos="100000">
                    <a:srgbClr val="B2B2B2"/>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4" name="Object 8">
                <a:extLst>
                  <a:ext uri="{FF2B5EF4-FFF2-40B4-BE49-F238E27FC236}">
                    <a16:creationId xmlns:a16="http://schemas.microsoft.com/office/drawing/2014/main" id="{D1EED656-7C54-5947-9D08-769AC4184DD5}"/>
                  </a:ext>
                </a:extLst>
              </p:cNvPr>
              <p:cNvGraphicFramePr>
                <a:graphicFrameLocks noChangeAspect="1"/>
              </p:cNvGraphicFramePr>
              <p:nvPr/>
            </p:nvGraphicFramePr>
            <p:xfrm>
              <a:off x="4234" y="1623"/>
              <a:ext cx="139" cy="127"/>
            </p:xfrm>
            <a:graphic>
              <a:graphicData uri="http://schemas.openxmlformats.org/presentationml/2006/ole">
                <mc:AlternateContent xmlns:mc="http://schemas.openxmlformats.org/markup-compatibility/2006">
                  <mc:Choice xmlns:v="urn:schemas-microsoft-com:vml" Requires="v">
                    <p:oleObj name="Equation" r:id="rId8" imgW="152334" imgH="139639" progId="Equation.3">
                      <p:embed/>
                    </p:oleObj>
                  </mc:Choice>
                  <mc:Fallback>
                    <p:oleObj name="Equation" r:id="rId8" imgW="152334" imgH="139639" progId="Equation.3">
                      <p:embed/>
                      <p:pic>
                        <p:nvPicPr>
                          <p:cNvPr id="34" name="Object 8">
                            <a:extLst>
                              <a:ext uri="{FF2B5EF4-FFF2-40B4-BE49-F238E27FC236}">
                                <a16:creationId xmlns:a16="http://schemas.microsoft.com/office/drawing/2014/main" id="{D1EED656-7C54-5947-9D08-769AC4184D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34" y="1623"/>
                            <a:ext cx="139" cy="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 name="Oval 9">
                <a:extLst>
                  <a:ext uri="{FF2B5EF4-FFF2-40B4-BE49-F238E27FC236}">
                    <a16:creationId xmlns:a16="http://schemas.microsoft.com/office/drawing/2014/main" id="{F3C6CB98-8FD4-5247-948F-C4E5560F97E6}"/>
                  </a:ext>
                </a:extLst>
              </p:cNvPr>
              <p:cNvSpPr>
                <a:spLocks noChangeArrowheads="1"/>
              </p:cNvSpPr>
              <p:nvPr/>
            </p:nvSpPr>
            <p:spPr bwMode="auto">
              <a:xfrm>
                <a:off x="4637" y="1309"/>
                <a:ext cx="272" cy="385"/>
              </a:xfrm>
              <a:prstGeom prst="ellipse">
                <a:avLst/>
              </a:prstGeom>
              <a:gradFill rotWithShape="1">
                <a:gsLst>
                  <a:gs pos="0">
                    <a:schemeClr val="bg1"/>
                  </a:gs>
                  <a:gs pos="100000">
                    <a:srgbClr val="3366FF"/>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sp>
            <p:nvSpPr>
              <p:cNvPr id="37" name="Rectangle 93">
                <a:extLst>
                  <a:ext uri="{FF2B5EF4-FFF2-40B4-BE49-F238E27FC236}">
                    <a16:creationId xmlns:a16="http://schemas.microsoft.com/office/drawing/2014/main" id="{0DB9B1A7-750E-3F4A-B1A4-E2B83F6B0F28}"/>
                  </a:ext>
                </a:extLst>
              </p:cNvPr>
              <p:cNvSpPr>
                <a:spLocks noChangeArrowheads="1"/>
              </p:cNvSpPr>
              <p:nvPr/>
            </p:nvSpPr>
            <p:spPr bwMode="auto">
              <a:xfrm>
                <a:off x="4586" y="1377"/>
                <a:ext cx="332"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200" i="1" dirty="0">
                    <a:solidFill>
                      <a:schemeClr val="tx1"/>
                    </a:solidFill>
                  </a:rPr>
                  <a:t>FF</a:t>
                </a:r>
                <a:endParaRPr lang="it-IT" sz="2200" i="1" dirty="0">
                  <a:solidFill>
                    <a:schemeClr val="tx1"/>
                  </a:solidFill>
                </a:endParaRPr>
              </a:p>
            </p:txBody>
          </p:sp>
        </p:grpSp>
        <p:sp>
          <p:nvSpPr>
            <p:cNvPr id="29" name="AutoShape 93">
              <a:extLst>
                <a:ext uri="{FF2B5EF4-FFF2-40B4-BE49-F238E27FC236}">
                  <a16:creationId xmlns:a16="http://schemas.microsoft.com/office/drawing/2014/main" id="{A4AC54F8-B531-E646-8333-9D300A1F62D4}"/>
                </a:ext>
              </a:extLst>
            </p:cNvPr>
            <p:cNvSpPr>
              <a:spLocks noChangeArrowheads="1"/>
            </p:cNvSpPr>
            <p:nvPr/>
          </p:nvSpPr>
          <p:spPr bwMode="auto">
            <a:xfrm>
              <a:off x="5630" y="783"/>
              <a:ext cx="616" cy="384"/>
            </a:xfrm>
            <a:prstGeom prst="notchedRightArrow">
              <a:avLst>
                <a:gd name="adj1" fmla="val 50000"/>
                <a:gd name="adj2" fmla="val 40104"/>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38" name="Group 63">
            <a:extLst>
              <a:ext uri="{FF2B5EF4-FFF2-40B4-BE49-F238E27FC236}">
                <a16:creationId xmlns:a16="http://schemas.microsoft.com/office/drawing/2014/main" id="{8EC1132E-1AC5-3D43-A209-55333A9378A6}"/>
              </a:ext>
            </a:extLst>
          </p:cNvPr>
          <p:cNvGrpSpPr/>
          <p:nvPr/>
        </p:nvGrpSpPr>
        <p:grpSpPr>
          <a:xfrm>
            <a:off x="460992" y="3246986"/>
            <a:ext cx="4350027" cy="3078767"/>
            <a:chOff x="3851920" y="2841461"/>
            <a:chExt cx="4981824" cy="3664514"/>
          </a:xfrm>
        </p:grpSpPr>
        <p:pic>
          <p:nvPicPr>
            <p:cNvPr id="39" name="Picture 2">
              <a:extLst>
                <a:ext uri="{FF2B5EF4-FFF2-40B4-BE49-F238E27FC236}">
                  <a16:creationId xmlns:a16="http://schemas.microsoft.com/office/drawing/2014/main" id="{4787A200-CB41-7B4F-BD8F-42861D3D836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8" t="4404" r="2621" b="5867"/>
            <a:stretch/>
          </p:blipFill>
          <p:spPr bwMode="auto">
            <a:xfrm>
              <a:off x="3851920" y="2841461"/>
              <a:ext cx="4981824" cy="3664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65">
              <a:extLst>
                <a:ext uri="{FF2B5EF4-FFF2-40B4-BE49-F238E27FC236}">
                  <a16:creationId xmlns:a16="http://schemas.microsoft.com/office/drawing/2014/main" id="{55DD30B0-B0DA-994E-92DA-A180814CC521}"/>
                </a:ext>
              </a:extLst>
            </p:cNvPr>
            <p:cNvSpPr/>
            <p:nvPr/>
          </p:nvSpPr>
          <p:spPr>
            <a:xfrm>
              <a:off x="6134404" y="2881400"/>
              <a:ext cx="2524710" cy="720080"/>
            </a:xfrm>
            <a:prstGeom prst="rect">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100000"/>
                </a:lnSpc>
                <a:spcBef>
                  <a:spcPts val="0"/>
                </a:spcBef>
                <a:spcAft>
                  <a:spcPts val="0"/>
                </a:spcAft>
              </a:pPr>
              <a:endParaRPr lang="it-IT" sz="1800">
                <a:solidFill>
                  <a:prstClr val="white"/>
                </a:solidFill>
              </a:endParaRPr>
            </a:p>
          </p:txBody>
        </p:sp>
      </p:grpSp>
      <p:grpSp>
        <p:nvGrpSpPr>
          <p:cNvPr id="41" name="Group 33">
            <a:extLst>
              <a:ext uri="{FF2B5EF4-FFF2-40B4-BE49-F238E27FC236}">
                <a16:creationId xmlns:a16="http://schemas.microsoft.com/office/drawing/2014/main" id="{86BC9ADC-0328-334E-BAFE-EB086C1B0BAB}"/>
              </a:ext>
            </a:extLst>
          </p:cNvPr>
          <p:cNvGrpSpPr/>
          <p:nvPr/>
        </p:nvGrpSpPr>
        <p:grpSpPr>
          <a:xfrm>
            <a:off x="6228184" y="697678"/>
            <a:ext cx="2282255" cy="716774"/>
            <a:chOff x="6156176" y="620688"/>
            <a:chExt cx="2282255" cy="716775"/>
          </a:xfrm>
        </p:grpSpPr>
        <p:grpSp>
          <p:nvGrpSpPr>
            <p:cNvPr id="42" name="Group 33">
              <a:extLst>
                <a:ext uri="{FF2B5EF4-FFF2-40B4-BE49-F238E27FC236}">
                  <a16:creationId xmlns:a16="http://schemas.microsoft.com/office/drawing/2014/main" id="{4C8708DE-A4B7-9440-A392-C02844CF7ACD}"/>
                </a:ext>
              </a:extLst>
            </p:cNvPr>
            <p:cNvGrpSpPr>
              <a:grpSpLocks/>
            </p:cNvGrpSpPr>
            <p:nvPr/>
          </p:nvGrpSpPr>
          <p:grpSpPr bwMode="auto">
            <a:xfrm>
              <a:off x="6156176" y="620688"/>
              <a:ext cx="2282255" cy="704375"/>
              <a:chOff x="0" y="1605"/>
              <a:chExt cx="1483" cy="518"/>
            </a:xfrm>
          </p:grpSpPr>
          <p:graphicFrame>
            <p:nvGraphicFramePr>
              <p:cNvPr id="45" name="Object 4">
                <a:extLst>
                  <a:ext uri="{FF2B5EF4-FFF2-40B4-BE49-F238E27FC236}">
                    <a16:creationId xmlns:a16="http://schemas.microsoft.com/office/drawing/2014/main" id="{80B0C1F6-4F0E-C240-92B6-DC3613EF1C9E}"/>
                  </a:ext>
                </a:extLst>
              </p:cNvPr>
              <p:cNvGraphicFramePr>
                <a:graphicFrameLocks noChangeAspect="1"/>
              </p:cNvGraphicFramePr>
              <p:nvPr/>
            </p:nvGraphicFramePr>
            <p:xfrm>
              <a:off x="0" y="1779"/>
              <a:ext cx="133" cy="177"/>
            </p:xfrm>
            <a:graphic>
              <a:graphicData uri="http://schemas.openxmlformats.org/presentationml/2006/ole">
                <mc:AlternateContent xmlns:mc="http://schemas.openxmlformats.org/markup-compatibility/2006">
                  <mc:Choice xmlns:v="urn:schemas-microsoft-com:vml" Requires="v">
                    <p:oleObj name="Equation" r:id="rId11" imgW="139680" imgH="203040" progId="Equation.3">
                      <p:embed/>
                    </p:oleObj>
                  </mc:Choice>
                  <mc:Fallback>
                    <p:oleObj name="Equation" r:id="rId11" imgW="139680" imgH="203040" progId="Equation.3">
                      <p:embed/>
                      <p:pic>
                        <p:nvPicPr>
                          <p:cNvPr id="45" name="Object 4">
                            <a:extLst>
                              <a:ext uri="{FF2B5EF4-FFF2-40B4-BE49-F238E27FC236}">
                                <a16:creationId xmlns:a16="http://schemas.microsoft.com/office/drawing/2014/main" id="{80B0C1F6-4F0E-C240-92B6-DC3613EF1C9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779"/>
                            <a:ext cx="133" cy="1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Oval 22">
                <a:extLst>
                  <a:ext uri="{FF2B5EF4-FFF2-40B4-BE49-F238E27FC236}">
                    <a16:creationId xmlns:a16="http://schemas.microsoft.com/office/drawing/2014/main" id="{34F8E0C2-9DC9-A448-A606-53BBA7AD6FF3}"/>
                  </a:ext>
                </a:extLst>
              </p:cNvPr>
              <p:cNvSpPr>
                <a:spLocks noChangeArrowheads="1"/>
              </p:cNvSpPr>
              <p:nvPr/>
            </p:nvSpPr>
            <p:spPr bwMode="auto">
              <a:xfrm>
                <a:off x="609" y="1741"/>
                <a:ext cx="126" cy="382"/>
              </a:xfrm>
              <a:prstGeom prst="ellipse">
                <a:avLst/>
              </a:prstGeom>
              <a:solidFill>
                <a:schemeClr val="hlink"/>
              </a:solidFill>
              <a:ln w="28575">
                <a:solidFill>
                  <a:schemeClr val="tx1"/>
                </a:solidFill>
                <a:round/>
                <a:headEnd/>
                <a:tailEnd/>
              </a:ln>
            </p:spPr>
            <p:txBody>
              <a:bodyPr anchor="ctr">
                <a:spAutoFit/>
              </a:bodyPr>
              <a:lstStyle/>
              <a:p>
                <a:pPr algn="ctr" fontAlgn="auto">
                  <a:lnSpc>
                    <a:spcPct val="100000"/>
                  </a:lnSpc>
                  <a:spcBef>
                    <a:spcPts val="0"/>
                  </a:spcBef>
                  <a:spcAft>
                    <a:spcPts val="0"/>
                  </a:spcAft>
                </a:pPr>
                <a:endParaRPr lang="it-IT" sz="1800" b="1">
                  <a:solidFill>
                    <a:srgbClr val="009999"/>
                  </a:solidFill>
                  <a:latin typeface="Helvetica" charset="0"/>
                  <a:cs typeface="Arial" charset="0"/>
                </a:endParaRPr>
              </a:p>
            </p:txBody>
          </p:sp>
          <p:sp>
            <p:nvSpPr>
              <p:cNvPr id="47" name="Line 23">
                <a:extLst>
                  <a:ext uri="{FF2B5EF4-FFF2-40B4-BE49-F238E27FC236}">
                    <a16:creationId xmlns:a16="http://schemas.microsoft.com/office/drawing/2014/main" id="{864A4BDF-E30D-9749-9EE2-EE91E71BEEBF}"/>
                  </a:ext>
                </a:extLst>
              </p:cNvPr>
              <p:cNvSpPr>
                <a:spLocks noChangeShapeType="1"/>
              </p:cNvSpPr>
              <p:nvPr/>
            </p:nvSpPr>
            <p:spPr bwMode="auto">
              <a:xfrm>
                <a:off x="129" y="1927"/>
                <a:ext cx="479"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48" name="Line 24">
                <a:extLst>
                  <a:ext uri="{FF2B5EF4-FFF2-40B4-BE49-F238E27FC236}">
                    <a16:creationId xmlns:a16="http://schemas.microsoft.com/office/drawing/2014/main" id="{76A6D669-E387-E545-97E9-8E3DBC55AE76}"/>
                  </a:ext>
                </a:extLst>
              </p:cNvPr>
              <p:cNvSpPr>
                <a:spLocks noChangeShapeType="1"/>
              </p:cNvSpPr>
              <p:nvPr/>
            </p:nvSpPr>
            <p:spPr bwMode="auto">
              <a:xfrm flipV="1">
                <a:off x="736" y="1605"/>
                <a:ext cx="525" cy="2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49" name="Object 6">
                <a:extLst>
                  <a:ext uri="{FF2B5EF4-FFF2-40B4-BE49-F238E27FC236}">
                    <a16:creationId xmlns:a16="http://schemas.microsoft.com/office/drawing/2014/main" id="{5CDAA555-1E9A-9944-8CE0-26942E6FF86A}"/>
                  </a:ext>
                </a:extLst>
              </p:cNvPr>
              <p:cNvGraphicFramePr>
                <a:graphicFrameLocks noChangeAspect="1"/>
              </p:cNvGraphicFramePr>
              <p:nvPr/>
            </p:nvGraphicFramePr>
            <p:xfrm>
              <a:off x="818" y="1605"/>
              <a:ext cx="120" cy="144"/>
            </p:xfrm>
            <a:graphic>
              <a:graphicData uri="http://schemas.openxmlformats.org/presentationml/2006/ole">
                <mc:AlternateContent xmlns:mc="http://schemas.openxmlformats.org/markup-compatibility/2006">
                  <mc:Choice xmlns:v="urn:schemas-microsoft-com:vml" Requires="v">
                    <p:oleObj name="Equation" r:id="rId13" imgW="126720" imgH="164880" progId="Equation.3">
                      <p:embed/>
                    </p:oleObj>
                  </mc:Choice>
                  <mc:Fallback>
                    <p:oleObj name="Equation" r:id="rId13" imgW="126720" imgH="164880" progId="Equation.3">
                      <p:embed/>
                      <p:pic>
                        <p:nvPicPr>
                          <p:cNvPr id="49" name="Object 6">
                            <a:extLst>
                              <a:ext uri="{FF2B5EF4-FFF2-40B4-BE49-F238E27FC236}">
                                <a16:creationId xmlns:a16="http://schemas.microsoft.com/office/drawing/2014/main" id="{5CDAA555-1E9A-9944-8CE0-26942E6FF86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8" y="1605"/>
                            <a:ext cx="120"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Line 26">
                <a:extLst>
                  <a:ext uri="{FF2B5EF4-FFF2-40B4-BE49-F238E27FC236}">
                    <a16:creationId xmlns:a16="http://schemas.microsoft.com/office/drawing/2014/main" id="{BBF6778D-E313-8D4E-9918-3B7BE7974FC8}"/>
                  </a:ext>
                </a:extLst>
              </p:cNvPr>
              <p:cNvSpPr>
                <a:spLocks noChangeShapeType="1"/>
              </p:cNvSpPr>
              <p:nvPr/>
            </p:nvSpPr>
            <p:spPr bwMode="auto">
              <a:xfrm>
                <a:off x="739" y="1893"/>
                <a:ext cx="739"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51" name="Line 27">
                <a:extLst>
                  <a:ext uri="{FF2B5EF4-FFF2-40B4-BE49-F238E27FC236}">
                    <a16:creationId xmlns:a16="http://schemas.microsoft.com/office/drawing/2014/main" id="{8D38CA16-0165-534E-A218-02F39FDD9B76}"/>
                  </a:ext>
                </a:extLst>
              </p:cNvPr>
              <p:cNvSpPr>
                <a:spLocks noChangeShapeType="1"/>
              </p:cNvSpPr>
              <p:nvPr/>
            </p:nvSpPr>
            <p:spPr bwMode="auto">
              <a:xfrm>
                <a:off x="1261" y="1605"/>
                <a:ext cx="0" cy="2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52" name="Object 5">
                <a:extLst>
                  <a:ext uri="{FF2B5EF4-FFF2-40B4-BE49-F238E27FC236}">
                    <a16:creationId xmlns:a16="http://schemas.microsoft.com/office/drawing/2014/main" id="{30A130A0-0B44-D045-82FC-E85C1110F80E}"/>
                  </a:ext>
                </a:extLst>
              </p:cNvPr>
              <p:cNvGraphicFramePr>
                <a:graphicFrameLocks noChangeAspect="1"/>
              </p:cNvGraphicFramePr>
              <p:nvPr/>
            </p:nvGraphicFramePr>
            <p:xfrm>
              <a:off x="1278" y="1612"/>
              <a:ext cx="205" cy="269"/>
            </p:xfrm>
            <a:graphic>
              <a:graphicData uri="http://schemas.openxmlformats.org/presentationml/2006/ole">
                <mc:AlternateContent xmlns:mc="http://schemas.openxmlformats.org/markup-compatibility/2006">
                  <mc:Choice xmlns:v="urn:schemas-microsoft-com:vml" Requires="v">
                    <p:oleObj name="Equation" r:id="rId15" imgW="215640" imgH="304560" progId="Equation.3">
                      <p:embed/>
                    </p:oleObj>
                  </mc:Choice>
                  <mc:Fallback>
                    <p:oleObj name="Equation" r:id="rId15" imgW="215640" imgH="304560" progId="Equation.3">
                      <p:embed/>
                      <p:pic>
                        <p:nvPicPr>
                          <p:cNvPr id="52" name="Object 5">
                            <a:extLst>
                              <a:ext uri="{FF2B5EF4-FFF2-40B4-BE49-F238E27FC236}">
                                <a16:creationId xmlns:a16="http://schemas.microsoft.com/office/drawing/2014/main" id="{30A130A0-0B44-D045-82FC-E85C1110F80E}"/>
                              </a:ext>
                            </a:extLst>
                          </p:cNvPr>
                          <p:cNvPicPr>
                            <a:picLocks noChangeAspect="1" noChangeArrowheads="1"/>
                          </p:cNvPicPr>
                          <p:nvPr/>
                        </p:nvPicPr>
                        <p:blipFill>
                          <a:blip r:embed="rId16"/>
                          <a:srcRect/>
                          <a:stretch>
                            <a:fillRect/>
                          </a:stretch>
                        </p:blipFill>
                        <p:spPr bwMode="auto">
                          <a:xfrm>
                            <a:off x="1278" y="1612"/>
                            <a:ext cx="205" cy="2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3" name="Object 9">
              <a:extLst>
                <a:ext uri="{FF2B5EF4-FFF2-40B4-BE49-F238E27FC236}">
                  <a16:creationId xmlns:a16="http://schemas.microsoft.com/office/drawing/2014/main" id="{FB50AF0D-A67E-9E4E-B3CB-BE5DC961DF87}"/>
                </a:ext>
              </a:extLst>
            </p:cNvPr>
            <p:cNvGraphicFramePr>
              <a:graphicFrameLocks noChangeAspect="1"/>
            </p:cNvGraphicFramePr>
            <p:nvPr/>
          </p:nvGraphicFramePr>
          <p:xfrm>
            <a:off x="7336804" y="1002500"/>
            <a:ext cx="763588" cy="334963"/>
          </p:xfrm>
          <a:graphic>
            <a:graphicData uri="http://schemas.openxmlformats.org/presentationml/2006/ole">
              <mc:AlternateContent xmlns:mc="http://schemas.openxmlformats.org/markup-compatibility/2006">
                <mc:Choice xmlns:v="urn:schemas-microsoft-com:vml" Requires="v">
                  <p:oleObj name="Equation" r:id="rId17" imgW="457200" imgH="241200" progId="Equation.3">
                    <p:embed/>
                  </p:oleObj>
                </mc:Choice>
                <mc:Fallback>
                  <p:oleObj name="Equation" r:id="rId17" imgW="457200" imgH="241200" progId="Equation.3">
                    <p:embed/>
                    <p:pic>
                      <p:nvPicPr>
                        <p:cNvPr id="43" name="Object 9">
                          <a:extLst>
                            <a:ext uri="{FF2B5EF4-FFF2-40B4-BE49-F238E27FC236}">
                              <a16:creationId xmlns:a16="http://schemas.microsoft.com/office/drawing/2014/main" id="{FB50AF0D-A67E-9E4E-B3CB-BE5DC961DF8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36804" y="1002500"/>
                          <a:ext cx="763588"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4" name="Straight Arrow Connector 36">
              <a:extLst>
                <a:ext uri="{FF2B5EF4-FFF2-40B4-BE49-F238E27FC236}">
                  <a16:creationId xmlns:a16="http://schemas.microsoft.com/office/drawing/2014/main" id="{B2523040-CA0D-2B49-86BB-056A6DA92726}"/>
                </a:ext>
              </a:extLst>
            </p:cNvPr>
            <p:cNvCxnSpPr/>
            <p:nvPr/>
          </p:nvCxnSpPr>
          <p:spPr>
            <a:xfrm>
              <a:off x="7298983" y="1016728"/>
              <a:ext cx="787658"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3" name="TextBox 99">
                <a:extLst>
                  <a:ext uri="{FF2B5EF4-FFF2-40B4-BE49-F238E27FC236}">
                    <a16:creationId xmlns:a16="http://schemas.microsoft.com/office/drawing/2014/main" id="{E931116A-8D52-3440-A4AA-1788C08E8B1B}"/>
                  </a:ext>
                </a:extLst>
              </p:cNvPr>
              <p:cNvSpPr txBox="1"/>
              <p:nvPr/>
            </p:nvSpPr>
            <p:spPr>
              <a:xfrm>
                <a:off x="5857817" y="1638209"/>
                <a:ext cx="3229014" cy="1815864"/>
              </a:xfrm>
              <a:prstGeom prst="rect">
                <a:avLst/>
              </a:prstGeom>
              <a:noFill/>
            </p:spPr>
            <p:txBody>
              <a:bodyPr wrap="square" lIns="91420" tIns="45711" rIns="91420" bIns="45711">
                <a:spAutoFit/>
              </a:bodyPr>
              <a:lstStyle/>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TMDs depend on  </a:t>
                </a:r>
                <a14:m>
                  <m:oMath xmlns:m="http://schemas.openxmlformats.org/officeDocument/2006/math">
                    <m:r>
                      <a:rPr lang="it-IT" sz="1600" i="1">
                        <a:solidFill>
                          <a:prstClr val="black"/>
                        </a:solidFill>
                        <a:latin typeface="Cambria Math"/>
                      </a:rPr>
                      <m:t>𝑥</m:t>
                    </m:r>
                  </m:oMath>
                </a14:m>
                <a:r>
                  <a:rPr lang="it-IT" sz="1600" dirty="0">
                    <a:solidFill>
                      <a:prstClr val="black"/>
                    </a:solidFill>
                    <a:latin typeface="Calibri"/>
                  </a:rPr>
                  <a:t>  and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Describe </a:t>
                </a:r>
                <a:r>
                  <a:rPr lang="en-US" sz="1600" dirty="0">
                    <a:solidFill>
                      <a:prstClr val="black"/>
                    </a:solidFill>
                    <a:latin typeface="Calibri"/>
                  </a:rPr>
                  <a:t>correlations between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r>
                  <a:rPr lang="en-US" sz="1600" dirty="0">
                    <a:solidFill>
                      <a:prstClr val="black"/>
                    </a:solidFill>
                    <a:latin typeface="Calibri"/>
                  </a:rPr>
                  <a:t> and quark or nucleon spin  (</a:t>
                </a:r>
                <a:r>
                  <a:rPr lang="fr-FR" sz="1600" b="1" dirty="0">
                    <a:solidFill>
                      <a:srgbClr val="0000FF"/>
                    </a:solidFill>
                    <a:latin typeface="Calibri"/>
                  </a:rPr>
                  <a:t>spin-</a:t>
                </a:r>
                <a:r>
                  <a:rPr lang="fr-FR" sz="1600" b="1" dirty="0" err="1">
                    <a:solidFill>
                      <a:srgbClr val="0000FF"/>
                    </a:solidFill>
                    <a:latin typeface="Calibri"/>
                  </a:rPr>
                  <a:t>orbit</a:t>
                </a:r>
                <a:r>
                  <a:rPr lang="fr-FR" sz="1600" b="1" dirty="0">
                    <a:solidFill>
                      <a:srgbClr val="0000FF"/>
                    </a:solidFill>
                    <a:latin typeface="Calibri"/>
                  </a:rPr>
                  <a:t> </a:t>
                </a:r>
                <a:r>
                  <a:rPr lang="fr-FR" sz="1600" b="1" dirty="0" err="1">
                    <a:solidFill>
                      <a:srgbClr val="0000FF"/>
                    </a:solidFill>
                    <a:latin typeface="Calibri"/>
                  </a:rPr>
                  <a:t>correlations</a:t>
                </a:r>
                <a:r>
                  <a:rPr lang="fr-FR" sz="1600" dirty="0">
                    <a:solidFill>
                      <a:prstClr val="black"/>
                    </a:solidFill>
                    <a:latin typeface="Calibri"/>
                  </a:rPr>
                  <a:t>)</a:t>
                </a:r>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Provide </a:t>
                </a:r>
                <a:r>
                  <a:rPr lang="it-IT" sz="1600" b="1" dirty="0">
                    <a:solidFill>
                      <a:prstClr val="black"/>
                    </a:solidFill>
                    <a:latin typeface="Calibri"/>
                  </a:rPr>
                  <a:t>a 3-dim picture </a:t>
                </a:r>
                <a:r>
                  <a:rPr lang="it-IT" sz="1600" dirty="0">
                    <a:solidFill>
                      <a:prstClr val="black"/>
                    </a:solidFill>
                    <a:latin typeface="Calibri"/>
                  </a:rPr>
                  <a:t>of the nucleon in momentum space (</a:t>
                </a:r>
                <a:r>
                  <a:rPr lang="it-IT" sz="1600" b="1" dirty="0">
                    <a:solidFill>
                      <a:srgbClr val="0000FF"/>
                    </a:solidFill>
                    <a:latin typeface="Calibri"/>
                  </a:rPr>
                  <a:t>nucleon tomography</a:t>
                </a:r>
                <a:r>
                  <a:rPr lang="it-IT" sz="1600" dirty="0">
                    <a:solidFill>
                      <a:prstClr val="black"/>
                    </a:solidFill>
                    <a:latin typeface="Calibri"/>
                  </a:rPr>
                  <a:t>)</a:t>
                </a:r>
              </a:p>
            </p:txBody>
          </p:sp>
        </mc:Choice>
        <mc:Fallback xmlns="">
          <p:sp>
            <p:nvSpPr>
              <p:cNvPr id="53" name="TextBox 99">
                <a:extLst>
                  <a:ext uri="{FF2B5EF4-FFF2-40B4-BE49-F238E27FC236}">
                    <a16:creationId xmlns:a16="http://schemas.microsoft.com/office/drawing/2014/main" id="{E931116A-8D52-3440-A4AA-1788C08E8B1B}"/>
                  </a:ext>
                </a:extLst>
              </p:cNvPr>
              <p:cNvSpPr txBox="1">
                <a:spLocks noRot="1" noChangeAspect="1" noMove="1" noResize="1" noEditPoints="1" noAdjustHandles="1" noChangeArrowheads="1" noChangeShapeType="1" noTextEdit="1"/>
              </p:cNvSpPr>
              <p:nvPr/>
            </p:nvSpPr>
            <p:spPr>
              <a:xfrm>
                <a:off x="5857817" y="1638209"/>
                <a:ext cx="3229014" cy="1815864"/>
              </a:xfrm>
              <a:prstGeom prst="rect">
                <a:avLst/>
              </a:prstGeom>
              <a:blipFill>
                <a:blip r:embed="rId20"/>
                <a:stretch>
                  <a:fillRect l="-392" t="-694" b="-2778"/>
                </a:stretch>
              </a:blipFill>
            </p:spPr>
            <p:txBody>
              <a:bodyPr/>
              <a:lstStyle/>
              <a:p>
                <a:r>
                  <a:rPr lang="en-GB">
                    <a:noFill/>
                  </a:rPr>
                  <a:t> </a:t>
                </a:r>
              </a:p>
            </p:txBody>
          </p:sp>
        </mc:Fallback>
      </mc:AlternateContent>
    </p:spTree>
    <p:extLst>
      <p:ext uri="{BB962C8B-B14F-4D97-AF65-F5344CB8AC3E}">
        <p14:creationId xmlns:p14="http://schemas.microsoft.com/office/powerpoint/2010/main" val="33647071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7389CE-09B7-51E5-9801-87EC887C3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917" y="3226013"/>
            <a:ext cx="4032448" cy="3227323"/>
          </a:xfrm>
          <a:prstGeom prst="rect">
            <a:avLst/>
          </a:prstGeom>
        </p:spPr>
      </p:pic>
      <p:sp>
        <p:nvSpPr>
          <p:cNvPr id="10" name="Rectangle 72">
            <a:extLst>
              <a:ext uri="{FF2B5EF4-FFF2-40B4-BE49-F238E27FC236}">
                <a16:creationId xmlns:a16="http://schemas.microsoft.com/office/drawing/2014/main" id="{BD4A4D63-5EB1-9A40-8674-28C3D81A977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06/07/2021</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9</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detector project (INFN) </a:t>
            </a:r>
          </a:p>
        </p:txBody>
      </p:sp>
      <p:grpSp>
        <p:nvGrpSpPr>
          <p:cNvPr id="2" name="Gruppo 1">
            <a:extLst>
              <a:ext uri="{FF2B5EF4-FFF2-40B4-BE49-F238E27FC236}">
                <a16:creationId xmlns:a16="http://schemas.microsoft.com/office/drawing/2014/main" id="{3E191969-EDD8-3D4F-9A84-59C34D517745}"/>
              </a:ext>
            </a:extLst>
          </p:cNvPr>
          <p:cNvGrpSpPr/>
          <p:nvPr/>
        </p:nvGrpSpPr>
        <p:grpSpPr>
          <a:xfrm>
            <a:off x="4466543" y="1328867"/>
            <a:ext cx="4556921" cy="1121443"/>
            <a:chOff x="4466543" y="1328867"/>
            <a:chExt cx="4556921" cy="1121443"/>
          </a:xfrm>
        </p:grpSpPr>
        <p:pic>
          <p:nvPicPr>
            <p:cNvPr id="17" name="Picture 6">
              <a:extLst>
                <a:ext uri="{FF2B5EF4-FFF2-40B4-BE49-F238E27FC236}">
                  <a16:creationId xmlns:a16="http://schemas.microsoft.com/office/drawing/2014/main" id="{4FD57335-5FE6-9A46-80F0-D9288AB9C5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1328867"/>
              <a:ext cx="1409015" cy="3719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 name="Picture 7">
              <a:extLst>
                <a:ext uri="{FF2B5EF4-FFF2-40B4-BE49-F238E27FC236}">
                  <a16:creationId xmlns:a16="http://schemas.microsoft.com/office/drawing/2014/main" id="{A8A1014B-5EF0-CF41-BC1A-44FE42042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6543" y="1802238"/>
              <a:ext cx="4556921" cy="6480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19" name="Picture 5">
            <a:extLst>
              <a:ext uri="{FF2B5EF4-FFF2-40B4-BE49-F238E27FC236}">
                <a16:creationId xmlns:a16="http://schemas.microsoft.com/office/drawing/2014/main" id="{1240A625-076F-3B4C-A0EC-D2EEE8C259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1124744"/>
            <a:ext cx="3533088" cy="16773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20" name="Table 12">
            <a:extLst>
              <a:ext uri="{FF2B5EF4-FFF2-40B4-BE49-F238E27FC236}">
                <a16:creationId xmlns:a16="http://schemas.microsoft.com/office/drawing/2014/main" id="{001E979A-DABF-9B4D-B464-F370ACF516E1}"/>
              </a:ext>
            </a:extLst>
          </p:cNvPr>
          <p:cNvGraphicFramePr>
            <a:graphicFrameLocks noGrp="1"/>
          </p:cNvGraphicFramePr>
          <p:nvPr/>
        </p:nvGraphicFramePr>
        <p:xfrm>
          <a:off x="4644009" y="3212976"/>
          <a:ext cx="4032448" cy="3187247"/>
        </p:xfrm>
        <a:graphic>
          <a:graphicData uri="http://schemas.openxmlformats.org/drawingml/2006/table">
            <a:tbl>
              <a:tblPr firstRow="1" bandRow="1">
                <a:tableStyleId>{9DCAF9ED-07DC-4A11-8D7F-57B35C25682E}</a:tableStyleId>
              </a:tblPr>
              <a:tblGrid>
                <a:gridCol w="4032448">
                  <a:extLst>
                    <a:ext uri="{9D8B030D-6E8A-4147-A177-3AD203B41FA5}">
                      <a16:colId xmlns:a16="http://schemas.microsoft.com/office/drawing/2014/main" val="20000"/>
                    </a:ext>
                  </a:extLst>
                </a:gridCol>
              </a:tblGrid>
              <a:tr h="120733">
                <a:tc>
                  <a:txBody>
                    <a:bodyPr/>
                    <a:lstStyle/>
                    <a:p>
                      <a:pPr algn="ctr"/>
                      <a:r>
                        <a:rPr lang="en-US" sz="1200" dirty="0">
                          <a:latin typeface="Calibri"/>
                          <a:cs typeface="Calibri"/>
                        </a:rPr>
                        <a:t>INSTITUTIONS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20107">
                <a:tc>
                  <a:txBody>
                    <a:bodyPr/>
                    <a:lstStyle/>
                    <a:p>
                      <a:r>
                        <a:rPr lang="en-US" sz="1200" b="1" dirty="0">
                          <a:latin typeface="Calibri"/>
                          <a:cs typeface="Calibri"/>
                        </a:rPr>
                        <a:t>INFN</a:t>
                      </a:r>
                      <a:r>
                        <a:rPr lang="en-US" sz="1200" b="1" baseline="0" dirty="0">
                          <a:latin typeface="Calibri"/>
                          <a:cs typeface="Calibri"/>
                        </a:rPr>
                        <a:t> (Italy)   </a:t>
                      </a:r>
                      <a:r>
                        <a:rPr lang="en-US" sz="1200" b="1" baseline="0" dirty="0">
                          <a:solidFill>
                            <a:srgbClr val="17375E"/>
                          </a:solidFill>
                          <a:latin typeface="Calibri"/>
                          <a:cs typeface="Calibri"/>
                        </a:rPr>
                        <a:t> </a:t>
                      </a:r>
                      <a:r>
                        <a:rPr lang="en-US" sz="1200" b="1" dirty="0">
                          <a:solidFill>
                            <a:schemeClr val="tx1"/>
                          </a:solidFill>
                          <a:latin typeface="Calibri"/>
                          <a:cs typeface="Calibri"/>
                        </a:rPr>
                        <a:t>Bari, Ferrara, </a:t>
                      </a:r>
                      <a:r>
                        <a:rPr lang="en-US" sz="1200" b="1" dirty="0" err="1">
                          <a:solidFill>
                            <a:schemeClr val="tx1"/>
                          </a:solidFill>
                          <a:latin typeface="Calibri"/>
                          <a:cs typeface="Calibri"/>
                        </a:rPr>
                        <a:t>Genova</a:t>
                      </a:r>
                      <a:r>
                        <a:rPr lang="en-US" sz="1200" b="1" dirty="0">
                          <a:solidFill>
                            <a:schemeClr val="tx1"/>
                          </a:solidFill>
                          <a:latin typeface="Calibri"/>
                          <a:cs typeface="Calibri"/>
                        </a:rPr>
                        <a:t>, </a:t>
                      </a:r>
                      <a:r>
                        <a:rPr lang="en-US" sz="1200" b="1" dirty="0" err="1">
                          <a:solidFill>
                            <a:schemeClr val="tx1"/>
                          </a:solidFill>
                          <a:latin typeface="Calibri"/>
                          <a:cs typeface="Calibri"/>
                        </a:rPr>
                        <a:t>L.Frascati</a:t>
                      </a:r>
                      <a:r>
                        <a:rPr lang="en-US" sz="1200" b="1" dirty="0">
                          <a:solidFill>
                            <a:schemeClr val="tx1"/>
                          </a:solidFill>
                          <a:latin typeface="Calibri"/>
                          <a:cs typeface="Calibri"/>
                        </a:rPr>
                        <a:t>,</a:t>
                      </a:r>
                      <a:r>
                        <a:rPr lang="en-US" sz="1200" b="1" baseline="0" dirty="0">
                          <a:solidFill>
                            <a:schemeClr val="tx1"/>
                          </a:solidFill>
                          <a:latin typeface="Calibri"/>
                          <a:cs typeface="Calibri"/>
                        </a:rPr>
                        <a:t> </a:t>
                      </a:r>
                      <a:r>
                        <a:rPr lang="en-US" sz="1200" b="1" dirty="0">
                          <a:solidFill>
                            <a:schemeClr val="tx1"/>
                          </a:solidFill>
                          <a:latin typeface="Calibri"/>
                          <a:cs typeface="Calibri"/>
                        </a:rPr>
                        <a:t>Roma/ISS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351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n-lt"/>
                          <a:cs typeface="Calibri"/>
                        </a:rPr>
                        <a:t>Jefferson Lab (Newport News, USA)</a:t>
                      </a:r>
                      <a:endParaRPr lang="en-US" sz="1200" b="1" dirty="0">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351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latin typeface="+mn-lt"/>
                          <a:cs typeface="Calibri"/>
                        </a:rPr>
                        <a:t>Argonne</a:t>
                      </a:r>
                      <a:r>
                        <a:rPr lang="en-US" sz="1200" b="1" baseline="0" dirty="0">
                          <a:latin typeface="+mn-lt"/>
                          <a:cs typeface="Calibri"/>
                        </a:rPr>
                        <a:t> National Lab (Argonne, USA)</a:t>
                      </a:r>
                      <a:endParaRPr lang="en-US" sz="1200" b="1" dirty="0">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275463">
                <a:tc>
                  <a:txBody>
                    <a:bodyPr/>
                    <a:lstStyle/>
                    <a:p>
                      <a:r>
                        <a:rPr lang="en-US" sz="1200" b="1" dirty="0">
                          <a:solidFill>
                            <a:srgbClr val="000000"/>
                          </a:solidFill>
                          <a:latin typeface="+mn-lt"/>
                          <a:cs typeface="Calibri"/>
                        </a:rPr>
                        <a:t>Duquesne University  (Pittsburgh, USA) </a:t>
                      </a:r>
                      <a:endParaRPr lang="en-US" sz="1200" b="1" dirty="0">
                        <a:solidFill>
                          <a:srgbClr val="000000"/>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275463">
                <a:tc>
                  <a:txBody>
                    <a:bodyPr/>
                    <a:lstStyle/>
                    <a:p>
                      <a:r>
                        <a:rPr lang="en-US" sz="1200" b="1" dirty="0">
                          <a:solidFill>
                            <a:srgbClr val="000000"/>
                          </a:solidFill>
                          <a:latin typeface="Calibri"/>
                          <a:cs typeface="Calibri"/>
                        </a:rPr>
                        <a:t>George Washington</a:t>
                      </a:r>
                      <a:r>
                        <a:rPr lang="en-US" sz="1200" b="1" baseline="0" dirty="0">
                          <a:solidFill>
                            <a:srgbClr val="000000"/>
                          </a:solidFill>
                          <a:latin typeface="Calibri"/>
                          <a:cs typeface="Calibri"/>
                        </a:rPr>
                        <a:t> University (USA)</a:t>
                      </a:r>
                      <a:endParaRPr lang="en-US" sz="1200" b="1" dirty="0">
                        <a:solidFill>
                          <a:srgbClr val="000000"/>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000000"/>
                          </a:solidFill>
                          <a:latin typeface="+mn-lt"/>
                          <a:cs typeface="Calibri"/>
                        </a:rPr>
                        <a:t>Glasgow University  (Glasgow, UK)</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dk1"/>
                          </a:solidFill>
                          <a:latin typeface="+mn-lt"/>
                          <a:ea typeface="+mn-ea"/>
                          <a:cs typeface="+mn-cs"/>
                        </a:rPr>
                        <a:t>J. Gutenberg </a:t>
                      </a:r>
                      <a:r>
                        <a:rPr lang="en-US" sz="1200" b="1" i="0" u="none" strike="noStrike" kern="1200" baseline="0" dirty="0" err="1">
                          <a:solidFill>
                            <a:schemeClr val="dk1"/>
                          </a:solidFill>
                          <a:latin typeface="+mn-lt"/>
                          <a:ea typeface="+mn-ea"/>
                          <a:cs typeface="+mn-cs"/>
                        </a:rPr>
                        <a:t>Universitat</a:t>
                      </a:r>
                      <a:r>
                        <a:rPr lang="en-US" sz="1200" b="1" i="0" u="none" strike="noStrike" kern="1200" baseline="0" dirty="0">
                          <a:solidFill>
                            <a:schemeClr val="dk1"/>
                          </a:solidFill>
                          <a:latin typeface="+mn-lt"/>
                          <a:ea typeface="+mn-ea"/>
                          <a:cs typeface="+mn-cs"/>
                        </a:rPr>
                        <a:t> Mainz (Mainz, Germany) </a:t>
                      </a:r>
                      <a:endParaRPr lang="en-US" sz="1200" b="1" dirty="0">
                        <a:solidFill>
                          <a:srgbClr val="000000"/>
                        </a:solidFill>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err="1">
                          <a:solidFill>
                            <a:schemeClr val="dk1"/>
                          </a:solidFill>
                          <a:latin typeface="+mn-lt"/>
                          <a:ea typeface="+mn-ea"/>
                          <a:cs typeface="+mn-cs"/>
                        </a:rPr>
                        <a:t>Kyungpook</a:t>
                      </a:r>
                      <a:r>
                        <a:rPr lang="en-US" sz="1200" b="1" i="0" u="none" strike="noStrike" kern="1200" baseline="0" dirty="0">
                          <a:solidFill>
                            <a:schemeClr val="dk1"/>
                          </a:solidFill>
                          <a:latin typeface="+mn-lt"/>
                          <a:ea typeface="+mn-ea"/>
                          <a:cs typeface="+mn-cs"/>
                        </a:rPr>
                        <a:t> National University, (</a:t>
                      </a:r>
                      <a:r>
                        <a:rPr lang="en-US" sz="1200" b="1" i="0" u="none" strike="noStrike" kern="1200" baseline="0" dirty="0" err="1">
                          <a:solidFill>
                            <a:schemeClr val="dk1"/>
                          </a:solidFill>
                          <a:latin typeface="+mn-lt"/>
                          <a:ea typeface="+mn-ea"/>
                          <a:cs typeface="+mn-cs"/>
                        </a:rPr>
                        <a:t>Daegu</a:t>
                      </a:r>
                      <a:r>
                        <a:rPr lang="en-US" sz="1200" b="1" i="0" u="none" strike="noStrike" kern="1200" baseline="0" dirty="0">
                          <a:solidFill>
                            <a:schemeClr val="dk1"/>
                          </a:solidFill>
                          <a:latin typeface="+mn-lt"/>
                          <a:ea typeface="+mn-ea"/>
                          <a:cs typeface="+mn-cs"/>
                        </a:rPr>
                        <a:t>, Korea)</a:t>
                      </a:r>
                      <a:endParaRPr lang="en-US" sz="1200" b="1" dirty="0">
                        <a:solidFill>
                          <a:srgbClr val="000000"/>
                        </a:solidFill>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latin typeface="Calibri"/>
                          <a:cs typeface="Calibri"/>
                        </a:rPr>
                        <a:t>University</a:t>
                      </a:r>
                      <a:r>
                        <a:rPr lang="en-US" sz="1200" b="1" baseline="0" dirty="0">
                          <a:latin typeface="Calibri"/>
                          <a:cs typeface="Calibri"/>
                        </a:rPr>
                        <a:t> of</a:t>
                      </a:r>
                      <a:r>
                        <a:rPr lang="en-US" sz="1200" b="1" dirty="0">
                          <a:latin typeface="Calibri"/>
                          <a:cs typeface="Calibri"/>
                        </a:rPr>
                        <a:t> Connecticut  (Storrs, USA)</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9"/>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a:cs typeface="Calibri"/>
                        </a:rPr>
                        <a:t>UTFSM (Valparaiso, Chile)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22" name="Picture 23">
            <a:extLst>
              <a:ext uri="{FF2B5EF4-FFF2-40B4-BE49-F238E27FC236}">
                <a16:creationId xmlns:a16="http://schemas.microsoft.com/office/drawing/2014/main" id="{604815EC-EEAD-9346-B532-5D4432A1E760}"/>
              </a:ext>
            </a:extLst>
          </p:cNvPr>
          <p:cNvPicPr>
            <a:picLocks noChangeAspect="1"/>
          </p:cNvPicPr>
          <p:nvPr/>
        </p:nvPicPr>
        <p:blipFill>
          <a:blip r:embed="rId7"/>
          <a:stretch>
            <a:fillRect/>
          </a:stretch>
        </p:blipFill>
        <p:spPr>
          <a:xfrm>
            <a:off x="8028384" y="34764"/>
            <a:ext cx="1056640" cy="845312"/>
          </a:xfrm>
          <a:prstGeom prst="rect">
            <a:avLst/>
          </a:prstGeom>
        </p:spPr>
      </p:pic>
    </p:spTree>
    <p:extLst>
      <p:ext uri="{BB962C8B-B14F-4D97-AF65-F5344CB8AC3E}">
        <p14:creationId xmlns:p14="http://schemas.microsoft.com/office/powerpoint/2010/main" val="1905127789"/>
      </p:ext>
    </p:extLst>
  </p:cSld>
  <p:clrMapOvr>
    <a:masterClrMapping/>
  </p:clrMapOvr>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41275">
          <a:solidFill>
            <a:srgbClr val="0000FF"/>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ixed Target" id="{B816CDD4-59B9-A649-AB19-0955A5E4DF4C}" vid="{7BDB7892-0590-5441-9545-46D91A0FFC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 di Office</Template>
  <TotalTime>7854</TotalTime>
  <Words>3400</Words>
  <Application>Microsoft Macintosh PowerPoint</Application>
  <PresentationFormat>On-screen Show (4:3)</PresentationFormat>
  <Paragraphs>609</Paragraphs>
  <Slides>40</Slides>
  <Notes>40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50" baseType="lpstr">
      <vt:lpstr>-apple-system</vt:lpstr>
      <vt:lpstr>Arial</vt:lpstr>
      <vt:lpstr>Calibri</vt:lpstr>
      <vt:lpstr>Cambria Math</vt:lpstr>
      <vt:lpstr>Comic Sans MS</vt:lpstr>
      <vt:lpstr>Helvetica</vt:lpstr>
      <vt:lpstr>Symbol</vt:lpstr>
      <vt:lpstr>Wingdings</vt:lpstr>
      <vt:lpstr>Tema di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Marco Contalbrigo</cp:lastModifiedBy>
  <cp:revision>168</cp:revision>
  <cp:lastPrinted>2012-09-20T07:52:31Z</cp:lastPrinted>
  <dcterms:created xsi:type="dcterms:W3CDTF">2020-06-22T17:51:53Z</dcterms:created>
  <dcterms:modified xsi:type="dcterms:W3CDTF">2022-06-24T17:03:18Z</dcterms:modified>
</cp:coreProperties>
</file>