
<file path=[Content_Types].xml><?xml version="1.0" encoding="utf-8"?>
<Types xmlns="http://schemas.openxmlformats.org/package/2006/content-types">
  <Override PartName="/ppt/embeddings/Microsoft_Equation24.bin" ContentType="application/vnd.openxmlformats-officedocument.oleObject"/>
  <Override PartName="/ppt/slides/slide14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embeddings/Microsoft_Equation5.bin" ContentType="application/vnd.openxmlformats-officedocument.oleObject"/>
  <Override PartName="/ppt/embeddings/Microsoft_Equation16.bin" ContentType="application/vnd.openxmlformats-officedocument.oleObject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embeddings/Microsoft_Equation23.bin" ContentType="application/vnd.openxmlformats-officedocument.oleObject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embeddings/Microsoft_Equation4.bin" ContentType="application/vnd.openxmlformats-officedocument.oleObject"/>
  <Override PartName="/ppt/embeddings/Microsoft_Equation15.bin" ContentType="application/vnd.openxmlformats-officedocument.oleObject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embeddings/Microsoft_Equation22.bin" ContentType="application/vnd.openxmlformats-officedocument.oleObject"/>
  <Override PartName="/ppt/slides/slide12.xml" ContentType="application/vnd.openxmlformats-officedocument.presentationml.slide+xml"/>
  <Override PartName="/ppt/embeddings/Microsoft_Equation3.bin" ContentType="application/vnd.openxmlformats-officedocument.oleObject"/>
  <Override PartName="/ppt/embeddings/Microsoft_Equation14.bin" ContentType="application/vnd.openxmlformats-officedocument.oleObject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Microsoft_Equation21.bin" ContentType="application/vnd.openxmlformats-officedocument.oleObject"/>
  <Override PartName="/ppt/slides/slide11.xml" ContentType="application/vnd.openxmlformats-officedocument.presentationml.slide+xml"/>
  <Override PartName="/ppt/embeddings/Microsoft_Equation9.bin" ContentType="application/vnd.openxmlformats-officedocument.oleObject"/>
  <Override PartName="/ppt/embeddings/Microsoft_Equation13.bin" ContentType="application/vnd.openxmlformats-officedocument.oleObject"/>
  <Override PartName="/ppt/embeddings/Microsoft_Equation2.bin" ContentType="application/vnd.openxmlformats-officedocument.oleObject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embeddings/Microsoft_Equation20.bin" ContentType="application/vnd.openxmlformats-officedocument.oleObject"/>
  <Override PartName="/ppt/slides/slide10.xml" ContentType="application/vnd.openxmlformats-officedocument.presentationml.slide+xml"/>
  <Override PartName="/ppt/embeddings/Microsoft_Equation8.bin" ContentType="application/vnd.openxmlformats-officedocument.oleObject"/>
  <Override PartName="/ppt/embeddings/Microsoft_Equation19.bin" ContentType="application/vnd.openxmlformats-officedocument.oleObject"/>
  <Default Extension="wmf" ContentType="image/x-wmf"/>
  <Override PartName="/docProps/app.xml" ContentType="application/vnd.openxmlformats-officedocument.extended-properties+xml"/>
  <Override PartName="/ppt/embeddings/Microsoft_Equation12.bin" ContentType="application/vnd.openxmlformats-officedocument.oleObject"/>
  <Override PartName="/ppt/embeddings/Microsoft_Equation1.bin" ContentType="application/vnd.openxmlformats-officedocument.oleObject"/>
  <Override PartName="/ppt/theme/theme3.xml" ContentType="application/vnd.openxmlformats-officedocument.theme+xml"/>
  <Override PartName="/ppt/embeddings/Microsoft_Equation28.bin" ContentType="application/vnd.openxmlformats-officedocument.oleObject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embeddings/Microsoft_Equation7.bin" ContentType="application/vnd.openxmlformats-officedocument.oleObject"/>
  <Override PartName="/ppt/embeddings/Microsoft_Equation18.bin" ContentType="application/vnd.openxmlformats-officedocument.oleObject"/>
  <Override PartName="/ppt/embeddings/Microsoft_Equation11.bin" ContentType="application/vnd.openxmlformats-officedocument.oleObject"/>
  <Override PartName="/ppt/embeddings/Microsoft_Equation27.bin" ContentType="application/vnd.openxmlformats-officedocument.oleObject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embeddings/Microsoft_Equation25.bin" ContentType="application/vnd.openxmlformats-officedocument.oleObject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embeddings/Microsoft_Equation17.bin" ContentType="application/vnd.openxmlformats-officedocument.oleObject"/>
  <Override PartName="/ppt/embeddings/Microsoft_Equation6.bin" ContentType="application/vnd.openxmlformats-officedocument.oleObject"/>
  <Override PartName="/ppt/embeddings/Microsoft_Equation10.bin" ContentType="application/vnd.openxmlformats-officedocument.oleObject"/>
  <Override PartName="/ppt/embeddings/Microsoft_Equation26.bin" ContentType="application/vnd.openxmlformats-officedocument.oleObject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839" r:id="rId1"/>
  </p:sldMasterIdLst>
  <p:notesMasterIdLst>
    <p:notesMasterId r:id="rId30"/>
  </p:notesMasterIdLst>
  <p:handoutMasterIdLst>
    <p:handoutMasterId r:id="rId31"/>
  </p:handoutMasterIdLst>
  <p:sldIdLst>
    <p:sldId id="256" r:id="rId2"/>
    <p:sldId id="386" r:id="rId3"/>
    <p:sldId id="381" r:id="rId4"/>
    <p:sldId id="306" r:id="rId5"/>
    <p:sldId id="388" r:id="rId6"/>
    <p:sldId id="408" r:id="rId7"/>
    <p:sldId id="383" r:id="rId8"/>
    <p:sldId id="384" r:id="rId9"/>
    <p:sldId id="409" r:id="rId10"/>
    <p:sldId id="389" r:id="rId11"/>
    <p:sldId id="390" r:id="rId12"/>
    <p:sldId id="391" r:id="rId13"/>
    <p:sldId id="410" r:id="rId14"/>
    <p:sldId id="415" r:id="rId15"/>
    <p:sldId id="392" r:id="rId16"/>
    <p:sldId id="396" r:id="rId17"/>
    <p:sldId id="411" r:id="rId18"/>
    <p:sldId id="412" r:id="rId19"/>
    <p:sldId id="413" r:id="rId20"/>
    <p:sldId id="414" r:id="rId21"/>
    <p:sldId id="400" r:id="rId22"/>
    <p:sldId id="402" r:id="rId23"/>
    <p:sldId id="403" r:id="rId24"/>
    <p:sldId id="404" r:id="rId25"/>
    <p:sldId id="405" r:id="rId26"/>
    <p:sldId id="406" r:id="rId27"/>
    <p:sldId id="407" r:id="rId28"/>
    <p:sldId id="377" r:id="rId29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9CC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464" autoAdjust="0"/>
  </p:normalViewPr>
  <p:slideViewPr>
    <p:cSldViewPr>
      <p:cViewPr varScale="1">
        <p:scale>
          <a:sx n="135" d="100"/>
          <a:sy n="135" d="100"/>
        </p:scale>
        <p:origin x="-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149261B-58E4-42A2-BFB5-D957DCCFDAC2}" type="datetimeFigureOut">
              <a:rPr lang="it-IT" smtClean="0"/>
              <a:pPr/>
              <a:t>8/2/13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it-IT" smtClean="0"/>
              <a:t>CERN , 11/12/2007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17210D9-92B3-4D33-AF0E-A66EA616DE2F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6EDA382-3874-4DBB-A5D6-4EDA4906C9F7}" type="datetimeFigureOut">
              <a:rPr lang="it-IT" smtClean="0"/>
              <a:pPr/>
              <a:t>8/2/13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it-IT" smtClean="0"/>
              <a:t>CERN , 11/12/2007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7346569-6E62-40AB-9E54-2EE7DE24C592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46569-6E62-40AB-9E54-2EE7DE24C592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CERN , 11/12/2007</a:t>
            </a:r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03/09/2013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P. Lenisa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03/09/2013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P. Lenisa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03/09/2013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P. Lenisa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03/09/2013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P. Lenisa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03/09/2013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V. Carassiti , P. Lenisa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03/09/2013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P. Lenisa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03/09/2013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P. Lenisa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03/09/2013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P. Lenisa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03/09/2013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P. Lenisa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Click to edit Master text styles</a:t>
            </a:r>
          </a:p>
          <a:p>
            <a:pPr lvl="1" eaLnBrk="1" latinLnBrk="0" hangingPunct="1"/>
            <a:r>
              <a:rPr lang="it-IT" smtClean="0"/>
              <a:t>Second level</a:t>
            </a:r>
          </a:p>
          <a:p>
            <a:pPr lvl="2" eaLnBrk="1" latinLnBrk="0" hangingPunct="1"/>
            <a:r>
              <a:rPr lang="it-IT" smtClean="0"/>
              <a:t>Third level</a:t>
            </a:r>
          </a:p>
          <a:p>
            <a:pPr lvl="3" eaLnBrk="1" latinLnBrk="0" hangingPunct="1"/>
            <a:r>
              <a:rPr lang="it-IT" smtClean="0"/>
              <a:t>Fourth level</a:t>
            </a:r>
          </a:p>
          <a:p>
            <a:pPr lvl="4" eaLnBrk="1" latinLnBrk="0" hangingPunct="1"/>
            <a:r>
              <a:rPr lang="it-IT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03/09/2013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P. Lenisa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it-I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03/09/2013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P. Lenisa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it-IT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Click to edit Master text styles</a:t>
            </a:r>
          </a:p>
          <a:p>
            <a:pPr lvl="1" eaLnBrk="1" latinLnBrk="0" hangingPunct="1"/>
            <a:r>
              <a:rPr kumimoji="0" lang="it-IT" smtClean="0"/>
              <a:t>Second level</a:t>
            </a:r>
          </a:p>
          <a:p>
            <a:pPr lvl="2" eaLnBrk="1" latinLnBrk="0" hangingPunct="1"/>
            <a:r>
              <a:rPr kumimoji="0" lang="it-IT" smtClean="0"/>
              <a:t>Third level</a:t>
            </a:r>
          </a:p>
          <a:p>
            <a:pPr lvl="3" eaLnBrk="1" latinLnBrk="0" hangingPunct="1"/>
            <a:r>
              <a:rPr kumimoji="0" lang="it-IT" smtClean="0"/>
              <a:t>Fourth level</a:t>
            </a:r>
          </a:p>
          <a:p>
            <a:pPr lvl="4" eaLnBrk="1" latinLnBrk="0" hangingPunct="1"/>
            <a:r>
              <a:rPr kumimoji="0" lang="it-IT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it-IT" smtClean="0"/>
              <a:t>Fz-Juelich , 03/09/2013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V. Carassiti , P. Lenisa</a:t>
            </a:r>
            <a:endParaRPr lang="it-IT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D100D9-5B0A-46D2-AD38-6AD149D72E6E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.png"/><Relationship Id="rId5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Microsoft_Equation11.bin"/><Relationship Id="rId5" Type="http://schemas.openxmlformats.org/officeDocument/2006/relationships/image" Target="../media/image11.png"/><Relationship Id="rId1" Type="http://schemas.openxmlformats.org/officeDocument/2006/relationships/vmlDrawing" Target="../drawings/vmlDrawing11.vml"/><Relationship Id="rId2" Type="http://schemas.openxmlformats.org/officeDocument/2006/relationships/video" Target="file://localhost/Users/carassiti/Servizio%20Progettazione%20e%20Meccanico/esperimenti%20,%20progetti%20e%20lavori/PAX/presentazioni/quadrant%20asb%20step1.av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oleObject" Target="../embeddings/Microsoft_Equation12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oleObject" Target="../embeddings/Microsoft_Equation13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oleObject" Target="../embeddings/Microsoft_Equation14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oleObject" Target="../embeddings/Microsoft_Equation15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oleObject" Target="../embeddings/Microsoft_Equation16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oleObject" Target="../embeddings/Microsoft_Equation17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oleObject" Target="../embeddings/Microsoft_Equation18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oleObject" Target="../embeddings/Microsoft_Equation19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oleObject" Target="../embeddings/Microsoft_Equation20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oleObject" Target="../embeddings/Microsoft_Equation21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oleObject" Target="../embeddings/Microsoft_Equation22.bin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oleObject" Target="../embeddings/Microsoft_Equation23.bin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oleObject" Target="../embeddings/Microsoft_Equation24.bin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oleObject" Target="../embeddings/Microsoft_Equation25.bin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oleObject" Target="../embeddings/Microsoft_Equation26.bin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oleObject" Target="../embeddings/Microsoft_Equation27.bin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oleObject" Target="../embeddings/Microsoft_Equation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oleObject" Target="../embeddings/Microsoft_Equation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oleObject" Target="../embeddings/Microsoft_Equation6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oleObject" Target="../embeddings/Microsoft_Equation7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oleObject" Target="../embeddings/Microsoft_Equation8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oleObject" Target="../embeddings/Microsoft_Equation9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G0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5211"/>
            <a:ext cx="9144000" cy="580757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9600" y="1"/>
            <a:ext cx="7772400" cy="609599"/>
          </a:xfrm>
        </p:spPr>
        <p:txBody>
          <a:bodyPr>
            <a:normAutofit fontScale="90000"/>
          </a:bodyPr>
          <a:lstStyle/>
          <a:p>
            <a:r>
              <a:rPr lang="it-IT" sz="4800" dirty="0" smtClean="0"/>
              <a:t>PAX DETECTOR</a:t>
            </a:r>
            <a:endParaRPr lang="it-IT" sz="480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0" y="6288088"/>
            <a:ext cx="1887538" cy="365125"/>
          </a:xfrm>
        </p:spPr>
        <p:txBody>
          <a:bodyPr/>
          <a:lstStyle/>
          <a:p>
            <a:r>
              <a:rPr lang="it-IT" smtClean="0"/>
              <a:t>Fz-Juelich , 03/09/2013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905250" y="6288088"/>
            <a:ext cx="5238750" cy="365125"/>
          </a:xfrm>
        </p:spPr>
        <p:txBody>
          <a:bodyPr/>
          <a:lstStyle/>
          <a:p>
            <a:r>
              <a:rPr lang="en-US" smtClean="0"/>
              <a:t>V. Carassiti , P. Lenisa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650288" y="219075"/>
            <a:ext cx="493712" cy="365125"/>
          </a:xfrm>
        </p:spPr>
        <p:txBody>
          <a:bodyPr/>
          <a:lstStyle/>
          <a:p>
            <a:fld id="{F5D100D9-5B0A-46D2-AD38-6AD149D72E6E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95400" y="5715000"/>
            <a:ext cx="6400800" cy="609600"/>
          </a:xfrm>
        </p:spPr>
        <p:txBody>
          <a:bodyPr>
            <a:normAutofit/>
          </a:bodyPr>
          <a:lstStyle/>
          <a:p>
            <a:r>
              <a:rPr lang="it-IT" dirty="0" smtClean="0"/>
              <a:t>STATUS REPORT</a:t>
            </a:r>
            <a:endParaRPr lang="it-IT" sz="2000" dirty="0" smtClean="0"/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6" name="Equation" r:id="rId5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03/09/2013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10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14722" name="Equation" r:id="rId3" imgW="114120" imgH="215640" progId="Equation.3">
              <p:embed/>
            </p:oleObj>
          </a:graphicData>
        </a:graphic>
      </p:graphicFrame>
      <p:sp>
        <p:nvSpPr>
          <p:cNvPr id="14" name="Titolo 1"/>
          <p:cNvSpPr txBox="1">
            <a:spLocks/>
          </p:cNvSpPr>
          <p:nvPr/>
        </p:nvSpPr>
        <p:spPr>
          <a:xfrm>
            <a:off x="0" y="1295400"/>
            <a:ext cx="9144000" cy="3505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DETECTOR QUADRANT ASSEMBLY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03/09/2013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11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16770" name="Equation" r:id="rId4" imgW="114120" imgH="215640" progId="Equation.3">
              <p:embed/>
            </p:oleObj>
          </a:graphicData>
        </a:graphic>
      </p:graphicFrame>
      <p:sp>
        <p:nvSpPr>
          <p:cNvPr id="14" name="Titolo 1"/>
          <p:cNvSpPr txBox="1">
            <a:spLocks/>
          </p:cNvSpPr>
          <p:nvPr/>
        </p:nvSpPr>
        <p:spPr>
          <a:xfrm>
            <a:off x="1981200" y="228600"/>
            <a:ext cx="51054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STEP1 </a:t>
            </a:r>
            <a:r>
              <a:rPr lang="it-IT" sz="1600" b="1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–</a:t>
            </a:r>
            <a:r>
              <a:rPr lang="it-IT" sz="16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BOX &amp; SENSORS ASSEMBLY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quadrant asb step1.avi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0" y="685800"/>
            <a:ext cx="9144000" cy="5787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3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readout L2-L3 asb bottom-step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74" y="3124200"/>
            <a:ext cx="5074225" cy="3079530"/>
          </a:xfrm>
          <a:prstGeom prst="rect">
            <a:avLst/>
          </a:prstGeom>
        </p:spPr>
      </p:pic>
      <p:pic>
        <p:nvPicPr>
          <p:cNvPr id="14" name="Picture 13" descr="readout L2-L3 asb top-step2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8200"/>
            <a:ext cx="4724400" cy="2867222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03/09/2013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12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18818" name="Equation" r:id="rId5" imgW="114120" imgH="215640" progId="Equation.3">
              <p:embed/>
            </p:oleObj>
          </a:graphicData>
        </a:graphic>
      </p:graphicFrame>
      <p:sp>
        <p:nvSpPr>
          <p:cNvPr id="15" name="CasellaDiTesto 28"/>
          <p:cNvSpPr txBox="1"/>
          <p:nvPr/>
        </p:nvSpPr>
        <p:spPr>
          <a:xfrm>
            <a:off x="7010400" y="2514600"/>
            <a:ext cx="21336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L2 READOUT - BOTTOM</a:t>
            </a:r>
          </a:p>
        </p:txBody>
      </p:sp>
      <p:cxnSp>
        <p:nvCxnSpPr>
          <p:cNvPr id="16" name="Straight Connector 15"/>
          <p:cNvCxnSpPr>
            <a:stCxn id="15" idx="1"/>
          </p:cNvCxnSpPr>
          <p:nvPr/>
        </p:nvCxnSpPr>
        <p:spPr>
          <a:xfrm rot="10800000" flipV="1">
            <a:off x="6629400" y="2653100"/>
            <a:ext cx="381000" cy="17665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olo 1"/>
          <p:cNvSpPr txBox="1">
            <a:spLocks/>
          </p:cNvSpPr>
          <p:nvPr/>
        </p:nvSpPr>
        <p:spPr>
          <a:xfrm>
            <a:off x="1981200" y="228600"/>
            <a:ext cx="53340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STEP2.</a:t>
            </a:r>
            <a:r>
              <a:rPr kumimoji="0" lang="it-IT" sz="1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0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1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READOUT BOARDS L2 &amp; L3 ASSEMBLY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CasellaDiTesto 28"/>
          <p:cNvSpPr txBox="1"/>
          <p:nvPr/>
        </p:nvSpPr>
        <p:spPr>
          <a:xfrm>
            <a:off x="4876800" y="838200"/>
            <a:ext cx="16002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L3 READOUT - TOP</a:t>
            </a:r>
          </a:p>
        </p:txBody>
      </p:sp>
      <p:cxnSp>
        <p:nvCxnSpPr>
          <p:cNvPr id="28" name="Straight Connector 27"/>
          <p:cNvCxnSpPr>
            <a:stCxn id="27" idx="2"/>
          </p:cNvCxnSpPr>
          <p:nvPr/>
        </p:nvCxnSpPr>
        <p:spPr>
          <a:xfrm rot="5400000">
            <a:off x="3586549" y="271850"/>
            <a:ext cx="1247003" cy="29337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sellaDiTesto 28"/>
          <p:cNvSpPr txBox="1"/>
          <p:nvPr/>
        </p:nvSpPr>
        <p:spPr>
          <a:xfrm>
            <a:off x="1752600" y="4447402"/>
            <a:ext cx="1828786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    L2 –L3 COLD PLATE</a:t>
            </a:r>
          </a:p>
        </p:txBody>
      </p:sp>
      <p:cxnSp>
        <p:nvCxnSpPr>
          <p:cNvPr id="36" name="Straight Connector 35"/>
          <p:cNvCxnSpPr>
            <a:stCxn id="35" idx="3"/>
          </p:cNvCxnSpPr>
          <p:nvPr/>
        </p:nvCxnSpPr>
        <p:spPr>
          <a:xfrm>
            <a:off x="3581386" y="4585902"/>
            <a:ext cx="1295416" cy="4433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ig5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9144000" cy="5807577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03/09/2013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13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66946" name="Equation" r:id="rId4" imgW="114120" imgH="215640" progId="Equation.3">
              <p:embed/>
            </p:oleObj>
          </a:graphicData>
        </a:graphic>
      </p:graphicFrame>
      <p:sp>
        <p:nvSpPr>
          <p:cNvPr id="15" name="CasellaDiTesto 28"/>
          <p:cNvSpPr txBox="1"/>
          <p:nvPr/>
        </p:nvSpPr>
        <p:spPr>
          <a:xfrm>
            <a:off x="2362200" y="4884989"/>
            <a:ext cx="21336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L2 READOUT - BOTTOM</a:t>
            </a:r>
          </a:p>
        </p:txBody>
      </p:sp>
      <p:cxnSp>
        <p:nvCxnSpPr>
          <p:cNvPr id="16" name="Straight Connector 15"/>
          <p:cNvCxnSpPr>
            <a:stCxn id="15" idx="0"/>
          </p:cNvCxnSpPr>
          <p:nvPr/>
        </p:nvCxnSpPr>
        <p:spPr>
          <a:xfrm rot="5400000" flipH="1" flipV="1">
            <a:off x="3543300" y="3627689"/>
            <a:ext cx="1143000" cy="13716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olo 1"/>
          <p:cNvSpPr txBox="1">
            <a:spLocks/>
          </p:cNvSpPr>
          <p:nvPr/>
        </p:nvSpPr>
        <p:spPr>
          <a:xfrm>
            <a:off x="990600" y="228600"/>
            <a:ext cx="69342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STEP2.</a:t>
            </a:r>
            <a:r>
              <a:rPr lang="it-IT" sz="1600" b="1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1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COLD PLATE + READOUT 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BOARDS L2 &amp; L3 ASSEMBLY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CasellaDiTesto 28"/>
          <p:cNvSpPr txBox="1"/>
          <p:nvPr/>
        </p:nvSpPr>
        <p:spPr>
          <a:xfrm>
            <a:off x="4876800" y="998789"/>
            <a:ext cx="16002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L3 READOUT - TOP</a:t>
            </a:r>
          </a:p>
        </p:txBody>
      </p:sp>
      <p:cxnSp>
        <p:nvCxnSpPr>
          <p:cNvPr id="28" name="Straight Connector 27"/>
          <p:cNvCxnSpPr>
            <a:stCxn id="27" idx="2"/>
          </p:cNvCxnSpPr>
          <p:nvPr/>
        </p:nvCxnSpPr>
        <p:spPr>
          <a:xfrm rot="5400000">
            <a:off x="4462849" y="1384939"/>
            <a:ext cx="1323203" cy="11049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sellaDiTesto 28"/>
          <p:cNvSpPr txBox="1"/>
          <p:nvPr/>
        </p:nvSpPr>
        <p:spPr>
          <a:xfrm>
            <a:off x="533400" y="1151189"/>
            <a:ext cx="1828786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    L2 –L3 COLD PLATE</a:t>
            </a:r>
          </a:p>
        </p:txBody>
      </p:sp>
      <p:cxnSp>
        <p:nvCxnSpPr>
          <p:cNvPr id="36" name="Straight Connector 35"/>
          <p:cNvCxnSpPr>
            <a:stCxn id="35" idx="3"/>
          </p:cNvCxnSpPr>
          <p:nvPr/>
        </p:nvCxnSpPr>
        <p:spPr>
          <a:xfrm>
            <a:off x="2362186" y="1289689"/>
            <a:ext cx="1219214" cy="10045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ig10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9144000" cy="5807577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03/09/2013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14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72066" name="Equation" r:id="rId4" imgW="114120" imgH="215640" progId="Equation.3">
              <p:embed/>
            </p:oleObj>
          </a:graphicData>
        </a:graphic>
      </p:graphicFrame>
      <p:sp>
        <p:nvSpPr>
          <p:cNvPr id="13" name="Titolo 1"/>
          <p:cNvSpPr txBox="1">
            <a:spLocks/>
          </p:cNvSpPr>
          <p:nvPr/>
        </p:nvSpPr>
        <p:spPr>
          <a:xfrm>
            <a:off x="990600" y="228600"/>
            <a:ext cx="69342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STEP2.</a:t>
            </a:r>
            <a:r>
              <a:rPr lang="it-IT" sz="1600" b="1" noProof="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1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COLD PLATE + READOUT 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BOARDS L2 &amp; L3 ASSEMBLY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CasellaDiTesto 28"/>
          <p:cNvSpPr txBox="1"/>
          <p:nvPr/>
        </p:nvSpPr>
        <p:spPr>
          <a:xfrm>
            <a:off x="4876800" y="998789"/>
            <a:ext cx="32766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CONNECTING L2-L3 READOUT BOARDS</a:t>
            </a:r>
            <a:endParaRPr lang="it-IT" sz="1200" dirty="0" smtClean="0">
              <a:solidFill>
                <a:schemeClr val="bg1"/>
              </a:solidFill>
            </a:endParaRPr>
          </a:p>
        </p:txBody>
      </p:sp>
      <p:cxnSp>
        <p:nvCxnSpPr>
          <p:cNvPr id="28" name="Straight Connector 27"/>
          <p:cNvCxnSpPr>
            <a:stCxn id="27" idx="2"/>
          </p:cNvCxnSpPr>
          <p:nvPr/>
        </p:nvCxnSpPr>
        <p:spPr>
          <a:xfrm rot="5400000">
            <a:off x="5381343" y="1914245"/>
            <a:ext cx="1772214" cy="4953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7" idx="2"/>
          </p:cNvCxnSpPr>
          <p:nvPr/>
        </p:nvCxnSpPr>
        <p:spPr>
          <a:xfrm rot="5400000">
            <a:off x="4162143" y="847445"/>
            <a:ext cx="1924614" cy="27813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ig4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9144000" cy="5807577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03/09/2013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15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21890" name="Equation" r:id="rId4" imgW="114120" imgH="215640" progId="Equation.3">
              <p:embed/>
            </p:oleObj>
          </a:graphicData>
        </a:graphic>
      </p:graphicFrame>
      <p:sp>
        <p:nvSpPr>
          <p:cNvPr id="15" name="CasellaDiTesto 28"/>
          <p:cNvSpPr txBox="1"/>
          <p:nvPr/>
        </p:nvSpPr>
        <p:spPr>
          <a:xfrm>
            <a:off x="6172200" y="2133600"/>
            <a:ext cx="19050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L3 COUPLING BOARDS</a:t>
            </a:r>
          </a:p>
        </p:txBody>
      </p:sp>
      <p:cxnSp>
        <p:nvCxnSpPr>
          <p:cNvPr id="16" name="Straight Connector 15"/>
          <p:cNvCxnSpPr>
            <a:stCxn id="15" idx="2"/>
          </p:cNvCxnSpPr>
          <p:nvPr/>
        </p:nvCxnSpPr>
        <p:spPr>
          <a:xfrm rot="5400000">
            <a:off x="5758250" y="2367351"/>
            <a:ext cx="1323203" cy="1409698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olo 1"/>
          <p:cNvSpPr txBox="1">
            <a:spLocks/>
          </p:cNvSpPr>
          <p:nvPr/>
        </p:nvSpPr>
        <p:spPr>
          <a:xfrm>
            <a:off x="1981200" y="228600"/>
            <a:ext cx="53340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STEP3.</a:t>
            </a:r>
            <a:r>
              <a:rPr kumimoji="0" lang="it-IT" sz="1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0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1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COUPLING BOARDS L3 ASSEMBLY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CasellaDiTesto 28"/>
          <p:cNvSpPr txBox="1"/>
          <p:nvPr/>
        </p:nvSpPr>
        <p:spPr>
          <a:xfrm>
            <a:off x="304800" y="5029200"/>
            <a:ext cx="25146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   COUPLING SUPPORT FRAME</a:t>
            </a:r>
          </a:p>
        </p:txBody>
      </p:sp>
      <p:cxnSp>
        <p:nvCxnSpPr>
          <p:cNvPr id="36" name="Straight Connector 35"/>
          <p:cNvCxnSpPr>
            <a:stCxn id="35" idx="3"/>
          </p:cNvCxnSpPr>
          <p:nvPr/>
        </p:nvCxnSpPr>
        <p:spPr>
          <a:xfrm flipV="1">
            <a:off x="2819400" y="4191000"/>
            <a:ext cx="609600" cy="9767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fig1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03/09/2013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16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28034" name="Equation" r:id="rId4" imgW="114120" imgH="215640" progId="Equation.3">
              <p:embed/>
            </p:oleObj>
          </a:graphicData>
        </a:graphic>
      </p:graphicFrame>
      <p:sp>
        <p:nvSpPr>
          <p:cNvPr id="15" name="CasellaDiTesto 28"/>
          <p:cNvSpPr txBox="1"/>
          <p:nvPr/>
        </p:nvSpPr>
        <p:spPr>
          <a:xfrm>
            <a:off x="5867400" y="1447800"/>
            <a:ext cx="18288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L3 </a:t>
            </a:r>
            <a:r>
              <a:rPr lang="it-IT" sz="1200" dirty="0" smtClean="0">
                <a:solidFill>
                  <a:schemeClr val="bg1"/>
                </a:solidFill>
              </a:rPr>
              <a:t>COUPLING BOARD</a:t>
            </a:r>
            <a:endParaRPr lang="it-IT" sz="1200" dirty="0" smtClean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>
            <a:stCxn id="15" idx="2"/>
          </p:cNvCxnSpPr>
          <p:nvPr/>
        </p:nvCxnSpPr>
        <p:spPr>
          <a:xfrm rot="5400000">
            <a:off x="5434404" y="1700605"/>
            <a:ext cx="1323203" cy="137159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olo 1"/>
          <p:cNvSpPr txBox="1">
            <a:spLocks/>
          </p:cNvSpPr>
          <p:nvPr/>
        </p:nvSpPr>
        <p:spPr>
          <a:xfrm>
            <a:off x="609600" y="152400"/>
            <a:ext cx="75438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16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STEP3.</a:t>
            </a:r>
            <a:r>
              <a:rPr lang="it-IT" sz="1600" b="1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it-IT" sz="16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1600" b="1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–</a:t>
            </a:r>
            <a:r>
              <a:rPr lang="it-IT" sz="16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READOUT BOARDS L3 &amp; COUPLING BOARDS L3 ASSEMBLY</a:t>
            </a:r>
            <a:endParaRPr lang="it-IT" sz="1600" b="1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CasellaDiTesto 28"/>
          <p:cNvSpPr txBox="1"/>
          <p:nvPr/>
        </p:nvSpPr>
        <p:spPr>
          <a:xfrm>
            <a:off x="228600" y="762000"/>
            <a:ext cx="27432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  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  <a:r>
              <a:rPr lang="it-IT" sz="1200" dirty="0" smtClean="0">
                <a:solidFill>
                  <a:schemeClr val="bg1"/>
                </a:solidFill>
              </a:rPr>
              <a:t>L3 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  <a:r>
              <a:rPr lang="it-IT" sz="1200" dirty="0" smtClean="0">
                <a:solidFill>
                  <a:schemeClr val="bg1"/>
                </a:solidFill>
              </a:rPr>
              <a:t>COUPLING SUPPORT </a:t>
            </a:r>
            <a:r>
              <a:rPr lang="it-IT" sz="1200" dirty="0" smtClean="0">
                <a:solidFill>
                  <a:schemeClr val="bg1"/>
                </a:solidFill>
              </a:rPr>
              <a:t>FRAME</a:t>
            </a:r>
            <a:endParaRPr lang="it-IT" sz="1200" dirty="0" smtClean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>
            <a:stCxn id="35" idx="3"/>
          </p:cNvCxnSpPr>
          <p:nvPr/>
        </p:nvCxnSpPr>
        <p:spPr>
          <a:xfrm>
            <a:off x="2971800" y="900500"/>
            <a:ext cx="914400" cy="7759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fig1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9144000" cy="5807577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03/09/2013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17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67970" name="Equation" r:id="rId4" imgW="114120" imgH="215640" progId="Equation.3">
              <p:embed/>
            </p:oleObj>
          </a:graphicData>
        </a:graphic>
      </p:graphicFrame>
      <p:sp>
        <p:nvSpPr>
          <p:cNvPr id="13" name="Titolo 1"/>
          <p:cNvSpPr txBox="1">
            <a:spLocks/>
          </p:cNvSpPr>
          <p:nvPr/>
        </p:nvSpPr>
        <p:spPr>
          <a:xfrm>
            <a:off x="609600" y="152400"/>
            <a:ext cx="75438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16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STEP3.</a:t>
            </a:r>
            <a:r>
              <a:rPr lang="it-IT" sz="1600" b="1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it-IT" sz="16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1600" b="1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–</a:t>
            </a:r>
            <a:r>
              <a:rPr lang="it-IT" sz="16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READOUT BOARDS L3 &amp; COUPLING BOARDS L3 ASSEMBLY</a:t>
            </a:r>
            <a:endParaRPr lang="it-IT" sz="1600" b="1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10800000" flipV="1">
            <a:off x="3352800" y="1143000"/>
            <a:ext cx="1066800" cy="10045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CasellaDiTesto 28"/>
          <p:cNvSpPr txBox="1"/>
          <p:nvPr/>
        </p:nvSpPr>
        <p:spPr>
          <a:xfrm>
            <a:off x="4495800" y="990600"/>
            <a:ext cx="28956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   CONNECTING THE</a:t>
            </a:r>
            <a:r>
              <a:rPr lang="it-IT" sz="1200" dirty="0" smtClean="0">
                <a:solidFill>
                  <a:schemeClr val="bg1"/>
                </a:solidFill>
              </a:rPr>
              <a:t> L3 </a:t>
            </a:r>
            <a:r>
              <a:rPr lang="it-IT" sz="1200" dirty="0" smtClean="0">
                <a:solidFill>
                  <a:schemeClr val="bg1"/>
                </a:solidFill>
              </a:rPr>
              <a:t>CABLES</a:t>
            </a: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3079150" y="1645250"/>
            <a:ext cx="1842700" cy="8382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9" idx="2"/>
          </p:cNvCxnSpPr>
          <p:nvPr/>
        </p:nvCxnSpPr>
        <p:spPr>
          <a:xfrm rot="5400000">
            <a:off x="4824799" y="1091000"/>
            <a:ext cx="942203" cy="12954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9" idx="2"/>
          </p:cNvCxnSpPr>
          <p:nvPr/>
        </p:nvCxnSpPr>
        <p:spPr>
          <a:xfrm rot="5400000">
            <a:off x="4177099" y="1967300"/>
            <a:ext cx="2466203" cy="10668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4901001" y="2338002"/>
            <a:ext cx="2390001" cy="304799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9" idx="2"/>
          </p:cNvCxnSpPr>
          <p:nvPr/>
        </p:nvCxnSpPr>
        <p:spPr>
          <a:xfrm rot="5400000">
            <a:off x="5167699" y="2043500"/>
            <a:ext cx="1551803" cy="1588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ig8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9144000" cy="5807577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03/09/2013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18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68994" name="Equation" r:id="rId4" imgW="114120" imgH="215640" progId="Equation.3">
              <p:embed/>
            </p:oleObj>
          </a:graphicData>
        </a:graphic>
      </p:graphicFrame>
      <p:sp>
        <p:nvSpPr>
          <p:cNvPr id="15" name="CasellaDiTesto 28"/>
          <p:cNvSpPr txBox="1"/>
          <p:nvPr/>
        </p:nvSpPr>
        <p:spPr>
          <a:xfrm>
            <a:off x="6172200" y="2133600"/>
            <a:ext cx="19050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L2 </a:t>
            </a:r>
            <a:r>
              <a:rPr lang="it-IT" sz="1200" dirty="0" smtClean="0">
                <a:solidFill>
                  <a:schemeClr val="bg1"/>
                </a:solidFill>
              </a:rPr>
              <a:t>COUPLING BOARDS</a:t>
            </a:r>
          </a:p>
        </p:txBody>
      </p:sp>
      <p:cxnSp>
        <p:nvCxnSpPr>
          <p:cNvPr id="16" name="Straight Connector 15"/>
          <p:cNvCxnSpPr>
            <a:stCxn id="15" idx="2"/>
          </p:cNvCxnSpPr>
          <p:nvPr/>
        </p:nvCxnSpPr>
        <p:spPr>
          <a:xfrm rot="5400000">
            <a:off x="5758250" y="2367351"/>
            <a:ext cx="1323203" cy="1409698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olo 1"/>
          <p:cNvSpPr txBox="1">
            <a:spLocks/>
          </p:cNvSpPr>
          <p:nvPr/>
        </p:nvSpPr>
        <p:spPr>
          <a:xfrm>
            <a:off x="1981200" y="228600"/>
            <a:ext cx="53340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STEP4.</a:t>
            </a:r>
            <a:r>
              <a:rPr kumimoji="0" lang="it-IT" sz="1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0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1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COUPLING BOARDS 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L2 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ASSEMBLY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CasellaDiTesto 28"/>
          <p:cNvSpPr txBox="1"/>
          <p:nvPr/>
        </p:nvSpPr>
        <p:spPr>
          <a:xfrm>
            <a:off x="304800" y="5029200"/>
            <a:ext cx="25146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   COUPLING SUPPORT FRAME</a:t>
            </a:r>
          </a:p>
        </p:txBody>
      </p:sp>
      <p:cxnSp>
        <p:nvCxnSpPr>
          <p:cNvPr id="36" name="Straight Connector 35"/>
          <p:cNvCxnSpPr>
            <a:stCxn id="35" idx="3"/>
          </p:cNvCxnSpPr>
          <p:nvPr/>
        </p:nvCxnSpPr>
        <p:spPr>
          <a:xfrm flipV="1">
            <a:off x="2819400" y="4191000"/>
            <a:ext cx="609600" cy="9767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fig1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9144000" cy="5807577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03/09/2013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19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70018" name="Equation" r:id="rId4" imgW="114120" imgH="215640" progId="Equation.3">
              <p:embed/>
            </p:oleObj>
          </a:graphicData>
        </a:graphic>
      </p:graphicFrame>
      <p:sp>
        <p:nvSpPr>
          <p:cNvPr id="15" name="CasellaDiTesto 28"/>
          <p:cNvSpPr txBox="1"/>
          <p:nvPr/>
        </p:nvSpPr>
        <p:spPr>
          <a:xfrm>
            <a:off x="5943600" y="1447800"/>
            <a:ext cx="19050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L2 </a:t>
            </a:r>
            <a:r>
              <a:rPr lang="it-IT" sz="1200" dirty="0" smtClean="0">
                <a:solidFill>
                  <a:schemeClr val="bg1"/>
                </a:solidFill>
              </a:rPr>
              <a:t>COUPLING BOARDS</a:t>
            </a:r>
          </a:p>
        </p:txBody>
      </p:sp>
      <p:cxnSp>
        <p:nvCxnSpPr>
          <p:cNvPr id="16" name="Straight Connector 15"/>
          <p:cNvCxnSpPr>
            <a:stCxn id="15" idx="2"/>
          </p:cNvCxnSpPr>
          <p:nvPr/>
        </p:nvCxnSpPr>
        <p:spPr>
          <a:xfrm rot="5400000">
            <a:off x="5529650" y="1681551"/>
            <a:ext cx="1323203" cy="1409698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olo 1"/>
          <p:cNvSpPr txBox="1">
            <a:spLocks/>
          </p:cNvSpPr>
          <p:nvPr/>
        </p:nvSpPr>
        <p:spPr>
          <a:xfrm>
            <a:off x="1981200" y="228600"/>
            <a:ext cx="53340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STEP4.</a:t>
            </a:r>
            <a:r>
              <a:rPr lang="it-IT" sz="1600" b="1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1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COUPLING BOARDS 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L2 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ASSEMBLY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CasellaDiTesto 28"/>
          <p:cNvSpPr txBox="1"/>
          <p:nvPr/>
        </p:nvSpPr>
        <p:spPr>
          <a:xfrm>
            <a:off x="1447800" y="838200"/>
            <a:ext cx="25146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   COUPLING SUPPORT FRAME</a:t>
            </a:r>
          </a:p>
        </p:txBody>
      </p:sp>
      <p:cxnSp>
        <p:nvCxnSpPr>
          <p:cNvPr id="36" name="Straight Connector 35"/>
          <p:cNvCxnSpPr>
            <a:stCxn id="35" idx="3"/>
          </p:cNvCxnSpPr>
          <p:nvPr/>
        </p:nvCxnSpPr>
        <p:spPr>
          <a:xfrm>
            <a:off x="3962400" y="976700"/>
            <a:ext cx="228600" cy="5473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03/09/2013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2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55330" name="Equation" r:id="rId3" imgW="114120" imgH="215640" progId="Equation.3">
              <p:embed/>
            </p:oleObj>
          </a:graphicData>
        </a:graphic>
      </p:graphicFrame>
      <p:sp>
        <p:nvSpPr>
          <p:cNvPr id="14" name="Titolo 1"/>
          <p:cNvSpPr txBox="1">
            <a:spLocks/>
          </p:cNvSpPr>
          <p:nvPr/>
        </p:nvSpPr>
        <p:spPr>
          <a:xfrm>
            <a:off x="0" y="1295400"/>
            <a:ext cx="9144000" cy="3505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DETECTOR QUADRANT DESIGN DEVELOPMENT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600" b="1" dirty="0" smtClean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WORKING GROUP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V. CARASSITI , P. LENISA , S. MERZLIAKOV ,</a:t>
            </a:r>
            <a:r>
              <a:rPr kumimoji="0" lang="it-IT" sz="2000" b="1" i="0" u="none" strike="noStrike" kern="1200" cap="none" spc="0" normalizeH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C. WEIDEMANN</a:t>
            </a:r>
            <a:endParaRPr kumimoji="0" lang="it-IT" sz="20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ig14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9144000" cy="5807577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03/09/2013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20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71042" name="Equation" r:id="rId4" imgW="114120" imgH="215640" progId="Equation.3">
              <p:embed/>
            </p:oleObj>
          </a:graphicData>
        </a:graphic>
      </p:graphicFrame>
      <p:sp>
        <p:nvSpPr>
          <p:cNvPr id="13" name="Titolo 1"/>
          <p:cNvSpPr txBox="1">
            <a:spLocks/>
          </p:cNvSpPr>
          <p:nvPr/>
        </p:nvSpPr>
        <p:spPr>
          <a:xfrm>
            <a:off x="609600" y="152400"/>
            <a:ext cx="75438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16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STEP4.</a:t>
            </a:r>
            <a:r>
              <a:rPr lang="it-IT" sz="1600" b="1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it-IT" sz="16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1600" b="1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–</a:t>
            </a:r>
            <a:r>
              <a:rPr lang="it-IT" sz="16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READOUT BOARDS </a:t>
            </a:r>
            <a:r>
              <a:rPr lang="it-IT" sz="16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L2 </a:t>
            </a:r>
            <a:r>
              <a:rPr lang="it-IT" sz="16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&amp; COUPLING BOARDS </a:t>
            </a:r>
            <a:r>
              <a:rPr lang="it-IT" sz="16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L2 </a:t>
            </a:r>
            <a:r>
              <a:rPr lang="it-IT" sz="16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ASSEMBLY</a:t>
            </a:r>
            <a:endParaRPr lang="it-IT" sz="1600" b="1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5" name="Straight Connector 24"/>
          <p:cNvCxnSpPr>
            <a:stCxn id="89" idx="1"/>
          </p:cNvCxnSpPr>
          <p:nvPr/>
        </p:nvCxnSpPr>
        <p:spPr>
          <a:xfrm rot="10800000" flipV="1">
            <a:off x="3352800" y="976700"/>
            <a:ext cx="1295400" cy="9283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CasellaDiTesto 28"/>
          <p:cNvSpPr txBox="1"/>
          <p:nvPr/>
        </p:nvSpPr>
        <p:spPr>
          <a:xfrm>
            <a:off x="4648200" y="838200"/>
            <a:ext cx="28956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   CONNECTING THE</a:t>
            </a:r>
            <a:r>
              <a:rPr lang="it-IT" sz="1200" dirty="0" smtClean="0">
                <a:solidFill>
                  <a:schemeClr val="bg1"/>
                </a:solidFill>
              </a:rPr>
              <a:t> L2 </a:t>
            </a:r>
            <a:r>
              <a:rPr lang="it-IT" sz="1200" dirty="0" smtClean="0">
                <a:solidFill>
                  <a:schemeClr val="bg1"/>
                </a:solidFill>
              </a:rPr>
              <a:t>CABLES</a:t>
            </a:r>
          </a:p>
        </p:txBody>
      </p:sp>
      <p:cxnSp>
        <p:nvCxnSpPr>
          <p:cNvPr id="19" name="Straight Connector 18"/>
          <p:cNvCxnSpPr>
            <a:stCxn id="89" idx="1"/>
          </p:cNvCxnSpPr>
          <p:nvPr/>
        </p:nvCxnSpPr>
        <p:spPr>
          <a:xfrm rot="10800000" flipV="1">
            <a:off x="3657600" y="976700"/>
            <a:ext cx="990600" cy="16141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9" idx="2"/>
          </p:cNvCxnSpPr>
          <p:nvPr/>
        </p:nvCxnSpPr>
        <p:spPr>
          <a:xfrm rot="5400000">
            <a:off x="5015299" y="976700"/>
            <a:ext cx="942203" cy="12192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9" idx="2"/>
          </p:cNvCxnSpPr>
          <p:nvPr/>
        </p:nvCxnSpPr>
        <p:spPr>
          <a:xfrm rot="5400000">
            <a:off x="4481899" y="1586300"/>
            <a:ext cx="2085203" cy="11430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9" idx="2"/>
          </p:cNvCxnSpPr>
          <p:nvPr/>
        </p:nvCxnSpPr>
        <p:spPr>
          <a:xfrm rot="16200000" flipH="1">
            <a:off x="5129598" y="2081600"/>
            <a:ext cx="2161403" cy="228599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9" idx="2"/>
          </p:cNvCxnSpPr>
          <p:nvPr/>
        </p:nvCxnSpPr>
        <p:spPr>
          <a:xfrm rot="16200000" flipH="1">
            <a:off x="5358199" y="1853000"/>
            <a:ext cx="1551803" cy="762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upling-readout L1 asb1 bottom-step6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74" y="3352800"/>
            <a:ext cx="5074226" cy="3079530"/>
          </a:xfrm>
          <a:prstGeom prst="rect">
            <a:avLst/>
          </a:prstGeom>
        </p:spPr>
      </p:pic>
      <p:pic>
        <p:nvPicPr>
          <p:cNvPr id="17" name="Picture 16" descr="coupling-readout L1 asb1  top-step6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4269"/>
            <a:ext cx="5105400" cy="3098449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03/09/2013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21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32130" name="Equation" r:id="rId5" imgW="114120" imgH="215640" progId="Equation.3">
              <p:embed/>
            </p:oleObj>
          </a:graphicData>
        </a:graphic>
      </p:graphicFrame>
      <p:sp>
        <p:nvSpPr>
          <p:cNvPr id="15" name="CasellaDiTesto 28"/>
          <p:cNvSpPr txBox="1"/>
          <p:nvPr/>
        </p:nvSpPr>
        <p:spPr>
          <a:xfrm>
            <a:off x="7010400" y="3352800"/>
            <a:ext cx="21336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L1 COUPLING- BOTTOM</a:t>
            </a:r>
          </a:p>
        </p:txBody>
      </p:sp>
      <p:cxnSp>
        <p:nvCxnSpPr>
          <p:cNvPr id="16" name="Straight Connector 15"/>
          <p:cNvCxnSpPr>
            <a:stCxn id="15" idx="1"/>
          </p:cNvCxnSpPr>
          <p:nvPr/>
        </p:nvCxnSpPr>
        <p:spPr>
          <a:xfrm rot="10800000" flipV="1">
            <a:off x="5791200" y="3491300"/>
            <a:ext cx="1219200" cy="9283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olo 1"/>
          <p:cNvSpPr txBox="1">
            <a:spLocks/>
          </p:cNvSpPr>
          <p:nvPr/>
        </p:nvSpPr>
        <p:spPr>
          <a:xfrm>
            <a:off x="609600" y="228600"/>
            <a:ext cx="73914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STEP5.</a:t>
            </a:r>
            <a:r>
              <a:rPr kumimoji="0" lang="it-IT" sz="1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0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1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COUPLING BOARDS &amp; READOUT BOARDS </a:t>
            </a:r>
            <a:r>
              <a:rPr lang="it-IT" sz="16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L1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ASSEMBLY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CasellaDiTesto 28"/>
          <p:cNvSpPr txBox="1"/>
          <p:nvPr/>
        </p:nvSpPr>
        <p:spPr>
          <a:xfrm>
            <a:off x="2895600" y="762000"/>
            <a:ext cx="17526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L1 COUPLING- TOP</a:t>
            </a:r>
          </a:p>
        </p:txBody>
      </p:sp>
      <p:cxnSp>
        <p:nvCxnSpPr>
          <p:cNvPr id="28" name="Straight Connector 27"/>
          <p:cNvCxnSpPr>
            <a:stCxn id="27" idx="1"/>
          </p:cNvCxnSpPr>
          <p:nvPr/>
        </p:nvCxnSpPr>
        <p:spPr>
          <a:xfrm rot="10800000" flipV="1">
            <a:off x="1676400" y="900500"/>
            <a:ext cx="1219200" cy="6235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sellaDiTesto 28"/>
          <p:cNvSpPr txBox="1"/>
          <p:nvPr/>
        </p:nvSpPr>
        <p:spPr>
          <a:xfrm>
            <a:off x="0" y="4038600"/>
            <a:ext cx="38862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   L1 COLD PLATE COUPLING &amp; READOUT FRAME</a:t>
            </a:r>
          </a:p>
        </p:txBody>
      </p:sp>
      <p:cxnSp>
        <p:nvCxnSpPr>
          <p:cNvPr id="36" name="Straight Connector 35"/>
          <p:cNvCxnSpPr>
            <a:stCxn id="35" idx="0"/>
          </p:cNvCxnSpPr>
          <p:nvPr/>
        </p:nvCxnSpPr>
        <p:spPr>
          <a:xfrm rot="5400000" flipH="1" flipV="1">
            <a:off x="1276350" y="3105150"/>
            <a:ext cx="1600200" cy="2667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8"/>
          <p:cNvSpPr txBox="1"/>
          <p:nvPr/>
        </p:nvSpPr>
        <p:spPr>
          <a:xfrm>
            <a:off x="2895600" y="1219200"/>
            <a:ext cx="17526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L1 READOUT- TOP</a:t>
            </a:r>
          </a:p>
        </p:txBody>
      </p:sp>
      <p:cxnSp>
        <p:nvCxnSpPr>
          <p:cNvPr id="23" name="Straight Connector 22"/>
          <p:cNvCxnSpPr>
            <a:stCxn id="22" idx="1"/>
          </p:cNvCxnSpPr>
          <p:nvPr/>
        </p:nvCxnSpPr>
        <p:spPr>
          <a:xfrm rot="10800000" flipV="1">
            <a:off x="2362200" y="1357700"/>
            <a:ext cx="533400" cy="6235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asellaDiTesto 28"/>
          <p:cNvSpPr txBox="1"/>
          <p:nvPr/>
        </p:nvSpPr>
        <p:spPr>
          <a:xfrm>
            <a:off x="7010400" y="3733800"/>
            <a:ext cx="21336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L1 READOUT- BOTTOM</a:t>
            </a:r>
          </a:p>
        </p:txBody>
      </p:sp>
      <p:cxnSp>
        <p:nvCxnSpPr>
          <p:cNvPr id="37" name="Straight Connector 36"/>
          <p:cNvCxnSpPr>
            <a:stCxn id="34" idx="1"/>
          </p:cNvCxnSpPr>
          <p:nvPr/>
        </p:nvCxnSpPr>
        <p:spPr>
          <a:xfrm rot="10800000" flipV="1">
            <a:off x="6553200" y="3872300"/>
            <a:ext cx="457200" cy="8521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CasellaDiTesto 28"/>
          <p:cNvSpPr txBox="1"/>
          <p:nvPr/>
        </p:nvSpPr>
        <p:spPr>
          <a:xfrm>
            <a:off x="7848600" y="4114800"/>
            <a:ext cx="12954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FC5-L1 CABLES</a:t>
            </a:r>
          </a:p>
        </p:txBody>
      </p:sp>
      <p:cxnSp>
        <p:nvCxnSpPr>
          <p:cNvPr id="40" name="Straight Connector 39"/>
          <p:cNvCxnSpPr>
            <a:stCxn id="39" idx="1"/>
          </p:cNvCxnSpPr>
          <p:nvPr/>
        </p:nvCxnSpPr>
        <p:spPr>
          <a:xfrm rot="10800000" flipV="1">
            <a:off x="7696200" y="4253300"/>
            <a:ext cx="152400" cy="7759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asellaDiTesto 28"/>
          <p:cNvSpPr txBox="1"/>
          <p:nvPr/>
        </p:nvSpPr>
        <p:spPr>
          <a:xfrm>
            <a:off x="3352800" y="1600200"/>
            <a:ext cx="12954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FC4-L1 CABLES</a:t>
            </a:r>
          </a:p>
        </p:txBody>
      </p:sp>
      <p:cxnSp>
        <p:nvCxnSpPr>
          <p:cNvPr id="42" name="Straight Connector 41"/>
          <p:cNvCxnSpPr>
            <a:stCxn id="41" idx="1"/>
          </p:cNvCxnSpPr>
          <p:nvPr/>
        </p:nvCxnSpPr>
        <p:spPr>
          <a:xfrm rot="10800000" flipV="1">
            <a:off x="2971800" y="1738700"/>
            <a:ext cx="381000" cy="5473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8"/>
          <p:cNvSpPr txBox="1"/>
          <p:nvPr/>
        </p:nvSpPr>
        <p:spPr>
          <a:xfrm>
            <a:off x="381000" y="2514600"/>
            <a:ext cx="12954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FC3-L1 CABLES</a:t>
            </a:r>
          </a:p>
        </p:txBody>
      </p:sp>
      <p:cxnSp>
        <p:nvCxnSpPr>
          <p:cNvPr id="25" name="Straight Connector 24"/>
          <p:cNvCxnSpPr>
            <a:stCxn id="24" idx="0"/>
          </p:cNvCxnSpPr>
          <p:nvPr/>
        </p:nvCxnSpPr>
        <p:spPr>
          <a:xfrm rot="5400000" flipH="1" flipV="1">
            <a:off x="1162050" y="1847850"/>
            <a:ext cx="533400" cy="8001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coupling-readout L1 asb-step7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4269"/>
            <a:ext cx="9144000" cy="5549462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03/09/2013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22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34178" name="Equation" r:id="rId4" imgW="114120" imgH="215640" progId="Equation.3">
              <p:embed/>
            </p:oleObj>
          </a:graphicData>
        </a:graphic>
      </p:graphicFrame>
      <p:sp>
        <p:nvSpPr>
          <p:cNvPr id="13" name="Titolo 1"/>
          <p:cNvSpPr txBox="1">
            <a:spLocks/>
          </p:cNvSpPr>
          <p:nvPr/>
        </p:nvSpPr>
        <p:spPr>
          <a:xfrm>
            <a:off x="609600" y="228600"/>
            <a:ext cx="73914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STEP5.</a:t>
            </a:r>
            <a:r>
              <a:rPr kumimoji="0" lang="it-IT" sz="1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1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COUPLING BOARDS &amp; READOUT BOARDS </a:t>
            </a:r>
            <a:r>
              <a:rPr lang="it-IT" sz="16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L1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it-IT" sz="16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IN PLACE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" name="CasellaDiTesto 28"/>
          <p:cNvSpPr txBox="1"/>
          <p:nvPr/>
        </p:nvSpPr>
        <p:spPr>
          <a:xfrm>
            <a:off x="533400" y="3962400"/>
            <a:ext cx="19812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FC1-L1 &amp; FC2-L1 CABLES</a:t>
            </a:r>
          </a:p>
        </p:txBody>
      </p:sp>
      <p:cxnSp>
        <p:nvCxnSpPr>
          <p:cNvPr id="42" name="Straight Connector 41"/>
          <p:cNvCxnSpPr>
            <a:stCxn id="41" idx="0"/>
          </p:cNvCxnSpPr>
          <p:nvPr/>
        </p:nvCxnSpPr>
        <p:spPr>
          <a:xfrm rot="16200000" flipV="1">
            <a:off x="876300" y="3314700"/>
            <a:ext cx="1066800" cy="2286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upling-readout L1 asb1-step7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4269"/>
            <a:ext cx="9144000" cy="5549462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03/09/2013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23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38274" name="Equation" r:id="rId4" imgW="114120" imgH="215640" progId="Equation.3">
              <p:embed/>
            </p:oleObj>
          </a:graphicData>
        </a:graphic>
      </p:graphicFrame>
      <p:sp>
        <p:nvSpPr>
          <p:cNvPr id="13" name="Titolo 1"/>
          <p:cNvSpPr txBox="1">
            <a:spLocks/>
          </p:cNvSpPr>
          <p:nvPr/>
        </p:nvSpPr>
        <p:spPr>
          <a:xfrm>
            <a:off x="609600" y="228600"/>
            <a:ext cx="73914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STEP5.</a:t>
            </a:r>
            <a:r>
              <a:rPr kumimoji="0" lang="it-IT" sz="1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1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COUPLING BOARDS &amp; READOUT BOARDS </a:t>
            </a:r>
            <a:r>
              <a:rPr lang="it-IT" sz="16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L1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it-IT" sz="1600" b="1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ASSEMBLY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" name="CasellaDiTesto 28"/>
          <p:cNvSpPr txBox="1"/>
          <p:nvPr/>
        </p:nvSpPr>
        <p:spPr>
          <a:xfrm>
            <a:off x="228600" y="4800600"/>
            <a:ext cx="25146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CONNECTING FC1-L1 &amp; FC2-L1</a:t>
            </a:r>
          </a:p>
        </p:txBody>
      </p:sp>
      <p:cxnSp>
        <p:nvCxnSpPr>
          <p:cNvPr id="42" name="Straight Connector 41"/>
          <p:cNvCxnSpPr>
            <a:stCxn id="41" idx="0"/>
          </p:cNvCxnSpPr>
          <p:nvPr/>
        </p:nvCxnSpPr>
        <p:spPr>
          <a:xfrm rot="16200000" flipV="1">
            <a:off x="133350" y="3448050"/>
            <a:ext cx="2514600" cy="1905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stributor asb-step8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4269"/>
            <a:ext cx="9144000" cy="5549462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03/09/2013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24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39298" name="Equation" r:id="rId4" imgW="114120" imgH="215640" progId="Equation.3">
              <p:embed/>
            </p:oleObj>
          </a:graphicData>
        </a:graphic>
      </p:graphicFrame>
      <p:sp>
        <p:nvSpPr>
          <p:cNvPr id="13" name="Titolo 1"/>
          <p:cNvSpPr txBox="1">
            <a:spLocks/>
          </p:cNvSpPr>
          <p:nvPr/>
        </p:nvSpPr>
        <p:spPr>
          <a:xfrm>
            <a:off x="609600" y="228600"/>
            <a:ext cx="73914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STEP6.</a:t>
            </a:r>
            <a:r>
              <a:rPr kumimoji="0" lang="it-IT" sz="1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0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1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DISTRIBUTOR BOARDS </a:t>
            </a:r>
            <a:r>
              <a:rPr lang="it-IT" sz="1600" b="1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ASSEMBLY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" name="CasellaDiTesto 28"/>
          <p:cNvSpPr txBox="1"/>
          <p:nvPr/>
        </p:nvSpPr>
        <p:spPr>
          <a:xfrm>
            <a:off x="228600" y="4800600"/>
            <a:ext cx="19050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DISTRIBUTOR FRAME</a:t>
            </a:r>
          </a:p>
        </p:txBody>
      </p:sp>
      <p:cxnSp>
        <p:nvCxnSpPr>
          <p:cNvPr id="42" name="Straight Connector 41"/>
          <p:cNvCxnSpPr>
            <a:stCxn id="41" idx="0"/>
          </p:cNvCxnSpPr>
          <p:nvPr/>
        </p:nvCxnSpPr>
        <p:spPr>
          <a:xfrm rot="5400000" flipH="1" flipV="1">
            <a:off x="1809750" y="3257550"/>
            <a:ext cx="914400" cy="21717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28"/>
          <p:cNvSpPr txBox="1"/>
          <p:nvPr/>
        </p:nvSpPr>
        <p:spPr>
          <a:xfrm>
            <a:off x="6324600" y="1600200"/>
            <a:ext cx="1905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DISTRIBUTOR BOARDS</a:t>
            </a:r>
          </a:p>
          <a:p>
            <a:r>
              <a:rPr lang="it-IT" sz="1200" dirty="0" smtClean="0">
                <a:solidFill>
                  <a:schemeClr val="bg1"/>
                </a:solidFill>
              </a:rPr>
              <a:t>(ONLY ON THE TOP)</a:t>
            </a:r>
          </a:p>
        </p:txBody>
      </p:sp>
      <p:cxnSp>
        <p:nvCxnSpPr>
          <p:cNvPr id="18" name="Straight Connector 17"/>
          <p:cNvCxnSpPr>
            <a:stCxn id="17" idx="2"/>
          </p:cNvCxnSpPr>
          <p:nvPr/>
        </p:nvCxnSpPr>
        <p:spPr>
          <a:xfrm rot="5400000">
            <a:off x="5888684" y="1888183"/>
            <a:ext cx="1214734" cy="1562099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7" idx="1"/>
          </p:cNvCxnSpPr>
          <p:nvPr/>
        </p:nvCxnSpPr>
        <p:spPr>
          <a:xfrm rot="10800000" flipV="1">
            <a:off x="3505200" y="1831032"/>
            <a:ext cx="2819400" cy="378767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istributor asb1-step8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4269"/>
            <a:ext cx="9144000" cy="5549462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03/09/2013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25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40322" name="Equation" r:id="rId4" imgW="114120" imgH="215640" progId="Equation.3">
              <p:embed/>
            </p:oleObj>
          </a:graphicData>
        </a:graphic>
      </p:graphicFrame>
      <p:sp>
        <p:nvSpPr>
          <p:cNvPr id="13" name="Titolo 1"/>
          <p:cNvSpPr txBox="1">
            <a:spLocks/>
          </p:cNvSpPr>
          <p:nvPr/>
        </p:nvSpPr>
        <p:spPr>
          <a:xfrm>
            <a:off x="609600" y="228600"/>
            <a:ext cx="73914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STEP6.</a:t>
            </a:r>
            <a:r>
              <a:rPr lang="it-IT" sz="1600" b="1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1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DISTRIBUTOR BOARDS </a:t>
            </a:r>
            <a:r>
              <a:rPr lang="it-IT" sz="16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IN PLACE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istributor asb2-step8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4269"/>
            <a:ext cx="9144000" cy="5549462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03/09/2013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26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41346" name="Equation" r:id="rId4" imgW="114120" imgH="215640" progId="Equation.3">
              <p:embed/>
            </p:oleObj>
          </a:graphicData>
        </a:graphic>
      </p:graphicFrame>
      <p:sp>
        <p:nvSpPr>
          <p:cNvPr id="13" name="Titolo 1"/>
          <p:cNvSpPr txBox="1">
            <a:spLocks/>
          </p:cNvSpPr>
          <p:nvPr/>
        </p:nvSpPr>
        <p:spPr>
          <a:xfrm>
            <a:off x="609600" y="228600"/>
            <a:ext cx="73914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STEP6.</a:t>
            </a:r>
            <a:r>
              <a:rPr lang="it-IT" sz="1600" b="1" noProof="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1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DISTRIBUTOR BOARDS </a:t>
            </a:r>
            <a:r>
              <a:rPr lang="it-IT" sz="1600" b="1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ASSEMBLY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" name="CasellaDiTesto 28"/>
          <p:cNvSpPr txBox="1"/>
          <p:nvPr/>
        </p:nvSpPr>
        <p:spPr>
          <a:xfrm>
            <a:off x="152400" y="5181600"/>
            <a:ext cx="35052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CONNECTING THE FC4-L1 &amp; FC5-L1 CABLES</a:t>
            </a:r>
          </a:p>
        </p:txBody>
      </p:sp>
      <p:cxnSp>
        <p:nvCxnSpPr>
          <p:cNvPr id="42" name="Straight Connector 41"/>
          <p:cNvCxnSpPr>
            <a:stCxn id="41" idx="0"/>
          </p:cNvCxnSpPr>
          <p:nvPr/>
        </p:nvCxnSpPr>
        <p:spPr>
          <a:xfrm rot="5400000" flipH="1" flipV="1">
            <a:off x="2286000" y="3124200"/>
            <a:ext cx="1676400" cy="24384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8"/>
          <p:cNvSpPr txBox="1"/>
          <p:nvPr/>
        </p:nvSpPr>
        <p:spPr>
          <a:xfrm>
            <a:off x="5486400" y="1447800"/>
            <a:ext cx="28194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CONNECTING THE FC3-L3 CABLES</a:t>
            </a:r>
          </a:p>
        </p:txBody>
      </p:sp>
      <p:cxnSp>
        <p:nvCxnSpPr>
          <p:cNvPr id="29" name="Straight Connector 28"/>
          <p:cNvCxnSpPr>
            <a:stCxn id="28" idx="2"/>
          </p:cNvCxnSpPr>
          <p:nvPr/>
        </p:nvCxnSpPr>
        <p:spPr>
          <a:xfrm rot="5400000">
            <a:off x="4348552" y="-185347"/>
            <a:ext cx="637403" cy="4457694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8" idx="2"/>
          </p:cNvCxnSpPr>
          <p:nvPr/>
        </p:nvCxnSpPr>
        <p:spPr>
          <a:xfrm rot="5400000">
            <a:off x="4348552" y="271853"/>
            <a:ext cx="1094603" cy="4000494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8" idx="2"/>
          </p:cNvCxnSpPr>
          <p:nvPr/>
        </p:nvCxnSpPr>
        <p:spPr>
          <a:xfrm rot="5400000">
            <a:off x="5262952" y="957653"/>
            <a:ext cx="866003" cy="2400294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8" idx="2"/>
          </p:cNvCxnSpPr>
          <p:nvPr/>
        </p:nvCxnSpPr>
        <p:spPr>
          <a:xfrm rot="5400000">
            <a:off x="5262953" y="1414854"/>
            <a:ext cx="1323202" cy="1943093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stributor asb3-step8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4269"/>
            <a:ext cx="9144000" cy="5549462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03/09/2013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27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42370" name="Equation" r:id="rId4" imgW="114120" imgH="215640" progId="Equation.3">
              <p:embed/>
            </p:oleObj>
          </a:graphicData>
        </a:graphic>
      </p:graphicFrame>
      <p:sp>
        <p:nvSpPr>
          <p:cNvPr id="13" name="Titolo 1"/>
          <p:cNvSpPr txBox="1">
            <a:spLocks/>
          </p:cNvSpPr>
          <p:nvPr/>
        </p:nvSpPr>
        <p:spPr>
          <a:xfrm>
            <a:off x="609600" y="228600"/>
            <a:ext cx="73914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STEP6.</a:t>
            </a:r>
            <a:r>
              <a:rPr kumimoji="0" lang="it-IT" sz="1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1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–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DISTRIBUTOR BOARDS </a:t>
            </a:r>
            <a:r>
              <a:rPr lang="it-IT" sz="1600" b="1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ASSEMBLY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" name="CasellaDiTesto 28"/>
          <p:cNvSpPr txBox="1"/>
          <p:nvPr/>
        </p:nvSpPr>
        <p:spPr>
          <a:xfrm>
            <a:off x="5334000" y="990600"/>
            <a:ext cx="35052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CONNECTING THE FEED-THROUGH CABLES</a:t>
            </a:r>
          </a:p>
        </p:txBody>
      </p:sp>
      <p:cxnSp>
        <p:nvCxnSpPr>
          <p:cNvPr id="42" name="Straight Connector 41"/>
          <p:cNvCxnSpPr>
            <a:stCxn id="41" idx="1"/>
          </p:cNvCxnSpPr>
          <p:nvPr/>
        </p:nvCxnSpPr>
        <p:spPr>
          <a:xfrm rot="10800000" flipV="1">
            <a:off x="3048000" y="1129100"/>
            <a:ext cx="2286000" cy="8521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1" idx="1"/>
          </p:cNvCxnSpPr>
          <p:nvPr/>
        </p:nvCxnSpPr>
        <p:spPr>
          <a:xfrm rot="10800000" flipV="1">
            <a:off x="4343400" y="1129100"/>
            <a:ext cx="990600" cy="15379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1" idx="1"/>
          </p:cNvCxnSpPr>
          <p:nvPr/>
        </p:nvCxnSpPr>
        <p:spPr>
          <a:xfrm rot="10800000" flipV="1">
            <a:off x="5334000" y="1129100"/>
            <a:ext cx="1588" cy="10045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461986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 FUTURE PLANS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03/09/2013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28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00034" name="Equation" r:id="rId3" imgW="114120" imgH="21564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1000" y="1676400"/>
            <a:ext cx="8382000" cy="3093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it-IT" sz="2400" dirty="0" smtClean="0">
                <a:solidFill>
                  <a:schemeClr val="bg1"/>
                </a:solidFill>
              </a:rPr>
              <a:t>  MODULE COMMISSIONING (FERRARA)</a:t>
            </a:r>
          </a:p>
          <a:p>
            <a:endParaRPr lang="it-IT" sz="1900" dirty="0" smtClean="0">
              <a:solidFill>
                <a:schemeClr val="bg1"/>
              </a:solidFill>
            </a:endParaRPr>
          </a:p>
          <a:p>
            <a:pPr lvl="1">
              <a:buFont typeface="Wingdings" charset="2"/>
              <a:buChar char="q"/>
            </a:pPr>
            <a:r>
              <a:rPr lang="it-IT" sz="1900" dirty="0" smtClean="0">
                <a:solidFill>
                  <a:schemeClr val="bg1"/>
                </a:solidFill>
              </a:rPr>
              <a:t> COOLING TEST (COLD PLATES AND COOLING BOX PROTOTYPE) </a:t>
            </a:r>
          </a:p>
          <a:p>
            <a:endParaRPr lang="it-IT" sz="1900" dirty="0" smtClean="0">
              <a:solidFill>
                <a:schemeClr val="bg1"/>
              </a:solidFill>
            </a:endParaRPr>
          </a:p>
          <a:p>
            <a:pPr lvl="1">
              <a:buFont typeface="Wingdings" charset="2"/>
              <a:buChar char="q"/>
            </a:pPr>
            <a:r>
              <a:rPr lang="it-IT" sz="1900" dirty="0" smtClean="0">
                <a:solidFill>
                  <a:schemeClr val="bg1"/>
                </a:solidFill>
              </a:rPr>
              <a:t> FATIGUE TEST CHECKING THE ABSENCE OF LEAKS COMING FROM THE TEMPERATURE CYCLES</a:t>
            </a:r>
          </a:p>
          <a:p>
            <a:pPr>
              <a:buFont typeface="Wingdings" charset="2"/>
              <a:buChar char="q"/>
            </a:pPr>
            <a:endParaRPr lang="it-IT" sz="1900" dirty="0" smtClean="0">
              <a:solidFill>
                <a:schemeClr val="bg1"/>
              </a:solidFill>
            </a:endParaRPr>
          </a:p>
          <a:p>
            <a:pPr lvl="1">
              <a:buFont typeface="Wingdings" charset="2"/>
              <a:buChar char="q"/>
            </a:pPr>
            <a:r>
              <a:rPr lang="it-IT" sz="1900" dirty="0" smtClean="0">
                <a:solidFill>
                  <a:schemeClr val="bg1"/>
                </a:solidFill>
              </a:rPr>
              <a:t> TEST CHECKING THE STABILITY AGAINST THE VIBRATIONS WITHIN THE RANGE OF THE COOLING FLOW RATE</a:t>
            </a:r>
            <a:endParaRPr lang="it-IT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461986"/>
          </a:xfrm>
        </p:spPr>
        <p:txBody>
          <a:bodyPr>
            <a:normAutofit/>
          </a:bodyPr>
          <a:lstStyle/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DETECTOR OVERALL VIEW</a:t>
            </a:r>
            <a:endParaRPr lang="it-IT" sz="2400" b="1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03/09/2013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3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08226" name="Equation" r:id="rId3" imgW="114120" imgH="215640" progId="Equation.3">
              <p:embed/>
            </p:oleObj>
          </a:graphicData>
        </a:graphic>
      </p:graphicFrame>
      <p:pic>
        <p:nvPicPr>
          <p:cNvPr id="11" name="Picture 10" descr="scketch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8200"/>
            <a:ext cx="9144000" cy="52578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371600" y="4572000"/>
            <a:ext cx="1066800" cy="1588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" y="4419600"/>
            <a:ext cx="926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COOLING</a:t>
            </a:r>
            <a:endParaRPr lang="it-IT" sz="1200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>
            <a:stCxn id="17" idx="0"/>
          </p:cNvCxnSpPr>
          <p:nvPr/>
        </p:nvCxnSpPr>
        <p:spPr>
          <a:xfrm rot="16200000" flipV="1">
            <a:off x="7027478" y="4097731"/>
            <a:ext cx="609600" cy="1100937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62800" y="4953000"/>
            <a:ext cx="1439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FEED-THROUGH</a:t>
            </a:r>
            <a:endParaRPr lang="it-IT" sz="1200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>
            <a:stCxn id="19" idx="1"/>
          </p:cNvCxnSpPr>
          <p:nvPr/>
        </p:nvCxnSpPr>
        <p:spPr>
          <a:xfrm rot="10800000" flipV="1">
            <a:off x="5638800" y="1433900"/>
            <a:ext cx="1371600" cy="9283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10400" y="1295400"/>
            <a:ext cx="1108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QUADRANT</a:t>
            </a:r>
            <a:endParaRPr lang="it-IT" sz="1200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10800000">
            <a:off x="5029200" y="3886200"/>
            <a:ext cx="2667000" cy="1588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96200" y="3733800"/>
            <a:ext cx="883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SUPPORT</a:t>
            </a:r>
            <a:endParaRPr lang="it-IT" sz="1200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371600" y="3733800"/>
            <a:ext cx="1600200" cy="2286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400" y="3581400"/>
            <a:ext cx="1219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TARGET CELL</a:t>
            </a:r>
            <a:endParaRPr lang="it-IT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ig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9144000" cy="5807577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03/09/2013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4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58370" name="Equation" r:id="rId4" imgW="114120" imgH="215640" progId="Equation.3">
              <p:embed/>
            </p:oleObj>
          </a:graphicData>
        </a:graphic>
      </p:graphicFrame>
      <p:sp>
        <p:nvSpPr>
          <p:cNvPr id="10" name="CasellaDiTesto 28"/>
          <p:cNvSpPr txBox="1"/>
          <p:nvPr/>
        </p:nvSpPr>
        <p:spPr>
          <a:xfrm>
            <a:off x="3810000" y="762000"/>
            <a:ext cx="533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READOUT ELECTRONICS</a:t>
            </a:r>
            <a:endParaRPr lang="it-IT" sz="1200" dirty="0" smtClean="0">
              <a:solidFill>
                <a:schemeClr val="bg1"/>
              </a:solidFill>
            </a:endParaRPr>
          </a:p>
          <a:p>
            <a:r>
              <a:rPr lang="it-IT" sz="1200" dirty="0" err="1" smtClean="0">
                <a:solidFill>
                  <a:schemeClr val="bg1"/>
                </a:solidFill>
              </a:rPr>
              <a:t>3</a:t>
            </a:r>
            <a:r>
              <a:rPr lang="it-IT" sz="1200" dirty="0" smtClean="0">
                <a:solidFill>
                  <a:schemeClr val="bg1"/>
                </a:solidFill>
              </a:rPr>
              <a:t> READOUT  PLANS ( </a:t>
            </a:r>
            <a:r>
              <a:rPr lang="it-IT" sz="1200" dirty="0" err="1" smtClean="0">
                <a:solidFill>
                  <a:schemeClr val="bg1"/>
                </a:solidFill>
              </a:rPr>
              <a:t>4</a:t>
            </a:r>
            <a:r>
              <a:rPr lang="it-IT" sz="1200" dirty="0" smtClean="0">
                <a:solidFill>
                  <a:schemeClr val="bg1"/>
                </a:solidFill>
              </a:rPr>
              <a:t> PCB + </a:t>
            </a:r>
            <a:r>
              <a:rPr lang="it-IT" sz="1200" dirty="0" err="1" smtClean="0">
                <a:solidFill>
                  <a:schemeClr val="bg1"/>
                </a:solidFill>
              </a:rPr>
              <a:t>2</a:t>
            </a:r>
            <a:r>
              <a:rPr lang="it-IT" sz="1200" dirty="0" smtClean="0">
                <a:solidFill>
                  <a:schemeClr val="bg1"/>
                </a:solidFill>
              </a:rPr>
              <a:t> COUPLING BOARDS EACH LAYER</a:t>
            </a:r>
            <a:endParaRPr lang="it-IT" sz="1200" dirty="0" smtClean="0">
              <a:solidFill>
                <a:srgbClr val="FF0000"/>
              </a:solidFill>
            </a:endParaRPr>
          </a:p>
          <a:p>
            <a:r>
              <a:rPr lang="it-IT" sz="1200" dirty="0" err="1" smtClean="0">
                <a:solidFill>
                  <a:schemeClr val="bg1"/>
                </a:solidFill>
              </a:rPr>
              <a:t>2</a:t>
            </a:r>
            <a:r>
              <a:rPr lang="it-IT" sz="1200" dirty="0" smtClean="0">
                <a:solidFill>
                  <a:schemeClr val="bg1"/>
                </a:solidFill>
              </a:rPr>
              <a:t> DISTRIBUTOR BOARDS 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972594" y="1219200"/>
            <a:ext cx="913606" cy="762794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sellaDiTesto 28"/>
          <p:cNvSpPr txBox="1"/>
          <p:nvPr/>
        </p:nvSpPr>
        <p:spPr>
          <a:xfrm>
            <a:off x="685800" y="51054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it-IT" sz="1400" dirty="0" smtClean="0">
                <a:solidFill>
                  <a:schemeClr val="bg1"/>
                </a:solidFill>
              </a:rPr>
              <a:t>SENSORS</a:t>
            </a:r>
          </a:p>
          <a:p>
            <a:r>
              <a:rPr lang="it-IT" sz="1200" dirty="0" smtClean="0">
                <a:solidFill>
                  <a:schemeClr val="bg1"/>
                </a:solidFill>
              </a:rPr>
              <a:t>COOLING BOX INCLUDING</a:t>
            </a:r>
          </a:p>
          <a:p>
            <a:r>
              <a:rPr lang="it-IT" sz="1200" dirty="0" err="1" smtClean="0">
                <a:solidFill>
                  <a:schemeClr val="bg1"/>
                </a:solidFill>
              </a:rPr>
              <a:t>3</a:t>
            </a:r>
            <a:r>
              <a:rPr lang="it-IT" sz="1200" dirty="0" smtClean="0">
                <a:solidFill>
                  <a:schemeClr val="bg1"/>
                </a:solidFill>
              </a:rPr>
              <a:t> LAYERS ( </a:t>
            </a:r>
            <a:r>
              <a:rPr lang="it-IT" sz="1200" dirty="0" err="1" smtClean="0">
                <a:solidFill>
                  <a:schemeClr val="bg1"/>
                </a:solidFill>
              </a:rPr>
              <a:t>2</a:t>
            </a:r>
            <a:r>
              <a:rPr lang="it-IT" sz="1200" dirty="0" smtClean="0">
                <a:solidFill>
                  <a:schemeClr val="bg1"/>
                </a:solidFill>
              </a:rPr>
              <a:t> SENSORS EACH LAYER )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28800" y="4724400"/>
            <a:ext cx="762000" cy="5334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olo 1"/>
          <p:cNvSpPr txBox="1">
            <a:spLocks/>
          </p:cNvSpPr>
          <p:nvPr/>
        </p:nvSpPr>
        <p:spPr>
          <a:xfrm>
            <a:off x="762000" y="76200"/>
            <a:ext cx="7315200" cy="53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DETECTOR QUADRANT : OVERALL VIEW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fig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9144000" cy="5807577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03/09/2013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5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00386" name="Equation" r:id="rId4" imgW="114120" imgH="215640" progId="Equation.3">
              <p:embed/>
            </p:oleObj>
          </a:graphicData>
        </a:graphic>
      </p:graphicFrame>
      <p:sp>
        <p:nvSpPr>
          <p:cNvPr id="14" name="Titolo 1"/>
          <p:cNvSpPr txBox="1">
            <a:spLocks/>
          </p:cNvSpPr>
          <p:nvPr/>
        </p:nvSpPr>
        <p:spPr>
          <a:xfrm>
            <a:off x="762000" y="76200"/>
            <a:ext cx="7315200" cy="53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READOUT CONCEPT 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CasellaDiTesto 28"/>
          <p:cNvSpPr txBox="1"/>
          <p:nvPr/>
        </p:nvSpPr>
        <p:spPr>
          <a:xfrm>
            <a:off x="4495800" y="922589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DISTRIBUTOR BOARDS</a:t>
            </a:r>
          </a:p>
        </p:txBody>
      </p:sp>
      <p:cxnSp>
        <p:nvCxnSpPr>
          <p:cNvPr id="17" name="Straight Connector 16"/>
          <p:cNvCxnSpPr>
            <a:stCxn id="16" idx="2"/>
          </p:cNvCxnSpPr>
          <p:nvPr/>
        </p:nvCxnSpPr>
        <p:spPr>
          <a:xfrm rot="16200000" flipH="1">
            <a:off x="5167700" y="1518288"/>
            <a:ext cx="942201" cy="3048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8"/>
          <p:cNvSpPr txBox="1"/>
          <p:nvPr/>
        </p:nvSpPr>
        <p:spPr>
          <a:xfrm>
            <a:off x="457200" y="5646989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SENSORS LAYER </a:t>
            </a:r>
            <a:r>
              <a:rPr lang="it-IT" sz="1200" dirty="0" err="1" smtClean="0">
                <a:solidFill>
                  <a:schemeClr val="bg1"/>
                </a:solidFill>
              </a:rPr>
              <a:t>1</a:t>
            </a:r>
            <a:r>
              <a:rPr lang="it-IT" sz="1200" dirty="0" smtClean="0">
                <a:solidFill>
                  <a:schemeClr val="bg1"/>
                </a:solidFill>
              </a:rPr>
              <a:t> : HERMES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2743200" y="5418389"/>
            <a:ext cx="1447800" cy="3810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8"/>
          <p:cNvSpPr txBox="1"/>
          <p:nvPr/>
        </p:nvSpPr>
        <p:spPr>
          <a:xfrm>
            <a:off x="457200" y="4961189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SENSORS LAYER </a:t>
            </a:r>
            <a:r>
              <a:rPr lang="it-IT" sz="1200" dirty="0" err="1" smtClean="0">
                <a:solidFill>
                  <a:schemeClr val="bg1"/>
                </a:solidFill>
              </a:rPr>
              <a:t>3</a:t>
            </a:r>
            <a:r>
              <a:rPr lang="it-IT" sz="1200" dirty="0" smtClean="0">
                <a:solidFill>
                  <a:schemeClr val="bg1"/>
                </a:solidFill>
              </a:rPr>
              <a:t> : PAX</a:t>
            </a:r>
          </a:p>
        </p:txBody>
      </p:sp>
      <p:sp>
        <p:nvSpPr>
          <p:cNvPr id="25" name="CasellaDiTesto 28"/>
          <p:cNvSpPr txBox="1"/>
          <p:nvPr/>
        </p:nvSpPr>
        <p:spPr>
          <a:xfrm>
            <a:off x="457200" y="5342189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SENSORS LAYER </a:t>
            </a:r>
            <a:r>
              <a:rPr lang="it-IT" sz="1200" dirty="0" err="1" smtClean="0">
                <a:solidFill>
                  <a:schemeClr val="bg1"/>
                </a:solidFill>
              </a:rPr>
              <a:t>2</a:t>
            </a:r>
            <a:r>
              <a:rPr lang="it-IT" sz="1200" dirty="0" smtClean="0">
                <a:solidFill>
                  <a:schemeClr val="bg1"/>
                </a:solidFill>
              </a:rPr>
              <a:t> : PAX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362200" y="4427789"/>
            <a:ext cx="1676400" cy="6858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362200" y="4884989"/>
            <a:ext cx="1676400" cy="6096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asellaDiTesto 28"/>
          <p:cNvSpPr txBox="1"/>
          <p:nvPr/>
        </p:nvSpPr>
        <p:spPr>
          <a:xfrm>
            <a:off x="7162800" y="5875589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READ-OUT LAYER </a:t>
            </a:r>
            <a:r>
              <a:rPr lang="it-IT" sz="1200" dirty="0" err="1" smtClean="0">
                <a:solidFill>
                  <a:schemeClr val="bg1"/>
                </a:solidFill>
              </a:rPr>
              <a:t>3</a:t>
            </a:r>
            <a:endParaRPr lang="it-IT" sz="1200" dirty="0" smtClean="0">
              <a:solidFill>
                <a:schemeClr val="bg1"/>
              </a:solidFill>
            </a:endParaRPr>
          </a:p>
        </p:txBody>
      </p:sp>
      <p:cxnSp>
        <p:nvCxnSpPr>
          <p:cNvPr id="39" name="Straight Connector 38"/>
          <p:cNvCxnSpPr>
            <a:stCxn id="38" idx="1"/>
          </p:cNvCxnSpPr>
          <p:nvPr/>
        </p:nvCxnSpPr>
        <p:spPr>
          <a:xfrm rot="10800000">
            <a:off x="6096000" y="3970589"/>
            <a:ext cx="1066800" cy="20435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CasellaDiTesto 28"/>
          <p:cNvSpPr txBox="1"/>
          <p:nvPr/>
        </p:nvSpPr>
        <p:spPr>
          <a:xfrm>
            <a:off x="7620000" y="3360989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READ-OUT LAYER </a:t>
            </a:r>
            <a:r>
              <a:rPr lang="it-IT" sz="1200" dirty="0" err="1" smtClean="0">
                <a:solidFill>
                  <a:schemeClr val="bg1"/>
                </a:solidFill>
              </a:rPr>
              <a:t>2</a:t>
            </a:r>
            <a:endParaRPr lang="it-IT" sz="1200" dirty="0" smtClean="0">
              <a:solidFill>
                <a:schemeClr val="bg1"/>
              </a:solidFill>
            </a:endParaRPr>
          </a:p>
        </p:txBody>
      </p:sp>
      <p:cxnSp>
        <p:nvCxnSpPr>
          <p:cNvPr id="41" name="Straight Connector 40"/>
          <p:cNvCxnSpPr>
            <a:stCxn id="40" idx="1"/>
          </p:cNvCxnSpPr>
          <p:nvPr/>
        </p:nvCxnSpPr>
        <p:spPr>
          <a:xfrm rot="10800000" flipV="1">
            <a:off x="6553200" y="3499489"/>
            <a:ext cx="1066800" cy="5473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CasellaDiTesto 28"/>
          <p:cNvSpPr txBox="1"/>
          <p:nvPr/>
        </p:nvSpPr>
        <p:spPr>
          <a:xfrm>
            <a:off x="7467600" y="1608389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READ-OUT LAYER </a:t>
            </a:r>
            <a:r>
              <a:rPr lang="it-IT" sz="1200" dirty="0" err="1" smtClean="0">
                <a:solidFill>
                  <a:schemeClr val="bg1"/>
                </a:solidFill>
              </a:rPr>
              <a:t>1</a:t>
            </a:r>
            <a:endParaRPr lang="it-IT" sz="1200" dirty="0" smtClean="0">
              <a:solidFill>
                <a:schemeClr val="bg1"/>
              </a:solidFill>
            </a:endParaRPr>
          </a:p>
        </p:txBody>
      </p:sp>
      <p:cxnSp>
        <p:nvCxnSpPr>
          <p:cNvPr id="43" name="Straight Connector 42"/>
          <p:cNvCxnSpPr>
            <a:stCxn id="42" idx="1"/>
          </p:cNvCxnSpPr>
          <p:nvPr/>
        </p:nvCxnSpPr>
        <p:spPr>
          <a:xfrm rot="10800000" flipV="1">
            <a:off x="6324600" y="1746889"/>
            <a:ext cx="1143000" cy="13855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6" idx="2"/>
          </p:cNvCxnSpPr>
          <p:nvPr/>
        </p:nvCxnSpPr>
        <p:spPr>
          <a:xfrm rot="5400000">
            <a:off x="4520000" y="718188"/>
            <a:ext cx="485001" cy="14478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V="1">
            <a:off x="5524500" y="4389689"/>
            <a:ext cx="2286000" cy="9906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0" idx="1"/>
          </p:cNvCxnSpPr>
          <p:nvPr/>
        </p:nvCxnSpPr>
        <p:spPr>
          <a:xfrm rot="10800000">
            <a:off x="6172200" y="3437189"/>
            <a:ext cx="1447800" cy="623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 flipV="1">
            <a:off x="6248400" y="1760789"/>
            <a:ext cx="1219200" cy="11430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IG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9144000" cy="5549462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03/09/2013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6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43394" name="Equation" r:id="rId4" imgW="114120" imgH="215640" progId="Equation.3">
              <p:embed/>
            </p:oleObj>
          </a:graphicData>
        </a:graphic>
      </p:graphicFrame>
      <p:sp>
        <p:nvSpPr>
          <p:cNvPr id="18" name="CasellaDiTesto 28"/>
          <p:cNvSpPr txBox="1"/>
          <p:nvPr/>
        </p:nvSpPr>
        <p:spPr>
          <a:xfrm>
            <a:off x="5715000" y="11430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READ-OUT BOARDS</a:t>
            </a:r>
          </a:p>
        </p:txBody>
      </p:sp>
      <p:cxnSp>
        <p:nvCxnSpPr>
          <p:cNvPr id="19" name="Straight Connector 18"/>
          <p:cNvCxnSpPr>
            <a:stCxn id="18" idx="2"/>
          </p:cNvCxnSpPr>
          <p:nvPr/>
        </p:nvCxnSpPr>
        <p:spPr>
          <a:xfrm rot="5400000">
            <a:off x="5053399" y="1395800"/>
            <a:ext cx="1475603" cy="15240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28"/>
          <p:cNvSpPr txBox="1"/>
          <p:nvPr/>
        </p:nvSpPr>
        <p:spPr>
          <a:xfrm>
            <a:off x="7239000" y="35052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HERMES SENSORS</a:t>
            </a:r>
          </a:p>
        </p:txBody>
      </p:sp>
      <p:cxnSp>
        <p:nvCxnSpPr>
          <p:cNvPr id="16" name="Straight Connector 15"/>
          <p:cNvCxnSpPr>
            <a:stCxn id="15" idx="1"/>
          </p:cNvCxnSpPr>
          <p:nvPr/>
        </p:nvCxnSpPr>
        <p:spPr>
          <a:xfrm rot="10800000" flipV="1">
            <a:off x="5486400" y="3643699"/>
            <a:ext cx="1752600" cy="1309297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olo 1"/>
          <p:cNvSpPr txBox="1">
            <a:spLocks/>
          </p:cNvSpPr>
          <p:nvPr/>
        </p:nvSpPr>
        <p:spPr>
          <a:xfrm>
            <a:off x="2209800" y="228600"/>
            <a:ext cx="51054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LAYER </a:t>
            </a:r>
            <a:r>
              <a:rPr lang="it-IT" sz="1600" b="1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r>
              <a:rPr lang="it-IT" sz="1600" b="1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SENSORS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+ READ-OUT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CasellaDiTesto 28"/>
          <p:cNvSpPr txBox="1"/>
          <p:nvPr/>
        </p:nvSpPr>
        <p:spPr>
          <a:xfrm>
            <a:off x="3505200" y="10668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COUPLING BOARDS</a:t>
            </a:r>
          </a:p>
        </p:txBody>
      </p:sp>
      <p:cxnSp>
        <p:nvCxnSpPr>
          <p:cNvPr id="28" name="Straight Connector 27"/>
          <p:cNvCxnSpPr>
            <a:stCxn id="27" idx="2"/>
          </p:cNvCxnSpPr>
          <p:nvPr/>
        </p:nvCxnSpPr>
        <p:spPr>
          <a:xfrm rot="5400000">
            <a:off x="3605601" y="1700602"/>
            <a:ext cx="1094603" cy="380996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8"/>
          <p:cNvSpPr txBox="1"/>
          <p:nvPr/>
        </p:nvSpPr>
        <p:spPr>
          <a:xfrm>
            <a:off x="6858000" y="16002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TO DISTRIBUTOR BOARDS</a:t>
            </a:r>
          </a:p>
        </p:txBody>
      </p:sp>
      <p:cxnSp>
        <p:nvCxnSpPr>
          <p:cNvPr id="29" name="Straight Connector 28"/>
          <p:cNvCxnSpPr>
            <a:stCxn id="26" idx="2"/>
          </p:cNvCxnSpPr>
          <p:nvPr/>
        </p:nvCxnSpPr>
        <p:spPr>
          <a:xfrm rot="5400000">
            <a:off x="6920302" y="1662497"/>
            <a:ext cx="865997" cy="12954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IG4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9144000" cy="5549462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03/09/2013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7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10274" name="Equation" r:id="rId4" imgW="114120" imgH="215640" progId="Equation.3">
              <p:embed/>
            </p:oleObj>
          </a:graphicData>
        </a:graphic>
      </p:graphicFrame>
      <p:sp>
        <p:nvSpPr>
          <p:cNvPr id="18" name="CasellaDiTesto 28"/>
          <p:cNvSpPr txBox="1"/>
          <p:nvPr/>
        </p:nvSpPr>
        <p:spPr>
          <a:xfrm>
            <a:off x="7239000" y="1479331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READ-OUT BOARDS</a:t>
            </a:r>
          </a:p>
        </p:txBody>
      </p:sp>
      <p:cxnSp>
        <p:nvCxnSpPr>
          <p:cNvPr id="19" name="Straight Connector 18"/>
          <p:cNvCxnSpPr>
            <a:stCxn id="18" idx="2"/>
          </p:cNvCxnSpPr>
          <p:nvPr/>
        </p:nvCxnSpPr>
        <p:spPr>
          <a:xfrm rot="5400000">
            <a:off x="6005901" y="1922633"/>
            <a:ext cx="2237603" cy="1904996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28"/>
          <p:cNvSpPr txBox="1"/>
          <p:nvPr/>
        </p:nvSpPr>
        <p:spPr>
          <a:xfrm>
            <a:off x="2514600" y="5594131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PAX SENSORS</a:t>
            </a:r>
          </a:p>
        </p:txBody>
      </p:sp>
      <p:cxnSp>
        <p:nvCxnSpPr>
          <p:cNvPr id="16" name="Straight Connector 15"/>
          <p:cNvCxnSpPr>
            <a:stCxn id="15" idx="3"/>
          </p:cNvCxnSpPr>
          <p:nvPr/>
        </p:nvCxnSpPr>
        <p:spPr>
          <a:xfrm flipV="1">
            <a:off x="3733800" y="4984531"/>
            <a:ext cx="2057400" cy="7481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olo 1"/>
          <p:cNvSpPr txBox="1">
            <a:spLocks/>
          </p:cNvSpPr>
          <p:nvPr/>
        </p:nvSpPr>
        <p:spPr>
          <a:xfrm>
            <a:off x="2209800" y="228600"/>
            <a:ext cx="51054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LAYER </a:t>
            </a:r>
            <a:r>
              <a:rPr kumimoji="0" lang="it-IT" sz="1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SENSORS + READ-OUT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CasellaDiTesto 28"/>
          <p:cNvSpPr txBox="1"/>
          <p:nvPr/>
        </p:nvSpPr>
        <p:spPr>
          <a:xfrm>
            <a:off x="3733800" y="1022131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COUPLING BOARDS</a:t>
            </a:r>
          </a:p>
        </p:txBody>
      </p:sp>
      <p:cxnSp>
        <p:nvCxnSpPr>
          <p:cNvPr id="28" name="Straight Connector 27"/>
          <p:cNvCxnSpPr>
            <a:stCxn id="27" idx="2"/>
          </p:cNvCxnSpPr>
          <p:nvPr/>
        </p:nvCxnSpPr>
        <p:spPr>
          <a:xfrm rot="5400000">
            <a:off x="3719901" y="1617833"/>
            <a:ext cx="1170803" cy="533396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8"/>
          <p:cNvSpPr txBox="1"/>
          <p:nvPr/>
        </p:nvSpPr>
        <p:spPr>
          <a:xfrm>
            <a:off x="1295400" y="49530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TO L3 READ-OUT BOARDS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5400000" flipH="1" flipV="1">
            <a:off x="1981201" y="3733802"/>
            <a:ext cx="1676401" cy="761998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fig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5211"/>
            <a:ext cx="9144000" cy="5807577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03/09/2013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8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11298" name="Equation" r:id="rId4" imgW="114120" imgH="215640" progId="Equation.3">
              <p:embed/>
            </p:oleObj>
          </a:graphicData>
        </a:graphic>
      </p:graphicFrame>
      <p:sp>
        <p:nvSpPr>
          <p:cNvPr id="18" name="CasellaDiTesto 28"/>
          <p:cNvSpPr txBox="1"/>
          <p:nvPr/>
        </p:nvSpPr>
        <p:spPr>
          <a:xfrm>
            <a:off x="7010400" y="53340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READ-OUT BOARDS</a:t>
            </a:r>
          </a:p>
        </p:txBody>
      </p:sp>
      <p:cxnSp>
        <p:nvCxnSpPr>
          <p:cNvPr id="19" name="Straight Connector 18"/>
          <p:cNvCxnSpPr/>
          <p:nvPr/>
        </p:nvCxnSpPr>
        <p:spPr>
          <a:xfrm rot="16200000" flipV="1">
            <a:off x="5943600" y="4419600"/>
            <a:ext cx="1219200" cy="9144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28"/>
          <p:cNvSpPr txBox="1"/>
          <p:nvPr/>
        </p:nvSpPr>
        <p:spPr>
          <a:xfrm>
            <a:off x="2819400" y="51816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PAX SENSORS</a:t>
            </a:r>
          </a:p>
        </p:txBody>
      </p:sp>
      <p:cxnSp>
        <p:nvCxnSpPr>
          <p:cNvPr id="16" name="Straight Connector 15"/>
          <p:cNvCxnSpPr>
            <a:stCxn id="15" idx="0"/>
          </p:cNvCxnSpPr>
          <p:nvPr/>
        </p:nvCxnSpPr>
        <p:spPr>
          <a:xfrm rot="5400000" flipH="1" flipV="1">
            <a:off x="3962400" y="4038600"/>
            <a:ext cx="609600" cy="16764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olo 1"/>
          <p:cNvSpPr txBox="1">
            <a:spLocks/>
          </p:cNvSpPr>
          <p:nvPr/>
        </p:nvSpPr>
        <p:spPr>
          <a:xfrm>
            <a:off x="2209800" y="228600"/>
            <a:ext cx="51054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LAYER </a:t>
            </a:r>
            <a:r>
              <a:rPr kumimoji="0" lang="it-IT" sz="1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SENSORS + READ-OUT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CasellaDiTesto 28"/>
          <p:cNvSpPr txBox="1"/>
          <p:nvPr/>
        </p:nvSpPr>
        <p:spPr>
          <a:xfrm>
            <a:off x="3505200" y="9906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COUPLING BOARDS</a:t>
            </a:r>
          </a:p>
        </p:txBody>
      </p:sp>
      <p:cxnSp>
        <p:nvCxnSpPr>
          <p:cNvPr id="32" name="Straight Connector 31"/>
          <p:cNvCxnSpPr>
            <a:stCxn id="31" idx="2"/>
          </p:cNvCxnSpPr>
          <p:nvPr/>
        </p:nvCxnSpPr>
        <p:spPr>
          <a:xfrm rot="5400000">
            <a:off x="3453199" y="1776800"/>
            <a:ext cx="1399403" cy="3810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8"/>
          <p:cNvSpPr txBox="1"/>
          <p:nvPr/>
        </p:nvSpPr>
        <p:spPr>
          <a:xfrm>
            <a:off x="6629400" y="10668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TO DISTRIBUTOR BOARDS</a:t>
            </a:r>
          </a:p>
        </p:txBody>
      </p:sp>
      <p:cxnSp>
        <p:nvCxnSpPr>
          <p:cNvPr id="26" name="Straight Connector 25"/>
          <p:cNvCxnSpPr>
            <a:stCxn id="25" idx="2"/>
          </p:cNvCxnSpPr>
          <p:nvPr/>
        </p:nvCxnSpPr>
        <p:spPr>
          <a:xfrm rot="5400000">
            <a:off x="6882199" y="1624400"/>
            <a:ext cx="1170803" cy="6096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8"/>
          <p:cNvSpPr txBox="1"/>
          <p:nvPr/>
        </p:nvSpPr>
        <p:spPr>
          <a:xfrm>
            <a:off x="152400" y="838200"/>
            <a:ext cx="24384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accent5">
                    <a:lumMod val="75000"/>
                  </a:schemeClr>
                </a:solidFill>
              </a:rPr>
              <a:t>ALL THE CONNECTORS</a:t>
            </a:r>
          </a:p>
          <a:p>
            <a:r>
              <a:rPr lang="it-IT" sz="1200" dirty="0" smtClean="0">
                <a:solidFill>
                  <a:schemeClr val="accent5">
                    <a:lumMod val="75000"/>
                  </a:schemeClr>
                </a:solidFill>
              </a:rPr>
              <a:t>MOVED FROM THE BOTTOM </a:t>
            </a:r>
          </a:p>
          <a:p>
            <a:r>
              <a:rPr lang="it-IT" sz="1200" dirty="0" smtClean="0">
                <a:solidFill>
                  <a:schemeClr val="accent5">
                    <a:lumMod val="75000"/>
                  </a:schemeClr>
                </a:solidFill>
              </a:rPr>
              <a:t>TO THE TOP VIEW 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447800" y="1524000"/>
            <a:ext cx="1447800" cy="6858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FIG6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4269"/>
            <a:ext cx="9144000" cy="5549462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03/09/2013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Carassiti , P. Lenisa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9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44418" name="Equation" r:id="rId4" imgW="114120" imgH="215640" progId="Equation.3">
              <p:embed/>
            </p:oleObj>
          </a:graphicData>
        </a:graphic>
      </p:graphicFrame>
      <p:sp>
        <p:nvSpPr>
          <p:cNvPr id="17" name="Titolo 1"/>
          <p:cNvSpPr txBox="1">
            <a:spLocks/>
          </p:cNvSpPr>
          <p:nvPr/>
        </p:nvSpPr>
        <p:spPr>
          <a:xfrm>
            <a:off x="2209800" y="228600"/>
            <a:ext cx="510540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DISTRIBUTOR</a:t>
            </a:r>
            <a:r>
              <a:rPr kumimoji="0" lang="it-IT" sz="1600" b="1" i="0" u="none" strike="noStrike" kern="1200" cap="none" spc="0" normalizeH="0" noProof="0" dirty="0" smtClean="0">
                <a:ln w="635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BOARDS</a:t>
            </a:r>
            <a:endParaRPr kumimoji="0" lang="it-IT" sz="16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CasellaDiTesto 28"/>
          <p:cNvSpPr txBox="1"/>
          <p:nvPr/>
        </p:nvSpPr>
        <p:spPr>
          <a:xfrm>
            <a:off x="3200400" y="9906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DISTRIBUTOR BOARDS</a:t>
            </a:r>
          </a:p>
        </p:txBody>
      </p:sp>
      <p:cxnSp>
        <p:nvCxnSpPr>
          <p:cNvPr id="32" name="Straight Connector 31"/>
          <p:cNvCxnSpPr>
            <a:stCxn id="31" idx="2"/>
          </p:cNvCxnSpPr>
          <p:nvPr/>
        </p:nvCxnSpPr>
        <p:spPr>
          <a:xfrm rot="5400000">
            <a:off x="3357951" y="1719652"/>
            <a:ext cx="1247003" cy="342896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8"/>
          <p:cNvSpPr txBox="1"/>
          <p:nvPr/>
        </p:nvSpPr>
        <p:spPr>
          <a:xfrm>
            <a:off x="1143000" y="48006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TO FEED THROUGHS</a:t>
            </a:r>
          </a:p>
        </p:txBody>
      </p:sp>
      <p:cxnSp>
        <p:nvCxnSpPr>
          <p:cNvPr id="26" name="Straight Connector 25"/>
          <p:cNvCxnSpPr>
            <a:stCxn id="31" idx="2"/>
          </p:cNvCxnSpPr>
          <p:nvPr/>
        </p:nvCxnSpPr>
        <p:spPr>
          <a:xfrm rot="16200000" flipH="1">
            <a:off x="3624649" y="1795850"/>
            <a:ext cx="2237602" cy="1181100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5" idx="0"/>
          </p:cNvCxnSpPr>
          <p:nvPr/>
        </p:nvCxnSpPr>
        <p:spPr>
          <a:xfrm rot="5400000" flipH="1" flipV="1">
            <a:off x="2609851" y="3067049"/>
            <a:ext cx="1143000" cy="2324102"/>
          </a:xfrm>
          <a:prstGeom prst="line">
            <a:avLst/>
          </a:prstGeom>
          <a:ln>
            <a:solidFill>
              <a:schemeClr val="bg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6967</TotalTime>
  <Words>1008</Words>
  <Application>Microsoft Macintosh PowerPoint</Application>
  <PresentationFormat>On-screen Show (4:3)</PresentationFormat>
  <Paragraphs>195</Paragraphs>
  <Slides>28</Slides>
  <Notes>1</Notes>
  <HiddenSlides>0</HiddenSlides>
  <MMClips>1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Apex</vt:lpstr>
      <vt:lpstr>Equation</vt:lpstr>
      <vt:lpstr>PAX DETECTOR</vt:lpstr>
      <vt:lpstr>Slide 2</vt:lpstr>
      <vt:lpstr>DETECTOR OVERALL VIEW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NEAR FUTURE PLANS</vt:lpstr>
    </vt:vector>
  </TitlesOfParts>
  <Company>INFN - Sezione di Ferrara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GIGATRACKER</dc:title>
  <dc:creator>Carassiti Vittore</dc:creator>
  <cp:lastModifiedBy>Vittore Carassiti</cp:lastModifiedBy>
  <cp:revision>812</cp:revision>
  <dcterms:created xsi:type="dcterms:W3CDTF">2013-08-02T06:25:12Z</dcterms:created>
  <dcterms:modified xsi:type="dcterms:W3CDTF">2013-08-02T09:15:56Z</dcterms:modified>
</cp:coreProperties>
</file>