
<file path=[Content_Types].xml><?xml version="1.0" encoding="utf-8"?>
<Types xmlns="http://schemas.openxmlformats.org/package/2006/content-types"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71" r:id="rId3"/>
    <p:sldId id="259" r:id="rId4"/>
    <p:sldId id="274" r:id="rId5"/>
    <p:sldId id="273" r:id="rId6"/>
    <p:sldId id="270" r:id="rId7"/>
    <p:sldId id="272" r:id="rId8"/>
    <p:sldId id="275" r:id="rId9"/>
    <p:sldId id="276" r:id="rId10"/>
    <p:sldId id="277" r:id="rId11"/>
    <p:sldId id="278" r:id="rId1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40" autoAdjust="0"/>
    <p:restoredTop sz="94609" autoAdjust="0"/>
  </p:normalViewPr>
  <p:slideViewPr>
    <p:cSldViewPr snapToGrid="0" snapToObjects="1">
      <p:cViewPr varScale="1">
        <p:scale>
          <a:sx n="135" d="100"/>
          <a:sy n="135" d="100"/>
        </p:scale>
        <p:origin x="-9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761D3-2931-714C-AB82-1C3552EC527E}" type="datetimeFigureOut">
              <a:rPr lang="it-IT" smtClean="0"/>
              <a:pPr/>
              <a:t>5/15/13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242D-338D-9442-8D94-5A10D51B53B8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39F5D-168F-2145-A713-54C2DABAE94C}" type="datetimeFigureOut">
              <a:rPr lang="it-IT" smtClean="0"/>
              <a:pPr/>
              <a:t>5/15/13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64E23-4613-494B-A2ED-E9593CD5AD88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CERN , 11/12/2007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346569-6E62-40AB-9E54-2EE7DE24C592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16/05/2013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Vittore Carassiti - INFN FE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6409-4A85-AC4D-9CA3-610AA6030991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02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12750"/>
            <a:ext cx="7924800" cy="59436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593" y="769940"/>
            <a:ext cx="6901346" cy="71438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it-IT" sz="4800" dirty="0" smtClean="0"/>
              <a:t>NA62 RICH</a:t>
            </a:r>
            <a:endParaRPr lang="it-IT" sz="4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593" y="5080000"/>
            <a:ext cx="6901346" cy="56564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normAutofit lnSpcReduction="10000"/>
          </a:bodyPr>
          <a:lstStyle/>
          <a:p>
            <a:r>
              <a:rPr lang="it-IT" b="1" i="1" dirty="0" smtClean="0">
                <a:solidFill>
                  <a:schemeClr val="tx1"/>
                </a:solidFill>
              </a:rPr>
              <a:t>RIBBONS TEST - STATUS REPORT</a:t>
            </a:r>
            <a:endParaRPr lang="it-IT" dirty="0" smtClean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1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4338" name="Equation" r:id="rId5" imgW="11412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002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74" y="1248834"/>
            <a:ext cx="5973703" cy="4480277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7160" y="357165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GLUED JOINT V3 </a:t>
            </a:r>
            <a:r>
              <a:rPr lang="it-IT" sz="2400" b="1" dirty="0" err="1" smtClean="0"/>
              <a:t>–</a:t>
            </a:r>
            <a:r>
              <a:rPr lang="it-IT" sz="2400" b="1" dirty="0" smtClean="0"/>
              <a:t>  BELTED JOINT 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68889" y="4872166"/>
            <a:ext cx="4557889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LENGTH OF THE JOINT = 10 mm</a:t>
            </a:r>
          </a:p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GLUED A PIECE OF RIBBON BELTING THE JOINT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8" idx="0"/>
          </p:cNvCxnSpPr>
          <p:nvPr/>
        </p:nvCxnSpPr>
        <p:spPr>
          <a:xfrm rot="16200000" flipV="1">
            <a:off x="4794687" y="3719018"/>
            <a:ext cx="1429055" cy="877241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SC002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92" y="4049889"/>
            <a:ext cx="2847308" cy="213548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rot="16200000" flipH="1">
            <a:off x="545115" y="1924546"/>
            <a:ext cx="135142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0718" y="2600260"/>
            <a:ext cx="10301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2805744">
            <a:off x="916826" y="2954679"/>
            <a:ext cx="1420806" cy="193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/>
          <p:cNvCxnSpPr/>
          <p:nvPr/>
        </p:nvCxnSpPr>
        <p:spPr>
          <a:xfrm rot="5400000" flipH="1" flipV="1">
            <a:off x="-693446" y="3887961"/>
            <a:ext cx="2572227" cy="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5" idx="2"/>
          </p:cNvCxnSpPr>
          <p:nvPr/>
        </p:nvCxnSpPr>
        <p:spPr>
          <a:xfrm rot="16200000" flipV="1">
            <a:off x="916736" y="3757770"/>
            <a:ext cx="1604716" cy="324781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8" idx="0"/>
          </p:cNvCxnSpPr>
          <p:nvPr/>
        </p:nvCxnSpPr>
        <p:spPr>
          <a:xfrm rot="16200000" flipV="1">
            <a:off x="3113678" y="2038009"/>
            <a:ext cx="1601963" cy="406635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02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5" y="824794"/>
            <a:ext cx="7375408" cy="5531556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7160" y="126332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GLUED JOINT V3 </a:t>
            </a:r>
            <a:r>
              <a:rPr lang="it-IT" sz="2400" b="1" dirty="0" err="1" smtClean="0"/>
              <a:t>–</a:t>
            </a:r>
            <a:r>
              <a:rPr lang="it-IT" sz="2400" b="1" dirty="0" smtClean="0"/>
              <a:t>  TEST RESULTS</a:t>
            </a:r>
            <a:endParaRPr lang="it-IT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35285" y="824794"/>
            <a:ext cx="52501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THE JOINT BREAKS @ 110 </a:t>
            </a:r>
            <a:r>
              <a:rPr lang="it-IT" dirty="0" err="1" smtClean="0">
                <a:solidFill>
                  <a:schemeClr val="bg1"/>
                </a:solidFill>
              </a:rPr>
              <a:t>N</a:t>
            </a:r>
            <a:endParaRPr lang="it-IT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The </a:t>
            </a:r>
            <a:r>
              <a:rPr lang="it-IT" dirty="0" err="1" smtClean="0">
                <a:solidFill>
                  <a:schemeClr val="bg1"/>
                </a:solidFill>
              </a:rPr>
              <a:t>shearing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load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drives</a:t>
            </a:r>
            <a:r>
              <a:rPr lang="it-IT" dirty="0" smtClean="0">
                <a:solidFill>
                  <a:schemeClr val="bg1"/>
                </a:solidFill>
              </a:rPr>
              <a:t> the break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 = 2x0,2x10 = </a:t>
            </a:r>
            <a:r>
              <a:rPr lang="it-IT" dirty="0" err="1" smtClean="0">
                <a:solidFill>
                  <a:schemeClr val="bg1"/>
                </a:solidFill>
              </a:rPr>
              <a:t>4</a:t>
            </a:r>
            <a:r>
              <a:rPr lang="it-IT" dirty="0" smtClean="0">
                <a:solidFill>
                  <a:schemeClr val="bg1"/>
                </a:solidFill>
              </a:rPr>
              <a:t> mm^2 cross </a:t>
            </a:r>
            <a:r>
              <a:rPr lang="it-IT" dirty="0" err="1" smtClean="0">
                <a:solidFill>
                  <a:schemeClr val="bg1"/>
                </a:solidFill>
              </a:rPr>
              <a:t>section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two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edges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err="1" smtClean="0">
                <a:solidFill>
                  <a:schemeClr val="bg1"/>
                </a:solidFill>
              </a:rPr>
              <a:t>Ts</a:t>
            </a:r>
            <a:r>
              <a:rPr lang="it-IT" dirty="0" smtClean="0">
                <a:solidFill>
                  <a:schemeClr val="bg1"/>
                </a:solidFill>
              </a:rPr>
              <a:t> = 110/</a:t>
            </a:r>
            <a:r>
              <a:rPr lang="it-IT" dirty="0" err="1" smtClean="0">
                <a:solidFill>
                  <a:schemeClr val="bg1"/>
                </a:solidFill>
              </a:rPr>
              <a:t>4</a:t>
            </a:r>
            <a:r>
              <a:rPr lang="it-IT" dirty="0" smtClean="0">
                <a:solidFill>
                  <a:schemeClr val="bg1"/>
                </a:solidFill>
              </a:rPr>
              <a:t> = 27,5 </a:t>
            </a:r>
            <a:r>
              <a:rPr lang="it-IT" dirty="0" err="1" smtClean="0">
                <a:solidFill>
                  <a:schemeClr val="bg1"/>
                </a:solidFill>
              </a:rPr>
              <a:t>Mpa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shearing</a:t>
            </a:r>
            <a:r>
              <a:rPr lang="it-IT" dirty="0" smtClean="0">
                <a:solidFill>
                  <a:schemeClr val="bg1"/>
                </a:solidFill>
              </a:rPr>
              <a:t> stress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Tsa</a:t>
            </a:r>
            <a:r>
              <a:rPr lang="it-IT" dirty="0" smtClean="0">
                <a:solidFill>
                  <a:schemeClr val="bg1"/>
                </a:solidFill>
              </a:rPr>
              <a:t> = 34 </a:t>
            </a:r>
            <a:r>
              <a:rPr lang="it-IT" dirty="0" err="1" smtClean="0">
                <a:solidFill>
                  <a:schemeClr val="bg1"/>
                </a:solidFill>
              </a:rPr>
              <a:t>Mpa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shearing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yelding</a:t>
            </a:r>
            <a:r>
              <a:rPr lang="it-IT" dirty="0" smtClean="0">
                <a:solidFill>
                  <a:schemeClr val="bg1"/>
                </a:solidFill>
              </a:rPr>
              <a:t> stress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062480" y="243199"/>
            <a:ext cx="492760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BALANCING THE MIRROR</a:t>
            </a:r>
            <a:endParaRPr lang="it-IT" sz="2400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039982" y="2618596"/>
          <a:ext cx="5959635" cy="2084069"/>
        </p:xfrm>
        <a:graphic>
          <a:graphicData uri="http://schemas.openxmlformats.org/presentationml/2006/ole">
            <p:oleObj spid="_x0000_s43010" name="Equation" r:id="rId4" imgW="3632200" imgH="1270000" progId="Equation.3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745631" y="1846298"/>
            <a:ext cx="364443" cy="343125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flipV="1">
            <a:off x="1110074" y="3443111"/>
            <a:ext cx="413738" cy="45719"/>
          </a:xfrm>
          <a:prstGeom prst="rect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/>
          <p:nvPr/>
        </p:nvCxnSpPr>
        <p:spPr>
          <a:xfrm rot="5400000" flipH="1" flipV="1">
            <a:off x="675315" y="3166961"/>
            <a:ext cx="642149" cy="1588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480321" y="3826680"/>
            <a:ext cx="768731" cy="1590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10074" y="2212623"/>
            <a:ext cx="1298222" cy="2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2825" y="3964001"/>
            <a:ext cx="32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</a:t>
            </a:r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947268" y="2662014"/>
            <a:ext cx="32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2408296" y="2027957"/>
            <a:ext cx="50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2T</a:t>
            </a:r>
            <a:endParaRPr lang="it-IT" dirty="0"/>
          </a:p>
        </p:txBody>
      </p:sp>
      <p:cxnSp>
        <p:nvCxnSpPr>
          <p:cNvPr id="25" name="Straight Connector 24"/>
          <p:cNvCxnSpPr>
            <a:endCxn id="11" idx="0"/>
          </p:cNvCxnSpPr>
          <p:nvPr/>
        </p:nvCxnSpPr>
        <p:spPr>
          <a:xfrm rot="16200000" flipV="1">
            <a:off x="1145259" y="3660515"/>
            <a:ext cx="844503" cy="50113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75836" y="4333333"/>
            <a:ext cx="88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dowel</a:t>
            </a:r>
            <a:endParaRPr lang="it-IT" dirty="0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886899" y="2851125"/>
            <a:ext cx="1275414" cy="158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25400" y="2662014"/>
            <a:ext cx="40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Dt</a:t>
            </a:r>
            <a:endParaRPr lang="it-IT" dirty="0"/>
          </a:p>
        </p:txBody>
      </p:sp>
      <p:cxnSp>
        <p:nvCxnSpPr>
          <p:cNvPr id="20" name="Straight Connector 19"/>
          <p:cNvCxnSpPr>
            <a:stCxn id="21" idx="1"/>
          </p:cNvCxnSpPr>
          <p:nvPr/>
        </p:nvCxnSpPr>
        <p:spPr>
          <a:xfrm rot="10800000" flipV="1">
            <a:off x="1110074" y="1548740"/>
            <a:ext cx="472630" cy="29755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82704" y="1364074"/>
            <a:ext cx="88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mirror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333001" y="1279407"/>
          <a:ext cx="8501117" cy="328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017"/>
                <a:gridCol w="737138"/>
                <a:gridCol w="797788"/>
                <a:gridCol w="797788"/>
                <a:gridCol w="903743"/>
                <a:gridCol w="817671"/>
                <a:gridCol w="903743"/>
                <a:gridCol w="903743"/>
                <a:gridCol w="903743"/>
                <a:gridCol w="903743"/>
              </a:tblGrid>
              <a:tr h="798807">
                <a:tc gridSpan="10">
                  <a:txBody>
                    <a:bodyPr/>
                    <a:lstStyle/>
                    <a:p>
                      <a:pPr algn="ctr"/>
                      <a:r>
                        <a:rPr lang="it-IT" sz="1600" i="1" dirty="0" smtClean="0"/>
                        <a:t>MATERIAL PROPERTIES</a:t>
                      </a:r>
                      <a:endParaRPr lang="it-IT" sz="16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</a:txBody>
                  <a:tcPr/>
                </a:tc>
              </a:tr>
              <a:tr h="876477"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MATERIAL</a:t>
                      </a:r>
                      <a:endParaRPr lang="it-IT" sz="1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DENSITY </a:t>
                      </a:r>
                    </a:p>
                    <a:p>
                      <a:pPr algn="ctr"/>
                      <a:r>
                        <a:rPr lang="it-IT" sz="1000" b="1" i="1" dirty="0" smtClean="0"/>
                        <a:t>(Kg/m^3)</a:t>
                      </a:r>
                      <a:endParaRPr lang="it-IT" sz="1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ELASTIC MODULUS</a:t>
                      </a:r>
                    </a:p>
                    <a:p>
                      <a:pPr algn="ctr"/>
                      <a:r>
                        <a:rPr lang="it-IT" sz="1000" b="1" i="1" dirty="0" smtClean="0"/>
                        <a:t>(</a:t>
                      </a:r>
                      <a:r>
                        <a:rPr lang="it-IT" sz="1000" b="1" i="1" dirty="0" err="1" smtClean="0"/>
                        <a:t>MPa</a:t>
                      </a:r>
                      <a:r>
                        <a:rPr lang="it-IT" sz="1000" b="1" i="1" dirty="0" smtClean="0"/>
                        <a:t>)</a:t>
                      </a:r>
                      <a:endParaRPr lang="it-IT" sz="1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POISSON’S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TENSILE</a:t>
                      </a:r>
                      <a:r>
                        <a:rPr lang="it-IT" sz="1000" b="1" i="1" baseline="0" dirty="0" smtClean="0"/>
                        <a:t> STRENGTH</a:t>
                      </a:r>
                    </a:p>
                    <a:p>
                      <a:pPr algn="ctr"/>
                      <a:r>
                        <a:rPr lang="it-IT" sz="1000" b="1" i="1" baseline="0" dirty="0" err="1" smtClean="0"/>
                        <a:t>R</a:t>
                      </a:r>
                      <a:r>
                        <a:rPr lang="it-IT" sz="1000" b="1" i="1" baseline="-25000" dirty="0" err="1" smtClean="0"/>
                        <a:t>m</a:t>
                      </a:r>
                      <a:r>
                        <a:rPr lang="it-IT" sz="1000" b="1" i="1" baseline="-25000" dirty="0" smtClean="0"/>
                        <a:t> </a:t>
                      </a:r>
                      <a:r>
                        <a:rPr lang="it-IT" sz="1000" b="1" i="1" baseline="0" dirty="0" smtClean="0"/>
                        <a:t>(</a:t>
                      </a:r>
                      <a:r>
                        <a:rPr lang="it-IT" sz="1000" b="1" i="1" baseline="0" dirty="0" err="1" smtClean="0"/>
                        <a:t>MPa</a:t>
                      </a:r>
                      <a:r>
                        <a:rPr lang="it-IT" sz="1000" b="1" i="1" baseline="0" dirty="0" smtClean="0"/>
                        <a:t>)</a:t>
                      </a:r>
                      <a:endParaRPr lang="it-IT" sz="1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YELD</a:t>
                      </a:r>
                    </a:p>
                    <a:p>
                      <a:pPr algn="ctr"/>
                      <a:r>
                        <a:rPr lang="it-IT" sz="1000" b="1" i="1" baseline="0" dirty="0" smtClean="0"/>
                        <a:t> STRENGTH</a:t>
                      </a:r>
                    </a:p>
                    <a:p>
                      <a:pPr algn="ctr"/>
                      <a:r>
                        <a:rPr lang="it-IT" sz="1000" b="1" i="1" baseline="0" dirty="0" smtClean="0"/>
                        <a:t>R</a:t>
                      </a:r>
                      <a:r>
                        <a:rPr lang="it-IT" sz="1000" b="1" i="1" baseline="-25000" dirty="0" smtClean="0"/>
                        <a:t>p0,2</a:t>
                      </a:r>
                      <a:r>
                        <a:rPr lang="it-IT" sz="1000" b="1" i="1" baseline="0" dirty="0" smtClean="0"/>
                        <a:t>(</a:t>
                      </a:r>
                      <a:r>
                        <a:rPr lang="it-IT" sz="1000" b="1" i="1" baseline="0" dirty="0" err="1" smtClean="0"/>
                        <a:t>MPa</a:t>
                      </a:r>
                      <a:r>
                        <a:rPr lang="it-IT" sz="1000" b="1" i="1" baseline="0" dirty="0" smtClean="0"/>
                        <a:t>)</a:t>
                      </a:r>
                      <a:endParaRPr lang="it-IT" sz="1000" b="1" i="1" dirty="0" smtClean="0"/>
                    </a:p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SHEAR</a:t>
                      </a:r>
                    </a:p>
                    <a:p>
                      <a:pPr algn="ctr"/>
                      <a:r>
                        <a:rPr lang="it-IT" sz="1000" b="1" i="1" baseline="0" dirty="0" smtClean="0"/>
                        <a:t> STRENGTH</a:t>
                      </a:r>
                    </a:p>
                    <a:p>
                      <a:pPr algn="ctr"/>
                      <a:r>
                        <a:rPr lang="it-IT" sz="1000" b="1" i="1" baseline="0" dirty="0" err="1" smtClean="0"/>
                        <a:t>R</a:t>
                      </a:r>
                      <a:r>
                        <a:rPr lang="it-IT" sz="1000" b="1" i="1" baseline="-25000" dirty="0" err="1" smtClean="0"/>
                        <a:t>t</a:t>
                      </a:r>
                      <a:r>
                        <a:rPr lang="it-IT" sz="1000" b="1" i="1" baseline="0" dirty="0" smtClean="0"/>
                        <a:t> (</a:t>
                      </a:r>
                      <a:r>
                        <a:rPr lang="it-IT" sz="1000" b="1" i="1" baseline="0" dirty="0" err="1" smtClean="0"/>
                        <a:t>MPa</a:t>
                      </a:r>
                      <a:r>
                        <a:rPr lang="it-IT" sz="1000" b="1" i="1" baseline="0" dirty="0" smtClean="0"/>
                        <a:t>)</a:t>
                      </a:r>
                      <a:endParaRPr lang="it-IT" sz="1000" b="1" i="1" dirty="0" smtClean="0"/>
                    </a:p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PEELING</a:t>
                      </a:r>
                    </a:p>
                    <a:p>
                      <a:pPr algn="ctr"/>
                      <a:r>
                        <a:rPr lang="it-IT" sz="1000" b="1" i="1" baseline="0" dirty="0" smtClean="0"/>
                        <a:t> STRENGTH</a:t>
                      </a:r>
                    </a:p>
                    <a:p>
                      <a:pPr algn="ctr"/>
                      <a:r>
                        <a:rPr lang="it-IT" sz="1000" b="1" i="1" baseline="0" dirty="0" err="1" smtClean="0"/>
                        <a:t>R</a:t>
                      </a:r>
                      <a:r>
                        <a:rPr lang="it-IT" sz="1000" b="1" i="1" baseline="-25000" dirty="0" err="1" smtClean="0"/>
                        <a:t>ps</a:t>
                      </a:r>
                      <a:r>
                        <a:rPr lang="it-IT" sz="1000" b="1" i="1" baseline="0" dirty="0" smtClean="0"/>
                        <a:t> (</a:t>
                      </a:r>
                      <a:r>
                        <a:rPr lang="it-IT" sz="1000" b="1" i="1" baseline="0" dirty="0" err="1" smtClean="0"/>
                        <a:t>N</a:t>
                      </a:r>
                      <a:r>
                        <a:rPr lang="it-IT" sz="1000" b="1" i="1" baseline="0" dirty="0" smtClean="0"/>
                        <a:t>/mm)</a:t>
                      </a:r>
                      <a:endParaRPr lang="it-IT" sz="1000" b="1" i="1" dirty="0" smtClean="0"/>
                    </a:p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baseline="0" dirty="0" smtClean="0"/>
                        <a:t>FLEXURAL STRENGTH</a:t>
                      </a:r>
                    </a:p>
                    <a:p>
                      <a:pPr algn="ctr"/>
                      <a:r>
                        <a:rPr lang="it-IT" sz="1000" b="1" i="1" baseline="0" dirty="0" smtClean="0"/>
                        <a:t>R</a:t>
                      </a:r>
                      <a:r>
                        <a:rPr lang="it-IT" sz="1000" b="1" i="1" baseline="-25000" dirty="0" smtClean="0"/>
                        <a:t>F </a:t>
                      </a:r>
                      <a:r>
                        <a:rPr lang="it-IT" sz="1000" b="1" i="1" baseline="0" dirty="0" smtClean="0"/>
                        <a:t>(</a:t>
                      </a:r>
                      <a:r>
                        <a:rPr lang="it-IT" sz="1000" b="1" i="1" baseline="0" dirty="0" err="1" smtClean="0"/>
                        <a:t>MPa</a:t>
                      </a:r>
                      <a:r>
                        <a:rPr lang="it-IT" sz="1000" b="1" i="1" baseline="0" dirty="0" smtClean="0"/>
                        <a:t>)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i="1" dirty="0" smtClean="0"/>
                        <a:t>FLEXURAL MODULUS</a:t>
                      </a:r>
                      <a:endParaRPr lang="it-IT" sz="1000" b="1" i="1" baseline="0" dirty="0" smtClean="0"/>
                    </a:p>
                    <a:p>
                      <a:pPr algn="ctr"/>
                      <a:r>
                        <a:rPr lang="it-IT" sz="1000" b="1" i="1" baseline="0" dirty="0" smtClean="0"/>
                        <a:t>(</a:t>
                      </a:r>
                      <a:r>
                        <a:rPr lang="it-IT" sz="1000" b="1" i="1" baseline="0" dirty="0" err="1" smtClean="0"/>
                        <a:t>MPa</a:t>
                      </a:r>
                      <a:r>
                        <a:rPr lang="it-IT" sz="1000" b="1" i="1" baseline="0" dirty="0" smtClean="0"/>
                        <a:t>)</a:t>
                      </a:r>
                      <a:endParaRPr lang="it-IT" sz="1000" dirty="0"/>
                    </a:p>
                  </a:txBody>
                  <a:tcPr/>
                </a:tc>
              </a:tr>
              <a:tr h="7521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ALUMINUM 6082 ANNEALED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(ANTICORODAL)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2700</a:t>
                      </a:r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70000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0,345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110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60</a:t>
                      </a:r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63</a:t>
                      </a:r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anchor="ctr" anchorCtr="1"/>
                </a:tc>
              </a:tr>
              <a:tr h="7521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EPOXY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(ARALDITE 2012)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1180</a:t>
                      </a:r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34</a:t>
                      </a:r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5,5</a:t>
                      </a:r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46</a:t>
                      </a:r>
                      <a:endParaRPr lang="it-IT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1654</a:t>
                      </a:r>
                      <a:endParaRPr lang="it-IT" sz="1200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6" name="Rettangolo 15"/>
          <p:cNvSpPr/>
          <p:nvPr/>
        </p:nvSpPr>
        <p:spPr>
          <a:xfrm>
            <a:off x="2590801" y="357166"/>
            <a:ext cx="4126088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MATERIALS (GLUED JOINT)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145852"/>
            <a:ext cx="231862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RIBBON DIMENSIONS :</a:t>
            </a:r>
          </a:p>
          <a:p>
            <a:pPr>
              <a:buFont typeface="Courier New"/>
              <a:buChar char="o"/>
            </a:pPr>
            <a:r>
              <a:rPr lang="it-IT" sz="1400" dirty="0" smtClean="0"/>
              <a:t> THICKNESS = 0,2 mm</a:t>
            </a:r>
          </a:p>
          <a:p>
            <a:pPr>
              <a:buFont typeface="Courier New"/>
              <a:buChar char="o"/>
            </a:pPr>
            <a:r>
              <a:rPr lang="it-IT" sz="1400" dirty="0" smtClean="0"/>
              <a:t> WIDTH = 10 mm 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13-05-13 14.13.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01" y="873759"/>
            <a:ext cx="7310121" cy="5482591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7160" y="126333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BONDING THE ALUMINUM RIBBONS</a:t>
            </a:r>
            <a:endParaRPr lang="it-IT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92201" y="873759"/>
            <a:ext cx="4162761" cy="861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PREPARATION OF THE JOINTS :</a:t>
            </a:r>
          </a:p>
          <a:p>
            <a:endParaRPr lang="it-IT" sz="1600" dirty="0" smtClean="0"/>
          </a:p>
          <a:p>
            <a:r>
              <a:rPr lang="it-IT" sz="1600" dirty="0" smtClean="0"/>
              <a:t>ALUMINUM JOINTS ABRADED AND DEGREASED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29796" y="5987018"/>
            <a:ext cx="267252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CURING TIME : </a:t>
            </a:r>
            <a:r>
              <a:rPr lang="it-IT" dirty="0" err="1" smtClean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h</a:t>
            </a:r>
            <a:r>
              <a:rPr lang="it-IT" dirty="0" smtClean="0"/>
              <a:t> @ 80°C</a:t>
            </a:r>
            <a:endParaRPr lang="it-IT" dirty="0"/>
          </a:p>
        </p:txBody>
      </p:sp>
      <p:cxnSp>
        <p:nvCxnSpPr>
          <p:cNvPr id="9" name="Straight Connector 8"/>
          <p:cNvCxnSpPr>
            <a:stCxn id="10" idx="2"/>
          </p:cNvCxnSpPr>
          <p:nvPr/>
        </p:nvCxnSpPr>
        <p:spPr>
          <a:xfrm rot="16200000" flipH="1">
            <a:off x="3026669" y="1782445"/>
            <a:ext cx="1865058" cy="177123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2201" y="5494576"/>
            <a:ext cx="33258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SAMPLES &amp; HELP IN </a:t>
            </a:r>
            <a:r>
              <a:rPr lang="it-IT" sz="1600" dirty="0" smtClean="0"/>
              <a:t>TEST SETUP</a:t>
            </a:r>
            <a:r>
              <a:rPr lang="it-IT" sz="1600" dirty="0" smtClean="0"/>
              <a:t> </a:t>
            </a:r>
          </a:p>
          <a:p>
            <a:r>
              <a:rPr lang="it-IT" sz="1600" dirty="0" smtClean="0"/>
              <a:t>BY STEFANO SQUERZANTI</a:t>
            </a:r>
          </a:p>
          <a:p>
            <a:r>
              <a:rPr lang="it-IT" sz="1600" dirty="0" smtClean="0"/>
              <a:t>(MECHANICAL SERVICE) </a:t>
            </a:r>
            <a:endParaRPr lang="it-IT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02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31" y="787165"/>
            <a:ext cx="7262518" cy="5446889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7160" y="180389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GLUED JOINT V1 </a:t>
            </a:r>
            <a:r>
              <a:rPr lang="it-IT" sz="2400" b="1" dirty="0" err="1" smtClean="0"/>
              <a:t>–</a:t>
            </a:r>
            <a:r>
              <a:rPr lang="it-IT" sz="2400" b="1" dirty="0" smtClean="0"/>
              <a:t> SIMPLY JOINED SURFACES 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5195332"/>
            <a:ext cx="3149082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LENGTH OF THE JOINT = 10 mm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8" idx="0"/>
          </p:cNvCxnSpPr>
          <p:nvPr/>
        </p:nvCxnSpPr>
        <p:spPr>
          <a:xfrm rot="5400000" flipH="1" flipV="1">
            <a:off x="4196706" y="4161517"/>
            <a:ext cx="1535850" cy="53178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115331" y="1693763"/>
            <a:ext cx="1126443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0891" y="2256191"/>
            <a:ext cx="65607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752370" y="2178404"/>
            <a:ext cx="153987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30158" y="2257780"/>
            <a:ext cx="521694" cy="49859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DSC002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97" y="817738"/>
            <a:ext cx="7384816" cy="5538612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7160" y="126332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GLUED JOINT V1 </a:t>
            </a:r>
            <a:r>
              <a:rPr lang="it-IT" sz="2400" b="1" dirty="0" err="1" smtClean="0"/>
              <a:t>–</a:t>
            </a:r>
            <a:r>
              <a:rPr lang="it-IT" sz="2400" b="1" dirty="0" smtClean="0"/>
              <a:t> TEST SETUP</a:t>
            </a:r>
            <a:endParaRPr lang="it-IT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192889" y="388525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PULLING TEST</a:t>
            </a:r>
            <a:endParaRPr lang="it-IT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3" name="Straight Connector 32"/>
          <p:cNvCxnSpPr>
            <a:stCxn id="32" idx="1"/>
          </p:cNvCxnSpPr>
          <p:nvPr/>
        </p:nvCxnSpPr>
        <p:spPr>
          <a:xfrm rot="10800000">
            <a:off x="3941705" y="3753557"/>
            <a:ext cx="1251185" cy="31636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DSC002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7" y="1507457"/>
            <a:ext cx="5575463" cy="4181597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7160" y="357165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GLUED JOINT V1 </a:t>
            </a:r>
            <a:r>
              <a:rPr lang="it-IT" sz="2400" b="1" dirty="0" err="1" smtClean="0"/>
              <a:t>–</a:t>
            </a:r>
            <a:r>
              <a:rPr lang="it-IT" sz="2400" b="1" dirty="0" smtClean="0"/>
              <a:t> TEST RESULTS</a:t>
            </a:r>
            <a:endParaRPr lang="it-IT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253025" y="2963208"/>
            <a:ext cx="822960" cy="8229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5765526" y="2963208"/>
            <a:ext cx="1487499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6577802" y="2286397"/>
            <a:ext cx="1352034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54613" y="2964796"/>
            <a:ext cx="821372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6841544" y="3374687"/>
            <a:ext cx="822964" cy="1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22302" y="3661246"/>
            <a:ext cx="162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F</a:t>
            </a:r>
            <a:r>
              <a:rPr lang="it-IT" dirty="0" smtClean="0"/>
              <a:t> </a:t>
            </a:r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transmission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6837527" y="378617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F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23" name="Rectangle 22"/>
          <p:cNvSpPr/>
          <p:nvPr/>
        </p:nvSpPr>
        <p:spPr>
          <a:xfrm>
            <a:off x="7006804" y="378617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ＭＳ ゴシック"/>
                <a:ea typeface="ＭＳ ゴシック"/>
                <a:cs typeface="ＭＳ ゴシック"/>
              </a:rPr>
              <a:t>√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7182413" y="3786170"/>
            <a:ext cx="47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2</a:t>
            </a:r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8021826" y="278171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F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26" name="Rectangle 25"/>
          <p:cNvSpPr/>
          <p:nvPr/>
        </p:nvSpPr>
        <p:spPr>
          <a:xfrm>
            <a:off x="8191103" y="278171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ＭＳ ゴシック"/>
                <a:ea typeface="ＭＳ ゴシック"/>
                <a:cs typeface="ＭＳ ゴシック"/>
              </a:rPr>
              <a:t>√</a:t>
            </a:r>
            <a:endParaRPr lang="it-IT" dirty="0"/>
          </a:p>
        </p:txBody>
      </p:sp>
      <p:sp>
        <p:nvSpPr>
          <p:cNvPr id="27" name="TextBox 26"/>
          <p:cNvSpPr txBox="1"/>
          <p:nvPr/>
        </p:nvSpPr>
        <p:spPr>
          <a:xfrm>
            <a:off x="8366712" y="2781718"/>
            <a:ext cx="47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2</a:t>
            </a:r>
            <a:endParaRPr lang="it-IT" dirty="0"/>
          </a:p>
        </p:txBody>
      </p:sp>
      <p:sp>
        <p:nvSpPr>
          <p:cNvPr id="28" name="TextBox 27"/>
          <p:cNvSpPr txBox="1"/>
          <p:nvPr/>
        </p:nvSpPr>
        <p:spPr>
          <a:xfrm>
            <a:off x="7272261" y="1611174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</a:t>
            </a:r>
            <a:r>
              <a:rPr lang="it-IT" dirty="0" smtClean="0"/>
              <a:t> (motor)</a:t>
            </a:r>
            <a:endParaRPr lang="it-IT" dirty="0"/>
          </a:p>
        </p:txBody>
      </p:sp>
      <p:sp>
        <p:nvSpPr>
          <p:cNvPr id="29" name="TextBox 28"/>
          <p:cNvSpPr txBox="1"/>
          <p:nvPr/>
        </p:nvSpPr>
        <p:spPr>
          <a:xfrm>
            <a:off x="5765526" y="2966384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</a:t>
            </a:r>
            <a:r>
              <a:rPr lang="it-IT" dirty="0" smtClean="0"/>
              <a:t> (</a:t>
            </a:r>
            <a:r>
              <a:rPr lang="it-IT" dirty="0" err="1" smtClean="0"/>
              <a:t>mirror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0" name="TextBox 29"/>
          <p:cNvSpPr txBox="1"/>
          <p:nvPr/>
        </p:nvSpPr>
        <p:spPr>
          <a:xfrm>
            <a:off x="5755973" y="4713111"/>
            <a:ext cx="3268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JOINT BREAKS @ </a:t>
            </a:r>
            <a:r>
              <a:rPr lang="it-IT" dirty="0" err="1" smtClean="0"/>
              <a:t>F</a:t>
            </a:r>
            <a:r>
              <a:rPr lang="it-IT" dirty="0" smtClean="0"/>
              <a:t> = 80 </a:t>
            </a:r>
            <a:r>
              <a:rPr lang="it-IT" dirty="0" err="1" smtClean="0"/>
              <a:t>N</a:t>
            </a:r>
            <a:endParaRPr lang="it-IT" dirty="0" smtClean="0"/>
          </a:p>
          <a:p>
            <a:r>
              <a:rPr lang="it-IT" dirty="0" err="1" smtClean="0"/>
              <a:t>Safety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 = </a:t>
            </a:r>
            <a:r>
              <a:rPr lang="it-IT" dirty="0" err="1" smtClean="0"/>
              <a:t>F</a:t>
            </a:r>
            <a:r>
              <a:rPr lang="it-IT" dirty="0" smtClean="0"/>
              <a:t>/</a:t>
            </a:r>
            <a:r>
              <a:rPr lang="it-IT" dirty="0" err="1" smtClean="0"/>
              <a:t>T</a:t>
            </a:r>
            <a:r>
              <a:rPr lang="it-IT" dirty="0" smtClean="0"/>
              <a:t> = 80/2,8 = 28</a:t>
            </a:r>
          </a:p>
          <a:p>
            <a:endParaRPr lang="it-IT" dirty="0" smtClean="0"/>
          </a:p>
          <a:p>
            <a:r>
              <a:rPr lang="it-IT" sz="1400" dirty="0" smtClean="0"/>
              <a:t> PEELING FORCE = 80/1,41 = 57 </a:t>
            </a:r>
            <a:r>
              <a:rPr lang="it-IT" sz="1400" dirty="0" err="1" smtClean="0"/>
              <a:t>N</a:t>
            </a:r>
            <a:endParaRPr lang="it-IT" sz="1400" dirty="0" smtClean="0"/>
          </a:p>
          <a:p>
            <a:r>
              <a:rPr lang="it-IT" sz="1200" dirty="0" smtClean="0"/>
              <a:t>( ACCORDING TO THE GIVEN PEELING STRENGTH)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02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52" y="782461"/>
            <a:ext cx="7431852" cy="5573889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288627" y="126332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GLUED JOINT V2 </a:t>
            </a:r>
            <a:r>
              <a:rPr lang="it-IT" sz="2400" b="1" dirty="0" err="1" smtClean="0"/>
              <a:t>–</a:t>
            </a:r>
            <a:r>
              <a:rPr lang="it-IT" sz="2400" b="1" dirty="0" smtClean="0"/>
              <a:t>  JOINED &amp; TIED SURFACES 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407094" y="5710019"/>
            <a:ext cx="485261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LENGTH OF THE JOINT = 10 mm</a:t>
            </a:r>
          </a:p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GLUED A PIECE OF RIBBON FASTENING THE JOINT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8" idx="0"/>
          </p:cNvCxnSpPr>
          <p:nvPr/>
        </p:nvCxnSpPr>
        <p:spPr>
          <a:xfrm rot="16200000" flipV="1">
            <a:off x="3956357" y="3832976"/>
            <a:ext cx="2360982" cy="1393103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54279" y="4384283"/>
            <a:ext cx="112644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59839" y="4946711"/>
            <a:ext cx="65607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991318" y="4868924"/>
            <a:ext cx="15398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69106" y="4948300"/>
            <a:ext cx="521694" cy="498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7147" y="4695169"/>
            <a:ext cx="822960" cy="975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SC002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20" y="665340"/>
            <a:ext cx="7588014" cy="5691010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Vittore Carassiti - INFN FE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00D9-5B0A-46D2-AD38-6AD149D72E6E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16/05/2013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7160" y="126332"/>
            <a:ext cx="641096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GLUED JOINT V2 </a:t>
            </a:r>
            <a:r>
              <a:rPr lang="it-IT" sz="2400" b="1" dirty="0" err="1" smtClean="0"/>
              <a:t>–</a:t>
            </a:r>
            <a:r>
              <a:rPr lang="it-IT" sz="2400" b="1" dirty="0" smtClean="0"/>
              <a:t>  TEST RESULTS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40001" y="5710018"/>
            <a:ext cx="5757333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REACHED 120 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max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load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allowed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dynamometer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JOINT DOESN’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BREAK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8" idx="0"/>
          </p:cNvCxnSpPr>
          <p:nvPr/>
        </p:nvCxnSpPr>
        <p:spPr>
          <a:xfrm rot="5400000" flipH="1" flipV="1">
            <a:off x="4018761" y="3538703"/>
            <a:ext cx="3571222" cy="771409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559</Words>
  <Application>Microsoft Macintosh PowerPoint</Application>
  <PresentationFormat>On-screen Show (4:3)</PresentationFormat>
  <Paragraphs>149</Paragraphs>
  <Slides>11</Slides>
  <Notes>11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Equation</vt:lpstr>
      <vt:lpstr>NA62 RICH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NA62 SILICON PIXELS DETECTOR</dc:title>
  <dc:creator>Vittore Carassiti</dc:creator>
  <cp:lastModifiedBy>Vittore Carassiti</cp:lastModifiedBy>
  <cp:revision>107</cp:revision>
  <dcterms:created xsi:type="dcterms:W3CDTF">2013-05-15T09:10:50Z</dcterms:created>
  <dcterms:modified xsi:type="dcterms:W3CDTF">2013-05-15T09:20:58Z</dcterms:modified>
</cp:coreProperties>
</file>