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025" r:id="rId2"/>
    <p:sldId id="2026" r:id="rId3"/>
    <p:sldId id="1990" r:id="rId4"/>
    <p:sldId id="2024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risto Cisbani" initials="EC" lastIdx="2" clrIdx="0"/>
  <p:cmAuthor id="1" name="Cвой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B252B"/>
    <a:srgbClr val="DFD455"/>
    <a:srgbClr val="E03DDA"/>
    <a:srgbClr val="FF48F7"/>
    <a:srgbClr val="DFD2E7"/>
    <a:srgbClr val="E3CBE7"/>
    <a:srgbClr val="D9B8D6"/>
    <a:srgbClr val="C4A5BF"/>
    <a:srgbClr val="E4C535"/>
    <a:srgbClr val="357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4" autoAdjust="0"/>
    <p:restoredTop sz="91719" autoAdjust="0"/>
  </p:normalViewPr>
  <p:slideViewPr>
    <p:cSldViewPr snapToGrid="0" snapToObjects="1">
      <p:cViewPr>
        <p:scale>
          <a:sx n="125" d="100"/>
          <a:sy n="125" d="100"/>
        </p:scale>
        <p:origin x="-105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728B-32A3-944B-A7BD-DD912AC76995}" type="datetimeFigureOut">
              <a:rPr lang="en-US" smtClean="0"/>
              <a:pPr/>
              <a:t>08/04/17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D5413-665A-8C4B-B85F-5C603DCC17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94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FB9905-6D89-A143-8EF2-FB1A254D5AAB}" type="datetime1">
              <a:rPr lang="en-US"/>
              <a:pPr>
                <a:defRPr/>
              </a:pPr>
              <a:t>08/04/17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649E0E-4C44-FB4C-A473-DE36212A8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0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Forse</a:t>
            </a:r>
            <a:r>
              <a:rPr lang="en-US" dirty="0" smtClean="0"/>
              <a:t> </a:t>
            </a:r>
            <a:r>
              <a:rPr lang="en-US" dirty="0" err="1" smtClean="0"/>
              <a:t>c’e</a:t>
            </a:r>
            <a:r>
              <a:rPr lang="en-US" dirty="0" smtClean="0"/>
              <a:t>’ un </a:t>
            </a:r>
            <a:r>
              <a:rPr lang="en-US" dirty="0" err="1" smtClean="0"/>
              <a:t>grafico</a:t>
            </a:r>
            <a:r>
              <a:rPr lang="en-US" dirty="0" smtClean="0"/>
              <a:t> </a:t>
            </a:r>
            <a:r>
              <a:rPr lang="en-US" dirty="0" err="1" smtClean="0"/>
              <a:t>migliore</a:t>
            </a:r>
            <a:r>
              <a:rPr lang="en-US" dirty="0" smtClean="0"/>
              <a:t> del </a:t>
            </a:r>
            <a:r>
              <a:rPr lang="en-US" dirty="0" err="1" smtClean="0"/>
              <a:t>raggio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Metterci</a:t>
            </a:r>
            <a:r>
              <a:rPr lang="en-US" baseline="0" dirty="0" smtClean="0"/>
              <a:t> short-range correlations!!</a:t>
            </a:r>
          </a:p>
          <a:p>
            <a:r>
              <a:rPr lang="en-US" baseline="0" dirty="0" err="1" smtClean="0"/>
              <a:t>Mettere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controllata</a:t>
            </a:r>
            <a:r>
              <a:rPr lang="en-US" baseline="0" dirty="0" smtClean="0"/>
              <a:t> quark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49E0E-4C44-FB4C-A473-DE36212A84F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8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wmf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Elliptical_Flow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" y="3850410"/>
            <a:ext cx="2902857" cy="2524173"/>
          </a:xfrm>
          <a:prstGeom prst="rect">
            <a:avLst/>
          </a:prstGeom>
        </p:spPr>
      </p:pic>
      <p:pic>
        <p:nvPicPr>
          <p:cNvPr id="3" name="Picture 2" descr="Ellipticla_Flow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7" y="3874493"/>
            <a:ext cx="2614409" cy="2581729"/>
          </a:xfrm>
          <a:prstGeom prst="rect">
            <a:avLst/>
          </a:prstGeom>
        </p:spPr>
      </p:pic>
      <p:pic>
        <p:nvPicPr>
          <p:cNvPr id="18" name="Picture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1777" y="677357"/>
            <a:ext cx="3387799" cy="30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6105425" y="2352305"/>
            <a:ext cx="1912937" cy="2975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1431" tIns="45715" rIns="91431" bIns="45715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sz="1600" b="0" dirty="0">
                <a:solidFill>
                  <a:srgbClr val="008000"/>
                </a:solidFill>
                <a:latin typeface="Arial" pitchFamily="-108" charset="0"/>
              </a:rPr>
              <a:t> </a:t>
            </a:r>
            <a:r>
              <a:rPr lang="it-IT" sz="1400" dirty="0">
                <a:solidFill>
                  <a:srgbClr val="CC0000"/>
                </a:solidFill>
              </a:rPr>
              <a:t>e </a:t>
            </a:r>
            <a:r>
              <a:rPr lang="it-IT" sz="1400" dirty="0" err="1">
                <a:solidFill>
                  <a:srgbClr val="CC0000"/>
                </a:solidFill>
              </a:rPr>
              <a:t>p</a:t>
            </a:r>
            <a:r>
              <a:rPr lang="it-IT" sz="1400" dirty="0">
                <a:solidFill>
                  <a:srgbClr val="CC0000"/>
                </a:solidFill>
              </a:rPr>
              <a:t> → e </a:t>
            </a:r>
            <a:r>
              <a:rPr lang="it-IT" sz="1400" dirty="0" err="1">
                <a:solidFill>
                  <a:srgbClr val="CC0000"/>
                </a:solidFill>
              </a:rPr>
              <a:t>p</a:t>
            </a:r>
            <a:endParaRPr lang="it-IT" sz="1400" dirty="0">
              <a:solidFill>
                <a:srgbClr val="CC0000"/>
              </a:solidFill>
              <a:sym typeface="Symbol" pitchFamily="-108" charset="2"/>
            </a:endParaRPr>
          </a:p>
        </p:txBody>
      </p:sp>
      <p:sp>
        <p:nvSpPr>
          <p:cNvPr id="20" name="Text Box 56"/>
          <p:cNvSpPr txBox="1">
            <a:spLocks noChangeArrowheads="1"/>
          </p:cNvSpPr>
          <p:nvPr/>
        </p:nvSpPr>
        <p:spPr bwMode="auto">
          <a:xfrm>
            <a:off x="6014173" y="2926910"/>
            <a:ext cx="1533384" cy="21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2" tIns="45705" rIns="91412" bIns="4570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0" dirty="0">
                <a:solidFill>
                  <a:schemeClr val="tx1"/>
                </a:solidFill>
              </a:rPr>
              <a:t>PRC 68, 034325 (2003)</a:t>
            </a:r>
          </a:p>
        </p:txBody>
      </p:sp>
      <p:sp>
        <p:nvSpPr>
          <p:cNvPr id="21" name="Line 45"/>
          <p:cNvSpPr>
            <a:spLocks noChangeShapeType="1"/>
          </p:cNvSpPr>
          <p:nvPr/>
        </p:nvSpPr>
        <p:spPr bwMode="auto">
          <a:xfrm flipV="1">
            <a:off x="6749593" y="2425330"/>
            <a:ext cx="127000" cy="0"/>
          </a:xfrm>
          <a:prstGeom prst="line">
            <a:avLst/>
          </a:prstGeom>
          <a:noFill/>
          <a:ln w="12700">
            <a:solidFill>
              <a:srgbClr val="C90807"/>
            </a:solidFill>
            <a:round/>
            <a:headEnd/>
            <a:tailEnd type="triangl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 flipV="1">
            <a:off x="7327443" y="2425865"/>
            <a:ext cx="127000" cy="0"/>
          </a:xfrm>
          <a:prstGeom prst="line">
            <a:avLst/>
          </a:prstGeom>
          <a:noFill/>
          <a:ln w="12700">
            <a:solidFill>
              <a:srgbClr val="C90807"/>
            </a:solidFill>
            <a:round/>
            <a:headEnd/>
            <a:tailEnd type="triangl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3796" y="815692"/>
            <a:ext cx="4801314" cy="292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Questioni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storiche</a:t>
            </a:r>
            <a:r>
              <a:rPr lang="en-US" sz="1400" dirty="0" smtClean="0">
                <a:solidFill>
                  <a:srgbClr val="0000FF"/>
                </a:solidFill>
              </a:rPr>
              <a:t>:</a:t>
            </a:r>
          </a:p>
          <a:p>
            <a:endParaRPr lang="en-US" sz="1400" b="1" dirty="0" smtClean="0"/>
          </a:p>
          <a:p>
            <a:r>
              <a:rPr lang="en-US" sz="1400" dirty="0" smtClean="0"/>
              <a:t>La </a:t>
            </a:r>
            <a:r>
              <a:rPr lang="en-US" sz="1400" dirty="0" err="1" smtClean="0"/>
              <a:t>complessita</a:t>
            </a:r>
            <a:r>
              <a:rPr lang="en-US" sz="1400" dirty="0" smtClean="0"/>
              <a:t>’ del </a:t>
            </a:r>
            <a:r>
              <a:rPr lang="en-US" sz="1400" dirty="0" err="1" smtClean="0"/>
              <a:t>protone</a:t>
            </a:r>
            <a:r>
              <a:rPr lang="en-US" sz="1400" dirty="0" smtClean="0"/>
              <a:t>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compone</a:t>
            </a:r>
            <a:r>
              <a:rPr lang="en-US" sz="1400" dirty="0" smtClean="0"/>
              <a:t> in </a:t>
            </a:r>
            <a:r>
              <a:rPr lang="en-US" sz="1400" dirty="0" err="1" smtClean="0"/>
              <a:t>uno</a:t>
            </a:r>
            <a:r>
              <a:rPr lang="en-US" sz="1400" dirty="0" smtClean="0"/>
              <a:t> spin </a:t>
            </a:r>
            <a:r>
              <a:rPr lang="en-US" sz="1400" dirty="0" err="1" smtClean="0"/>
              <a:t>elementare</a:t>
            </a:r>
            <a:endParaRPr lang="en-US" sz="1400" dirty="0"/>
          </a:p>
          <a:p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400" dirty="0" smtClean="0"/>
              <a:t>Le </a:t>
            </a:r>
            <a:r>
              <a:rPr lang="en-US" sz="1400" dirty="0" err="1" smtClean="0"/>
              <a:t>asimmetrie</a:t>
            </a:r>
            <a:r>
              <a:rPr lang="en-US" sz="1400" dirty="0" smtClean="0"/>
              <a:t> di </a:t>
            </a:r>
            <a:r>
              <a:rPr lang="en-US" sz="1400" dirty="0" err="1" smtClean="0"/>
              <a:t>singolo</a:t>
            </a:r>
            <a:r>
              <a:rPr lang="en-US" sz="1400" dirty="0" smtClean="0"/>
              <a:t> spin non </a:t>
            </a:r>
            <a:r>
              <a:rPr lang="en-US" sz="1400" dirty="0" err="1" smtClean="0"/>
              <a:t>scalano</a:t>
            </a:r>
            <a:r>
              <a:rPr lang="en-US" sz="1400" dirty="0" smtClean="0"/>
              <a:t> con </a:t>
            </a:r>
            <a:r>
              <a:rPr lang="en-US" sz="1400" dirty="0" err="1" smtClean="0"/>
              <a:t>l’energia</a:t>
            </a:r>
            <a:endParaRPr lang="en-US" sz="1400" dirty="0" smtClean="0"/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 err="1" smtClean="0">
                <a:solidFill>
                  <a:srgbClr val="0000FF"/>
                </a:solidFill>
              </a:rPr>
              <a:t>Sorprese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recenti</a:t>
            </a:r>
            <a:r>
              <a:rPr lang="en-US" sz="1400" dirty="0" smtClean="0">
                <a:solidFill>
                  <a:srgbClr val="0000FF"/>
                </a:solidFill>
              </a:rPr>
              <a:t>:</a:t>
            </a:r>
          </a:p>
          <a:p>
            <a:endParaRPr lang="en-US" sz="1400" dirty="0" smtClean="0"/>
          </a:p>
          <a:p>
            <a:r>
              <a:rPr lang="en-US" sz="1400" dirty="0" smtClean="0"/>
              <a:t>I </a:t>
            </a:r>
            <a:r>
              <a:rPr lang="en-US" sz="1400" dirty="0" err="1" smtClean="0"/>
              <a:t>fattori</a:t>
            </a:r>
            <a:r>
              <a:rPr lang="en-US" sz="1400" dirty="0" smtClean="0"/>
              <a:t> di forma non </a:t>
            </a:r>
            <a:r>
              <a:rPr lang="en-US" sz="1400" dirty="0" err="1" smtClean="0"/>
              <a:t>scalano</a:t>
            </a:r>
            <a:r>
              <a:rPr lang="en-US" sz="1400" dirty="0" smtClean="0"/>
              <a:t> come </a:t>
            </a:r>
            <a:r>
              <a:rPr lang="en-US" sz="1400" dirty="0" err="1" smtClean="0"/>
              <a:t>indicato</a:t>
            </a:r>
            <a:r>
              <a:rPr lang="en-US" sz="1400" dirty="0" smtClean="0"/>
              <a:t> </a:t>
            </a:r>
            <a:r>
              <a:rPr lang="en-US" sz="1400" dirty="0" err="1" smtClean="0"/>
              <a:t>nei</a:t>
            </a:r>
            <a:r>
              <a:rPr lang="en-US" sz="1400" dirty="0"/>
              <a:t> </a:t>
            </a:r>
            <a:r>
              <a:rPr lang="en-US" sz="1400" dirty="0" err="1" smtClean="0"/>
              <a:t>manuali</a:t>
            </a:r>
            <a:endParaRPr lang="en-US" sz="1400" dirty="0"/>
          </a:p>
          <a:p>
            <a:endParaRPr lang="en-US" sz="1000" dirty="0"/>
          </a:p>
          <a:p>
            <a:r>
              <a:rPr lang="en-US" sz="1400" dirty="0" smtClean="0"/>
              <a:t>Il </a:t>
            </a:r>
            <a:r>
              <a:rPr lang="en-US" sz="1400" dirty="0" err="1" smtClean="0"/>
              <a:t>raggio</a:t>
            </a:r>
            <a:r>
              <a:rPr lang="en-US" sz="1400" dirty="0" smtClean="0"/>
              <a:t> del </a:t>
            </a:r>
            <a:r>
              <a:rPr lang="en-US" sz="1400" dirty="0" err="1" smtClean="0"/>
              <a:t>protone</a:t>
            </a:r>
            <a:r>
              <a:rPr lang="en-US" sz="1400" dirty="0" smtClean="0"/>
              <a:t> cambia se </a:t>
            </a:r>
            <a:r>
              <a:rPr lang="en-US" sz="1400" dirty="0" err="1" smtClean="0"/>
              <a:t>misurato</a:t>
            </a:r>
            <a:r>
              <a:rPr lang="en-US" sz="1400" dirty="0" smtClean="0"/>
              <a:t> con e o con 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</a:p>
          <a:p>
            <a:endParaRPr lang="en-US" sz="1000" dirty="0" smtClean="0"/>
          </a:p>
          <a:p>
            <a:r>
              <a:rPr lang="en-US" sz="1400" dirty="0" smtClean="0"/>
              <a:t>Con </a:t>
            </a:r>
            <a:r>
              <a:rPr lang="en-US" sz="1400" dirty="0" err="1" smtClean="0"/>
              <a:t>il</a:t>
            </a:r>
            <a:r>
              <a:rPr lang="en-US" sz="1400" dirty="0" smtClean="0"/>
              <a:t> </a:t>
            </a:r>
            <a:r>
              <a:rPr lang="en-US" sz="1400" dirty="0" err="1" smtClean="0"/>
              <a:t>protone</a:t>
            </a:r>
            <a:r>
              <a:rPr lang="en-US" sz="1400" dirty="0" smtClean="0"/>
              <a:t>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ottengono</a:t>
            </a:r>
            <a:r>
              <a:rPr lang="en-US" sz="1400" dirty="0" smtClean="0"/>
              <a:t> </a:t>
            </a:r>
            <a:r>
              <a:rPr lang="en-US" sz="1400" dirty="0" err="1" smtClean="0"/>
              <a:t>dinamiche</a:t>
            </a:r>
            <a:r>
              <a:rPr lang="en-US" sz="1400" dirty="0" smtClean="0"/>
              <a:t> di hot matter </a:t>
            </a:r>
            <a:r>
              <a:rPr lang="en-US" sz="1400" dirty="0" err="1" smtClean="0"/>
              <a:t>simili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agli</a:t>
            </a:r>
            <a:r>
              <a:rPr lang="en-US" sz="1400" dirty="0" smtClean="0"/>
              <a:t> </a:t>
            </a:r>
            <a:r>
              <a:rPr lang="en-US" sz="1400" dirty="0" err="1" smtClean="0"/>
              <a:t>ioni</a:t>
            </a:r>
            <a:r>
              <a:rPr lang="en-US" sz="1400" dirty="0" smtClean="0"/>
              <a:t>:  non </a:t>
            </a:r>
            <a:r>
              <a:rPr lang="en-US" sz="1400" dirty="0" err="1" smtClean="0"/>
              <a:t>puo</a:t>
            </a:r>
            <a:r>
              <a:rPr lang="en-US" sz="1400" dirty="0" smtClean="0"/>
              <a:t>’ </a:t>
            </a:r>
            <a:r>
              <a:rPr lang="en-US" sz="1400" dirty="0" smtClean="0">
                <a:solidFill>
                  <a:srgbClr val="C90807"/>
                </a:solidFill>
              </a:rPr>
              <a:t>(</a:t>
            </a:r>
            <a:r>
              <a:rPr lang="en-US" sz="1400" dirty="0" err="1" smtClean="0">
                <a:solidFill>
                  <a:srgbClr val="C90807"/>
                </a:solidFill>
              </a:rPr>
              <a:t>ancora</a:t>
            </a:r>
            <a:r>
              <a:rPr lang="en-US" sz="1400" dirty="0" smtClean="0">
                <a:solidFill>
                  <a:srgbClr val="C90807"/>
                </a:solidFill>
              </a:rPr>
              <a:t>)</a:t>
            </a:r>
            <a:r>
              <a:rPr lang="en-US" sz="1400" dirty="0" smtClean="0"/>
              <a:t> </a:t>
            </a:r>
            <a:r>
              <a:rPr lang="en-US" sz="1400" dirty="0" err="1" smtClean="0"/>
              <a:t>essere</a:t>
            </a:r>
            <a:r>
              <a:rPr lang="en-US" sz="1400" dirty="0" smtClean="0"/>
              <a:t> </a:t>
            </a:r>
            <a:r>
              <a:rPr lang="en-US" sz="1400" dirty="0" err="1" smtClean="0"/>
              <a:t>preso</a:t>
            </a:r>
            <a:r>
              <a:rPr lang="en-US" sz="1400" dirty="0" smtClean="0"/>
              <a:t> a </a:t>
            </a:r>
            <a:r>
              <a:rPr lang="en-US" sz="1400" dirty="0" err="1" smtClean="0"/>
              <a:t>riferimento</a:t>
            </a:r>
            <a:endParaRPr lang="en-US" sz="1400" dirty="0" smtClean="0"/>
          </a:p>
        </p:txBody>
      </p:sp>
      <p:pic>
        <p:nvPicPr>
          <p:cNvPr id="5" name="Picture 4" descr="Proton_radiu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7" y="3752976"/>
            <a:ext cx="3155032" cy="2810094"/>
          </a:xfrm>
          <a:prstGeom prst="rect">
            <a:avLst/>
          </a:prstGeom>
        </p:spPr>
      </p:pic>
      <p:sp>
        <p:nvSpPr>
          <p:cNvPr id="15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251" y="-76200"/>
            <a:ext cx="701947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CASI IRRISOLTI DI FISICA ADRONICA</a:t>
            </a:r>
            <a:endParaRPr lang="en-US" sz="3600" b="1" baseline="-250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79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erv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3" y="4389412"/>
            <a:ext cx="2784929" cy="2256640"/>
          </a:xfrm>
          <a:prstGeom prst="rect">
            <a:avLst/>
          </a:prstGeom>
        </p:spPr>
      </p:pic>
      <p:pic>
        <p:nvPicPr>
          <p:cNvPr id="20" name="Picture 19" descr="Bfactori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4" y="4389412"/>
            <a:ext cx="2848222" cy="22658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07291" y="4296121"/>
            <a:ext cx="2017705" cy="1656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CM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56" y="4259443"/>
            <a:ext cx="2433458" cy="236913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43416" y="4264739"/>
            <a:ext cx="2612217" cy="1656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6075" y="705373"/>
            <a:ext cx="891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Focus </a:t>
            </a:r>
            <a:r>
              <a:rPr lang="en-US" sz="1400" dirty="0" err="1" smtClean="0"/>
              <a:t>su</a:t>
            </a:r>
            <a:r>
              <a:rPr lang="en-US" sz="1400" dirty="0" smtClean="0"/>
              <a:t> </a:t>
            </a:r>
            <a:r>
              <a:rPr lang="en-US" sz="1400" dirty="0" err="1" smtClean="0"/>
              <a:t>Confinamento</a:t>
            </a:r>
            <a:r>
              <a:rPr lang="en-US" sz="1400" dirty="0" smtClean="0"/>
              <a:t> e </a:t>
            </a:r>
            <a:r>
              <a:rPr lang="en-US" sz="1400" b="1" dirty="0" err="1" smtClean="0">
                <a:solidFill>
                  <a:srgbClr val="C90807"/>
                </a:solidFill>
              </a:rPr>
              <a:t>Dinamica</a:t>
            </a:r>
            <a:r>
              <a:rPr lang="en-US" sz="1400" b="1" dirty="0" smtClean="0">
                <a:solidFill>
                  <a:srgbClr val="C90807"/>
                </a:solidFill>
              </a:rPr>
              <a:t> </a:t>
            </a:r>
            <a:r>
              <a:rPr lang="en-US" sz="1400" b="1" dirty="0" err="1" smtClean="0">
                <a:solidFill>
                  <a:srgbClr val="C90807"/>
                </a:solidFill>
              </a:rPr>
              <a:t>della</a:t>
            </a:r>
            <a:r>
              <a:rPr lang="en-US" sz="1400" b="1" dirty="0" smtClean="0">
                <a:solidFill>
                  <a:srgbClr val="C90807"/>
                </a:solidFill>
              </a:rPr>
              <a:t> </a:t>
            </a:r>
            <a:r>
              <a:rPr lang="en-US" sz="1400" b="1" dirty="0" err="1" smtClean="0">
                <a:solidFill>
                  <a:srgbClr val="C90807"/>
                </a:solidFill>
              </a:rPr>
              <a:t>Forza</a:t>
            </a:r>
            <a:r>
              <a:rPr lang="en-US" sz="1400" b="1" dirty="0" smtClean="0">
                <a:solidFill>
                  <a:srgbClr val="C90807"/>
                </a:solidFill>
              </a:rPr>
              <a:t> Forte </a:t>
            </a:r>
            <a:r>
              <a:rPr lang="en-US" sz="1400" dirty="0" smtClean="0"/>
              <a:t>(</a:t>
            </a:r>
            <a:r>
              <a:rPr lang="en-US" sz="1400" dirty="0" err="1"/>
              <a:t>o</a:t>
            </a:r>
            <a:r>
              <a:rPr lang="en-US" sz="1400" dirty="0" err="1" smtClean="0"/>
              <a:t>ltre</a:t>
            </a:r>
            <a:r>
              <a:rPr lang="en-US" sz="1400" dirty="0" smtClean="0"/>
              <a:t> la </a:t>
            </a:r>
            <a:r>
              <a:rPr lang="en-US" sz="1400" dirty="0" err="1" smtClean="0"/>
              <a:t>Lagrangiana</a:t>
            </a:r>
            <a:r>
              <a:rPr lang="en-US" sz="1400" dirty="0" smtClean="0"/>
              <a:t>)       QCD </a:t>
            </a:r>
            <a:r>
              <a:rPr lang="en-US" sz="1400" dirty="0"/>
              <a:t>≠ </a:t>
            </a:r>
            <a:r>
              <a:rPr lang="en-US" sz="1400" dirty="0" err="1"/>
              <a:t>pQCD</a:t>
            </a:r>
            <a:r>
              <a:rPr lang="en-US" sz="1400" dirty="0" smtClean="0"/>
              <a:t>!</a:t>
            </a:r>
          </a:p>
          <a:p>
            <a:endParaRPr lang="en-US" sz="800" dirty="0"/>
          </a:p>
          <a:p>
            <a:r>
              <a:rPr lang="en-US" sz="1400" b="1" dirty="0" smtClean="0">
                <a:solidFill>
                  <a:srgbClr val="C90807"/>
                </a:solidFill>
              </a:rPr>
              <a:t>VISIONE 3D:  </a:t>
            </a:r>
            <a:r>
              <a:rPr lang="en-US" sz="1400" b="1" dirty="0" err="1" smtClean="0">
                <a:solidFill>
                  <a:srgbClr val="C90807"/>
                </a:solidFill>
              </a:rPr>
              <a:t>i</a:t>
            </a:r>
            <a:r>
              <a:rPr lang="en-US" sz="1400" b="1" dirty="0" smtClean="0">
                <a:solidFill>
                  <a:srgbClr val="C90807"/>
                </a:solidFill>
              </a:rPr>
              <a:t> </a:t>
            </a:r>
            <a:r>
              <a:rPr lang="en-US" sz="1400" b="1" dirty="0" err="1" smtClean="0">
                <a:solidFill>
                  <a:srgbClr val="C90807"/>
                </a:solidFill>
              </a:rPr>
              <a:t>gradi</a:t>
            </a:r>
            <a:r>
              <a:rPr lang="en-US" sz="1400" b="1" dirty="0" smtClean="0">
                <a:solidFill>
                  <a:srgbClr val="C90807"/>
                </a:solidFill>
              </a:rPr>
              <a:t> di </a:t>
            </a:r>
            <a:r>
              <a:rPr lang="en-US" sz="1400" b="1" dirty="0" err="1" smtClean="0">
                <a:solidFill>
                  <a:srgbClr val="C90807"/>
                </a:solidFill>
              </a:rPr>
              <a:t>liberta</a:t>
            </a:r>
            <a:r>
              <a:rPr lang="en-US" sz="1400" b="1" dirty="0" smtClean="0">
                <a:solidFill>
                  <a:srgbClr val="C90807"/>
                </a:solidFill>
              </a:rPr>
              <a:t>’ </a:t>
            </a:r>
            <a:r>
              <a:rPr lang="en-US" sz="1400" b="1" dirty="0" err="1" smtClean="0">
                <a:solidFill>
                  <a:srgbClr val="C90807"/>
                </a:solidFill>
              </a:rPr>
              <a:t>partonici</a:t>
            </a:r>
            <a:r>
              <a:rPr lang="en-US" sz="1400" b="1" dirty="0" smtClean="0">
                <a:solidFill>
                  <a:srgbClr val="C90807"/>
                </a:solidFill>
              </a:rPr>
              <a:t> </a:t>
            </a:r>
            <a:r>
              <a:rPr lang="en-US" sz="1400" b="1" dirty="0" err="1" smtClean="0">
                <a:solidFill>
                  <a:srgbClr val="C90807"/>
                </a:solidFill>
              </a:rPr>
              <a:t>trasversi</a:t>
            </a:r>
            <a:r>
              <a:rPr lang="en-US" sz="1400" b="1" dirty="0" smtClean="0">
                <a:solidFill>
                  <a:srgbClr val="C90807"/>
                </a:solidFill>
              </a:rPr>
              <a:t> (TMD, GPD non </a:t>
            </a:r>
            <a:r>
              <a:rPr lang="en-US" sz="1400" b="1" dirty="0" err="1" smtClean="0">
                <a:solidFill>
                  <a:srgbClr val="C90807"/>
                </a:solidFill>
              </a:rPr>
              <a:t>perturbative</a:t>
            </a:r>
            <a:r>
              <a:rPr lang="en-US" sz="1400" b="1" dirty="0" smtClean="0">
                <a:solidFill>
                  <a:srgbClr val="C90807"/>
                </a:solidFill>
              </a:rPr>
              <a:t>) </a:t>
            </a:r>
            <a:r>
              <a:rPr lang="en-US" sz="1400" b="1" dirty="0" err="1" smtClean="0">
                <a:solidFill>
                  <a:srgbClr val="C90807"/>
                </a:solidFill>
              </a:rPr>
              <a:t>sono</a:t>
            </a:r>
            <a:r>
              <a:rPr lang="en-US" sz="1400" b="1" dirty="0" smtClean="0">
                <a:solidFill>
                  <a:srgbClr val="C90807"/>
                </a:solidFill>
              </a:rPr>
              <a:t> </a:t>
            </a:r>
            <a:r>
              <a:rPr lang="en-US" sz="1400" b="1" dirty="0" err="1" smtClean="0">
                <a:solidFill>
                  <a:srgbClr val="C90807"/>
                </a:solidFill>
              </a:rPr>
              <a:t>finestra</a:t>
            </a:r>
            <a:r>
              <a:rPr lang="en-US" sz="1400" b="1" dirty="0" smtClean="0">
                <a:solidFill>
                  <a:srgbClr val="C90807"/>
                </a:solidFill>
              </a:rPr>
              <a:t> </a:t>
            </a:r>
            <a:r>
              <a:rPr lang="en-US" sz="1400" b="1" dirty="0" err="1" smtClean="0">
                <a:solidFill>
                  <a:srgbClr val="C90807"/>
                </a:solidFill>
              </a:rPr>
              <a:t>aperta</a:t>
            </a:r>
            <a:r>
              <a:rPr lang="en-US" sz="1400" b="1" dirty="0" smtClean="0">
                <a:solidFill>
                  <a:srgbClr val="C90807"/>
                </a:solidFill>
              </a:rPr>
              <a:t> </a:t>
            </a:r>
            <a:r>
              <a:rPr lang="en-US" sz="1400" b="1" dirty="0" err="1" smtClean="0">
                <a:solidFill>
                  <a:srgbClr val="C90807"/>
                </a:solidFill>
              </a:rPr>
              <a:t>sull’universo</a:t>
            </a:r>
            <a:r>
              <a:rPr lang="en-US" sz="1400" b="1" dirty="0" smtClean="0">
                <a:solidFill>
                  <a:srgbClr val="C90807"/>
                </a:solidFill>
              </a:rPr>
              <a:t> forte</a:t>
            </a:r>
          </a:p>
        </p:txBody>
      </p:sp>
      <p:pic>
        <p:nvPicPr>
          <p:cNvPr id="9" name="Picture 8" descr="Sivers_dow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44" y="1868496"/>
            <a:ext cx="2227729" cy="2059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3369" y="1899922"/>
            <a:ext cx="2114224" cy="1933475"/>
          </a:xfrm>
          <a:prstGeom prst="rect">
            <a:avLst/>
          </a:prstGeom>
        </p:spPr>
      </p:pic>
      <p:pic>
        <p:nvPicPr>
          <p:cNvPr id="3" name="Picture 2" descr="3DDI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1" y="1447581"/>
            <a:ext cx="3564698" cy="24419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1" y="1474794"/>
            <a:ext cx="2367642" cy="1119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3075" y="1525535"/>
            <a:ext cx="24545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Decomposizione</a:t>
            </a:r>
            <a:r>
              <a:rPr lang="en-US" sz="1200" dirty="0" smtClean="0"/>
              <a:t> di Fourier </a:t>
            </a:r>
            <a:r>
              <a:rPr lang="en-US" sz="1200" dirty="0" err="1" smtClean="0"/>
              <a:t>basata</a:t>
            </a:r>
            <a:endParaRPr lang="en-US" sz="1200" dirty="0" smtClean="0"/>
          </a:p>
          <a:p>
            <a:r>
              <a:rPr lang="en-US" sz="1200" dirty="0" err="1"/>
              <a:t>s</a:t>
            </a:r>
            <a:r>
              <a:rPr lang="en-US" sz="1200" dirty="0" err="1" smtClean="0"/>
              <a:t>ulla</a:t>
            </a:r>
            <a:r>
              <a:rPr lang="en-US" sz="1200" dirty="0" smtClean="0"/>
              <a:t> </a:t>
            </a:r>
            <a:r>
              <a:rPr lang="en-US" sz="1200" dirty="0" err="1" smtClean="0"/>
              <a:t>topologia</a:t>
            </a:r>
            <a:r>
              <a:rPr lang="en-US" sz="1200" dirty="0" smtClean="0"/>
              <a:t> </a:t>
            </a:r>
            <a:r>
              <a:rPr lang="en-US" sz="1200" dirty="0" err="1" smtClean="0"/>
              <a:t>dello</a:t>
            </a:r>
            <a:r>
              <a:rPr lang="en-US" sz="1200" dirty="0" smtClean="0"/>
              <a:t> </a:t>
            </a:r>
            <a:r>
              <a:rPr lang="en-US" sz="1200" dirty="0" err="1" smtClean="0"/>
              <a:t>stato</a:t>
            </a:r>
            <a:r>
              <a:rPr lang="en-US" sz="1200" dirty="0" smtClean="0"/>
              <a:t> finale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analogia</a:t>
            </a:r>
            <a:r>
              <a:rPr lang="en-US" sz="1200" dirty="0" smtClean="0"/>
              <a:t> con </a:t>
            </a:r>
            <a:r>
              <a:rPr lang="en-US" sz="1200" dirty="0" err="1" smtClean="0"/>
              <a:t>studi</a:t>
            </a:r>
            <a:r>
              <a:rPr lang="en-US" sz="1200" dirty="0" smtClean="0"/>
              <a:t> di elliptical flow)</a:t>
            </a:r>
          </a:p>
          <a:p>
            <a:endParaRPr lang="en-US" sz="1200" dirty="0"/>
          </a:p>
          <a:p>
            <a:r>
              <a:rPr lang="en-US" sz="1200" dirty="0" err="1" smtClean="0"/>
              <a:t>Controllo</a:t>
            </a:r>
            <a:r>
              <a:rPr lang="en-US" sz="1200" dirty="0" smtClean="0"/>
              <a:t> </a:t>
            </a:r>
            <a:r>
              <a:rPr lang="en-US" sz="1200" dirty="0" err="1" smtClean="0"/>
              <a:t>della</a:t>
            </a:r>
            <a:r>
              <a:rPr lang="en-US" sz="1200" dirty="0" smtClean="0"/>
              <a:t> </a:t>
            </a:r>
            <a:r>
              <a:rPr lang="en-US" sz="1200" dirty="0" err="1" smtClean="0"/>
              <a:t>cinematica</a:t>
            </a:r>
            <a:r>
              <a:rPr lang="en-US" sz="1200" dirty="0" smtClean="0"/>
              <a:t> </a:t>
            </a:r>
            <a:r>
              <a:rPr lang="en-US" sz="1200" dirty="0" err="1" smtClean="0"/>
              <a:t>partonica</a:t>
            </a:r>
            <a:endParaRPr lang="en-US" sz="1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35837" y="3932123"/>
            <a:ext cx="869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 </a:t>
            </a:r>
            <a:r>
              <a:rPr lang="en-US" sz="1200" dirty="0" err="1" smtClean="0"/>
              <a:t>manifesta</a:t>
            </a:r>
            <a:r>
              <a:rPr lang="en-US" sz="1200" dirty="0" smtClean="0"/>
              <a:t> </a:t>
            </a:r>
            <a:r>
              <a:rPr lang="en-US" sz="1200" dirty="0" err="1" smtClean="0"/>
              <a:t>anche</a:t>
            </a:r>
            <a:r>
              <a:rPr lang="en-US" sz="1200" dirty="0" smtClean="0"/>
              <a:t> in:</a:t>
            </a:r>
            <a:r>
              <a:rPr lang="en-US" sz="1200" dirty="0"/>
              <a:t> </a:t>
            </a:r>
            <a:r>
              <a:rPr lang="en-US" sz="1200" dirty="0" smtClean="0"/>
              <a:t>                                       </a:t>
            </a:r>
            <a:r>
              <a:rPr lang="en-US" sz="1200" dirty="0" err="1" smtClean="0"/>
              <a:t>Fisica</a:t>
            </a:r>
            <a:r>
              <a:rPr lang="en-US" sz="1200" dirty="0" smtClean="0"/>
              <a:t> di </a:t>
            </a:r>
            <a:r>
              <a:rPr lang="en-US" sz="1200" dirty="0" err="1" smtClean="0"/>
              <a:t>precisione</a:t>
            </a:r>
            <a:r>
              <a:rPr lang="en-US" sz="1200" dirty="0" smtClean="0"/>
              <a:t> </a:t>
            </a:r>
            <a:r>
              <a:rPr lang="en-US" sz="1200" dirty="0" err="1" smtClean="0"/>
              <a:t>dei</a:t>
            </a:r>
            <a:r>
              <a:rPr lang="en-US" sz="1200" dirty="0" smtClean="0"/>
              <a:t> </a:t>
            </a:r>
            <a:r>
              <a:rPr lang="en-US" sz="1200" dirty="0" err="1" smtClean="0"/>
              <a:t>bosoni</a:t>
            </a:r>
            <a:r>
              <a:rPr lang="en-US" sz="1200" dirty="0" smtClean="0"/>
              <a:t> </a:t>
            </a:r>
            <a:r>
              <a:rPr lang="en-US" sz="1200" dirty="0" err="1" smtClean="0"/>
              <a:t>vettori</a:t>
            </a:r>
            <a:r>
              <a:rPr lang="en-US" sz="1200" dirty="0" smtClean="0"/>
              <a:t> (low-</a:t>
            </a:r>
            <a:r>
              <a:rPr lang="en-US" sz="1200" dirty="0" err="1" smtClean="0"/>
              <a:t>qt</a:t>
            </a:r>
            <a:r>
              <a:rPr lang="en-US" sz="1200" dirty="0" smtClean="0"/>
              <a:t>)                            </a:t>
            </a:r>
            <a:r>
              <a:rPr lang="en-US" sz="1200" dirty="0" err="1" smtClean="0"/>
              <a:t>Oscillazione</a:t>
            </a:r>
            <a:r>
              <a:rPr lang="en-US" sz="1200" dirty="0" smtClean="0"/>
              <a:t> di neutrino </a:t>
            </a:r>
          </a:p>
          <a:p>
            <a:r>
              <a:rPr lang="en-US" sz="1200" dirty="0" smtClean="0"/>
              <a:t>     </a:t>
            </a:r>
            <a:r>
              <a:rPr lang="en-US" sz="1200" dirty="0" err="1" smtClean="0"/>
              <a:t>Frammentazione</a:t>
            </a:r>
            <a:r>
              <a:rPr lang="en-US" sz="1200" dirty="0" smtClean="0"/>
              <a:t> </a:t>
            </a:r>
            <a:r>
              <a:rPr lang="en-US" sz="1200" dirty="0" err="1" smtClean="0"/>
              <a:t>alle</a:t>
            </a:r>
            <a:r>
              <a:rPr lang="en-US" sz="1200" dirty="0" smtClean="0"/>
              <a:t>  B-factories                     </a:t>
            </a:r>
            <a:r>
              <a:rPr lang="en-US" sz="1200" dirty="0" err="1"/>
              <a:t>V</a:t>
            </a:r>
            <a:r>
              <a:rPr lang="en-US" sz="1200" dirty="0" err="1" smtClean="0"/>
              <a:t>iolazione</a:t>
            </a:r>
            <a:r>
              <a:rPr lang="en-US" sz="1200" dirty="0" smtClean="0"/>
              <a:t> di  Lam-Tung </a:t>
            </a:r>
            <a:r>
              <a:rPr lang="en-US" sz="1200" dirty="0" err="1" smtClean="0"/>
              <a:t>nel</a:t>
            </a:r>
            <a:r>
              <a:rPr lang="en-US" sz="1200" dirty="0" smtClean="0"/>
              <a:t> </a:t>
            </a:r>
            <a:r>
              <a:rPr lang="en-US" sz="1200" dirty="0" err="1" smtClean="0"/>
              <a:t>Drell</a:t>
            </a:r>
            <a:r>
              <a:rPr lang="en-US" sz="1200" dirty="0" smtClean="0"/>
              <a:t>-Yan                                     Sezione </a:t>
            </a:r>
            <a:r>
              <a:rPr lang="en-US" sz="1200" dirty="0" err="1" smtClean="0"/>
              <a:t>d’urto</a:t>
            </a:r>
            <a:r>
              <a:rPr lang="en-US" sz="1200" dirty="0" smtClean="0"/>
              <a:t> </a:t>
            </a:r>
            <a:r>
              <a:rPr lang="en-US" sz="1200" dirty="0" err="1" smtClean="0"/>
              <a:t>su</a:t>
            </a:r>
            <a:r>
              <a:rPr lang="en-US" sz="1200" dirty="0" smtClean="0"/>
              <a:t> nuclei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849525" y="1414515"/>
            <a:ext cx="412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 </a:t>
            </a:r>
            <a:r>
              <a:rPr lang="en-US" sz="1400" dirty="0" err="1" smtClean="0"/>
              <a:t>momento</a:t>
            </a:r>
            <a:r>
              <a:rPr lang="en-US" sz="1400" dirty="0" smtClean="0"/>
              <a:t> </a:t>
            </a:r>
            <a:r>
              <a:rPr lang="en-US" sz="1400" dirty="0" err="1" smtClean="0"/>
              <a:t>trasverso</a:t>
            </a:r>
            <a:r>
              <a:rPr lang="en-US" sz="1400" dirty="0" smtClean="0"/>
              <a:t> </a:t>
            </a:r>
            <a:r>
              <a:rPr lang="en-US" sz="1400" dirty="0" err="1" smtClean="0"/>
              <a:t>dei</a:t>
            </a:r>
            <a:r>
              <a:rPr lang="en-US" sz="1400" dirty="0" smtClean="0"/>
              <a:t> </a:t>
            </a:r>
            <a:r>
              <a:rPr lang="en-US" sz="1400" dirty="0" err="1" smtClean="0"/>
              <a:t>partoni</a:t>
            </a:r>
            <a:r>
              <a:rPr lang="en-US" sz="1400" dirty="0" smtClean="0"/>
              <a:t>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accoppia</a:t>
            </a:r>
            <a:r>
              <a:rPr lang="en-US" sz="1400" dirty="0" smtClean="0"/>
              <a:t> </a:t>
            </a:r>
            <a:r>
              <a:rPr lang="en-US" sz="1400" dirty="0" err="1" smtClean="0"/>
              <a:t>allo</a:t>
            </a:r>
            <a:r>
              <a:rPr lang="en-US" sz="1400" dirty="0" smtClean="0"/>
              <a:t> spin</a:t>
            </a:r>
            <a:endParaRPr lang="en-US" sz="1400" dirty="0"/>
          </a:p>
          <a:p>
            <a:r>
              <a:rPr lang="en-US" sz="1400" dirty="0" err="1" smtClean="0"/>
              <a:t>Sorpresa</a:t>
            </a:r>
            <a:r>
              <a:rPr lang="en-US" sz="1400" dirty="0" smtClean="0"/>
              <a:t>: </a:t>
            </a:r>
            <a:r>
              <a:rPr lang="en-US" sz="1400" dirty="0" err="1" smtClean="0"/>
              <a:t>effetti</a:t>
            </a:r>
            <a:r>
              <a:rPr lang="en-US" sz="1400" dirty="0" smtClean="0"/>
              <a:t> di spin-</a:t>
            </a:r>
            <a:r>
              <a:rPr lang="en-US" sz="1400" dirty="0" err="1" smtClean="0"/>
              <a:t>orbita</a:t>
            </a:r>
            <a:r>
              <a:rPr lang="en-US" sz="1400" dirty="0" smtClean="0"/>
              <a:t> in QCD !</a:t>
            </a:r>
            <a:endParaRPr lang="en-US" sz="1400" dirty="0"/>
          </a:p>
        </p:txBody>
      </p:sp>
      <p:sp>
        <p:nvSpPr>
          <p:cNvPr id="24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500" y="1447581"/>
            <a:ext cx="8835571" cy="244024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18240" y="-76200"/>
            <a:ext cx="356149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IL NUOVO CORSO</a:t>
            </a:r>
            <a:endParaRPr lang="en-US" sz="3600" b="1" baseline="-250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05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50876"/>
            <a:ext cx="9144000" cy="3293760"/>
            <a:chOff x="0" y="677871"/>
            <a:chExt cx="9144000" cy="3293760"/>
          </a:xfrm>
        </p:grpSpPr>
        <p:pic>
          <p:nvPicPr>
            <p:cNvPr id="5" name="Picture 4" descr="ALICE_ellittic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7871"/>
              <a:ext cx="9144000" cy="305231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837545" y="3498268"/>
              <a:ext cx="4306455" cy="473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9556751">
              <a:off x="4537360" y="3076572"/>
              <a:ext cx="2620819" cy="88899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LICE_ellittic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82" y="3590340"/>
            <a:ext cx="7723909" cy="303621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57428" y="-76200"/>
            <a:ext cx="24830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Elliptic Flow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 3D PDFs: path to the LHC, 2</a:t>
            </a:r>
            <a:r>
              <a:rPr lang="en-US" sz="1200" baseline="30000" dirty="0" smtClean="0">
                <a:solidFill>
                  <a:schemeClr val="bg1"/>
                </a:solidFill>
              </a:rPr>
              <a:t>nd</a:t>
            </a:r>
            <a:r>
              <a:rPr lang="en-US" sz="1200" dirty="0" smtClean="0">
                <a:solidFill>
                  <a:schemeClr val="bg1"/>
                </a:solidFill>
              </a:rPr>
              <a:t> December 2016, LNF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 descr="ALICE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2" y="4768272"/>
            <a:ext cx="1092200" cy="1130300"/>
          </a:xfrm>
          <a:prstGeom prst="rect">
            <a:avLst/>
          </a:prstGeom>
        </p:spPr>
      </p:pic>
      <p:pic>
        <p:nvPicPr>
          <p:cNvPr id="11" name="Picture 10" descr="ALICE_xse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45" y="3307900"/>
            <a:ext cx="4179455" cy="4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34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ICE_blastwa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28" y="3741137"/>
            <a:ext cx="3943603" cy="28705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43368" y="3575651"/>
            <a:ext cx="528320" cy="2121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988301" y="-76200"/>
            <a:ext cx="50213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Hadron Multiplicity Ratio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 3D PDFs: path to the LHC, 2</a:t>
            </a:r>
            <a:r>
              <a:rPr lang="en-US" sz="1200" baseline="30000" dirty="0" smtClean="0">
                <a:solidFill>
                  <a:schemeClr val="bg1"/>
                </a:solidFill>
              </a:rPr>
              <a:t>nd</a:t>
            </a:r>
            <a:r>
              <a:rPr lang="en-US" sz="1200" dirty="0" smtClean="0">
                <a:solidFill>
                  <a:schemeClr val="bg1"/>
                </a:solidFill>
              </a:rPr>
              <a:t> December 2016, LNF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104" y="3851981"/>
            <a:ext cx="44689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Similar features in </a:t>
            </a:r>
            <a:r>
              <a:rPr lang="en-US" sz="1600" dirty="0" err="1" smtClean="0"/>
              <a:t>Pb-Pb</a:t>
            </a:r>
            <a:r>
              <a:rPr lang="en-US" sz="1600" dirty="0"/>
              <a:t>,</a:t>
            </a:r>
            <a:r>
              <a:rPr lang="en-US" sz="1600" dirty="0" smtClean="0"/>
              <a:t> p-</a:t>
            </a:r>
            <a:r>
              <a:rPr lang="en-US" sz="1600" dirty="0" err="1" smtClean="0"/>
              <a:t>Pb</a:t>
            </a:r>
            <a:r>
              <a:rPr lang="en-US" sz="1600" dirty="0"/>
              <a:t> </a:t>
            </a:r>
            <a:r>
              <a:rPr lang="en-US" sz="1600" dirty="0" smtClean="0"/>
              <a:t>and </a:t>
            </a:r>
          </a:p>
          <a:p>
            <a:r>
              <a:rPr lang="en-US" sz="1600" dirty="0" smtClean="0"/>
              <a:t>even p-p at high multiplicity</a:t>
            </a:r>
          </a:p>
          <a:p>
            <a:endParaRPr lang="en-US" sz="1600" dirty="0" smtClean="0"/>
          </a:p>
          <a:p>
            <a:r>
              <a:rPr lang="en-US" sz="1600" dirty="0"/>
              <a:t>Where QGP is really formed and manifest ?</a:t>
            </a:r>
          </a:p>
          <a:p>
            <a:endParaRPr lang="en-US" sz="1600" dirty="0" smtClean="0"/>
          </a:p>
          <a:p>
            <a:r>
              <a:rPr lang="en-US" sz="1600" dirty="0" smtClean="0"/>
              <a:t>Collective effects even for the “simple” proton ?</a:t>
            </a:r>
          </a:p>
        </p:txBody>
      </p:sp>
      <p:pic>
        <p:nvPicPr>
          <p:cNvPr id="7" name="Picture 6" descr="ALICE_formul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8" y="5531650"/>
            <a:ext cx="3169920" cy="906680"/>
          </a:xfrm>
          <a:prstGeom prst="rect">
            <a:avLst/>
          </a:prstGeom>
        </p:spPr>
      </p:pic>
      <p:pic>
        <p:nvPicPr>
          <p:cNvPr id="14" name="Picture 13" descr="ALICE_mult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5" y="654476"/>
            <a:ext cx="7116646" cy="3086661"/>
          </a:xfrm>
          <a:prstGeom prst="rect">
            <a:avLst/>
          </a:prstGeom>
        </p:spPr>
      </p:pic>
      <p:pic>
        <p:nvPicPr>
          <p:cNvPr id="15" name="Picture 14" descr="ALICE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61" y="1227010"/>
            <a:ext cx="765098" cy="7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85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139714</TotalTime>
  <Words>316</Words>
  <Application>Microsoft Macintosh PowerPoint</Application>
  <PresentationFormat>On-screen Show (4:3)</PresentationFormat>
  <Paragraphs>54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INFN - Sezione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Contalbrigo</dc:creator>
  <cp:lastModifiedBy>Marco Contalbrigo</cp:lastModifiedBy>
  <cp:revision>2385</cp:revision>
  <cp:lastPrinted>2010-12-08T08:29:55Z</cp:lastPrinted>
  <dcterms:created xsi:type="dcterms:W3CDTF">2010-04-14T08:22:41Z</dcterms:created>
  <dcterms:modified xsi:type="dcterms:W3CDTF">2017-04-08T17:11:52Z</dcterms:modified>
</cp:coreProperties>
</file>