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3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97" autoAdjust="0"/>
  </p:normalViewPr>
  <p:slideViewPr>
    <p:cSldViewPr>
      <p:cViewPr>
        <p:scale>
          <a:sx n="150" d="100"/>
          <a:sy n="150" d="100"/>
        </p:scale>
        <p:origin x="-1352" y="9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4182-FC0D-1249-904D-9D304BD67559}" type="datetimeFigureOut">
              <a:rPr lang="en-US" smtClean="0"/>
              <a:t>24/03/17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EAD3-4CA4-D84C-9730-CF7C7B78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EAD3-4CA4-D84C-9730-CF7C7B786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2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8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3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3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3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1502-5815-4D43-B3CE-4734D5D1DEF9}" type="datetimeFigureOut">
              <a:rPr lang="en-US" smtClean="0"/>
              <a:t>24/03/17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ossi@jlab.org" TargetMode="External"/><Relationship Id="rId4" Type="http://schemas.openxmlformats.org/officeDocument/2006/relationships/hyperlink" Target="mailto:mcontalb@fe.infn.it" TargetMode="External"/><Relationship Id="rId5" Type="http://schemas.openxmlformats.org/officeDocument/2006/relationships/hyperlink" Target="mailto:vpk@jlab.org" TargetMode="External"/><Relationship Id="rId6" Type="http://schemas.openxmlformats.org/officeDocument/2006/relationships/hyperlink" Target="mailto:marco.mirazita@lnf.infn.it" TargetMode="External"/><Relationship Id="rId7" Type="http://schemas.openxmlformats.org/officeDocument/2006/relationships/hyperlink" Target="mailto:burkert@jlab.org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:\LNF_JOBS BACK-UP\JLab-CLAS_12-RICH April_2013\MEETINGS\RICH Pics for P_TDR\CLAS-12_LTCC Plus RICH Module Assembly_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525" r="6966" b="4041"/>
          <a:stretch/>
        </p:blipFill>
        <p:spPr bwMode="auto">
          <a:xfrm>
            <a:off x="4660900" y="641953"/>
            <a:ext cx="1968500" cy="2177447"/>
          </a:xfrm>
          <a:prstGeom prst="rect">
            <a:avLst/>
          </a:prstGeom>
          <a:extLst/>
        </p:spPr>
      </p:pic>
      <p:sp>
        <p:nvSpPr>
          <p:cNvPr id="4" name="TextBox 3"/>
          <p:cNvSpPr txBox="1"/>
          <p:nvPr/>
        </p:nvSpPr>
        <p:spPr>
          <a:xfrm>
            <a:off x="845545" y="26076"/>
            <a:ext cx="5848405" cy="64353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r"/>
            <a:r>
              <a:rPr lang="en-US" sz="3600" b="1" i="1" dirty="0">
                <a:latin typeface="Trajan Pro"/>
              </a:rPr>
              <a:t>CLAS12</a:t>
            </a:r>
            <a:r>
              <a:rPr lang="en-US" sz="3600" b="1" dirty="0">
                <a:latin typeface="Trajan Pro"/>
              </a:rPr>
              <a:t> </a:t>
            </a:r>
            <a:r>
              <a:rPr lang="en-US" sz="3600" b="1" dirty="0" smtClean="0">
                <a:latin typeface="Trajan Pro"/>
              </a:rPr>
              <a:t>– RICH</a:t>
            </a:r>
            <a:endParaRPr lang="en-US" sz="3600" b="1" dirty="0">
              <a:latin typeface="Trajan Pr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44928"/>
              </p:ext>
            </p:extLst>
          </p:nvPr>
        </p:nvGraphicFramePr>
        <p:xfrm>
          <a:off x="457200" y="4953000"/>
          <a:ext cx="5867400" cy="3593613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2590800"/>
                <a:gridCol w="3276600"/>
              </a:tblGrid>
              <a:tr h="2115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PARAMETER</a:t>
                      </a:r>
                      <a:endParaRPr lang="en-US" sz="13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DESIGN VALUE</a:t>
                      </a:r>
                      <a:endParaRPr lang="en-US" sz="13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M</a:t>
                      </a:r>
                      <a:r>
                        <a:rPr lang="en-US" sz="1200" dirty="0" smtClean="0"/>
                        <a:t>omentum range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3-8 GeV/c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200" dirty="0" smtClean="0"/>
                        <a:t>/K</a:t>
                      </a:r>
                      <a:r>
                        <a:rPr lang="en-US" sz="1200" baseline="0" dirty="0" smtClean="0"/>
                        <a:t> rejection</a:t>
                      </a:r>
                      <a:r>
                        <a:rPr lang="en-US" sz="1200" dirty="0" smtClean="0"/>
                        <a:t> factor 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less than 500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lang="en-US" sz="1200" dirty="0" smtClean="0"/>
                        <a:t>/p</a:t>
                      </a:r>
                      <a:r>
                        <a:rPr lang="en-US" sz="1200" baseline="0" dirty="0" smtClean="0"/>
                        <a:t> rejection</a:t>
                      </a:r>
                      <a:r>
                        <a:rPr lang="en-US" sz="1200" dirty="0" smtClean="0"/>
                        <a:t> factor 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less than 100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Angular coverage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r>
                        <a:rPr lang="en-US" sz="1200" baseline="30000" dirty="0" smtClean="0"/>
                        <a:t>o</a:t>
                      </a:r>
                      <a:r>
                        <a:rPr lang="en-US" sz="1200" dirty="0" smtClean="0"/>
                        <a:t> to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r>
                        <a:rPr lang="en-US" sz="1200" baseline="30000" dirty="0" smtClean="0"/>
                        <a:t>o</a:t>
                      </a:r>
                      <a:endParaRPr lang="en-US" sz="1200" baseline="300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Cherenkov light radiator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Aerogel 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Aerogel refraction index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1.05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Photodetector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64 channels photomultipliers (MA-PMTs)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Number of PMTs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391</a:t>
                      </a:r>
                      <a:endParaRPr lang="en-US" sz="1200" baseline="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 number of readout channels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25024</a:t>
                      </a:r>
                      <a:endParaRPr lang="en-US" sz="1200" baseline="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Electronics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MAROC3 and FPGA on detector boards</a:t>
                      </a:r>
                    </a:p>
                    <a:p>
                      <a:r>
                        <a:rPr lang="en-US" sz="1200" dirty="0" smtClean="0"/>
                        <a:t>fully integrated into the CLAS12 DAQ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Data transfer to CLAS12 DAQ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Fiber optics cables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Spherical mirror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Carbon-fiber-reinforced polymer (CFRP)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Radius</a:t>
                      </a:r>
                      <a:r>
                        <a:rPr lang="en-US" sz="1200" baseline="0" dirty="0" smtClean="0"/>
                        <a:t> of curvature </a:t>
                      </a:r>
                      <a:r>
                        <a:rPr lang="en-US" sz="1200" dirty="0" smtClean="0"/>
                        <a:t>=2700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Area= 3.38 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 smtClean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Flat mirror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Sandwich with glass skin</a:t>
                      </a:r>
                      <a:r>
                        <a:rPr lang="en-US" sz="1200" baseline="0" dirty="0" smtClean="0"/>
                        <a:t> (0.7+0.7 mm)</a:t>
                      </a:r>
                      <a:r>
                        <a:rPr lang="en-US" sz="1200" dirty="0" smtClean="0"/>
                        <a:t> and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Al </a:t>
                      </a:r>
                      <a:r>
                        <a:rPr lang="en-US" sz="1200" baseline="0" dirty="0" smtClean="0"/>
                        <a:t>honeycomb core 8.6 mm thick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4572000"/>
            <a:ext cx="3927453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US" b="1" dirty="0" smtClean="0">
                <a:latin typeface="Trajan Pro"/>
                <a:ea typeface="MS Mincho"/>
                <a:cs typeface="Times New Roman"/>
              </a:rPr>
              <a:t>RICH - TECHNICAL </a:t>
            </a:r>
            <a:r>
              <a:rPr lang="en-US" b="1" dirty="0">
                <a:latin typeface="Trajan Pro"/>
                <a:ea typeface="MS Mincho"/>
                <a:cs typeface="Times New Roman"/>
              </a:rPr>
              <a:t>PARAMETERS</a:t>
            </a:r>
            <a:endParaRPr lang="en-US" dirty="0">
              <a:latin typeface="Traja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68820"/>
            <a:ext cx="4419600" cy="3222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08000" indent="-108000">
              <a:buFont typeface="Arial"/>
              <a:buChar char="•"/>
            </a:pPr>
            <a:r>
              <a:rPr lang="en-US" sz="1200" dirty="0" smtClean="0"/>
              <a:t>The Ring Imaging Cherenkov detector (RICH</a:t>
            </a:r>
            <a:r>
              <a:rPr lang="en-US" sz="1200" dirty="0"/>
              <a:t>) is designed to improve CLAS12 particle identification in the momentum range 3-8 GeV/</a:t>
            </a:r>
            <a:r>
              <a:rPr lang="en-US" sz="1200" dirty="0" smtClean="0"/>
              <a:t>c</a:t>
            </a:r>
            <a:r>
              <a:rPr lang="en-US" sz="1200" dirty="0"/>
              <a:t> </a:t>
            </a:r>
            <a:r>
              <a:rPr lang="en-US" sz="1200" dirty="0" smtClean="0"/>
              <a:t>and will </a:t>
            </a:r>
            <a:r>
              <a:rPr lang="en-US" sz="1200" dirty="0"/>
              <a:t>replace one sector of the existing LTCC </a:t>
            </a:r>
            <a:r>
              <a:rPr lang="en-US" sz="1200" dirty="0" smtClean="0"/>
              <a:t>detector.</a:t>
            </a:r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The RICH </a:t>
            </a:r>
            <a:r>
              <a:rPr lang="en-US" sz="1200" dirty="0"/>
              <a:t>design </a:t>
            </a:r>
            <a:r>
              <a:rPr lang="en-US" sz="1200" dirty="0" smtClean="0"/>
              <a:t>incorporates </a:t>
            </a:r>
            <a:r>
              <a:rPr lang="en-US" sz="1200" dirty="0"/>
              <a:t>aerogel radiators, visible light photon </a:t>
            </a:r>
            <a:r>
              <a:rPr lang="en-US" sz="1200" dirty="0" smtClean="0"/>
              <a:t>detectors, and </a:t>
            </a:r>
            <a:r>
              <a:rPr lang="en-US" sz="1200" dirty="0"/>
              <a:t>a focusing mirror </a:t>
            </a:r>
            <a:r>
              <a:rPr lang="en-US" sz="1200" dirty="0" smtClean="0"/>
              <a:t>system which will </a:t>
            </a:r>
            <a:r>
              <a:rPr lang="en-US" sz="1200" dirty="0"/>
              <a:t>be used to reduce the detection area instrumented by photon detectors to ~1 m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smtClean="0"/>
              <a:t>. Multi</a:t>
            </a:r>
            <a:r>
              <a:rPr lang="en-US" sz="1200" dirty="0"/>
              <a:t>-anode photomultiplier tubes (MA-PMTs) provide the required spatial </a:t>
            </a:r>
            <a:r>
              <a:rPr lang="en-US" sz="1200" dirty="0" smtClean="0"/>
              <a:t>resolution and match </a:t>
            </a:r>
            <a:r>
              <a:rPr lang="en-US" sz="1200" dirty="0"/>
              <a:t>the aerogel Cherenkov light spectrum (</a:t>
            </a:r>
            <a:r>
              <a:rPr lang="en-US" sz="1200" dirty="0" smtClean="0"/>
              <a:t>visible </a:t>
            </a:r>
            <a:r>
              <a:rPr lang="en-US" sz="1200" dirty="0"/>
              <a:t>and near-ultraviolet </a:t>
            </a:r>
            <a:r>
              <a:rPr lang="en-US" sz="1200" dirty="0" smtClean="0"/>
              <a:t>region). </a:t>
            </a:r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For </a:t>
            </a:r>
            <a:r>
              <a:rPr lang="en-US" sz="1200" dirty="0"/>
              <a:t>forward scattered particles </a:t>
            </a:r>
            <a:r>
              <a:rPr lang="en-US" sz="1200" dirty="0" smtClean="0"/>
              <a:t>(</a:t>
            </a:r>
            <a:r>
              <a:rPr lang="en-US" sz="1200" dirty="0">
                <a:latin typeface="Symbol" charset="2"/>
                <a:cs typeface="Symbol" charset="2"/>
              </a:rPr>
              <a:t>q</a:t>
            </a:r>
            <a:r>
              <a:rPr lang="en-US" sz="1200" dirty="0" smtClean="0"/>
              <a:t>&lt;</a:t>
            </a:r>
            <a:r>
              <a:rPr lang="en-US" sz="1200" dirty="0"/>
              <a:t> </a:t>
            </a:r>
            <a:r>
              <a:rPr lang="en-US" sz="1200" dirty="0" smtClean="0"/>
              <a:t>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) </a:t>
            </a:r>
            <a:r>
              <a:rPr lang="en-US" sz="1200" dirty="0"/>
              <a:t>with </a:t>
            </a:r>
            <a:r>
              <a:rPr lang="en-US" sz="1200" dirty="0" smtClean="0"/>
              <a:t>momenta </a:t>
            </a:r>
            <a:r>
              <a:rPr lang="en-US" sz="1200" dirty="0"/>
              <a:t>3 - 8 GeV</a:t>
            </a:r>
            <a:r>
              <a:rPr lang="en-US" sz="1200" dirty="0" smtClean="0"/>
              <a:t>/c</a:t>
            </a:r>
            <a:r>
              <a:rPr lang="en-US" sz="1200" dirty="0"/>
              <a:t>, a proximity imaging method with </a:t>
            </a:r>
            <a:r>
              <a:rPr lang="en-US" sz="1200" dirty="0" smtClean="0"/>
              <a:t>thin (2 cm) aerogel </a:t>
            </a:r>
            <a:r>
              <a:rPr lang="en-US" sz="1200" dirty="0"/>
              <a:t>and direct Cherenkov light detection will be used. </a:t>
            </a:r>
            <a:endParaRPr lang="en-US" sz="1200" dirty="0" smtClean="0"/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For </a:t>
            </a:r>
            <a:r>
              <a:rPr lang="en-US" sz="1200" dirty="0"/>
              <a:t>larger incident particle angles of </a:t>
            </a:r>
            <a:r>
              <a:rPr lang="en-US" sz="1200" dirty="0" smtClean="0"/>
              <a:t>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&lt;</a:t>
            </a:r>
            <a:r>
              <a:rPr lang="en-US" sz="1200" dirty="0">
                <a:latin typeface="Symbol" charset="2"/>
                <a:cs typeface="Symbol" charset="2"/>
              </a:rPr>
              <a:t>q</a:t>
            </a:r>
            <a:r>
              <a:rPr lang="en-US" sz="1200" dirty="0" smtClean="0"/>
              <a:t>&lt;25</a:t>
            </a:r>
            <a:r>
              <a:rPr lang="en-US" sz="1200" baseline="30000" dirty="0" smtClean="0"/>
              <a:t>o</a:t>
            </a:r>
            <a:r>
              <a:rPr lang="en-US" sz="1200" dirty="0"/>
              <a:t>  </a:t>
            </a:r>
            <a:r>
              <a:rPr lang="en-US" sz="1200" dirty="0" smtClean="0"/>
              <a:t>and </a:t>
            </a:r>
            <a:r>
              <a:rPr lang="en-US" sz="1200" dirty="0"/>
              <a:t>momenta </a:t>
            </a:r>
            <a:r>
              <a:rPr lang="en-US" sz="1200" dirty="0" smtClean="0"/>
              <a:t>of  3 </a:t>
            </a:r>
            <a:r>
              <a:rPr lang="en-US" sz="1200" dirty="0"/>
              <a:t>- 6 GeV</a:t>
            </a:r>
            <a:r>
              <a:rPr lang="en-US" sz="1200" dirty="0" smtClean="0"/>
              <a:t>/c</a:t>
            </a:r>
            <a:r>
              <a:rPr lang="en-US" sz="1200" dirty="0"/>
              <a:t>, the Cherenkov light will be </a:t>
            </a:r>
            <a:r>
              <a:rPr lang="en-US" sz="1200" dirty="0" smtClean="0"/>
              <a:t>produced by a thicker aerogel (6 cm), focused </a:t>
            </a:r>
            <a:r>
              <a:rPr lang="en-US" sz="1200" dirty="0"/>
              <a:t>by a spherical mirror, undergo two further passes through the thin radiator material and a reflection from planar mirrors before detection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88392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G_20170315_1632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2078830" cy="15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25" y="8229600"/>
            <a:ext cx="6572475" cy="57530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just"/>
            <a:r>
              <a:rPr lang="en-US" sz="1200" b="1" dirty="0" smtClean="0">
                <a:latin typeface="Times New Roman"/>
              </a:rPr>
              <a:t>Contact:  </a:t>
            </a:r>
            <a:r>
              <a:rPr lang="en-US" sz="1000" dirty="0" smtClean="0"/>
              <a:t>P. Rossi, project manager  (</a:t>
            </a:r>
            <a:r>
              <a:rPr lang="en-US" sz="1000" dirty="0" smtClean="0">
                <a:solidFill>
                  <a:srgbClr val="3366FF"/>
                </a:solidFill>
                <a:hlinkClick r:id="rId3"/>
              </a:rPr>
              <a:t>rossi@jlab.org</a:t>
            </a:r>
            <a:r>
              <a:rPr lang="en-US" sz="1000" dirty="0" smtClean="0"/>
              <a:t>) 757-269-7740</a:t>
            </a:r>
          </a:p>
          <a:p>
            <a:pPr algn="just"/>
            <a:r>
              <a:rPr lang="en-US" sz="1000" dirty="0" smtClean="0"/>
              <a:t>                      M. Contalbrigo  (</a:t>
            </a:r>
            <a:r>
              <a:rPr lang="en-US" sz="1000" dirty="0">
                <a:solidFill>
                  <a:srgbClr val="3366FF"/>
                </a:solidFill>
                <a:hlinkClick r:id="rId4"/>
              </a:rPr>
              <a:t>mcontalb@fe.infn.it</a:t>
            </a:r>
            <a:r>
              <a:rPr lang="en-US" sz="1000" dirty="0" smtClean="0"/>
              <a:t>), V. Kubarovsky (</a:t>
            </a:r>
            <a:r>
              <a:rPr lang="en-US" sz="1000" dirty="0" smtClean="0">
                <a:solidFill>
                  <a:srgbClr val="3366FF"/>
                </a:solidFill>
                <a:hlinkClick r:id="rId5"/>
              </a:rPr>
              <a:t>vpk@jlab.org</a:t>
            </a:r>
            <a:r>
              <a:rPr lang="en-US" sz="1000" dirty="0" smtClean="0"/>
              <a:t>), M. Mirazita (</a:t>
            </a:r>
            <a:r>
              <a:rPr lang="en-US" sz="1000" dirty="0">
                <a:solidFill>
                  <a:srgbClr val="3366FF"/>
                </a:solidFill>
                <a:hlinkClick r:id="rId6"/>
              </a:rPr>
              <a:t>marco.mirazita@lnf.infn.it</a:t>
            </a:r>
            <a:r>
              <a:rPr lang="en-US" sz="1000" dirty="0" smtClean="0"/>
              <a:t>)	</a:t>
            </a:r>
          </a:p>
          <a:p>
            <a:pPr algn="just"/>
            <a:r>
              <a:rPr lang="en-US" sz="1000" dirty="0" smtClean="0"/>
              <a:t>                      V. D. Burkert, Hall B leader  (</a:t>
            </a:r>
            <a:r>
              <a:rPr lang="en-US" sz="1000" dirty="0" smtClean="0">
                <a:solidFill>
                  <a:srgbClr val="3366FF"/>
                </a:solidFill>
                <a:hlinkClick r:id="rId7"/>
              </a:rPr>
              <a:t>burkert@jlab.org</a:t>
            </a:r>
            <a:r>
              <a:rPr lang="en-US" sz="900" dirty="0" smtClean="0"/>
              <a:t>)  </a:t>
            </a:r>
            <a:r>
              <a:rPr lang="en-US" sz="1000" dirty="0" smtClean="0"/>
              <a:t>757-269-7540</a:t>
            </a:r>
            <a:r>
              <a:rPr lang="en-US" sz="900" dirty="0" smtClean="0">
                <a:latin typeface="Times New Roman"/>
              </a:rPr>
              <a:t>	</a:t>
            </a:r>
            <a:endParaRPr lang="en-US" sz="900" dirty="0">
              <a:latin typeface="Times New Roman"/>
            </a:endParaRPr>
          </a:p>
        </p:txBody>
      </p:sp>
      <p:pic>
        <p:nvPicPr>
          <p:cNvPr id="8" name="Picture 7" descr="JLab_s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372" y="7805922"/>
            <a:ext cx="1183302" cy="307342"/>
          </a:xfrm>
          <a:prstGeom prst="rect">
            <a:avLst/>
          </a:prstGeom>
        </p:spPr>
      </p:pic>
      <p:pic>
        <p:nvPicPr>
          <p:cNvPr id="9" name="Picture 8" descr="jsa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3972" y="7835374"/>
            <a:ext cx="513910" cy="355602"/>
          </a:xfrm>
          <a:prstGeom prst="rect">
            <a:avLst/>
          </a:prstGeom>
        </p:spPr>
      </p:pic>
      <p:pic>
        <p:nvPicPr>
          <p:cNvPr id="10" name="Picture 9" descr="New_DOE_Logo_Color_04280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8049" y="7818444"/>
            <a:ext cx="1023581" cy="2651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-76200" y="8229600"/>
            <a:ext cx="6934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04800" y="4953000"/>
            <a:ext cx="54864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Project </a:t>
            </a: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Status</a:t>
            </a:r>
          </a:p>
          <a:p>
            <a:endParaRPr lang="en-US" sz="500" b="1" dirty="0">
              <a:solidFill>
                <a:srgbClr val="000000"/>
              </a:solidFill>
              <a:cs typeface="Arial" pitchFamily="34" charset="0"/>
            </a:endParaRPr>
          </a:p>
          <a:p>
            <a:pPr marL="468000" lvl="1" indent="-216000">
              <a:buFontTx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Electronics</a:t>
            </a:r>
            <a:r>
              <a:rPr lang="en-US" sz="1200" dirty="0" smtClean="0">
                <a:solidFill>
                  <a:srgbClr val="000000"/>
                </a:solidFill>
              </a:rPr>
              <a:t>: Production done. Acceptance test done. Characterization ongoing. Typical pedestal width at the level of 1% SPE signal.</a:t>
            </a:r>
          </a:p>
          <a:p>
            <a:pPr marL="468000" lvl="1" indent="-216000">
              <a:buFontTx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Aerogel</a:t>
            </a:r>
            <a:r>
              <a:rPr lang="en-US" sz="1200" dirty="0" smtClean="0">
                <a:solidFill>
                  <a:srgbClr val="000000"/>
                </a:solidFill>
              </a:rPr>
              <a:t>: got &gt;75 % of the 3cm minimum quantity required.  Production of the 2cm layer started.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 Planar Mirrors</a:t>
            </a:r>
            <a:r>
              <a:rPr lang="en-US" sz="1200" dirty="0" smtClean="0">
                <a:solidFill>
                  <a:srgbClr val="000000"/>
                </a:solidFill>
              </a:rPr>
              <a:t>: 3/5 lateral mirrors accepted. 2 front mirror in production. </a:t>
            </a:r>
            <a:endParaRPr lang="en-US" sz="1200" i="1" dirty="0" smtClean="0">
              <a:solidFill>
                <a:srgbClr val="000000"/>
              </a:solidFill>
            </a:endParaRP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Spherical mirrors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en-US" sz="1200" dirty="0" smtClean="0">
                <a:solidFill>
                  <a:srgbClr val="000000"/>
                </a:solidFill>
              </a:rPr>
              <a:t>all 10 mirrors accepted. Back to vendor to build support and alignment structure.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  <a:cs typeface="Arial" pitchFamily="34" charset="0"/>
              </a:rPr>
              <a:t>Mechanics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: RICH mechanic structure assembled at JLab. Electronic Panel assembling structure ready. Exit window, patch panels, installation tools in preparation.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  <a:cs typeface="Arial" pitchFamily="34" charset="0"/>
              </a:rPr>
              <a:t>MA</a:t>
            </a:r>
            <a:r>
              <a:rPr lang="en-US" sz="1200" i="1" dirty="0">
                <a:solidFill>
                  <a:srgbClr val="000000"/>
                </a:solidFill>
                <a:cs typeface="Arial" pitchFamily="34" charset="0"/>
              </a:rPr>
              <a:t>-PMTs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</a:rPr>
              <a:t>80 H8500 and </a:t>
            </a:r>
            <a:r>
              <a:rPr lang="en-US" sz="1200" dirty="0" smtClean="0">
                <a:solidFill>
                  <a:srgbClr val="000000"/>
                </a:solidFill>
              </a:rPr>
              <a:t>350 </a:t>
            </a:r>
            <a:r>
              <a:rPr lang="en-US" sz="1200" dirty="0">
                <a:solidFill>
                  <a:srgbClr val="000000"/>
                </a:solidFill>
              </a:rPr>
              <a:t>H12700 PMTs delivered by Hamamatsu and tested </a:t>
            </a:r>
            <a:r>
              <a:rPr lang="en-US" sz="1200">
                <a:solidFill>
                  <a:srgbClr val="000000"/>
                </a:solidFill>
              </a:rPr>
              <a:t>at </a:t>
            </a:r>
            <a:r>
              <a:rPr lang="en-US" sz="1200" smtClean="0">
                <a:solidFill>
                  <a:srgbClr val="000000"/>
                </a:solidFill>
              </a:rPr>
              <a:t>JLab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All MA-PMTs match the specifications.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602230"/>
            <a:ext cx="3962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</a:rPr>
              <a:t>Significant </a:t>
            </a:r>
            <a:r>
              <a:rPr lang="en-US" sz="1400" b="1" dirty="0" smtClean="0">
                <a:cs typeface="Arial" pitchFamily="34" charset="0"/>
              </a:rPr>
              <a:t>dates</a:t>
            </a:r>
          </a:p>
          <a:p>
            <a:endParaRPr lang="en-US" sz="500" b="1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  <a:sym typeface="Zapf Dingbats"/>
              </a:rPr>
              <a:t>2012-2013: Test</a:t>
            </a:r>
            <a:r>
              <a:rPr lang="en-US" sz="1200" dirty="0">
                <a:cs typeface="Arial"/>
                <a:sym typeface="Zapf Dingbats"/>
              </a:rPr>
              <a:t>-beam with </a:t>
            </a:r>
            <a:r>
              <a:rPr lang="en-US" sz="1200" dirty="0" smtClean="0">
                <a:cs typeface="Arial"/>
                <a:sym typeface="Zapf Dingbats"/>
              </a:rPr>
              <a:t>electrons </a:t>
            </a:r>
            <a:r>
              <a:rPr lang="en-US" sz="1200" dirty="0">
                <a:cs typeface="Arial"/>
                <a:sym typeface="Zapf Dingbats"/>
              </a:rPr>
              <a:t>(</a:t>
            </a:r>
            <a:r>
              <a:rPr lang="en-US" sz="1200" dirty="0" smtClean="0">
                <a:cs typeface="Arial"/>
                <a:sym typeface="Zapf Dingbats"/>
              </a:rPr>
              <a:t>Frascati-INFN) </a:t>
            </a:r>
            <a:r>
              <a:rPr lang="en-US" sz="1200" dirty="0">
                <a:cs typeface="Arial"/>
              </a:rPr>
              <a:t>and hadrons (CERN</a:t>
            </a:r>
            <a:r>
              <a:rPr lang="en-US" sz="1200" dirty="0" smtClean="0">
                <a:cs typeface="Arial"/>
              </a:rPr>
              <a:t>).</a:t>
            </a:r>
            <a:endParaRPr lang="en-US" sz="1200" dirty="0">
              <a:cs typeface="Arial"/>
              <a:sym typeface="Zapf Dingbats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June 2013: Hall</a:t>
            </a:r>
            <a:r>
              <a:rPr lang="en-US" sz="1200" dirty="0">
                <a:cs typeface="Arial"/>
              </a:rPr>
              <a:t>-B </a:t>
            </a:r>
            <a:r>
              <a:rPr lang="en-US" sz="1200" dirty="0" smtClean="0">
                <a:cs typeface="Arial"/>
              </a:rPr>
              <a:t>review.</a:t>
            </a:r>
            <a:endParaRPr lang="en-US" sz="1200" dirty="0">
              <a:cs typeface="Arial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Sep. 2013: Physics </a:t>
            </a:r>
            <a:r>
              <a:rPr lang="en-US" sz="1200" dirty="0">
                <a:cs typeface="Arial"/>
              </a:rPr>
              <a:t>Division review with DOE </a:t>
            </a:r>
            <a:r>
              <a:rPr lang="en-US" sz="1200" dirty="0" smtClean="0">
                <a:cs typeface="Arial"/>
              </a:rPr>
              <a:t>observers.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>
                <a:cs typeface="Arial"/>
              </a:rPr>
              <a:t>Sep. 2013: RICH project </a:t>
            </a:r>
            <a:r>
              <a:rPr lang="en-US" sz="1200" dirty="0" smtClean="0">
                <a:cs typeface="Arial"/>
              </a:rPr>
              <a:t>started.</a:t>
            </a:r>
            <a:endParaRPr lang="en-US" sz="1200" dirty="0">
              <a:cs typeface="Arial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Sep. 2013: Hamamatsu </a:t>
            </a:r>
            <a:r>
              <a:rPr lang="en-US" sz="1200" dirty="0">
                <a:cs typeface="Arial"/>
              </a:rPr>
              <a:t>contract </a:t>
            </a:r>
            <a:r>
              <a:rPr lang="en-US" sz="1200" dirty="0" smtClean="0">
                <a:cs typeface="Arial"/>
              </a:rPr>
              <a:t>awarded.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Oct. 2015: Mid-term project review.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Jun. 2016:  Readiness review.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Mar. 2017: RICH mechanic structure assembled.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4800"/>
            <a:ext cx="38862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Construction </a:t>
            </a:r>
            <a:r>
              <a:rPr lang="en-US" sz="1400" b="1" dirty="0">
                <a:cs typeface="Arial" pitchFamily="34" charset="0"/>
              </a:rPr>
              <a:t>Strategy and Project </a:t>
            </a:r>
            <a:r>
              <a:rPr lang="en-US" sz="1400" b="1" dirty="0" smtClean="0">
                <a:cs typeface="Arial" pitchFamily="34" charset="0"/>
              </a:rPr>
              <a:t>Leadership</a:t>
            </a:r>
          </a:p>
          <a:p>
            <a:r>
              <a:rPr lang="en-US" sz="500" b="1" dirty="0" smtClean="0">
                <a:cs typeface="Arial" pitchFamily="34" charset="0"/>
              </a:rPr>
              <a:t>  </a:t>
            </a:r>
            <a:endParaRPr lang="en-US" sz="500" b="1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u="sng" dirty="0" smtClean="0">
                <a:cs typeface="Arial" pitchFamily="34" charset="0"/>
              </a:rPr>
              <a:t>The </a:t>
            </a:r>
            <a:r>
              <a:rPr lang="en-US" sz="1200" u="sng" dirty="0">
                <a:cs typeface="Arial" pitchFamily="34" charset="0"/>
              </a:rPr>
              <a:t>RICH collaboration</a:t>
            </a:r>
            <a:r>
              <a:rPr lang="en-US" sz="1200" dirty="0">
                <a:cs typeface="Arial" pitchFamily="34" charset="0"/>
              </a:rPr>
              <a:t> includes </a:t>
            </a:r>
            <a:r>
              <a:rPr lang="en-US" sz="1200" dirty="0" smtClean="0">
                <a:cs typeface="Arial"/>
              </a:rPr>
              <a:t>INFN (</a:t>
            </a:r>
            <a:r>
              <a:rPr lang="en-US" sz="1200" dirty="0">
                <a:cs typeface="Arial"/>
              </a:rPr>
              <a:t>Italy), </a:t>
            </a:r>
            <a:r>
              <a:rPr lang="en-US" sz="1200" dirty="0" smtClean="0">
                <a:cs typeface="Arial"/>
              </a:rPr>
              <a:t>JLab, </a:t>
            </a:r>
            <a:r>
              <a:rPr lang="en-US" sz="1200" dirty="0">
                <a:cs typeface="Arial"/>
              </a:rPr>
              <a:t>Argonne National </a:t>
            </a:r>
            <a:r>
              <a:rPr lang="en-US" sz="1200" dirty="0" smtClean="0">
                <a:cs typeface="Arial"/>
              </a:rPr>
              <a:t>Lab, </a:t>
            </a:r>
            <a:r>
              <a:rPr lang="en-US" sz="1200" dirty="0">
                <a:cs typeface="Arial"/>
              </a:rPr>
              <a:t>Duquesne </a:t>
            </a:r>
            <a:r>
              <a:rPr lang="en-US" sz="1200" dirty="0" smtClean="0">
                <a:cs typeface="Arial"/>
              </a:rPr>
              <a:t>University 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(DUQ)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>, University of Connecticut (UCONN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), George Washington University (GWU),  </a:t>
            </a:r>
            <a:r>
              <a:rPr lang="en-US" sz="1200" dirty="0">
                <a:cs typeface="Arial"/>
              </a:rPr>
              <a:t>Kyungpook National University (Republic of Korea</a:t>
            </a:r>
            <a:r>
              <a:rPr lang="en-US" sz="1200" dirty="0" smtClean="0">
                <a:cs typeface="Arial"/>
              </a:rPr>
              <a:t>), </a:t>
            </a:r>
            <a:r>
              <a:rPr lang="en-US" sz="1200" dirty="0">
                <a:cs typeface="Arial"/>
              </a:rPr>
              <a:t>Universidad Tecnica Federico Santa Maria (Chile)</a:t>
            </a:r>
            <a:r>
              <a:rPr lang="en-US" sz="1200" dirty="0" smtClean="0">
                <a:cs typeface="Arial"/>
              </a:rPr>
              <a:t>, University </a:t>
            </a:r>
            <a:r>
              <a:rPr lang="en-US" sz="1200" dirty="0">
                <a:cs typeface="Arial"/>
              </a:rPr>
              <a:t>of Glasgow (UK</a:t>
            </a:r>
            <a:r>
              <a:rPr lang="en-US" sz="1200" dirty="0" smtClean="0">
                <a:cs typeface="Arial"/>
              </a:rPr>
              <a:t>).</a:t>
            </a:r>
            <a:endParaRPr lang="en-US" sz="1200" dirty="0" smtClean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 pitchFamily="34" charset="0"/>
              </a:rPr>
              <a:t>The </a:t>
            </a:r>
            <a:r>
              <a:rPr lang="en-US" sz="1200" dirty="0">
                <a:cs typeface="Arial" pitchFamily="34" charset="0"/>
              </a:rPr>
              <a:t>detector </a:t>
            </a:r>
            <a:r>
              <a:rPr lang="en-US" sz="1200" dirty="0" smtClean="0">
                <a:cs typeface="Arial" pitchFamily="34" charset="0"/>
              </a:rPr>
              <a:t>components (aerogel, PMTs, mirrors and electronics) </a:t>
            </a:r>
            <a:r>
              <a:rPr lang="en-US" sz="1200" dirty="0">
                <a:cs typeface="Arial" pitchFamily="34" charset="0"/>
              </a:rPr>
              <a:t>will </a:t>
            </a:r>
            <a:r>
              <a:rPr lang="en-US" sz="1200" dirty="0" smtClean="0">
                <a:cs typeface="Arial" pitchFamily="34" charset="0"/>
              </a:rPr>
              <a:t>be tested </a:t>
            </a:r>
            <a:r>
              <a:rPr lang="en-US" sz="1200" dirty="0">
                <a:cs typeface="Arial" pitchFamily="34" charset="0"/>
              </a:rPr>
              <a:t>at </a:t>
            </a:r>
            <a:r>
              <a:rPr lang="en-US" sz="1200" dirty="0" smtClean="0">
                <a:cs typeface="Arial" pitchFamily="34" charset="0"/>
              </a:rPr>
              <a:t>the collaboration institutions.</a:t>
            </a:r>
            <a:endParaRPr lang="en-US" sz="1200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 pitchFamily="34" charset="0"/>
              </a:rPr>
              <a:t>The </a:t>
            </a:r>
            <a:r>
              <a:rPr lang="en-US" sz="1200" dirty="0">
                <a:cs typeface="Arial" pitchFamily="34" charset="0"/>
              </a:rPr>
              <a:t>whole assembly </a:t>
            </a:r>
            <a:r>
              <a:rPr lang="en-US" sz="1200" dirty="0" smtClean="0">
                <a:cs typeface="Arial" pitchFamily="34" charset="0"/>
              </a:rPr>
              <a:t>will </a:t>
            </a:r>
            <a:r>
              <a:rPr lang="en-US" sz="1200" dirty="0">
                <a:cs typeface="Arial" pitchFamily="34" charset="0"/>
              </a:rPr>
              <a:t>take place at </a:t>
            </a:r>
            <a:r>
              <a:rPr lang="en-US" sz="1200" dirty="0" err="1" smtClean="0">
                <a:cs typeface="Arial" pitchFamily="34" charset="0"/>
              </a:rPr>
              <a:t>JLab</a:t>
            </a:r>
            <a:r>
              <a:rPr lang="en-US" sz="1200" dirty="0" smtClean="0">
                <a:cs typeface="Arial" pitchFamily="34" charset="0"/>
              </a:rPr>
              <a:t>.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657600"/>
            <a:ext cx="708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white"/>
                </a:solidFill>
              </a:rPr>
              <a:t>MA-PMTs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648200"/>
            <a:ext cx="61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white"/>
                </a:solidFill>
              </a:rPr>
              <a:t>Aerogel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457200"/>
            <a:ext cx="20574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RICH electronic panel ready for assembling</a:t>
            </a:r>
            <a:endParaRPr lang="en-US" sz="1000" dirty="0"/>
          </a:p>
        </p:txBody>
      </p:sp>
      <p:pic>
        <p:nvPicPr>
          <p:cNvPr id="19" name="Picture 18" descr="IMG_20161115_154540_1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621" r="10741" b="4609"/>
          <a:stretch/>
        </p:blipFill>
        <p:spPr>
          <a:xfrm>
            <a:off x="4343400" y="3810000"/>
            <a:ext cx="2401014" cy="1276637"/>
          </a:xfrm>
          <a:prstGeom prst="rect">
            <a:avLst/>
          </a:prstGeom>
        </p:spPr>
      </p:pic>
      <p:pic>
        <p:nvPicPr>
          <p:cNvPr id="21" name="Picture 20" descr="Electronics panel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21414" r="13486" b="26271"/>
          <a:stretch/>
        </p:blipFill>
        <p:spPr>
          <a:xfrm rot="5400000">
            <a:off x="4232346" y="1025454"/>
            <a:ext cx="2635396" cy="24132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95800" y="3563779"/>
            <a:ext cx="20574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RICH planar mirror fulfilling specs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961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25016</TotalTime>
  <Words>610</Words>
  <Application>Microsoft Macintosh PowerPoint</Application>
  <PresentationFormat>On-screen Show (4:3)</PresentationFormat>
  <Paragraphs>68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latifa</dc:creator>
  <cp:lastModifiedBy>Marco Contalbrigo</cp:lastModifiedBy>
  <cp:revision>112</cp:revision>
  <cp:lastPrinted>2014-02-12T17:47:50Z</cp:lastPrinted>
  <dcterms:created xsi:type="dcterms:W3CDTF">2013-04-29T21:24:01Z</dcterms:created>
  <dcterms:modified xsi:type="dcterms:W3CDTF">2017-03-24T15:55:19Z</dcterms:modified>
</cp:coreProperties>
</file>