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1701" r:id="rId2"/>
    <p:sldId id="1708" r:id="rId3"/>
    <p:sldId id="1714" r:id="rId4"/>
    <p:sldId id="1698" r:id="rId5"/>
    <p:sldId id="1716" r:id="rId6"/>
    <p:sldId id="1704" r:id="rId7"/>
    <p:sldId id="1715" r:id="rId8"/>
    <p:sldId id="1706" r:id="rId9"/>
    <p:sldId id="1717" r:id="rId1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424EA"/>
    <a:srgbClr val="4CDE41"/>
    <a:srgbClr val="F5F701"/>
    <a:srgbClr val="E4E49A"/>
    <a:srgbClr val="FCBA78"/>
    <a:srgbClr val="E5E1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2" autoAdjust="0"/>
    <p:restoredTop sz="96122" autoAdjust="0"/>
  </p:normalViewPr>
  <p:slideViewPr>
    <p:cSldViewPr snapToGrid="0" snapToObjects="1">
      <p:cViewPr varScale="1">
        <p:scale>
          <a:sx n="158" d="100"/>
          <a:sy n="158" d="100"/>
        </p:scale>
        <p:origin x="672" y="184"/>
      </p:cViewPr>
      <p:guideLst>
        <p:guide orient="horz" pos="1620"/>
        <p:guide pos="2880"/>
      </p:guideLst>
    </p:cSldViewPr>
  </p:slideViewPr>
  <p:notesTextViewPr>
    <p:cViewPr>
      <p:scale>
        <a:sx n="85" d="100"/>
        <a:sy n="8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7/8/26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F992D-A7D9-5C6D-C577-040819F95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F72CC3-75C8-D177-EDE8-1CEC443186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037326-DAE0-595F-9B5A-8F98C2D8CF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06F4B-A269-1198-CBD2-867DC13DF4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268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DAD3C-1173-5687-E563-F81152C94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F5D0FC-BBCA-F54D-86F6-BFD321FA68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45AFDB-40F3-5F51-E142-3343A0A5FF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396D00-B7AB-4C64-D6FA-E7E3135C31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837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E40A-3575-7B81-028E-7351A5AD2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A49E98-0C0C-2696-1202-470D65FC8E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A61325-3B88-C8FF-14E8-F5469C2D68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BC620-A243-A573-15DE-72459F497D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09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80BAB-85F2-54E3-F7BC-AA880FA6B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DB2D43-A9D7-B68C-997E-41B2D74A12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A488F7-C70C-E7B8-CCB5-7DA179423D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F5C1DA-9E27-A378-76DE-A6D6033CFF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977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96B76-7010-04F9-C2DB-918590F87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3DE0E2-B474-9ACF-CC52-E29D3B982B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E2F0B4-A1A0-0EAF-3681-1BC4452603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6AB60B-4C6D-0A3E-CFD2-30A26F466D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1720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29BE8-E9C8-15CB-E58B-1F448F32C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3B5AF9-2DB4-30D0-EECC-F16C151525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F265E1-B520-97BA-F049-55D4E8335E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E72BDE-5BD2-13B7-A1FA-F44579506C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242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EF8E2-B861-723E-2A4F-66C3E1590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46E8AE-8DD7-279E-CE59-3C6D339908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7E635C-D750-6315-C473-33CAB5C669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C4EDBC-D235-C377-DF1E-6431195006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0090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8CA3C-18AB-AA31-8430-4EE687FC9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CD9996-74D7-CC52-D5F8-10C903C912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13EC2E-A113-FDBA-8ED5-54C4FBB8DC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3FC102-0E0C-08B0-5F17-9AD347C2C3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5112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E5D9F-CE3B-E6FE-BE3B-8D9EC2593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4DF2B6-F6F7-6DD8-5877-35AB9FBD8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EDCD15-3734-AF18-3368-F6D0B1EDA9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2E16C8-EE25-87F1-2149-AE7BA151D8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804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08/07/26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08/07/26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08/07/26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08/07/26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7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08/07/26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08/07/26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08/07/26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08/07/26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08/07/26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08/07/26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08/07/26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08/07/26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37963-5AB7-28C9-B7CF-FF976F668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C5956D7C-667F-2F42-DF59-7E916BDBE4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863" y="623974"/>
            <a:ext cx="7323087" cy="432213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B4DB08B-1608-89C3-6DC4-15679DDC6FF2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E32653D-066E-EF49-A0BC-B8850A3F0641}"/>
              </a:ext>
            </a:extLst>
          </p:cNvPr>
          <p:cNvSpPr/>
          <p:nvPr/>
        </p:nvSpPr>
        <p:spPr>
          <a:xfrm>
            <a:off x="3761328" y="-31962"/>
            <a:ext cx="151240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Test-Beam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F101C0B-4A47-0949-E365-7BFAF142C32B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5" name="Foliennummernplatzhalter 6">
            <a:extLst>
              <a:ext uri="{FF2B5EF4-FFF2-40B4-BE49-F238E27FC236}">
                <a16:creationId xmlns:a16="http://schemas.microsoft.com/office/drawing/2014/main" id="{2B06C7DA-D331-52E8-703B-C6BBA884AF10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7945E36-43AB-8B3F-3887-38848B06F41B}"/>
              </a:ext>
            </a:extLst>
          </p:cNvPr>
          <p:cNvSpPr txBox="1"/>
          <p:nvPr/>
        </p:nvSpPr>
        <p:spPr>
          <a:xfrm>
            <a:off x="172758" y="4975163"/>
            <a:ext cx="73129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EB2DAA68-2521-9A20-0420-743214A96F9D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 err="1">
                <a:solidFill>
                  <a:schemeClr val="bg1"/>
                </a:solidFill>
              </a:rPr>
              <a:t>dRICH</a:t>
            </a:r>
            <a:r>
              <a:rPr lang="en-US" sz="700" dirty="0">
                <a:solidFill>
                  <a:schemeClr val="bg1"/>
                </a:solidFill>
              </a:rPr>
              <a:t> Meeting,  July 8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, 2026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4E68EBE-53E6-2636-2EDF-2116EA8CC494}"/>
              </a:ext>
            </a:extLst>
          </p:cNvPr>
          <p:cNvCxnSpPr>
            <a:cxnSpLocks/>
          </p:cNvCxnSpPr>
          <p:nvPr/>
        </p:nvCxnSpPr>
        <p:spPr>
          <a:xfrm>
            <a:off x="2647165" y="3358576"/>
            <a:ext cx="1597031" cy="0"/>
          </a:xfrm>
          <a:prstGeom prst="straightConnector1">
            <a:avLst/>
          </a:prstGeom>
          <a:ln>
            <a:solidFill>
              <a:srgbClr val="C00000"/>
            </a:solidFill>
            <a:headEnd type="triangle" w="lg" len="lg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5777239-22B3-B304-EEA1-1C1ACE5BFA5A}"/>
              </a:ext>
            </a:extLst>
          </p:cNvPr>
          <p:cNvCxnSpPr>
            <a:cxnSpLocks/>
          </p:cNvCxnSpPr>
          <p:nvPr/>
        </p:nvCxnSpPr>
        <p:spPr>
          <a:xfrm>
            <a:off x="5094193" y="3726855"/>
            <a:ext cx="2755845" cy="0"/>
          </a:xfrm>
          <a:prstGeom prst="straightConnector1">
            <a:avLst/>
          </a:prstGeom>
          <a:ln>
            <a:solidFill>
              <a:srgbClr val="C00000"/>
            </a:solidFill>
            <a:headEnd type="triangle" w="lg" len="lg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4B299F3-7D78-EDC5-C310-6F435D1AFEBD}"/>
              </a:ext>
            </a:extLst>
          </p:cNvPr>
          <p:cNvSpPr txBox="1"/>
          <p:nvPr/>
        </p:nvSpPr>
        <p:spPr>
          <a:xfrm>
            <a:off x="2846717" y="3050799"/>
            <a:ext cx="14977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solidFill>
                  <a:srgbClr val="C00000"/>
                </a:solidFill>
              </a:rPr>
              <a:t>PS (20-180 GeV/c)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E77A18-5337-CE2E-99E8-3EACBF1C18DF}"/>
              </a:ext>
            </a:extLst>
          </p:cNvPr>
          <p:cNvSpPr txBox="1"/>
          <p:nvPr/>
        </p:nvSpPr>
        <p:spPr>
          <a:xfrm>
            <a:off x="5773718" y="3434949"/>
            <a:ext cx="13967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solidFill>
                  <a:srgbClr val="C00000"/>
                </a:solidFill>
              </a:rPr>
              <a:t>SPS (2-11 GeV/c)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4FD84B-CE67-7ED1-1B05-887F873E235C}"/>
              </a:ext>
            </a:extLst>
          </p:cNvPr>
          <p:cNvSpPr txBox="1"/>
          <p:nvPr/>
        </p:nvSpPr>
        <p:spPr>
          <a:xfrm>
            <a:off x="560516" y="294301"/>
            <a:ext cx="802296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Significant effort to cover 1 month of activity. Distribute partecipation. Nice bootcamp for new/young collaborators.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6385F76-1699-C90A-56C1-29C923AC3510}"/>
              </a:ext>
            </a:extLst>
          </p:cNvPr>
          <p:cNvCxnSpPr>
            <a:cxnSpLocks/>
          </p:cNvCxnSpPr>
          <p:nvPr/>
        </p:nvCxnSpPr>
        <p:spPr>
          <a:xfrm>
            <a:off x="4076384" y="2197746"/>
            <a:ext cx="495615" cy="0"/>
          </a:xfrm>
          <a:prstGeom prst="straightConnector1">
            <a:avLst/>
          </a:prstGeom>
          <a:ln>
            <a:solidFill>
              <a:srgbClr val="C00000"/>
            </a:solidFill>
            <a:headEnd type="triangle" w="lg" len="lg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888582B1-8966-F6DC-4E3A-EC2659A9D9A8}"/>
              </a:ext>
            </a:extLst>
          </p:cNvPr>
          <p:cNvSpPr txBox="1"/>
          <p:nvPr/>
        </p:nvSpPr>
        <p:spPr>
          <a:xfrm>
            <a:off x="4048952" y="1859524"/>
            <a:ext cx="558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solidFill>
                  <a:srgbClr val="C00000"/>
                </a:solidFill>
              </a:rPr>
              <a:t>Extra</a:t>
            </a:r>
          </a:p>
        </p:txBody>
      </p:sp>
    </p:spTree>
    <p:extLst>
      <p:ext uri="{BB962C8B-B14F-4D97-AF65-F5344CB8AC3E}">
        <p14:creationId xmlns:p14="http://schemas.microsoft.com/office/powerpoint/2010/main" val="4145396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024A0-ECD5-8A4E-44C6-7DB64DE7E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F68F544-056A-7482-5328-EC66AF309849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8A24F84-7B45-0CCE-CDAA-10E377425A14}"/>
              </a:ext>
            </a:extLst>
          </p:cNvPr>
          <p:cNvSpPr/>
          <p:nvPr/>
        </p:nvSpPr>
        <p:spPr>
          <a:xfrm>
            <a:off x="3595800" y="-31962"/>
            <a:ext cx="1843453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Real-Scale Prototype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FF863FA-C79B-C84A-FB2C-E90A10E18BF3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5" name="Foliennummernplatzhalter 6">
            <a:extLst>
              <a:ext uri="{FF2B5EF4-FFF2-40B4-BE49-F238E27FC236}">
                <a16:creationId xmlns:a16="http://schemas.microsoft.com/office/drawing/2014/main" id="{F2F8CF22-126F-9412-8718-A8015E8A44BB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0B82F38-C257-AFD8-ADFF-6F2B92113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7511" y="354383"/>
            <a:ext cx="5279935" cy="23759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421D646-1688-A525-CFAF-398912EEB4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813" y="373802"/>
            <a:ext cx="1788065" cy="2384086"/>
          </a:xfrm>
          <a:prstGeom prst="rect">
            <a:avLst/>
          </a:prstGeom>
        </p:spPr>
      </p:pic>
      <p:pic>
        <p:nvPicPr>
          <p:cNvPr id="18" name="Picture 17" descr="A group of men working on a machine&#10;&#10;Description automatically generated">
            <a:extLst>
              <a:ext uri="{FF2B5EF4-FFF2-40B4-BE49-F238E27FC236}">
                <a16:creationId xmlns:a16="http://schemas.microsoft.com/office/drawing/2014/main" id="{8E70DE6D-7658-F39D-E822-0066255152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2406" y="362498"/>
            <a:ext cx="1069187" cy="2375971"/>
          </a:xfrm>
          <a:prstGeom prst="rect">
            <a:avLst/>
          </a:prstGeom>
        </p:spPr>
      </p:pic>
      <p:pic>
        <p:nvPicPr>
          <p:cNvPr id="2" name="Picture 1" descr="A large machine in a factory&#10;&#10;Description automatically generated">
            <a:extLst>
              <a:ext uri="{FF2B5EF4-FFF2-40B4-BE49-F238E27FC236}">
                <a16:creationId xmlns:a16="http://schemas.microsoft.com/office/drawing/2014/main" id="{496F3B5E-B678-43EA-177F-2004FA46C8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757" y="2793536"/>
            <a:ext cx="4811305" cy="21650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160635D-9128-A58C-DD8E-B0F81F5954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4980" y="2793535"/>
            <a:ext cx="1987497" cy="21650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C05991-69F6-1835-283A-C35AEBB4B8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3395" y="2794460"/>
            <a:ext cx="1783717" cy="21553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EF2105-4EA7-2456-E45C-E2F0AC2EECE3}"/>
              </a:ext>
            </a:extLst>
          </p:cNvPr>
          <p:cNvSpPr/>
          <p:nvPr/>
        </p:nvSpPr>
        <p:spPr>
          <a:xfrm>
            <a:off x="82295" y="373802"/>
            <a:ext cx="1212511" cy="2712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79CB9F-E116-D480-D8EB-AA482F16434E}"/>
              </a:ext>
            </a:extLst>
          </p:cNvPr>
          <p:cNvSpPr txBox="1"/>
          <p:nvPr/>
        </p:nvSpPr>
        <p:spPr>
          <a:xfrm>
            <a:off x="82294" y="354383"/>
            <a:ext cx="121251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>
                <a:solidFill>
                  <a:schemeClr val="accent6">
                    <a:lumMod val="50000"/>
                  </a:schemeClr>
                </a:solidFill>
              </a:rPr>
              <a:t>SPS – 1.5 week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80BB65-DA6B-CFE2-7EEA-724E91E6392F}"/>
              </a:ext>
            </a:extLst>
          </p:cNvPr>
          <p:cNvSpPr/>
          <p:nvPr/>
        </p:nvSpPr>
        <p:spPr>
          <a:xfrm>
            <a:off x="0" y="4676827"/>
            <a:ext cx="1069187" cy="2712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1355DF-3D51-E650-9C6A-2E15EF69CD7F}"/>
              </a:ext>
            </a:extLst>
          </p:cNvPr>
          <p:cNvSpPr txBox="1"/>
          <p:nvPr/>
        </p:nvSpPr>
        <p:spPr>
          <a:xfrm>
            <a:off x="19582" y="4668257"/>
            <a:ext cx="10684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>
                <a:solidFill>
                  <a:schemeClr val="accent6">
                    <a:lumMod val="50000"/>
                  </a:schemeClr>
                </a:solidFill>
              </a:rPr>
              <a:t>PS – 2 weeks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D1C414-3983-DB93-C9DF-1F65E753058A}"/>
              </a:ext>
            </a:extLst>
          </p:cNvPr>
          <p:cNvSpPr txBox="1"/>
          <p:nvPr/>
        </p:nvSpPr>
        <p:spPr>
          <a:xfrm>
            <a:off x="172758" y="4975163"/>
            <a:ext cx="73129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AECA1A60-B6F9-32FC-6AFC-92D0D93313F7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 err="1">
                <a:solidFill>
                  <a:schemeClr val="bg1"/>
                </a:solidFill>
              </a:rPr>
              <a:t>dRICH</a:t>
            </a:r>
            <a:r>
              <a:rPr lang="en-US" sz="700" dirty="0">
                <a:solidFill>
                  <a:schemeClr val="bg1"/>
                </a:solidFill>
              </a:rPr>
              <a:t> Meeting,  July 8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2148450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4EDF9-BA53-207F-4D39-71F73E3A4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6CF387-FE10-CC96-8F1F-4117A1359488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A38D98D-8CE4-BFB2-8252-D8D6096D1E41}"/>
              </a:ext>
            </a:extLst>
          </p:cNvPr>
          <p:cNvSpPr/>
          <p:nvPr/>
        </p:nvSpPr>
        <p:spPr>
          <a:xfrm>
            <a:off x="3206979" y="-31962"/>
            <a:ext cx="2621103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Real-Components at Test-Beam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897E1A6-5692-C95D-2345-A8F1F8F8819E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5" name="Foliennummernplatzhalter 6">
            <a:extLst>
              <a:ext uri="{FF2B5EF4-FFF2-40B4-BE49-F238E27FC236}">
                <a16:creationId xmlns:a16="http://schemas.microsoft.com/office/drawing/2014/main" id="{FE7640AB-C2A9-478C-2CF6-53E2332367CF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28C83D8-E321-C499-7AE1-1D40F961D6D0}"/>
              </a:ext>
            </a:extLst>
          </p:cNvPr>
          <p:cNvSpPr txBox="1"/>
          <p:nvPr/>
        </p:nvSpPr>
        <p:spPr>
          <a:xfrm>
            <a:off x="6913432" y="310400"/>
            <a:ext cx="167898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effectLst/>
              </a:rPr>
              <a:t>Aerogel demonstrator</a:t>
            </a:r>
            <a:endParaRPr lang="en-IT" sz="1300" dirty="0">
              <a:effectLst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202FEC2-0659-5AD7-FFD3-18A825E45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996" y="629646"/>
            <a:ext cx="2381860" cy="202314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54874BA-8B14-8C84-F686-27C52B6015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1996" y="2713146"/>
            <a:ext cx="2381859" cy="22108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9D1C5DD-D67E-6FE7-6B3C-CCBBB0913679}"/>
              </a:ext>
            </a:extLst>
          </p:cNvPr>
          <p:cNvSpPr txBox="1"/>
          <p:nvPr/>
        </p:nvSpPr>
        <p:spPr>
          <a:xfrm>
            <a:off x="172758" y="4975163"/>
            <a:ext cx="73129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8C7738-401C-3FC8-60CA-FCBE7C60ADB6}"/>
              </a:ext>
            </a:extLst>
          </p:cNvPr>
          <p:cNvSpPr txBox="1"/>
          <p:nvPr/>
        </p:nvSpPr>
        <p:spPr>
          <a:xfrm>
            <a:off x="1482219" y="301078"/>
            <a:ext cx="28586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SiPM detector box         Carbon fiber mirror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C4BCDB-B007-89A8-8820-02986BEF04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7767" y="3257161"/>
            <a:ext cx="2910395" cy="1626397"/>
          </a:xfrm>
          <a:prstGeom prst="rect">
            <a:avLst/>
          </a:prstGeom>
        </p:spPr>
      </p:pic>
      <p:pic>
        <p:nvPicPr>
          <p:cNvPr id="11" name="Picture 10" descr="A person in a white helmet looking out of a large black object&#10;&#10;Description automatically generated">
            <a:extLst>
              <a:ext uri="{FF2B5EF4-FFF2-40B4-BE49-F238E27FC236}">
                <a16:creationId xmlns:a16="http://schemas.microsoft.com/office/drawing/2014/main" id="{B6EA9836-C03D-46C6-5AB3-864762A202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845" y="628887"/>
            <a:ext cx="5012267" cy="2255520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9330AB2-7A07-EE9E-0B6A-D6FC331EE677}"/>
              </a:ext>
            </a:extLst>
          </p:cNvPr>
          <p:cNvCxnSpPr>
            <a:cxnSpLocks/>
          </p:cNvCxnSpPr>
          <p:nvPr/>
        </p:nvCxnSpPr>
        <p:spPr>
          <a:xfrm>
            <a:off x="3776133" y="587952"/>
            <a:ext cx="0" cy="8937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F3EFAB5-8460-D11A-ED53-739786EBC3B6}"/>
              </a:ext>
            </a:extLst>
          </p:cNvPr>
          <p:cNvCxnSpPr>
            <a:cxnSpLocks/>
          </p:cNvCxnSpPr>
          <p:nvPr/>
        </p:nvCxnSpPr>
        <p:spPr>
          <a:xfrm>
            <a:off x="2108200" y="578077"/>
            <a:ext cx="364067" cy="6505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B4D439C-DFCB-3ED1-14EC-A4A742F1C67C}"/>
              </a:ext>
            </a:extLst>
          </p:cNvPr>
          <p:cNvSpPr txBox="1"/>
          <p:nvPr/>
        </p:nvSpPr>
        <p:spPr>
          <a:xfrm>
            <a:off x="1556848" y="2944833"/>
            <a:ext cx="3300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200" dirty="0"/>
              <a:t>Quartz window and curved active surface mockup</a:t>
            </a:r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893A870E-D620-EE59-661C-FBEF2B9D9379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 err="1">
                <a:solidFill>
                  <a:schemeClr val="bg1"/>
                </a:solidFill>
              </a:rPr>
              <a:t>dRICH</a:t>
            </a:r>
            <a:r>
              <a:rPr lang="en-US" sz="700" dirty="0">
                <a:solidFill>
                  <a:schemeClr val="bg1"/>
                </a:solidFill>
              </a:rPr>
              <a:t> Meeting,  July 8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954066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16439-971C-B3F4-84D4-D2BE84D97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BA015AA-64BE-6013-FA9A-82D0A5A1E952}"/>
              </a:ext>
            </a:extLst>
          </p:cNvPr>
          <p:cNvSpPr/>
          <p:nvPr/>
        </p:nvSpPr>
        <p:spPr>
          <a:xfrm>
            <a:off x="392885" y="2360990"/>
            <a:ext cx="2006572" cy="300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AE6F41C-6690-C508-B3EE-7393B2E60C28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8B389C5-8AF6-8F6F-2779-4FA00D1A91DE}"/>
              </a:ext>
            </a:extLst>
          </p:cNvPr>
          <p:cNvSpPr/>
          <p:nvPr/>
        </p:nvSpPr>
        <p:spPr>
          <a:xfrm>
            <a:off x="3457049" y="-31962"/>
            <a:ext cx="212096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Gas System at Test-Beam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9C3B95F-1F74-13B1-D030-34935CCCED2A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5" name="Foliennummernplatzhalter 6">
            <a:extLst>
              <a:ext uri="{FF2B5EF4-FFF2-40B4-BE49-F238E27FC236}">
                <a16:creationId xmlns:a16="http://schemas.microsoft.com/office/drawing/2014/main" id="{1CFB2D73-3FFE-3035-9732-690419DFE8B4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7A8F59-69A1-440B-2A21-7290F95C2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20" y="1021214"/>
            <a:ext cx="1710615" cy="1282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40C9E3-37AA-C61C-FFB0-66482AA24D36}"/>
              </a:ext>
            </a:extLst>
          </p:cNvPr>
          <p:cNvSpPr txBox="1"/>
          <p:nvPr/>
        </p:nvSpPr>
        <p:spPr>
          <a:xfrm>
            <a:off x="2240137" y="1971673"/>
            <a:ext cx="303474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b="1" dirty="0">
                <a:solidFill>
                  <a:srgbClr val="C00000"/>
                </a:solidFill>
              </a:rPr>
              <a:t>Validation of the </a:t>
            </a:r>
            <a:r>
              <a:rPr lang="en-IT" sz="1300" b="1" dirty="0">
                <a:solidFill>
                  <a:srgbClr val="C00000"/>
                </a:solidFill>
              </a:rPr>
              <a:t>C</a:t>
            </a:r>
            <a:r>
              <a:rPr lang="en-IT" sz="1300" b="1" baseline="-25000" dirty="0">
                <a:solidFill>
                  <a:srgbClr val="C00000"/>
                </a:solidFill>
              </a:rPr>
              <a:t>2</a:t>
            </a:r>
            <a:r>
              <a:rPr lang="en-IT" sz="1300" b="1" dirty="0">
                <a:solidFill>
                  <a:srgbClr val="C00000"/>
                </a:solidFill>
              </a:rPr>
              <a:t>F</a:t>
            </a:r>
            <a:r>
              <a:rPr lang="en-IT" sz="1300" b="1" baseline="-25000" dirty="0">
                <a:solidFill>
                  <a:srgbClr val="C00000"/>
                </a:solidFill>
              </a:rPr>
              <a:t>6  </a:t>
            </a:r>
            <a:r>
              <a:rPr lang="en-IT" sz="1300" b="1" dirty="0">
                <a:solidFill>
                  <a:srgbClr val="C00000"/>
                </a:solidFill>
              </a:rPr>
              <a:t>gas system concept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6DE14D-CE73-CEFD-42D0-8AA874AA7AA7}"/>
              </a:ext>
            </a:extLst>
          </p:cNvPr>
          <p:cNvSpPr txBox="1"/>
          <p:nvPr/>
        </p:nvSpPr>
        <p:spPr>
          <a:xfrm>
            <a:off x="231094" y="715807"/>
            <a:ext cx="14110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C0-C10 membranes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81C257-9154-448C-C2EF-DB6D35966377}"/>
              </a:ext>
            </a:extLst>
          </p:cNvPr>
          <p:cNvSpPr txBox="1"/>
          <p:nvPr/>
        </p:nvSpPr>
        <p:spPr>
          <a:xfrm>
            <a:off x="2222334" y="887716"/>
            <a:ext cx="3271729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Successful gas operations:   </a:t>
            </a:r>
          </a:p>
          <a:p>
            <a:r>
              <a:rPr lang="en-IT" sz="1300" dirty="0"/>
              <a:t>Air --&gt; N</a:t>
            </a:r>
            <a:r>
              <a:rPr lang="en-IT" sz="1300" baseline="-25000" dirty="0"/>
              <a:t>2</a:t>
            </a:r>
            <a:r>
              <a:rPr lang="en-IT" sz="1300" dirty="0"/>
              <a:t> flushing --&gt; CO</a:t>
            </a:r>
            <a:r>
              <a:rPr lang="en-IT" sz="1300" baseline="-25000" dirty="0"/>
              <a:t>2</a:t>
            </a:r>
            <a:r>
              <a:rPr lang="en-IT" sz="1300" dirty="0"/>
              <a:t> filling --&gt; C</a:t>
            </a:r>
            <a:r>
              <a:rPr lang="en-IT" sz="1300" baseline="-25000" dirty="0"/>
              <a:t>2</a:t>
            </a:r>
            <a:r>
              <a:rPr lang="en-IT" sz="1300" dirty="0"/>
              <a:t>F</a:t>
            </a:r>
            <a:r>
              <a:rPr lang="en-IT" sz="1300" baseline="-25000" dirty="0"/>
              <a:t>6 </a:t>
            </a:r>
            <a:r>
              <a:rPr lang="en-IT" sz="1300" dirty="0"/>
              <a:t>filling</a:t>
            </a:r>
          </a:p>
          <a:p>
            <a:endParaRPr lang="en-IT" sz="1100" dirty="0"/>
          </a:p>
          <a:p>
            <a:r>
              <a:rPr lang="en-IT" sz="1300" dirty="0"/>
              <a:t>Succesfull purging and recovery of C</a:t>
            </a:r>
            <a:r>
              <a:rPr lang="en-IT" sz="1300" baseline="-25000" dirty="0"/>
              <a:t>2</a:t>
            </a:r>
            <a:r>
              <a:rPr lang="en-IT" sz="1300" dirty="0"/>
              <a:t>F</a:t>
            </a:r>
            <a:r>
              <a:rPr lang="en-IT" sz="1300" baseline="-25000" dirty="0"/>
              <a:t>6</a:t>
            </a:r>
          </a:p>
          <a:p>
            <a:r>
              <a:rPr lang="en-IT" sz="1300" dirty="0"/>
              <a:t>Re-use of the same gas in the two test-beams</a:t>
            </a:r>
          </a:p>
        </p:txBody>
      </p:sp>
      <p:pic>
        <p:nvPicPr>
          <p:cNvPr id="17" name="Picture 16" descr="A person in a white helmet working on a computer&#10;&#10;Description automatically generated">
            <a:extLst>
              <a:ext uri="{FF2B5EF4-FFF2-40B4-BE49-F238E27FC236}">
                <a16:creationId xmlns:a16="http://schemas.microsoft.com/office/drawing/2014/main" id="{2B7CABF5-A0C9-451A-29BD-EE9A2AE29D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350" y="2599786"/>
            <a:ext cx="5007756" cy="2253490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7EA0D2-50A8-2862-2FE7-99FE4F94CFB5}"/>
              </a:ext>
            </a:extLst>
          </p:cNvPr>
          <p:cNvCxnSpPr/>
          <p:nvPr/>
        </p:nvCxnSpPr>
        <p:spPr>
          <a:xfrm flipH="1" flipV="1">
            <a:off x="1910736" y="2444807"/>
            <a:ext cx="1431985" cy="145035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D65F403-7964-D830-DF60-7FC008A02DA8}"/>
              </a:ext>
            </a:extLst>
          </p:cNvPr>
          <p:cNvCxnSpPr>
            <a:cxnSpLocks/>
          </p:cNvCxnSpPr>
          <p:nvPr/>
        </p:nvCxnSpPr>
        <p:spPr>
          <a:xfrm flipV="1">
            <a:off x="4312763" y="2444807"/>
            <a:ext cx="116886" cy="6252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486630A-05DE-EEC3-FF5F-8B7ADABDD381}"/>
              </a:ext>
            </a:extLst>
          </p:cNvPr>
          <p:cNvSpPr txBox="1"/>
          <p:nvPr/>
        </p:nvSpPr>
        <p:spPr>
          <a:xfrm>
            <a:off x="3471641" y="2293485"/>
            <a:ext cx="7986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Gas panel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F2941EE-1E2C-7144-EBCD-281D2B948D65}"/>
              </a:ext>
            </a:extLst>
          </p:cNvPr>
          <p:cNvSpPr txBox="1"/>
          <p:nvPr/>
        </p:nvSpPr>
        <p:spPr>
          <a:xfrm>
            <a:off x="281898" y="2313481"/>
            <a:ext cx="754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Recovery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5598E71-EA02-E75D-041F-F5DE25B807A4}"/>
              </a:ext>
            </a:extLst>
          </p:cNvPr>
          <p:cNvCxnSpPr>
            <a:cxnSpLocks/>
          </p:cNvCxnSpPr>
          <p:nvPr/>
        </p:nvCxnSpPr>
        <p:spPr>
          <a:xfrm flipH="1" flipV="1">
            <a:off x="178970" y="2451981"/>
            <a:ext cx="549693" cy="8334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3F3D32E-4CE2-4987-8F85-ECCD3E011264}"/>
              </a:ext>
            </a:extLst>
          </p:cNvPr>
          <p:cNvSpPr txBox="1"/>
          <p:nvPr/>
        </p:nvSpPr>
        <p:spPr>
          <a:xfrm>
            <a:off x="172758" y="4975163"/>
            <a:ext cx="73129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A00549-613B-20F2-6B2E-394397E283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6593" y="2948789"/>
            <a:ext cx="3173369" cy="18382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2E4B033-DC9F-CA48-5D72-9E47567F2A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3717" y="597438"/>
            <a:ext cx="3174649" cy="1858561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640EB8F-811B-E4E1-E922-9ADBAA3E8229}"/>
              </a:ext>
            </a:extLst>
          </p:cNvPr>
          <p:cNvCxnSpPr>
            <a:cxnSpLocks/>
          </p:cNvCxnSpPr>
          <p:nvPr/>
        </p:nvCxnSpPr>
        <p:spPr>
          <a:xfrm flipV="1">
            <a:off x="7786158" y="980332"/>
            <a:ext cx="0" cy="628682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02A8A72-83B4-5773-95F6-FDE7C88BE757}"/>
              </a:ext>
            </a:extLst>
          </p:cNvPr>
          <p:cNvCxnSpPr>
            <a:cxnSpLocks/>
          </p:cNvCxnSpPr>
          <p:nvPr/>
        </p:nvCxnSpPr>
        <p:spPr>
          <a:xfrm flipV="1">
            <a:off x="6640110" y="1501925"/>
            <a:ext cx="0" cy="628682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BDEB9ED4-677C-26F7-1D35-C646075AD8D1}"/>
              </a:ext>
            </a:extLst>
          </p:cNvPr>
          <p:cNvSpPr txBox="1"/>
          <p:nvPr/>
        </p:nvSpPr>
        <p:spPr>
          <a:xfrm>
            <a:off x="6672006" y="1663175"/>
            <a:ext cx="11272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>
                <a:latin typeface="Symbol" pitchFamily="2" charset="2"/>
              </a:rPr>
              <a:t>D</a:t>
            </a:r>
            <a:r>
              <a:rPr lang="en-IT" sz="1000" dirty="0"/>
              <a:t>p vs atmosphere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961BDA8-E4B0-DBFD-7E7B-B97F6E4CFDD7}"/>
              </a:ext>
            </a:extLst>
          </p:cNvPr>
          <p:cNvSpPr txBox="1"/>
          <p:nvPr/>
        </p:nvSpPr>
        <p:spPr>
          <a:xfrm>
            <a:off x="7010239" y="1170385"/>
            <a:ext cx="7889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Gas weight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4A7CEBA-0FEB-57F4-5E93-EAE389784F0C}"/>
              </a:ext>
            </a:extLst>
          </p:cNvPr>
          <p:cNvSpPr txBox="1"/>
          <p:nvPr/>
        </p:nvSpPr>
        <p:spPr>
          <a:xfrm>
            <a:off x="6672006" y="3772546"/>
            <a:ext cx="8082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CO</a:t>
            </a:r>
            <a:r>
              <a:rPr lang="en-IT" sz="1000" baseline="-25000" dirty="0"/>
              <a:t>2</a:t>
            </a:r>
            <a:r>
              <a:rPr lang="en-IT" sz="1000" dirty="0"/>
              <a:t> purging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FBD9426-87B2-57F2-C811-8AD76E87A2FE}"/>
              </a:ext>
            </a:extLst>
          </p:cNvPr>
          <p:cNvSpPr/>
          <p:nvPr/>
        </p:nvSpPr>
        <p:spPr>
          <a:xfrm>
            <a:off x="2152553" y="364281"/>
            <a:ext cx="3360325" cy="192011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63C663-A6E9-592B-B8FC-CF2F91863613}"/>
              </a:ext>
            </a:extLst>
          </p:cNvPr>
          <p:cNvSpPr txBox="1"/>
          <p:nvPr/>
        </p:nvSpPr>
        <p:spPr>
          <a:xfrm>
            <a:off x="2240137" y="215659"/>
            <a:ext cx="297280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00" dirty="0"/>
          </a:p>
          <a:p>
            <a:r>
              <a:rPr lang="en-US" sz="1300" dirty="0"/>
              <a:t>Real-scale volume is 2 m</a:t>
            </a:r>
            <a:r>
              <a:rPr lang="en-US" sz="1300" baseline="30000" dirty="0"/>
              <a:t>3 </a:t>
            </a:r>
            <a:r>
              <a:rPr lang="en-US" sz="1300" dirty="0"/>
              <a:t>(1/6 of </a:t>
            </a:r>
            <a:r>
              <a:rPr lang="en-US" sz="1300" dirty="0" err="1"/>
              <a:t>dRICH</a:t>
            </a:r>
            <a:r>
              <a:rPr lang="en-US" sz="1300" dirty="0"/>
              <a:t>): </a:t>
            </a:r>
          </a:p>
          <a:p>
            <a:r>
              <a:rPr lang="en-US" sz="1300" dirty="0"/>
              <a:t>a full gas-system is required</a:t>
            </a:r>
            <a:endParaRPr lang="en-IT" sz="1300" dirty="0">
              <a:effectLst/>
            </a:endParaRPr>
          </a:p>
        </p:txBody>
      </p:sp>
      <p:sp>
        <p:nvSpPr>
          <p:cNvPr id="9" name="Fußzeilenplatzhalter 7">
            <a:extLst>
              <a:ext uri="{FF2B5EF4-FFF2-40B4-BE49-F238E27FC236}">
                <a16:creationId xmlns:a16="http://schemas.microsoft.com/office/drawing/2014/main" id="{D2D88734-1E55-A493-7968-3ADE8AFC4012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 err="1">
                <a:solidFill>
                  <a:schemeClr val="bg1"/>
                </a:solidFill>
              </a:rPr>
              <a:t>dRICH</a:t>
            </a:r>
            <a:r>
              <a:rPr lang="en-US" sz="700" dirty="0">
                <a:solidFill>
                  <a:schemeClr val="bg1"/>
                </a:solidFill>
              </a:rPr>
              <a:t> Meeting,  July 8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2024066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07215-72B9-25AE-4C71-3F70EF76E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5E72CEA-AFD2-8F9E-783C-2534485EE18E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D1FDF0-0B83-4EFE-1D05-A2C0D4C3D285}"/>
              </a:ext>
            </a:extLst>
          </p:cNvPr>
          <p:cNvSpPr/>
          <p:nvPr/>
        </p:nvSpPr>
        <p:spPr>
          <a:xfrm>
            <a:off x="3580222" y="-31962"/>
            <a:ext cx="187461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Tracking at Test-Beam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D98ADE6-C843-139D-ED5B-D09F2144B858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5" name="Foliennummernplatzhalter 6">
            <a:extLst>
              <a:ext uri="{FF2B5EF4-FFF2-40B4-BE49-F238E27FC236}">
                <a16:creationId xmlns:a16="http://schemas.microsoft.com/office/drawing/2014/main" id="{D87C2D99-FA87-40BA-3674-10BF36BE8461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5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20899C-FB65-585A-813E-0DE77A1064AA}"/>
              </a:ext>
            </a:extLst>
          </p:cNvPr>
          <p:cNvSpPr txBox="1"/>
          <p:nvPr/>
        </p:nvSpPr>
        <p:spPr>
          <a:xfrm>
            <a:off x="172758" y="4975163"/>
            <a:ext cx="73129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40" name="Picture 39" descr="A blue and white dotted chart&#10;&#10;Description automatically generated with medium confidence">
            <a:extLst>
              <a:ext uri="{FF2B5EF4-FFF2-40B4-BE49-F238E27FC236}">
                <a16:creationId xmlns:a16="http://schemas.microsoft.com/office/drawing/2014/main" id="{4287800B-579E-A190-7A03-D24E00EB1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68" y="3280582"/>
            <a:ext cx="2814726" cy="1547538"/>
          </a:xfrm>
          <a:prstGeom prst="rect">
            <a:avLst/>
          </a:prstGeom>
        </p:spPr>
      </p:pic>
      <p:pic>
        <p:nvPicPr>
          <p:cNvPr id="47" name="Picture 46" descr="A blue and white dotted graph&#10;&#10;Description automatically generated with medium confidence">
            <a:extLst>
              <a:ext uri="{FF2B5EF4-FFF2-40B4-BE49-F238E27FC236}">
                <a16:creationId xmlns:a16="http://schemas.microsoft.com/office/drawing/2014/main" id="{DBA04A4B-CA6D-E291-75CB-E399A0701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7650" y="3116972"/>
            <a:ext cx="2950634" cy="1622261"/>
          </a:xfrm>
          <a:prstGeom prst="rect">
            <a:avLst/>
          </a:prstGeom>
        </p:spPr>
      </p:pic>
      <p:pic>
        <p:nvPicPr>
          <p:cNvPr id="49" name="Picture 48" descr="A machine in a factory&#10;&#10;Description automatically generated">
            <a:extLst>
              <a:ext uri="{FF2B5EF4-FFF2-40B4-BE49-F238E27FC236}">
                <a16:creationId xmlns:a16="http://schemas.microsoft.com/office/drawing/2014/main" id="{1750EE45-AF72-AACC-16D0-015BE30FC5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273" y="476773"/>
            <a:ext cx="3214030" cy="2410523"/>
          </a:xfrm>
          <a:prstGeom prst="rect">
            <a:avLst/>
          </a:prstGeom>
        </p:spPr>
      </p:pic>
      <p:pic>
        <p:nvPicPr>
          <p:cNvPr id="51" name="Picture 50" descr="A graph showing a red line&#10;&#10;Description automatically generated">
            <a:extLst>
              <a:ext uri="{FF2B5EF4-FFF2-40B4-BE49-F238E27FC236}">
                <a16:creationId xmlns:a16="http://schemas.microsoft.com/office/drawing/2014/main" id="{0263A699-B011-59D9-5919-1B15B034F6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6351" y="3034339"/>
            <a:ext cx="1887090" cy="1263871"/>
          </a:xfrm>
          <a:prstGeom prst="rect">
            <a:avLst/>
          </a:prstGeom>
        </p:spPr>
      </p:pic>
      <p:pic>
        <p:nvPicPr>
          <p:cNvPr id="53" name="Picture 52" descr="A graph of a graph showing the number of points&#10;&#10;Description automatically generated with medium confidence">
            <a:extLst>
              <a:ext uri="{FF2B5EF4-FFF2-40B4-BE49-F238E27FC236}">
                <a16:creationId xmlns:a16="http://schemas.microsoft.com/office/drawing/2014/main" id="{B0841881-63A8-77B1-1180-EC9A5402E0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1558" y="3560413"/>
            <a:ext cx="1882776" cy="1260982"/>
          </a:xfrm>
          <a:prstGeom prst="rect">
            <a:avLst/>
          </a:prstGeom>
        </p:spPr>
      </p:pic>
      <p:pic>
        <p:nvPicPr>
          <p:cNvPr id="55" name="Picture 54" descr="A graph of a blue rectangle with yellow and green dots&#10;&#10;Description automatically generated">
            <a:extLst>
              <a:ext uri="{FF2B5EF4-FFF2-40B4-BE49-F238E27FC236}">
                <a16:creationId xmlns:a16="http://schemas.microsoft.com/office/drawing/2014/main" id="{2D100391-A36E-8EE2-6478-D194B24DBB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5433" y="651934"/>
            <a:ext cx="2487133" cy="2099690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D572544A-A53B-08CC-D67D-5C7E71529B4B}"/>
              </a:ext>
            </a:extLst>
          </p:cNvPr>
          <p:cNvSpPr txBox="1"/>
          <p:nvPr/>
        </p:nvSpPr>
        <p:spPr>
          <a:xfrm>
            <a:off x="3746665" y="344165"/>
            <a:ext cx="4304255" cy="17389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Beam track information propagated to the aerogel mid-point</a:t>
            </a:r>
          </a:p>
          <a:p>
            <a:endParaRPr lang="en-IT" sz="1300" dirty="0"/>
          </a:p>
          <a:p>
            <a:r>
              <a:rPr lang="en-IT" sz="1300" dirty="0"/>
              <a:t>Front and back traking for</a:t>
            </a:r>
          </a:p>
          <a:p>
            <a:endParaRPr lang="en-IT" sz="1300" dirty="0"/>
          </a:p>
          <a:p>
            <a:r>
              <a:rPr lang="en-IT" sz="1300" dirty="0"/>
              <a:t>    -  multi-track events</a:t>
            </a:r>
          </a:p>
          <a:p>
            <a:endParaRPr lang="en-IT" sz="800" dirty="0"/>
          </a:p>
          <a:p>
            <a:r>
              <a:rPr lang="en-IT" sz="1300" dirty="0"/>
              <a:t>    -  multiple-scattering study</a:t>
            </a:r>
          </a:p>
          <a:p>
            <a:endParaRPr lang="en-IT" sz="800" dirty="0"/>
          </a:p>
          <a:p>
            <a:r>
              <a:rPr lang="en-IT" sz="1300" dirty="0"/>
              <a:t>    -  beam divergence study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93E118F4-6985-1DF1-9FD2-174554BF4087}"/>
              </a:ext>
            </a:extLst>
          </p:cNvPr>
          <p:cNvSpPr/>
          <p:nvPr/>
        </p:nvSpPr>
        <p:spPr>
          <a:xfrm>
            <a:off x="2565400" y="1066800"/>
            <a:ext cx="1014822" cy="1016303"/>
          </a:xfrm>
          <a:prstGeom prst="ellipse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0148AF8-35BC-209F-3496-99353CE3C31A}"/>
              </a:ext>
            </a:extLst>
          </p:cNvPr>
          <p:cNvSpPr/>
          <p:nvPr/>
        </p:nvSpPr>
        <p:spPr>
          <a:xfrm>
            <a:off x="326194" y="1267742"/>
            <a:ext cx="918406" cy="815361"/>
          </a:xfrm>
          <a:prstGeom prst="ellipse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" name="Fußzeilenplatzhalter 7">
            <a:extLst>
              <a:ext uri="{FF2B5EF4-FFF2-40B4-BE49-F238E27FC236}">
                <a16:creationId xmlns:a16="http://schemas.microsoft.com/office/drawing/2014/main" id="{0999804A-F914-40A0-835D-3FFA1F211EC1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 err="1">
                <a:solidFill>
                  <a:schemeClr val="bg1"/>
                </a:solidFill>
              </a:rPr>
              <a:t>dRICH</a:t>
            </a:r>
            <a:r>
              <a:rPr lang="en-US" sz="700" dirty="0">
                <a:solidFill>
                  <a:schemeClr val="bg1"/>
                </a:solidFill>
              </a:rPr>
              <a:t> Meeting,  July 8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3628247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AE5FD-3AEF-A35B-0FC4-A4FC96CFA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DAFCF7-7015-67E7-CB68-7401A75875CA}"/>
              </a:ext>
            </a:extLst>
          </p:cNvPr>
          <p:cNvSpPr/>
          <p:nvPr/>
        </p:nvSpPr>
        <p:spPr>
          <a:xfrm>
            <a:off x="336956" y="398797"/>
            <a:ext cx="3671578" cy="45167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43" name="Picture 42" descr="A close-up of a metal object&#10;&#10;Description automatically generated">
            <a:extLst>
              <a:ext uri="{FF2B5EF4-FFF2-40B4-BE49-F238E27FC236}">
                <a16:creationId xmlns:a16="http://schemas.microsoft.com/office/drawing/2014/main" id="{ABCAA8F6-2DD4-5352-61B0-9DD6EBF1C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309" y="398797"/>
            <a:ext cx="3390287" cy="452038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6D048E0-E5F0-7B9C-54DA-02A472679C7A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602B965-AF47-5CD6-877E-A4B2B87E3143}"/>
              </a:ext>
            </a:extLst>
          </p:cNvPr>
          <p:cNvSpPr/>
          <p:nvPr/>
        </p:nvSpPr>
        <p:spPr>
          <a:xfrm>
            <a:off x="3405173" y="-31962"/>
            <a:ext cx="2224712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Slow Control at Test-Beam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EC847AB-7DCF-8738-38A0-058DD84E6600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5" name="Foliennummernplatzhalter 6">
            <a:extLst>
              <a:ext uri="{FF2B5EF4-FFF2-40B4-BE49-F238E27FC236}">
                <a16:creationId xmlns:a16="http://schemas.microsoft.com/office/drawing/2014/main" id="{A190D555-EC50-374C-EB40-93ED49E8E5C4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6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0DC440-33F6-6664-4B3B-81E4FF26CDEF}"/>
              </a:ext>
            </a:extLst>
          </p:cNvPr>
          <p:cNvSpPr txBox="1"/>
          <p:nvPr/>
        </p:nvSpPr>
        <p:spPr>
          <a:xfrm>
            <a:off x="172758" y="4975163"/>
            <a:ext cx="73129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700" dirty="0">
                <a:solidFill>
                  <a:schemeClr val="bg1"/>
                </a:solidFill>
              </a:rPr>
              <a:t>M. Contalbrigo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DDD4AE5-A054-E6B2-6FB8-0FAB690F06FE}"/>
              </a:ext>
            </a:extLst>
          </p:cNvPr>
          <p:cNvGrpSpPr/>
          <p:nvPr/>
        </p:nvGrpSpPr>
        <p:grpSpPr>
          <a:xfrm>
            <a:off x="336956" y="3236819"/>
            <a:ext cx="338554" cy="215791"/>
            <a:chOff x="4938028" y="1988844"/>
            <a:chExt cx="338554" cy="21579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2AED5D5-5C34-47C3-C305-C3BDC7389751}"/>
                </a:ext>
              </a:extLst>
            </p:cNvPr>
            <p:cNvSpPr/>
            <p:nvPr/>
          </p:nvSpPr>
          <p:spPr>
            <a:xfrm>
              <a:off x="4977442" y="1997601"/>
              <a:ext cx="251278" cy="20703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CA5AE85-8742-962B-19C2-69893C0BEA1D}"/>
                </a:ext>
              </a:extLst>
            </p:cNvPr>
            <p:cNvSpPr txBox="1"/>
            <p:nvPr/>
          </p:nvSpPr>
          <p:spPr>
            <a:xfrm>
              <a:off x="4938028" y="1988844"/>
              <a:ext cx="338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800" dirty="0">
                  <a:solidFill>
                    <a:schemeClr val="accent1">
                      <a:lumMod val="75000"/>
                    </a:schemeClr>
                  </a:solidFill>
                </a:rPr>
                <a:t>H/T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C652C9C-AE08-92DD-8322-DD6819452AEA}"/>
              </a:ext>
            </a:extLst>
          </p:cNvPr>
          <p:cNvGrpSpPr/>
          <p:nvPr/>
        </p:nvGrpSpPr>
        <p:grpSpPr>
          <a:xfrm>
            <a:off x="3593860" y="617836"/>
            <a:ext cx="341760" cy="215444"/>
            <a:chOff x="5299643" y="1879831"/>
            <a:chExt cx="341760" cy="215444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80B842B-19D2-3B6B-1522-BAB59945B87C}"/>
                </a:ext>
              </a:extLst>
            </p:cNvPr>
            <p:cNvSpPr/>
            <p:nvPr/>
          </p:nvSpPr>
          <p:spPr>
            <a:xfrm>
              <a:off x="5336092" y="1879929"/>
              <a:ext cx="251278" cy="207034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80DD2D4-D934-9F15-2EB4-EC45A016F1CF}"/>
                </a:ext>
              </a:extLst>
            </p:cNvPr>
            <p:cNvSpPr txBox="1"/>
            <p:nvPr/>
          </p:nvSpPr>
          <p:spPr>
            <a:xfrm>
              <a:off x="5299643" y="1879831"/>
              <a:ext cx="341760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IT" sz="800" dirty="0">
                  <a:solidFill>
                    <a:schemeClr val="accent3">
                      <a:lumMod val="75000"/>
                    </a:schemeClr>
                  </a:solidFill>
                </a:rPr>
                <a:t>CO</a:t>
              </a:r>
              <a:r>
                <a:rPr lang="en-IT" sz="800" baseline="-25000" dirty="0">
                  <a:solidFill>
                    <a:schemeClr val="accent3">
                      <a:lumMod val="75000"/>
                    </a:schemeClr>
                  </a:solidFill>
                </a:rPr>
                <a:t>2</a:t>
              </a: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2DE28ED6-4735-8B64-5210-BEB685DB8516}"/>
              </a:ext>
            </a:extLst>
          </p:cNvPr>
          <p:cNvSpPr/>
          <p:nvPr/>
        </p:nvSpPr>
        <p:spPr>
          <a:xfrm>
            <a:off x="1260795" y="1572896"/>
            <a:ext cx="135109" cy="15812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CE62D52-4A43-C7AB-0C3E-4E65E9169C99}"/>
              </a:ext>
            </a:extLst>
          </p:cNvPr>
          <p:cNvSpPr txBox="1"/>
          <p:nvPr/>
        </p:nvSpPr>
        <p:spPr>
          <a:xfrm>
            <a:off x="1212993" y="1544582"/>
            <a:ext cx="2343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>
                <a:solidFill>
                  <a:srgbClr val="C00000"/>
                </a:solidFill>
              </a:rPr>
              <a:t>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FF9FD34-08C1-7C09-BAF3-534CD8990A1F}"/>
              </a:ext>
            </a:extLst>
          </p:cNvPr>
          <p:cNvGrpSpPr/>
          <p:nvPr/>
        </p:nvGrpSpPr>
        <p:grpSpPr>
          <a:xfrm>
            <a:off x="2208804" y="3344541"/>
            <a:ext cx="234360" cy="215444"/>
            <a:chOff x="2013678" y="3332513"/>
            <a:chExt cx="234360" cy="215444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117FA87-83A5-4D85-AB47-5AF3733EF5A3}"/>
                </a:ext>
              </a:extLst>
            </p:cNvPr>
            <p:cNvSpPr/>
            <p:nvPr/>
          </p:nvSpPr>
          <p:spPr>
            <a:xfrm>
              <a:off x="2063304" y="3353293"/>
              <a:ext cx="135109" cy="15812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FCBB695-189E-C45D-BEC4-C6B3A48FBD65}"/>
                </a:ext>
              </a:extLst>
            </p:cNvPr>
            <p:cNvSpPr txBox="1"/>
            <p:nvPr/>
          </p:nvSpPr>
          <p:spPr>
            <a:xfrm>
              <a:off x="2013678" y="3332513"/>
              <a:ext cx="2343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800" dirty="0">
                  <a:solidFill>
                    <a:srgbClr val="C00000"/>
                  </a:solidFill>
                </a:rPr>
                <a:t>T</a:t>
              </a:r>
            </a:p>
          </p:txBody>
        </p:sp>
      </p:grpSp>
      <p:sp>
        <p:nvSpPr>
          <p:cNvPr id="35" name="Oval 34">
            <a:extLst>
              <a:ext uri="{FF2B5EF4-FFF2-40B4-BE49-F238E27FC236}">
                <a16:creationId xmlns:a16="http://schemas.microsoft.com/office/drawing/2014/main" id="{A4B5419B-F4D9-2009-3042-CF749ED4CE4C}"/>
              </a:ext>
            </a:extLst>
          </p:cNvPr>
          <p:cNvSpPr/>
          <p:nvPr/>
        </p:nvSpPr>
        <p:spPr>
          <a:xfrm>
            <a:off x="3349401" y="4650942"/>
            <a:ext cx="251278" cy="20703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CC59D8-030F-F44E-6F8F-B6E1D5BF5312}"/>
              </a:ext>
            </a:extLst>
          </p:cNvPr>
          <p:cNvSpPr txBox="1"/>
          <p:nvPr/>
        </p:nvSpPr>
        <p:spPr>
          <a:xfrm>
            <a:off x="3309987" y="4642185"/>
            <a:ext cx="3385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>
                <a:solidFill>
                  <a:schemeClr val="accent1">
                    <a:lumMod val="75000"/>
                  </a:schemeClr>
                </a:solidFill>
              </a:rPr>
              <a:t>H/T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DD76EB0-AE8A-9ECE-9314-8B129520A72F}"/>
              </a:ext>
            </a:extLst>
          </p:cNvPr>
          <p:cNvSpPr/>
          <p:nvPr/>
        </p:nvSpPr>
        <p:spPr>
          <a:xfrm>
            <a:off x="3709394" y="2667745"/>
            <a:ext cx="251278" cy="20703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D02B628-A246-058F-3F07-3394D4F1034A}"/>
              </a:ext>
            </a:extLst>
          </p:cNvPr>
          <p:cNvSpPr txBox="1"/>
          <p:nvPr/>
        </p:nvSpPr>
        <p:spPr>
          <a:xfrm>
            <a:off x="3669980" y="2658988"/>
            <a:ext cx="3385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>
                <a:solidFill>
                  <a:schemeClr val="accent1">
                    <a:lumMod val="75000"/>
                  </a:schemeClr>
                </a:solidFill>
              </a:rPr>
              <a:t>H/T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AA6A259-97C3-30C9-0890-15D6F0DB19A9}"/>
              </a:ext>
            </a:extLst>
          </p:cNvPr>
          <p:cNvGrpSpPr/>
          <p:nvPr/>
        </p:nvGrpSpPr>
        <p:grpSpPr>
          <a:xfrm>
            <a:off x="259190" y="3511437"/>
            <a:ext cx="234360" cy="215444"/>
            <a:chOff x="2013678" y="3332513"/>
            <a:chExt cx="234360" cy="21544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B3E19FF-3FEB-486C-BE66-2C51C7F80EF8}"/>
                </a:ext>
              </a:extLst>
            </p:cNvPr>
            <p:cNvSpPr/>
            <p:nvPr/>
          </p:nvSpPr>
          <p:spPr>
            <a:xfrm>
              <a:off x="2063304" y="3353293"/>
              <a:ext cx="135109" cy="15812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345D02-C806-8692-FB03-B676822849ED}"/>
                </a:ext>
              </a:extLst>
            </p:cNvPr>
            <p:cNvSpPr txBox="1"/>
            <p:nvPr/>
          </p:nvSpPr>
          <p:spPr>
            <a:xfrm>
              <a:off x="2013678" y="3332513"/>
              <a:ext cx="2343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800" dirty="0">
                  <a:solidFill>
                    <a:srgbClr val="C00000"/>
                  </a:solidFill>
                </a:rPr>
                <a:t>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AEECCF4-D874-EE7A-14F9-B4B88C850FE1}"/>
              </a:ext>
            </a:extLst>
          </p:cNvPr>
          <p:cNvGrpSpPr/>
          <p:nvPr/>
        </p:nvGrpSpPr>
        <p:grpSpPr>
          <a:xfrm>
            <a:off x="3114926" y="3336660"/>
            <a:ext cx="234360" cy="215444"/>
            <a:chOff x="2013678" y="3332513"/>
            <a:chExt cx="234360" cy="21544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334D84F-CEB4-537F-89D9-40E97930EF27}"/>
                </a:ext>
              </a:extLst>
            </p:cNvPr>
            <p:cNvSpPr/>
            <p:nvPr/>
          </p:nvSpPr>
          <p:spPr>
            <a:xfrm>
              <a:off x="2063304" y="3353293"/>
              <a:ext cx="135109" cy="15812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F631EB6-83A2-7C8D-7C2D-FE5B4F77ED7A}"/>
                </a:ext>
              </a:extLst>
            </p:cNvPr>
            <p:cNvSpPr txBox="1"/>
            <p:nvPr/>
          </p:nvSpPr>
          <p:spPr>
            <a:xfrm>
              <a:off x="2013678" y="3332513"/>
              <a:ext cx="2343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800" dirty="0">
                  <a:solidFill>
                    <a:srgbClr val="C00000"/>
                  </a:solidFill>
                </a:rPr>
                <a:t>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2BB1714-EED4-148F-7071-0D7AF281F75C}"/>
              </a:ext>
            </a:extLst>
          </p:cNvPr>
          <p:cNvGrpSpPr/>
          <p:nvPr/>
        </p:nvGrpSpPr>
        <p:grpSpPr>
          <a:xfrm>
            <a:off x="2172725" y="2610096"/>
            <a:ext cx="234360" cy="215444"/>
            <a:chOff x="2013678" y="3332513"/>
            <a:chExt cx="234360" cy="21544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CDBB382-F165-C3EC-243E-95764A3BB2AA}"/>
                </a:ext>
              </a:extLst>
            </p:cNvPr>
            <p:cNvSpPr/>
            <p:nvPr/>
          </p:nvSpPr>
          <p:spPr>
            <a:xfrm>
              <a:off x="2063304" y="3353293"/>
              <a:ext cx="135109" cy="15812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0112823-8337-5A41-F08E-0B33D349D40A}"/>
                </a:ext>
              </a:extLst>
            </p:cNvPr>
            <p:cNvSpPr txBox="1"/>
            <p:nvPr/>
          </p:nvSpPr>
          <p:spPr>
            <a:xfrm>
              <a:off x="2013678" y="3332513"/>
              <a:ext cx="2343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800" dirty="0">
                  <a:solidFill>
                    <a:srgbClr val="C00000"/>
                  </a:solidFill>
                </a:rPr>
                <a:t>T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B568D53-4553-0D17-0F61-CD30D9AE29C8}"/>
              </a:ext>
            </a:extLst>
          </p:cNvPr>
          <p:cNvGrpSpPr/>
          <p:nvPr/>
        </p:nvGrpSpPr>
        <p:grpSpPr>
          <a:xfrm>
            <a:off x="1115687" y="3373174"/>
            <a:ext cx="234360" cy="215444"/>
            <a:chOff x="2013678" y="3332513"/>
            <a:chExt cx="234360" cy="215444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DFB9BA2-3E3E-6555-85AA-C302E78AEF82}"/>
                </a:ext>
              </a:extLst>
            </p:cNvPr>
            <p:cNvSpPr/>
            <p:nvPr/>
          </p:nvSpPr>
          <p:spPr>
            <a:xfrm>
              <a:off x="2063304" y="3353293"/>
              <a:ext cx="135109" cy="15812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E97A54F-3B26-CD47-8901-B073978997B7}"/>
                </a:ext>
              </a:extLst>
            </p:cNvPr>
            <p:cNvSpPr txBox="1"/>
            <p:nvPr/>
          </p:nvSpPr>
          <p:spPr>
            <a:xfrm>
              <a:off x="2013678" y="3332513"/>
              <a:ext cx="2343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800" dirty="0">
                  <a:solidFill>
                    <a:srgbClr val="C00000"/>
                  </a:solidFill>
                </a:rPr>
                <a:t>T</a:t>
              </a:r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EAD62F6D-5C25-B866-D762-C6FCDF95C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2763" y="359078"/>
            <a:ext cx="3756682" cy="4606734"/>
          </a:xfrm>
          <a:prstGeom prst="rect">
            <a:avLst/>
          </a:prstGeom>
        </p:spPr>
      </p:pic>
      <p:sp>
        <p:nvSpPr>
          <p:cNvPr id="45" name="Oval 44">
            <a:extLst>
              <a:ext uri="{FF2B5EF4-FFF2-40B4-BE49-F238E27FC236}">
                <a16:creationId xmlns:a16="http://schemas.microsoft.com/office/drawing/2014/main" id="{61F2F03B-5AEA-A8EF-8499-5B6AA5C4683F}"/>
              </a:ext>
            </a:extLst>
          </p:cNvPr>
          <p:cNvSpPr/>
          <p:nvPr/>
        </p:nvSpPr>
        <p:spPr>
          <a:xfrm>
            <a:off x="1729121" y="2726575"/>
            <a:ext cx="251278" cy="20703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B24A68E-60D2-52DD-E50F-376299158EB1}"/>
              </a:ext>
            </a:extLst>
          </p:cNvPr>
          <p:cNvSpPr txBox="1"/>
          <p:nvPr/>
        </p:nvSpPr>
        <p:spPr>
          <a:xfrm>
            <a:off x="1689707" y="2717818"/>
            <a:ext cx="3385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>
                <a:solidFill>
                  <a:schemeClr val="accent1">
                    <a:lumMod val="75000"/>
                  </a:schemeClr>
                </a:solidFill>
              </a:rPr>
              <a:t>H/T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24FB4B-EBF2-11E5-EE1D-79A141F48DB5}"/>
              </a:ext>
            </a:extLst>
          </p:cNvPr>
          <p:cNvSpPr/>
          <p:nvPr/>
        </p:nvSpPr>
        <p:spPr>
          <a:xfrm>
            <a:off x="6775704" y="645268"/>
            <a:ext cx="466344" cy="4033106"/>
          </a:xfrm>
          <a:prstGeom prst="rect">
            <a:avLst/>
          </a:prstGeom>
          <a:solidFill>
            <a:srgbClr val="FFFF00">
              <a:alpha val="3647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52B0C7-95C8-9D73-2D4B-9D9D8DCCE501}"/>
              </a:ext>
            </a:extLst>
          </p:cNvPr>
          <p:cNvSpPr txBox="1"/>
          <p:nvPr/>
        </p:nvSpPr>
        <p:spPr>
          <a:xfrm>
            <a:off x="6704009" y="950976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solidFill>
                  <a:schemeClr val="accent6">
                    <a:lumMod val="50000"/>
                  </a:schemeClr>
                </a:solidFill>
              </a:rPr>
              <a:t>Open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9763C4-3369-62FD-80E0-C3C9787B063D}"/>
              </a:ext>
            </a:extLst>
          </p:cNvPr>
          <p:cNvSpPr/>
          <p:nvPr/>
        </p:nvSpPr>
        <p:spPr>
          <a:xfrm>
            <a:off x="172758" y="344353"/>
            <a:ext cx="2404326" cy="6676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C02734-6DF1-A3B6-CDA4-F0834A366EFA}"/>
              </a:ext>
            </a:extLst>
          </p:cNvPr>
          <p:cNvSpPr txBox="1"/>
          <p:nvPr/>
        </p:nvSpPr>
        <p:spPr>
          <a:xfrm>
            <a:off x="119235" y="319459"/>
            <a:ext cx="2528834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Monitor of temperature gradients,</a:t>
            </a:r>
          </a:p>
          <a:p>
            <a:r>
              <a:rPr lang="en-IT" sz="1300" dirty="0"/>
              <a:t>gas contaminants (H</a:t>
            </a:r>
            <a:r>
              <a:rPr lang="en-IT" sz="1300" baseline="-25000" dirty="0"/>
              <a:t>2</a:t>
            </a:r>
            <a:r>
              <a:rPr lang="en-IT" sz="1300" dirty="0"/>
              <a:t>O, CO</a:t>
            </a:r>
            <a:r>
              <a:rPr lang="en-IT" sz="1300" baseline="-25000" dirty="0"/>
              <a:t>2</a:t>
            </a:r>
            <a:r>
              <a:rPr lang="en-IT" sz="1300" dirty="0"/>
              <a:t>) and  </a:t>
            </a:r>
          </a:p>
          <a:p>
            <a:r>
              <a:rPr lang="en-GB" sz="1300" dirty="0"/>
              <a:t>g</a:t>
            </a:r>
            <a:r>
              <a:rPr lang="en-IT" sz="1300" dirty="0"/>
              <a:t>as stratification / mixing </a:t>
            </a:r>
          </a:p>
        </p:txBody>
      </p:sp>
      <p:sp>
        <p:nvSpPr>
          <p:cNvPr id="23" name="Fußzeilenplatzhalter 7">
            <a:extLst>
              <a:ext uri="{FF2B5EF4-FFF2-40B4-BE49-F238E27FC236}">
                <a16:creationId xmlns:a16="http://schemas.microsoft.com/office/drawing/2014/main" id="{601B3DF2-E11B-F9C4-A7B9-D68AAAD0F283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 err="1">
                <a:solidFill>
                  <a:schemeClr val="bg1"/>
                </a:solidFill>
              </a:rPr>
              <a:t>dRICH</a:t>
            </a:r>
            <a:r>
              <a:rPr lang="en-US" sz="700" dirty="0">
                <a:solidFill>
                  <a:schemeClr val="bg1"/>
                </a:solidFill>
              </a:rPr>
              <a:t> Meeting,  July 8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687230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6DFE4-564E-6978-CCFA-B1283058B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7515702-49EF-67C0-16A7-D33A51EE76B9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D5F44A-60DA-03EC-0A15-BD1C94FC5318}"/>
              </a:ext>
            </a:extLst>
          </p:cNvPr>
          <p:cNvSpPr/>
          <p:nvPr/>
        </p:nvSpPr>
        <p:spPr>
          <a:xfrm>
            <a:off x="3454934" y="-31962"/>
            <a:ext cx="212519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Calibration at Test-Beam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486A7F-D055-1447-BC7B-041DF2B329FD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5" name="Foliennummernplatzhalter 6">
            <a:extLst>
              <a:ext uri="{FF2B5EF4-FFF2-40B4-BE49-F238E27FC236}">
                <a16:creationId xmlns:a16="http://schemas.microsoft.com/office/drawing/2014/main" id="{702D5273-F303-2CD1-FC8D-B802A74A08A6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7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65EECFD-D156-841F-CF14-06B50D46184B}"/>
              </a:ext>
            </a:extLst>
          </p:cNvPr>
          <p:cNvSpPr txBox="1"/>
          <p:nvPr/>
        </p:nvSpPr>
        <p:spPr>
          <a:xfrm>
            <a:off x="538403" y="381339"/>
            <a:ext cx="4813625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effectLst/>
              </a:rPr>
              <a:t>Done several runs with different bias overvoltage</a:t>
            </a:r>
            <a:r>
              <a:rPr lang="en-US" sz="1300" dirty="0"/>
              <a:t> and</a:t>
            </a:r>
            <a:r>
              <a:rPr lang="en-US" sz="1300" dirty="0">
                <a:effectLst/>
              </a:rPr>
              <a:t> thresholds.</a:t>
            </a:r>
          </a:p>
          <a:p>
            <a:r>
              <a:rPr lang="en-US" sz="1300" dirty="0">
                <a:effectLst/>
              </a:rPr>
              <a:t>Single (leadin</a:t>
            </a:r>
            <a:r>
              <a:rPr lang="en-US" sz="1300" dirty="0"/>
              <a:t>g) time vs time-over-threshold readout.</a:t>
            </a:r>
          </a:p>
          <a:p>
            <a:endParaRPr lang="en-US" sz="1300" dirty="0">
              <a:effectLst/>
            </a:endParaRPr>
          </a:p>
          <a:p>
            <a:r>
              <a:rPr lang="en-US" sz="1300" dirty="0"/>
              <a:t>Tested a prototype of fiber distributor for a pico-second pulsed laser</a:t>
            </a:r>
          </a:p>
          <a:p>
            <a:r>
              <a:rPr lang="en-US" sz="1300" dirty="0"/>
              <a:t>t</a:t>
            </a:r>
            <a:r>
              <a:rPr lang="en-US" sz="1300" dirty="0">
                <a:effectLst/>
              </a:rPr>
              <a:t>o accomplish an online time calibration.</a:t>
            </a:r>
            <a:endParaRPr lang="en-IT" sz="1300" dirty="0"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3081AA-A700-380C-C656-953F8FAE34F3}"/>
              </a:ext>
            </a:extLst>
          </p:cNvPr>
          <p:cNvSpPr txBox="1"/>
          <p:nvPr/>
        </p:nvSpPr>
        <p:spPr>
          <a:xfrm>
            <a:off x="172758" y="4975163"/>
            <a:ext cx="73129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2C36B0-FF9B-86BA-F775-1D3D3303B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2663" y="1014284"/>
            <a:ext cx="3272934" cy="3488732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6D9C2DDF-AE7D-88BA-9E85-85D72AB5BA30}"/>
              </a:ext>
            </a:extLst>
          </p:cNvPr>
          <p:cNvGrpSpPr/>
          <p:nvPr/>
        </p:nvGrpSpPr>
        <p:grpSpPr>
          <a:xfrm>
            <a:off x="1000911" y="1605761"/>
            <a:ext cx="3138940" cy="2893241"/>
            <a:chOff x="831578" y="1495667"/>
            <a:chExt cx="3138940" cy="289324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BE66279-2756-AD64-F63D-38D624E91B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1578" y="1495667"/>
              <a:ext cx="3138940" cy="2893241"/>
            </a:xfrm>
            <a:prstGeom prst="rect">
              <a:avLst/>
            </a:prstGeom>
          </p:spPr>
        </p:pic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F3C2B1E-FBAF-A20B-E870-549C891E0C26}"/>
                </a:ext>
              </a:extLst>
            </p:cNvPr>
            <p:cNvSpPr/>
            <p:nvPr/>
          </p:nvSpPr>
          <p:spPr>
            <a:xfrm>
              <a:off x="1692392" y="1605801"/>
              <a:ext cx="75414" cy="110888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0BE60E7-010D-C7AD-AC32-4046363CF390}"/>
                </a:ext>
              </a:extLst>
            </p:cNvPr>
            <p:cNvSpPr/>
            <p:nvPr/>
          </p:nvSpPr>
          <p:spPr>
            <a:xfrm>
              <a:off x="1692392" y="4047229"/>
              <a:ext cx="75414" cy="110888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6E08CBB5-D9CE-3748-2EC6-6ECD8BC409C3}"/>
                </a:ext>
              </a:extLst>
            </p:cNvPr>
            <p:cNvCxnSpPr>
              <a:stCxn id="8" idx="6"/>
            </p:cNvCxnSpPr>
            <p:nvPr/>
          </p:nvCxnSpPr>
          <p:spPr>
            <a:xfrm>
              <a:off x="1767806" y="1661245"/>
              <a:ext cx="672613" cy="333524"/>
            </a:xfrm>
            <a:prstGeom prst="straightConnector1">
              <a:avLst/>
            </a:prstGeom>
            <a:ln>
              <a:solidFill>
                <a:schemeClr val="accent6">
                  <a:lumMod val="40000"/>
                  <a:lumOff val="60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8655CBD-50BA-ABC4-8D18-FF7A52884E15}"/>
                </a:ext>
              </a:extLst>
            </p:cNvPr>
            <p:cNvCxnSpPr>
              <a:cxnSpLocks/>
              <a:stCxn id="10" idx="6"/>
            </p:cNvCxnSpPr>
            <p:nvPr/>
          </p:nvCxnSpPr>
          <p:spPr>
            <a:xfrm flipV="1">
              <a:off x="1767806" y="3769149"/>
              <a:ext cx="557556" cy="333524"/>
            </a:xfrm>
            <a:prstGeom prst="straightConnector1">
              <a:avLst/>
            </a:prstGeom>
            <a:ln>
              <a:solidFill>
                <a:schemeClr val="accent6">
                  <a:lumMod val="40000"/>
                  <a:lumOff val="60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1354B325-691E-7355-C213-BCE6BEBC59B8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 err="1">
                <a:solidFill>
                  <a:schemeClr val="bg1"/>
                </a:solidFill>
              </a:rPr>
              <a:t>dRICH</a:t>
            </a:r>
            <a:r>
              <a:rPr lang="en-US" sz="700" dirty="0">
                <a:solidFill>
                  <a:schemeClr val="bg1"/>
                </a:solidFill>
              </a:rPr>
              <a:t> Meeting,  July 8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3191334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6B68F-2334-D07E-8BCA-FAFBFB1FF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F7A6FF-AE0E-2A50-0B2D-1FED84FC1503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3C1779E-6C33-D426-EA2E-0BB49025031C}"/>
              </a:ext>
            </a:extLst>
          </p:cNvPr>
          <p:cNvSpPr/>
          <p:nvPr/>
        </p:nvSpPr>
        <p:spPr>
          <a:xfrm>
            <a:off x="3513855" y="-31962"/>
            <a:ext cx="2007344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Highlights at Test-Beam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0AD0381-8885-F398-A4B7-9CC194495A1F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5" name="Foliennummernplatzhalter 6">
            <a:extLst>
              <a:ext uri="{FF2B5EF4-FFF2-40B4-BE49-F238E27FC236}">
                <a16:creationId xmlns:a16="http://schemas.microsoft.com/office/drawing/2014/main" id="{0327900B-602E-4FF4-0CDD-F0D9EEC163F3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8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C5F3C7-1400-7098-0604-488A0DF96AA9}"/>
              </a:ext>
            </a:extLst>
          </p:cNvPr>
          <p:cNvSpPr txBox="1"/>
          <p:nvPr/>
        </p:nvSpPr>
        <p:spPr>
          <a:xfrm>
            <a:off x="172758" y="4975163"/>
            <a:ext cx="73129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700" dirty="0">
                <a:solidFill>
                  <a:schemeClr val="bg1"/>
                </a:solidFill>
              </a:rPr>
              <a:t>M. Contalbrigo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49D346-A078-F874-1BE4-18A0838CC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3127" y="381339"/>
            <a:ext cx="1952505" cy="211580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D44F7DC-2F3A-387C-9FDB-BB1E5A2BD8EB}"/>
              </a:ext>
            </a:extLst>
          </p:cNvPr>
          <p:cNvSpPr txBox="1"/>
          <p:nvPr/>
        </p:nvSpPr>
        <p:spPr>
          <a:xfrm>
            <a:off x="172758" y="444980"/>
            <a:ext cx="505805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Highlight SPS:    performance (MaPMTs) in the ball-park of ePIC simulations</a:t>
            </a:r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r>
              <a:rPr lang="en-GB" sz="1200" dirty="0"/>
              <a:t>H</a:t>
            </a:r>
            <a:r>
              <a:rPr lang="en-IT" sz="1200" dirty="0"/>
              <a:t>ighlight PS:      2% kaons ID on aerogel after tagging pions/electrons with gas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64A8336-F700-DF89-2574-F03E8BAC04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79" y="2851196"/>
            <a:ext cx="2944548" cy="207028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E49C9FB-169C-BCD8-284A-C79D2AF1E5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9725" y="2851196"/>
            <a:ext cx="2944548" cy="205236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02B94EB-39A7-C7C8-2305-572292DB08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2992" y="2851196"/>
            <a:ext cx="2920430" cy="202550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81B83F3-ACE7-FC6E-9958-CF0EFA84208F}"/>
              </a:ext>
            </a:extLst>
          </p:cNvPr>
          <p:cNvSpPr txBox="1"/>
          <p:nvPr/>
        </p:nvSpPr>
        <p:spPr>
          <a:xfrm>
            <a:off x="1099806" y="2571750"/>
            <a:ext cx="10182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Before tagging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4B50908-DE08-782F-AB3B-D18595309D8C}"/>
              </a:ext>
            </a:extLst>
          </p:cNvPr>
          <p:cNvSpPr txBox="1"/>
          <p:nvPr/>
        </p:nvSpPr>
        <p:spPr>
          <a:xfrm>
            <a:off x="4193731" y="2589586"/>
            <a:ext cx="95731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After  tagging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0938C40-C39B-084C-FC81-52ED5BAFB016}"/>
              </a:ext>
            </a:extLst>
          </p:cNvPr>
          <p:cNvSpPr txBox="1"/>
          <p:nvPr/>
        </p:nvSpPr>
        <p:spPr>
          <a:xfrm>
            <a:off x="7023192" y="2594071"/>
            <a:ext cx="76976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Projection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E9A4365-9B99-5B46-B86D-8E00C94E1C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995161"/>
              </p:ext>
            </p:extLst>
          </p:nvPr>
        </p:nvGraphicFramePr>
        <p:xfrm>
          <a:off x="297468" y="896207"/>
          <a:ext cx="5825524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6381">
                  <a:extLst>
                    <a:ext uri="{9D8B030D-6E8A-4147-A177-3AD203B41FA5}">
                      <a16:colId xmlns:a16="http://schemas.microsoft.com/office/drawing/2014/main" val="3838152535"/>
                    </a:ext>
                  </a:extLst>
                </a:gridCol>
                <a:gridCol w="1456381">
                  <a:extLst>
                    <a:ext uri="{9D8B030D-6E8A-4147-A177-3AD203B41FA5}">
                      <a16:colId xmlns:a16="http://schemas.microsoft.com/office/drawing/2014/main" val="3641348558"/>
                    </a:ext>
                  </a:extLst>
                </a:gridCol>
                <a:gridCol w="1456381">
                  <a:extLst>
                    <a:ext uri="{9D8B030D-6E8A-4147-A177-3AD203B41FA5}">
                      <a16:colId xmlns:a16="http://schemas.microsoft.com/office/drawing/2014/main" val="250217197"/>
                    </a:ext>
                  </a:extLst>
                </a:gridCol>
                <a:gridCol w="1456381">
                  <a:extLst>
                    <a:ext uri="{9D8B030D-6E8A-4147-A177-3AD203B41FA5}">
                      <a16:colId xmlns:a16="http://schemas.microsoft.com/office/drawing/2014/main" val="2484473527"/>
                    </a:ext>
                  </a:extLst>
                </a:gridCol>
              </a:tblGrid>
              <a:tr h="432882">
                <a:tc>
                  <a:txBody>
                    <a:bodyPr/>
                    <a:lstStyle/>
                    <a:p>
                      <a:r>
                        <a:rPr lang="en-IT" sz="1200" dirty="0"/>
                        <a:t>Beam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N. photoelectrons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Singl-photon 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Track resolution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5077657"/>
                  </a:ext>
                </a:extLst>
              </a:tr>
              <a:tr h="210468">
                <a:tc>
                  <a:txBody>
                    <a:bodyPr/>
                    <a:lstStyle/>
                    <a:p>
                      <a:r>
                        <a:rPr lang="en-IT" sz="1200" dirty="0"/>
                        <a:t>180 GeV/c proton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1.3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0.45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3328801"/>
                  </a:ext>
                </a:extLst>
              </a:tr>
              <a:tr h="210468">
                <a:tc>
                  <a:txBody>
                    <a:bodyPr/>
                    <a:lstStyle/>
                    <a:p>
                      <a:r>
                        <a:rPr lang="en-IT" sz="1200" dirty="0"/>
                        <a:t>ePIC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0.3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07525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EA66517-98A1-F432-8E71-1715B04BBFC4}"/>
              </a:ext>
            </a:extLst>
          </p:cNvPr>
          <p:cNvSpPr txBox="1"/>
          <p:nvPr/>
        </p:nvSpPr>
        <p:spPr>
          <a:xfrm rot="20369052">
            <a:off x="4672387" y="444980"/>
            <a:ext cx="111197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rgbClr val="C00000"/>
                </a:solidFill>
              </a:rPr>
              <a:t>PRELIMINARY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41C450-773A-D2B4-19CE-C80E3BA5A16B}"/>
              </a:ext>
            </a:extLst>
          </p:cNvPr>
          <p:cNvSpPr txBox="1"/>
          <p:nvPr/>
        </p:nvSpPr>
        <p:spPr>
          <a:xfrm rot="20369052">
            <a:off x="5013508" y="2139615"/>
            <a:ext cx="111197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rgbClr val="C00000"/>
                </a:solidFill>
              </a:rPr>
              <a:t>PRELIMINARY</a:t>
            </a:r>
          </a:p>
        </p:txBody>
      </p:sp>
      <p:sp>
        <p:nvSpPr>
          <p:cNvPr id="4" name="Fußzeilenplatzhalter 7">
            <a:extLst>
              <a:ext uri="{FF2B5EF4-FFF2-40B4-BE49-F238E27FC236}">
                <a16:creationId xmlns:a16="http://schemas.microsoft.com/office/drawing/2014/main" id="{610072F5-D7D7-8AA5-91CA-B646DD0B1C99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 err="1">
                <a:solidFill>
                  <a:schemeClr val="bg1"/>
                </a:solidFill>
              </a:rPr>
              <a:t>dRICH</a:t>
            </a:r>
            <a:r>
              <a:rPr lang="en-US" sz="700" dirty="0">
                <a:solidFill>
                  <a:schemeClr val="bg1"/>
                </a:solidFill>
              </a:rPr>
              <a:t> Meeting,  July 8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2653950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FCFE2-B14A-D9C5-C4D4-C658FAAE1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3A44541-E991-6E59-8398-C62E00E80639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DAC9BB-A19F-13AD-6CAA-7D1BFE28F6BF}"/>
              </a:ext>
            </a:extLst>
          </p:cNvPr>
          <p:cNvSpPr/>
          <p:nvPr/>
        </p:nvSpPr>
        <p:spPr>
          <a:xfrm>
            <a:off x="3960324" y="-31962"/>
            <a:ext cx="1114408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Conclusions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CB12111-9E90-15C8-3D3E-A403C0255A42}"/>
              </a:ext>
            </a:extLst>
          </p:cNvPr>
          <p:cNvSpPr/>
          <p:nvPr/>
        </p:nvSpPr>
        <p:spPr>
          <a:xfrm>
            <a:off x="-1" y="5013690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5" name="Foliennummernplatzhalter 6">
            <a:extLst>
              <a:ext uri="{FF2B5EF4-FFF2-40B4-BE49-F238E27FC236}">
                <a16:creationId xmlns:a16="http://schemas.microsoft.com/office/drawing/2014/main" id="{047B4683-210F-1B58-3E65-E55883B983C3}"/>
              </a:ext>
            </a:extLst>
          </p:cNvPr>
          <p:cNvSpPr txBox="1">
            <a:spLocks noGrp="1"/>
          </p:cNvSpPr>
          <p:nvPr/>
        </p:nvSpPr>
        <p:spPr>
          <a:xfrm>
            <a:off x="7371042" y="490355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9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8A0280-B623-9EFA-98E9-6F4CAD9CEABB}"/>
              </a:ext>
            </a:extLst>
          </p:cNvPr>
          <p:cNvSpPr txBox="1"/>
          <p:nvPr/>
        </p:nvSpPr>
        <p:spPr>
          <a:xfrm>
            <a:off x="457089" y="740315"/>
            <a:ext cx="7006470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Vibrant community engaged in realizing and running an almost complete experiment mimicking </a:t>
            </a:r>
            <a:r>
              <a:rPr lang="en-US" sz="1300" dirty="0" err="1"/>
              <a:t>ePIC</a:t>
            </a:r>
            <a:endParaRPr lang="en-US" sz="1300" dirty="0"/>
          </a:p>
          <a:p>
            <a:endParaRPr lang="en-US" sz="1300" dirty="0"/>
          </a:p>
          <a:p>
            <a:r>
              <a:rPr lang="en-US" sz="1300" dirty="0"/>
              <a:t>Successful test-beam collecting all the ongoing developments</a:t>
            </a:r>
          </a:p>
        </p:txBody>
      </p:sp>
      <p:pic>
        <p:nvPicPr>
          <p:cNvPr id="4" name="Picture 3" descr="A diagram of a graph&#10;&#10;Description automatically generated">
            <a:extLst>
              <a:ext uri="{FF2B5EF4-FFF2-40B4-BE49-F238E27FC236}">
                <a16:creationId xmlns:a16="http://schemas.microsoft.com/office/drawing/2014/main" id="{DF894F50-358D-EA3D-BDF2-D349F986D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962" y="2432343"/>
            <a:ext cx="1712083" cy="1823172"/>
          </a:xfrm>
          <a:prstGeom prst="rect">
            <a:avLst/>
          </a:prstGeom>
        </p:spPr>
      </p:pic>
      <p:pic>
        <p:nvPicPr>
          <p:cNvPr id="6" name="Picture 5" descr="A diagram of a graph showing the same number of circles&#10;&#10;Description automatically generated with medium confidence">
            <a:extLst>
              <a:ext uri="{FF2B5EF4-FFF2-40B4-BE49-F238E27FC236}">
                <a16:creationId xmlns:a16="http://schemas.microsoft.com/office/drawing/2014/main" id="{BE885709-10DA-F23F-5FC0-4E68D652D1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981" y="2423419"/>
            <a:ext cx="1664494" cy="18231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343D25-913B-3134-D735-38A332F40D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2652" y="2432343"/>
            <a:ext cx="2051263" cy="18320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68FF96-579D-6F55-5783-0B3C5B869B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5848" y="2423419"/>
            <a:ext cx="2170283" cy="18320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14A9D4-B383-A054-B65C-D778F400E67F}"/>
              </a:ext>
            </a:extLst>
          </p:cNvPr>
          <p:cNvSpPr txBox="1"/>
          <p:nvPr/>
        </p:nvSpPr>
        <p:spPr>
          <a:xfrm>
            <a:off x="518491" y="2143536"/>
            <a:ext cx="11810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CO</a:t>
            </a:r>
            <a:r>
              <a:rPr lang="en-IT" sz="1200" baseline="-25000" dirty="0"/>
              <a:t>2</a:t>
            </a:r>
            <a:r>
              <a:rPr lang="en-IT" sz="1200" dirty="0"/>
              <a:t> at 40 GeV/c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048BE8-920C-D2A2-3B1C-DCEC2B77AB72}"/>
              </a:ext>
            </a:extLst>
          </p:cNvPr>
          <p:cNvSpPr txBox="1"/>
          <p:nvPr/>
        </p:nvSpPr>
        <p:spPr>
          <a:xfrm>
            <a:off x="2649232" y="2173917"/>
            <a:ext cx="12802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C</a:t>
            </a:r>
            <a:r>
              <a:rPr lang="en-IT" sz="1200" baseline="-25000" dirty="0"/>
              <a:t>2</a:t>
            </a:r>
            <a:r>
              <a:rPr lang="en-IT" sz="1200" dirty="0"/>
              <a:t>F</a:t>
            </a:r>
            <a:r>
              <a:rPr lang="en-IT" sz="1200" baseline="-25000" dirty="0"/>
              <a:t>6</a:t>
            </a:r>
            <a:r>
              <a:rPr lang="en-IT" sz="1200" dirty="0"/>
              <a:t> at 180 GeV/c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20A5AF-2527-3008-F624-3CA76FB4F47A}"/>
              </a:ext>
            </a:extLst>
          </p:cNvPr>
          <p:cNvSpPr txBox="1"/>
          <p:nvPr/>
        </p:nvSpPr>
        <p:spPr>
          <a:xfrm>
            <a:off x="5036342" y="2157507"/>
            <a:ext cx="12802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C</a:t>
            </a:r>
            <a:r>
              <a:rPr lang="en-IT" sz="1200" baseline="-25000" dirty="0"/>
              <a:t>2</a:t>
            </a:r>
            <a:r>
              <a:rPr lang="en-IT" sz="1200" dirty="0"/>
              <a:t>F</a:t>
            </a:r>
            <a:r>
              <a:rPr lang="en-IT" sz="1200" baseline="-25000" dirty="0"/>
              <a:t>6</a:t>
            </a:r>
            <a:r>
              <a:rPr lang="en-IT" sz="1200" dirty="0"/>
              <a:t> at 180 GeV/c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DFC7EB-847D-E07E-0425-470B3C16B777}"/>
              </a:ext>
            </a:extLst>
          </p:cNvPr>
          <p:cNvSpPr txBox="1"/>
          <p:nvPr/>
        </p:nvSpPr>
        <p:spPr>
          <a:xfrm>
            <a:off x="7179967" y="2174760"/>
            <a:ext cx="1428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Aerogel at 10 GeV/c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E1D10B-7EA0-C66D-346B-18ADCD27C646}"/>
              </a:ext>
            </a:extLst>
          </p:cNvPr>
          <p:cNvSpPr txBox="1"/>
          <p:nvPr/>
        </p:nvSpPr>
        <p:spPr>
          <a:xfrm>
            <a:off x="172758" y="4975163"/>
            <a:ext cx="73129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60E08CAB-94D2-1F2B-4654-6C8B04C53AB1}"/>
              </a:ext>
            </a:extLst>
          </p:cNvPr>
          <p:cNvSpPr txBox="1">
            <a:spLocks noGrp="1"/>
          </p:cNvSpPr>
          <p:nvPr/>
        </p:nvSpPr>
        <p:spPr>
          <a:xfrm>
            <a:off x="1887288" y="4903556"/>
            <a:ext cx="5083967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 err="1">
                <a:solidFill>
                  <a:schemeClr val="bg1"/>
                </a:solidFill>
              </a:rPr>
              <a:t>dRICH</a:t>
            </a:r>
            <a:r>
              <a:rPr lang="en-US" sz="700" dirty="0">
                <a:solidFill>
                  <a:schemeClr val="bg1"/>
                </a:solidFill>
              </a:rPr>
              <a:t> Meeting,  July 8</a:t>
            </a:r>
            <a:r>
              <a:rPr lang="en-US" sz="700" baseline="30000" dirty="0">
                <a:solidFill>
                  <a:schemeClr val="bg1"/>
                </a:solidFill>
              </a:rPr>
              <a:t>th</a:t>
            </a:r>
            <a:r>
              <a:rPr lang="en-US" sz="700" dirty="0">
                <a:solidFill>
                  <a:schemeClr val="bg1"/>
                </a:solidFill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32827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141894</TotalTime>
  <Words>457</Words>
  <Application>Microsoft Macintosh PowerPoint</Application>
  <PresentationFormat>On-screen Show (16:9)</PresentationFormat>
  <Paragraphs>132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1854</cp:revision>
  <cp:lastPrinted>2023-06-21T10:04:54Z</cp:lastPrinted>
  <dcterms:created xsi:type="dcterms:W3CDTF">2012-03-30T13:12:09Z</dcterms:created>
  <dcterms:modified xsi:type="dcterms:W3CDTF">2026-07-08T12:14:59Z</dcterms:modified>
</cp:coreProperties>
</file>