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901" autoAdjust="0"/>
  </p:normalViewPr>
  <p:slideViewPr>
    <p:cSldViewPr snapToGrid="0" snapToObjects="1">
      <p:cViewPr>
        <p:scale>
          <a:sx n="150" d="100"/>
          <a:sy n="150" d="100"/>
        </p:scale>
        <p:origin x="-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5F4A4-073E-B94A-B6CA-87C9372E26FC}" type="datetimeFigureOut">
              <a:rPr lang="en-US" smtClean="0"/>
              <a:t>22/03/17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0A427-FDF6-DC41-BC80-7E6BD4ADC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9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2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97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377D2-4ED9-D74C-9DB9-0ECC3086F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77F5-4CBB-1B4A-A4E3-F09C5D46D8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nics pan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21414" r="13486" b="26271"/>
          <a:stretch/>
        </p:blipFill>
        <p:spPr>
          <a:xfrm rot="5400000">
            <a:off x="-60398" y="915433"/>
            <a:ext cx="2940196" cy="2692400"/>
          </a:xfrm>
          <a:prstGeom prst="rect">
            <a:avLst/>
          </a:prstGeom>
        </p:spPr>
      </p:pic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cs typeface="Calibri"/>
              </a:rPr>
              <a:t>RICH Detector</a:t>
            </a:r>
            <a:endParaRPr sz="4000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CustomShape 2"/>
          <p:cNvSpPr/>
          <p:nvPr/>
        </p:nvSpPr>
        <p:spPr>
          <a:xfrm>
            <a:off x="2839416" y="2734031"/>
            <a:ext cx="3199520" cy="940507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Spherical mirrors</a:t>
            </a:r>
            <a:r>
              <a:rPr lang="en-US" sz="1600" b="1" dirty="0" smtClean="0">
                <a:solidFill>
                  <a:prstClr val="black"/>
                </a:solidFill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- All </a:t>
            </a:r>
            <a:r>
              <a:rPr lang="en-US" sz="1200" dirty="0" smtClean="0"/>
              <a:t>10</a:t>
            </a:r>
            <a:r>
              <a:rPr lang="en-US" sz="1200" dirty="0" smtClean="0">
                <a:solidFill>
                  <a:prstClr val="black"/>
                </a:solidFill>
              </a:rPr>
              <a:t> mirrors accepted</a:t>
            </a:r>
            <a:endParaRPr lang="en-US" sz="1200" dirty="0">
              <a:solidFill>
                <a:prstClr val="black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- Back to vendor to build support and alignment structure </a:t>
            </a:r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35" name="CustomShape 2"/>
          <p:cNvSpPr/>
          <p:nvPr/>
        </p:nvSpPr>
        <p:spPr>
          <a:xfrm>
            <a:off x="2828130" y="1568841"/>
            <a:ext cx="3199520" cy="1064292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Mechanical structure</a:t>
            </a:r>
            <a:endParaRPr lang="en-US" sz="1600" b="1" dirty="0">
              <a:solidFill>
                <a:srgbClr val="FF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 Assembling at </a:t>
            </a:r>
            <a:r>
              <a:rPr lang="en-US" sz="1200" dirty="0" err="1" smtClean="0">
                <a:solidFill>
                  <a:prstClr val="black"/>
                </a:solidFill>
                <a:latin typeface="+mj-lt"/>
              </a:rPr>
              <a:t>JLab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ongoing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with the help of the DSG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 Support structure for the electronics panel arrived to Jlab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sz="1400" b="1" dirty="0">
              <a:solidFill>
                <a:prstClr val="black"/>
              </a:solidFill>
            </a:endParaRPr>
          </a:p>
        </p:txBody>
      </p:sp>
      <p:sp>
        <p:nvSpPr>
          <p:cNvPr id="36" name="CustomShape 2"/>
          <p:cNvSpPr/>
          <p:nvPr/>
        </p:nvSpPr>
        <p:spPr>
          <a:xfrm>
            <a:off x="2850702" y="3757132"/>
            <a:ext cx="3188234" cy="743015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+mj-lt"/>
              </a:rPr>
              <a:t>Planar mirrors: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-  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3/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5 lateral mirrors accepted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- 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front 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mirrors in production</a:t>
            </a:r>
          </a:p>
        </p:txBody>
      </p:sp>
      <p:sp>
        <p:nvSpPr>
          <p:cNvPr id="22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4E81EF3-E4FA-EB43-849D-58CE949E2FFC}" type="datetime1">
              <a:rPr lang="en-US" sz="12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22/03/17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91B448-D881-4C06-8E31-715F81B52A15}" type="slidenum">
              <a:rPr lang="en-US" sz="120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</a:rPr>
              <a:t>CLAS collaboration meeting, JLab  11/01-04</a:t>
            </a:r>
          </a:p>
        </p:txBody>
      </p:sp>
      <p:pic>
        <p:nvPicPr>
          <p:cNvPr id="4" name="Picture 3" descr="IMG_20170315_1630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1" y="1105510"/>
            <a:ext cx="2641600" cy="4696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334" y="3197873"/>
            <a:ext cx="16764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Electronics panel with support ready at Jlab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6100" y="5367160"/>
            <a:ext cx="142225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RICH structure assembled at Jlab!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03" y="107950"/>
            <a:ext cx="3598333" cy="1436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</p:spPr>
      </p:pic>
      <p:pic>
        <p:nvPicPr>
          <p:cNvPr id="8" name="Picture 7" descr="IMG_20161115_154540_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2910076" y="4582041"/>
            <a:ext cx="3117574" cy="1657637"/>
          </a:xfrm>
          <a:prstGeom prst="rect">
            <a:avLst/>
          </a:prstGeom>
        </p:spPr>
      </p:pic>
      <p:pic>
        <p:nvPicPr>
          <p:cNvPr id="9" name="Picture 8" descr="IMG_20170315_16320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958235"/>
            <a:ext cx="2688430" cy="2016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3-17 at 16.32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578"/>
          <a:stretch/>
        </p:blipFill>
        <p:spPr>
          <a:xfrm>
            <a:off x="3492822" y="3898993"/>
            <a:ext cx="3461663" cy="2293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3333" y="3868215"/>
            <a:ext cx="165946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latin typeface="+mn-lt"/>
                <a:cs typeface="Arial"/>
              </a:rPr>
              <a:t>RICH Detector</a:t>
            </a:r>
            <a:endParaRPr sz="4000" b="1" dirty="0">
              <a:solidFill>
                <a:srgbClr val="000090"/>
              </a:solidFill>
              <a:latin typeface="+mn-lt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7" name="CustomShape 2"/>
          <p:cNvSpPr/>
          <p:nvPr/>
        </p:nvSpPr>
        <p:spPr>
          <a:xfrm>
            <a:off x="2734730" y="2575212"/>
            <a:ext cx="3455218" cy="1107787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+mj-lt"/>
              </a:rPr>
              <a:t>Electronics: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prstClr val="black"/>
                </a:solidFill>
                <a:latin typeface="+mj-lt"/>
              </a:rPr>
              <a:t>All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electronics front-end boards are at JLab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Acceptance tests done at the company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  Electronics boards characterization ongoing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cs typeface="Symbol" charset="2"/>
              </a:rPr>
              <a:t> - </a:t>
            </a:r>
            <a:r>
              <a:rPr lang="en-US" sz="12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 smtClean="0">
                <a:solidFill>
                  <a:prstClr val="black"/>
                </a:solidFill>
                <a:cs typeface="Symbol" charset="2"/>
              </a:rPr>
              <a:t>(</a:t>
            </a:r>
            <a:r>
              <a:rPr lang="en-US" sz="1200" dirty="0" err="1" smtClean="0">
                <a:solidFill>
                  <a:prstClr val="black"/>
                </a:solidFill>
                <a:cs typeface="Symbol" charset="2"/>
              </a:rPr>
              <a:t>ped</a:t>
            </a:r>
            <a:r>
              <a:rPr lang="en-US" sz="1200" dirty="0" smtClean="0">
                <a:solidFill>
                  <a:prstClr val="black"/>
                </a:solidFill>
                <a:cs typeface="Symbol" charset="2"/>
              </a:rPr>
              <a:t>)/1phe ~ 1%</a:t>
            </a:r>
            <a:endParaRPr lang="en-US" sz="1200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1600" dirty="0" smtClean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8" name="CustomShape 2"/>
          <p:cNvSpPr/>
          <p:nvPr/>
        </p:nvSpPr>
        <p:spPr>
          <a:xfrm>
            <a:off x="2734730" y="1539635"/>
            <a:ext cx="3455218" cy="91781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+mj-lt"/>
              </a:rPr>
              <a:t>Aerogel: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Five additional 3cm tiles delivered in January and tested (got &gt;75% of the minimum quantity required)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- 2cm layer production started</a:t>
            </a:r>
          </a:p>
        </p:txBody>
      </p:sp>
      <p:sp>
        <p:nvSpPr>
          <p:cNvPr id="25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81EF3-E4FA-EB43-849D-58CE949E2F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22/03/17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1B448-D881-4C06-8E31-715F81B52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 collaboration meeting, JLab  11/01-04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96485" y="1497822"/>
            <a:ext cx="2581915" cy="1817185"/>
          </a:xfrm>
          <a:prstGeom prst="rect">
            <a:avLst/>
          </a:prstGeom>
        </p:spPr>
      </p:pic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18" y="112511"/>
            <a:ext cx="3598333" cy="1436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331941"/>
            <a:ext cx="20014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One photoelectron spectrum</a:t>
            </a:r>
          </a:p>
          <a:p>
            <a:r>
              <a:rPr lang="en-US" sz="1200" dirty="0" smtClean="0"/>
              <a:t>taken with new front-end</a:t>
            </a:r>
            <a:endParaRPr lang="en-US" sz="1200" dirty="0"/>
          </a:p>
        </p:txBody>
      </p:sp>
      <p:pic>
        <p:nvPicPr>
          <p:cNvPr id="22" name="Picture 21" descr="EPICS_interlo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4" y="4369929"/>
            <a:ext cx="3241485" cy="1779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0309" y="3898993"/>
            <a:ext cx="2603024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Slow Control design ongoing</a:t>
            </a:r>
            <a:endParaRPr lang="en-US" sz="1600" dirty="0"/>
          </a:p>
        </p:txBody>
      </p:sp>
      <p:pic>
        <p:nvPicPr>
          <p:cNvPr id="8" name="Picture 7" descr="IMG_464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51" y="1320800"/>
            <a:ext cx="2867377" cy="2150533"/>
          </a:xfrm>
          <a:prstGeom prst="rect">
            <a:avLst/>
          </a:prstGeom>
        </p:spPr>
      </p:pic>
      <p:pic>
        <p:nvPicPr>
          <p:cNvPr id="10" name="Picture 9" descr="Time_wal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51" y="3883070"/>
            <a:ext cx="2786610" cy="2609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49737" y="3547590"/>
            <a:ext cx="2603024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Digital time walk correction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5563" y="6118102"/>
            <a:ext cx="572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 schedule for the installation in Hall B in September 2017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6242</TotalTime>
  <Words>195</Words>
  <Application>Microsoft Macintosh PowerPoint</Application>
  <PresentationFormat>On-screen Show (4:3)</PresentationFormat>
  <Paragraphs>38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Volker Burkert</dc:creator>
  <cp:lastModifiedBy>Marco Contalbrigo</cp:lastModifiedBy>
  <cp:revision>24</cp:revision>
  <dcterms:created xsi:type="dcterms:W3CDTF">2017-03-14T15:01:06Z</dcterms:created>
  <dcterms:modified xsi:type="dcterms:W3CDTF">2017-03-22T16:57:34Z</dcterms:modified>
</cp:coreProperties>
</file>