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743" r:id="rId2"/>
    <p:sldId id="292" r:id="rId3"/>
    <p:sldId id="1720" r:id="rId4"/>
    <p:sldId id="1719" r:id="rId5"/>
    <p:sldId id="1803" r:id="rId6"/>
    <p:sldId id="1721" r:id="rId7"/>
    <p:sldId id="1790" r:id="rId8"/>
    <p:sldId id="1796" r:id="rId9"/>
    <p:sldId id="1726" r:id="rId10"/>
    <p:sldId id="301" r:id="rId11"/>
    <p:sldId id="1820" r:id="rId12"/>
    <p:sldId id="1821" r:id="rId13"/>
    <p:sldId id="1802" r:id="rId14"/>
    <p:sldId id="1823" r:id="rId15"/>
    <p:sldId id="1805" r:id="rId16"/>
    <p:sldId id="1804" r:id="rId17"/>
    <p:sldId id="305" r:id="rId18"/>
    <p:sldId id="1744" r:id="rId19"/>
    <p:sldId id="1818" r:id="rId20"/>
    <p:sldId id="1806" r:id="rId21"/>
    <p:sldId id="1812" r:id="rId22"/>
    <p:sldId id="1778" r:id="rId23"/>
    <p:sldId id="1814" r:id="rId24"/>
    <p:sldId id="1788" r:id="rId25"/>
    <p:sldId id="1785" r:id="rId26"/>
    <p:sldId id="1810" r:id="rId27"/>
    <p:sldId id="1775" r:id="rId28"/>
    <p:sldId id="1809" r:id="rId29"/>
    <p:sldId id="1781" r:id="rId30"/>
    <p:sldId id="1816" r:id="rId31"/>
    <p:sldId id="1808" r:id="rId32"/>
    <p:sldId id="1811" r:id="rId33"/>
    <p:sldId id="1704" r:id="rId34"/>
    <p:sldId id="1776" r:id="rId35"/>
    <p:sldId id="1692" r:id="rId36"/>
  </p:sldIdLst>
  <p:sldSz cx="9144000" cy="6858000" type="screen4x3"/>
  <p:notesSz cx="7315200" cy="96012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FF"/>
    <a:srgbClr val="18F7FC"/>
    <a:srgbClr val="CC99FF"/>
    <a:srgbClr val="0066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7" autoAdjust="0"/>
    <p:restoredTop sz="81529" autoAdjust="0"/>
  </p:normalViewPr>
  <p:slideViewPr>
    <p:cSldViewPr>
      <p:cViewPr varScale="1">
        <p:scale>
          <a:sx n="124" d="100"/>
          <a:sy n="124" d="100"/>
        </p:scale>
        <p:origin x="180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506D798-07D8-405B-B536-3EF85CBFE7BE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DBE6D38-CBDC-464C-88E4-92B76605B2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23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203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970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EC4A2-E38B-8551-A7E6-7F1D9E470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220872-1C80-618F-6D73-2FAF13756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D938B4-99B4-C4E5-9422-218C6D6C0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DB992-BDEB-8678-BEB3-07B7CA8E9F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C9B84-04D7-C0E4-FEDA-42E475F5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629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826A6-D765-A860-A222-D68137156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7133B-3870-D432-E21D-B7B649A25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AFEE3D-A988-667A-2352-803B99CAB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81F02-1F08-9196-7293-3E4A59826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D3D64-105E-C283-CFAB-43CB149B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211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951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E3682-08E0-2EC7-743E-2C458E4B9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63685-7064-84EF-FCF1-0BE100F03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8CEE19-E083-C2D1-B83D-403F2B8790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65BAB-686C-C812-F253-A09EC27E3C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3D8F9-A741-692C-AA8C-C17D1CDC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845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4E0D0-6163-A521-4B89-4F587BA8D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56667F-7169-8F98-33D8-D7AFDE8DC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A4B43-3CAF-38A7-8AC1-DB8FD577A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61496-551A-1087-11AC-B91C23D50D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F6868-72A8-EA7B-4CF8-10083FBDB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725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8CE7C-9507-0F5A-4DD1-52C15E4AC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C54CD0-3735-746A-4972-B9B8F771E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BE3A6D-053C-1F65-B5BD-CAF051BB8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9FF1A-74CC-EB76-1BB9-ACA0585022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CDBB4-F4F1-3004-E3D3-A0BE43600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67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935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128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D2C41-F4A8-FD22-4CCD-ED696EAA2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1BB23F-68B7-8A46-68ED-9921CB083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836A07-2707-4B73-3FC7-42B636185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7721B-861D-F389-A59E-2EF8998DB8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EC538-AE19-8ABC-C6CC-1CB060AA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25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102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00B03-7DF9-5AA9-5B7A-5AE104388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980EDC-84C4-8A73-CD25-2231392FB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DB318-488D-96CE-185F-CF595516D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A7FDC-14A7-953A-0930-6FC48C9A67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35310-D541-AE85-41C4-985E4E6E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467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54CCB-EE89-22E1-B841-D331A3EB9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0821D6-8B3F-77EC-8B74-678EE8309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761F97-B97F-492C-5781-3D7A0608A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77DA4-F067-7446-81AA-4FBD893769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EDBA-AAF2-474A-4119-08B63C43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653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531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D1DE2-6991-EC0C-D91F-EDFB8F647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1C3162-22CE-4E2B-FA69-32D741D43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02C7D-9C81-B6B2-A71B-91B508ACA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DECCE-F139-E58F-8B03-C5251163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54E55-6792-27B3-67C6-B55C5091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791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262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521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C06FF-9C73-B004-5310-A3677C56A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5AF9E6-48B7-BCF6-D64A-ECA0ACB3F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E5918D-F6AD-F2CF-5179-40AC0017B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53DEE-38E5-36C7-C920-3CEA058B1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6D-790A-830A-2F6F-10041BC2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128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38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E51DB-50AE-4A90-F7FB-E97D48CFE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E1CC7-F5EA-CB14-57B0-6B7F000264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B63CD-2658-9C2E-37AB-FA574EB31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EEB38-F9F3-8B21-AE52-C0F7597669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10FB2-F812-02DB-A5C2-63EF39A4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528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389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337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8C8F8-8041-3CBB-6948-0AD0DA19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A51EBC-E23A-C198-1D9B-D5AF87A0D3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4C962-506A-986E-13E2-241F81FC6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E0C85-C36F-BCE3-5AA4-CD303535D0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38F12-5408-5803-F185-9CC626D0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5478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5C818-7153-667B-899E-E83E9F98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AACEB-96A9-A7B5-07C7-856AC5FAB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A006D-CEEC-8361-A408-2895E13CE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D7BAF-36A3-E283-F84C-F2F7133F1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8E585-A25B-342C-248A-11636820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5756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8AE00-9180-6274-F07B-18BA34578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6BD5FA-7AE6-95BF-C9DD-1202945EE8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85287-F5D3-B290-723D-5CBD04DD0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16C42-9382-6BB0-ECFE-753BC4F186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E1292-0589-019C-B6F1-00642B59B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1563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2465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955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485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868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B246C-7586-F301-A551-E9F839B1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37F8-437E-F14E-7014-16F8E3629B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19230-F881-9831-193F-2B651F282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8603D-5BB9-B89C-CB92-7EC1ED32F2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351A8-5518-F932-C2FC-1DBA4FDC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552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937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24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5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41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40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07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43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21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63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61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93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06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26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77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33F2-851D-430E-8305-E8A4FA0413E7}" type="datetimeFigureOut">
              <a:rPr lang="it-IT" smtClean="0"/>
              <a:t>02/07/25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93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pic-eic.org/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5.wmf"/><Relationship Id="rId3" Type="http://schemas.openxmlformats.org/officeDocument/2006/relationships/image" Target="../media/image6.png"/><Relationship Id="rId7" Type="http://schemas.openxmlformats.org/officeDocument/2006/relationships/image" Target="../media/image9.wmf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6.bin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wmf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0.wmf"/><Relationship Id="rId14" Type="http://schemas.openxmlformats.org/officeDocument/2006/relationships/image" Target="../media/image1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88D2510-C7EB-CF43-AA7C-F55E777F34B7}"/>
              </a:ext>
            </a:extLst>
          </p:cNvPr>
          <p:cNvGrpSpPr/>
          <p:nvPr/>
        </p:nvGrpSpPr>
        <p:grpSpPr>
          <a:xfrm>
            <a:off x="143614" y="1052736"/>
            <a:ext cx="8748866" cy="1661993"/>
            <a:chOff x="143614" y="1052736"/>
            <a:chExt cx="8748866" cy="166199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432F924-DB5E-D341-8193-B8CBC77C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614" y="1176343"/>
              <a:ext cx="2160240" cy="1008112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499967C-F761-E146-A04A-4673B5EC033C}"/>
                </a:ext>
              </a:extLst>
            </p:cNvPr>
            <p:cNvSpPr txBox="1"/>
            <p:nvPr/>
          </p:nvSpPr>
          <p:spPr>
            <a:xfrm>
              <a:off x="2519877" y="1052736"/>
              <a:ext cx="6372603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0000FF"/>
                  </a:solidFill>
                </a:rPr>
                <a:t>JLab12</a:t>
              </a:r>
              <a:r>
                <a:rPr lang="it-IT" sz="2400" dirty="0"/>
                <a:t> </a:t>
              </a:r>
              <a:r>
                <a:rPr lang="it-IT" sz="2400" b="1" dirty="0">
                  <a:solidFill>
                    <a:srgbClr val="FF0000"/>
                  </a:solidFill>
                </a:rPr>
                <a:t>(R.L.: Marco Contalbrigo)</a:t>
              </a:r>
            </a:p>
            <a:p>
              <a:endParaRPr lang="it-IT" sz="2400" b="1" dirty="0">
                <a:solidFill>
                  <a:srgbClr val="FF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Nucleon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structure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and spin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Transverse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momentum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phenomena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TMDs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) &amp; 3D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imaging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GPDs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&amp; EM Form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Factors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of the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nucleon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81366C5-52CF-B102-A7D2-5FE72491D7FD}"/>
              </a:ext>
            </a:extLst>
          </p:cNvPr>
          <p:cNvSpPr txBox="1"/>
          <p:nvPr/>
        </p:nvSpPr>
        <p:spPr>
          <a:xfrm>
            <a:off x="619592" y="3645024"/>
            <a:ext cx="7980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M. Contalbrigo </a:t>
            </a:r>
            <a:r>
              <a:rPr lang="en-IT" dirty="0"/>
              <a:t>PI of the CLAS12 RICH detector</a:t>
            </a:r>
          </a:p>
          <a:p>
            <a:endParaRPr lang="en-IT" dirty="0"/>
          </a:p>
          <a:p>
            <a:r>
              <a:rPr lang="en-IT" b="1" dirty="0"/>
              <a:t>M. Contalbrigo </a:t>
            </a:r>
            <a:r>
              <a:rPr lang="en-IT" dirty="0"/>
              <a:t>contact person for RGH group of experiment </a:t>
            </a:r>
          </a:p>
          <a:p>
            <a:r>
              <a:rPr lang="en-IT" dirty="0"/>
              <a:t>                                                                   		 with transversely polarized target</a:t>
            </a:r>
          </a:p>
        </p:txBody>
      </p:sp>
      <p:sp>
        <p:nvSpPr>
          <p:cNvPr id="3" name="Rectangle 72">
            <a:extLst>
              <a:ext uri="{FF2B5EF4-FFF2-40B4-BE49-F238E27FC236}">
                <a16:creationId xmlns:a16="http://schemas.microsoft.com/office/drawing/2014/main" id="{660F9AC7-289A-68DD-E287-B3EAF1C24590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DA006-2AA6-F3C2-A208-0D8160E39A0F}"/>
              </a:ext>
            </a:extLst>
          </p:cNvPr>
          <p:cNvSpPr txBox="1"/>
          <p:nvPr/>
        </p:nvSpPr>
        <p:spPr>
          <a:xfrm>
            <a:off x="755576" y="5630200"/>
            <a:ext cx="5773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INFN-FE</a:t>
            </a:r>
            <a:r>
              <a:rPr lang="en-IT" dirty="0"/>
              <a:t>: 	    	RICH detector for particle–identification</a:t>
            </a:r>
          </a:p>
          <a:p>
            <a:r>
              <a:rPr lang="en-IT" dirty="0"/>
              <a:t>		Transversely polarized target</a:t>
            </a:r>
          </a:p>
        </p:txBody>
      </p:sp>
    </p:spTree>
    <p:extLst>
      <p:ext uri="{BB962C8B-B14F-4D97-AF65-F5344CB8AC3E}">
        <p14:creationId xmlns:p14="http://schemas.microsoft.com/office/powerpoint/2010/main" val="111480388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6D797C-A3BB-EA4D-9FC8-8E295C9FF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31" y="2780928"/>
            <a:ext cx="5593361" cy="32649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FCC98B-7D04-CFBA-8C4E-15DD349AEB1D}"/>
              </a:ext>
            </a:extLst>
          </p:cNvPr>
          <p:cNvSpPr txBox="1"/>
          <p:nvPr/>
        </p:nvSpPr>
        <p:spPr>
          <a:xfrm>
            <a:off x="4211960" y="5600273"/>
            <a:ext cx="12650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latin typeface="Comic Sans MS" panose="030F0902030302020204" pitchFamily="66" charset="0"/>
              </a:rPr>
              <a:t>magnetization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F658BE-1643-4A98-5C66-14A197C4E176}"/>
              </a:ext>
            </a:extLst>
          </p:cNvPr>
          <p:cNvSpPr/>
          <p:nvPr/>
        </p:nvSpPr>
        <p:spPr>
          <a:xfrm>
            <a:off x="4644008" y="5373215"/>
            <a:ext cx="1205984" cy="292387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EAB7E9E-16E3-7E42-B620-730549534EBA}"/>
              </a:ext>
            </a:extLst>
          </p:cNvPr>
          <p:cNvGrpSpPr/>
          <p:nvPr/>
        </p:nvGrpSpPr>
        <p:grpSpPr>
          <a:xfrm>
            <a:off x="5561960" y="3309974"/>
            <a:ext cx="3258512" cy="3024235"/>
            <a:chOff x="5417944" y="1801033"/>
            <a:chExt cx="3258512" cy="302423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C40015E-C6B8-2947-8179-54222E5B6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5" r="45883"/>
            <a:stretch/>
          </p:blipFill>
          <p:spPr>
            <a:xfrm>
              <a:off x="5417944" y="1801033"/>
              <a:ext cx="3258512" cy="3024235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54195FB-15BD-3447-866D-0E3BE4E66EA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62456" y="2935033"/>
              <a:ext cx="2448000" cy="180000"/>
            </a:xfrm>
            <a:prstGeom prst="rect">
              <a:avLst/>
            </a:prstGeom>
          </p:spPr>
        </p:pic>
      </p:grp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Target: Bulk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Magnet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D2B20B0-E382-8A42-9B5B-A085AFD0A970}"/>
              </a:ext>
            </a:extLst>
          </p:cNvPr>
          <p:cNvSpPr/>
          <p:nvPr/>
        </p:nvSpPr>
        <p:spPr>
          <a:xfrm>
            <a:off x="323528" y="1407077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+mj-lt"/>
              </a:rPr>
              <a:t>A hollow bulk superconductor is able to provide a transverse holding field inside, while adjusting its internal currents to shield any outside field, without the need of a current supply!</a:t>
            </a:r>
          </a:p>
          <a:p>
            <a:pPr algn="just"/>
            <a:endParaRPr lang="en-GB" sz="1600" dirty="0">
              <a:latin typeface="+mj-lt"/>
            </a:endParaRPr>
          </a:p>
          <a:p>
            <a:pPr algn="just"/>
            <a:r>
              <a:rPr lang="en-GB" sz="1600" dirty="0">
                <a:latin typeface="+mj-lt"/>
              </a:rPr>
              <a:t>Spin-off: Polarized Fusion (</a:t>
            </a:r>
            <a:r>
              <a:rPr lang="en-GB" sz="1600" dirty="0" err="1">
                <a:latin typeface="+mj-lt"/>
              </a:rPr>
              <a:t>Polfusion</a:t>
            </a:r>
            <a:r>
              <a:rPr lang="en-GB" sz="1600" dirty="0">
                <a:latin typeface="+mj-lt"/>
              </a:rPr>
              <a:t> &amp; PREFER)</a:t>
            </a:r>
            <a:endParaRPr lang="it-IT" sz="1600" dirty="0">
              <a:latin typeface="+mj-lt"/>
            </a:endParaRPr>
          </a:p>
        </p:txBody>
      </p:sp>
      <p:sp>
        <p:nvSpPr>
          <p:cNvPr id="4" name="Rectangle 72">
            <a:extLst>
              <a:ext uri="{FF2B5EF4-FFF2-40B4-BE49-F238E27FC236}">
                <a16:creationId xmlns:a16="http://schemas.microsoft.com/office/drawing/2014/main" id="{1A0BFA37-0793-539E-2A87-34B7E385E15D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9D31BB-FB5E-0C34-FEAA-968D6CF10D38}"/>
              </a:ext>
            </a:extLst>
          </p:cNvPr>
          <p:cNvSpPr txBox="1"/>
          <p:nvPr/>
        </p:nvSpPr>
        <p:spPr>
          <a:xfrm>
            <a:off x="300571" y="982266"/>
            <a:ext cx="6902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A</a:t>
            </a:r>
            <a:r>
              <a:rPr lang="en-GB" sz="1600" dirty="0"/>
              <a:t>l</a:t>
            </a:r>
            <a:r>
              <a:rPr lang="en-IT" sz="1600" dirty="0"/>
              <a:t>ternative to the use of a massive 5 T magnet to increase acceptance (for recoil) </a:t>
            </a:r>
          </a:p>
        </p:txBody>
      </p:sp>
    </p:spTree>
    <p:extLst>
      <p:ext uri="{BB962C8B-B14F-4D97-AF65-F5344CB8AC3E}">
        <p14:creationId xmlns:p14="http://schemas.microsoft.com/office/powerpoint/2010/main" val="63149448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407DD-A20F-2846-E250-FE03EB3F3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8" descr="Immagine che contiene macchina, interno&#10;&#10;Descrizione generata automaticamente">
            <a:extLst>
              <a:ext uri="{FF2B5EF4-FFF2-40B4-BE49-F238E27FC236}">
                <a16:creationId xmlns:a16="http://schemas.microsoft.com/office/drawing/2014/main" id="{EF563EA7-04E6-7132-9CB1-84AB53F54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560" y="805014"/>
            <a:ext cx="1916219" cy="2977550"/>
          </a:xfrm>
          <a:prstGeom prst="rect">
            <a:avLst/>
          </a:prstGeom>
        </p:spPr>
      </p:pic>
      <p:pic>
        <p:nvPicPr>
          <p:cNvPr id="5" name="Immagine 30" descr="Immagine che contiene cilindro, tubo, idrante, asta&#10;&#10;Descrizione generata automaticamente">
            <a:extLst>
              <a:ext uri="{FF2B5EF4-FFF2-40B4-BE49-F238E27FC236}">
                <a16:creationId xmlns:a16="http://schemas.microsoft.com/office/drawing/2014/main" id="{57C61A74-0724-357E-2AAD-F3E84ED41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174" y="779179"/>
            <a:ext cx="1976568" cy="3007360"/>
          </a:xfrm>
          <a:prstGeom prst="rect">
            <a:avLst/>
          </a:prstGeom>
        </p:spPr>
      </p:pic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71F4E60D-968C-F9F0-452E-98E56F5CD5FA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23764E41-631D-CBD5-11FC-F587A02E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0A1B940-1C54-AB8A-6178-F239DCA0E5E2}"/>
              </a:ext>
            </a:extLst>
          </p:cNvPr>
          <p:cNvSpPr txBox="1"/>
          <p:nvPr/>
        </p:nvSpPr>
        <p:spPr>
          <a:xfrm>
            <a:off x="256631" y="207185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Target: The New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Cryostat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CE6B7578-F1F7-EC88-1B18-0855191F1FD1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pic>
        <p:nvPicPr>
          <p:cNvPr id="4" name="Picture 3" descr="Magnetic_field-tot.png">
            <a:extLst>
              <a:ext uri="{FF2B5EF4-FFF2-40B4-BE49-F238E27FC236}">
                <a16:creationId xmlns:a16="http://schemas.microsoft.com/office/drawing/2014/main" id="{95758C1D-556B-0BE4-937C-36182A887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2" y="3489893"/>
            <a:ext cx="4180964" cy="3007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9FD0B2-D0DD-18B0-4487-DBED017C4845}"/>
              </a:ext>
            </a:extLst>
          </p:cNvPr>
          <p:cNvSpPr/>
          <p:nvPr/>
        </p:nvSpPr>
        <p:spPr>
          <a:xfrm>
            <a:off x="247020" y="3506739"/>
            <a:ext cx="4180964" cy="193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C8317E-9FF5-08E8-B45F-86DFE9C0AC60}"/>
              </a:ext>
            </a:extLst>
          </p:cNvPr>
          <p:cNvSpPr txBox="1"/>
          <p:nvPr/>
        </p:nvSpPr>
        <p:spPr>
          <a:xfrm>
            <a:off x="202750" y="752732"/>
            <a:ext cx="3103978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500" dirty="0"/>
              <a:t>New concept:</a:t>
            </a:r>
          </a:p>
          <a:p>
            <a:r>
              <a:rPr lang="en-GB" sz="1500" dirty="0"/>
              <a:t>p</a:t>
            </a:r>
            <a:r>
              <a:rPr lang="x-none" sz="1500" dirty="0"/>
              <a:t>re-conditioned bulk superconductor</a:t>
            </a:r>
          </a:p>
          <a:p>
            <a:endParaRPr lang="x-none" sz="800" dirty="0"/>
          </a:p>
          <a:p>
            <a:r>
              <a:rPr lang="x-none" sz="1500" dirty="0"/>
              <a:t>      - new cryostat</a:t>
            </a:r>
          </a:p>
          <a:p>
            <a:r>
              <a:rPr lang="en-US" sz="1500" dirty="0"/>
              <a:t>      </a:t>
            </a:r>
            <a:r>
              <a:rPr lang="x-none" sz="1500" dirty="0"/>
              <a:t>- new holder probe</a:t>
            </a:r>
            <a:r>
              <a:rPr lang="en-US" sz="1500" dirty="0"/>
              <a:t> (6x)</a:t>
            </a:r>
            <a:endParaRPr lang="x-none" sz="1500" dirty="0"/>
          </a:p>
          <a:p>
            <a:r>
              <a:rPr lang="x-none" sz="1500" dirty="0"/>
              <a:t>      - smart MgB2 sample exchange</a:t>
            </a:r>
          </a:p>
        </p:txBody>
      </p:sp>
      <p:pic>
        <p:nvPicPr>
          <p:cNvPr id="14" name="Picture 13" descr="mgb2_holder.jpg">
            <a:extLst>
              <a:ext uri="{FF2B5EF4-FFF2-40B4-BE49-F238E27FC236}">
                <a16:creationId xmlns:a16="http://schemas.microsoft.com/office/drawing/2014/main" id="{0799F791-FAF6-00C2-8C14-A3DF72E00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47" y="3914440"/>
            <a:ext cx="3981209" cy="1796552"/>
          </a:xfrm>
          <a:prstGeom prst="rect">
            <a:avLst/>
          </a:prstGeom>
        </p:spPr>
      </p:pic>
      <p:pic>
        <p:nvPicPr>
          <p:cNvPr id="16" name="Picture 15" descr="mgb2.jpg">
            <a:extLst>
              <a:ext uri="{FF2B5EF4-FFF2-40B4-BE49-F238E27FC236}">
                <a16:creationId xmlns:a16="http://schemas.microsoft.com/office/drawing/2014/main" id="{63AEEC96-D43C-6022-A220-411D1E395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0" y="2145477"/>
            <a:ext cx="2488293" cy="9913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400E9FE-97F5-E73C-73B0-69E7BB2E6BF0}"/>
              </a:ext>
            </a:extLst>
          </p:cNvPr>
          <p:cNvSpPr/>
          <p:nvPr/>
        </p:nvSpPr>
        <p:spPr>
          <a:xfrm>
            <a:off x="64698" y="3486230"/>
            <a:ext cx="2950996" cy="193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E70584-9323-5711-A0A4-2CC110629076}"/>
              </a:ext>
            </a:extLst>
          </p:cNvPr>
          <p:cNvSpPr txBox="1"/>
          <p:nvPr/>
        </p:nvSpPr>
        <p:spPr>
          <a:xfrm>
            <a:off x="547594" y="3327816"/>
            <a:ext cx="294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Magnetization </a:t>
            </a:r>
            <a:r>
              <a:rPr lang="x-none" sz="1400" dirty="0"/>
              <a:t>@ </a:t>
            </a:r>
            <a:r>
              <a:rPr lang="x-none" sz="1400"/>
              <a:t>1 </a:t>
            </a:r>
            <a:r>
              <a:rPr lang="en-US" sz="1400" dirty="0"/>
              <a:t>T: Prof of principle</a:t>
            </a:r>
            <a:endParaRPr lang="x-none" sz="1400" dirty="0"/>
          </a:p>
        </p:txBody>
      </p:sp>
      <p:sp>
        <p:nvSpPr>
          <p:cNvPr id="20" name="CasellaDiTesto 6">
            <a:extLst>
              <a:ext uri="{FF2B5EF4-FFF2-40B4-BE49-F238E27FC236}">
                <a16:creationId xmlns:a16="http://schemas.microsoft.com/office/drawing/2014/main" id="{D35F1046-3C14-FE4A-8934-8BAA00EEE934}"/>
              </a:ext>
            </a:extLst>
          </p:cNvPr>
          <p:cNvSpPr txBox="1"/>
          <p:nvPr/>
        </p:nvSpPr>
        <p:spPr>
          <a:xfrm>
            <a:off x="4670560" y="6068477"/>
            <a:ext cx="435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Developed</a:t>
            </a:r>
            <a:r>
              <a:rPr lang="it-IT" b="1" dirty="0">
                <a:solidFill>
                  <a:srgbClr val="C00000"/>
                </a:solidFill>
              </a:rPr>
              <a:t> thanks to L. Barion, M. Cavallina</a:t>
            </a:r>
            <a:endParaRPr lang="it-IT" sz="10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466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8D183-8686-4A87-23A5-F916855F6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814DCC1-1B36-798A-E38C-9127D65DE33A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AD12ACDA-23C0-1715-AA36-288C4C8F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34594FE-2A22-8ED3-A3D8-1C0C4530876D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Systematic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Studies</a:t>
            </a: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71A1A21B-5A45-B643-0036-D5C2B39130A0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F3D16C55-CC16-C62C-EC28-942A876B4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67" y="1013655"/>
            <a:ext cx="2733142" cy="3080479"/>
          </a:xfrm>
          <a:prstGeom prst="rect">
            <a:avLst/>
          </a:prstGeom>
        </p:spPr>
      </p:pic>
      <p:pic>
        <p:nvPicPr>
          <p:cNvPr id="10" name="Immagine 8">
            <a:extLst>
              <a:ext uri="{FF2B5EF4-FFF2-40B4-BE49-F238E27FC236}">
                <a16:creationId xmlns:a16="http://schemas.microsoft.com/office/drawing/2014/main" id="{C7151970-2AB7-E1DC-01C6-F46F5DFB6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50" y="1803206"/>
            <a:ext cx="2097656" cy="3856979"/>
          </a:xfrm>
          <a:prstGeom prst="rect">
            <a:avLst/>
          </a:prstGeom>
        </p:spPr>
      </p:pic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84037B6A-68D1-49B1-DAC2-365838F9E5A6}"/>
              </a:ext>
            </a:extLst>
          </p:cNvPr>
          <p:cNvSpPr txBox="1"/>
          <p:nvPr/>
        </p:nvSpPr>
        <p:spPr>
          <a:xfrm>
            <a:off x="1757551" y="236633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11">
            <a:extLst>
              <a:ext uri="{FF2B5EF4-FFF2-40B4-BE49-F238E27FC236}">
                <a16:creationId xmlns:a16="http://schemas.microsoft.com/office/drawing/2014/main" id="{EF8760EA-5C90-3B1C-D706-CEE67E4C426D}"/>
              </a:ext>
            </a:extLst>
          </p:cNvPr>
          <p:cNvSpPr txBox="1"/>
          <p:nvPr/>
        </p:nvSpPr>
        <p:spPr>
          <a:xfrm>
            <a:off x="1809820" y="336236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1" name="Connettore 2 14">
            <a:extLst>
              <a:ext uri="{FF2B5EF4-FFF2-40B4-BE49-F238E27FC236}">
                <a16:creationId xmlns:a16="http://schemas.microsoft.com/office/drawing/2014/main" id="{AA9CE10E-755C-2C5D-2124-4AFEA461D70C}"/>
              </a:ext>
            </a:extLst>
          </p:cNvPr>
          <p:cNvCxnSpPr>
            <a:cxnSpLocks/>
          </p:cNvCxnSpPr>
          <p:nvPr/>
        </p:nvCxnSpPr>
        <p:spPr>
          <a:xfrm flipH="1">
            <a:off x="1586193" y="3795225"/>
            <a:ext cx="638827" cy="0"/>
          </a:xfrm>
          <a:prstGeom prst="straightConnector1">
            <a:avLst/>
          </a:prstGeom>
          <a:ln w="47625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magine 6">
            <a:extLst>
              <a:ext uri="{FF2B5EF4-FFF2-40B4-BE49-F238E27FC236}">
                <a16:creationId xmlns:a16="http://schemas.microsoft.com/office/drawing/2014/main" id="{B2B6C555-75CE-87DF-BABA-547FDAEBC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198" y="1058380"/>
            <a:ext cx="3233290" cy="30112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7057DC-A4E0-188D-5A1B-E7936FCE4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306" y="4162423"/>
            <a:ext cx="5616637" cy="239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5235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RGH Target</a:t>
            </a: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5C21149B-3FAA-B0D6-4718-B33FD785046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6691BB-63FA-8EA2-3267-9FD78AB0DA5F}"/>
              </a:ext>
            </a:extLst>
          </p:cNvPr>
          <p:cNvSpPr/>
          <p:nvPr/>
        </p:nvSpPr>
        <p:spPr>
          <a:xfrm>
            <a:off x="481296" y="3165156"/>
            <a:ext cx="3642814" cy="259628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1D61D-ECCB-B9DA-8A11-64769E449C5C}"/>
              </a:ext>
            </a:extLst>
          </p:cNvPr>
          <p:cNvSpPr/>
          <p:nvPr/>
        </p:nvSpPr>
        <p:spPr>
          <a:xfrm>
            <a:off x="4547252" y="1282678"/>
            <a:ext cx="4413578" cy="1454083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50CEF7-A747-ED51-03E2-AE2678AEC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78" y="3227834"/>
            <a:ext cx="3498850" cy="2476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5A2D89-1F2D-4361-F29C-59262C986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6" y="2815204"/>
            <a:ext cx="3810544" cy="29551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1F6FE1-5DC3-626E-9C99-D01851B1DE2A}"/>
              </a:ext>
            </a:extLst>
          </p:cNvPr>
          <p:cNvSpPr txBox="1"/>
          <p:nvPr/>
        </p:nvSpPr>
        <p:spPr>
          <a:xfrm>
            <a:off x="224748" y="1248019"/>
            <a:ext cx="47743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H</a:t>
            </a:r>
            <a:r>
              <a:rPr lang="en-GB" sz="1400" dirty="0"/>
              <a:t>D</a:t>
            </a:r>
            <a:r>
              <a:rPr lang="en-IT" sz="1400" dirty="0"/>
              <a:t>ice (frozen-spin) has not meet RGH specifications</a:t>
            </a:r>
          </a:p>
          <a:p>
            <a:endParaRPr lang="en-IT" sz="800" b="1" dirty="0"/>
          </a:p>
          <a:p>
            <a:r>
              <a:rPr lang="en-IT" sz="1400" b="1" dirty="0">
                <a:solidFill>
                  <a:srgbClr val="C00000"/>
                </a:solidFill>
              </a:rPr>
              <a:t>Most viable solution to prioritize physics vs R&amp;D</a:t>
            </a:r>
          </a:p>
          <a:p>
            <a:endParaRPr lang="en-IT" sz="800" dirty="0"/>
          </a:p>
          <a:p>
            <a:r>
              <a:rPr lang="en-IT" sz="1300" dirty="0"/>
              <a:t>Consolidated dynamically polarized NH</a:t>
            </a:r>
            <a:r>
              <a:rPr lang="en-IT" sz="1300" baseline="-25000" dirty="0"/>
              <a:t>3</a:t>
            </a:r>
            <a:r>
              <a:rPr lang="en-IT" sz="1300" dirty="0"/>
              <a:t> technology </a:t>
            </a:r>
          </a:p>
          <a:p>
            <a:endParaRPr lang="en-IT" sz="800" dirty="0"/>
          </a:p>
          <a:p>
            <a:r>
              <a:rPr lang="en-IT" sz="1300" dirty="0"/>
              <a:t>Designed based on already successful realizations</a:t>
            </a:r>
          </a:p>
          <a:p>
            <a:endParaRPr lang="en-IT" sz="800" dirty="0"/>
          </a:p>
          <a:p>
            <a:r>
              <a:rPr lang="en-IT" sz="1300" dirty="0"/>
              <a:t>       Hall-A </a:t>
            </a:r>
            <a:r>
              <a:rPr lang="en-GB" sz="1300" dirty="0"/>
              <a:t>G2p-Gep </a:t>
            </a:r>
            <a:r>
              <a:rPr lang="en-IT" sz="1300" dirty="0"/>
              <a:t>target         (copy optimized for HTCC )</a:t>
            </a:r>
          </a:p>
          <a:p>
            <a:r>
              <a:rPr lang="en-IT" sz="1300" dirty="0"/>
              <a:t>       Hall-C E12-15-005 magnet  </a:t>
            </a:r>
            <a:r>
              <a:rPr lang="en-GB" sz="1300" dirty="0"/>
              <a:t>(copy optimized for recoil detection)</a:t>
            </a:r>
            <a:endParaRPr lang="en-IT" sz="13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F5E9CB4-3A78-0221-5839-DE4F577C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280" y="1341146"/>
            <a:ext cx="1816885" cy="133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5CF83D-8AEE-90E6-A452-541A24B151C1}"/>
                  </a:ext>
                </a:extLst>
              </p:cNvPr>
              <p:cNvSpPr txBox="1"/>
              <p:nvPr/>
            </p:nvSpPr>
            <p:spPr>
              <a:xfrm>
                <a:off x="7624278" y="1427894"/>
                <a:ext cx="1369286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5T dipole </a:t>
                </a:r>
              </a:p>
              <a:p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sz="12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cceptance:</a:t>
                </a:r>
              </a:p>
              <a:p>
                <a:endParaRPr lang="en-US" sz="1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25</m:t>
                    </m:r>
                    <m:r>
                      <m:rPr>
                        <m:sty m:val="p"/>
                      </m:rPr>
                      <a:rPr lang="en-US" sz="1200" b="0" i="0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sz="1200" b="0" dirty="0">
                    <a:ea typeface="Cambria Math" panose="02040503050406030204" pitchFamily="18" charset="0"/>
                  </a:rPr>
                  <a:t> horizontal</a:t>
                </a:r>
                <a:endParaRPr lang="en-US" sz="1200" b="0" baseline="30000" dirty="0">
                  <a:ea typeface="Cambria Math" panose="02040503050406030204" pitchFamily="18" charset="0"/>
                </a:endParaRPr>
              </a:p>
              <a:p>
                <a:endParaRPr lang="en-IT" sz="1200" baseline="30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6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sz="1200" b="0" i="0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</m:t>
                      </m:r>
                      <m:r>
                        <a:rPr lang="en-US" sz="12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horizontal</m:t>
                      </m:r>
                    </m:oMath>
                  </m:oMathPara>
                </a14:m>
                <a:endParaRPr lang="en-US" sz="12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5CF83D-8AEE-90E6-A452-541A24B15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278" y="1427894"/>
                <a:ext cx="1369286" cy="1138773"/>
              </a:xfrm>
              <a:prstGeom prst="rect">
                <a:avLst/>
              </a:prstGeom>
              <a:blipFill>
                <a:blip r:embed="rId6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229B9580-AAF7-3F52-8317-0B2B1DD03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116" y="1328708"/>
            <a:ext cx="999696" cy="133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1592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185A6-E392-D06C-FD1B-22AB53379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44C51C42-39A9-52CF-9B91-0F939DBDE54E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FA53EA5-29EC-1477-F20A-C2EC587F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030834C-2540-1971-526E-FA628A6D8EE6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RGH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Recoil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24D48150-0A8C-9F08-A966-28BDC9E5577A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74F835-E31B-45CF-7CC1-1A6743580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056" y="496454"/>
            <a:ext cx="4680520" cy="45167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A6C806-94F3-5344-DD76-48E80756801E}"/>
              </a:ext>
            </a:extLst>
          </p:cNvPr>
          <p:cNvSpPr/>
          <p:nvPr/>
        </p:nvSpPr>
        <p:spPr>
          <a:xfrm>
            <a:off x="509204" y="2889255"/>
            <a:ext cx="3188202" cy="3011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283D1B-4CA6-52AA-21EB-86D796567A6E}"/>
              </a:ext>
            </a:extLst>
          </p:cNvPr>
          <p:cNvSpPr/>
          <p:nvPr/>
        </p:nvSpPr>
        <p:spPr>
          <a:xfrm>
            <a:off x="4202033" y="1823368"/>
            <a:ext cx="1890346" cy="304517"/>
          </a:xfrm>
          <a:prstGeom prst="rect">
            <a:avLst/>
          </a:prstGeom>
          <a:solidFill>
            <a:srgbClr val="F5F701">
              <a:alpha val="4152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D6A369-49C3-76B5-4159-7E19C67C6731}"/>
              </a:ext>
            </a:extLst>
          </p:cNvPr>
          <p:cNvSpPr/>
          <p:nvPr/>
        </p:nvSpPr>
        <p:spPr>
          <a:xfrm>
            <a:off x="6643237" y="1155211"/>
            <a:ext cx="1880682" cy="283828"/>
          </a:xfrm>
          <a:prstGeom prst="rect">
            <a:avLst/>
          </a:prstGeom>
          <a:solidFill>
            <a:srgbClr val="F5F701">
              <a:alpha val="4152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AA0357-6EEA-907E-AFC5-DC99F33F17ED}"/>
              </a:ext>
            </a:extLst>
          </p:cNvPr>
          <p:cNvSpPr txBox="1"/>
          <p:nvPr/>
        </p:nvSpPr>
        <p:spPr>
          <a:xfrm>
            <a:off x="953593" y="2810829"/>
            <a:ext cx="1094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Recoil concept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03EB7B-F8DE-E4DE-975B-D2ACB30867C6}"/>
              </a:ext>
            </a:extLst>
          </p:cNvPr>
          <p:cNvSpPr/>
          <p:nvPr/>
        </p:nvSpPr>
        <p:spPr>
          <a:xfrm>
            <a:off x="4217518" y="4504923"/>
            <a:ext cx="1874778" cy="130320"/>
          </a:xfrm>
          <a:prstGeom prst="rect">
            <a:avLst/>
          </a:prstGeom>
          <a:solidFill>
            <a:srgbClr val="F5F701">
              <a:alpha val="4152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223DC8-4AD2-2B94-96A7-AA0509E24258}"/>
              </a:ext>
            </a:extLst>
          </p:cNvPr>
          <p:cNvSpPr/>
          <p:nvPr/>
        </p:nvSpPr>
        <p:spPr>
          <a:xfrm>
            <a:off x="6683877" y="3418652"/>
            <a:ext cx="1840042" cy="1086271"/>
          </a:xfrm>
          <a:prstGeom prst="rect">
            <a:avLst/>
          </a:prstGeom>
          <a:solidFill>
            <a:srgbClr val="F5F701">
              <a:alpha val="4152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9C3864-F869-F0B4-E460-359CF3B24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0" y="3133612"/>
            <a:ext cx="2919682" cy="29681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8EE6BB-A7EA-DCFE-EC8E-139BCF415515}"/>
              </a:ext>
            </a:extLst>
          </p:cNvPr>
          <p:cNvSpPr txBox="1"/>
          <p:nvPr/>
        </p:nvSpPr>
        <p:spPr>
          <a:xfrm>
            <a:off x="395536" y="1278255"/>
            <a:ext cx="270728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Simulated RGH recoil resolution</a:t>
            </a:r>
          </a:p>
          <a:p>
            <a:endParaRPr lang="en-IT" sz="1300" dirty="0"/>
          </a:p>
          <a:p>
            <a:r>
              <a:rPr lang="en-GB" sz="1300" dirty="0"/>
              <a:t>b</a:t>
            </a:r>
            <a:r>
              <a:rPr lang="en-IT" sz="1300" dirty="0"/>
              <a:t>ased on ongoing tech. development</a:t>
            </a:r>
          </a:p>
          <a:p>
            <a:endParaRPr lang="en-IT" sz="1300" dirty="0"/>
          </a:p>
          <a:p>
            <a:r>
              <a:rPr lang="en-GB" sz="1300" dirty="0"/>
              <a:t>and CLAS12 FD tracking resolution</a:t>
            </a:r>
            <a:endParaRPr lang="en-IT" sz="13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ACC567-B9A3-1A41-D00D-1D34B3F0A557}"/>
              </a:ext>
            </a:extLst>
          </p:cNvPr>
          <p:cNvSpPr txBox="1"/>
          <p:nvPr/>
        </p:nvSpPr>
        <p:spPr>
          <a:xfrm>
            <a:off x="6977482" y="1162040"/>
            <a:ext cx="1241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CLAS12 Standard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BEE20A-3307-305E-2D99-E2F4860B5C0D}"/>
              </a:ext>
            </a:extLst>
          </p:cNvPr>
          <p:cNvGrpSpPr/>
          <p:nvPr/>
        </p:nvGrpSpPr>
        <p:grpSpPr>
          <a:xfrm>
            <a:off x="3347864" y="2803975"/>
            <a:ext cx="5328592" cy="3332982"/>
            <a:chOff x="3700232" y="2665355"/>
            <a:chExt cx="5328592" cy="33329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EAEAD4-7B31-F1BC-E2CE-44DC1332C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0232" y="2665355"/>
              <a:ext cx="5328592" cy="333298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276700-C1BD-8199-790E-77428F010013}"/>
                </a:ext>
              </a:extLst>
            </p:cNvPr>
            <p:cNvSpPr txBox="1"/>
            <p:nvPr/>
          </p:nvSpPr>
          <p:spPr>
            <a:xfrm rot="16200000">
              <a:off x="6603767" y="4479439"/>
              <a:ext cx="8119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u</a:t>
              </a:r>
              <a:r>
                <a:rPr lang="en-IT" sz="1200" dirty="0">
                  <a:solidFill>
                    <a:schemeClr val="bg1"/>
                  </a:solidFill>
                </a:rPr>
                <a:t>-Rwel</a:t>
              </a:r>
              <a:r>
                <a:rPr lang="en-IT" sz="1400" dirty="0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4CBD0E-AF42-6AA1-BDB4-B35BDD94040B}"/>
                </a:ext>
              </a:extLst>
            </p:cNvPr>
            <p:cNvSpPr txBox="1"/>
            <p:nvPr/>
          </p:nvSpPr>
          <p:spPr>
            <a:xfrm rot="16200000">
              <a:off x="7207709" y="4035806"/>
              <a:ext cx="932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TOF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27668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BEF3B-697E-7783-5A07-E941FC992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73692345-BD14-A459-F92A-F1C2AE57F043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1831B6EA-11B4-BA58-9394-F3EA1F5B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D815061-B1EC-96E7-7364-D5C591477B5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Recoil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TOF Detector</a:t>
            </a: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8F778E05-328D-E169-64DE-48B3ED3C98DA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25641-C556-DD53-C8A9-3C1FE9F3263C}"/>
              </a:ext>
            </a:extLst>
          </p:cNvPr>
          <p:cNvSpPr txBox="1"/>
          <p:nvPr/>
        </p:nvSpPr>
        <p:spPr>
          <a:xfrm>
            <a:off x="179924" y="1158182"/>
            <a:ext cx="542558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S</a:t>
            </a:r>
            <a:r>
              <a:rPr lang="en-GB" sz="1300" dirty="0"/>
              <a:t>c</a:t>
            </a:r>
            <a:r>
              <a:rPr lang="en-IT" sz="1300" dirty="0"/>
              <a:t>intillating bars readout by SiPM        </a:t>
            </a:r>
            <a:r>
              <a:rPr lang="en-IT" sz="1300" b="1" dirty="0">
                <a:solidFill>
                  <a:schemeClr val="accent1">
                    <a:lumMod val="75000"/>
                  </a:schemeClr>
                </a:solidFill>
              </a:rPr>
              <a:t>Synergy with ePIC (dRICH tagger)</a:t>
            </a:r>
          </a:p>
          <a:p>
            <a:endParaRPr lang="en-IT" sz="1300" dirty="0"/>
          </a:p>
          <a:p>
            <a:r>
              <a:rPr lang="en-IT" sz="1300" b="1" dirty="0">
                <a:solidFill>
                  <a:srgbClr val="C00000"/>
                </a:solidFill>
              </a:rPr>
              <a:t>Proven to match 100 ps</a:t>
            </a:r>
            <a:r>
              <a:rPr lang="en-IT" sz="1300" dirty="0"/>
              <a:t>, e.g. by PANDA and MUSE. </a:t>
            </a:r>
            <a:endParaRPr lang="en-IT" sz="1300" dirty="0">
              <a:solidFill>
                <a:srgbClr val="C00000"/>
              </a:solidFill>
            </a:endParaRPr>
          </a:p>
          <a:p>
            <a:endParaRPr lang="en-IT" sz="800" dirty="0"/>
          </a:p>
          <a:p>
            <a:r>
              <a:rPr lang="en-IT" sz="1300" dirty="0"/>
              <a:t>   </a:t>
            </a:r>
            <a:r>
              <a:rPr lang="en-IT" sz="1300" dirty="0">
                <a:solidFill>
                  <a:srgbClr val="00B050"/>
                </a:solidFill>
              </a:rPr>
              <a:t>✓</a:t>
            </a:r>
            <a:r>
              <a:rPr lang="en-IT" sz="1300" dirty="0"/>
              <a:t>   Flexible geometry to provide spatial matching and control of accidentals</a:t>
            </a:r>
            <a:endParaRPr lang="en-IT" sz="1300" baseline="30000" dirty="0"/>
          </a:p>
          <a:p>
            <a:r>
              <a:rPr lang="en-IT" sz="800" dirty="0"/>
              <a:t> </a:t>
            </a:r>
          </a:p>
          <a:p>
            <a:r>
              <a:rPr lang="en-IT" sz="1300" dirty="0"/>
              <a:t>   </a:t>
            </a:r>
            <a:r>
              <a:rPr lang="en-IT" sz="1300" dirty="0">
                <a:solidFill>
                  <a:srgbClr val="00B050"/>
                </a:solidFill>
              </a:rPr>
              <a:t>✓</a:t>
            </a:r>
            <a:r>
              <a:rPr lang="en-IT" sz="1300" dirty="0"/>
              <a:t>   Compact layout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3C824A-A41B-B2EB-0728-4BE0C22F2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25" y="2636912"/>
            <a:ext cx="8524349" cy="3043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745FA9-6BDD-0B6E-635A-F1141821F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868" y="1152865"/>
            <a:ext cx="2874509" cy="13906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3144B0-1EF9-4585-9418-7E42556926CD}"/>
              </a:ext>
            </a:extLst>
          </p:cNvPr>
          <p:cNvSpPr/>
          <p:nvPr/>
        </p:nvSpPr>
        <p:spPr>
          <a:xfrm>
            <a:off x="2716699" y="1178180"/>
            <a:ext cx="2529840" cy="28197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8326142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21C47-E865-C91B-286A-BE4615224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6222DF3C-74B1-FE12-C8B0-02209454EE5D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0CB6B1E0-3E21-3266-35AE-D5E2EFFA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69CCB4C-6409-DC0B-B333-7C4DE0CD3F99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Scintillation+SiPM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Detector</a:t>
            </a: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D31F2422-3D1A-AF75-4A28-BC472EA009B0}"/>
              </a:ext>
            </a:extLst>
          </p:cNvPr>
          <p:cNvSpPr txBox="1"/>
          <p:nvPr/>
        </p:nvSpPr>
        <p:spPr>
          <a:xfrm>
            <a:off x="3262118" y="620747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Developed</a:t>
            </a:r>
            <a:r>
              <a:rPr lang="it-IT" b="1" dirty="0">
                <a:solidFill>
                  <a:srgbClr val="C00000"/>
                </a:solidFill>
              </a:rPr>
              <a:t> thanks to L. Barion, M. Roberto, M. Cavallina</a:t>
            </a:r>
            <a:endParaRPr lang="it-IT" sz="1050" b="1" dirty="0">
              <a:solidFill>
                <a:srgbClr val="C00000"/>
              </a:solidFill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C5A7309E-F409-65AA-AC73-D6AE82C8C201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2CE33C-AA6B-2B6D-5E70-EA3AA691E640}"/>
              </a:ext>
            </a:extLst>
          </p:cNvPr>
          <p:cNvSpPr txBox="1"/>
          <p:nvPr/>
        </p:nvSpPr>
        <p:spPr>
          <a:xfrm>
            <a:off x="711680" y="759230"/>
            <a:ext cx="687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New potential application of the CLAS12 RICH Electronics  reading SiPM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69D60-3741-D966-7D07-3594DD10A3DA}"/>
              </a:ext>
            </a:extLst>
          </p:cNvPr>
          <p:cNvSpPr txBox="1"/>
          <p:nvPr/>
        </p:nvSpPr>
        <p:spPr>
          <a:xfrm>
            <a:off x="467544" y="5448590"/>
            <a:ext cx="7720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To be used as fast beam particle tracking with RICH prototypes</a:t>
            </a:r>
          </a:p>
          <a:p>
            <a:endParaRPr lang="en-IT" sz="800" dirty="0"/>
          </a:p>
          <a:p>
            <a:r>
              <a:rPr lang="en-IT" dirty="0"/>
              <a:t>Potential use as recoil detector for CLAS12 – RGH (transversely polarized targets)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6E7BE-E53E-1B1A-E18A-A00D69213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78739" y="1282357"/>
            <a:ext cx="1736119" cy="1736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68207-F402-9600-DE8C-E9B494AB8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03846"/>
            <a:ext cx="3860231" cy="1553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FBE1D8-D42B-775C-9B7F-5C6E88AF4688}"/>
              </a:ext>
            </a:extLst>
          </p:cNvPr>
          <p:cNvSpPr txBox="1"/>
          <p:nvPr/>
        </p:nvSpPr>
        <p:spPr>
          <a:xfrm>
            <a:off x="123688" y="1329733"/>
            <a:ext cx="2632644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RICH readout</a:t>
            </a:r>
            <a:endParaRPr lang="en-IT" sz="1300" dirty="0">
              <a:solidFill>
                <a:srgbClr val="C00000"/>
              </a:solidFill>
            </a:endParaRPr>
          </a:p>
          <a:p>
            <a:endParaRPr lang="en-IT" sz="800" dirty="0"/>
          </a:p>
          <a:p>
            <a:r>
              <a:rPr lang="en-IT" sz="1300" dirty="0"/>
              <a:t>  </a:t>
            </a:r>
            <a:r>
              <a:rPr lang="en-IT" sz="13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T" sz="1300" dirty="0">
                <a:solidFill>
                  <a:schemeClr val="accent3">
                    <a:lumMod val="75000"/>
                  </a:schemeClr>
                </a:solidFill>
              </a:rPr>
              <a:t>✓</a:t>
            </a:r>
            <a:r>
              <a:rPr lang="en-IT" sz="1300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IT" sz="1300" dirty="0"/>
              <a:t>MAROC dynamic range can </a:t>
            </a:r>
          </a:p>
          <a:p>
            <a:r>
              <a:rPr lang="en-IT" sz="1300" dirty="0"/>
              <a:t>         cope with multi-photon signals</a:t>
            </a:r>
            <a:endParaRPr lang="en-IT" sz="1300" baseline="30000" dirty="0"/>
          </a:p>
          <a:p>
            <a:r>
              <a:rPr lang="en-IT" sz="800" dirty="0"/>
              <a:t> </a:t>
            </a:r>
          </a:p>
          <a:p>
            <a:r>
              <a:rPr lang="en-IT" sz="1300" dirty="0"/>
              <a:t>   </a:t>
            </a:r>
            <a:r>
              <a:rPr lang="en-IT" sz="1300" dirty="0">
                <a:solidFill>
                  <a:schemeClr val="accent3">
                    <a:lumMod val="75000"/>
                  </a:schemeClr>
                </a:solidFill>
              </a:rPr>
              <a:t>✓</a:t>
            </a:r>
            <a:r>
              <a:rPr lang="en-IT" sz="1300" dirty="0"/>
              <a:t>   Clock distribution supports </a:t>
            </a:r>
          </a:p>
          <a:p>
            <a:r>
              <a:rPr lang="en-IT" sz="1300" dirty="0"/>
              <a:t>         100 ps readout precision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52A60-B3EA-5EA7-C64F-013996DBA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34" y="3054698"/>
            <a:ext cx="5802181" cy="22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1033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00253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Il gruppo di Ferrara @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JLab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076915A-E55B-2846-B5F0-94D8B11CC489}"/>
              </a:ext>
            </a:extLst>
          </p:cNvPr>
          <p:cNvSpPr txBox="1"/>
          <p:nvPr/>
        </p:nvSpPr>
        <p:spPr>
          <a:xfrm>
            <a:off x="123309" y="736532"/>
            <a:ext cx="8679166" cy="5457070"/>
          </a:xfrm>
          <a:prstGeom prst="rect">
            <a:avLst/>
          </a:prstGeom>
          <a:solidFill>
            <a:schemeClr val="bg1"/>
          </a:solidFill>
        </p:spPr>
        <p:txBody>
          <a:bodyPr wrap="square" lIns="100772" tIns="50387" rIns="100772" bIns="50387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  <a:latin typeface="Comic Sans MS"/>
                <a:cs typeface="Comic Sans MS"/>
              </a:rPr>
              <a:t>Responsabilita’</a:t>
            </a:r>
            <a:r>
              <a:rPr lang="it-IT" sz="1600" dirty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endParaRPr lang="it-IT" sz="6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M. C.: responsabile locale 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M. C. : </a:t>
            </a:r>
            <a:r>
              <a:rPr lang="it-IT" sz="1600" dirty="0" err="1">
                <a:latin typeface="Comic Sans MS"/>
                <a:cs typeface="Comic Sans MS"/>
              </a:rPr>
              <a:t>past-chair</a:t>
            </a:r>
            <a:r>
              <a:rPr lang="it-IT" sz="1600" dirty="0">
                <a:latin typeface="Comic Sans MS"/>
                <a:cs typeface="Comic Sans MS"/>
              </a:rPr>
              <a:t> of the </a:t>
            </a:r>
            <a:r>
              <a:rPr lang="it-IT" sz="1600" dirty="0" err="1">
                <a:latin typeface="Comic Sans MS"/>
                <a:cs typeface="Comic Sans MS"/>
              </a:rPr>
              <a:t>Jlab</a:t>
            </a:r>
            <a:r>
              <a:rPr lang="it-IT" sz="1600" dirty="0">
                <a:latin typeface="Comic Sans MS"/>
                <a:cs typeface="Comic Sans MS"/>
              </a:rPr>
              <a:t> User Organization (</a:t>
            </a:r>
            <a:r>
              <a:rPr lang="it-IT" sz="1600" dirty="0" err="1">
                <a:latin typeface="Comic Sans MS"/>
                <a:cs typeface="Comic Sans MS"/>
              </a:rPr>
              <a:t>till</a:t>
            </a:r>
            <a:r>
              <a:rPr lang="it-IT" sz="1600" dirty="0">
                <a:latin typeface="Comic Sans MS"/>
                <a:cs typeface="Comic Sans MS"/>
              </a:rPr>
              <a:t> June ‘25)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M. C.: contact </a:t>
            </a:r>
            <a:r>
              <a:rPr lang="it-IT" sz="1600" dirty="0" err="1">
                <a:latin typeface="Comic Sans MS"/>
                <a:cs typeface="Comic Sans MS"/>
              </a:rPr>
              <a:t>person</a:t>
            </a:r>
            <a:r>
              <a:rPr lang="it-IT" sz="1600" dirty="0">
                <a:latin typeface="Comic Sans MS"/>
                <a:cs typeface="Comic Sans MS"/>
              </a:rPr>
              <a:t> for the RGH </a:t>
            </a:r>
            <a:r>
              <a:rPr lang="it-IT" sz="1600" dirty="0" err="1">
                <a:latin typeface="Comic Sans MS"/>
                <a:cs typeface="Comic Sans MS"/>
              </a:rPr>
              <a:t>experiments</a:t>
            </a:r>
            <a:r>
              <a:rPr lang="it-IT" sz="1600" dirty="0">
                <a:latin typeface="Comic Sans MS"/>
                <a:cs typeface="Comic Sans MS"/>
              </a:rPr>
              <a:t> with </a:t>
            </a:r>
            <a:r>
              <a:rPr lang="it-IT" sz="1600" dirty="0" err="1">
                <a:latin typeface="Comic Sans MS"/>
                <a:cs typeface="Comic Sans MS"/>
              </a:rPr>
              <a:t>transversely</a:t>
            </a: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>
                <a:latin typeface="Comic Sans MS"/>
                <a:cs typeface="Comic Sans MS"/>
              </a:rPr>
              <a:t>polarized</a:t>
            </a:r>
            <a:r>
              <a:rPr lang="it-IT" sz="1600" dirty="0">
                <a:latin typeface="Comic Sans MS"/>
                <a:cs typeface="Comic Sans MS"/>
              </a:rPr>
              <a:t> target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M. C. responsabile progetto RICH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M. C. &amp; L.P. Co-spokesperson di diverse proposte di esperimento (PAC34,37,38,39)</a:t>
            </a:r>
          </a:p>
          <a:p>
            <a:endParaRPr lang="it-IT" sz="20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it-IT" sz="1600" dirty="0">
                <a:solidFill>
                  <a:srgbClr val="FF0000"/>
                </a:solidFill>
                <a:latin typeface="Comic Sans MS"/>
                <a:cs typeface="Comic Sans MS"/>
              </a:rPr>
              <a:t>Contributi principali del gruppo:</a:t>
            </a:r>
          </a:p>
          <a:p>
            <a:r>
              <a:rPr lang="it-IT" sz="600" dirty="0">
                <a:latin typeface="Comic Sans MS"/>
                <a:cs typeface="Comic Sans MS"/>
              </a:rPr>
              <a:t> 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Data </a:t>
            </a:r>
            <a:r>
              <a:rPr lang="it-IT" sz="1600" dirty="0" err="1">
                <a:latin typeface="Comic Sans MS"/>
                <a:cs typeface="Comic Sans MS"/>
              </a:rPr>
              <a:t>analysis</a:t>
            </a:r>
            <a:r>
              <a:rPr lang="it-IT" sz="1600" dirty="0">
                <a:latin typeface="Comic Sans MS"/>
                <a:cs typeface="Comic Sans MS"/>
              </a:rPr>
              <a:t> 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sz="1600" dirty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sz="1600" dirty="0">
                <a:latin typeface="Comic Sans MS"/>
                <a:cs typeface="Comic Sans MS"/>
              </a:rPr>
              <a:t>- Data </a:t>
            </a:r>
            <a:r>
              <a:rPr lang="it-IT" sz="1600" dirty="0" err="1">
                <a:latin typeface="Comic Sans MS"/>
                <a:cs typeface="Comic Sans MS"/>
              </a:rPr>
              <a:t>analysis</a:t>
            </a:r>
            <a:r>
              <a:rPr lang="it-IT" sz="1600" dirty="0">
                <a:latin typeface="Comic Sans MS"/>
                <a:cs typeface="Comic Sans MS"/>
              </a:rPr>
              <a:t> on </a:t>
            </a:r>
            <a:r>
              <a:rPr lang="it-IT" sz="1600" dirty="0" err="1">
                <a:latin typeface="Comic Sans MS"/>
                <a:cs typeface="Comic Sans MS"/>
              </a:rPr>
              <a:t>kaon</a:t>
            </a:r>
            <a:r>
              <a:rPr lang="it-IT" sz="1600" dirty="0">
                <a:latin typeface="Comic Sans MS"/>
                <a:cs typeface="Comic Sans MS"/>
              </a:rPr>
              <a:t> SIDIS</a:t>
            </a:r>
          </a:p>
          <a:p>
            <a:r>
              <a:rPr lang="it-IT" sz="1200" dirty="0">
                <a:latin typeface="Comic Sans MS"/>
                <a:cs typeface="Comic Sans MS"/>
              </a:rPr>
              <a:t> </a:t>
            </a:r>
            <a:endParaRPr lang="it-IT" sz="12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RICH detector </a:t>
            </a:r>
          </a:p>
          <a:p>
            <a:r>
              <a:rPr lang="it-IT" sz="1600" dirty="0">
                <a:latin typeface="Comic Sans MS"/>
                <a:cs typeface="Comic Sans MS"/>
              </a:rPr>
              <a:t>      - </a:t>
            </a:r>
            <a:r>
              <a:rPr lang="it-IT" sz="1600" dirty="0" err="1">
                <a:latin typeface="Comic Sans MS"/>
                <a:cs typeface="Comic Sans MS"/>
              </a:rPr>
              <a:t>Reconstruction</a:t>
            </a:r>
            <a:r>
              <a:rPr lang="it-IT" sz="1600" dirty="0">
                <a:latin typeface="Comic Sans MS"/>
                <a:cs typeface="Comic Sans MS"/>
              </a:rPr>
              <a:t> and </a:t>
            </a:r>
            <a:r>
              <a:rPr lang="it-IT" sz="1600" dirty="0" err="1">
                <a:latin typeface="Comic Sans MS"/>
                <a:cs typeface="Comic Sans MS"/>
              </a:rPr>
              <a:t>alignment</a:t>
            </a: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>
                <a:latin typeface="Comic Sans MS"/>
                <a:cs typeface="Comic Sans MS"/>
              </a:rPr>
              <a:t>algorithms</a:t>
            </a:r>
            <a:r>
              <a:rPr lang="it-IT" sz="1600" dirty="0">
                <a:latin typeface="Comic Sans MS"/>
                <a:cs typeface="Comic Sans MS"/>
              </a:rPr>
              <a:t> </a:t>
            </a:r>
          </a:p>
          <a:p>
            <a:r>
              <a:rPr lang="it-IT" sz="1600" dirty="0">
                <a:latin typeface="Comic Sans MS"/>
                <a:cs typeface="Comic Sans MS"/>
              </a:rPr>
              <a:t>     </a:t>
            </a:r>
            <a:endParaRPr lang="it-IT" sz="12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Magneti superconduttori</a:t>
            </a:r>
          </a:p>
          <a:p>
            <a:r>
              <a:rPr lang="it-IT" sz="1600" dirty="0">
                <a:latin typeface="Comic Sans MS"/>
                <a:cs typeface="Comic Sans MS"/>
              </a:rPr>
              <a:t>      - Configurazione magnetica per </a:t>
            </a:r>
            <a:r>
              <a:rPr lang="it-IT" sz="1600" dirty="0" err="1">
                <a:latin typeface="Comic Sans MS"/>
                <a:cs typeface="Comic Sans MS"/>
              </a:rPr>
              <a:t>transverse</a:t>
            </a:r>
            <a:r>
              <a:rPr lang="it-IT" sz="1600" dirty="0">
                <a:latin typeface="Comic Sans MS"/>
                <a:cs typeface="Comic Sans MS"/>
              </a:rPr>
              <a:t> target </a:t>
            </a:r>
          </a:p>
          <a:p>
            <a:r>
              <a:rPr lang="it-IT" sz="1600" dirty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sz="1600" dirty="0">
                <a:solidFill>
                  <a:srgbClr val="000000"/>
                </a:solidFill>
                <a:latin typeface="Comic Sans MS"/>
                <a:cs typeface="Comic Sans MS"/>
              </a:rPr>
              <a:t>- Frozen field con magneti a bulk di superconduttore</a:t>
            </a:r>
            <a:r>
              <a:rPr lang="it-IT" sz="1600" dirty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</a:p>
          <a:p>
            <a:r>
              <a:rPr lang="it-IT" sz="1600" dirty="0">
                <a:latin typeface="Comic Sans MS"/>
                <a:cs typeface="Comic Sans MS"/>
              </a:rPr>
              <a:t>      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Esperimenti con bersagli trasversi</a:t>
            </a:r>
          </a:p>
          <a:p>
            <a:r>
              <a:rPr lang="it-IT" sz="1600" dirty="0">
                <a:latin typeface="Comic Sans MS"/>
                <a:cs typeface="Comic Sans MS"/>
              </a:rPr>
              <a:t>      - </a:t>
            </a:r>
            <a:r>
              <a:rPr lang="it-IT" sz="1600" dirty="0" err="1">
                <a:latin typeface="Comic Sans MS"/>
                <a:cs typeface="Comic Sans MS"/>
              </a:rPr>
              <a:t>Recoil</a:t>
            </a:r>
            <a:r>
              <a:rPr lang="it-IT" sz="1600" dirty="0">
                <a:latin typeface="Comic Sans MS"/>
                <a:cs typeface="Comic Sans MS"/>
              </a:rPr>
              <a:t> detector design  </a:t>
            </a:r>
          </a:p>
          <a:p>
            <a:r>
              <a:rPr lang="it-IT" sz="1600" dirty="0">
                <a:latin typeface="Comic Sans MS"/>
                <a:cs typeface="Comic Sans MS"/>
              </a:rPr>
              <a:t>      - Study </a:t>
            </a:r>
            <a:r>
              <a:rPr lang="it-IT" sz="1600" dirty="0" err="1">
                <a:latin typeface="Comic Sans MS"/>
                <a:cs typeface="Comic Sans MS"/>
              </a:rPr>
              <a:t>scintillating-fiber</a:t>
            </a:r>
            <a:r>
              <a:rPr lang="it-IT" sz="1600" dirty="0">
                <a:latin typeface="Comic Sans MS"/>
                <a:cs typeface="Comic Sans MS"/>
              </a:rPr>
              <a:t> (time) </a:t>
            </a:r>
            <a:r>
              <a:rPr lang="it-IT" sz="1600" dirty="0" err="1">
                <a:latin typeface="Comic Sans MS"/>
                <a:cs typeface="Comic Sans MS"/>
              </a:rPr>
              <a:t>tagger</a:t>
            </a:r>
            <a:r>
              <a:rPr lang="it-IT" sz="1600" dirty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455C83A7-97AF-9E94-EB3D-4D6AA215E8D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</p:spTree>
    <p:extLst>
      <p:ext uri="{BB962C8B-B14F-4D97-AF65-F5344CB8AC3E}">
        <p14:creationId xmlns:p14="http://schemas.microsoft.com/office/powerpoint/2010/main" val="5934049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A6DB3C-D3E4-3CC0-257D-570E887C162B}"/>
              </a:ext>
            </a:extLst>
          </p:cNvPr>
          <p:cNvSpPr txBox="1"/>
          <p:nvPr/>
        </p:nvSpPr>
        <p:spPr>
          <a:xfrm>
            <a:off x="745124" y="3807471"/>
            <a:ext cx="70497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M. Contalbrigo </a:t>
            </a:r>
            <a:r>
              <a:rPr lang="en-IT" dirty="0"/>
              <a:t>is dRICH detector subsystem lead </a:t>
            </a:r>
          </a:p>
          <a:p>
            <a:r>
              <a:rPr lang="en-IT" dirty="0"/>
              <a:t>                               co-coordinator of the dRICH R&amp;D EIC Program (eRD102)</a:t>
            </a:r>
          </a:p>
          <a:p>
            <a:endParaRPr lang="en-IT" dirty="0"/>
          </a:p>
          <a:p>
            <a:r>
              <a:rPr lang="en-IT" b="1" dirty="0"/>
              <a:t>A. Saputi </a:t>
            </a:r>
            <a:r>
              <a:rPr lang="en-IT" dirty="0"/>
              <a:t>is Contact Person for dRICH mechanics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9532358-1B77-8946-B72D-50BB64E74EE1}"/>
              </a:ext>
            </a:extLst>
          </p:cNvPr>
          <p:cNvGrpSpPr/>
          <p:nvPr/>
        </p:nvGrpSpPr>
        <p:grpSpPr>
          <a:xfrm>
            <a:off x="354744" y="1403513"/>
            <a:ext cx="8434512" cy="1735642"/>
            <a:chOff x="457968" y="4867519"/>
            <a:chExt cx="8434512" cy="1735642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078F807-218F-F541-8D75-70B19681E39D}"/>
                </a:ext>
              </a:extLst>
            </p:cNvPr>
            <p:cNvSpPr txBox="1"/>
            <p:nvPr/>
          </p:nvSpPr>
          <p:spPr>
            <a:xfrm>
              <a:off x="2519877" y="4941168"/>
              <a:ext cx="6372603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err="1">
                  <a:solidFill>
                    <a:srgbClr val="0000FF"/>
                  </a:solidFill>
                </a:rPr>
                <a:t>ePIC</a:t>
              </a:r>
              <a:r>
                <a:rPr lang="it-IT" sz="2400" dirty="0"/>
                <a:t>  </a:t>
              </a:r>
              <a:r>
                <a:rPr lang="it-IT" sz="2400" b="1" dirty="0">
                  <a:solidFill>
                    <a:srgbClr val="FF0000"/>
                  </a:solidFill>
                </a:rPr>
                <a:t>(R.L.: Marco Contalbrigo)</a:t>
              </a:r>
            </a:p>
            <a:p>
              <a:endParaRPr lang="it-IT" sz="2400" b="1" dirty="0">
                <a:solidFill>
                  <a:srgbClr val="FF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Nucleon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structure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and spin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Transverse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momentum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phenomena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TMDs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) &amp; 3D imaging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GPDs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mechanical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properties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of the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nucleon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FE15B140-CA7D-024F-8C8E-0DB9C79F7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968" y="4867519"/>
              <a:ext cx="1881784" cy="937745"/>
            </a:xfrm>
            <a:prstGeom prst="rect">
              <a:avLst/>
            </a:prstGeom>
          </p:spPr>
        </p:pic>
      </p:grpSp>
      <p:sp>
        <p:nvSpPr>
          <p:cNvPr id="2" name="Rectangle 72">
            <a:extLst>
              <a:ext uri="{FF2B5EF4-FFF2-40B4-BE49-F238E27FC236}">
                <a16:creationId xmlns:a16="http://schemas.microsoft.com/office/drawing/2014/main" id="{86A91783-6AC4-0D22-7046-C61E300E3F30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91A43-6947-D3AA-E6A4-C46F8B4A54B3}"/>
              </a:ext>
            </a:extLst>
          </p:cNvPr>
          <p:cNvSpPr txBox="1"/>
          <p:nvPr/>
        </p:nvSpPr>
        <p:spPr>
          <a:xfrm>
            <a:off x="755576" y="5630200"/>
            <a:ext cx="6831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INFN-FE</a:t>
            </a:r>
            <a:r>
              <a:rPr lang="en-IT" dirty="0"/>
              <a:t>: 	    	Dual-radiator RICH (dRICH) in ePIC hadron end-cap </a:t>
            </a:r>
          </a:p>
          <a:p>
            <a:r>
              <a:rPr lang="en-IT" dirty="0"/>
              <a:t>		(project led by INFN)</a:t>
            </a:r>
          </a:p>
        </p:txBody>
      </p:sp>
    </p:spTree>
    <p:extLst>
      <p:ext uri="{BB962C8B-B14F-4D97-AF65-F5344CB8AC3E}">
        <p14:creationId xmlns:p14="http://schemas.microsoft.com/office/powerpoint/2010/main" val="123174042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8B6F-C038-0559-CB02-870FEAD22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75DF4448-DCF5-97B9-6B05-D2EE0BFCE352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4D79DC81-D728-1886-9AD1-B9F9BAAD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CEF132E-7DA9-F016-1DC7-924643AF9289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B4B8075-FBF5-66CB-B45C-703DCE0A080C}"/>
              </a:ext>
            </a:extLst>
          </p:cNvPr>
          <p:cNvSpPr txBox="1"/>
          <p:nvPr/>
        </p:nvSpPr>
        <p:spPr>
          <a:xfrm>
            <a:off x="4616244" y="1123210"/>
            <a:ext cx="4277453" cy="5062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Electron Ion Collider:</a:t>
            </a:r>
          </a:p>
          <a:p>
            <a:endParaRPr lang="en-US" sz="1100" dirty="0"/>
          </a:p>
          <a:p>
            <a:r>
              <a:rPr lang="en-US" dirty="0"/>
              <a:t>Strong interest in Italian nuclear physics </a:t>
            </a:r>
          </a:p>
          <a:p>
            <a:r>
              <a:rPr lang="en-US" dirty="0"/>
              <a:t>community (theory and experiment)</a:t>
            </a:r>
          </a:p>
          <a:p>
            <a:endParaRPr lang="en-US" dirty="0"/>
          </a:p>
          <a:p>
            <a:r>
              <a:rPr lang="en-US" dirty="0"/>
              <a:t>CD1 approval in June 2021</a:t>
            </a:r>
          </a:p>
          <a:p>
            <a:endParaRPr lang="en-US" dirty="0"/>
          </a:p>
          <a:p>
            <a:r>
              <a:rPr lang="en-US" dirty="0"/>
              <a:t>EPIC Coll. for 1</a:t>
            </a:r>
            <a:r>
              <a:rPr lang="en-US" baseline="30000" dirty="0"/>
              <a:t>st</a:t>
            </a:r>
            <a:r>
              <a:rPr lang="en-US" dirty="0"/>
              <a:t> detector start in fall 2022</a:t>
            </a:r>
          </a:p>
          <a:p>
            <a:endParaRPr lang="en-US" dirty="0"/>
          </a:p>
          <a:p>
            <a:r>
              <a:rPr lang="en-US" dirty="0"/>
              <a:t>Detector subsystems defined in spring 2023</a:t>
            </a:r>
          </a:p>
          <a:p>
            <a:endParaRPr lang="en-US" dirty="0"/>
          </a:p>
          <a:p>
            <a:r>
              <a:rPr lang="en-US" b="1" dirty="0"/>
              <a:t>EIC_NET  moved into </a:t>
            </a:r>
            <a:r>
              <a:rPr lang="en-US" b="1" dirty="0" err="1"/>
              <a:t>ePIC</a:t>
            </a:r>
            <a:r>
              <a:rPr lang="en-US" b="1" dirty="0"/>
              <a:t> in June 2024</a:t>
            </a:r>
          </a:p>
          <a:p>
            <a:endParaRPr lang="en-US" dirty="0"/>
          </a:p>
          <a:p>
            <a:r>
              <a:rPr lang="en-US" dirty="0" err="1"/>
              <a:t>ePIC</a:t>
            </a:r>
            <a:r>
              <a:rPr lang="en-US" dirty="0"/>
              <a:t> pre-TDR expected at the end of 2025</a:t>
            </a:r>
          </a:p>
          <a:p>
            <a:endParaRPr lang="en-US" dirty="0"/>
          </a:p>
          <a:p>
            <a:r>
              <a:rPr lang="en-US" dirty="0"/>
              <a:t>CD2 expected in fall 2026</a:t>
            </a:r>
          </a:p>
          <a:p>
            <a:r>
              <a:rPr lang="en-US" dirty="0"/>
              <a:t>     </a:t>
            </a:r>
          </a:p>
          <a:p>
            <a:r>
              <a:rPr lang="en-US" b="1" dirty="0">
                <a:solidFill>
                  <a:srgbClr val="C00000"/>
                </a:solidFill>
              </a:rPr>
              <a:t>INFN Ferrara leading the </a:t>
            </a:r>
            <a:r>
              <a:rPr lang="en-US" b="1" dirty="0" err="1">
                <a:solidFill>
                  <a:srgbClr val="C00000"/>
                </a:solidFill>
              </a:rPr>
              <a:t>dRICH</a:t>
            </a:r>
            <a:r>
              <a:rPr lang="en-US" b="1" dirty="0">
                <a:solidFill>
                  <a:srgbClr val="C00000"/>
                </a:solidFill>
              </a:rPr>
              <a:t> subsystem</a:t>
            </a: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FC09FCA0-A83E-67A4-44CE-D9A9AC746F2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77AAA-03A6-6A0D-9C7D-0D52E2633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82129"/>
            <a:ext cx="3500264" cy="4602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AFFA2-0D1C-44FE-5F0E-1B907AE5C0B3}"/>
              </a:ext>
            </a:extLst>
          </p:cNvPr>
          <p:cNvSpPr txBox="1"/>
          <p:nvPr/>
        </p:nvSpPr>
        <p:spPr>
          <a:xfrm>
            <a:off x="539552" y="5544815"/>
            <a:ext cx="3500264" cy="69249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We recommend the expeditious completion of the EIC as the highest priority for facility construction.</a:t>
            </a:r>
          </a:p>
        </p:txBody>
      </p:sp>
    </p:spTree>
    <p:extLst>
      <p:ext uri="{BB962C8B-B14F-4D97-AF65-F5344CB8AC3E}">
        <p14:creationId xmlns:p14="http://schemas.microsoft.com/office/powerpoint/2010/main" val="30090465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3693343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3D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Nucleon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Structure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061717B9-72D0-6E7F-9EFC-1F2327CFE43C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255FA-9E1B-84DA-E708-1BB380145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932084"/>
            <a:ext cx="4932195" cy="38348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072022-A9D5-BD60-F3F0-351EAAC48099}"/>
              </a:ext>
            </a:extLst>
          </p:cNvPr>
          <p:cNvSpPr/>
          <p:nvPr/>
        </p:nvSpPr>
        <p:spPr>
          <a:xfrm>
            <a:off x="527653" y="1166002"/>
            <a:ext cx="4044347" cy="2252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5D6C01B-AD51-770A-B28B-CE57E25C1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7748" y="5631407"/>
            <a:ext cx="542925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975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1D62E03-7C9C-0A18-31B8-74B99506A0EE}"/>
              </a:ext>
            </a:extLst>
          </p:cNvPr>
          <p:cNvSpPr/>
          <p:nvPr/>
        </p:nvSpPr>
        <p:spPr>
          <a:xfrm>
            <a:off x="3754387" y="4382853"/>
            <a:ext cx="841339" cy="1248554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51363C-6F43-84CB-2816-80A09C9B8875}"/>
              </a:ext>
            </a:extLst>
          </p:cNvPr>
          <p:cNvSpPr/>
          <p:nvPr/>
        </p:nvSpPr>
        <p:spPr>
          <a:xfrm>
            <a:off x="3563888" y="4303535"/>
            <a:ext cx="676817" cy="684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D82E94-2993-1992-15A5-87DEDFC8F7A7}"/>
              </a:ext>
            </a:extLst>
          </p:cNvPr>
          <p:cNvCxnSpPr/>
          <p:nvPr/>
        </p:nvCxnSpPr>
        <p:spPr>
          <a:xfrm flipV="1">
            <a:off x="3754386" y="5065532"/>
            <a:ext cx="469001" cy="600510"/>
          </a:xfrm>
          <a:prstGeom prst="straightConnector1">
            <a:avLst/>
          </a:prstGeom>
          <a:ln>
            <a:solidFill>
              <a:srgbClr val="224FE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11CAD0-2FBF-43D7-7F70-AA910AD938E3}"/>
              </a:ext>
            </a:extLst>
          </p:cNvPr>
          <p:cNvCxnSpPr/>
          <p:nvPr/>
        </p:nvCxnSpPr>
        <p:spPr>
          <a:xfrm flipH="1" flipV="1">
            <a:off x="3666401" y="4597950"/>
            <a:ext cx="556987" cy="467584"/>
          </a:xfrm>
          <a:prstGeom prst="straightConnector1">
            <a:avLst/>
          </a:prstGeom>
          <a:ln>
            <a:solidFill>
              <a:srgbClr val="224FE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36C419A-A663-438B-6CE3-3F963283D1A8}"/>
              </a:ext>
            </a:extLst>
          </p:cNvPr>
          <p:cNvSpPr txBox="1"/>
          <p:nvPr/>
        </p:nvSpPr>
        <p:spPr>
          <a:xfrm>
            <a:off x="4240705" y="3846237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224FE6"/>
                </a:solidFill>
              </a:rPr>
              <a:t>Longitudinal momentum</a:t>
            </a:r>
          </a:p>
          <a:p>
            <a:r>
              <a:rPr lang="en-US" sz="1350" i="1" dirty="0">
                <a:solidFill>
                  <a:srgbClr val="224FE6"/>
                </a:solidFill>
              </a:rPr>
              <a:t>k</a:t>
            </a:r>
            <a:r>
              <a:rPr lang="en-US" sz="1350" i="1" baseline="30000" dirty="0">
                <a:solidFill>
                  <a:srgbClr val="224FE6"/>
                </a:solidFill>
              </a:rPr>
              <a:t>+</a:t>
            </a:r>
            <a:r>
              <a:rPr lang="en-US" sz="1350" i="1" dirty="0">
                <a:solidFill>
                  <a:srgbClr val="224FE6"/>
                </a:solidFill>
              </a:rPr>
              <a:t>=</a:t>
            </a:r>
            <a:r>
              <a:rPr lang="en-US" sz="1350" i="1" dirty="0" err="1">
                <a:solidFill>
                  <a:srgbClr val="224FE6"/>
                </a:solidFill>
              </a:rPr>
              <a:t>xP</a:t>
            </a:r>
            <a:r>
              <a:rPr lang="en-US" sz="1350" i="1" baseline="30000" dirty="0">
                <a:solidFill>
                  <a:srgbClr val="224FE6"/>
                </a:solidFill>
              </a:rPr>
              <a:t>+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C8414A-7F5C-7E55-D6EC-1699680F11B4}"/>
              </a:ext>
            </a:extLst>
          </p:cNvPr>
          <p:cNvCxnSpPr/>
          <p:nvPr/>
        </p:nvCxnSpPr>
        <p:spPr>
          <a:xfrm flipH="1">
            <a:off x="5461659" y="3212490"/>
            <a:ext cx="1160063" cy="501220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55775D5-D06E-BC58-0E50-D78ECCDBD068}"/>
              </a:ext>
            </a:extLst>
          </p:cNvPr>
          <p:cNvSpPr txBox="1"/>
          <p:nvPr/>
        </p:nvSpPr>
        <p:spPr>
          <a:xfrm rot="1821166">
            <a:off x="6915970" y="5142905"/>
            <a:ext cx="1112805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</a:rPr>
              <a:t>Transverse plane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4E8268-7DE3-A58C-DCF6-4F67BB65C59B}"/>
              </a:ext>
            </a:extLst>
          </p:cNvPr>
          <p:cNvCxnSpPr/>
          <p:nvPr/>
        </p:nvCxnSpPr>
        <p:spPr>
          <a:xfrm flipV="1">
            <a:off x="6695759" y="2552869"/>
            <a:ext cx="206106" cy="610707"/>
          </a:xfrm>
          <a:prstGeom prst="straightConnector1">
            <a:avLst/>
          </a:prstGeom>
          <a:ln>
            <a:solidFill>
              <a:srgbClr val="C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6EAF30-316C-EF63-3482-173FF4C4409C}"/>
              </a:ext>
            </a:extLst>
          </p:cNvPr>
          <p:cNvCxnSpPr/>
          <p:nvPr/>
        </p:nvCxnSpPr>
        <p:spPr>
          <a:xfrm flipH="1" flipV="1">
            <a:off x="6700908" y="3212489"/>
            <a:ext cx="256983" cy="640773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CE6D9C1-DF5D-E169-311F-FE6329BA2F0F}"/>
              </a:ext>
            </a:extLst>
          </p:cNvPr>
          <p:cNvSpPr txBox="1"/>
          <p:nvPr/>
        </p:nvSpPr>
        <p:spPr>
          <a:xfrm>
            <a:off x="6509904" y="2581654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>
                <a:solidFill>
                  <a:srgbClr val="C00000"/>
                </a:solidFill>
              </a:rPr>
              <a:t>k</a:t>
            </a:r>
            <a:r>
              <a:rPr lang="en-US" sz="1350" i="1" baseline="-25000" dirty="0" err="1">
                <a:solidFill>
                  <a:srgbClr val="C00000"/>
                </a:solidFill>
              </a:rPr>
              <a:t>T</a:t>
            </a:r>
            <a:endParaRPr lang="en-US" sz="1350" i="1" baseline="-25000" dirty="0">
              <a:solidFill>
                <a:srgbClr val="C00000"/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8A19A83-D797-60F3-B57A-3602978AE139}"/>
              </a:ext>
            </a:extLst>
          </p:cNvPr>
          <p:cNvCxnSpPr/>
          <p:nvPr/>
        </p:nvCxnSpPr>
        <p:spPr>
          <a:xfrm>
            <a:off x="6589920" y="2623100"/>
            <a:ext cx="132163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5C75F3-037D-546E-BBF9-776C843C8F14}"/>
              </a:ext>
            </a:extLst>
          </p:cNvPr>
          <p:cNvGrpSpPr/>
          <p:nvPr/>
        </p:nvGrpSpPr>
        <p:grpSpPr>
          <a:xfrm>
            <a:off x="6453268" y="3277754"/>
            <a:ext cx="330540" cy="300082"/>
            <a:chOff x="6026548" y="1194323"/>
            <a:chExt cx="440720" cy="40010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1E897F5-BA14-DEFA-7023-F1061DAFA7CA}"/>
                </a:ext>
              </a:extLst>
            </p:cNvPr>
            <p:cNvSpPr txBox="1"/>
            <p:nvPr/>
          </p:nvSpPr>
          <p:spPr>
            <a:xfrm>
              <a:off x="6026548" y="1194323"/>
              <a:ext cx="440720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 err="1"/>
                <a:t>b</a:t>
              </a:r>
              <a:r>
                <a:rPr lang="en-US" sz="1350" i="1" baseline="-25000" dirty="0" err="1"/>
                <a:t>T</a:t>
              </a:r>
              <a:endParaRPr lang="en-US" sz="1350" i="1" baseline="-25000" dirty="0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D3B5C21-F44C-3E44-8CB9-44B67DF9A2DD}"/>
                </a:ext>
              </a:extLst>
            </p:cNvPr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15F9B55-C40B-4A30-6015-B701C1648332}"/>
              </a:ext>
            </a:extLst>
          </p:cNvPr>
          <p:cNvSpPr txBox="1"/>
          <p:nvPr/>
        </p:nvSpPr>
        <p:spPr>
          <a:xfrm>
            <a:off x="7025687" y="2322036"/>
            <a:ext cx="1455848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</a:rPr>
              <a:t>Transverse momentum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BCFB1B3-38A9-333D-41AE-64709AA727AF}"/>
              </a:ext>
            </a:extLst>
          </p:cNvPr>
          <p:cNvSpPr txBox="1"/>
          <p:nvPr/>
        </p:nvSpPr>
        <p:spPr>
          <a:xfrm>
            <a:off x="7029974" y="3466065"/>
            <a:ext cx="125066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Transverse position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25CEFCE-CD4B-9AB3-8C7E-F62C2E43E0B8}"/>
              </a:ext>
            </a:extLst>
          </p:cNvPr>
          <p:cNvSpPr txBox="1"/>
          <p:nvPr/>
        </p:nvSpPr>
        <p:spPr>
          <a:xfrm>
            <a:off x="3929407" y="4521352"/>
            <a:ext cx="2187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224FE6"/>
                </a:solidFill>
                <a:latin typeface="Savoye LET"/>
                <a:cs typeface="Savoye LET"/>
              </a:rPr>
              <a:t>l</a:t>
            </a:r>
            <a:endParaRPr lang="en-US" sz="1350" baseline="30000" dirty="0">
              <a:solidFill>
                <a:srgbClr val="224FE6"/>
              </a:solidFill>
              <a:latin typeface="Savoye LET"/>
              <a:cs typeface="Savoye LE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F2B3277-4F04-A95F-051D-522E5011C1CC}"/>
              </a:ext>
            </a:extLst>
          </p:cNvPr>
          <p:cNvSpPr txBox="1"/>
          <p:nvPr/>
        </p:nvSpPr>
        <p:spPr>
          <a:xfrm>
            <a:off x="3889023" y="5443126"/>
            <a:ext cx="210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224FE6"/>
                </a:solidFill>
                <a:latin typeface="Savoye LET"/>
                <a:cs typeface="Savoye LET"/>
              </a:rPr>
              <a:t>l</a:t>
            </a:r>
            <a:endParaRPr lang="en-US" sz="1350" baseline="30000" dirty="0">
              <a:solidFill>
                <a:srgbClr val="224FE6"/>
              </a:solidFill>
              <a:latin typeface="Savoye LET"/>
              <a:cs typeface="Savoye LE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D1F272C-D6D9-880F-9F9D-09DE770056C3}"/>
              </a:ext>
            </a:extLst>
          </p:cNvPr>
          <p:cNvSpPr txBox="1"/>
          <p:nvPr/>
        </p:nvSpPr>
        <p:spPr>
          <a:xfrm>
            <a:off x="4538562" y="5151703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Photon </a:t>
            </a:r>
            <a:r>
              <a:rPr lang="en-US" sz="1050" dirty="0" err="1"/>
              <a:t>Virtuality</a:t>
            </a:r>
            <a:endParaRPr lang="en-US" sz="1050" dirty="0"/>
          </a:p>
          <a:p>
            <a:r>
              <a:rPr lang="en-US" sz="1350" i="1" dirty="0"/>
              <a:t>Q</a:t>
            </a:r>
            <a:r>
              <a:rPr lang="en-US" sz="1350" i="1" baseline="30000" dirty="0"/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E22EF1-8DD1-C565-D600-AF79A7B4E1FC}"/>
              </a:ext>
            </a:extLst>
          </p:cNvPr>
          <p:cNvSpPr txBox="1"/>
          <p:nvPr/>
        </p:nvSpPr>
        <p:spPr>
          <a:xfrm>
            <a:off x="6537281" y="1522755"/>
            <a:ext cx="15031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Confinement Scale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BFB85F-095B-C97A-F5E0-978BA1E36702}"/>
              </a:ext>
            </a:extLst>
          </p:cNvPr>
          <p:cNvSpPr txBox="1"/>
          <p:nvPr/>
        </p:nvSpPr>
        <p:spPr>
          <a:xfrm>
            <a:off x="1865014" y="4897787"/>
            <a:ext cx="148111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224FE6"/>
                </a:solidFill>
              </a:rPr>
              <a:t>High Energy Probe</a:t>
            </a:r>
          </a:p>
          <a:p>
            <a:r>
              <a:rPr lang="en-US" sz="1350" dirty="0">
                <a:solidFill>
                  <a:srgbClr val="224FE6"/>
                </a:solidFill>
              </a:rPr>
              <a:t>Hard Scale</a:t>
            </a: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71DF6B8F-A8D9-6F70-1E42-9C56B901C939}"/>
              </a:ext>
            </a:extLst>
          </p:cNvPr>
          <p:cNvSpPr/>
          <p:nvPr/>
        </p:nvSpPr>
        <p:spPr>
          <a:xfrm rot="1551024">
            <a:off x="7609097" y="4275300"/>
            <a:ext cx="480007" cy="27573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45BF614-C4B1-6D5E-3017-FA8293C16DB4}"/>
              </a:ext>
            </a:extLst>
          </p:cNvPr>
          <p:cNvSpPr txBox="1"/>
          <p:nvPr/>
        </p:nvSpPr>
        <p:spPr>
          <a:xfrm>
            <a:off x="8088082" y="4159474"/>
            <a:ext cx="4187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800000"/>
                </a:solidFill>
              </a:rPr>
              <a:t>Spin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4D017B6-FF65-CCDB-AC37-B8B2650A4B31}"/>
              </a:ext>
            </a:extLst>
          </p:cNvPr>
          <p:cNvSpPr txBox="1"/>
          <p:nvPr/>
        </p:nvSpPr>
        <p:spPr>
          <a:xfrm>
            <a:off x="6453343" y="5542903"/>
            <a:ext cx="1192955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75" dirty="0"/>
              <a:t>Credit: A. Bacchetta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8B421DC-A0A8-15B3-9559-444A5FA47867}"/>
              </a:ext>
            </a:extLst>
          </p:cNvPr>
          <p:cNvSpPr/>
          <p:nvPr/>
        </p:nvSpPr>
        <p:spPr>
          <a:xfrm rot="16200000" flipV="1">
            <a:off x="3559219" y="5296167"/>
            <a:ext cx="302350" cy="143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Up Arrow 68">
            <a:extLst>
              <a:ext uri="{FF2B5EF4-FFF2-40B4-BE49-F238E27FC236}">
                <a16:creationId xmlns:a16="http://schemas.microsoft.com/office/drawing/2014/main" id="{63648D3F-3B02-4BA6-0A41-C476F00DBBDC}"/>
              </a:ext>
            </a:extLst>
          </p:cNvPr>
          <p:cNvSpPr/>
          <p:nvPr/>
        </p:nvSpPr>
        <p:spPr>
          <a:xfrm>
            <a:off x="3774954" y="4975426"/>
            <a:ext cx="175020" cy="240548"/>
          </a:xfrm>
          <a:prstGeom prst="up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3DBAA3F-EA3A-AE9F-5669-B84AFDF664D7}"/>
              </a:ext>
            </a:extLst>
          </p:cNvPr>
          <p:cNvSpPr txBox="1"/>
          <p:nvPr/>
        </p:nvSpPr>
        <p:spPr>
          <a:xfrm>
            <a:off x="674864" y="127511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PDF (x, k</a:t>
            </a:r>
            <a:r>
              <a:rPr lang="en-IT" baseline="-25000" dirty="0"/>
              <a:t>T</a:t>
            </a:r>
            <a:r>
              <a:rPr lang="en-IT" dirty="0"/>
              <a:t>)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16B66421-2591-5422-5768-05C6C50F5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563" y="2296676"/>
            <a:ext cx="2329014" cy="106525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01C5D53-119D-C9B4-3850-0412382E9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718" y="1222160"/>
            <a:ext cx="1088736" cy="995659"/>
          </a:xfrm>
          <a:prstGeom prst="rect">
            <a:avLst/>
          </a:prstGeom>
        </p:spPr>
      </p:pic>
      <p:pic>
        <p:nvPicPr>
          <p:cNvPr id="73" name="Picture 72" descr="Sivers_down.png">
            <a:extLst>
              <a:ext uri="{FF2B5EF4-FFF2-40B4-BE49-F238E27FC236}">
                <a16:creationId xmlns:a16="http://schemas.microsoft.com/office/drawing/2014/main" id="{93121A9F-0333-01DF-10C6-EEEC783E9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76" y="1211146"/>
            <a:ext cx="1100896" cy="101768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8F3DA55D-029A-9CD0-070E-1B1FBB83DA76}"/>
              </a:ext>
            </a:extLst>
          </p:cNvPr>
          <p:cNvSpPr txBox="1"/>
          <p:nvPr/>
        </p:nvSpPr>
        <p:spPr>
          <a:xfrm>
            <a:off x="646009" y="2595635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GPD (x, b</a:t>
            </a:r>
            <a:r>
              <a:rPr lang="en-IT" baseline="-25000" dirty="0"/>
              <a:t>T</a:t>
            </a:r>
            <a:r>
              <a:rPr lang="en-IT" dirty="0"/>
              <a:t>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169068B-38FA-B068-BCBD-8696F9488D50}"/>
              </a:ext>
            </a:extLst>
          </p:cNvPr>
          <p:cNvSpPr txBox="1"/>
          <p:nvPr/>
        </p:nvSpPr>
        <p:spPr>
          <a:xfrm flipH="1">
            <a:off x="5127563" y="216897"/>
            <a:ext cx="3601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Access to the strong-force dynamics </a:t>
            </a:r>
          </a:p>
          <a:p>
            <a:r>
              <a:rPr lang="en-IT" dirty="0"/>
              <a:t>at </a:t>
            </a:r>
            <a:r>
              <a:rPr lang="en-GB" dirty="0"/>
              <a:t>t</a:t>
            </a:r>
            <a:r>
              <a:rPr lang="en-IT" dirty="0"/>
              <a:t>he scale of confinement</a:t>
            </a:r>
          </a:p>
        </p:txBody>
      </p:sp>
      <p:sp>
        <p:nvSpPr>
          <p:cNvPr id="76" name="Down Arrow 75">
            <a:extLst>
              <a:ext uri="{FF2B5EF4-FFF2-40B4-BE49-F238E27FC236}">
                <a16:creationId xmlns:a16="http://schemas.microsoft.com/office/drawing/2014/main" id="{A105EE5C-839F-F073-6C68-EC75FD56767A}"/>
              </a:ext>
            </a:extLst>
          </p:cNvPr>
          <p:cNvSpPr/>
          <p:nvPr/>
        </p:nvSpPr>
        <p:spPr>
          <a:xfrm>
            <a:off x="6156176" y="1009193"/>
            <a:ext cx="1008112" cy="434349"/>
          </a:xfrm>
          <a:prstGeom prst="downArrow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0759011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F4CBF-E6D1-F84F-677F-258FD5D04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9679F8CC-4516-E629-A887-A281D01B8FFD}"/>
              </a:ext>
            </a:extLst>
          </p:cNvPr>
          <p:cNvSpPr txBox="1"/>
          <p:nvPr/>
        </p:nvSpPr>
        <p:spPr>
          <a:xfrm>
            <a:off x="254340" y="235411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ePIC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: The Collider Experiment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CA13214C-78D7-61EB-AE14-F0EF7BEE822E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0B3E81CA-8877-535C-0157-AAA69927774D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8D69CB6E-9D95-5DC6-B31F-9B29DE73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566C600-2BE5-5080-93C2-98652F61A4DB}"/>
              </a:ext>
            </a:extLst>
          </p:cNvPr>
          <p:cNvSpPr/>
          <p:nvPr/>
        </p:nvSpPr>
        <p:spPr>
          <a:xfrm>
            <a:off x="-33185" y="6518167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2D156-637B-1A1B-1FE9-DB17DCDB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252" y="3573016"/>
            <a:ext cx="0" cy="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867A6C-A831-1AD4-3C4F-85082D23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652" y="3725416"/>
            <a:ext cx="0" cy="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65A0D0-D366-1F0A-D3C1-915ACF042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052" y="3877816"/>
            <a:ext cx="0" cy="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1C1BEB-66BB-94E2-8415-0BC7BB944956}"/>
              </a:ext>
            </a:extLst>
          </p:cNvPr>
          <p:cNvGrpSpPr/>
          <p:nvPr/>
        </p:nvGrpSpPr>
        <p:grpSpPr>
          <a:xfrm>
            <a:off x="419047" y="979701"/>
            <a:ext cx="8004019" cy="3308058"/>
            <a:chOff x="1204522" y="1294610"/>
            <a:chExt cx="5991070" cy="222175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47F692-2BCE-9022-2DA4-4AB9137AF926}"/>
                </a:ext>
              </a:extLst>
            </p:cNvPr>
            <p:cNvSpPr/>
            <p:nvPr/>
          </p:nvSpPr>
          <p:spPr>
            <a:xfrm>
              <a:off x="1204522" y="1294610"/>
              <a:ext cx="5991070" cy="22217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63D317-4158-D356-F47E-11B81633E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7879" y="1319665"/>
              <a:ext cx="3398554" cy="21270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283D66-1124-33C7-247D-F363E7D30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4637" y="1339209"/>
              <a:ext cx="791015" cy="62716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80E78F2-74D7-6CFC-561C-E92DAB581F22}"/>
              </a:ext>
            </a:extLst>
          </p:cNvPr>
          <p:cNvSpPr txBox="1"/>
          <p:nvPr/>
        </p:nvSpPr>
        <p:spPr>
          <a:xfrm>
            <a:off x="4499369" y="3958098"/>
            <a:ext cx="10871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bg1"/>
                </a:solidFill>
              </a:rPr>
              <a:t>41-275 GHeV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873430-0954-37AB-81DD-953BA7C23C86}"/>
              </a:ext>
            </a:extLst>
          </p:cNvPr>
          <p:cNvSpPr txBox="1"/>
          <p:nvPr/>
        </p:nvSpPr>
        <p:spPr>
          <a:xfrm>
            <a:off x="5542746" y="3321262"/>
            <a:ext cx="9172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bg1"/>
                </a:solidFill>
              </a:rPr>
              <a:t>5-18 GHeV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75B0225-BF46-BD68-A8E5-8E091D0C0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711" y="3182261"/>
            <a:ext cx="1179795" cy="9338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94FC0C-D41D-52E7-E0DA-352834F63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709" y="953476"/>
            <a:ext cx="2048977" cy="341313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DE6B13A-CD24-4365-E864-037896E5C3E4}"/>
              </a:ext>
            </a:extLst>
          </p:cNvPr>
          <p:cNvSpPr txBox="1"/>
          <p:nvPr/>
        </p:nvSpPr>
        <p:spPr>
          <a:xfrm>
            <a:off x="179512" y="4895157"/>
            <a:ext cx="57258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err="1">
                <a:solidFill>
                  <a:srgbClr val="0000FF"/>
                </a:solidFill>
              </a:rPr>
              <a:t>ePIC</a:t>
            </a:r>
            <a:r>
              <a:rPr lang="en-US" b="1" dirty="0">
                <a:solidFill>
                  <a:srgbClr val="0000FF"/>
                </a:solidFill>
              </a:rPr>
              <a:t> Collaboration</a:t>
            </a:r>
            <a:endParaRPr lang="en-US" dirty="0"/>
          </a:p>
          <a:p>
            <a:pPr>
              <a:buClr>
                <a:srgbClr val="0000DB"/>
              </a:buClr>
            </a:pPr>
            <a:r>
              <a:rPr lang="en-US" sz="1400" dirty="0">
                <a:hlinkClick r:id="rId8"/>
              </a:rPr>
              <a:t>https://www.epic-eic.org</a:t>
            </a:r>
            <a:endParaRPr lang="en-US" sz="1400" dirty="0"/>
          </a:p>
          <a:p>
            <a:pPr>
              <a:buClr>
                <a:srgbClr val="0000DB"/>
              </a:buClr>
            </a:pPr>
            <a:endParaRPr lang="en-US" sz="1600" dirty="0">
              <a:cs typeface="Arial" panose="020B0604020202020204" pitchFamily="34" charset="0"/>
            </a:endParaRPr>
          </a:p>
          <a:p>
            <a:pPr>
              <a:buClr>
                <a:srgbClr val="0000DB"/>
              </a:buClr>
            </a:pPr>
            <a:r>
              <a:rPr lang="en-US" sz="1600" dirty="0">
                <a:cs typeface="Arial" panose="020B0604020202020204" pitchFamily="34" charset="0"/>
              </a:rPr>
              <a:t>~1031collaborators, 25 countries, 177 institutions</a:t>
            </a:r>
          </a:p>
          <a:p>
            <a:pPr>
              <a:buClr>
                <a:srgbClr val="0000DB"/>
              </a:buClr>
            </a:pPr>
            <a:endParaRPr lang="en-US" sz="800" dirty="0">
              <a:cs typeface="Arial" panose="020B0604020202020204" pitchFamily="34" charset="0"/>
            </a:endParaRPr>
          </a:p>
          <a:p>
            <a:pPr>
              <a:buClr>
                <a:srgbClr val="0000DB"/>
              </a:buClr>
            </a:pPr>
            <a:r>
              <a:rPr lang="en-US" sz="1600" b="1" dirty="0">
                <a:solidFill>
                  <a:srgbClr val="0432FF"/>
                </a:solidFill>
                <a:cs typeface="Arial" panose="020B0604020202020204" pitchFamily="34" charset="0"/>
              </a:rPr>
              <a:t>US: </a:t>
            </a:r>
            <a:r>
              <a:rPr lang="en-US" sz="1600" dirty="0">
                <a:cs typeface="Arial" panose="020B0604020202020204" pitchFamily="34" charset="0"/>
              </a:rPr>
              <a:t>8 National Labs + 59 Universities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C10005-DC0A-3328-9CD4-3C9968FE13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702228" y="4489017"/>
            <a:ext cx="2971937" cy="196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9964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3F9E4-DFAF-442F-175F-DA786557F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CE517A0-83C4-3287-791D-88B566E736A8}"/>
              </a:ext>
            </a:extLst>
          </p:cNvPr>
          <p:cNvSpPr/>
          <p:nvPr/>
        </p:nvSpPr>
        <p:spPr>
          <a:xfrm>
            <a:off x="0" y="5536276"/>
            <a:ext cx="9144000" cy="1018023"/>
          </a:xfrm>
          <a:prstGeom prst="rect">
            <a:avLst/>
          </a:prstGeom>
          <a:solidFill>
            <a:srgbClr val="0070C0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298A9E5-4F32-6138-7CA5-63CC4B9E5D3B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Dual-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Radiator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RICH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79AB57FF-CB9D-C229-41B8-CDC22EBEA93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DE798DA6-2DC4-FE42-A705-A766A9EF3C4E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47D0BF47-2BB3-275E-45DA-49CF529F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D1C6D-34FF-2BC0-F8EE-25D75D723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2301" y="675855"/>
            <a:ext cx="3334428" cy="245982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6D79D8-D06B-4F3E-0F7A-962A982972D3}"/>
              </a:ext>
            </a:extLst>
          </p:cNvPr>
          <p:cNvCxnSpPr>
            <a:cxnSpLocks/>
          </p:cNvCxnSpPr>
          <p:nvPr/>
        </p:nvCxnSpPr>
        <p:spPr>
          <a:xfrm>
            <a:off x="2774964" y="2440469"/>
            <a:ext cx="1746595" cy="2921271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9676169-DD6C-979E-0A4B-F51C08B3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559" y="1687119"/>
            <a:ext cx="4370921" cy="367462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09C176-94E8-D32E-BAB1-083E3DED5200}"/>
              </a:ext>
            </a:extLst>
          </p:cNvPr>
          <p:cNvCxnSpPr>
            <a:cxnSpLocks/>
          </p:cNvCxnSpPr>
          <p:nvPr/>
        </p:nvCxnSpPr>
        <p:spPr>
          <a:xfrm flipH="1">
            <a:off x="8743911" y="2010623"/>
            <a:ext cx="46903" cy="3258127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7E8C236-8843-539F-EC9E-C97DE6BAAF2F}"/>
              </a:ext>
            </a:extLst>
          </p:cNvPr>
          <p:cNvSpPr/>
          <p:nvPr/>
        </p:nvSpPr>
        <p:spPr>
          <a:xfrm>
            <a:off x="2774964" y="1391998"/>
            <a:ext cx="397566" cy="1048471"/>
          </a:xfrm>
          <a:prstGeom prst="rect">
            <a:avLst/>
          </a:prstGeom>
          <a:solidFill>
            <a:srgbClr val="F5F701">
              <a:alpha val="5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BFD07B-A1E4-CD18-2D9E-ADC078D846E3}"/>
              </a:ext>
            </a:extLst>
          </p:cNvPr>
          <p:cNvCxnSpPr/>
          <p:nvPr/>
        </p:nvCxnSpPr>
        <p:spPr>
          <a:xfrm>
            <a:off x="3172530" y="1391998"/>
            <a:ext cx="5595194" cy="295121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4D6A8D7-5B02-CB7A-DEBF-A71D82B3D32E}"/>
              </a:ext>
            </a:extLst>
          </p:cNvPr>
          <p:cNvSpPr/>
          <p:nvPr/>
        </p:nvSpPr>
        <p:spPr>
          <a:xfrm>
            <a:off x="4521559" y="1703465"/>
            <a:ext cx="4370921" cy="3658275"/>
          </a:xfrm>
          <a:prstGeom prst="rect">
            <a:avLst/>
          </a:prstGeom>
          <a:noFill/>
          <a:ln w="50800">
            <a:solidFill>
              <a:srgbClr val="F5F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57381-0813-D00E-E91E-9C73B9D7BEE3}"/>
              </a:ext>
            </a:extLst>
          </p:cNvPr>
          <p:cNvSpPr txBox="1"/>
          <p:nvPr/>
        </p:nvSpPr>
        <p:spPr>
          <a:xfrm>
            <a:off x="8767724" y="3377722"/>
            <a:ext cx="388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4m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C4F54E-6AD5-8EE1-6A5D-3C274CB41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0" y="5637600"/>
            <a:ext cx="8854344" cy="8361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223096-671A-28ED-9914-F8AE7AEAB128}"/>
              </a:ext>
            </a:extLst>
          </p:cNvPr>
          <p:cNvSpPr txBox="1"/>
          <p:nvPr/>
        </p:nvSpPr>
        <p:spPr>
          <a:xfrm>
            <a:off x="4771633" y="214365"/>
            <a:ext cx="4256806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Goals: </a:t>
            </a:r>
          </a:p>
          <a:p>
            <a:endParaRPr lang="en-IT" sz="400" dirty="0"/>
          </a:p>
          <a:p>
            <a:r>
              <a:rPr lang="en-IT" sz="1300" dirty="0"/>
              <a:t>        Hadron 3</a:t>
            </a:r>
            <a:r>
              <a:rPr lang="en-IT" sz="1300" dirty="0">
                <a:latin typeface="Symbol" pitchFamily="2" charset="2"/>
              </a:rPr>
              <a:t>s-</a:t>
            </a:r>
            <a:r>
              <a:rPr lang="en-IT" sz="1300" dirty="0"/>
              <a:t>separation between 3 - 50 GeV/c</a:t>
            </a:r>
          </a:p>
          <a:p>
            <a:r>
              <a:rPr lang="en-IT" sz="1300" dirty="0"/>
              <a:t>        Complement electron ID below 15 GeV/c</a:t>
            </a:r>
          </a:p>
          <a:p>
            <a:r>
              <a:rPr lang="en-IT" sz="1300" dirty="0"/>
              <a:t>        Cover forward pseudorapidity 1.5 (barrel) - 3.5 (b. pipe)</a:t>
            </a:r>
          </a:p>
          <a:p>
            <a:endParaRPr lang="en-IT" sz="800" dirty="0">
              <a:solidFill>
                <a:srgbClr val="C00000"/>
              </a:solidFill>
            </a:endParaRPr>
          </a:p>
          <a:p>
            <a:r>
              <a:rPr lang="en-IT" sz="1300" b="1" dirty="0">
                <a:solidFill>
                  <a:srgbClr val="C00000"/>
                </a:solidFill>
              </a:rPr>
              <a:t>        Essential to access flavor information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4DEF5-BDD9-9892-2133-E7D69EE2260B}"/>
              </a:ext>
            </a:extLst>
          </p:cNvPr>
          <p:cNvSpPr/>
          <p:nvPr/>
        </p:nvSpPr>
        <p:spPr>
          <a:xfrm>
            <a:off x="126000" y="3618102"/>
            <a:ext cx="4180760" cy="10365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7D28-0529-4E05-EC4D-7C2F9480C82D}"/>
              </a:ext>
            </a:extLst>
          </p:cNvPr>
          <p:cNvSpPr txBox="1"/>
          <p:nvPr/>
        </p:nvSpPr>
        <p:spPr>
          <a:xfrm>
            <a:off x="100624" y="3654721"/>
            <a:ext cx="41807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dRICH Features: </a:t>
            </a:r>
          </a:p>
          <a:p>
            <a:endParaRPr lang="en-IT" sz="400" dirty="0"/>
          </a:p>
          <a:p>
            <a:r>
              <a:rPr lang="en-IT" sz="1300" dirty="0"/>
              <a:t>    Extended 3-50 GeV/c momentum range --&gt; </a:t>
            </a:r>
            <a:r>
              <a:rPr lang="en-IT" sz="1300" dirty="0">
                <a:solidFill>
                  <a:srgbClr val="C00000"/>
                </a:solidFill>
              </a:rPr>
              <a:t>Dual radiator</a:t>
            </a:r>
          </a:p>
          <a:p>
            <a:r>
              <a:rPr lang="en-IT" sz="1300" dirty="0"/>
              <a:t>    Single-photon detection in high Bfield --&gt;</a:t>
            </a:r>
            <a:r>
              <a:rPr lang="en-IT" sz="1300" dirty="0">
                <a:solidFill>
                  <a:srgbClr val="C00000"/>
                </a:solidFill>
              </a:rPr>
              <a:t> SiPM</a:t>
            </a:r>
          </a:p>
          <a:p>
            <a:r>
              <a:rPr lang="en-IT" sz="1300" dirty="0"/>
              <a:t>    Limited space --&gt; </a:t>
            </a:r>
            <a:r>
              <a:rPr lang="en-IT" sz="1300" dirty="0">
                <a:solidFill>
                  <a:srgbClr val="C00000"/>
                </a:solidFill>
              </a:rPr>
              <a:t>Compact optics with curved detector</a:t>
            </a:r>
          </a:p>
        </p:txBody>
      </p:sp>
    </p:spTree>
    <p:extLst>
      <p:ext uri="{BB962C8B-B14F-4D97-AF65-F5344CB8AC3E}">
        <p14:creationId xmlns:p14="http://schemas.microsoft.com/office/powerpoint/2010/main" val="137777361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Organization Chart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90B96F-CFF6-5D9E-BFD5-8830A2CD6B0F}"/>
              </a:ext>
            </a:extLst>
          </p:cNvPr>
          <p:cNvSpPr/>
          <p:nvPr/>
        </p:nvSpPr>
        <p:spPr>
          <a:xfrm>
            <a:off x="570739" y="1358179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9046C3-2F2B-8882-67B1-97BD58D0E3F1}"/>
              </a:ext>
            </a:extLst>
          </p:cNvPr>
          <p:cNvSpPr txBox="1"/>
          <p:nvPr/>
        </p:nvSpPr>
        <p:spPr>
          <a:xfrm>
            <a:off x="565550" y="1360704"/>
            <a:ext cx="2606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6.10.04 Particle Identification   </a:t>
            </a:r>
            <a:r>
              <a:rPr lang="en-IT" sz="1200" dirty="0">
                <a:solidFill>
                  <a:srgbClr val="C00000"/>
                </a:solidFill>
              </a:rPr>
              <a:t>Level-3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7579B-77E1-2221-2254-EBAAEA1CE848}"/>
              </a:ext>
            </a:extLst>
          </p:cNvPr>
          <p:cNvSpPr/>
          <p:nvPr/>
        </p:nvSpPr>
        <p:spPr>
          <a:xfrm>
            <a:off x="565550" y="2118548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A81AA-5E7B-3B22-9777-54E90FDEA7A9}"/>
              </a:ext>
            </a:extLst>
          </p:cNvPr>
          <p:cNvSpPr txBox="1"/>
          <p:nvPr/>
        </p:nvSpPr>
        <p:spPr>
          <a:xfrm>
            <a:off x="602163" y="2122159"/>
            <a:ext cx="2133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6.10.04.03  dRICH           </a:t>
            </a:r>
            <a:r>
              <a:rPr lang="en-IT" sz="1200" dirty="0">
                <a:solidFill>
                  <a:srgbClr val="C00000"/>
                </a:solidFill>
              </a:rPr>
              <a:t>Level-4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F994C-B627-2F0E-6664-4A0A9F7F2BB2}"/>
              </a:ext>
            </a:extLst>
          </p:cNvPr>
          <p:cNvSpPr txBox="1"/>
          <p:nvPr/>
        </p:nvSpPr>
        <p:spPr>
          <a:xfrm>
            <a:off x="3172289" y="1388391"/>
            <a:ext cx="184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CAM from DOE EIC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E841D-4F4A-A5EB-94FE-94470653E8CF}"/>
              </a:ext>
            </a:extLst>
          </p:cNvPr>
          <p:cNvSpPr txBox="1"/>
          <p:nvPr/>
        </p:nvSpPr>
        <p:spPr>
          <a:xfrm>
            <a:off x="3176302" y="2089644"/>
            <a:ext cx="3536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CAM from Project + </a:t>
            </a:r>
            <a:r>
              <a:rPr lang="en-IT" sz="1200" b="1" dirty="0">
                <a:solidFill>
                  <a:srgbClr val="C00000"/>
                </a:solidFill>
              </a:rPr>
              <a:t>M. Contalbrigo </a:t>
            </a:r>
            <a:r>
              <a:rPr lang="en-IT" sz="1200" dirty="0"/>
              <a:t>(DSTC from EPIC 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82817B-156B-7CB9-D9A1-0E123BDC1E70}"/>
              </a:ext>
            </a:extLst>
          </p:cNvPr>
          <p:cNvSpPr/>
          <p:nvPr/>
        </p:nvSpPr>
        <p:spPr>
          <a:xfrm>
            <a:off x="585953" y="2909013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26840B-41DE-6436-7BA3-7640A2386EC0}"/>
              </a:ext>
            </a:extLst>
          </p:cNvPr>
          <p:cNvSpPr txBox="1"/>
          <p:nvPr/>
        </p:nvSpPr>
        <p:spPr>
          <a:xfrm>
            <a:off x="655481" y="2914296"/>
            <a:ext cx="2020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Photo-Detector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431FD-02AA-2EEA-FAF1-DF6A228120C2}"/>
              </a:ext>
            </a:extLst>
          </p:cNvPr>
          <p:cNvSpPr txBox="1"/>
          <p:nvPr/>
        </p:nvSpPr>
        <p:spPr>
          <a:xfrm>
            <a:off x="3172289" y="2615054"/>
            <a:ext cx="2075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Work packages lead from EPIC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0508EA-C9E2-0F60-00D1-5E097EBD8488}"/>
              </a:ext>
            </a:extLst>
          </p:cNvPr>
          <p:cNvSpPr/>
          <p:nvPr/>
        </p:nvSpPr>
        <p:spPr>
          <a:xfrm>
            <a:off x="585953" y="3276761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48A29E-D60D-897F-6250-0CD1914C9D21}"/>
              </a:ext>
            </a:extLst>
          </p:cNvPr>
          <p:cNvSpPr txBox="1"/>
          <p:nvPr/>
        </p:nvSpPr>
        <p:spPr>
          <a:xfrm>
            <a:off x="659492" y="3282044"/>
            <a:ext cx="201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Front-end Asics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B02FFA-CA97-8915-401A-3F37567D81E5}"/>
              </a:ext>
            </a:extLst>
          </p:cNvPr>
          <p:cNvSpPr/>
          <p:nvPr/>
        </p:nvSpPr>
        <p:spPr>
          <a:xfrm>
            <a:off x="585953" y="3647660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67FBF1-68B5-920E-E340-187AC93B4B51}"/>
              </a:ext>
            </a:extLst>
          </p:cNvPr>
          <p:cNvSpPr txBox="1"/>
          <p:nvPr/>
        </p:nvSpPr>
        <p:spPr>
          <a:xfrm>
            <a:off x="648786" y="3652943"/>
            <a:ext cx="20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Data-acquisition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7EA0E8-3271-627D-77DF-CB34687BED3E}"/>
              </a:ext>
            </a:extLst>
          </p:cNvPr>
          <p:cNvSpPr/>
          <p:nvPr/>
        </p:nvSpPr>
        <p:spPr>
          <a:xfrm>
            <a:off x="585953" y="4039920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DB0188-7C33-0EDC-C606-1AE135D39F2D}"/>
              </a:ext>
            </a:extLst>
          </p:cNvPr>
          <p:cNvSpPr txBox="1"/>
          <p:nvPr/>
        </p:nvSpPr>
        <p:spPr>
          <a:xfrm>
            <a:off x="645551" y="4045203"/>
            <a:ext cx="2040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Mechanics  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DD2335-27C4-DD32-A272-13FE4411F441}"/>
              </a:ext>
            </a:extLst>
          </p:cNvPr>
          <p:cNvSpPr/>
          <p:nvPr/>
        </p:nvSpPr>
        <p:spPr>
          <a:xfrm>
            <a:off x="585953" y="4414794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2B4B2C-5ED2-7934-C6AF-E5DC0707D7B2}"/>
              </a:ext>
            </a:extLst>
          </p:cNvPr>
          <p:cNvSpPr txBox="1"/>
          <p:nvPr/>
        </p:nvSpPr>
        <p:spPr>
          <a:xfrm>
            <a:off x="634140" y="4420077"/>
            <a:ext cx="2063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Gas radiator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E2BC44-D4F6-AB7B-B086-38F7A9AD0A1A}"/>
              </a:ext>
            </a:extLst>
          </p:cNvPr>
          <p:cNvSpPr/>
          <p:nvPr/>
        </p:nvSpPr>
        <p:spPr>
          <a:xfrm>
            <a:off x="585953" y="4788508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F0FD34-65F4-D9B2-63E2-91D2697E67CD}"/>
              </a:ext>
            </a:extLst>
          </p:cNvPr>
          <p:cNvSpPr txBox="1"/>
          <p:nvPr/>
        </p:nvSpPr>
        <p:spPr>
          <a:xfrm>
            <a:off x="619554" y="4793791"/>
            <a:ext cx="2092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Mirror          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F5D7A3-E612-14E9-5370-D7EF458B47E0}"/>
              </a:ext>
            </a:extLst>
          </p:cNvPr>
          <p:cNvSpPr/>
          <p:nvPr/>
        </p:nvSpPr>
        <p:spPr>
          <a:xfrm>
            <a:off x="585953" y="5162222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0020BC-D06B-08E0-0C58-81EF3014C7CD}"/>
              </a:ext>
            </a:extLst>
          </p:cNvPr>
          <p:cNvSpPr txBox="1"/>
          <p:nvPr/>
        </p:nvSpPr>
        <p:spPr>
          <a:xfrm>
            <a:off x="580764" y="5167505"/>
            <a:ext cx="2169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Aerogel Radiator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4E0DDA-2E50-BDE8-3BA1-1B74CBAB6A02}"/>
              </a:ext>
            </a:extLst>
          </p:cNvPr>
          <p:cNvCxnSpPr>
            <a:cxnSpLocks/>
          </p:cNvCxnSpPr>
          <p:nvPr/>
        </p:nvCxnSpPr>
        <p:spPr>
          <a:xfrm>
            <a:off x="2006619" y="1694164"/>
            <a:ext cx="0" cy="356323"/>
          </a:xfrm>
          <a:prstGeom prst="straightConnector1">
            <a:avLst/>
          </a:prstGeom>
          <a:ln>
            <a:solidFill>
              <a:srgbClr val="C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B3F9E97-1A42-EA84-1707-6767645C9E70}"/>
              </a:ext>
            </a:extLst>
          </p:cNvPr>
          <p:cNvCxnSpPr>
            <a:cxnSpLocks/>
          </p:cNvCxnSpPr>
          <p:nvPr/>
        </p:nvCxnSpPr>
        <p:spPr>
          <a:xfrm>
            <a:off x="2006619" y="2485800"/>
            <a:ext cx="5189" cy="327966"/>
          </a:xfrm>
          <a:prstGeom prst="straightConnector1">
            <a:avLst/>
          </a:prstGeom>
          <a:ln>
            <a:solidFill>
              <a:srgbClr val="C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4E20C5D-8467-A175-D698-197683034EE5}"/>
              </a:ext>
            </a:extLst>
          </p:cNvPr>
          <p:cNvSpPr txBox="1"/>
          <p:nvPr/>
        </p:nvSpPr>
        <p:spPr>
          <a:xfrm>
            <a:off x="3235667" y="2924944"/>
            <a:ext cx="5725863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/>
              <a:t>R. Preghenella</a:t>
            </a:r>
            <a:r>
              <a:rPr lang="en-IT" sz="1200" dirty="0"/>
              <a:t>, INFN-BO, INFN-FE, INFN-CS, INFN-SA, INFN-LNF, INFN-CT, INFN-TS, NISER </a:t>
            </a:r>
          </a:p>
          <a:p>
            <a:endParaRPr lang="en-IT" sz="1200" dirty="0"/>
          </a:p>
          <a:p>
            <a:r>
              <a:rPr lang="en-IT" sz="1200" b="1" dirty="0"/>
              <a:t>F. Cossio</a:t>
            </a:r>
            <a:r>
              <a:rPr lang="en-IT" sz="1200" dirty="0"/>
              <a:t>,  INFN-TO, INFN-BO</a:t>
            </a:r>
          </a:p>
          <a:p>
            <a:endParaRPr lang="en-IT" sz="1300" dirty="0"/>
          </a:p>
          <a:p>
            <a:r>
              <a:rPr lang="en-IT" sz="1200" b="1" dirty="0"/>
              <a:t>P. A</a:t>
            </a:r>
            <a:r>
              <a:rPr lang="en-GB" sz="1200" b="1" dirty="0"/>
              <a:t>n</a:t>
            </a:r>
            <a:r>
              <a:rPr lang="en-IT" sz="1200" b="1" dirty="0"/>
              <a:t>tonioli</a:t>
            </a:r>
            <a:r>
              <a:rPr lang="en-IT" sz="1200" dirty="0"/>
              <a:t>, INFN-BO, INFN-FE</a:t>
            </a:r>
          </a:p>
          <a:p>
            <a:endParaRPr lang="en-IT" sz="1200" dirty="0"/>
          </a:p>
          <a:p>
            <a:r>
              <a:rPr lang="en-IT" sz="1200" b="1" dirty="0">
                <a:solidFill>
                  <a:srgbClr val="C00000"/>
                </a:solidFill>
              </a:rPr>
              <a:t>A. Saputi</a:t>
            </a:r>
            <a:r>
              <a:rPr lang="en-IT" sz="1200" dirty="0"/>
              <a:t>, INFN-FE, INFN-CT, INFN-GE, JLAB, BNL</a:t>
            </a:r>
          </a:p>
          <a:p>
            <a:endParaRPr lang="en-IT" sz="1300" dirty="0"/>
          </a:p>
          <a:p>
            <a:r>
              <a:rPr lang="en-IT" sz="1200" b="1" dirty="0"/>
              <a:t>F. Tessarotto</a:t>
            </a:r>
            <a:r>
              <a:rPr lang="en-IT" sz="1200" dirty="0"/>
              <a:t>, INFN-TS, BNL</a:t>
            </a:r>
          </a:p>
          <a:p>
            <a:endParaRPr lang="en-IT" sz="1200" dirty="0"/>
          </a:p>
          <a:p>
            <a:r>
              <a:rPr lang="en-IT" sz="1200" b="1" dirty="0"/>
              <a:t>A. Vossen</a:t>
            </a:r>
            <a:r>
              <a:rPr lang="en-IT" sz="1200" dirty="0"/>
              <a:t>, DUKE, JLab, INFN-FE                             </a:t>
            </a:r>
          </a:p>
          <a:p>
            <a:r>
              <a:rPr lang="en-IT" sz="1200" dirty="0"/>
              <a:t> </a:t>
            </a:r>
          </a:p>
          <a:p>
            <a:r>
              <a:rPr lang="en-IT" sz="1200" b="1" dirty="0"/>
              <a:t>G. Volpe</a:t>
            </a:r>
            <a:r>
              <a:rPr lang="en-IT" sz="1200" dirty="0"/>
              <a:t>, INFN-BA, INFN-FE, Temple U., RICH Consortium</a:t>
            </a:r>
          </a:p>
          <a:p>
            <a:endParaRPr lang="en-IT" sz="1300" dirty="0"/>
          </a:p>
          <a:p>
            <a:r>
              <a:rPr lang="en-IT" sz="1200" b="1" dirty="0"/>
              <a:t>S. Dalla Torre</a:t>
            </a:r>
            <a:r>
              <a:rPr lang="en-IT" sz="1200" dirty="0"/>
              <a:t>, INFN-FE, INFN-TS, DUKE, INFN-FE</a:t>
            </a:r>
          </a:p>
          <a:p>
            <a:endParaRPr lang="en-IT" sz="1200" dirty="0"/>
          </a:p>
          <a:p>
            <a:r>
              <a:rPr lang="en-IT" sz="1200" b="1" dirty="0"/>
              <a:t>C. </a:t>
            </a:r>
            <a:r>
              <a:rPr lang="en-GB" sz="1200" b="1" dirty="0"/>
              <a:t>Chatterjee</a:t>
            </a:r>
            <a:r>
              <a:rPr lang="en-IT" sz="1200" dirty="0"/>
              <a:t>, INFN-TS, INFN-CS, INFN-GE, INFN-LNS, DUKE, C</a:t>
            </a:r>
            <a:r>
              <a:rPr lang="en-GB" sz="1200" dirty="0"/>
              <a:t>UK, CUH, Ramaiah U.</a:t>
            </a:r>
            <a:endParaRPr lang="en-IT" sz="12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7B61822-5E43-2223-8AB5-D0625ECD5115}"/>
              </a:ext>
            </a:extLst>
          </p:cNvPr>
          <p:cNvSpPr/>
          <p:nvPr/>
        </p:nvSpPr>
        <p:spPr>
          <a:xfrm>
            <a:off x="580764" y="5917331"/>
            <a:ext cx="2497895" cy="2787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AD3CAD-EB93-3E6B-2452-F69F8C01B126}"/>
              </a:ext>
            </a:extLst>
          </p:cNvPr>
          <p:cNvSpPr txBox="1"/>
          <p:nvPr/>
        </p:nvSpPr>
        <p:spPr>
          <a:xfrm>
            <a:off x="615651" y="5920869"/>
            <a:ext cx="850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Simulation</a:t>
            </a:r>
            <a:endParaRPr lang="en-IT" sz="1200" dirty="0">
              <a:solidFill>
                <a:srgbClr val="C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FD6C10-8B37-E49B-1B46-311301142AF5}"/>
              </a:ext>
            </a:extLst>
          </p:cNvPr>
          <p:cNvSpPr/>
          <p:nvPr/>
        </p:nvSpPr>
        <p:spPr>
          <a:xfrm>
            <a:off x="594651" y="5541933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4F737D-4EBB-1A43-8864-2E259601CD81}"/>
              </a:ext>
            </a:extLst>
          </p:cNvPr>
          <p:cNvSpPr txBox="1"/>
          <p:nvPr/>
        </p:nvSpPr>
        <p:spPr>
          <a:xfrm>
            <a:off x="569651" y="5547216"/>
            <a:ext cx="2209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Pressurized RICH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</p:spTree>
    <p:extLst>
      <p:ext uri="{BB962C8B-B14F-4D97-AF65-F5344CB8AC3E}">
        <p14:creationId xmlns:p14="http://schemas.microsoft.com/office/powerpoint/2010/main" val="165655193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BBDC6-7F9A-7174-94A0-15F6F4CE4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E95D39CD-FBB7-1655-0786-199C092DD97A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Performance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FE0033AD-1495-C439-7D89-D0AB71C6822F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8030981F-0D44-E2E7-8C0E-055F9BF913C6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45A45B54-130F-057E-8713-A7E9FD7A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909107-D4C3-D3DF-5E14-4B488198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7" y="1378468"/>
            <a:ext cx="4660888" cy="2182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BB9B0-F5C8-2A4B-8470-E1ED8C99B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3524809"/>
            <a:ext cx="4660887" cy="22441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D59001-77D5-287B-BF42-2531D3B1E8CD}"/>
              </a:ext>
            </a:extLst>
          </p:cNvPr>
          <p:cNvSpPr txBox="1"/>
          <p:nvPr/>
        </p:nvSpPr>
        <p:spPr>
          <a:xfrm>
            <a:off x="4803003" y="4544714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C00000"/>
                </a:solidFill>
              </a:rPr>
              <a:t>e</a:t>
            </a:r>
            <a:endParaRPr lang="en-IT" sz="1500" b="1" dirty="0">
              <a:solidFill>
                <a:srgbClr val="C00000"/>
              </a:solidFill>
              <a:latin typeface="Symbol" pitchFamily="2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B01E27-61D2-9BF8-4C59-006AD3829E2F}"/>
              </a:ext>
            </a:extLst>
          </p:cNvPr>
          <p:cNvSpPr txBox="1"/>
          <p:nvPr/>
        </p:nvSpPr>
        <p:spPr>
          <a:xfrm>
            <a:off x="4909173" y="1644749"/>
            <a:ext cx="287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C00000"/>
                </a:solidFill>
              </a:rPr>
              <a:t>p</a:t>
            </a:r>
            <a:endParaRPr lang="en-IT" sz="1500" b="1" dirty="0">
              <a:solidFill>
                <a:srgbClr val="C00000"/>
              </a:solidFill>
              <a:latin typeface="Symbol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C51EA2-62EE-BB34-6B6D-C96AB408C586}"/>
              </a:ext>
            </a:extLst>
          </p:cNvPr>
          <p:cNvSpPr txBox="1"/>
          <p:nvPr/>
        </p:nvSpPr>
        <p:spPr>
          <a:xfrm>
            <a:off x="4909173" y="2271335"/>
            <a:ext cx="2776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C00000"/>
                </a:solidFill>
              </a:rPr>
              <a:t>k</a:t>
            </a:r>
            <a:endParaRPr lang="en-IT" sz="1500" b="1" dirty="0">
              <a:solidFill>
                <a:srgbClr val="C00000"/>
              </a:solidFill>
              <a:latin typeface="Symbol" pitchFamily="2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7032A-A721-803E-17FB-48F66F50D7A0}"/>
              </a:ext>
            </a:extLst>
          </p:cNvPr>
          <p:cNvSpPr txBox="1"/>
          <p:nvPr/>
        </p:nvSpPr>
        <p:spPr>
          <a:xfrm>
            <a:off x="4886186" y="2910841"/>
            <a:ext cx="2936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E4D05-0731-FE0C-9CB7-71906444E21C}"/>
              </a:ext>
            </a:extLst>
          </p:cNvPr>
          <p:cNvSpPr txBox="1"/>
          <p:nvPr/>
        </p:nvSpPr>
        <p:spPr>
          <a:xfrm>
            <a:off x="4780016" y="4082805"/>
            <a:ext cx="2936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872C2F-F16B-1208-B757-1AE8733B116C}"/>
              </a:ext>
            </a:extLst>
          </p:cNvPr>
          <p:cNvCxnSpPr>
            <a:cxnSpLocks/>
          </p:cNvCxnSpPr>
          <p:nvPr/>
        </p:nvCxnSpPr>
        <p:spPr>
          <a:xfrm>
            <a:off x="4814763" y="3639735"/>
            <a:ext cx="0" cy="1862645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9D2CD9-3A7F-2900-190B-3B0C1CE79419}"/>
              </a:ext>
            </a:extLst>
          </p:cNvPr>
          <p:cNvCxnSpPr>
            <a:cxnSpLocks/>
          </p:cNvCxnSpPr>
          <p:nvPr/>
        </p:nvCxnSpPr>
        <p:spPr>
          <a:xfrm>
            <a:off x="7520893" y="3639735"/>
            <a:ext cx="0" cy="1862645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05AE5A-EEB3-2F80-46EE-1DA92DC89210}"/>
              </a:ext>
            </a:extLst>
          </p:cNvPr>
          <p:cNvCxnSpPr>
            <a:cxnSpLocks/>
          </p:cNvCxnSpPr>
          <p:nvPr/>
        </p:nvCxnSpPr>
        <p:spPr>
          <a:xfrm>
            <a:off x="4915423" y="1453299"/>
            <a:ext cx="0" cy="1862645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5807C4-88BD-A7DE-D764-7CB5682B47BE}"/>
              </a:ext>
            </a:extLst>
          </p:cNvPr>
          <p:cNvCxnSpPr>
            <a:cxnSpLocks/>
          </p:cNvCxnSpPr>
          <p:nvPr/>
        </p:nvCxnSpPr>
        <p:spPr>
          <a:xfrm>
            <a:off x="5752423" y="1453299"/>
            <a:ext cx="0" cy="1862645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B05B5A-3E85-C869-E8E2-BCF8D7CD05D5}"/>
              </a:ext>
            </a:extLst>
          </p:cNvPr>
          <p:cNvCxnSpPr>
            <a:cxnSpLocks/>
          </p:cNvCxnSpPr>
          <p:nvPr/>
        </p:nvCxnSpPr>
        <p:spPr>
          <a:xfrm>
            <a:off x="7838050" y="1458057"/>
            <a:ext cx="0" cy="1862645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CA87A57-F69C-D5A5-F6FE-DB1CCB138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33" y="3360864"/>
            <a:ext cx="3314602" cy="31594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6C89196-B180-6A44-BB71-29C7CC8CDD61}"/>
              </a:ext>
            </a:extLst>
          </p:cNvPr>
          <p:cNvGrpSpPr/>
          <p:nvPr/>
        </p:nvGrpSpPr>
        <p:grpSpPr>
          <a:xfrm>
            <a:off x="336173" y="845611"/>
            <a:ext cx="4033244" cy="2332643"/>
            <a:chOff x="305716" y="969370"/>
            <a:chExt cx="4610063" cy="2681494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69BAF0C6-9CE5-8275-BBA3-93DBDE970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716" y="1018771"/>
              <a:ext cx="4534858" cy="263209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3D6031-E665-FF55-EC09-127C995F1FC2}"/>
                </a:ext>
              </a:extLst>
            </p:cNvPr>
            <p:cNvSpPr/>
            <p:nvPr/>
          </p:nvSpPr>
          <p:spPr>
            <a:xfrm>
              <a:off x="305716" y="976804"/>
              <a:ext cx="4610063" cy="66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1C72C2-533A-CB80-35B3-CB8817FD6C2A}"/>
                </a:ext>
              </a:extLst>
            </p:cNvPr>
            <p:cNvSpPr/>
            <p:nvPr/>
          </p:nvSpPr>
          <p:spPr>
            <a:xfrm>
              <a:off x="4827572" y="969370"/>
              <a:ext cx="88207" cy="2681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364030497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1D4325-6B1B-9CD0-A53F-927289902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572" y="2598815"/>
            <a:ext cx="3999880" cy="39015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SiPM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Sensors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AF17DA-F846-148C-91B9-6F9D2BE78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87" y="887705"/>
            <a:ext cx="3580759" cy="24283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DFF8FD-6530-48C1-6824-FCD28E25E983}"/>
              </a:ext>
            </a:extLst>
          </p:cNvPr>
          <p:cNvSpPr txBox="1"/>
          <p:nvPr/>
        </p:nvSpPr>
        <p:spPr>
          <a:xfrm>
            <a:off x="761406" y="1183911"/>
            <a:ext cx="2170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1000" b="1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ePIC</a:t>
            </a:r>
            <a:r>
              <a:rPr lang="en-GB" sz="10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background group</a:t>
            </a:r>
            <a:endParaRPr lang="en-GB" sz="10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1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beam-beam interactions only</a:t>
            </a:r>
            <a:endParaRPr lang="en-GB" sz="1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774423C6-69EA-64F7-4085-E3B83BCE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41" y="877144"/>
            <a:ext cx="320722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900" dirty="0"/>
              <a:t>1-MeV neutron equivalent fluence (1 fb</a:t>
            </a:r>
            <a:r>
              <a:rPr lang="en-GB" sz="900" baseline="30000" dirty="0"/>
              <a:t>-1</a:t>
            </a:r>
            <a:r>
              <a:rPr lang="en-GB" sz="900" dirty="0"/>
              <a:t> ep running)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31EB39-58EE-320C-0A47-B4F06745D244}"/>
              </a:ext>
            </a:extLst>
          </p:cNvPr>
          <p:cNvSpPr txBox="1"/>
          <p:nvPr/>
        </p:nvSpPr>
        <p:spPr>
          <a:xfrm>
            <a:off x="771953" y="2419536"/>
            <a:ext cx="15760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000" dirty="0"/>
              <a:t>Benchmark fluence (10 x)</a:t>
            </a:r>
          </a:p>
          <a:p>
            <a:r>
              <a:rPr lang="en-IT" sz="1000" dirty="0"/>
              <a:t>~ 10</a:t>
            </a:r>
            <a:r>
              <a:rPr lang="en-IT" sz="1000" baseline="30000" dirty="0"/>
              <a:t>7   </a:t>
            </a:r>
            <a:r>
              <a:rPr lang="en-IT" sz="1000" dirty="0"/>
              <a:t>1-MeV</a:t>
            </a:r>
            <a:r>
              <a:rPr lang="en-IT" sz="1000" baseline="30000" dirty="0"/>
              <a:t>  </a:t>
            </a:r>
            <a:r>
              <a:rPr lang="en-IT" sz="1000" dirty="0"/>
              <a:t>n</a:t>
            </a:r>
            <a:r>
              <a:rPr lang="en-IT" sz="1000" baseline="-25000" dirty="0"/>
              <a:t>eq</a:t>
            </a:r>
            <a:r>
              <a:rPr lang="en-IT" sz="1000" dirty="0"/>
              <a:t>/cm</a:t>
            </a:r>
            <a:r>
              <a:rPr lang="en-IT" sz="1000" baseline="30000" dirty="0"/>
              <a:t>2 </a:t>
            </a:r>
            <a:r>
              <a:rPr lang="en-IT" sz="1000" dirty="0"/>
              <a:t>/ fb</a:t>
            </a:r>
            <a:r>
              <a:rPr lang="en-IT" sz="1000" baseline="30000" dirty="0"/>
              <a:t>-1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9F1C1E0-84A4-0C6E-2EA4-5DE38A49A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762" y="545748"/>
            <a:ext cx="4223313" cy="19186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5A23328-BFBA-BF85-5E3E-F9BD6FEFE9AC}"/>
              </a:ext>
            </a:extLst>
          </p:cNvPr>
          <p:cNvSpPr/>
          <p:nvPr/>
        </p:nvSpPr>
        <p:spPr>
          <a:xfrm>
            <a:off x="7852687" y="1239516"/>
            <a:ext cx="220717" cy="47747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D5D10-98B8-00FB-7A9E-55A17D2F2D12}"/>
              </a:ext>
            </a:extLst>
          </p:cNvPr>
          <p:cNvSpPr txBox="1"/>
          <p:nvPr/>
        </p:nvSpPr>
        <p:spPr>
          <a:xfrm>
            <a:off x="4842572" y="50341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1.7 T field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434951-2693-9073-D85D-0ABB3A932ADB}"/>
              </a:ext>
            </a:extLst>
          </p:cNvPr>
          <p:cNvSpPr txBox="1"/>
          <p:nvPr/>
        </p:nvSpPr>
        <p:spPr>
          <a:xfrm>
            <a:off x="478441" y="3717032"/>
            <a:ext cx="354052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Strong and not-uniform magnetic field</a:t>
            </a:r>
          </a:p>
          <a:p>
            <a:endParaRPr lang="en-IT" sz="1000" dirty="0"/>
          </a:p>
          <a:p>
            <a:r>
              <a:rPr lang="en-IT" sz="1400" dirty="0"/>
              <a:t>Moderate radiation levels (up tp 10</a:t>
            </a:r>
            <a:r>
              <a:rPr lang="en-IT" sz="1400" baseline="30000" dirty="0"/>
              <a:t>11</a:t>
            </a:r>
            <a:r>
              <a:rPr lang="en-IT" sz="1400" dirty="0"/>
              <a:t> n</a:t>
            </a:r>
            <a:r>
              <a:rPr lang="en-IT" sz="1400" baseline="-25000" dirty="0"/>
              <a:t>eq</a:t>
            </a:r>
            <a:r>
              <a:rPr lang="en-IT" sz="1400" dirty="0"/>
              <a:t>/cm</a:t>
            </a:r>
            <a:r>
              <a:rPr lang="en-IT" sz="1400" baseline="30000" dirty="0"/>
              <a:t>2</a:t>
            </a:r>
            <a:r>
              <a:rPr lang="en-IT" sz="1400" dirty="0"/>
              <a:t>)</a:t>
            </a:r>
          </a:p>
          <a:p>
            <a:endParaRPr lang="en-IT" sz="1400" dirty="0"/>
          </a:p>
          <a:p>
            <a:r>
              <a:rPr lang="en-IT" sz="1400" dirty="0"/>
              <a:t>Usage of SiPM with </a:t>
            </a:r>
          </a:p>
          <a:p>
            <a:endParaRPr lang="en-IT" sz="1400" dirty="0"/>
          </a:p>
          <a:p>
            <a:r>
              <a:rPr lang="en-IT" sz="1400" dirty="0"/>
              <a:t>     - low temperature working point</a:t>
            </a:r>
          </a:p>
          <a:p>
            <a:endParaRPr lang="en-IT" sz="1400" dirty="0"/>
          </a:p>
          <a:p>
            <a:r>
              <a:rPr lang="en-IT" sz="1400" dirty="0"/>
              <a:t>     - periodic annealing at high temperature</a:t>
            </a:r>
          </a:p>
          <a:p>
            <a:r>
              <a:rPr lang="en-IT" sz="1400" dirty="0"/>
              <a:t>       (in-site by Joule effect)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CD3943-9934-C4C1-A7ED-79D8EF711A6B}"/>
              </a:ext>
            </a:extLst>
          </p:cNvPr>
          <p:cNvSpPr/>
          <p:nvPr/>
        </p:nvSpPr>
        <p:spPr>
          <a:xfrm>
            <a:off x="5652120" y="2996952"/>
            <a:ext cx="297361" cy="216024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E1077-7ED0-E72C-3019-A590BCD45B53}"/>
              </a:ext>
            </a:extLst>
          </p:cNvPr>
          <p:cNvSpPr txBox="1"/>
          <p:nvPr/>
        </p:nvSpPr>
        <p:spPr>
          <a:xfrm rot="16200000">
            <a:off x="2571606" y="1999948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dRICH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13684-D149-66F3-4D12-2279185E90B4}"/>
              </a:ext>
            </a:extLst>
          </p:cNvPr>
          <p:cNvSpPr txBox="1"/>
          <p:nvPr/>
        </p:nvSpPr>
        <p:spPr>
          <a:xfrm rot="16200000">
            <a:off x="7675145" y="133975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dRICH</a:t>
            </a:r>
          </a:p>
        </p:txBody>
      </p:sp>
    </p:spTree>
    <p:extLst>
      <p:ext uri="{BB962C8B-B14F-4D97-AF65-F5344CB8AC3E}">
        <p14:creationId xmlns:p14="http://schemas.microsoft.com/office/powerpoint/2010/main" val="147516950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266E748-DFDE-576E-DE35-FCFE3419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429" y="4653136"/>
            <a:ext cx="2399007" cy="136225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Photodetector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47AE11-EA8B-B5B1-1F9B-DEFCE6F8DF7C}"/>
              </a:ext>
            </a:extLst>
          </p:cNvPr>
          <p:cNvSpPr/>
          <p:nvPr/>
        </p:nvSpPr>
        <p:spPr>
          <a:xfrm>
            <a:off x="260892" y="1828363"/>
            <a:ext cx="2945997" cy="4331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8C8B9-EDA6-0277-2360-E72008ABF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613" y="494847"/>
            <a:ext cx="2059092" cy="17414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E6BA64-804A-1B15-09A0-191691A537E7}"/>
              </a:ext>
            </a:extLst>
          </p:cNvPr>
          <p:cNvSpPr txBox="1"/>
          <p:nvPr/>
        </p:nvSpPr>
        <p:spPr>
          <a:xfrm>
            <a:off x="3418744" y="1894759"/>
            <a:ext cx="31574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chemeClr val="accent1">
                    <a:lumMod val="75000"/>
                  </a:schemeClr>
                </a:solidFill>
              </a:rPr>
              <a:t>Photon Detector Unit (PDU)</a:t>
            </a:r>
            <a:r>
              <a:rPr lang="en-IT" sz="12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endParaRPr lang="en-IT" sz="600" dirty="0"/>
          </a:p>
          <a:p>
            <a:r>
              <a:rPr lang="en-IT" sz="1200" dirty="0"/>
              <a:t>    Compact to minimize space</a:t>
            </a:r>
          </a:p>
          <a:p>
            <a:endParaRPr lang="en-IT" sz="600" dirty="0"/>
          </a:p>
          <a:p>
            <a:r>
              <a:rPr lang="en-IT" sz="1200" dirty="0"/>
              <a:t>    4x    </a:t>
            </a:r>
            <a:r>
              <a:rPr lang="en-IT" sz="1200" dirty="0">
                <a:solidFill>
                  <a:srgbClr val="C00000"/>
                </a:solidFill>
              </a:rPr>
              <a:t>Hamamatsu S13361-3050HS</a:t>
            </a:r>
            <a:r>
              <a:rPr lang="en-IT" sz="1200" dirty="0"/>
              <a:t> SiPM arrays</a:t>
            </a:r>
          </a:p>
          <a:p>
            <a:endParaRPr lang="en-IT" sz="600" dirty="0"/>
          </a:p>
          <a:p>
            <a:r>
              <a:rPr lang="en-IT" sz="1200" dirty="0"/>
              <a:t>    4x    Front-End Boards (FEB) </a:t>
            </a:r>
          </a:p>
          <a:p>
            <a:endParaRPr lang="en-IT" sz="600" dirty="0"/>
          </a:p>
          <a:p>
            <a:r>
              <a:rPr lang="en-IT" sz="1200" dirty="0"/>
              <a:t>    4x    ALCOR chip (ToT discrimination)</a:t>
            </a:r>
          </a:p>
          <a:p>
            <a:endParaRPr lang="en-IT" sz="600" dirty="0"/>
          </a:p>
          <a:p>
            <a:r>
              <a:rPr lang="en-IT" sz="1200" dirty="0"/>
              <a:t>    1x    Read-Out Board (RDO)</a:t>
            </a:r>
          </a:p>
          <a:p>
            <a:endParaRPr lang="en-IT" sz="600" dirty="0"/>
          </a:p>
          <a:p>
            <a:r>
              <a:rPr lang="en-IT" sz="1200" dirty="0"/>
              <a:t>    1x    Cooling plate (&lt; -30 C)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527F6-1EB7-7EDF-77FB-D073D821E8EA}"/>
              </a:ext>
            </a:extLst>
          </p:cNvPr>
          <p:cNvSpPr txBox="1"/>
          <p:nvPr/>
        </p:nvSpPr>
        <p:spPr>
          <a:xfrm>
            <a:off x="260892" y="968305"/>
            <a:ext cx="6459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A</a:t>
            </a:r>
            <a:r>
              <a:rPr lang="en-IT" sz="1200" dirty="0">
                <a:solidFill>
                  <a:srgbClr val="0070C0"/>
                </a:solidFill>
              </a:rPr>
              <a:t>ctive area is shaped to resemble the focal surface and best exploits the focalization.</a:t>
            </a:r>
          </a:p>
          <a:p>
            <a:r>
              <a:rPr lang="en-IT" sz="1200" dirty="0">
                <a:solidFill>
                  <a:srgbClr val="0070C0"/>
                </a:solidFill>
              </a:rPr>
              <a:t>Electronics is minimized to fit the limited available space.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B7325-8DCC-DB67-9723-1F5753116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31" y="2075058"/>
            <a:ext cx="1962752" cy="2739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DA22DC-C74D-CB64-F5BD-9D542AB5A329}"/>
              </a:ext>
            </a:extLst>
          </p:cNvPr>
          <p:cNvSpPr txBox="1"/>
          <p:nvPr/>
        </p:nvSpPr>
        <p:spPr>
          <a:xfrm>
            <a:off x="252477" y="1796261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H</a:t>
            </a:r>
            <a:r>
              <a:rPr lang="en-IT" sz="1000" dirty="0"/>
              <a:t>eat exchanger</a:t>
            </a:r>
          </a:p>
          <a:p>
            <a:r>
              <a:rPr lang="en-IT" sz="1000" dirty="0"/>
              <a:t>Cold plate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E05C58-8A30-88EF-7BBB-55DE871A84AE}"/>
              </a:ext>
            </a:extLst>
          </p:cNvPr>
          <p:cNvSpPr txBox="1"/>
          <p:nvPr/>
        </p:nvSpPr>
        <p:spPr>
          <a:xfrm>
            <a:off x="1444841" y="1807692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SiPM</a:t>
            </a:r>
            <a:r>
              <a:rPr lang="en-US" sz="1100" dirty="0"/>
              <a:t> array</a:t>
            </a:r>
            <a:endParaRPr lang="en-IT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F4748-317A-9228-12CE-86287E3F4876}"/>
              </a:ext>
            </a:extLst>
          </p:cNvPr>
          <p:cNvSpPr txBox="1"/>
          <p:nvPr/>
        </p:nvSpPr>
        <p:spPr>
          <a:xfrm>
            <a:off x="2336465" y="2993035"/>
            <a:ext cx="8194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Back-side</a:t>
            </a:r>
          </a:p>
          <a:p>
            <a:r>
              <a:rPr lang="en-US" sz="1100" dirty="0"/>
              <a:t>connectors</a:t>
            </a:r>
            <a:endParaRPr lang="en-IT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0EEDF9-1DC1-78B4-7C0A-25E37D85224C}"/>
              </a:ext>
            </a:extLst>
          </p:cNvPr>
          <p:cNvSpPr txBox="1"/>
          <p:nvPr/>
        </p:nvSpPr>
        <p:spPr>
          <a:xfrm>
            <a:off x="2438884" y="3458342"/>
            <a:ext cx="6575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FEB</a:t>
            </a:r>
          </a:p>
          <a:p>
            <a:pPr algn="ctr"/>
            <a:r>
              <a:rPr lang="en-US" sz="1100" dirty="0"/>
              <a:t>(ALCOR)</a:t>
            </a:r>
            <a:endParaRPr lang="en-IT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28E137-541F-555E-FAD2-8C5F5395D70C}"/>
              </a:ext>
            </a:extLst>
          </p:cNvPr>
          <p:cNvSpPr txBox="1"/>
          <p:nvPr/>
        </p:nvSpPr>
        <p:spPr>
          <a:xfrm>
            <a:off x="2164265" y="4132101"/>
            <a:ext cx="9076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Service </a:t>
            </a:r>
          </a:p>
          <a:p>
            <a:pPr algn="ctr"/>
            <a:r>
              <a:rPr lang="en-US" sz="1100" dirty="0"/>
              <a:t> connections</a:t>
            </a:r>
            <a:endParaRPr lang="en-IT" sz="11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EECEF8-B55D-5527-7A23-4269A5DDC0F5}"/>
              </a:ext>
            </a:extLst>
          </p:cNvPr>
          <p:cNvCxnSpPr>
            <a:cxnSpLocks/>
          </p:cNvCxnSpPr>
          <p:nvPr/>
        </p:nvCxnSpPr>
        <p:spPr>
          <a:xfrm flipV="1">
            <a:off x="685331" y="4418293"/>
            <a:ext cx="590205" cy="2367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8690C14-10BD-AF63-2B08-D271DAE454E4}"/>
              </a:ext>
            </a:extLst>
          </p:cNvPr>
          <p:cNvSpPr txBox="1"/>
          <p:nvPr/>
        </p:nvSpPr>
        <p:spPr>
          <a:xfrm>
            <a:off x="539287" y="4287488"/>
            <a:ext cx="441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RDO</a:t>
            </a:r>
            <a:endParaRPr lang="en-IT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8B34B2-C232-7580-1304-27AB324C2CA8}"/>
              </a:ext>
            </a:extLst>
          </p:cNvPr>
          <p:cNvSpPr txBox="1"/>
          <p:nvPr/>
        </p:nvSpPr>
        <p:spPr>
          <a:xfrm rot="20953031">
            <a:off x="1828357" y="2386037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chemeClr val="bg1"/>
                </a:solidFill>
              </a:rPr>
              <a:t>Flex PCB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C2A765-F5D6-C7BD-EDCB-94A03D7C1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889" y="3284912"/>
            <a:ext cx="2126889" cy="2618423"/>
          </a:xfrm>
          <a:prstGeom prst="rect">
            <a:avLst/>
          </a:prstGeom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EA90ECA4-D737-17DB-97B3-DB8D75156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67" y="4924509"/>
            <a:ext cx="1159539" cy="981148"/>
          </a:xfrm>
          <a:prstGeom prst="rect">
            <a:avLst/>
          </a:prstGeom>
        </p:spPr>
      </p:pic>
      <p:pic>
        <p:nvPicPr>
          <p:cNvPr id="19" name="Picture 18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4FC013BD-AE3A-3697-49DF-FDCA1D068F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7182" y="4924509"/>
            <a:ext cx="927308" cy="9788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D323C0-C919-0E23-DA91-7B240DCA8073}"/>
              </a:ext>
            </a:extLst>
          </p:cNvPr>
          <p:cNvSpPr txBox="1"/>
          <p:nvPr/>
        </p:nvSpPr>
        <p:spPr>
          <a:xfrm>
            <a:off x="645638" y="6050434"/>
            <a:ext cx="745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SiPM array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122FF1-09F7-C551-0D2B-18D91B338CCF}"/>
              </a:ext>
            </a:extLst>
          </p:cNvPr>
          <p:cNvSpPr txBox="1"/>
          <p:nvPr/>
        </p:nvSpPr>
        <p:spPr>
          <a:xfrm>
            <a:off x="2036025" y="6020288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 chip (TO)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0A6AE0-944E-BD18-8DDA-7C4E054D152F}"/>
              </a:ext>
            </a:extLst>
          </p:cNvPr>
          <p:cNvCxnSpPr>
            <a:cxnSpLocks/>
          </p:cNvCxnSpPr>
          <p:nvPr/>
        </p:nvCxnSpPr>
        <p:spPr>
          <a:xfrm flipV="1">
            <a:off x="156671" y="2220942"/>
            <a:ext cx="0" cy="2488802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0C18EB5-51F8-6BF3-E0E5-04AC51928C5A}"/>
              </a:ext>
            </a:extLst>
          </p:cNvPr>
          <p:cNvSpPr txBox="1"/>
          <p:nvPr/>
        </p:nvSpPr>
        <p:spPr>
          <a:xfrm>
            <a:off x="139438" y="3352884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FF0000"/>
                </a:solidFill>
              </a:rPr>
              <a:t>12 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4A1719-3239-BE0F-A3F9-1D02DD9A9C7C}"/>
              </a:ext>
            </a:extLst>
          </p:cNvPr>
          <p:cNvSpPr txBox="1"/>
          <p:nvPr/>
        </p:nvSpPr>
        <p:spPr>
          <a:xfrm>
            <a:off x="4514938" y="6063099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RDO (BO)</a:t>
            </a:r>
          </a:p>
        </p:txBody>
      </p:sp>
    </p:spTree>
    <p:extLst>
      <p:ext uri="{BB962C8B-B14F-4D97-AF65-F5344CB8AC3E}">
        <p14:creationId xmlns:p14="http://schemas.microsoft.com/office/powerpoint/2010/main" val="146764781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D468E-CEEE-A678-6A68-2A063F8E7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698D744B-9E49-05D1-38DB-127D6F60C707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Photon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Detection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Unit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A1ADDBA5-A701-AF04-B8B2-30746D556914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93986A5E-1E73-1B64-33D7-C48042806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Rectangle 72">
            <a:extLst>
              <a:ext uri="{FF2B5EF4-FFF2-40B4-BE49-F238E27FC236}">
                <a16:creationId xmlns:a16="http://schemas.microsoft.com/office/drawing/2014/main" id="{879935FD-EF20-3BB3-D391-6B9ABA9F0837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BF61D-D1CB-EE3E-36B8-0D05F0C10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08216"/>
            <a:ext cx="7772400" cy="43661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95BEB3-207B-0D2E-0E0D-5AA32FF00B53}"/>
              </a:ext>
            </a:extLst>
          </p:cNvPr>
          <p:cNvSpPr/>
          <p:nvPr/>
        </p:nvSpPr>
        <p:spPr>
          <a:xfrm>
            <a:off x="759905" y="3841047"/>
            <a:ext cx="5661229" cy="1833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DFC767-1CFB-4B30-A9BC-3569C0786A27}"/>
              </a:ext>
            </a:extLst>
          </p:cNvPr>
          <p:cNvSpPr/>
          <p:nvPr/>
        </p:nvSpPr>
        <p:spPr>
          <a:xfrm>
            <a:off x="6777323" y="5099511"/>
            <a:ext cx="1342034" cy="435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393F3E-0850-CCFA-8796-C2BFC52E38DB}"/>
              </a:ext>
            </a:extLst>
          </p:cNvPr>
          <p:cNvGrpSpPr/>
          <p:nvPr/>
        </p:nvGrpSpPr>
        <p:grpSpPr>
          <a:xfrm>
            <a:off x="4944795" y="2690918"/>
            <a:ext cx="1322363" cy="859302"/>
            <a:chOff x="4944795" y="1771356"/>
            <a:chExt cx="1322363" cy="85930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97C019D-E81A-D0D6-7661-98BB5E4F7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2630658"/>
              <a:ext cx="1322363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C13D4FF-7672-036E-573A-6F5272C8D3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0129" y="2192215"/>
              <a:ext cx="837029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B3DEE83-D991-B20A-D9D4-DD2119AD0B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1788941"/>
              <a:ext cx="485334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95CFBD1-B8B2-5296-1EA8-381EC74226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4795" y="1788941"/>
              <a:ext cx="0" cy="84171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7729D71-190F-ED67-999C-18A0381FDE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129" y="1771356"/>
              <a:ext cx="0" cy="420859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2301C5F-2B7B-5006-4D23-EF2F73B210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7158" y="2192215"/>
              <a:ext cx="0" cy="43844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DE2112-BECA-0184-7C5C-E7DB5138D6FD}"/>
              </a:ext>
            </a:extLst>
          </p:cNvPr>
          <p:cNvGrpSpPr/>
          <p:nvPr/>
        </p:nvGrpSpPr>
        <p:grpSpPr>
          <a:xfrm rot="10800000">
            <a:off x="4965897" y="2243827"/>
            <a:ext cx="1322363" cy="859302"/>
            <a:chOff x="4944795" y="1771356"/>
            <a:chExt cx="1322363" cy="859302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410A279-BDA7-8D80-451D-3486F43F3C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2630658"/>
              <a:ext cx="1322363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C22FE2B-6411-CDFF-6BC1-5DD06AA825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0129" y="2192215"/>
              <a:ext cx="837029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044E186-D3B5-926A-5517-4DE8CC21A8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1788941"/>
              <a:ext cx="485334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16D6B34-7A66-8F29-866F-75C856574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4795" y="1788941"/>
              <a:ext cx="0" cy="841717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92AD8D6-33F6-635B-1C56-72E8BE1F77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129" y="1771356"/>
              <a:ext cx="0" cy="420859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8A1A8C8-9D19-3CF6-53CC-0A5C049B2F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7158" y="2192215"/>
              <a:ext cx="0" cy="438443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7D643D2-CC98-462F-2B66-2CED4084EC6D}"/>
              </a:ext>
            </a:extLst>
          </p:cNvPr>
          <p:cNvSpPr txBox="1"/>
          <p:nvPr/>
        </p:nvSpPr>
        <p:spPr>
          <a:xfrm>
            <a:off x="5816394" y="2253334"/>
            <a:ext cx="4507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800" dirty="0">
                <a:solidFill>
                  <a:srgbClr val="FFFF00"/>
                </a:solidFill>
              </a:rPr>
              <a:t>50 </a:t>
            </a:r>
            <a:r>
              <a:rPr lang="en-IT" sz="800" dirty="0">
                <a:solidFill>
                  <a:srgbClr val="FFFF00"/>
                </a:solidFill>
                <a:latin typeface="Symbol" pitchFamily="2" charset="2"/>
              </a:rPr>
              <a:t>m</a:t>
            </a:r>
            <a:r>
              <a:rPr lang="en-IT" sz="800" dirty="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0673CF-E682-0E14-7F3B-EE73D93E18E0}"/>
              </a:ext>
            </a:extLst>
          </p:cNvPr>
          <p:cNvSpPr txBox="1"/>
          <p:nvPr/>
        </p:nvSpPr>
        <p:spPr>
          <a:xfrm>
            <a:off x="4979365" y="3305452"/>
            <a:ext cx="4507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800" dirty="0">
                <a:solidFill>
                  <a:schemeClr val="bg1"/>
                </a:solidFill>
              </a:rPr>
              <a:t>75 </a:t>
            </a:r>
            <a:r>
              <a:rPr lang="en-IT" sz="8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IT" sz="8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89810F-76F2-BCDA-6B43-267902505D52}"/>
              </a:ext>
            </a:extLst>
          </p:cNvPr>
          <p:cNvSpPr/>
          <p:nvPr/>
        </p:nvSpPr>
        <p:spPr>
          <a:xfrm rot="5400000">
            <a:off x="8177617" y="5386589"/>
            <a:ext cx="191409" cy="153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B4F9AA8-1505-F05B-8BF3-0C29766C71A1}"/>
              </a:ext>
            </a:extLst>
          </p:cNvPr>
          <p:cNvSpPr/>
          <p:nvPr/>
        </p:nvSpPr>
        <p:spPr>
          <a:xfrm>
            <a:off x="6565745" y="2018674"/>
            <a:ext cx="1732393" cy="2858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68CECE2-8197-3BE1-8F24-CD60E7FF3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491" y="1950725"/>
            <a:ext cx="1478400" cy="2168785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7DD3F8C-780B-E9B5-D5BB-E869E873F253}"/>
              </a:ext>
            </a:extLst>
          </p:cNvPr>
          <p:cNvSpPr/>
          <p:nvPr/>
        </p:nvSpPr>
        <p:spPr>
          <a:xfrm>
            <a:off x="6777324" y="4522654"/>
            <a:ext cx="1342034" cy="447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6ADE73-AEE7-6C64-A97C-4378C310BDFC}"/>
              </a:ext>
            </a:extLst>
          </p:cNvPr>
          <p:cNvSpPr txBox="1"/>
          <p:nvPr/>
        </p:nvSpPr>
        <p:spPr>
          <a:xfrm>
            <a:off x="7048766" y="4542217"/>
            <a:ext cx="1122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100" dirty="0"/>
              <a:t>+ SiPM carrierv3</a:t>
            </a:r>
          </a:p>
          <a:p>
            <a:r>
              <a:rPr lang="en-IT" sz="1100" dirty="0"/>
              <a:t>+ RDO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BE8D3B2-45A9-341C-7A55-BB1C973137F4}"/>
              </a:ext>
            </a:extLst>
          </p:cNvPr>
          <p:cNvSpPr txBox="1"/>
          <p:nvPr/>
        </p:nvSpPr>
        <p:spPr>
          <a:xfrm>
            <a:off x="7550443" y="1534480"/>
            <a:ext cx="49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IT" sz="1760" dirty="0">
                <a:solidFill>
                  <a:schemeClr val="bg1">
                    <a:lumMod val="50000"/>
                  </a:schemeClr>
                </a:solidFill>
              </a:rPr>
              <a:t>26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73C87EA-B186-0312-D88C-97F332E27ABB}"/>
              </a:ext>
            </a:extLst>
          </p:cNvPr>
          <p:cNvSpPr txBox="1"/>
          <p:nvPr/>
        </p:nvSpPr>
        <p:spPr>
          <a:xfrm>
            <a:off x="6760925" y="4048906"/>
            <a:ext cx="13420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100" dirty="0"/>
              <a:t>Full size engineering</a:t>
            </a:r>
          </a:p>
          <a:p>
            <a:r>
              <a:rPr lang="en-GB" sz="1100" dirty="0"/>
              <a:t>t</a:t>
            </a:r>
            <a:r>
              <a:rPr lang="en-IT" sz="1100" dirty="0"/>
              <a:t>est article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BDD7A5D-4274-3DD5-1B4B-8CC540C203D0}"/>
              </a:ext>
            </a:extLst>
          </p:cNvPr>
          <p:cNvSpPr txBox="1"/>
          <p:nvPr/>
        </p:nvSpPr>
        <p:spPr>
          <a:xfrm rot="16200000">
            <a:off x="6725435" y="4628253"/>
            <a:ext cx="4732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100" dirty="0"/>
              <a:t>2025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BC76A6-D048-BE66-20FF-A47723B7515C}"/>
              </a:ext>
            </a:extLst>
          </p:cNvPr>
          <p:cNvSpPr txBox="1"/>
          <p:nvPr/>
        </p:nvSpPr>
        <p:spPr>
          <a:xfrm rot="16200000">
            <a:off x="6734678" y="5178355"/>
            <a:ext cx="4732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100" dirty="0"/>
              <a:t>2026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5E233AF-5315-5ED3-E2D9-212B0DB783A2}"/>
              </a:ext>
            </a:extLst>
          </p:cNvPr>
          <p:cNvSpPr txBox="1"/>
          <p:nvPr/>
        </p:nvSpPr>
        <p:spPr>
          <a:xfrm>
            <a:off x="7071264" y="5101980"/>
            <a:ext cx="982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100" dirty="0"/>
              <a:t>+ ALCOR 64ch</a:t>
            </a:r>
          </a:p>
          <a:p>
            <a:r>
              <a:rPr lang="en-IT" sz="1100" dirty="0"/>
              <a:t>+ FEB 64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4E0C1C-2A48-86E1-6855-BEC7991F03D0}"/>
              </a:ext>
            </a:extLst>
          </p:cNvPr>
          <p:cNvSpPr txBox="1"/>
          <p:nvPr/>
        </p:nvSpPr>
        <p:spPr>
          <a:xfrm>
            <a:off x="1415808" y="805823"/>
            <a:ext cx="6032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>
                <a:solidFill>
                  <a:srgbClr val="C00000"/>
                </a:solidFill>
                <a:highlight>
                  <a:srgbClr val="E4E49A"/>
                </a:highlight>
              </a:rPr>
              <a:t>Steadly progress of photodetector towards integrated design completion in 2026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C161CC6E-85D3-1170-9DF9-2C5A4199C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51" y="3947835"/>
            <a:ext cx="1732393" cy="168797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5464520-B085-7899-1288-35B4E5867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588" y="3920924"/>
            <a:ext cx="3771546" cy="1753483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D814241B-E1A5-D06C-595C-BB03288EE546}"/>
              </a:ext>
            </a:extLst>
          </p:cNvPr>
          <p:cNvSpPr/>
          <p:nvPr/>
        </p:nvSpPr>
        <p:spPr>
          <a:xfrm>
            <a:off x="4598260" y="5555646"/>
            <a:ext cx="1536404" cy="118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7" name="Left-right Arrow 66">
            <a:extLst>
              <a:ext uri="{FF2B5EF4-FFF2-40B4-BE49-F238E27FC236}">
                <a16:creationId xmlns:a16="http://schemas.microsoft.com/office/drawing/2014/main" id="{2ED9D032-21DF-74A9-E22A-7335FC2C3088}"/>
              </a:ext>
            </a:extLst>
          </p:cNvPr>
          <p:cNvSpPr/>
          <p:nvPr/>
        </p:nvSpPr>
        <p:spPr>
          <a:xfrm>
            <a:off x="865908" y="3735835"/>
            <a:ext cx="5555226" cy="233265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D17361-6D78-D7CD-7696-ECFD48FA19E3}"/>
              </a:ext>
            </a:extLst>
          </p:cNvPr>
          <p:cNvSpPr txBox="1"/>
          <p:nvPr/>
        </p:nvSpPr>
        <p:spPr>
          <a:xfrm>
            <a:off x="3095750" y="3746847"/>
            <a:ext cx="710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800" dirty="0">
                <a:solidFill>
                  <a:srgbClr val="C00000"/>
                </a:solidFill>
              </a:rPr>
              <a:t>ALCOR 32 ch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68343E-C341-A200-6BC2-132E50D4287F}"/>
              </a:ext>
            </a:extLst>
          </p:cNvPr>
          <p:cNvSpPr txBox="1"/>
          <p:nvPr/>
        </p:nvSpPr>
        <p:spPr>
          <a:xfrm>
            <a:off x="3552483" y="6149742"/>
            <a:ext cx="516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Contributions by L. Barion, M. Cavallina, R. Malaguti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DBC0C69-CCF6-2CAB-88A3-84B9824C4F5B}"/>
              </a:ext>
            </a:extLst>
          </p:cNvPr>
          <p:cNvSpPr/>
          <p:nvPr/>
        </p:nvSpPr>
        <p:spPr>
          <a:xfrm>
            <a:off x="611560" y="1229304"/>
            <a:ext cx="8059785" cy="111464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1722478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Base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Prototype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 descr="IMG_20220911_112342.jpg">
            <a:extLst>
              <a:ext uri="{FF2B5EF4-FFF2-40B4-BE49-F238E27FC236}">
                <a16:creationId xmlns:a16="http://schemas.microsoft.com/office/drawing/2014/main" id="{33422FF9-262F-1F79-BE49-2832F1AC6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7376" y="1948531"/>
            <a:ext cx="4243105" cy="3182329"/>
          </a:xfrm>
          <a:prstGeom prst="rect">
            <a:avLst/>
          </a:prstGeom>
        </p:spPr>
      </p:pic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E605738B-957B-61DA-8B20-E76ADD5E419F}"/>
              </a:ext>
            </a:extLst>
          </p:cNvPr>
          <p:cNvSpPr/>
          <p:nvPr/>
        </p:nvSpPr>
        <p:spPr>
          <a:xfrm>
            <a:off x="8270651" y="1867741"/>
            <a:ext cx="366927" cy="212924"/>
          </a:xfrm>
          <a:prstGeom prst="wedgeRectCallout">
            <a:avLst>
              <a:gd name="adj1" fmla="val -47168"/>
              <a:gd name="adj2" fmla="val 11062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3492D4-8E46-BA45-3011-766802154E10}"/>
              </a:ext>
            </a:extLst>
          </p:cNvPr>
          <p:cNvSpPr txBox="1"/>
          <p:nvPr/>
        </p:nvSpPr>
        <p:spPr>
          <a:xfrm>
            <a:off x="8254338" y="1872915"/>
            <a:ext cx="412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GEM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8A858CCB-DC7E-1FF2-1BDB-1C3721ABCC4F}"/>
              </a:ext>
            </a:extLst>
          </p:cNvPr>
          <p:cNvSpPr/>
          <p:nvPr/>
        </p:nvSpPr>
        <p:spPr>
          <a:xfrm>
            <a:off x="6136719" y="4134856"/>
            <a:ext cx="366927" cy="212924"/>
          </a:xfrm>
          <a:prstGeom prst="wedgeRectCallout">
            <a:avLst>
              <a:gd name="adj1" fmla="val -37417"/>
              <a:gd name="adj2" fmla="val -12183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95B8EA-3211-157C-110A-CCB3A9D65BA8}"/>
              </a:ext>
            </a:extLst>
          </p:cNvPr>
          <p:cNvSpPr txBox="1"/>
          <p:nvPr/>
        </p:nvSpPr>
        <p:spPr>
          <a:xfrm>
            <a:off x="6120406" y="4140031"/>
            <a:ext cx="412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GEM</a:t>
            </a: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36E58398-1BE1-4EA0-6DC2-0B4600071411}"/>
              </a:ext>
            </a:extLst>
          </p:cNvPr>
          <p:cNvSpPr/>
          <p:nvPr/>
        </p:nvSpPr>
        <p:spPr>
          <a:xfrm>
            <a:off x="6147653" y="2738227"/>
            <a:ext cx="516065" cy="196145"/>
          </a:xfrm>
          <a:prstGeom prst="wedgeRectCallout">
            <a:avLst>
              <a:gd name="adj1" fmla="val 48721"/>
              <a:gd name="adj2" fmla="val 9101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45ED8-5BC7-F9FC-D263-CE705B9D3A29}"/>
              </a:ext>
            </a:extLst>
          </p:cNvPr>
          <p:cNvSpPr txBox="1"/>
          <p:nvPr/>
        </p:nvSpPr>
        <p:spPr>
          <a:xfrm>
            <a:off x="6136720" y="2726622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MAPMTs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D80C0CF4-1211-AA60-5A9E-9B8180E0A15E}"/>
              </a:ext>
            </a:extLst>
          </p:cNvPr>
          <p:cNvSpPr/>
          <p:nvPr/>
        </p:nvSpPr>
        <p:spPr>
          <a:xfrm>
            <a:off x="5941577" y="2959551"/>
            <a:ext cx="516065" cy="196145"/>
          </a:xfrm>
          <a:prstGeom prst="wedgeRectCallout">
            <a:avLst>
              <a:gd name="adj1" fmla="val 82232"/>
              <a:gd name="adj2" fmla="val 10318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9E807D-749E-C4E4-0418-8B25C3A24FAA}"/>
              </a:ext>
            </a:extLst>
          </p:cNvPr>
          <p:cNvSpPr txBox="1"/>
          <p:nvPr/>
        </p:nvSpPr>
        <p:spPr>
          <a:xfrm>
            <a:off x="5930643" y="2947946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Aerogel</a:t>
            </a:r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4314B3C5-7EA2-1084-CB70-3C039E698CF0}"/>
              </a:ext>
            </a:extLst>
          </p:cNvPr>
          <p:cNvSpPr/>
          <p:nvPr/>
        </p:nvSpPr>
        <p:spPr>
          <a:xfrm>
            <a:off x="6703276" y="2484751"/>
            <a:ext cx="652279" cy="196145"/>
          </a:xfrm>
          <a:prstGeom prst="wedgeRectCallout">
            <a:avLst>
              <a:gd name="adj1" fmla="val -1919"/>
              <a:gd name="adj2" fmla="val 11838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05E8D5-41D7-04FB-7500-C5FC9684FB06}"/>
              </a:ext>
            </a:extLst>
          </p:cNvPr>
          <p:cNvSpPr txBox="1"/>
          <p:nvPr/>
        </p:nvSpPr>
        <p:spPr>
          <a:xfrm>
            <a:off x="6723891" y="2473147"/>
            <a:ext cx="6799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Gas Vessel</a:t>
            </a:r>
          </a:p>
        </p:txBody>
      </p:sp>
      <p:sp>
        <p:nvSpPr>
          <p:cNvPr id="42" name="Rectangle 72">
            <a:extLst>
              <a:ext uri="{FF2B5EF4-FFF2-40B4-BE49-F238E27FC236}">
                <a16:creationId xmlns:a16="http://schemas.microsoft.com/office/drawing/2014/main" id="{942ADEA4-6B2C-8F18-5438-96A15E7AEF0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75F497-0321-F62D-D262-AF973C64AEA6}"/>
              </a:ext>
            </a:extLst>
          </p:cNvPr>
          <p:cNvSpPr txBox="1"/>
          <p:nvPr/>
        </p:nvSpPr>
        <p:spPr>
          <a:xfrm>
            <a:off x="3214321" y="6187343"/>
            <a:ext cx="581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Development thanks to L. Barion, M. Cavallina, R. Malaguti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2EAC2C-437F-29F9-D511-9745FF8F0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15" y="925345"/>
            <a:ext cx="5164575" cy="2970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D63955-1391-072C-DA7D-43A190EF9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60" y="4305367"/>
            <a:ext cx="1707778" cy="1744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7F7A1-F3DB-4DDC-81A4-C58BE1A47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776" y="4305367"/>
            <a:ext cx="2935611" cy="1861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050583-EDE0-CBEB-B756-9CEED75A9EAC}"/>
              </a:ext>
            </a:extLst>
          </p:cNvPr>
          <p:cNvSpPr txBox="1"/>
          <p:nvPr/>
        </p:nvSpPr>
        <p:spPr>
          <a:xfrm>
            <a:off x="467544" y="3895777"/>
            <a:ext cx="41545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Design performance achieved with gas and aerogel</a:t>
            </a:r>
          </a:p>
        </p:txBody>
      </p:sp>
    </p:spTree>
    <p:extLst>
      <p:ext uri="{BB962C8B-B14F-4D97-AF65-F5344CB8AC3E}">
        <p14:creationId xmlns:p14="http://schemas.microsoft.com/office/powerpoint/2010/main" val="13537040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A0E21-B04F-1D7D-1F15-DE1D13B53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29692933-E33F-C3CD-3A7B-2620660AEA01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Mechanics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70ECAB9B-0477-C22A-F8EE-E4E799C4A401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D0CCB53B-E765-84E1-B020-86BB2FC3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Rectangle 72">
            <a:extLst>
              <a:ext uri="{FF2B5EF4-FFF2-40B4-BE49-F238E27FC236}">
                <a16:creationId xmlns:a16="http://schemas.microsoft.com/office/drawing/2014/main" id="{DE310C20-8399-6835-D17F-B3C0E3F0818C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pic>
        <p:nvPicPr>
          <p:cNvPr id="6" name="Picture 5" descr="A machine with a round wheel&#10;&#10;Description automatically generated with medium confidence">
            <a:extLst>
              <a:ext uri="{FF2B5EF4-FFF2-40B4-BE49-F238E27FC236}">
                <a16:creationId xmlns:a16="http://schemas.microsoft.com/office/drawing/2014/main" id="{A0F346D9-2DDF-4033-3A43-AFCD183E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33" y="1689084"/>
            <a:ext cx="2815794" cy="4030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DB3F98-D053-53C1-718D-9BDD52086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21" y="1165171"/>
            <a:ext cx="5780105" cy="4561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388766-3B41-E7AD-3939-D1C7250C2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88" y="1186170"/>
            <a:ext cx="1342159" cy="2741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EA1660-6F90-9773-54BA-4BB65B8DC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177" y="1226427"/>
            <a:ext cx="2941045" cy="27432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94D7D5F-2956-3EF8-FE0B-9F3CABDFB290}"/>
              </a:ext>
            </a:extLst>
          </p:cNvPr>
          <p:cNvSpPr txBox="1"/>
          <p:nvPr/>
        </p:nvSpPr>
        <p:spPr>
          <a:xfrm>
            <a:off x="1583888" y="3084450"/>
            <a:ext cx="1041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E</a:t>
            </a:r>
            <a:r>
              <a:rPr lang="en-IT" sz="900" dirty="0"/>
              <a:t>ntrance window</a:t>
            </a:r>
          </a:p>
          <a:p>
            <a:r>
              <a:rPr lang="en-US" sz="900" dirty="0"/>
              <a:t>(CFRP sandwich)</a:t>
            </a:r>
            <a:endParaRPr lang="en-IT" sz="9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8D6942-D229-BDE6-DF1A-BE7912C9AA3F}"/>
              </a:ext>
            </a:extLst>
          </p:cNvPr>
          <p:cNvSpPr txBox="1"/>
          <p:nvPr/>
        </p:nvSpPr>
        <p:spPr>
          <a:xfrm>
            <a:off x="5033615" y="1721829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Exit window</a:t>
            </a:r>
          </a:p>
          <a:p>
            <a:r>
              <a:rPr lang="en-US" sz="900" dirty="0"/>
              <a:t>(CFRP sandwich)</a:t>
            </a:r>
            <a:endParaRPr lang="en-IT" sz="9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52B91E-998C-278B-C92A-CA7EF044E447}"/>
              </a:ext>
            </a:extLst>
          </p:cNvPr>
          <p:cNvSpPr txBox="1"/>
          <p:nvPr/>
        </p:nvSpPr>
        <p:spPr>
          <a:xfrm>
            <a:off x="1717093" y="160773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Detector box</a:t>
            </a:r>
          </a:p>
          <a:p>
            <a:r>
              <a:rPr lang="en-US" sz="900" dirty="0"/>
              <a:t>(aluminum)</a:t>
            </a:r>
            <a:endParaRPr lang="en-IT" sz="9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106105-E28C-5F72-B331-9B32FB292557}"/>
              </a:ext>
            </a:extLst>
          </p:cNvPr>
          <p:cNvSpPr txBox="1"/>
          <p:nvPr/>
        </p:nvSpPr>
        <p:spPr>
          <a:xfrm>
            <a:off x="3040886" y="1301752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Shell </a:t>
            </a:r>
          </a:p>
          <a:p>
            <a:r>
              <a:rPr lang="en-US" sz="900" dirty="0"/>
              <a:t>(CFRP bulk)</a:t>
            </a:r>
            <a:endParaRPr lang="en-IT" sz="9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08A8E4-B75E-BDA2-D660-98C8BB459377}"/>
              </a:ext>
            </a:extLst>
          </p:cNvPr>
          <p:cNvSpPr txBox="1"/>
          <p:nvPr/>
        </p:nvSpPr>
        <p:spPr>
          <a:xfrm>
            <a:off x="3074515" y="241339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Pipe</a:t>
            </a:r>
          </a:p>
          <a:p>
            <a:r>
              <a:rPr lang="en-US" sz="900" dirty="0"/>
              <a:t>(bulk)</a:t>
            </a:r>
            <a:endParaRPr lang="en-IT" sz="9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4C49FE-8A4A-7709-9AD7-72010EDA162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0616" y="3784139"/>
            <a:ext cx="2226618" cy="18830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1D4AD8-6CDB-DF6E-B4F2-22D075CF8170}"/>
              </a:ext>
            </a:extLst>
          </p:cNvPr>
          <p:cNvSpPr txBox="1"/>
          <p:nvPr/>
        </p:nvSpPr>
        <p:spPr>
          <a:xfrm>
            <a:off x="3206821" y="4389709"/>
            <a:ext cx="667052" cy="17445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9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715371-077F-C619-FBA3-5F63F9760243}"/>
              </a:ext>
            </a:extLst>
          </p:cNvPr>
          <p:cNvSpPr txBox="1"/>
          <p:nvPr/>
        </p:nvSpPr>
        <p:spPr>
          <a:xfrm>
            <a:off x="3389132" y="3992186"/>
            <a:ext cx="772729" cy="16050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0728E-040B-EA5A-62B2-D9D74FB11EFA}"/>
              </a:ext>
            </a:extLst>
          </p:cNvPr>
          <p:cNvSpPr txBox="1"/>
          <p:nvPr/>
        </p:nvSpPr>
        <p:spPr>
          <a:xfrm>
            <a:off x="4482003" y="3952470"/>
            <a:ext cx="824265" cy="185488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8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E448E2F-4072-678B-A865-B54EE00C83E1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3540347" y="4564160"/>
            <a:ext cx="525569" cy="303660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04B9A39-F76A-B550-EBAB-6E17681A7250}"/>
              </a:ext>
            </a:extLst>
          </p:cNvPr>
          <p:cNvCxnSpPr>
            <a:cxnSpLocks/>
          </p:cNvCxnSpPr>
          <p:nvPr/>
        </p:nvCxnSpPr>
        <p:spPr>
          <a:xfrm>
            <a:off x="3880488" y="4162173"/>
            <a:ext cx="479143" cy="47605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053D47-F044-EBC6-623E-F159D83B8AC7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4710553" y="4137958"/>
            <a:ext cx="183583" cy="559355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6B1CFB-1A80-D796-7DE1-2D4DA3432887}"/>
              </a:ext>
            </a:extLst>
          </p:cNvPr>
          <p:cNvGrpSpPr/>
          <p:nvPr/>
        </p:nvGrpSpPr>
        <p:grpSpPr>
          <a:xfrm>
            <a:off x="1629572" y="3910334"/>
            <a:ext cx="1690427" cy="1791186"/>
            <a:chOff x="3764901" y="3164197"/>
            <a:chExt cx="1690427" cy="179118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0893F17-5792-1588-0D2E-2704FA4A6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C2DCF5"/>
                </a:clrFrom>
                <a:clrTo>
                  <a:srgbClr val="C2DC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64901" y="3164197"/>
              <a:ext cx="1466367" cy="179118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C13653-E01E-B8E7-B717-C0C2C408AD7E}"/>
                </a:ext>
              </a:extLst>
            </p:cNvPr>
            <p:cNvSpPr txBox="1"/>
            <p:nvPr/>
          </p:nvSpPr>
          <p:spPr>
            <a:xfrm>
              <a:off x="4758573" y="4501523"/>
              <a:ext cx="696755" cy="198015"/>
            </a:xfrm>
            <a:prstGeom prst="rect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GB" sz="900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FCB1217-150D-E571-172F-74BEE0DA4EC6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H="1" flipV="1">
              <a:off x="4353838" y="4159368"/>
              <a:ext cx="753113" cy="342155"/>
            </a:xfrm>
            <a:prstGeom prst="straightConnector1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8E6CF3C-DCB6-8BB9-16E6-6B98297C2D75}"/>
              </a:ext>
            </a:extLst>
          </p:cNvPr>
          <p:cNvSpPr txBox="1"/>
          <p:nvPr/>
        </p:nvSpPr>
        <p:spPr>
          <a:xfrm>
            <a:off x="1176537" y="677577"/>
            <a:ext cx="708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highlight>
                  <a:srgbClr val="E4E49A"/>
                </a:highlight>
              </a:rPr>
              <a:t>A detailed mechanical model of the single-vessel detector is outlined with composite materials</a:t>
            </a:r>
            <a:endParaRPr lang="en-IT" sz="14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FAC15E-F7C8-3C17-98F6-56CE10711108}"/>
              </a:ext>
            </a:extLst>
          </p:cNvPr>
          <p:cNvSpPr txBox="1"/>
          <p:nvPr/>
        </p:nvSpPr>
        <p:spPr>
          <a:xfrm>
            <a:off x="6035349" y="1277834"/>
            <a:ext cx="30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err="1">
                <a:solidFill>
                  <a:srgbClr val="C00000"/>
                </a:solidFill>
              </a:rPr>
              <a:t>Recomm</a:t>
            </a:r>
            <a:r>
              <a:rPr lang="en-GB" sz="900" b="1" dirty="0">
                <a:solidFill>
                  <a:srgbClr val="C00000"/>
                </a:solidFill>
              </a:rPr>
              <a:t>.  (DAC):</a:t>
            </a:r>
            <a:r>
              <a:rPr lang="en-GB" sz="900" dirty="0"/>
              <a:t> Provide material for the pending decision </a:t>
            </a:r>
          </a:p>
          <a:p>
            <a:r>
              <a:rPr lang="en-GB" sz="900" dirty="0"/>
              <a:t>on the single vs two vessel version of the detector.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F2E187-84CD-E95F-E2FD-4562541E806B}"/>
              </a:ext>
            </a:extLst>
          </p:cNvPr>
          <p:cNvSpPr txBox="1"/>
          <p:nvPr/>
        </p:nvSpPr>
        <p:spPr>
          <a:xfrm>
            <a:off x="243026" y="4068993"/>
            <a:ext cx="12602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Composite materials</a:t>
            </a:r>
          </a:p>
          <a:p>
            <a:endParaRPr lang="en-IT" sz="1000" dirty="0"/>
          </a:p>
          <a:p>
            <a:r>
              <a:rPr lang="en-IT" sz="1000" dirty="0"/>
              <a:t>Total wieght: ~ 2 ton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0BB648-5B68-85A6-16F9-69C83C27660D}"/>
              </a:ext>
            </a:extLst>
          </p:cNvPr>
          <p:cNvSpPr txBox="1"/>
          <p:nvPr/>
        </p:nvSpPr>
        <p:spPr>
          <a:xfrm>
            <a:off x="3372428" y="3961271"/>
            <a:ext cx="745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PDU detector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C1121A-9DAE-94E6-8182-98AF67194197}"/>
              </a:ext>
            </a:extLst>
          </p:cNvPr>
          <p:cNvSpPr txBox="1"/>
          <p:nvPr/>
        </p:nvSpPr>
        <p:spPr>
          <a:xfrm>
            <a:off x="4499542" y="3944541"/>
            <a:ext cx="8242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Quartz window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D63498-7427-8D5F-F539-72B1BC532711}"/>
              </a:ext>
            </a:extLst>
          </p:cNvPr>
          <p:cNvSpPr txBox="1"/>
          <p:nvPr/>
        </p:nvSpPr>
        <p:spPr>
          <a:xfrm>
            <a:off x="3150440" y="4366441"/>
            <a:ext cx="7264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Detector box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BC1554-C318-2A07-F63D-3996655A923C}"/>
              </a:ext>
            </a:extLst>
          </p:cNvPr>
          <p:cNvSpPr txBox="1"/>
          <p:nvPr/>
        </p:nvSpPr>
        <p:spPr>
          <a:xfrm>
            <a:off x="2630740" y="5247661"/>
            <a:ext cx="7248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Off-axis bore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CF65-0A5B-82B0-F8FC-CB8CF42761D4}"/>
              </a:ext>
            </a:extLst>
          </p:cNvPr>
          <p:cNvSpPr txBox="1"/>
          <p:nvPr/>
        </p:nvSpPr>
        <p:spPr>
          <a:xfrm>
            <a:off x="5746829" y="6052243"/>
            <a:ext cx="271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Design thanks by A. Saputi</a:t>
            </a:r>
          </a:p>
        </p:txBody>
      </p:sp>
    </p:spTree>
    <p:extLst>
      <p:ext uri="{BB962C8B-B14F-4D97-AF65-F5344CB8AC3E}">
        <p14:creationId xmlns:p14="http://schemas.microsoft.com/office/powerpoint/2010/main" val="361625688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eRD102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Final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Milestone – Real Scale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Prototype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Rectangle 72">
            <a:extLst>
              <a:ext uri="{FF2B5EF4-FFF2-40B4-BE49-F238E27FC236}">
                <a16:creationId xmlns:a16="http://schemas.microsoft.com/office/drawing/2014/main" id="{FB261A40-5EFC-534E-3250-2B8618D1B46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688F45-471E-4933-AC68-342142006C0E}"/>
              </a:ext>
            </a:extLst>
          </p:cNvPr>
          <p:cNvSpPr txBox="1"/>
          <p:nvPr/>
        </p:nvSpPr>
        <p:spPr>
          <a:xfrm>
            <a:off x="967321" y="6182329"/>
            <a:ext cx="791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Realization thanks to A. Saputi, M. Melchiorri, L. Barion, M. Cavallina, R. Malaguti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9361F4-6ED2-F87F-1138-32DA60A7148B}"/>
              </a:ext>
            </a:extLst>
          </p:cNvPr>
          <p:cNvSpPr/>
          <p:nvPr/>
        </p:nvSpPr>
        <p:spPr>
          <a:xfrm>
            <a:off x="5796136" y="1244564"/>
            <a:ext cx="3178174" cy="428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D82F25-95B4-416D-27FC-1758B97C9966}"/>
              </a:ext>
            </a:extLst>
          </p:cNvPr>
          <p:cNvSpPr/>
          <p:nvPr/>
        </p:nvSpPr>
        <p:spPr>
          <a:xfrm>
            <a:off x="106674" y="3537692"/>
            <a:ext cx="5447784" cy="1994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1D2031-9F8F-B2D4-F623-1BB9B2365FF3}"/>
              </a:ext>
            </a:extLst>
          </p:cNvPr>
          <p:cNvSpPr/>
          <p:nvPr/>
        </p:nvSpPr>
        <p:spPr>
          <a:xfrm>
            <a:off x="106674" y="1244564"/>
            <a:ext cx="2883491" cy="2181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B0DCD-9AE6-D75D-D706-E8E251234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44" y="1258968"/>
            <a:ext cx="2197443" cy="2181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3C3E3-EA94-9FAC-31AC-0A54E445D3DF}"/>
              </a:ext>
            </a:extLst>
          </p:cNvPr>
          <p:cNvSpPr txBox="1"/>
          <p:nvPr/>
        </p:nvSpPr>
        <p:spPr>
          <a:xfrm>
            <a:off x="156723" y="1225675"/>
            <a:ext cx="1024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Aerogel support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093FDF4A-02E0-EAED-4837-A48853176579}"/>
              </a:ext>
            </a:extLst>
          </p:cNvPr>
          <p:cNvSpPr/>
          <p:nvPr/>
        </p:nvSpPr>
        <p:spPr>
          <a:xfrm>
            <a:off x="509844" y="1508537"/>
            <a:ext cx="2212259" cy="1795728"/>
          </a:xfrm>
          <a:prstGeom prst="wedgeRectCallout">
            <a:avLst>
              <a:gd name="adj1" fmla="val 115418"/>
              <a:gd name="adj2" fmla="val 129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E25B64-AC8F-1459-678F-17D5F780A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69" y="1562811"/>
            <a:ext cx="2129892" cy="17087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1BF4D3-DE2F-58C5-653B-4ACCD57C2AE4}"/>
              </a:ext>
            </a:extLst>
          </p:cNvPr>
          <p:cNvSpPr/>
          <p:nvPr/>
        </p:nvSpPr>
        <p:spPr>
          <a:xfrm>
            <a:off x="133864" y="3551250"/>
            <a:ext cx="45719" cy="1938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ular Callout 18">
            <a:extLst>
              <a:ext uri="{FF2B5EF4-FFF2-40B4-BE49-F238E27FC236}">
                <a16:creationId xmlns:a16="http://schemas.microsoft.com/office/drawing/2014/main" id="{76E84FE5-4474-C804-E917-89DA6D8E3831}"/>
              </a:ext>
            </a:extLst>
          </p:cNvPr>
          <p:cNvSpPr/>
          <p:nvPr/>
        </p:nvSpPr>
        <p:spPr>
          <a:xfrm>
            <a:off x="3302149" y="3607801"/>
            <a:ext cx="2180259" cy="1868915"/>
          </a:xfrm>
          <a:prstGeom prst="wedgeRectCallout">
            <a:avLst>
              <a:gd name="adj1" fmla="val -7812"/>
              <a:gd name="adj2" fmla="val -7121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C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1A8D-0BED-063C-DBFB-AD8A7A34B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092" y="3811194"/>
            <a:ext cx="1782481" cy="16359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1E1D6E-E298-DF99-D0C8-B0C15AF22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4969" y="3908146"/>
            <a:ext cx="2074618" cy="14009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26979-58CE-7042-14D0-F0F8D25D1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898" y="3764298"/>
            <a:ext cx="508267" cy="3160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7FC756-0C45-7149-116F-2CBE5526B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1704" y="3448719"/>
            <a:ext cx="1487581" cy="20349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73C7FD-886D-6032-1988-DE5D115C8CE5}"/>
              </a:ext>
            </a:extLst>
          </p:cNvPr>
          <p:cNvSpPr txBox="1"/>
          <p:nvPr/>
        </p:nvSpPr>
        <p:spPr>
          <a:xfrm>
            <a:off x="6109501" y="4674151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CFRP Layer </a:t>
            </a:r>
          </a:p>
          <a:p>
            <a:r>
              <a:rPr lang="en-IT" sz="1100" dirty="0"/>
              <a:t>composition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7BDC20-4800-7607-5D84-1D255647070F}"/>
              </a:ext>
            </a:extLst>
          </p:cNvPr>
          <p:cNvSpPr txBox="1"/>
          <p:nvPr/>
        </p:nvSpPr>
        <p:spPr>
          <a:xfrm>
            <a:off x="43410" y="3571315"/>
            <a:ext cx="2438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Mirror mounting and alignment (aka NA62)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7E2B381-9766-EC8C-0B4D-A0DE4936D9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623" y="3865128"/>
            <a:ext cx="1247157" cy="158204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060CE8-9F4A-172F-6C08-D36E13B16AB6}"/>
              </a:ext>
            </a:extLst>
          </p:cNvPr>
          <p:cNvSpPr txBox="1"/>
          <p:nvPr/>
        </p:nvSpPr>
        <p:spPr>
          <a:xfrm>
            <a:off x="747495" y="740960"/>
            <a:ext cx="759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highlight>
                  <a:srgbClr val="E4E49A"/>
                </a:highlight>
              </a:rPr>
              <a:t>Engineering of  all the mechanical details pursued with the real-scale prototype being realized in 2025</a:t>
            </a:r>
            <a:endParaRPr lang="en-IT" sz="14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5E584F-0A4A-76C5-49AB-4144A479C192}"/>
              </a:ext>
            </a:extLst>
          </p:cNvPr>
          <p:cNvSpPr/>
          <p:nvPr/>
        </p:nvSpPr>
        <p:spPr>
          <a:xfrm>
            <a:off x="5901268" y="4075905"/>
            <a:ext cx="1330616" cy="2923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79920A-4E13-5418-0113-5F03164F967C}"/>
              </a:ext>
            </a:extLst>
          </p:cNvPr>
          <p:cNvSpPr txBox="1"/>
          <p:nvPr/>
        </p:nvSpPr>
        <p:spPr>
          <a:xfrm>
            <a:off x="6117574" y="4075905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PO issued</a:t>
            </a:r>
            <a:endParaRPr lang="en-IT" sz="1400" dirty="0">
              <a:solidFill>
                <a:srgbClr val="C00000"/>
              </a:solidFill>
            </a:endParaRPr>
          </a:p>
        </p:txBody>
      </p:sp>
      <p:sp>
        <p:nvSpPr>
          <p:cNvPr id="32" name="Rectangular Callout 31">
            <a:extLst>
              <a:ext uri="{FF2B5EF4-FFF2-40B4-BE49-F238E27FC236}">
                <a16:creationId xmlns:a16="http://schemas.microsoft.com/office/drawing/2014/main" id="{EF40B3CD-8F85-BF71-6AD3-39FF39E1A7B9}"/>
              </a:ext>
            </a:extLst>
          </p:cNvPr>
          <p:cNvSpPr/>
          <p:nvPr/>
        </p:nvSpPr>
        <p:spPr>
          <a:xfrm>
            <a:off x="5869093" y="1287226"/>
            <a:ext cx="3105217" cy="2138564"/>
          </a:xfrm>
          <a:prstGeom prst="wedgeRectCallout">
            <a:avLst>
              <a:gd name="adj1" fmla="val -69120"/>
              <a:gd name="adj2" fmla="val -3091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C000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6EF2332-5B58-316C-EF51-B163540AC5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7628" y="1331393"/>
            <a:ext cx="2923591" cy="204781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02C2AA6-9BBF-FE98-2A6C-1867DA634236}"/>
              </a:ext>
            </a:extLst>
          </p:cNvPr>
          <p:cNvSpPr txBox="1"/>
          <p:nvPr/>
        </p:nvSpPr>
        <p:spPr>
          <a:xfrm>
            <a:off x="6234982" y="3565787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Vessel</a:t>
            </a:r>
          </a:p>
        </p:txBody>
      </p:sp>
    </p:spTree>
    <p:extLst>
      <p:ext uri="{BB962C8B-B14F-4D97-AF65-F5344CB8AC3E}">
        <p14:creationId xmlns:p14="http://schemas.microsoft.com/office/powerpoint/2010/main" val="31753285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0EBB832-4EC1-324A-9FA2-D5E82219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05" y="3795543"/>
            <a:ext cx="3759275" cy="272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53">
            <a:extLst>
              <a:ext uri="{FF2B5EF4-FFF2-40B4-BE49-F238E27FC236}">
                <a16:creationId xmlns:a16="http://schemas.microsoft.com/office/drawing/2014/main" id="{9524CC79-AC66-DD4B-9A36-9F6BEA8B6DB0}"/>
              </a:ext>
            </a:extLst>
          </p:cNvPr>
          <p:cNvGrpSpPr/>
          <p:nvPr/>
        </p:nvGrpSpPr>
        <p:grpSpPr>
          <a:xfrm>
            <a:off x="3613735" y="1180954"/>
            <a:ext cx="1990740" cy="1828961"/>
            <a:chOff x="112947" y="1112898"/>
            <a:chExt cx="2684834" cy="2520280"/>
          </a:xfrm>
        </p:grpSpPr>
        <p:grpSp>
          <p:nvGrpSpPr>
            <p:cNvPr id="19" name="Group 54">
              <a:extLst>
                <a:ext uri="{FF2B5EF4-FFF2-40B4-BE49-F238E27FC236}">
                  <a16:creationId xmlns:a16="http://schemas.microsoft.com/office/drawing/2014/main" id="{23B307DE-D4ED-9749-A725-A26D57D2858F}"/>
                </a:ext>
              </a:extLst>
            </p:cNvPr>
            <p:cNvGrpSpPr/>
            <p:nvPr/>
          </p:nvGrpSpPr>
          <p:grpSpPr>
            <a:xfrm>
              <a:off x="112947" y="1112898"/>
              <a:ext cx="2684834" cy="2520280"/>
              <a:chOff x="251520" y="1916832"/>
              <a:chExt cx="2684834" cy="2520280"/>
            </a:xfrm>
          </p:grpSpPr>
          <p:pic>
            <p:nvPicPr>
              <p:cNvPr id="23" name="Picture 6" descr="nucleon_structure">
                <a:extLst>
                  <a:ext uri="{FF2B5EF4-FFF2-40B4-BE49-F238E27FC236}">
                    <a16:creationId xmlns:a16="http://schemas.microsoft.com/office/drawing/2014/main" id="{872605E3-C6E4-2544-BC5D-B5D0826A2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916832"/>
                <a:ext cx="2684834" cy="2520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AutoShape 16">
                <a:extLst>
                  <a:ext uri="{FF2B5EF4-FFF2-40B4-BE49-F238E27FC236}">
                    <a16:creationId xmlns:a16="http://schemas.microsoft.com/office/drawing/2014/main" id="{EF034C99-F7F6-9C43-B321-FA63A8E53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914" y="2607129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AutoShape 16">
                <a:extLst>
                  <a:ext uri="{FF2B5EF4-FFF2-40B4-BE49-F238E27FC236}">
                    <a16:creationId xmlns:a16="http://schemas.microsoft.com/office/drawing/2014/main" id="{377DD6D7-8C62-DF46-A5A1-18D19E569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74125">
                <a:off x="1699172" y="3600393"/>
                <a:ext cx="762000" cy="381000"/>
              </a:xfrm>
              <a:prstGeom prst="curvedUpArrow">
                <a:avLst>
                  <a:gd name="adj1" fmla="val 24484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AutoShape 16">
                <a:extLst>
                  <a:ext uri="{FF2B5EF4-FFF2-40B4-BE49-F238E27FC236}">
                    <a16:creationId xmlns:a16="http://schemas.microsoft.com/office/drawing/2014/main" id="{841A1730-F75E-9048-AD80-4CABF3D32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006485">
                <a:off x="538511" y="3206103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20" name="Straight Arrow Connector 58">
              <a:extLst>
                <a:ext uri="{FF2B5EF4-FFF2-40B4-BE49-F238E27FC236}">
                  <a16:creationId xmlns:a16="http://schemas.microsoft.com/office/drawing/2014/main" id="{A022D046-4146-4945-962A-AAD4C3F3EC84}"/>
                </a:ext>
              </a:extLst>
            </p:cNvPr>
            <p:cNvCxnSpPr/>
            <p:nvPr/>
          </p:nvCxnSpPr>
          <p:spPr>
            <a:xfrm flipV="1">
              <a:off x="2036629" y="1672344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59">
              <a:extLst>
                <a:ext uri="{FF2B5EF4-FFF2-40B4-BE49-F238E27FC236}">
                  <a16:creationId xmlns:a16="http://schemas.microsoft.com/office/drawing/2014/main" id="{09204FD6-9017-3741-97EB-C0F9DDE432F9}"/>
                </a:ext>
              </a:extLst>
            </p:cNvPr>
            <p:cNvCxnSpPr/>
            <p:nvPr/>
          </p:nvCxnSpPr>
          <p:spPr>
            <a:xfrm flipV="1">
              <a:off x="550438" y="2615140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60">
              <a:extLst>
                <a:ext uri="{FF2B5EF4-FFF2-40B4-BE49-F238E27FC236}">
                  <a16:creationId xmlns:a16="http://schemas.microsoft.com/office/drawing/2014/main" id="{011F1B3E-FDA0-A849-B0C5-DD483B56C88B}"/>
                </a:ext>
              </a:extLst>
            </p:cNvPr>
            <p:cNvCxnSpPr/>
            <p:nvPr/>
          </p:nvCxnSpPr>
          <p:spPr>
            <a:xfrm flipH="1">
              <a:off x="1914396" y="3047188"/>
              <a:ext cx="288032" cy="2373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134">
            <a:extLst>
              <a:ext uri="{FF2B5EF4-FFF2-40B4-BE49-F238E27FC236}">
                <a16:creationId xmlns:a16="http://schemas.microsoft.com/office/drawing/2014/main" id="{CF87596C-414F-FB4D-A678-86F34AAD3511}"/>
              </a:ext>
            </a:extLst>
          </p:cNvPr>
          <p:cNvGrpSpPr>
            <a:grpSpLocks/>
          </p:cNvGrpSpPr>
          <p:nvPr/>
        </p:nvGrpSpPr>
        <p:grpSpPr bwMode="auto">
          <a:xfrm>
            <a:off x="528763" y="1015457"/>
            <a:ext cx="2951405" cy="2075047"/>
            <a:chOff x="3680" y="157"/>
            <a:chExt cx="2566" cy="1678"/>
          </a:xfrm>
        </p:grpSpPr>
        <p:grpSp>
          <p:nvGrpSpPr>
            <p:cNvPr id="28" name="Group 118">
              <a:extLst>
                <a:ext uri="{FF2B5EF4-FFF2-40B4-BE49-F238E27FC236}">
                  <a16:creationId xmlns:a16="http://schemas.microsoft.com/office/drawing/2014/main" id="{387CBC86-FD09-EC4F-B05B-F5E5B6F4A7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0" y="157"/>
              <a:ext cx="1679" cy="1678"/>
              <a:chOff x="3560" y="710"/>
              <a:chExt cx="1679" cy="1678"/>
            </a:xfrm>
          </p:grpSpPr>
          <p:pic>
            <p:nvPicPr>
              <p:cNvPr id="30" name="Picture 4" descr="sidis">
                <a:extLst>
                  <a:ext uri="{FF2B5EF4-FFF2-40B4-BE49-F238E27FC236}">
                    <a16:creationId xmlns:a16="http://schemas.microsoft.com/office/drawing/2014/main" id="{357D0B29-C3D9-9544-AFA0-B104C27F8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710"/>
                <a:ext cx="1679" cy="1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Oval 5">
                <a:extLst>
                  <a:ext uri="{FF2B5EF4-FFF2-40B4-BE49-F238E27FC236}">
                    <a16:creationId xmlns:a16="http://schemas.microsoft.com/office/drawing/2014/main" id="{5082C3D5-A5AC-9947-AA43-4561FEBD3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7" y="1905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32" name="Object 6">
                <a:extLst>
                  <a:ext uri="{FF2B5EF4-FFF2-40B4-BE49-F238E27FC236}">
                    <a16:creationId xmlns:a16="http://schemas.microsoft.com/office/drawing/2014/main" id="{C604307C-86EB-2C46-B5AD-C4A0A94E383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48" y="2016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266353" imgH="164885" progId="Equation.3">
                      <p:embed/>
                    </p:oleObj>
                  </mc:Choice>
                  <mc:Fallback>
                    <p:oleObj name="Equation" r:id="rId6" imgW="266353" imgH="164885" progId="Equation.3">
                      <p:embed/>
                      <p:pic>
                        <p:nvPicPr>
                          <p:cNvPr id="32" name="Object 6">
                            <a:extLst>
                              <a:ext uri="{FF2B5EF4-FFF2-40B4-BE49-F238E27FC236}">
                                <a16:creationId xmlns:a16="http://schemas.microsoft.com/office/drawing/2014/main" id="{C604307C-86EB-2C46-B5AD-C4A0A94E383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8" y="2016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AutoShape 7">
                <a:extLst>
                  <a:ext uri="{FF2B5EF4-FFF2-40B4-BE49-F238E27FC236}">
                    <a16:creationId xmlns:a16="http://schemas.microsoft.com/office/drawing/2014/main" id="{C951BA37-FAAA-9844-906B-EF4CF2CB9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1572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34" name="Object 8">
                <a:extLst>
                  <a:ext uri="{FF2B5EF4-FFF2-40B4-BE49-F238E27FC236}">
                    <a16:creationId xmlns:a16="http://schemas.microsoft.com/office/drawing/2014/main" id="{D1EED656-7C54-5947-9D08-769AC4184D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34" y="1623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152334" imgH="139639" progId="Equation.3">
                      <p:embed/>
                    </p:oleObj>
                  </mc:Choice>
                  <mc:Fallback>
                    <p:oleObj name="Equation" r:id="rId8" imgW="152334" imgH="139639" progId="Equation.3">
                      <p:embed/>
                      <p:pic>
                        <p:nvPicPr>
                          <p:cNvPr id="34" name="Object 8">
                            <a:extLst>
                              <a:ext uri="{FF2B5EF4-FFF2-40B4-BE49-F238E27FC236}">
                                <a16:creationId xmlns:a16="http://schemas.microsoft.com/office/drawing/2014/main" id="{D1EED656-7C54-5947-9D08-769AC4184DD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4" y="1623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Oval 9">
                <a:extLst>
                  <a:ext uri="{FF2B5EF4-FFF2-40B4-BE49-F238E27FC236}">
                    <a16:creationId xmlns:a16="http://schemas.microsoft.com/office/drawing/2014/main" id="{F3C6CB98-8FD4-5247-948F-C4E5560F9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1309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93">
                <a:extLst>
                  <a:ext uri="{FF2B5EF4-FFF2-40B4-BE49-F238E27FC236}">
                    <a16:creationId xmlns:a16="http://schemas.microsoft.com/office/drawing/2014/main" id="{0DB9B1A7-750E-3F4A-B1A4-E2B83F6B0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" y="1377"/>
                <a:ext cx="3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200" i="1" dirty="0">
                    <a:solidFill>
                      <a:schemeClr val="tx1"/>
                    </a:solidFill>
                  </a:rPr>
                  <a:t>FF</a:t>
                </a:r>
                <a:endParaRPr lang="it-IT" sz="2200" i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AutoShape 93">
              <a:extLst>
                <a:ext uri="{FF2B5EF4-FFF2-40B4-BE49-F238E27FC236}">
                  <a16:creationId xmlns:a16="http://schemas.microsoft.com/office/drawing/2014/main" id="{A4AC54F8-B531-E646-8333-9D300A1F6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" y="783"/>
              <a:ext cx="616" cy="384"/>
            </a:xfrm>
            <a:prstGeom prst="notchedRightArrow">
              <a:avLst>
                <a:gd name="adj1" fmla="val 50000"/>
                <a:gd name="adj2" fmla="val 4010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8" name="Group 63">
            <a:extLst>
              <a:ext uri="{FF2B5EF4-FFF2-40B4-BE49-F238E27FC236}">
                <a16:creationId xmlns:a16="http://schemas.microsoft.com/office/drawing/2014/main" id="{8EC1132E-1AC5-3D43-A209-55333A9378A6}"/>
              </a:ext>
            </a:extLst>
          </p:cNvPr>
          <p:cNvGrpSpPr/>
          <p:nvPr/>
        </p:nvGrpSpPr>
        <p:grpSpPr>
          <a:xfrm>
            <a:off x="460992" y="3246986"/>
            <a:ext cx="4350027" cy="3078767"/>
            <a:chOff x="3851920" y="2841461"/>
            <a:chExt cx="4981824" cy="3664514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787A200-CB41-7B4F-BD8F-42861D3D83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" t="4404" r="2621" b="5867"/>
            <a:stretch/>
          </p:blipFill>
          <p:spPr bwMode="auto">
            <a:xfrm>
              <a:off x="3851920" y="2841461"/>
              <a:ext cx="4981824" cy="366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65">
              <a:extLst>
                <a:ext uri="{FF2B5EF4-FFF2-40B4-BE49-F238E27FC236}">
                  <a16:creationId xmlns:a16="http://schemas.microsoft.com/office/drawing/2014/main" id="{55DD30B0-B0DA-994E-92DA-A180814CC521}"/>
                </a:ext>
              </a:extLst>
            </p:cNvPr>
            <p:cNvSpPr/>
            <p:nvPr/>
          </p:nvSpPr>
          <p:spPr>
            <a:xfrm>
              <a:off x="6134404" y="2881400"/>
              <a:ext cx="2524710" cy="72008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33">
            <a:extLst>
              <a:ext uri="{FF2B5EF4-FFF2-40B4-BE49-F238E27FC236}">
                <a16:creationId xmlns:a16="http://schemas.microsoft.com/office/drawing/2014/main" id="{86BC9ADC-0328-334E-BAFE-EB086C1B0BAB}"/>
              </a:ext>
            </a:extLst>
          </p:cNvPr>
          <p:cNvGrpSpPr/>
          <p:nvPr/>
        </p:nvGrpSpPr>
        <p:grpSpPr>
          <a:xfrm>
            <a:off x="6228184" y="697678"/>
            <a:ext cx="2282255" cy="716774"/>
            <a:chOff x="6156176" y="620688"/>
            <a:chExt cx="2282255" cy="716775"/>
          </a:xfrm>
        </p:grpSpPr>
        <p:grpSp>
          <p:nvGrpSpPr>
            <p:cNvPr id="42" name="Group 33">
              <a:extLst>
                <a:ext uri="{FF2B5EF4-FFF2-40B4-BE49-F238E27FC236}">
                  <a16:creationId xmlns:a16="http://schemas.microsoft.com/office/drawing/2014/main" id="{4C8708DE-A4B7-9440-A392-C02844CF7A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56176" y="620688"/>
              <a:ext cx="2282255" cy="704375"/>
              <a:chOff x="0" y="1605"/>
              <a:chExt cx="1483" cy="518"/>
            </a:xfrm>
          </p:grpSpPr>
          <p:graphicFrame>
            <p:nvGraphicFramePr>
              <p:cNvPr id="45" name="Object 4">
                <a:extLst>
                  <a:ext uri="{FF2B5EF4-FFF2-40B4-BE49-F238E27FC236}">
                    <a16:creationId xmlns:a16="http://schemas.microsoft.com/office/drawing/2014/main" id="{80B0C1F6-4F0E-C240-92B6-DC3613EF1C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1779"/>
              <a:ext cx="133" cy="1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39680" imgH="203040" progId="Equation.3">
                      <p:embed/>
                    </p:oleObj>
                  </mc:Choice>
                  <mc:Fallback>
                    <p:oleObj name="Equation" r:id="rId11" imgW="139680" imgH="203040" progId="Equation.3">
                      <p:embed/>
                      <p:pic>
                        <p:nvPicPr>
                          <p:cNvPr id="45" name="Object 4">
                            <a:extLst>
                              <a:ext uri="{FF2B5EF4-FFF2-40B4-BE49-F238E27FC236}">
                                <a16:creationId xmlns:a16="http://schemas.microsoft.com/office/drawing/2014/main" id="{80B0C1F6-4F0E-C240-92B6-DC3613EF1C9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1779"/>
                            <a:ext cx="133" cy="17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Oval 22">
                <a:extLst>
                  <a:ext uri="{FF2B5EF4-FFF2-40B4-BE49-F238E27FC236}">
                    <a16:creationId xmlns:a16="http://schemas.microsoft.com/office/drawing/2014/main" id="{34F8E0C2-9DC9-A448-A606-53BBA7AD6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1741"/>
                <a:ext cx="126" cy="382"/>
              </a:xfrm>
              <a:prstGeom prst="ellipse">
                <a:avLst/>
              </a:prstGeom>
              <a:solidFill>
                <a:schemeClr val="hlink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 b="1">
                  <a:solidFill>
                    <a:srgbClr val="009999"/>
                  </a:solidFill>
                  <a:latin typeface="Helvetica" charset="0"/>
                  <a:cs typeface="Arial" charset="0"/>
                </a:endParaRPr>
              </a:p>
            </p:txBody>
          </p:sp>
          <p:sp>
            <p:nvSpPr>
              <p:cNvPr id="47" name="Line 23">
                <a:extLst>
                  <a:ext uri="{FF2B5EF4-FFF2-40B4-BE49-F238E27FC236}">
                    <a16:creationId xmlns:a16="http://schemas.microsoft.com/office/drawing/2014/main" id="{864A4BDF-E30D-9749-9EE2-EE91E71BEE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" y="1927"/>
                <a:ext cx="47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Line 24">
                <a:extLst>
                  <a:ext uri="{FF2B5EF4-FFF2-40B4-BE49-F238E27FC236}">
                    <a16:creationId xmlns:a16="http://schemas.microsoft.com/office/drawing/2014/main" id="{76A6D669-E387-E545-97E9-8E3DBC55A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6" y="1605"/>
                <a:ext cx="525" cy="2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49" name="Object 6">
                <a:extLst>
                  <a:ext uri="{FF2B5EF4-FFF2-40B4-BE49-F238E27FC236}">
                    <a16:creationId xmlns:a16="http://schemas.microsoft.com/office/drawing/2014/main" id="{5CDAA555-1E9A-9944-8CE0-26942E6FF8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8" y="1605"/>
              <a:ext cx="120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126720" imgH="164880" progId="Equation.3">
                      <p:embed/>
                    </p:oleObj>
                  </mc:Choice>
                  <mc:Fallback>
                    <p:oleObj name="Equation" r:id="rId13" imgW="126720" imgH="164880" progId="Equation.3">
                      <p:embed/>
                      <p:pic>
                        <p:nvPicPr>
                          <p:cNvPr id="49" name="Object 6">
                            <a:extLst>
                              <a:ext uri="{FF2B5EF4-FFF2-40B4-BE49-F238E27FC236}">
                                <a16:creationId xmlns:a16="http://schemas.microsoft.com/office/drawing/2014/main" id="{5CDAA555-1E9A-9944-8CE0-26942E6FF86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8" y="1605"/>
                            <a:ext cx="120" cy="14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" name="Line 26">
                <a:extLst>
                  <a:ext uri="{FF2B5EF4-FFF2-40B4-BE49-F238E27FC236}">
                    <a16:creationId xmlns:a16="http://schemas.microsoft.com/office/drawing/2014/main" id="{BBF6778D-E313-8D4E-9918-3B7BE7974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9" y="1893"/>
                <a:ext cx="7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Line 27">
                <a:extLst>
                  <a:ext uri="{FF2B5EF4-FFF2-40B4-BE49-F238E27FC236}">
                    <a16:creationId xmlns:a16="http://schemas.microsoft.com/office/drawing/2014/main" id="{8D38CA16-0165-534E-A218-02F39FDD9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1" y="1605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52" name="Object 5">
                <a:extLst>
                  <a:ext uri="{FF2B5EF4-FFF2-40B4-BE49-F238E27FC236}">
                    <a16:creationId xmlns:a16="http://schemas.microsoft.com/office/drawing/2014/main" id="{30A130A0-0B44-D045-82FC-E85C1110F8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78" y="1612"/>
              <a:ext cx="205" cy="2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215640" imgH="304560" progId="Equation.3">
                      <p:embed/>
                    </p:oleObj>
                  </mc:Choice>
                  <mc:Fallback>
                    <p:oleObj name="Equation" r:id="rId15" imgW="215640" imgH="304560" progId="Equation.3">
                      <p:embed/>
                      <p:pic>
                        <p:nvPicPr>
                          <p:cNvPr id="52" name="Object 5">
                            <a:extLst>
                              <a:ext uri="{FF2B5EF4-FFF2-40B4-BE49-F238E27FC236}">
                                <a16:creationId xmlns:a16="http://schemas.microsoft.com/office/drawing/2014/main" id="{30A130A0-0B44-D045-82FC-E85C1110F80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78" y="1612"/>
                            <a:ext cx="205" cy="26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3" name="Object 9">
              <a:extLst>
                <a:ext uri="{FF2B5EF4-FFF2-40B4-BE49-F238E27FC236}">
                  <a16:creationId xmlns:a16="http://schemas.microsoft.com/office/drawing/2014/main" id="{FB50AF0D-A67E-9E4E-B3CB-BE5DC961DF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36804" y="1002500"/>
            <a:ext cx="763588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57200" imgH="241200" progId="Equation.3">
                    <p:embed/>
                  </p:oleObj>
                </mc:Choice>
                <mc:Fallback>
                  <p:oleObj name="Equation" r:id="rId17" imgW="457200" imgH="241200" progId="Equation.3">
                    <p:embed/>
                    <p:pic>
                      <p:nvPicPr>
                        <p:cNvPr id="43" name="Object 9">
                          <a:extLst>
                            <a:ext uri="{FF2B5EF4-FFF2-40B4-BE49-F238E27FC236}">
                              <a16:creationId xmlns:a16="http://schemas.microsoft.com/office/drawing/2014/main" id="{FB50AF0D-A67E-9E4E-B3CB-BE5DC961DF8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36804" y="1002500"/>
                          <a:ext cx="763588" cy="334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Arrow Connector 36">
              <a:extLst>
                <a:ext uri="{FF2B5EF4-FFF2-40B4-BE49-F238E27FC236}">
                  <a16:creationId xmlns:a16="http://schemas.microsoft.com/office/drawing/2014/main" id="{B2523040-CA0D-2B49-86BB-056A6DA92726}"/>
                </a:ext>
              </a:extLst>
            </p:cNvPr>
            <p:cNvCxnSpPr/>
            <p:nvPr/>
          </p:nvCxnSpPr>
          <p:spPr>
            <a:xfrm>
              <a:off x="7298983" y="1016728"/>
              <a:ext cx="78765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E931116A-8D52-3440-A4AA-1788C08E8B1B}"/>
                  </a:ext>
                </a:extLst>
              </p:cNvPr>
              <p:cNvSpPr txBox="1"/>
              <p:nvPr/>
            </p:nvSpPr>
            <p:spPr>
              <a:xfrm>
                <a:off x="5857817" y="1638209"/>
                <a:ext cx="3229014" cy="1815864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TMDs depend on 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endParaRPr lang="it-IT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Describe </a:t>
                </a: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correlations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 and quark or nucleon spin  (</a:t>
                </a:r>
                <a:r>
                  <a:rPr lang="fr-FR" sz="1600" b="1" dirty="0">
                    <a:solidFill>
                      <a:srgbClr val="0000FF"/>
                    </a:solidFill>
                    <a:latin typeface="Calibri"/>
                  </a:rPr>
                  <a:t>spin-</a:t>
                </a:r>
                <a:r>
                  <a:rPr lang="fr-FR" sz="1600" b="1" dirty="0" err="1">
                    <a:solidFill>
                      <a:srgbClr val="0000FF"/>
                    </a:solidFill>
                    <a:latin typeface="Calibri"/>
                  </a:rPr>
                  <a:t>orbit</a:t>
                </a:r>
                <a:r>
                  <a:rPr lang="fr-FR" sz="1600" b="1" dirty="0">
                    <a:solidFill>
                      <a:srgbClr val="0000FF"/>
                    </a:solidFill>
                    <a:latin typeface="Calibri"/>
                  </a:rPr>
                  <a:t> </a:t>
                </a:r>
                <a:r>
                  <a:rPr lang="fr-FR" sz="1600" b="1" dirty="0" err="1">
                    <a:solidFill>
                      <a:srgbClr val="0000FF"/>
                    </a:solidFill>
                    <a:latin typeface="Calibri"/>
                  </a:rPr>
                  <a:t>correlations</a:t>
                </a:r>
                <a:r>
                  <a:rPr lang="fr-FR" sz="1600" dirty="0">
                    <a:solidFill>
                      <a:prstClr val="black"/>
                    </a:solidFill>
                    <a:latin typeface="Calibri"/>
                  </a:rPr>
                  <a:t>)</a:t>
                </a:r>
                <a:endParaRPr lang="it-IT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Provide </a:t>
                </a:r>
                <a:r>
                  <a:rPr lang="it-IT" sz="1600" b="1" dirty="0">
                    <a:solidFill>
                      <a:prstClr val="black"/>
                    </a:solidFill>
                    <a:latin typeface="Calibri"/>
                  </a:rPr>
                  <a:t>a 3-dim picture </a:t>
                </a: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of the nucleon in momentum space (</a:t>
                </a:r>
                <a:r>
                  <a:rPr lang="it-IT" sz="1600" b="1" dirty="0">
                    <a:solidFill>
                      <a:srgbClr val="0000FF"/>
                    </a:solidFill>
                    <a:latin typeface="Calibri"/>
                  </a:rPr>
                  <a:t>nucleon tomography</a:t>
                </a: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</p:txBody>
          </p:sp>
        </mc:Choice>
        <mc:Fallback xmlns=""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E931116A-8D52-3440-A4AA-1788C08E8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817" y="1638209"/>
                <a:ext cx="3229014" cy="1815864"/>
              </a:xfrm>
              <a:prstGeom prst="rect">
                <a:avLst/>
              </a:prstGeom>
              <a:blipFill>
                <a:blip r:embed="rId20"/>
                <a:stretch>
                  <a:fillRect l="-392" t="-694"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72">
            <a:extLst>
              <a:ext uri="{FF2B5EF4-FFF2-40B4-BE49-F238E27FC236}">
                <a16:creationId xmlns:a16="http://schemas.microsoft.com/office/drawing/2014/main" id="{EFD8AA8E-B782-CBC4-82CB-EA43F5F48B3E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</p:spTree>
    <p:extLst>
      <p:ext uri="{BB962C8B-B14F-4D97-AF65-F5344CB8AC3E}">
        <p14:creationId xmlns:p14="http://schemas.microsoft.com/office/powerpoint/2010/main" val="33647071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4A656-FE6F-8FF2-9C18-930586E4A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6EA0B2DF-8C0A-88BC-80C5-F6C6B57C3AA7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: Real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Prototype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Support &amp; Services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7F2091A9-3F9F-1757-631E-B5FC0046F8FA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0B36C262-F8A6-DC1F-55E8-961DBB6B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Rectangle 72">
            <a:extLst>
              <a:ext uri="{FF2B5EF4-FFF2-40B4-BE49-F238E27FC236}">
                <a16:creationId xmlns:a16="http://schemas.microsoft.com/office/drawing/2014/main" id="{1B44E730-681A-58E1-58B1-D086D076764F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87924A-8335-F7A4-04DB-03EF53A62C14}"/>
              </a:ext>
            </a:extLst>
          </p:cNvPr>
          <p:cNvSpPr txBox="1"/>
          <p:nvPr/>
        </p:nvSpPr>
        <p:spPr>
          <a:xfrm>
            <a:off x="4543813" y="6150823"/>
            <a:ext cx="450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Realization thanks to L. Barion, F. Evangelisti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329EFC-2EDA-9E56-EAD3-25AA1F63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07464"/>
            <a:ext cx="4237069" cy="3310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3B8CB-57C8-8089-0363-B99308DC1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479" y="1220217"/>
            <a:ext cx="4504438" cy="3262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EFC2-A42F-D555-FACE-5CB1E4D8D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647" y="3990673"/>
            <a:ext cx="2878088" cy="195358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805EBB-5C4E-5149-6EFF-295CA8B92EF7}"/>
              </a:ext>
            </a:extLst>
          </p:cNvPr>
          <p:cNvCxnSpPr/>
          <p:nvPr/>
        </p:nvCxnSpPr>
        <p:spPr>
          <a:xfrm flipV="1">
            <a:off x="5652120" y="3429000"/>
            <a:ext cx="360040" cy="576064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E98DEA-4E20-1562-E480-DDA3BF9EDCD5}"/>
              </a:ext>
            </a:extLst>
          </p:cNvPr>
          <p:cNvCxnSpPr>
            <a:cxnSpLocks/>
          </p:cNvCxnSpPr>
          <p:nvPr/>
        </p:nvCxnSpPr>
        <p:spPr>
          <a:xfrm flipH="1" flipV="1">
            <a:off x="2483768" y="3933056"/>
            <a:ext cx="732434" cy="585247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E6CB21-0213-72F1-3AB9-E4D890BFD4A0}"/>
              </a:ext>
            </a:extLst>
          </p:cNvPr>
          <p:cNvSpPr txBox="1"/>
          <p:nvPr/>
        </p:nvSpPr>
        <p:spPr>
          <a:xfrm>
            <a:off x="6012160" y="908486"/>
            <a:ext cx="1718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Cosmic configuration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00A11-6D9E-F454-2AF8-3FAFAFDD8512}"/>
              </a:ext>
            </a:extLst>
          </p:cNvPr>
          <p:cNvSpPr txBox="1"/>
          <p:nvPr/>
        </p:nvSpPr>
        <p:spPr>
          <a:xfrm>
            <a:off x="1331640" y="945050"/>
            <a:ext cx="1951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Test-beam configuration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209185-5F4C-2383-C04B-8B00F8BAFBB2}"/>
              </a:ext>
            </a:extLst>
          </p:cNvPr>
          <p:cNvSpPr txBox="1"/>
          <p:nvPr/>
        </p:nvSpPr>
        <p:spPr>
          <a:xfrm>
            <a:off x="2123728" y="483562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Gas panel</a:t>
            </a:r>
          </a:p>
        </p:txBody>
      </p:sp>
    </p:spTree>
    <p:extLst>
      <p:ext uri="{BB962C8B-B14F-4D97-AF65-F5344CB8AC3E}">
        <p14:creationId xmlns:p14="http://schemas.microsoft.com/office/powerpoint/2010/main" val="124674678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C6D48-888F-09AD-B4EA-2B3A887E4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393C9F34-4827-5AE0-1162-6D72CB3E3B1B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R&amp;D (eRD102) Timeline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662E7C8-9D39-F559-38CA-B2372909F070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A911495D-B74B-9D59-C43A-095737F68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Rectangle 72">
            <a:extLst>
              <a:ext uri="{FF2B5EF4-FFF2-40B4-BE49-F238E27FC236}">
                <a16:creationId xmlns:a16="http://schemas.microsoft.com/office/drawing/2014/main" id="{A608A801-58F2-4589-86E7-D7943A43E632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9B3943-4C7E-318D-D096-C10CBA1AF3A4}"/>
              </a:ext>
            </a:extLst>
          </p:cNvPr>
          <p:cNvSpPr txBox="1"/>
          <p:nvPr/>
        </p:nvSpPr>
        <p:spPr>
          <a:xfrm>
            <a:off x="764999" y="6189150"/>
            <a:ext cx="812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Development thanks to A. Saputi, M. Melchiorri, L. Barion, M. Cavallina, R. Malaguti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43B05C-A4E9-C074-B946-217E5DAE842F}"/>
              </a:ext>
            </a:extLst>
          </p:cNvPr>
          <p:cNvSpPr/>
          <p:nvPr/>
        </p:nvSpPr>
        <p:spPr>
          <a:xfrm>
            <a:off x="2826896" y="816176"/>
            <a:ext cx="6105598" cy="221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12EC16F-8DA5-940B-2E27-7E829BF0D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391" y="3156618"/>
            <a:ext cx="6059036" cy="2193316"/>
          </a:xfrm>
          <a:prstGeom prst="rect">
            <a:avLst/>
          </a:prstGeom>
        </p:spPr>
      </p:pic>
      <p:pic>
        <p:nvPicPr>
          <p:cNvPr id="10" name="Picture 9" descr="A collage of a computer and a machine&#10;&#10;Description automatically generated">
            <a:extLst>
              <a:ext uri="{FF2B5EF4-FFF2-40B4-BE49-F238E27FC236}">
                <a16:creationId xmlns:a16="http://schemas.microsoft.com/office/drawing/2014/main" id="{B5D44604-45BA-1D36-AF2D-357B8AB4F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070" y="853692"/>
            <a:ext cx="4155139" cy="21494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EDE01F-E7C1-5D23-75E1-D948E9F0DF6B}"/>
              </a:ext>
            </a:extLst>
          </p:cNvPr>
          <p:cNvSpPr/>
          <p:nvPr/>
        </p:nvSpPr>
        <p:spPr>
          <a:xfrm>
            <a:off x="544069" y="4698687"/>
            <a:ext cx="2061147" cy="2937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3FEE6F-FB5E-5B75-FAD4-0DAFE75A60FA}"/>
              </a:ext>
            </a:extLst>
          </p:cNvPr>
          <p:cNvSpPr txBox="1"/>
          <p:nvPr/>
        </p:nvSpPr>
        <p:spPr>
          <a:xfrm>
            <a:off x="199710" y="963715"/>
            <a:ext cx="2206758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C00000"/>
                </a:solidFill>
                <a:highlight>
                  <a:srgbClr val="E4E49A"/>
                </a:highlight>
              </a:rPr>
              <a:t>Previous validations:</a:t>
            </a:r>
          </a:p>
          <a:p>
            <a:endParaRPr lang="en-IT" sz="1300" dirty="0"/>
          </a:p>
          <a:p>
            <a:r>
              <a:rPr lang="en-GB" sz="1300" dirty="0"/>
              <a:t>    </a:t>
            </a:r>
            <a:r>
              <a:rPr lang="en-GB" sz="1200" dirty="0"/>
              <a:t>D</a:t>
            </a:r>
            <a:r>
              <a:rPr lang="en-IT" sz="1200" dirty="0"/>
              <a:t>ual-radiator concept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C</a:t>
            </a:r>
            <a:r>
              <a:rPr lang="en-IT" sz="1200" baseline="-25000" dirty="0"/>
              <a:t>2</a:t>
            </a:r>
            <a:r>
              <a:rPr lang="en-IT" sz="1200" dirty="0"/>
              <a:t>F</a:t>
            </a:r>
            <a:r>
              <a:rPr lang="en-IT" sz="1200" baseline="-25000" dirty="0"/>
              <a:t>6</a:t>
            </a:r>
            <a:r>
              <a:rPr lang="en-IT" sz="1200" dirty="0"/>
              <a:t> radiator gas performance</a:t>
            </a:r>
          </a:p>
          <a:p>
            <a:endParaRPr lang="en-GB" sz="400" dirty="0"/>
          </a:p>
          <a:p>
            <a:r>
              <a:rPr lang="en-GB" sz="1300" dirty="0"/>
              <a:t>    </a:t>
            </a:r>
            <a:r>
              <a:rPr lang="en-GB" sz="1200" dirty="0"/>
              <a:t>A</a:t>
            </a:r>
            <a:r>
              <a:rPr lang="en-IT" sz="1200" dirty="0"/>
              <a:t>erogel rafractive index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SiPM-ALCOR readout chain 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EIC-drive readout plane</a:t>
            </a:r>
          </a:p>
          <a:p>
            <a:endParaRPr lang="en-IT" sz="400" dirty="0"/>
          </a:p>
          <a:p>
            <a:r>
              <a:rPr lang="en-IT" sz="1200" dirty="0"/>
              <a:t>    Temperature gradients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2F454-9BC3-2338-FBA2-70B46444EA29}"/>
              </a:ext>
            </a:extLst>
          </p:cNvPr>
          <p:cNvSpPr txBox="1"/>
          <p:nvPr/>
        </p:nvSpPr>
        <p:spPr>
          <a:xfrm>
            <a:off x="199710" y="3365006"/>
            <a:ext cx="271651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C00000"/>
                </a:solidFill>
                <a:highlight>
                  <a:srgbClr val="E4E49A"/>
                </a:highlight>
              </a:rPr>
              <a:t>2025 main goals:</a:t>
            </a:r>
          </a:p>
          <a:p>
            <a:endParaRPr lang="en-IT" sz="1300" dirty="0"/>
          </a:p>
          <a:p>
            <a:r>
              <a:rPr lang="en-IT" sz="1200" dirty="0"/>
              <a:t>  Commissioning of real scale prototype  </a:t>
            </a:r>
          </a:p>
          <a:p>
            <a:r>
              <a:rPr lang="en-GB" sz="1200" dirty="0"/>
              <a:t>  w</a:t>
            </a:r>
            <a:r>
              <a:rPr lang="en-IT" sz="1200" dirty="0"/>
              <a:t>ith demo components</a:t>
            </a:r>
          </a:p>
          <a:p>
            <a:endParaRPr lang="en-IT" sz="1200" dirty="0"/>
          </a:p>
          <a:p>
            <a:r>
              <a:rPr lang="en-IT" sz="1200" dirty="0"/>
              <a:t>  ALCOR readout with RDO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B3449-4DC0-57A8-3A76-A0709FBDA059}"/>
              </a:ext>
            </a:extLst>
          </p:cNvPr>
          <p:cNvSpPr txBox="1"/>
          <p:nvPr/>
        </p:nvSpPr>
        <p:spPr>
          <a:xfrm>
            <a:off x="628101" y="4715468"/>
            <a:ext cx="1893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Slot at SPS H8 in November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EC5503-5A0A-FC5D-EF93-E7A795B83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358" y="853692"/>
            <a:ext cx="1839033" cy="2060508"/>
          </a:xfrm>
          <a:prstGeom prst="rect">
            <a:avLst/>
          </a:prstGeom>
        </p:spPr>
      </p:pic>
      <p:sp>
        <p:nvSpPr>
          <p:cNvPr id="35" name="Down Arrow 34">
            <a:extLst>
              <a:ext uri="{FF2B5EF4-FFF2-40B4-BE49-F238E27FC236}">
                <a16:creationId xmlns:a16="http://schemas.microsoft.com/office/drawing/2014/main" id="{C7F10924-3ECF-EAA5-3603-943FC6243F73}"/>
              </a:ext>
            </a:extLst>
          </p:cNvPr>
          <p:cNvSpPr/>
          <p:nvPr/>
        </p:nvSpPr>
        <p:spPr>
          <a:xfrm rot="13970841">
            <a:off x="7428704" y="2747979"/>
            <a:ext cx="638817" cy="52076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C3D5C9-C131-F616-F7C2-82FBE67B8957}"/>
              </a:ext>
            </a:extLst>
          </p:cNvPr>
          <p:cNvSpPr txBox="1"/>
          <p:nvPr/>
        </p:nvSpPr>
        <p:spPr>
          <a:xfrm rot="19264307">
            <a:off x="7473970" y="2881075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2025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DADF12-A921-7428-81C2-670BEEEB5490}"/>
              </a:ext>
            </a:extLst>
          </p:cNvPr>
          <p:cNvSpPr txBox="1"/>
          <p:nvPr/>
        </p:nvSpPr>
        <p:spPr>
          <a:xfrm>
            <a:off x="240094" y="5625883"/>
            <a:ext cx="8622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C00000"/>
                </a:solidFill>
                <a:highlight>
                  <a:srgbClr val="E4E49A"/>
                </a:highlight>
              </a:rPr>
              <a:t>2026 main goals:    Final test of performance with real-scale prototype completed with ALCORv64 &amp; Master Panel </a:t>
            </a:r>
          </a:p>
        </p:txBody>
      </p:sp>
    </p:spTree>
    <p:extLst>
      <p:ext uri="{BB962C8B-B14F-4D97-AF65-F5344CB8AC3E}">
        <p14:creationId xmlns:p14="http://schemas.microsoft.com/office/powerpoint/2010/main" val="397803422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9B825-B80B-AB69-6339-A852C437A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AFF83487-D820-E3DD-3196-3EA1F1F8E9A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: Detector Box Engineering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8E798AC4-7B0B-C28A-2D49-2BDE5FE930BC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41B58D54-AB53-5755-FC73-3E708C9C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Rectangle 72">
            <a:extLst>
              <a:ext uri="{FF2B5EF4-FFF2-40B4-BE49-F238E27FC236}">
                <a16:creationId xmlns:a16="http://schemas.microsoft.com/office/drawing/2014/main" id="{5E6CBFC8-0B2B-E815-6F33-E24F85E711A2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472862-4B2A-AFB1-61D3-C6981DA1E5C5}"/>
              </a:ext>
            </a:extLst>
          </p:cNvPr>
          <p:cNvSpPr txBox="1"/>
          <p:nvPr/>
        </p:nvSpPr>
        <p:spPr>
          <a:xfrm>
            <a:off x="926008" y="6175951"/>
            <a:ext cx="818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Development thanks to A. Saputi, M. Melchiorri, L. Barion, M. Cavallina, R. Malaguti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BFC4E3-E29B-78E7-C42F-BF22F5A1C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28" y="770110"/>
            <a:ext cx="4672658" cy="2542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5CD70D-125B-9C33-B5E3-206B3569F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30" y="1734547"/>
            <a:ext cx="3240574" cy="3783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C886E9-2F10-707C-9E25-43A11570A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713" y="976101"/>
            <a:ext cx="1622809" cy="1254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90A983-76CE-3636-955A-B51FAF62C1E0}"/>
              </a:ext>
            </a:extLst>
          </p:cNvPr>
          <p:cNvSpPr txBox="1"/>
          <p:nvPr/>
        </p:nvSpPr>
        <p:spPr>
          <a:xfrm>
            <a:off x="70766" y="967486"/>
            <a:ext cx="1950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Engineering of  detector box</a:t>
            </a:r>
          </a:p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planned in 2026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2ECAE9-E7B2-D888-596D-775EE3820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970" y="3966203"/>
            <a:ext cx="3914640" cy="1820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F8E0D6-9C22-1B47-EE9C-AFF3780565D1}"/>
              </a:ext>
            </a:extLst>
          </p:cNvPr>
          <p:cNvSpPr txBox="1"/>
          <p:nvPr/>
        </p:nvSpPr>
        <p:spPr>
          <a:xfrm>
            <a:off x="6300192" y="3271230"/>
            <a:ext cx="8723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Master Panel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C8026A-32F6-F845-3566-95E63D48EADE}"/>
              </a:ext>
            </a:extLst>
          </p:cNvPr>
          <p:cNvSpPr txBox="1"/>
          <p:nvPr/>
        </p:nvSpPr>
        <p:spPr>
          <a:xfrm>
            <a:off x="4228960" y="3716119"/>
            <a:ext cx="222330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Thermal models (INFN Torino)</a:t>
            </a:r>
          </a:p>
        </p:txBody>
      </p:sp>
    </p:spTree>
    <p:extLst>
      <p:ext uri="{BB962C8B-B14F-4D97-AF65-F5344CB8AC3E}">
        <p14:creationId xmlns:p14="http://schemas.microsoft.com/office/powerpoint/2010/main" val="295580183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>
            <a:extLst>
              <a:ext uri="{FF2B5EF4-FFF2-40B4-BE49-F238E27FC236}">
                <a16:creationId xmlns:a16="http://schemas.microsoft.com/office/drawing/2014/main" id="{98F38C5C-379F-0A45-82BB-0AC061A77219}"/>
              </a:ext>
            </a:extLst>
          </p:cNvPr>
          <p:cNvSpPr txBox="1"/>
          <p:nvPr/>
        </p:nvSpPr>
        <p:spPr>
          <a:xfrm>
            <a:off x="179512" y="1012388"/>
            <a:ext cx="7812360" cy="5749458"/>
          </a:xfrm>
          <a:prstGeom prst="rect">
            <a:avLst/>
          </a:prstGeom>
          <a:solidFill>
            <a:schemeClr val="bg1"/>
          </a:solidFill>
        </p:spPr>
        <p:txBody>
          <a:bodyPr wrap="square" lIns="100772" tIns="50387" rIns="100772" bIns="50387" rtlCol="0">
            <a:spAutoFit/>
          </a:bodyPr>
          <a:lstStyle/>
          <a:p>
            <a:r>
              <a:rPr lang="it-IT" sz="1900" dirty="0" err="1">
                <a:solidFill>
                  <a:srgbClr val="FF0000"/>
                </a:solidFill>
                <a:latin typeface="Comic Sans MS"/>
                <a:cs typeface="Comic Sans MS"/>
              </a:rPr>
              <a:t>Responsabilita’</a:t>
            </a:r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endParaRPr lang="it-IT" sz="11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C.: responsabile locale </a:t>
            </a:r>
            <a:r>
              <a:rPr lang="it-IT" sz="1900" dirty="0" err="1">
                <a:latin typeface="Comic Sans MS"/>
                <a:cs typeface="Comic Sans MS"/>
              </a:rPr>
              <a:t>ePIC</a:t>
            </a:r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C.: responsabile </a:t>
            </a:r>
            <a:r>
              <a:rPr lang="it-IT" sz="1900" dirty="0" err="1">
                <a:latin typeface="Comic Sans MS"/>
                <a:cs typeface="Comic Sans MS"/>
              </a:rPr>
              <a:t>dRICH</a:t>
            </a:r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A. S.: contact for </a:t>
            </a:r>
            <a:r>
              <a:rPr lang="it-IT" sz="1900" dirty="0" err="1">
                <a:latin typeface="Comic Sans MS"/>
                <a:cs typeface="Comic Sans MS"/>
              </a:rPr>
              <a:t>dRICH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mechanics</a:t>
            </a:r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C.: co-coordinator eRD102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C.: IAC POETIC (</a:t>
            </a:r>
            <a:r>
              <a:rPr lang="it-IT" sz="1900" dirty="0" err="1">
                <a:latin typeface="Comic Sans MS"/>
                <a:cs typeface="Comic Sans MS"/>
              </a:rPr>
              <a:t>Physics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Opportunities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at</a:t>
            </a:r>
            <a:r>
              <a:rPr lang="it-IT" sz="1900" dirty="0">
                <a:latin typeface="Comic Sans MS"/>
                <a:cs typeface="Comic Sans MS"/>
              </a:rPr>
              <a:t> EIC) Conference</a:t>
            </a:r>
          </a:p>
          <a:p>
            <a:endParaRPr lang="it-IT" sz="19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Contributi principali:</a:t>
            </a:r>
          </a:p>
          <a:p>
            <a:endParaRPr lang="it-IT" sz="14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sz="1900" dirty="0">
                <a:latin typeface="Comic Sans MS"/>
                <a:cs typeface="Comic Sans MS"/>
              </a:rPr>
              <a:t> 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err="1">
                <a:latin typeface="Comic Sans MS"/>
                <a:cs typeface="Comic Sans MS"/>
              </a:rPr>
              <a:t>dRICH</a:t>
            </a:r>
            <a:r>
              <a:rPr lang="it-IT" sz="1900" dirty="0">
                <a:latin typeface="Comic Sans MS"/>
                <a:cs typeface="Comic Sans MS"/>
              </a:rPr>
              <a:t> detector </a:t>
            </a:r>
          </a:p>
          <a:p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sz="1900" dirty="0">
                <a:latin typeface="Comic Sans MS"/>
                <a:cs typeface="Comic Sans MS"/>
              </a:rPr>
              <a:t>- </a:t>
            </a:r>
            <a:r>
              <a:rPr lang="it-IT" sz="1900" dirty="0" err="1">
                <a:latin typeface="Comic Sans MS"/>
                <a:cs typeface="Comic Sans MS"/>
              </a:rPr>
              <a:t>dRICH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mechanics</a:t>
            </a:r>
            <a:endParaRPr lang="it-IT" sz="1900" dirty="0">
              <a:latin typeface="Comic Sans MS"/>
              <a:cs typeface="Comic Sans MS"/>
            </a:endParaRPr>
          </a:p>
          <a:p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sz="1900" dirty="0">
                <a:latin typeface="Comic Sans MS"/>
                <a:cs typeface="Comic Sans MS"/>
              </a:rPr>
              <a:t>- </a:t>
            </a:r>
            <a:r>
              <a:rPr lang="it-IT" sz="1900" dirty="0" err="1">
                <a:latin typeface="Comic Sans MS"/>
                <a:cs typeface="Comic Sans MS"/>
              </a:rPr>
              <a:t>Prototyping</a:t>
            </a:r>
            <a:r>
              <a:rPr lang="it-IT" sz="1900" dirty="0">
                <a:latin typeface="Comic Sans MS"/>
                <a:cs typeface="Comic Sans MS"/>
              </a:rPr>
              <a:t> </a:t>
            </a:r>
          </a:p>
          <a:p>
            <a:r>
              <a:rPr lang="it-IT" sz="1900" dirty="0">
                <a:latin typeface="Comic Sans MS"/>
                <a:cs typeface="Comic Sans MS"/>
              </a:rPr>
              <a:t>      - Optical component </a:t>
            </a:r>
            <a:r>
              <a:rPr lang="it-IT" sz="1900" dirty="0" err="1">
                <a:latin typeface="Comic Sans MS"/>
                <a:cs typeface="Comic Sans MS"/>
              </a:rPr>
              <a:t>characterization</a:t>
            </a:r>
            <a:r>
              <a:rPr lang="it-IT" sz="1900" dirty="0">
                <a:latin typeface="Comic Sans MS"/>
                <a:cs typeface="Comic Sans MS"/>
              </a:rPr>
              <a:t> </a:t>
            </a:r>
          </a:p>
          <a:p>
            <a:r>
              <a:rPr lang="it-IT" sz="1900" dirty="0">
                <a:latin typeface="Comic Sans MS"/>
                <a:cs typeface="Comic Sans MS"/>
              </a:rPr>
              <a:t>      - </a:t>
            </a:r>
            <a:r>
              <a:rPr lang="it-IT" sz="1900" dirty="0" err="1">
                <a:latin typeface="Comic Sans MS"/>
                <a:cs typeface="Comic Sans MS"/>
              </a:rPr>
              <a:t>SiPM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irradiation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program</a:t>
            </a:r>
            <a:endParaRPr lang="it-IT" sz="1900" dirty="0">
              <a:latin typeface="Comic Sans MS"/>
              <a:cs typeface="Comic Sans MS"/>
            </a:endParaRPr>
          </a:p>
          <a:p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err="1">
                <a:latin typeface="Comic Sans MS"/>
                <a:cs typeface="Comic Sans MS"/>
              </a:rPr>
              <a:t>Electronics</a:t>
            </a:r>
            <a:r>
              <a:rPr lang="it-IT" sz="1900" dirty="0">
                <a:latin typeface="Comic Sans MS"/>
                <a:cs typeface="Comic Sans MS"/>
              </a:rPr>
              <a:t> </a:t>
            </a:r>
          </a:p>
          <a:p>
            <a:r>
              <a:rPr lang="it-IT" sz="1900" dirty="0">
                <a:latin typeface="Comic Sans MS"/>
                <a:cs typeface="Comic Sans MS"/>
              </a:rPr>
              <a:t>      - MAROC (</a:t>
            </a:r>
            <a:r>
              <a:rPr lang="it-IT" sz="1900" dirty="0" err="1">
                <a:latin typeface="Comic Sans MS"/>
                <a:cs typeface="Comic Sans MS"/>
              </a:rPr>
              <a:t>reference</a:t>
            </a:r>
            <a:r>
              <a:rPr lang="it-IT" sz="1900" dirty="0">
                <a:latin typeface="Comic Sans MS"/>
                <a:cs typeface="Comic Sans MS"/>
              </a:rPr>
              <a:t>) + ALCOR (INFN </a:t>
            </a:r>
            <a:r>
              <a:rPr lang="it-IT" sz="1900" dirty="0" err="1">
                <a:latin typeface="Comic Sans MS"/>
                <a:cs typeface="Comic Sans MS"/>
              </a:rPr>
              <a:t>development</a:t>
            </a:r>
            <a:r>
              <a:rPr lang="it-IT" sz="1900" dirty="0">
                <a:latin typeface="Comic Sans MS"/>
                <a:cs typeface="Comic Sans MS"/>
              </a:rPr>
              <a:t>)</a:t>
            </a:r>
          </a:p>
          <a:p>
            <a:r>
              <a:rPr lang="it-IT" sz="1900" dirty="0">
                <a:latin typeface="Comic Sans MS"/>
                <a:cs typeface="Comic Sans MS"/>
              </a:rPr>
              <a:t>  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43264" y="274482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ePIC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: responsabilità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F95E251A-DF11-A696-CCF8-CB6D42CCEC9F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</p:spTree>
    <p:extLst>
      <p:ext uri="{BB962C8B-B14F-4D97-AF65-F5344CB8AC3E}">
        <p14:creationId xmlns:p14="http://schemas.microsoft.com/office/powerpoint/2010/main" val="242800880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707857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Richieste ai Servizi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E57F3E3-45A2-1845-AEF7-979A87997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460035"/>
              </p:ext>
            </p:extLst>
          </p:nvPr>
        </p:nvGraphicFramePr>
        <p:xfrm>
          <a:off x="795822" y="898484"/>
          <a:ext cx="7627738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7738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 err="1"/>
                        <a:t>Servizio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Meccanico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FE </a:t>
                      </a:r>
                      <a:r>
                        <a:rPr lang="it-IT" sz="1400" b="1" dirty="0" err="1"/>
                        <a:t>laboratory</a:t>
                      </a:r>
                      <a:r>
                        <a:rPr lang="it-IT" sz="1400" dirty="0"/>
                        <a:t>: supporto per misure e stazioni di test, preparazione test-</a:t>
                      </a:r>
                      <a:r>
                        <a:rPr lang="it-IT" sz="1400" dirty="0" err="1"/>
                        <a:t>beam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679156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JLAB12</a:t>
                      </a:r>
                      <a:r>
                        <a:rPr lang="en-GB" sz="14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/>
                        <a:t>TTarget</a:t>
                      </a:r>
                      <a:r>
                        <a:rPr lang="en-GB" sz="1400" dirty="0"/>
                        <a:t>: </a:t>
                      </a:r>
                      <a:r>
                        <a:rPr lang="it-IT" sz="1400" dirty="0"/>
                        <a:t>supporto per test con doppio campo magnetico (Ferrara + LASA Milano)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760426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Recoil</a:t>
                      </a:r>
                      <a:r>
                        <a:rPr lang="it-IT" sz="1400" b="1" dirty="0"/>
                        <a:t>: </a:t>
                      </a:r>
                      <a:r>
                        <a:rPr lang="it-IT" sz="1400" b="0" dirty="0"/>
                        <a:t>contributo meccanica tracciatore </a:t>
                      </a:r>
                      <a:r>
                        <a:rPr lang="it-IT" sz="1400" b="0" dirty="0" err="1"/>
                        <a:t>recoil</a:t>
                      </a:r>
                      <a:endParaRPr lang="it-IT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48013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98229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dRICH</a:t>
                      </a:r>
                      <a:r>
                        <a:rPr lang="it-IT" sz="1400" dirty="0"/>
                        <a:t>: progettazione meccanica del rivelatore </a:t>
                      </a:r>
                      <a:r>
                        <a:rPr lang="it-IT" sz="1400" dirty="0" err="1"/>
                        <a:t>dRICH</a:t>
                      </a:r>
                      <a:r>
                        <a:rPr lang="it-IT" sz="1400" dirty="0"/>
                        <a:t>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550338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/>
                        <a:t>dRICH</a:t>
                      </a:r>
                      <a:r>
                        <a:rPr lang="en-GB" sz="1400" dirty="0"/>
                        <a:t>: </a:t>
                      </a:r>
                      <a:r>
                        <a:rPr lang="it-IT" sz="1400" dirty="0"/>
                        <a:t>meccanica del prototipo </a:t>
                      </a:r>
                      <a:r>
                        <a:rPr lang="it-IT" sz="1400" dirty="0" err="1"/>
                        <a:t>dRICH</a:t>
                      </a:r>
                      <a:r>
                        <a:rPr lang="it-IT" sz="1400" dirty="0"/>
                        <a:t> e ingegnerizzazione detector box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845288"/>
                  </a:ext>
                </a:extLst>
              </a:tr>
            </a:tbl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034A0FC4-64F7-5042-8A9C-F9C097444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986629"/>
              </p:ext>
            </p:extLst>
          </p:nvPr>
        </p:nvGraphicFramePr>
        <p:xfrm>
          <a:off x="795822" y="3645024"/>
          <a:ext cx="7627738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7738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 err="1"/>
                        <a:t>Servizio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Elettronico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FE </a:t>
                      </a:r>
                      <a:r>
                        <a:rPr lang="it-IT" sz="1400" b="1" dirty="0" err="1"/>
                        <a:t>laboratory</a:t>
                      </a:r>
                      <a:r>
                        <a:rPr lang="it-IT" sz="1400" dirty="0"/>
                        <a:t>: supporto per misure e stazioni di test, preparazione test-</a:t>
                      </a:r>
                      <a:r>
                        <a:rPr lang="it-IT" sz="1400" dirty="0" err="1"/>
                        <a:t>beam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96186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JLAB12</a:t>
                      </a:r>
                      <a:r>
                        <a:rPr lang="en-GB" sz="14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TTarget</a:t>
                      </a:r>
                      <a:r>
                        <a:rPr lang="it-IT" sz="1400" dirty="0"/>
                        <a:t>:  piccoli contributi alle misure con magneti superconduttori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48013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TTarget</a:t>
                      </a:r>
                      <a:r>
                        <a:rPr lang="it-IT" sz="1400" dirty="0"/>
                        <a:t>: contributo lettura </a:t>
                      </a:r>
                      <a:r>
                        <a:rPr lang="it-IT" sz="1400" dirty="0" err="1"/>
                        <a:t>recoil</a:t>
                      </a:r>
                      <a:r>
                        <a:rPr lang="it-IT" sz="1400" dirty="0"/>
                        <a:t> detector (MAROC)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43556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98229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dRICH</a:t>
                      </a:r>
                      <a:r>
                        <a:rPr lang="it-IT" sz="1400" dirty="0"/>
                        <a:t>: contributo piano di rivelazione curvo basato su </a:t>
                      </a:r>
                      <a:r>
                        <a:rPr lang="it-IT" sz="1400" dirty="0" err="1"/>
                        <a:t>SiPM</a:t>
                      </a:r>
                      <a:r>
                        <a:rPr lang="it-IT" sz="1400" dirty="0"/>
                        <a:t> + ALCOR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3886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dRICH</a:t>
                      </a:r>
                      <a:r>
                        <a:rPr lang="it-IT" sz="1400" dirty="0"/>
                        <a:t>: master panel di controllo rivelatore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335559"/>
                  </a:ext>
                </a:extLst>
              </a:tr>
            </a:tbl>
          </a:graphicData>
        </a:graphic>
      </p:graphicFrame>
      <p:sp>
        <p:nvSpPr>
          <p:cNvPr id="2" name="Rectangle 72">
            <a:extLst>
              <a:ext uri="{FF2B5EF4-FFF2-40B4-BE49-F238E27FC236}">
                <a16:creationId xmlns:a16="http://schemas.microsoft.com/office/drawing/2014/main" id="{5F51F53C-06AA-1149-4F6C-07FA99A70C1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</p:spTree>
    <p:extLst>
      <p:ext uri="{BB962C8B-B14F-4D97-AF65-F5344CB8AC3E}">
        <p14:creationId xmlns:p14="http://schemas.microsoft.com/office/powerpoint/2010/main" val="414498888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707857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Manpower e richieste finanziarie per 2025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E57F3E3-45A2-1845-AEF7-979A87997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057421"/>
              </p:ext>
            </p:extLst>
          </p:nvPr>
        </p:nvGraphicFramePr>
        <p:xfrm>
          <a:off x="256631" y="1110952"/>
          <a:ext cx="4104456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121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84605751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025236798"/>
                    </a:ext>
                  </a:extLst>
                </a:gridCol>
                <a:gridCol w="797199">
                  <a:extLst>
                    <a:ext uri="{9D8B030D-6E8A-4147-A177-3AD203B41FA5}">
                      <a16:colId xmlns:a16="http://schemas.microsoft.com/office/drawing/2014/main" val="722966771"/>
                    </a:ext>
                  </a:extLst>
                </a:gridCol>
              </a:tblGrid>
              <a:tr h="276196">
                <a:tc>
                  <a:txBody>
                    <a:bodyPr/>
                    <a:lstStyle/>
                    <a:p>
                      <a:r>
                        <a:rPr lang="en-GB" sz="1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JLab12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N. </a:t>
                      </a:r>
                      <a:r>
                        <a:rPr lang="en-GB" sz="1400" dirty="0" err="1"/>
                        <a:t>Canale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dottorando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0598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G. </a:t>
                      </a:r>
                      <a:r>
                        <a:rPr lang="en-GB" sz="1400" dirty="0" err="1"/>
                        <a:t>Ciullo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61052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</a:t>
                      </a:r>
                      <a:r>
                        <a:rPr lang="en-GB" sz="1400" dirty="0" err="1"/>
                        <a:t>Contalbrigo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17529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S.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Dymov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(post-doc)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36303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L. Del Bianco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292373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A. </a:t>
                      </a:r>
                      <a:r>
                        <a:rPr lang="en-GB" sz="1400" dirty="0" err="1"/>
                        <a:t>Kononov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dottorando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273668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P. </a:t>
                      </a:r>
                      <a:r>
                        <a:rPr lang="en-GB" sz="1400" dirty="0" err="1"/>
                        <a:t>Lenisa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72363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A. </a:t>
                      </a:r>
                      <a:r>
                        <a:rPr lang="en-GB" sz="1400" dirty="0" err="1"/>
                        <a:t>Maragno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dottoranda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5532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L. </a:t>
                      </a:r>
                      <a:r>
                        <a:rPr lang="en-GB" sz="1400" dirty="0" err="1"/>
                        <a:t>Pappalardo</a:t>
                      </a:r>
                      <a:r>
                        <a:rPr lang="en-GB" sz="1400" dirty="0"/>
                        <a:t> (RTD-B)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615766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L.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Polizzi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dottorando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764453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Seleev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assegnista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34667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R. Shankar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dottorando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12914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F. </a:t>
                      </a:r>
                      <a:r>
                        <a:rPr lang="en-GB" sz="1400" dirty="0" err="1"/>
                        <a:t>Spizzo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584452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S. </a:t>
                      </a:r>
                      <a:r>
                        <a:rPr lang="en-GB" sz="1400" dirty="0" err="1"/>
                        <a:t>Plavully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assegnista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9529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A. </a:t>
                      </a:r>
                      <a:r>
                        <a:rPr lang="en-GB" sz="1400" dirty="0" err="1"/>
                        <a:t>Saputi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82711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A. Cotta </a:t>
                      </a:r>
                      <a:r>
                        <a:rPr lang="en-GB" sz="1400" dirty="0" err="1"/>
                        <a:t>Ramusino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430406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TOTALE/100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329078"/>
                  </a:ext>
                </a:extLst>
              </a:tr>
            </a:tbl>
          </a:graphicData>
        </a:graphic>
      </p:graphicFrame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4DEB6DF7-E5E1-9F49-B013-61A66FAE3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641438"/>
              </p:ext>
            </p:extLst>
          </p:nvPr>
        </p:nvGraphicFramePr>
        <p:xfrm>
          <a:off x="4702942" y="4001235"/>
          <a:ext cx="4104454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823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4605751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025236798"/>
                    </a:ext>
                  </a:extLst>
                </a:gridCol>
                <a:gridCol w="856637">
                  <a:extLst>
                    <a:ext uri="{9D8B030D-6E8A-4147-A177-3AD203B41FA5}">
                      <a16:colId xmlns:a16="http://schemas.microsoft.com/office/drawing/2014/main" val="722966771"/>
                    </a:ext>
                  </a:extLst>
                </a:gridCol>
                <a:gridCol w="713818">
                  <a:extLst>
                    <a:ext uri="{9D8B030D-6E8A-4147-A177-3AD203B41FA5}">
                      <a16:colId xmlns:a16="http://schemas.microsoft.com/office/drawing/2014/main" val="423183816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JLab12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EIC_NET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Dot.3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Missioni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Trasp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992972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Inv.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0598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Consumi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61052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Apparati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46580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Altro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2648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TOTALE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100.5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329078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E339E8-8B04-CF49-87FD-23835047F0EF}"/>
              </a:ext>
            </a:extLst>
          </p:cNvPr>
          <p:cNvSpPr txBox="1"/>
          <p:nvPr/>
        </p:nvSpPr>
        <p:spPr>
          <a:xfrm>
            <a:off x="4675872" y="3645024"/>
            <a:ext cx="406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Richieste</a:t>
            </a:r>
            <a:r>
              <a:rPr lang="en-GB" b="1" dirty="0"/>
              <a:t> </a:t>
            </a:r>
            <a:r>
              <a:rPr lang="en-GB" b="1" dirty="0" err="1"/>
              <a:t>finanziarie</a:t>
            </a:r>
            <a:r>
              <a:rPr lang="en-GB" b="1" dirty="0"/>
              <a:t> (k€)</a:t>
            </a:r>
          </a:p>
        </p:txBody>
      </p:sp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A22BFE3F-A7BC-B942-B4CE-BB68F4930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920086"/>
              </p:ext>
            </p:extLst>
          </p:nvPr>
        </p:nvGraphicFramePr>
        <p:xfrm>
          <a:off x="4726692" y="1196752"/>
          <a:ext cx="4104456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121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84605751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025236798"/>
                    </a:ext>
                  </a:extLst>
                </a:gridCol>
                <a:gridCol w="797199">
                  <a:extLst>
                    <a:ext uri="{9D8B030D-6E8A-4147-A177-3AD203B41FA5}">
                      <a16:colId xmlns:a16="http://schemas.microsoft.com/office/drawing/2014/main" val="722966771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JLab12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L. </a:t>
                      </a:r>
                      <a:r>
                        <a:rPr lang="en-GB" sz="1400" dirty="0" err="1"/>
                        <a:t>Barion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37613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</a:t>
                      </a:r>
                      <a:r>
                        <a:rPr lang="en-GB" sz="1400" dirty="0" err="1"/>
                        <a:t>Cavallina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</a:t>
                      </a:r>
                      <a:r>
                        <a:rPr lang="en-GB" sz="1400" dirty="0" err="1"/>
                        <a:t>Gambetti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39038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R. </a:t>
                      </a:r>
                      <a:r>
                        <a:rPr lang="en-GB" sz="1400" dirty="0" err="1"/>
                        <a:t>Malaguti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92601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Melchiorri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0598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S. </a:t>
                      </a:r>
                      <a:r>
                        <a:rPr lang="en-GB" sz="1400" dirty="0" err="1"/>
                        <a:t>Squerzanti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61052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TOTALE/100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329078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5BFCEBF-DACC-4D4C-94CB-E9C9B3D39DD0}"/>
              </a:ext>
            </a:extLst>
          </p:cNvPr>
          <p:cNvSpPr txBox="1"/>
          <p:nvPr/>
        </p:nvSpPr>
        <p:spPr>
          <a:xfrm>
            <a:off x="179512" y="755412"/>
            <a:ext cx="406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Anagrafica</a:t>
            </a:r>
            <a:r>
              <a:rPr lang="en-GB" b="1" dirty="0"/>
              <a:t> e </a:t>
            </a:r>
            <a:r>
              <a:rPr lang="en-GB" b="1" dirty="0" err="1"/>
              <a:t>afferenze</a:t>
            </a:r>
            <a:r>
              <a:rPr lang="en-GB" b="1" dirty="0"/>
              <a:t> (Ric. + </a:t>
            </a:r>
            <a:r>
              <a:rPr lang="en-GB" b="1" dirty="0" err="1"/>
              <a:t>Tecnol</a:t>
            </a:r>
            <a:r>
              <a:rPr lang="en-GB" b="1" dirty="0"/>
              <a:t>.)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7BF4DD-9FF7-B04F-898C-A52DFF256E08}"/>
              </a:ext>
            </a:extLst>
          </p:cNvPr>
          <p:cNvSpPr txBox="1"/>
          <p:nvPr/>
        </p:nvSpPr>
        <p:spPr>
          <a:xfrm>
            <a:off x="4675872" y="847697"/>
            <a:ext cx="406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Servizio</a:t>
            </a:r>
            <a:r>
              <a:rPr lang="en-GB" b="1" dirty="0"/>
              <a:t> </a:t>
            </a:r>
            <a:r>
              <a:rPr lang="en-GB" b="1" dirty="0" err="1"/>
              <a:t>meccanico</a:t>
            </a:r>
            <a:r>
              <a:rPr lang="en-GB" b="1" dirty="0"/>
              <a:t> </a:t>
            </a:r>
            <a:r>
              <a:rPr lang="en-GB" b="1" dirty="0" err="1"/>
              <a:t>ed</a:t>
            </a:r>
            <a:r>
              <a:rPr lang="en-GB" b="1" dirty="0"/>
              <a:t> </a:t>
            </a:r>
            <a:r>
              <a:rPr lang="en-GB" b="1" dirty="0" err="1"/>
              <a:t>elettronico</a:t>
            </a:r>
            <a:endParaRPr lang="en-GB" b="1" dirty="0"/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0CB9D46D-0971-3E68-B695-4DC02C548A89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</p:spTree>
    <p:extLst>
      <p:ext uri="{BB962C8B-B14F-4D97-AF65-F5344CB8AC3E}">
        <p14:creationId xmlns:p14="http://schemas.microsoft.com/office/powerpoint/2010/main" val="307792269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BE9ED49-DA76-B94D-B513-6A03EDDD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68" y="634085"/>
            <a:ext cx="5921404" cy="4811141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886C3E3B-9D72-A44E-B7EB-36C85FDF3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8" y="1209120"/>
            <a:ext cx="2425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CLAS12 detector</a:t>
            </a:r>
            <a:endParaRPr lang="en-US" sz="2000" b="1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DD0B01A-B4CD-784A-A394-772B986C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2" y="3068961"/>
            <a:ext cx="3669658" cy="334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3D6F14B3-7E2D-254D-BFBC-58DF017536CC}"/>
                  </a:ext>
                </a:extLst>
              </p:cNvPr>
              <p:cNvSpPr txBox="1"/>
              <p:nvPr/>
            </p:nvSpPr>
            <p:spPr>
              <a:xfrm>
                <a:off x="144016" y="1586823"/>
                <a:ext cx="3203848" cy="1428523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Lumi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𝟑𝟓</m:t>
                        </m:r>
                      </m:sup>
                    </m:sSup>
                    <m:r>
                      <a:rPr lang="it-IT" sz="1700" b="1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𝒔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endParaRPr lang="it-IT" sz="1700" b="1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dirty="0">
                    <a:solidFill>
                      <a:prstClr val="black"/>
                    </a:solidFill>
                    <a:latin typeface="Calibri"/>
                  </a:rPr>
                  <a:t>High polarized electron beams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H and D polarized target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Broad kinematic range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Very good PID</a:t>
                </a:r>
              </a:p>
            </p:txBody>
          </p:sp>
        </mc:Choice>
        <mc:Fallback xmlns=""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3D6F14B3-7E2D-254D-BFBC-58DF01753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1586823"/>
                <a:ext cx="3203848" cy="1428523"/>
              </a:xfrm>
              <a:prstGeom prst="rect">
                <a:avLst/>
              </a:prstGeom>
              <a:blipFill>
                <a:blip r:embed="rId5"/>
                <a:stretch>
                  <a:fillRect l="-787" b="-2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">
            <a:extLst>
              <a:ext uri="{FF2B5EF4-FFF2-40B4-BE49-F238E27FC236}">
                <a16:creationId xmlns:a16="http://schemas.microsoft.com/office/drawing/2014/main" id="{C75F7311-D1AF-094C-8386-872632946A8B}"/>
              </a:ext>
            </a:extLst>
          </p:cNvPr>
          <p:cNvSpPr txBox="1"/>
          <p:nvPr/>
        </p:nvSpPr>
        <p:spPr>
          <a:xfrm>
            <a:off x="5341976" y="5336041"/>
            <a:ext cx="3638357" cy="1181844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it-IT" sz="2000" b="1" dirty="0">
                <a:solidFill>
                  <a:srgbClr val="0033CC"/>
                </a:solidFill>
              </a:rPr>
              <a:t>Physics program</a:t>
            </a:r>
            <a:r>
              <a:rPr lang="it-IT" sz="1800" dirty="0">
                <a:solidFill>
                  <a:schemeClr val="tx1"/>
                </a:solidFill>
              </a:rPr>
              <a:t>:</a:t>
            </a:r>
          </a:p>
          <a:p>
            <a:pPr marL="285690" indent="-285690">
              <a:buFontTx/>
              <a:buChar char="-"/>
            </a:pPr>
            <a:r>
              <a:rPr lang="it-IT" sz="1600" dirty="0">
                <a:solidFill>
                  <a:schemeClr val="tx1"/>
                </a:solidFill>
              </a:rPr>
              <a:t>Hadron spectroscopy</a:t>
            </a:r>
          </a:p>
          <a:p>
            <a:pPr marL="285690" indent="-285690">
              <a:buFontTx/>
              <a:buChar char="-"/>
            </a:pPr>
            <a:r>
              <a:rPr lang="it-IT" sz="1600" dirty="0">
                <a:solidFill>
                  <a:schemeClr val="tx1"/>
                </a:solidFill>
              </a:rPr>
              <a:t>Nuclear effects in hadronization</a:t>
            </a:r>
          </a:p>
          <a:p>
            <a:pPr marL="285690" indent="-285690">
              <a:buFontTx/>
              <a:buChar char="-"/>
            </a:pPr>
            <a:r>
              <a:rPr lang="it-IT" sz="1600" b="1" dirty="0">
                <a:solidFill>
                  <a:schemeClr val="tx1"/>
                </a:solidFill>
              </a:rPr>
              <a:t>Nucleon structure</a:t>
            </a:r>
            <a:r>
              <a:rPr lang="it-IT" sz="1600" dirty="0">
                <a:solidFill>
                  <a:schemeClr val="tx1"/>
                </a:solidFill>
              </a:rPr>
              <a:t> (TMDs, GPDs)</a:t>
            </a: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CE4766DF-4FAB-5CFB-B909-0C81DC0F959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</p:spTree>
    <p:extLst>
      <p:ext uri="{BB962C8B-B14F-4D97-AF65-F5344CB8AC3E}">
        <p14:creationId xmlns:p14="http://schemas.microsoft.com/office/powerpoint/2010/main" val="41290362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31EAF-9244-3F4C-36CC-963259E1B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A61AE85A-6281-60AE-6C4A-A7ABBCC80482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05AFE4AA-77BF-06CA-B37A-9292087B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A62DB1F-2BC2-001C-0E12-163B790F74FA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and INFN-FE</a:t>
            </a:r>
          </a:p>
        </p:txBody>
      </p:sp>
      <p:sp>
        <p:nvSpPr>
          <p:cNvPr id="6" name="Rectangle 72">
            <a:extLst>
              <a:ext uri="{FF2B5EF4-FFF2-40B4-BE49-F238E27FC236}">
                <a16:creationId xmlns:a16="http://schemas.microsoft.com/office/drawing/2014/main" id="{21FD1B52-208A-2068-3B5C-50C37BC0CAAE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696BDF-36CF-AF6E-5832-341ECDAB36EA}"/>
              </a:ext>
            </a:extLst>
          </p:cNvPr>
          <p:cNvSpPr/>
          <p:nvPr/>
        </p:nvSpPr>
        <p:spPr>
          <a:xfrm>
            <a:off x="33578" y="1046132"/>
            <a:ext cx="1820418" cy="47547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D066D7-FAF2-1AEB-4209-77DFD435651E}"/>
              </a:ext>
            </a:extLst>
          </p:cNvPr>
          <p:cNvSpPr/>
          <p:nvPr/>
        </p:nvSpPr>
        <p:spPr>
          <a:xfrm>
            <a:off x="7357887" y="1068647"/>
            <a:ext cx="1820418" cy="473221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C6A4EC-8F88-03E9-DF58-5183BF7AD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66" y="1057142"/>
            <a:ext cx="7073044" cy="47437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B59FC7-D2A6-5B0D-4DB1-8CA150C3A28C}"/>
              </a:ext>
            </a:extLst>
          </p:cNvPr>
          <p:cNvSpPr txBox="1"/>
          <p:nvPr/>
        </p:nvSpPr>
        <p:spPr>
          <a:xfrm>
            <a:off x="3150479" y="3553858"/>
            <a:ext cx="613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5F701"/>
                </a:solidFill>
              </a:rPr>
              <a:t>10 m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C1ED3F8-9386-410A-FDD0-7DBE2D46CD05}"/>
              </a:ext>
            </a:extLst>
          </p:cNvPr>
          <p:cNvSpPr/>
          <p:nvPr/>
        </p:nvSpPr>
        <p:spPr>
          <a:xfrm>
            <a:off x="148782" y="3666884"/>
            <a:ext cx="2582978" cy="19636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5D0677-39CB-9CC6-EEA8-4028457D69DD}"/>
              </a:ext>
            </a:extLst>
          </p:cNvPr>
          <p:cNvSpPr txBox="1"/>
          <p:nvPr/>
        </p:nvSpPr>
        <p:spPr>
          <a:xfrm>
            <a:off x="150873" y="3808011"/>
            <a:ext cx="228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Luminosity up to 10</a:t>
            </a:r>
            <a:r>
              <a:rPr lang="en-US" sz="1400" baseline="30000" dirty="0"/>
              <a:t>35 </a:t>
            </a:r>
            <a:r>
              <a:rPr lang="en-US" sz="1400" dirty="0"/>
              <a:t>cm</a:t>
            </a:r>
            <a:r>
              <a:rPr lang="en-US" sz="1400" baseline="30000" dirty="0"/>
              <a:t>-2 </a:t>
            </a:r>
            <a:r>
              <a:rPr lang="en-US" sz="1400" dirty="0"/>
              <a:t>s</a:t>
            </a:r>
            <a:r>
              <a:rPr lang="en-US" sz="1400" baseline="30000" dirty="0"/>
              <a:t>-1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0C37F9-9DD7-4DC8-945C-EF7EACD93571}"/>
              </a:ext>
            </a:extLst>
          </p:cNvPr>
          <p:cNvSpPr txBox="1"/>
          <p:nvPr/>
        </p:nvSpPr>
        <p:spPr>
          <a:xfrm>
            <a:off x="162034" y="4939442"/>
            <a:ext cx="258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Broad kinematic range coverage </a:t>
            </a:r>
          </a:p>
          <a:p>
            <a:r>
              <a:rPr lang="en-US" sz="1400" dirty="0"/>
              <a:t>(current to target fragmentation)</a:t>
            </a:r>
            <a:endParaRPr lang="en-US" sz="1400" baseline="30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72F34F-3576-62FA-69D1-E7ADE29AEA05}"/>
              </a:ext>
            </a:extLst>
          </p:cNvPr>
          <p:cNvSpPr txBox="1"/>
          <p:nvPr/>
        </p:nvSpPr>
        <p:spPr>
          <a:xfrm>
            <a:off x="173273" y="4583984"/>
            <a:ext cx="1401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Polarized targets</a:t>
            </a:r>
            <a:endParaRPr lang="en-US" sz="1400" baseline="30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0DCF41-CC2F-28C3-25B4-324367CF0D06}"/>
              </a:ext>
            </a:extLst>
          </p:cNvPr>
          <p:cNvSpPr txBox="1"/>
          <p:nvPr/>
        </p:nvSpPr>
        <p:spPr>
          <a:xfrm>
            <a:off x="150873" y="4215951"/>
            <a:ext cx="24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Highly polarized electron beam</a:t>
            </a:r>
            <a:endParaRPr lang="en-US" sz="1400" baseline="30000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1B61FAE-0EB1-3669-05DB-8FAA7CB6F932}"/>
              </a:ext>
            </a:extLst>
          </p:cNvPr>
          <p:cNvSpPr/>
          <p:nvPr/>
        </p:nvSpPr>
        <p:spPr>
          <a:xfrm>
            <a:off x="2403342" y="3092385"/>
            <a:ext cx="973343" cy="2923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AC0D11-4FC7-8337-E68F-71C2985CAC7A}"/>
              </a:ext>
            </a:extLst>
          </p:cNvPr>
          <p:cNvSpPr txBox="1"/>
          <p:nvPr/>
        </p:nvSpPr>
        <p:spPr>
          <a:xfrm>
            <a:off x="2642006" y="3098691"/>
            <a:ext cx="5084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/>
              <a:t>RICH</a:t>
            </a:r>
            <a:endParaRPr lang="en-IT" sz="13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C270204-D730-3B60-10EB-79728AEDA3EF}"/>
              </a:ext>
            </a:extLst>
          </p:cNvPr>
          <p:cNvSpPr/>
          <p:nvPr/>
        </p:nvSpPr>
        <p:spPr>
          <a:xfrm>
            <a:off x="5590160" y="3088705"/>
            <a:ext cx="1730893" cy="2923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705FA4-AFE3-BEAF-D282-5C14B108521E}"/>
              </a:ext>
            </a:extLst>
          </p:cNvPr>
          <p:cNvSpPr txBox="1"/>
          <p:nvPr/>
        </p:nvSpPr>
        <p:spPr>
          <a:xfrm>
            <a:off x="5880544" y="3087297"/>
            <a:ext cx="11501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/>
              <a:t>Target / Recoil</a:t>
            </a:r>
            <a:endParaRPr lang="en-IT" sz="1300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E44E0D2-55BA-7E53-6F2A-9245E7C94B40}"/>
              </a:ext>
            </a:extLst>
          </p:cNvPr>
          <p:cNvSpPr/>
          <p:nvPr/>
        </p:nvSpPr>
        <p:spPr>
          <a:xfrm>
            <a:off x="4945235" y="4891761"/>
            <a:ext cx="3341364" cy="731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1CD914-A2A9-35C1-A3BB-35A8CB74081E}"/>
              </a:ext>
            </a:extLst>
          </p:cNvPr>
          <p:cNvSpPr txBox="1"/>
          <p:nvPr/>
        </p:nvSpPr>
        <p:spPr>
          <a:xfrm>
            <a:off x="5236081" y="5007127"/>
            <a:ext cx="25989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accent3">
                    <a:lumMod val="50000"/>
                  </a:schemeClr>
                </a:solidFill>
              </a:rPr>
              <a:t>Available or well-known technology</a:t>
            </a:r>
          </a:p>
          <a:p>
            <a:r>
              <a:rPr lang="en-IT" sz="1300" dirty="0">
                <a:solidFill>
                  <a:schemeClr val="accent3">
                    <a:lumMod val="50000"/>
                  </a:schemeClr>
                </a:solidFill>
              </a:rPr>
              <a:t>No specific R&amp;D required</a:t>
            </a:r>
          </a:p>
        </p:txBody>
      </p:sp>
    </p:spTree>
    <p:extLst>
      <p:ext uri="{BB962C8B-B14F-4D97-AF65-F5344CB8AC3E}">
        <p14:creationId xmlns:p14="http://schemas.microsoft.com/office/powerpoint/2010/main" val="100939761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389CE-09B7-51E5-9801-87EC887C3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7" y="3226013"/>
            <a:ext cx="4032448" cy="3227323"/>
          </a:xfrm>
          <a:prstGeom prst="rect">
            <a:avLst/>
          </a:prstGeom>
        </p:spPr>
      </p:pic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detector project (INFN) 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A8A1014B-5EF0-CF41-BC1A-44FE4204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50" y="1035371"/>
            <a:ext cx="3684206" cy="52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1240A625-076F-3B4C-A0EC-D2EEE8C25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22" y="1091557"/>
            <a:ext cx="3533088" cy="167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Table 12">
            <a:extLst>
              <a:ext uri="{FF2B5EF4-FFF2-40B4-BE49-F238E27FC236}">
                <a16:creationId xmlns:a16="http://schemas.microsoft.com/office/drawing/2014/main" id="{001E979A-DABF-9B4D-B464-F370ACF516E1}"/>
              </a:ext>
            </a:extLst>
          </p:cNvPr>
          <p:cNvGraphicFramePr>
            <a:graphicFrameLocks noGrp="1"/>
          </p:cNvGraphicFramePr>
          <p:nvPr/>
        </p:nvGraphicFramePr>
        <p:xfrm>
          <a:off x="4644009" y="3212976"/>
          <a:ext cx="4032448" cy="318724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7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/>
                          <a:cs typeface="Calibri"/>
                        </a:rPr>
                        <a:t>INSTITUTIONS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107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463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463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2" name="Picture 23">
            <a:extLst>
              <a:ext uri="{FF2B5EF4-FFF2-40B4-BE49-F238E27FC236}">
                <a16:creationId xmlns:a16="http://schemas.microsoft.com/office/drawing/2014/main" id="{604815EC-EEAD-9346-B532-5D4432A1E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84" y="34764"/>
            <a:ext cx="1056640" cy="845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43EBD0-CB0A-A79A-83C2-9C1C7913DF8D}"/>
              </a:ext>
            </a:extLst>
          </p:cNvPr>
          <p:cNvSpPr txBox="1"/>
          <p:nvPr/>
        </p:nvSpPr>
        <p:spPr>
          <a:xfrm>
            <a:off x="4498082" y="1714623"/>
            <a:ext cx="372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Completed with 2nd module in June 2022</a:t>
            </a:r>
          </a:p>
        </p:txBody>
      </p:sp>
      <p:sp>
        <p:nvSpPr>
          <p:cNvPr id="6" name="Rectangle 72">
            <a:extLst>
              <a:ext uri="{FF2B5EF4-FFF2-40B4-BE49-F238E27FC236}">
                <a16:creationId xmlns:a16="http://schemas.microsoft.com/office/drawing/2014/main" id="{6122A157-8E5B-DC66-4ED8-C4A78F030410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0CAE3-C7B4-1BAD-1215-D5933B74899A}"/>
              </a:ext>
            </a:extLst>
          </p:cNvPr>
          <p:cNvSpPr txBox="1"/>
          <p:nvPr/>
        </p:nvSpPr>
        <p:spPr>
          <a:xfrm>
            <a:off x="4227194" y="1053718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Goal: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6B0C27-5ECF-0D84-BDA9-6A0681CF4C6E}"/>
              </a:ext>
            </a:extLst>
          </p:cNvPr>
          <p:cNvSpPr txBox="1"/>
          <p:nvPr/>
        </p:nvSpPr>
        <p:spPr>
          <a:xfrm>
            <a:off x="4556472" y="2079078"/>
            <a:ext cx="3771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Ognoing: data-taking &amp; calibration</a:t>
            </a:r>
          </a:p>
          <a:p>
            <a:r>
              <a:rPr lang="en-IT" sz="1500" dirty="0"/>
              <a:t>                  alignment finalization of 2</a:t>
            </a:r>
            <a:r>
              <a:rPr lang="en-IT" sz="1500" baseline="30000" dirty="0"/>
              <a:t>nd</a:t>
            </a:r>
            <a:r>
              <a:rPr lang="en-IT" sz="1500" dirty="0"/>
              <a:t> module</a:t>
            </a:r>
          </a:p>
        </p:txBody>
      </p:sp>
    </p:spTree>
    <p:extLst>
      <p:ext uri="{BB962C8B-B14F-4D97-AF65-F5344CB8AC3E}">
        <p14:creationId xmlns:p14="http://schemas.microsoft.com/office/powerpoint/2010/main" val="190512778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Front-End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electronics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EC468B7-0327-9546-BCA7-0E3560EE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26125"/>
            <a:ext cx="3024336" cy="23478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87871E6-D6CB-5A43-90B4-D1C3F53D5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054" y="1694402"/>
            <a:ext cx="3490716" cy="18069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EB25E3-8ED5-9945-83B5-424A178176F4}"/>
              </a:ext>
            </a:extLst>
          </p:cNvPr>
          <p:cNvSpPr txBox="1"/>
          <p:nvPr/>
        </p:nvSpPr>
        <p:spPr>
          <a:xfrm>
            <a:off x="5077220" y="125678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FPGA Board (</a:t>
            </a:r>
            <a:r>
              <a:rPr lang="en-GB" dirty="0" err="1"/>
              <a:t>JLab</a:t>
            </a:r>
            <a:r>
              <a:rPr lang="en-GB" dirty="0"/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E2525A-FD9B-6647-9C78-CDB203633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740" y="4211309"/>
            <a:ext cx="4685740" cy="153553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A480F4-83E3-A74C-9A96-0D3AD2D24676}"/>
              </a:ext>
            </a:extLst>
          </p:cNvPr>
          <p:cNvSpPr txBox="1"/>
          <p:nvPr/>
        </p:nvSpPr>
        <p:spPr>
          <a:xfrm>
            <a:off x="5094386" y="368870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ASIC Board (Ferrara)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6DF41CB6-164C-0449-A5DD-0860FB2A160D}"/>
              </a:ext>
            </a:extLst>
          </p:cNvPr>
          <p:cNvSpPr txBox="1"/>
          <p:nvPr/>
        </p:nvSpPr>
        <p:spPr>
          <a:xfrm>
            <a:off x="252846" y="823464"/>
            <a:ext cx="85687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  <a:latin typeface="Comic Sans MS"/>
                <a:cs typeface="Comic Sans MS"/>
              </a:rPr>
              <a:t>Compact and modular electronics to readout multi-anode PMTs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5E1F06-3897-9D4D-B73F-E865D884C7E0}"/>
              </a:ext>
            </a:extLst>
          </p:cNvPr>
          <p:cNvSpPr txBox="1"/>
          <p:nvPr/>
        </p:nvSpPr>
        <p:spPr>
          <a:xfrm>
            <a:off x="392696" y="4371114"/>
            <a:ext cx="3490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Adopted</a:t>
            </a:r>
            <a:r>
              <a:rPr lang="it-IT" sz="1600" dirty="0"/>
              <a:t> by </a:t>
            </a:r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experiments</a:t>
            </a:r>
            <a:r>
              <a:rPr lang="it-IT" sz="1600" dirty="0"/>
              <a:t>: </a:t>
            </a:r>
          </a:p>
          <a:p>
            <a:r>
              <a:rPr lang="it-IT" sz="1600" dirty="0" err="1"/>
              <a:t>Gluex</a:t>
            </a:r>
            <a:r>
              <a:rPr lang="it-IT" sz="1600" dirty="0"/>
              <a:t>, SOLID, </a:t>
            </a:r>
            <a:r>
              <a:rPr lang="it-IT" sz="1600" b="1" dirty="0">
                <a:solidFill>
                  <a:srgbClr val="C00000"/>
                </a:solidFill>
              </a:rPr>
              <a:t>EIC R&amp;D, RGH </a:t>
            </a:r>
            <a:r>
              <a:rPr lang="it-IT" sz="1600" b="1" dirty="0" err="1">
                <a:solidFill>
                  <a:srgbClr val="C00000"/>
                </a:solidFill>
              </a:rPr>
              <a:t>Recoil</a:t>
            </a:r>
            <a:r>
              <a:rPr lang="it-IT" sz="1600" dirty="0"/>
              <a:t>, …</a:t>
            </a:r>
          </a:p>
          <a:p>
            <a:endParaRPr lang="it-IT" sz="1600" dirty="0"/>
          </a:p>
          <a:p>
            <a:r>
              <a:rPr lang="it-IT" sz="1600" dirty="0" err="1"/>
              <a:t>Adapted</a:t>
            </a:r>
            <a:r>
              <a:rPr lang="it-IT" sz="1600" dirty="0"/>
              <a:t> to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sensors</a:t>
            </a:r>
            <a:r>
              <a:rPr lang="it-IT" sz="1600" dirty="0"/>
              <a:t>:</a:t>
            </a:r>
          </a:p>
          <a:p>
            <a:r>
              <a:rPr lang="it-IT" sz="1600" dirty="0"/>
              <a:t>Multi-</a:t>
            </a:r>
            <a:r>
              <a:rPr lang="it-IT" sz="1600" dirty="0" err="1"/>
              <a:t>anode</a:t>
            </a:r>
            <a:r>
              <a:rPr lang="it-IT" sz="1600" dirty="0"/>
              <a:t> PMT H12700, H13700</a:t>
            </a:r>
          </a:p>
          <a:p>
            <a:r>
              <a:rPr lang="it-IT" sz="1600" dirty="0" err="1"/>
              <a:t>SiPM</a:t>
            </a:r>
            <a:r>
              <a:rPr lang="it-IT" sz="1600" dirty="0"/>
              <a:t> array S12642, H13361</a:t>
            </a: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2227C2DA-F589-DF28-21BB-113314FD8DBE}"/>
              </a:ext>
            </a:extLst>
          </p:cNvPr>
          <p:cNvSpPr txBox="1"/>
          <p:nvPr/>
        </p:nvSpPr>
        <p:spPr>
          <a:xfrm>
            <a:off x="4466542" y="6118850"/>
            <a:ext cx="435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Developed</a:t>
            </a:r>
            <a:r>
              <a:rPr lang="it-IT" b="1" dirty="0">
                <a:solidFill>
                  <a:srgbClr val="C00000"/>
                </a:solidFill>
              </a:rPr>
              <a:t> thanks to Roberto M., L. Barion</a:t>
            </a:r>
            <a:endParaRPr lang="it-IT" sz="1050" b="1" dirty="0">
              <a:solidFill>
                <a:srgbClr val="C00000"/>
              </a:solidFill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5C21149B-3FAA-B0D6-4718-B33FD785046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</p:spTree>
    <p:extLst>
      <p:ext uri="{BB962C8B-B14F-4D97-AF65-F5344CB8AC3E}">
        <p14:creationId xmlns:p14="http://schemas.microsoft.com/office/powerpoint/2010/main" val="155654296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Reconstruction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5C21149B-3FAA-B0D6-4718-B33FD785046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14800-7167-E171-F0DF-85FD2A8F4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982" y="989640"/>
            <a:ext cx="4244993" cy="2603312"/>
          </a:xfrm>
          <a:prstGeom prst="rect">
            <a:avLst/>
          </a:prstGeom>
        </p:spPr>
      </p:pic>
      <p:pic>
        <p:nvPicPr>
          <p:cNvPr id="3" name="Picture 2" descr="richx2.jpg">
            <a:extLst>
              <a:ext uri="{FF2B5EF4-FFF2-40B4-BE49-F238E27FC236}">
                <a16:creationId xmlns:a16="http://schemas.microsoft.com/office/drawing/2014/main" id="{E559D019-9E27-3C97-BFBD-61CA2458D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5252"/>
            <a:ext cx="3207333" cy="2597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EE407A-A3ED-749D-B08A-1EB235578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837571"/>
            <a:ext cx="3864409" cy="250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923B4-3801-70CD-7CA4-AD7BFF9DD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168" y="3952776"/>
            <a:ext cx="3896623" cy="2508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E4D8A8-084C-FE82-08E9-FEAD052D6749}"/>
              </a:ext>
            </a:extLst>
          </p:cNvPr>
          <p:cNvSpPr txBox="1"/>
          <p:nvPr/>
        </p:nvSpPr>
        <p:spPr>
          <a:xfrm>
            <a:off x="4799984" y="338312"/>
            <a:ext cx="3771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Ognoing: data taking &amp; calibration</a:t>
            </a:r>
          </a:p>
          <a:p>
            <a:r>
              <a:rPr lang="en-IT" sz="1500" dirty="0"/>
              <a:t>                  alignment finalization of 2</a:t>
            </a:r>
            <a:r>
              <a:rPr lang="en-IT" sz="1500" baseline="30000" dirty="0"/>
              <a:t>nd</a:t>
            </a:r>
            <a:r>
              <a:rPr lang="en-IT" sz="1500" dirty="0"/>
              <a:t> module</a:t>
            </a:r>
          </a:p>
        </p:txBody>
      </p:sp>
    </p:spTree>
    <p:extLst>
      <p:ext uri="{BB962C8B-B14F-4D97-AF65-F5344CB8AC3E}">
        <p14:creationId xmlns:p14="http://schemas.microsoft.com/office/powerpoint/2010/main" val="263949952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5">
            <a:extLst>
              <a:ext uri="{FF2B5EF4-FFF2-40B4-BE49-F238E27FC236}">
                <a16:creationId xmlns:a16="http://schemas.microsoft.com/office/drawing/2014/main" id="{9154EA37-3866-964C-A000-703FC3A9D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82" y="4741826"/>
            <a:ext cx="3454714" cy="1135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Transverse Target: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omic Sans MS"/>
                <a:cs typeface="Comic Sans MS"/>
              </a:rPr>
              <a:t> high polarization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omic Sans MS"/>
                <a:cs typeface="Comic Sans MS"/>
              </a:rPr>
              <a:t> d 25 mm – Length 10 mm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omic Sans MS"/>
                <a:cs typeface="Comic Sans MS"/>
              </a:rPr>
              <a:t> transverse field up to 2 T 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96D1283A-24EF-E94C-BBF0-43AB8D601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21" y="3117468"/>
            <a:ext cx="3731311" cy="1117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Tracking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solenoid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 design up to 5 T </a:t>
            </a:r>
            <a:r>
              <a:rPr lang="it-IT" sz="1600" dirty="0" err="1">
                <a:latin typeface="Comic Sans MS"/>
                <a:cs typeface="Comic Sans MS"/>
              </a:rPr>
              <a:t>longitudinal</a:t>
            </a:r>
            <a:endParaRPr lang="it-IT" sz="1600" dirty="0"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 4K L-He </a:t>
            </a:r>
            <a:r>
              <a:rPr lang="it-IT" sz="1600" dirty="0" err="1">
                <a:latin typeface="Comic Sans MS"/>
                <a:cs typeface="Comic Sans MS"/>
              </a:rPr>
              <a:t>cryostat</a:t>
            </a:r>
            <a:endParaRPr lang="it-IT" sz="1600" dirty="0"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>
                <a:latin typeface="Comic Sans MS"/>
                <a:cs typeface="Comic Sans MS"/>
              </a:rPr>
              <a:t>length</a:t>
            </a:r>
            <a:r>
              <a:rPr lang="it-IT" sz="1600" dirty="0">
                <a:latin typeface="Comic Sans MS"/>
                <a:cs typeface="Comic Sans MS"/>
              </a:rPr>
              <a:t> 1500 mm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</a:t>
            </a:r>
          </a:p>
        </p:txBody>
      </p:sp>
      <p:grpSp>
        <p:nvGrpSpPr>
          <p:cNvPr id="9" name="Group 19">
            <a:extLst>
              <a:ext uri="{FF2B5EF4-FFF2-40B4-BE49-F238E27FC236}">
                <a16:creationId xmlns:a16="http://schemas.microsoft.com/office/drawing/2014/main" id="{1CCDD9FE-12C1-F142-A8DD-8B86679A213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03848" y="1124745"/>
            <a:ext cx="5836145" cy="4935338"/>
            <a:chOff x="133350" y="1028700"/>
            <a:chExt cx="6279150" cy="5256108"/>
          </a:xfrm>
        </p:grpSpPr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711B3CAA-162C-D543-B3DE-16E30647A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350" y="1028700"/>
              <a:ext cx="6279150" cy="5256108"/>
              <a:chOff x="133350" y="1028700"/>
              <a:chExt cx="6279150" cy="5256108"/>
            </a:xfrm>
          </p:grpSpPr>
          <p:grpSp>
            <p:nvGrpSpPr>
              <p:cNvPr id="15" name="Group 6">
                <a:extLst>
                  <a:ext uri="{FF2B5EF4-FFF2-40B4-BE49-F238E27FC236}">
                    <a16:creationId xmlns:a16="http://schemas.microsoft.com/office/drawing/2014/main" id="{9EF08A97-51FE-2B48-84A1-48A80B4078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350" y="1028700"/>
                <a:ext cx="6042967" cy="5256108"/>
                <a:chOff x="3456310" y="940039"/>
                <a:chExt cx="6042732" cy="5254993"/>
              </a:xfrm>
            </p:grpSpPr>
            <p:pic>
              <p:nvPicPr>
                <p:cNvPr id="18" name="Picture 7" descr="clas12.jpg">
                  <a:extLst>
                    <a:ext uri="{FF2B5EF4-FFF2-40B4-BE49-F238E27FC236}">
                      <a16:creationId xmlns:a16="http://schemas.microsoft.com/office/drawing/2014/main" id="{82C990F6-2B5B-D14B-9730-423DF7F55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62"/>
                <a:stretch>
                  <a:fillRect/>
                </a:stretch>
              </p:blipFill>
              <p:spPr bwMode="auto">
                <a:xfrm>
                  <a:off x="3456310" y="940039"/>
                  <a:ext cx="5592752" cy="5191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3154E619-7666-A54E-99F2-AF7A7F055AA1}"/>
                    </a:ext>
                  </a:extLst>
                </p:cNvPr>
                <p:cNvSpPr txBox="1"/>
                <p:nvPr/>
              </p:nvSpPr>
              <p:spPr>
                <a:xfrm>
                  <a:off x="4780320" y="5572382"/>
                  <a:ext cx="1745215" cy="622650"/>
                </a:xfrm>
                <a:prstGeom prst="rect">
                  <a:avLst/>
                </a:prstGeom>
                <a:gradFill>
                  <a:gsLst>
                    <a:gs pos="0">
                      <a:srgbClr val="E4C535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superconducting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torus</a:t>
                  </a:r>
                </a:p>
              </p:txBody>
            </p:sp>
            <p:sp>
              <p:nvSpPr>
                <p:cNvPr id="20" name="TextBox 15">
                  <a:extLst>
                    <a:ext uri="{FF2B5EF4-FFF2-40B4-BE49-F238E27FC236}">
                      <a16:creationId xmlns:a16="http://schemas.microsoft.com/office/drawing/2014/main" id="{5C645C75-A9E2-6A44-8CAE-E789BF80605C}"/>
                    </a:ext>
                  </a:extLst>
                </p:cNvPr>
                <p:cNvSpPr txBox="1"/>
                <p:nvPr/>
              </p:nvSpPr>
              <p:spPr>
                <a:xfrm>
                  <a:off x="6652691" y="5434129"/>
                  <a:ext cx="1746805" cy="622650"/>
                </a:xfrm>
                <a:prstGeom prst="rect">
                  <a:avLst/>
                </a:prstGeom>
                <a:gradFill>
                  <a:gsLst>
                    <a:gs pos="0">
                      <a:srgbClr val="0000FF"/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/>
                    <a:t>superconducting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/>
                    <a:t>solenoid</a:t>
                  </a:r>
                </a:p>
              </p:txBody>
            </p:sp>
            <p:sp>
              <p:nvSpPr>
                <p:cNvPr id="21" name="10-Point Star 16">
                  <a:extLst>
                    <a:ext uri="{FF2B5EF4-FFF2-40B4-BE49-F238E27FC236}">
                      <a16:creationId xmlns:a16="http://schemas.microsoft.com/office/drawing/2014/main" id="{7F27408A-ADF6-5348-ABFF-D5637AE90664}"/>
                    </a:ext>
                  </a:extLst>
                </p:cNvPr>
                <p:cNvSpPr/>
                <p:nvPr/>
              </p:nvSpPr>
              <p:spPr>
                <a:xfrm>
                  <a:off x="8399496" y="4342387"/>
                  <a:ext cx="1099546" cy="570502"/>
                </a:xfrm>
                <a:prstGeom prst="star10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dirty="0">
                      <a:latin typeface="Arial"/>
                      <a:cs typeface="Arial"/>
                    </a:rPr>
                    <a:t>target</a:t>
                  </a:r>
                </a:p>
              </p:txBody>
            </p:sp>
          </p:grpSp>
          <p:sp>
            <p:nvSpPr>
              <p:cNvPr id="16" name="Text Box 7">
                <a:extLst>
                  <a:ext uri="{FF2B5EF4-FFF2-40B4-BE49-F238E27FC236}">
                    <a16:creationId xmlns:a16="http://schemas.microsoft.com/office/drawing/2014/main" id="{DD90DC28-8BED-894A-ACB3-5980391EB7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4103" y="5422900"/>
                <a:ext cx="1088397" cy="590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polarized </a:t>
                </a:r>
              </a:p>
              <a:p>
                <a:pPr eaLnBrk="1" hangingPunct="1"/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e</a:t>
                </a:r>
                <a:r>
                  <a:rPr lang="en-US" sz="1500" baseline="300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-</a:t>
                </a:r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beam</a:t>
                </a:r>
                <a:endParaRPr lang="it-IT" sz="1500" dirty="0">
                  <a:solidFill>
                    <a:srgbClr val="FF0000"/>
                  </a:solidFill>
                  <a:latin typeface="Calibri" charset="0"/>
                  <a:cs typeface="Arial" charset="0"/>
                </a:endParaRPr>
              </a:p>
            </p:txBody>
          </p:sp>
          <p:sp>
            <p:nvSpPr>
              <p:cNvPr id="17" name="Line 22">
                <a:extLst>
                  <a:ext uri="{FF2B5EF4-FFF2-40B4-BE49-F238E27FC236}">
                    <a16:creationId xmlns:a16="http://schemas.microsoft.com/office/drawing/2014/main" id="{DFC62A74-0B00-684E-8523-8EED830A60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65688" y="5127625"/>
                <a:ext cx="609600" cy="369888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30561E7-99DC-854D-801A-D1BDF774C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2163" y="4818063"/>
              <a:ext cx="474662" cy="117475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AD134C75-E4FA-8A4E-BD7A-F26BE3FEF010}"/>
              </a:ext>
            </a:extLst>
          </p:cNvPr>
          <p:cNvSpPr/>
          <p:nvPr/>
        </p:nvSpPr>
        <p:spPr>
          <a:xfrm>
            <a:off x="95992" y="1052736"/>
            <a:ext cx="39789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Internal</a:t>
            </a:r>
            <a:r>
              <a:rPr lang="it-IT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Target</a:t>
            </a:r>
            <a:r>
              <a:rPr lang="it-IT" sz="1600" dirty="0">
                <a:latin typeface="Comic Sans MS" panose="030F0902030302020204" pitchFamily="66" charset="0"/>
              </a:rPr>
              <a:t> </a:t>
            </a:r>
          </a:p>
          <a:p>
            <a:r>
              <a:rPr lang="it-IT" sz="1600" dirty="0">
                <a:latin typeface="Comic Sans MS" panose="030F0902030302020204" pitchFamily="66" charset="0"/>
              </a:rPr>
              <a:t>To </a:t>
            </a:r>
            <a:r>
              <a:rPr lang="it-IT" sz="1600" dirty="0" err="1">
                <a:latin typeface="Comic Sans MS" panose="030F0902030302020204" pitchFamily="66" charset="0"/>
              </a:rPr>
              <a:t>maintain</a:t>
            </a:r>
            <a:r>
              <a:rPr lang="it-IT" sz="1600" dirty="0"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latin typeface="Comic Sans MS" panose="030F0902030302020204" pitchFamily="66" charset="0"/>
              </a:rPr>
              <a:t>transverse</a:t>
            </a:r>
            <a:r>
              <a:rPr lang="it-IT" sz="1600" dirty="0">
                <a:latin typeface="Comic Sans MS" panose="030F0902030302020204" pitchFamily="66" charset="0"/>
              </a:rPr>
              <a:t> spin </a:t>
            </a:r>
            <a:r>
              <a:rPr lang="it-IT" sz="1600" dirty="0" err="1">
                <a:latin typeface="Comic Sans MS" panose="030F0902030302020204" pitchFamily="66" charset="0"/>
              </a:rPr>
              <a:t>polarization</a:t>
            </a:r>
            <a:endParaRPr lang="it-IT" sz="1600" dirty="0">
              <a:latin typeface="Comic Sans MS" panose="030F0902030302020204" pitchFamily="66" charset="0"/>
            </a:endParaRPr>
          </a:p>
          <a:p>
            <a:r>
              <a:rPr lang="it-IT" sz="1600" dirty="0" err="1">
                <a:latin typeface="Comic Sans MS" panose="030F0902030302020204" pitchFamily="66" charset="0"/>
              </a:rPr>
              <a:t>within</a:t>
            </a:r>
            <a:r>
              <a:rPr lang="it-IT" sz="1600" dirty="0">
                <a:latin typeface="Comic Sans MS" panose="030F0902030302020204" pitchFamily="66" charset="0"/>
              </a:rPr>
              <a:t> the CLAS12 </a:t>
            </a:r>
            <a:r>
              <a:rPr lang="it-IT" sz="1600" dirty="0" err="1">
                <a:latin typeface="Comic Sans MS" panose="030F0902030302020204" pitchFamily="66" charset="0"/>
              </a:rPr>
              <a:t>solenoid</a:t>
            </a:r>
            <a:r>
              <a:rPr lang="it-IT" sz="1600" dirty="0"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latin typeface="Comic Sans MS" panose="030F0902030302020204" pitchFamily="66" charset="0"/>
              </a:rPr>
              <a:t>preserve</a:t>
            </a:r>
            <a:r>
              <a:rPr lang="it-IT" sz="1600" dirty="0">
                <a:latin typeface="Comic Sans MS" panose="030F0902030302020204" pitchFamily="66" charset="0"/>
              </a:rPr>
              <a:t> wide </a:t>
            </a:r>
            <a:r>
              <a:rPr lang="it-IT" sz="1600" dirty="0" err="1">
                <a:latin typeface="Comic Sans MS" panose="030F0902030302020204" pitchFamily="66" charset="0"/>
              </a:rPr>
              <a:t>acceptance</a:t>
            </a:r>
            <a:r>
              <a:rPr lang="it-IT" sz="1600" dirty="0">
                <a:latin typeface="Comic Sans MS" panose="030F0902030302020204" pitchFamily="66" charset="0"/>
              </a:rPr>
              <a:t> for the </a:t>
            </a:r>
            <a:r>
              <a:rPr lang="it-IT" sz="1600" dirty="0" err="1">
                <a:latin typeface="Comic Sans MS" panose="030F0902030302020204" pitchFamily="66" charset="0"/>
              </a:rPr>
              <a:t>final</a:t>
            </a:r>
            <a:r>
              <a:rPr lang="it-IT" sz="1600" dirty="0">
                <a:latin typeface="Comic Sans MS" panose="030F0902030302020204" pitchFamily="66" charset="0"/>
              </a:rPr>
              <a:t>-state </a:t>
            </a:r>
            <a:r>
              <a:rPr lang="it-IT" sz="1600" dirty="0" err="1">
                <a:latin typeface="Comic Sans MS" panose="030F0902030302020204" pitchFamily="66" charset="0"/>
              </a:rPr>
              <a:t>particles</a:t>
            </a:r>
            <a:r>
              <a:rPr lang="it-IT" sz="1600" dirty="0">
                <a:latin typeface="Comic Sans MS" panose="030F0902030302020204" pitchFamily="66" charset="0"/>
              </a:rPr>
              <a:t>, n</a:t>
            </a:r>
            <a:r>
              <a:rPr lang="it-IT" sz="1600" dirty="0">
                <a:effectLst/>
                <a:latin typeface="Comic Sans MS" panose="030F0902030302020204" pitchFamily="66" charset="0"/>
              </a:rPr>
              <a:t>ew </a:t>
            </a:r>
            <a:r>
              <a:rPr lang="it-IT" sz="1600" dirty="0" err="1">
                <a:effectLst/>
                <a:latin typeface="Comic Sans MS" panose="030F0902030302020204" pitchFamily="66" charset="0"/>
              </a:rPr>
              <a:t>magneti</a:t>
            </a:r>
            <a:r>
              <a:rPr lang="it-IT" sz="1600" dirty="0" err="1">
                <a:latin typeface="Comic Sans MS" panose="030F0902030302020204" pitchFamily="66" charset="0"/>
              </a:rPr>
              <a:t>c</a:t>
            </a:r>
            <a:r>
              <a:rPr lang="it-IT" sz="1600" dirty="0"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latin typeface="Comic Sans MS" panose="030F0902030302020204" pitchFamily="66" charset="0"/>
              </a:rPr>
              <a:t>solutions</a:t>
            </a:r>
            <a:r>
              <a:rPr lang="it-IT" sz="1600" dirty="0">
                <a:latin typeface="Comic Sans MS" panose="030F0902030302020204" pitchFamily="66" charset="0"/>
              </a:rPr>
              <a:t> are </a:t>
            </a:r>
            <a:r>
              <a:rPr lang="it-IT" sz="1600" dirty="0" err="1">
                <a:latin typeface="Comic Sans MS" panose="030F0902030302020204" pitchFamily="66" charset="0"/>
              </a:rPr>
              <a:t>required</a:t>
            </a:r>
            <a:r>
              <a:rPr lang="it-IT" sz="1600" dirty="0">
                <a:latin typeface="Comic Sans MS" panose="030F0902030302020204" pitchFamily="66" charset="0"/>
              </a:rPr>
              <a:t>.</a:t>
            </a:r>
            <a:endParaRPr lang="it-IT" sz="1600" dirty="0">
              <a:effectLst/>
              <a:latin typeface="Comic Sans MS" panose="030F0902030302020204" pitchFamily="66" charset="0"/>
            </a:endParaRP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652665DC-9043-4EE3-5D7F-48A1B54FC406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04/07/2025</a:t>
            </a:r>
          </a:p>
        </p:txBody>
      </p:sp>
    </p:spTree>
    <p:extLst>
      <p:ext uri="{BB962C8B-B14F-4D97-AF65-F5344CB8AC3E}">
        <p14:creationId xmlns:p14="http://schemas.microsoft.com/office/powerpoint/2010/main" val="18170226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0000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ixed Target" id="{B816CDD4-59B9-A649-AB19-0955A5E4DF4C}" vid="{7BDB7892-0590-5441-9545-46D91A0FFC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9298</TotalTime>
  <Words>3436</Words>
  <Application>Microsoft Macintosh PowerPoint</Application>
  <PresentationFormat>On-screen Show (4:3)</PresentationFormat>
  <Paragraphs>712</Paragraphs>
  <Slides>35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Cambria Math</vt:lpstr>
      <vt:lpstr>Comic Sans MS</vt:lpstr>
      <vt:lpstr>Helvetica</vt:lpstr>
      <vt:lpstr>Savoye LET</vt:lpstr>
      <vt:lpstr>Symbol</vt:lpstr>
      <vt:lpstr>Times New Roman</vt:lpstr>
      <vt:lpstr>Wingdings</vt:lpstr>
      <vt:lpstr>Tema di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Marco Contalbrigo</cp:lastModifiedBy>
  <cp:revision>188</cp:revision>
  <cp:lastPrinted>2012-09-20T07:52:31Z</cp:lastPrinted>
  <dcterms:created xsi:type="dcterms:W3CDTF">2020-06-22T17:51:53Z</dcterms:created>
  <dcterms:modified xsi:type="dcterms:W3CDTF">2025-07-02T19:43:33Z</dcterms:modified>
</cp:coreProperties>
</file>