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1497" r:id="rId2"/>
    <p:sldId id="1651" r:id="rId3"/>
    <p:sldId id="1643" r:id="rId4"/>
    <p:sldId id="1644" r:id="rId5"/>
    <p:sldId id="1631" r:id="rId6"/>
    <p:sldId id="1634" r:id="rId7"/>
    <p:sldId id="1632" r:id="rId8"/>
    <p:sldId id="1633" r:id="rId9"/>
    <p:sldId id="1635" r:id="rId10"/>
    <p:sldId id="1636" r:id="rId11"/>
    <p:sldId id="1638" r:id="rId12"/>
    <p:sldId id="1637" r:id="rId13"/>
    <p:sldId id="1649" r:id="rId14"/>
    <p:sldId id="1640" r:id="rId15"/>
    <p:sldId id="1641" r:id="rId16"/>
    <p:sldId id="1642" r:id="rId17"/>
    <p:sldId id="1607" r:id="rId18"/>
    <p:sldId id="1574" r:id="rId19"/>
    <p:sldId id="1569" r:id="rId20"/>
    <p:sldId id="1575" r:id="rId21"/>
    <p:sldId id="1571" r:id="rId22"/>
    <p:sldId id="1570" r:id="rId23"/>
    <p:sldId id="1572" r:id="rId24"/>
    <p:sldId id="1608" r:id="rId25"/>
    <p:sldId id="1573" r:id="rId26"/>
    <p:sldId id="1566" r:id="rId27"/>
    <p:sldId id="1568" r:id="rId28"/>
    <p:sldId id="1567" r:id="rId29"/>
    <p:sldId id="1159" r:id="rId30"/>
    <p:sldId id="1166" r:id="rId31"/>
    <p:sldId id="1163" r:id="rId32"/>
    <p:sldId id="1170" r:id="rId33"/>
    <p:sldId id="1168" r:id="rId34"/>
    <p:sldId id="1600" r:id="rId35"/>
    <p:sldId id="1599" r:id="rId36"/>
    <p:sldId id="1598" r:id="rId37"/>
    <p:sldId id="1645" r:id="rId38"/>
    <p:sldId id="1622" r:id="rId39"/>
    <p:sldId id="1522" r:id="rId40"/>
    <p:sldId id="1605" r:id="rId41"/>
    <p:sldId id="1579" r:id="rId42"/>
    <p:sldId id="1591" r:id="rId43"/>
    <p:sldId id="1606" r:id="rId44"/>
    <p:sldId id="1586" r:id="rId45"/>
    <p:sldId id="1594" r:id="rId46"/>
    <p:sldId id="1588" r:id="rId47"/>
    <p:sldId id="1648" r:id="rId48"/>
    <p:sldId id="1585" r:id="rId49"/>
    <p:sldId id="1584" r:id="rId50"/>
    <p:sldId id="1489" r:id="rId51"/>
    <p:sldId id="1595" r:id="rId52"/>
    <p:sldId id="1620" r:id="rId53"/>
    <p:sldId id="1650" r:id="rId5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CDE41"/>
    <a:srgbClr val="E424EA"/>
    <a:srgbClr val="F5F701"/>
    <a:srgbClr val="E4E49A"/>
    <a:srgbClr val="FCBA78"/>
    <a:srgbClr val="E5E1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5" autoAdjust="0"/>
    <p:restoredTop sz="96131" autoAdjust="0"/>
  </p:normalViewPr>
  <p:slideViewPr>
    <p:cSldViewPr snapToGrid="0" snapToObjects="1">
      <p:cViewPr>
        <p:scale>
          <a:sx n="155" d="100"/>
          <a:sy n="155" d="100"/>
        </p:scale>
        <p:origin x="1224" y="584"/>
      </p:cViewPr>
      <p:guideLst>
        <p:guide orient="horz" pos="1620"/>
        <p:guide pos="2880"/>
      </p:guideLst>
    </p:cSldViewPr>
  </p:slid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6/29/25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6/29/25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48E85-4AA3-B804-5ADB-F14BD4C36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2B3ADA-EF5A-9080-7EA1-73F78016B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933660-0CAE-85E8-FB76-F8D4DB4C5B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C8E4B-B8D4-55DB-60F2-3F699FC5F6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07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0530E-737B-1A9A-3829-DCC558600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04F141-7C88-CF9D-1CD7-1894809398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D044D8-B164-B255-7C0B-206600209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36C93-1817-991E-3BA6-02F7432064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04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69AE9-FD3C-7FEC-99A0-E0A8CD28E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50F000-E42B-DC00-BE59-FF746030D9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6EBDF9-7701-9BA5-C807-280A20927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3CAF0-6289-CBB7-BA48-263837F38E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9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42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96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53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74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05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E4410-A16A-1AD1-B0F0-18F0B7321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09C17B-1193-0D62-66B8-F83BEBC604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6E7D39-84FC-1FFE-9402-DD37AEF7A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7C68A-0E28-879A-6E4C-EA649FA35A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937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17E46-D714-8530-5956-8A40079CE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9717B7-36F3-6835-4A29-1C60237D70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126CF8-8F52-7C56-7265-AF88D19FD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35D3C-D135-FD70-ED9E-D866EB9F91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49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5E9DB-85E8-2248-0423-9FDD646EA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8F3DBE-CD17-6B5D-ECB6-A32CB66A5D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2A9BA3-7E70-85AF-B24C-9E8F9AEB3E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6F60F-7BD5-A79B-7E14-6BBAE35A6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8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516F2-2FEE-1741-A5C0-7AFD3C32C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52931E-3D3B-8141-466B-50DF4307C2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6690C0-FB6D-2291-79B6-B12AF92A7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3F403-2ABB-6B89-246A-441CDD698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38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71D74-E5CD-6FEC-5026-A151702AB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891CB5-2BC0-C765-CDD6-4D0300A261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B053EE-7B9B-9889-9CA2-109E3D8F2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36374-677B-1EAA-0807-BB0C7DF402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94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5DD6F-ACA8-B66E-A407-839F36E74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CE06BF-6DDD-A36E-4C48-170E3D4E83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31359D-702E-215C-C6C6-477B8D8E2C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6409F-C4AA-26F9-8A91-5D2A551D6E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401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CD763-5CD1-0D99-B8B9-59FBC4BD6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26240C-24D1-8E43-2471-56081B32F0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59287D-7327-2E09-A165-595689E896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Farsi spieare la latenza. Bisogna sapere ul data rate a cui sono arrivati (factor 2?)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CEAB1-947A-1D01-AE62-9E50B16B9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05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D2243-78DD-9A6C-FD9B-9DB32BF21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E908F5-C5B1-3555-6AD4-4E607242C7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1DD66D-27CC-103C-03CB-0759B0DE4A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74D35-414A-D983-BD83-86C1A12AE9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973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B8719-E747-C119-1B21-BEE3CED8E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038499-1F87-D48C-5DC8-AAED7517C7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11E475-69BF-7295-986A-F7B39E3AF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AAB1A-4679-9755-A79C-8C6C58B0FA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789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62F40-E1E8-529C-725C-573F6716A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4A3E13-88F4-A31A-AAAD-AED0727A14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7F65DC-6259-31A9-D772-9E9702EA0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A468A-F0C7-277E-6301-30DA66A196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197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8F332-340D-778C-6534-155DD3B82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012224-1E98-29B7-AAEC-6573D54266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38F9F7-A3E3-2BFE-EF98-5D2764F327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4563A-7F23-732F-868B-B71DBF7CFB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417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E8C17-3E3A-C356-8876-54E10DD81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C9D59D-ACE8-0ADC-AE89-CCECBB5FAC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B8EA3C-BE46-3CB2-97CC-DF527994DC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246E6-3AFC-CB5A-5D56-B1A7E2371A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044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ACD40-B989-6EF1-6A34-F76B51310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C59854-EE94-DF13-5072-240E73FE19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0190F5-DEA9-D086-7C55-C72D06486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F6B73-6927-C092-703F-EA526A25F7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59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29397-CDA6-F109-03E6-6A2E59B38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3EAB83-9A9F-0883-B45C-46BA522A2E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7ED12C-44E7-B875-EBC5-9A93E5BAC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77FDD-A13E-AAFC-9D36-453D6296A7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28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0D6E0-1A45-BDD6-DDCC-EB38386A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40E599-A0E2-44C4-1EAF-46971C2271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1839D6-245F-B521-0AAA-E23778BC41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F29FD-9C83-62CD-6AEA-E61D0B4A6B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13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EB867-0A5C-A31B-C0B9-3C5D4848A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9A3371-7D32-3F53-2020-62BD73EA50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E72944-DB86-A15D-E8CD-731245E778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450A7-89B2-3492-EC38-164D43CF6D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42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C5F9F-B851-3A8F-27FE-4ECD0C0E6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78CC35-3AEB-C57B-AA7D-7C36C5462C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968F5F-19F5-2608-BA64-4AED355DB6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AAA77-B33E-1C2C-8B44-61B3CD84C3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22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3DDFB-0003-15BB-9650-97F883283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6CC0F1-EA6A-F367-E00B-2216E34C4E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B50C56-B2C7-7F68-E2D6-ABD8A348DB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2C389-5A93-BBDE-ED05-11BE200D3C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33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A52EE-6FA1-BC69-D31F-11C3F1BAD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376EB8-3C2E-537C-443A-30F75938AC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38CCDD-183D-BA9C-2D39-055801C97D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2D844-5B21-33FA-4D90-57AFDE3660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80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E3EAC-1CB9-1FDF-D052-11D53B8E1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8E95BA-5EB5-88A4-71DD-CC66C6A02C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783C3A-8D85-2376-B584-06C16FCB8D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AE9FE-FF08-22EC-497D-1B42F9422A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66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EF9ED-2B2B-37C2-691F-ADA0CD420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59D648-8B72-155B-B266-13649A4016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E39976-1286-D4FE-590C-16C6D147D6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E90B5-CF53-2C4D-F56A-255A7E5B76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89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29/06/25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29/06/25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29/06/25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29/06/25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29/06/25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29/06/25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29/06/25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29/06/25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29/06/25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29/06/25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29/06/25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29/06/25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88.png"/><Relationship Id="rId7" Type="http://schemas.openxmlformats.org/officeDocument/2006/relationships/image" Target="../media/image9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hyperlink" Target="https://arxiv.org/abs/2505.10658" TargetMode="External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105F2-591F-4FFA-0519-7E584E9F1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1F94C67-648E-D29C-8FDB-BC802B0C2801}"/>
              </a:ext>
            </a:extLst>
          </p:cNvPr>
          <p:cNvSpPr/>
          <p:nvPr/>
        </p:nvSpPr>
        <p:spPr>
          <a:xfrm>
            <a:off x="0" y="0"/>
            <a:ext cx="9144000" cy="539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59E49F-5F48-C426-1C44-3BDABDB462CD}"/>
              </a:ext>
            </a:extLst>
          </p:cNvPr>
          <p:cNvSpPr txBox="1"/>
          <p:nvPr/>
        </p:nvSpPr>
        <p:spPr>
          <a:xfrm>
            <a:off x="2241856" y="1512930"/>
            <a:ext cx="360618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3000" b="1" dirty="0">
                <a:solidFill>
                  <a:schemeClr val="accent1">
                    <a:lumMod val="75000"/>
                  </a:schemeClr>
                </a:solidFill>
              </a:rPr>
              <a:t>Particle Identification</a:t>
            </a:r>
          </a:p>
          <a:p>
            <a:pPr algn="ctr"/>
            <a:endParaRPr lang="en-IT" sz="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IT" sz="2500" b="1" dirty="0">
                <a:solidFill>
                  <a:schemeClr val="accent1">
                    <a:lumMod val="75000"/>
                  </a:schemeClr>
                </a:solidFill>
              </a:rPr>
              <a:t>Lesson 2 - Methods</a:t>
            </a: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CB26F99A-C168-CE26-FEA9-82FF4FF8E597}"/>
              </a:ext>
            </a:extLst>
          </p:cNvPr>
          <p:cNvSpPr txBox="1"/>
          <p:nvPr/>
        </p:nvSpPr>
        <p:spPr>
          <a:xfrm>
            <a:off x="2909155" y="3217683"/>
            <a:ext cx="229947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solidFill>
                  <a:schemeClr val="accent1">
                    <a:lumMod val="75000"/>
                  </a:schemeClr>
                </a:solidFill>
              </a:rPr>
              <a:t>M. Contalbrigo – INFN Ferrara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36EC1-6CD7-29D0-E72C-0D5E1059E2B0}"/>
              </a:ext>
            </a:extLst>
          </p:cNvPr>
          <p:cNvSpPr txBox="1"/>
          <p:nvPr/>
        </p:nvSpPr>
        <p:spPr>
          <a:xfrm>
            <a:off x="1244040" y="3620205"/>
            <a:ext cx="63512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2</a:t>
            </a:r>
            <a:r>
              <a:rPr lang="en-GB" sz="1300" b="0" i="0" baseline="30000" dirty="0">
                <a:solidFill>
                  <a:schemeClr val="accent1">
                    <a:lumMod val="75000"/>
                  </a:schemeClr>
                </a:solidFill>
                <a:effectLst/>
              </a:rPr>
              <a:t>nd</a:t>
            </a:r>
            <a:r>
              <a:rPr lang="en-GB" sz="13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 European School on the Physics of the EIC and Related Topics, </a:t>
            </a:r>
            <a:r>
              <a:rPr lang="en-IT" sz="1300" dirty="0">
                <a:solidFill>
                  <a:schemeClr val="accent1">
                    <a:lumMod val="75000"/>
                  </a:schemeClr>
                </a:solidFill>
              </a:rPr>
              <a:t>22</a:t>
            </a:r>
            <a:r>
              <a:rPr lang="en-IT" sz="1300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IT" sz="1300" dirty="0">
                <a:solidFill>
                  <a:schemeClr val="accent1">
                    <a:lumMod val="75000"/>
                  </a:schemeClr>
                </a:solidFill>
              </a:rPr>
              <a:t> June – 2</a:t>
            </a:r>
            <a:r>
              <a:rPr lang="en-IT" sz="1300" baseline="30000" dirty="0">
                <a:solidFill>
                  <a:schemeClr val="accent1">
                    <a:lumMod val="75000"/>
                  </a:schemeClr>
                </a:solidFill>
              </a:rPr>
              <a:t>nd </a:t>
            </a:r>
            <a:r>
              <a:rPr lang="en-IT" sz="1300" dirty="0">
                <a:solidFill>
                  <a:schemeClr val="accent1">
                    <a:lumMod val="75000"/>
                  </a:schemeClr>
                </a:solidFill>
              </a:rPr>
              <a:t>July,  2025</a:t>
            </a:r>
            <a:endParaRPr lang="en-GB" sz="1300" b="0" i="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65765E-B01D-482C-037F-96732EBD076A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E4D32D95-8FCB-115A-6ACA-8DC83FE536EF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F3C95974-B3DB-B38B-C3F7-0A7D6D7ACB23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82D6D78B-714A-4D8C-7C6A-0CAEC85D75AB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1241056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36143-D7EB-838D-6AB6-4F56B0306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6C9B41-48C6-DCBA-F56D-4BDE06D3617E}"/>
              </a:ext>
            </a:extLst>
          </p:cNvPr>
          <p:cNvSpPr/>
          <p:nvPr/>
        </p:nvSpPr>
        <p:spPr>
          <a:xfrm>
            <a:off x="534159" y="573437"/>
            <a:ext cx="2871434" cy="8136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7654F-C7E8-E11D-C70E-D463F0C14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71" y="3218127"/>
            <a:ext cx="2871434" cy="6312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780D918-E72A-65F5-0F1A-4A78C4C60AFE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602135-3331-B255-43CC-CB7A3672D152}"/>
              </a:ext>
            </a:extLst>
          </p:cNvPr>
          <p:cNvSpPr/>
          <p:nvPr/>
        </p:nvSpPr>
        <p:spPr>
          <a:xfrm>
            <a:off x="3573368" y="-31962"/>
            <a:ext cx="188820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Cherenkov Resolution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DDB2F4-B812-0FE1-0BD2-1A7316C1B231}"/>
              </a:ext>
            </a:extLst>
          </p:cNvPr>
          <p:cNvSpPr txBox="1"/>
          <p:nvPr/>
        </p:nvSpPr>
        <p:spPr>
          <a:xfrm>
            <a:off x="609175" y="1464070"/>
            <a:ext cx="707341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Symbol" pitchFamily="2" charset="2"/>
              </a:rPr>
              <a:t>s</a:t>
            </a:r>
            <a:r>
              <a:rPr lang="en-IT" sz="1400" baseline="-25000" dirty="0"/>
              <a:t>co</a:t>
            </a:r>
            <a:r>
              <a:rPr lang="en-IT" sz="1400" dirty="0"/>
              <a:t>   </a:t>
            </a:r>
            <a:r>
              <a:rPr lang="en-US" sz="1400" dirty="0"/>
              <a:t>correlated uncertainty (tracking, misalignment, magnetic bending, multiple scattering, ….)</a:t>
            </a:r>
            <a:endParaRPr lang="en-GB" sz="1400" dirty="0">
              <a:latin typeface="Symbol" pitchFamily="2" charset="2"/>
            </a:endParaRPr>
          </a:p>
          <a:p>
            <a:endParaRPr lang="en-GB" sz="1400" dirty="0">
              <a:latin typeface="Symbol" pitchFamily="2" charset="2"/>
            </a:endParaRPr>
          </a:p>
          <a:p>
            <a:r>
              <a:rPr lang="en-GB" sz="1400" dirty="0">
                <a:latin typeface="Symbol" pitchFamily="2" charset="2"/>
              </a:rPr>
              <a:t>s</a:t>
            </a:r>
            <a:r>
              <a:rPr lang="en-IT" sz="1400" baseline="-25000" dirty="0"/>
              <a:t>em</a:t>
            </a:r>
            <a:r>
              <a:rPr lang="en-IT" sz="1400" dirty="0"/>
              <a:t>   uncertainty on the photon emission point (radiator depth)</a:t>
            </a:r>
          </a:p>
          <a:p>
            <a:endParaRPr lang="en-IT" sz="1400" dirty="0"/>
          </a:p>
          <a:p>
            <a:r>
              <a:rPr lang="en-GB" sz="1400" dirty="0">
                <a:latin typeface="Symbol" pitchFamily="2" charset="2"/>
              </a:rPr>
              <a:t>s</a:t>
            </a:r>
            <a:r>
              <a:rPr lang="en-IT" sz="1400" baseline="-25000" dirty="0"/>
              <a:t>ch</a:t>
            </a:r>
            <a:r>
              <a:rPr lang="en-IT" sz="1400" dirty="0"/>
              <a:t>    radiator chromatic dispersion (uncertainty on the photon wavelength)</a:t>
            </a:r>
          </a:p>
          <a:p>
            <a:endParaRPr lang="en-IT" sz="1400" dirty="0"/>
          </a:p>
          <a:p>
            <a:r>
              <a:rPr lang="en-IT" sz="1400" dirty="0">
                <a:latin typeface="Symbol" pitchFamily="2" charset="2"/>
              </a:rPr>
              <a:t>s</a:t>
            </a:r>
            <a:r>
              <a:rPr lang="en-IT" sz="1400" baseline="-25000" dirty="0"/>
              <a:t>px</a:t>
            </a:r>
            <a:r>
              <a:rPr lang="en-IT" sz="1400" dirty="0"/>
              <a:t>    sensor spatial resolution (pixel size)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4B5B07-28FC-A42B-25C8-266D4FD8AFBF}"/>
              </a:ext>
            </a:extLst>
          </p:cNvPr>
          <p:cNvSpPr txBox="1"/>
          <p:nvPr/>
        </p:nvSpPr>
        <p:spPr>
          <a:xfrm>
            <a:off x="609175" y="3844331"/>
            <a:ext cx="74531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sz="1400" dirty="0"/>
          </a:p>
          <a:p>
            <a:r>
              <a:rPr lang="en-IT" sz="1400" dirty="0"/>
              <a:t>Q(</a:t>
            </a:r>
            <a:r>
              <a:rPr lang="en-IT" sz="1400" dirty="0">
                <a:latin typeface="Symbol" pitchFamily="2" charset="2"/>
              </a:rPr>
              <a:t>l</a:t>
            </a:r>
            <a:r>
              <a:rPr lang="en-IT" sz="1400" dirty="0"/>
              <a:t>)   Sensor quantum efficiency				</a:t>
            </a:r>
            <a:r>
              <a:rPr lang="en-IT" sz="1400" dirty="0">
                <a:latin typeface="Symbol" pitchFamily="2" charset="2"/>
              </a:rPr>
              <a:t>e</a:t>
            </a:r>
            <a:r>
              <a:rPr lang="en-IT" sz="1400" baseline="-25000" dirty="0"/>
              <a:t>pe </a:t>
            </a:r>
            <a:r>
              <a:rPr lang="en-IT" sz="1400" dirty="0"/>
              <a:t>detection efficiency (sensor and mirror)</a:t>
            </a:r>
            <a:endParaRPr lang="en-IT" sz="1400" baseline="-25000" dirty="0"/>
          </a:p>
          <a:p>
            <a:endParaRPr lang="en-IT" sz="1400" dirty="0"/>
          </a:p>
          <a:p>
            <a:r>
              <a:rPr lang="en-IT" sz="1400" dirty="0">
                <a:latin typeface="Symbol" pitchFamily="2" charset="2"/>
              </a:rPr>
              <a:t>L</a:t>
            </a:r>
            <a:r>
              <a:rPr lang="en-IT" sz="1400" dirty="0"/>
              <a:t>(</a:t>
            </a:r>
            <a:r>
              <a:rPr lang="en-IT" sz="1400" dirty="0">
                <a:latin typeface="Symbol" pitchFamily="2" charset="2"/>
              </a:rPr>
              <a:t>l</a:t>
            </a:r>
            <a:r>
              <a:rPr lang="en-IT" sz="1400" dirty="0"/>
              <a:t>)   Radiator transmission length				t</a:t>
            </a:r>
            <a:r>
              <a:rPr lang="en-IT" sz="1400" baseline="-25000" dirty="0"/>
              <a:t>rad </a:t>
            </a:r>
            <a:r>
              <a:rPr lang="en-IT" sz="1400" dirty="0"/>
              <a:t> radiator thickness</a:t>
            </a:r>
            <a:endParaRPr lang="en-IT" sz="1400" baseline="-25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1765FF-AFF1-FBFD-EFC6-EAE0EBDBCF45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2C1D89C-3807-6D6C-6AF3-208382FE7A42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10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5B1E28CF-E270-1AE6-CFE7-AA1A71F1C691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3E30B9AF-193E-654B-9224-D307D920528F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7284A6-643F-031D-836F-E8C91F71633E}"/>
                  </a:ext>
                </a:extLst>
              </p:cNvPr>
              <p:cNvSpPr txBox="1"/>
              <p:nvPr/>
            </p:nvSpPr>
            <p:spPr>
              <a:xfrm>
                <a:off x="790826" y="686569"/>
                <a:ext cx="2584234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𝐶𝐻</m:t>
                        </m:r>
                      </m:sub>
                    </m:sSub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IT" dirty="0"/>
                      <m:t>=</m:t>
                    </m:r>
                  </m:oMath>
                </a14:m>
                <a:r>
                  <a:rPr lang="en-IT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IT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IT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𝑐𝑜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box>
                          <m:box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𝑒𝑚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+ 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𝑐h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𝑝𝑥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𝑝𝑒</m:t>
                                    </m:r>
                                  </m:sub>
                                </m:sSub>
                              </m:den>
                            </m:f>
                          </m:e>
                        </m:box>
                      </m:e>
                    </m:rad>
                  </m:oMath>
                </a14:m>
                <a:endParaRPr lang="en-IT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7284A6-643F-031D-836F-E8C91F716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26" y="686569"/>
                <a:ext cx="2584234" cy="563680"/>
              </a:xfrm>
              <a:prstGeom prst="rect">
                <a:avLst/>
              </a:prstGeom>
              <a:blipFill>
                <a:blip r:embed="rId3"/>
                <a:stretch>
                  <a:fillRect l="-196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3807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31744-E5FA-6909-3E88-75B43DC82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8CE22F0-EF73-A778-6ECB-94D930A4FE4A}"/>
              </a:ext>
            </a:extLst>
          </p:cNvPr>
          <p:cNvSpPr/>
          <p:nvPr/>
        </p:nvSpPr>
        <p:spPr>
          <a:xfrm>
            <a:off x="143920" y="371433"/>
            <a:ext cx="2237141" cy="17814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771F687-E78B-7B6D-9D82-E4DE2B167B59}"/>
              </a:ext>
            </a:extLst>
          </p:cNvPr>
          <p:cNvSpPr/>
          <p:nvPr/>
        </p:nvSpPr>
        <p:spPr>
          <a:xfrm>
            <a:off x="6112368" y="2259326"/>
            <a:ext cx="2948917" cy="2676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4404DC-2268-A144-F8ED-08ECB4FF6EB0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013799-12DC-7170-71AB-59CBC9678E0C}"/>
              </a:ext>
            </a:extLst>
          </p:cNvPr>
          <p:cNvSpPr/>
          <p:nvPr/>
        </p:nvSpPr>
        <p:spPr>
          <a:xfrm>
            <a:off x="3933822" y="-31962"/>
            <a:ext cx="116730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BELLE ARICH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AF78EF-DB3C-5603-FC7F-2FE474E4F21F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4DA70316-BDD3-2F95-9631-8703293F804E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11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D61FCD1E-D69A-103F-FE4A-9781D26D8E18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8398AD25-478D-B568-8AAC-1D80A12B8AEA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86FA95-DE2A-1E4A-2096-350D6A467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255" y="3095433"/>
            <a:ext cx="2090030" cy="1828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60AA86-A4F4-3A32-D948-F5E7A8CF7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941" y="2242354"/>
            <a:ext cx="2682222" cy="269930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5AC52F5-B119-319F-18F9-57D5892565C2}"/>
              </a:ext>
            </a:extLst>
          </p:cNvPr>
          <p:cNvGrpSpPr/>
          <p:nvPr/>
        </p:nvGrpSpPr>
        <p:grpSpPr>
          <a:xfrm>
            <a:off x="6903180" y="324772"/>
            <a:ext cx="1885984" cy="1828122"/>
            <a:chOff x="6472712" y="513946"/>
            <a:chExt cx="2345363" cy="21285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A05CE22-C3D3-02E3-6B9B-315652C04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7369" y="513946"/>
              <a:ext cx="2260706" cy="21285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533AD0-2ED9-FF2B-7D25-3A943A3097E1}"/>
                </a:ext>
              </a:extLst>
            </p:cNvPr>
            <p:cNvSpPr txBox="1"/>
            <p:nvPr/>
          </p:nvSpPr>
          <p:spPr>
            <a:xfrm>
              <a:off x="6472712" y="516655"/>
              <a:ext cx="5373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1.045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CC2466-03E6-6A88-5DE4-789FA81180B4}"/>
                </a:ext>
              </a:extLst>
            </p:cNvPr>
            <p:cNvSpPr txBox="1"/>
            <p:nvPr/>
          </p:nvSpPr>
          <p:spPr>
            <a:xfrm>
              <a:off x="7542688" y="514400"/>
              <a:ext cx="5373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1.055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044C1C-1FF8-A312-6839-EB7F01F03877}"/>
                </a:ext>
              </a:extLst>
            </p:cNvPr>
            <p:cNvSpPr txBox="1"/>
            <p:nvPr/>
          </p:nvSpPr>
          <p:spPr>
            <a:xfrm>
              <a:off x="7888051" y="1578196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17 cm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FF85D48-9C0A-37BF-79B6-4192C414C7BF}"/>
              </a:ext>
            </a:extLst>
          </p:cNvPr>
          <p:cNvGrpSpPr/>
          <p:nvPr/>
        </p:nvGrpSpPr>
        <p:grpSpPr>
          <a:xfrm>
            <a:off x="147697" y="2251407"/>
            <a:ext cx="3118039" cy="2676669"/>
            <a:chOff x="157342" y="2118266"/>
            <a:chExt cx="3118039" cy="267666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4C88C95-4DB1-6FA0-6DF6-2FB26D23776D}"/>
                </a:ext>
              </a:extLst>
            </p:cNvPr>
            <p:cNvSpPr/>
            <p:nvPr/>
          </p:nvSpPr>
          <p:spPr>
            <a:xfrm>
              <a:off x="157342" y="2118266"/>
              <a:ext cx="3118039" cy="2676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C73F06F-DC0F-790B-F47F-68E047077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342" y="2409707"/>
              <a:ext cx="3118039" cy="238522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9A2090-C08D-E8BD-2BEA-F807F3A3356C}"/>
                </a:ext>
              </a:extLst>
            </p:cNvPr>
            <p:cNvSpPr txBox="1"/>
            <p:nvPr/>
          </p:nvSpPr>
          <p:spPr>
            <a:xfrm>
              <a:off x="797912" y="2130874"/>
              <a:ext cx="190629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300" dirty="0"/>
                <a:t>D</a:t>
              </a:r>
              <a:r>
                <a:rPr lang="en-IT" sz="1300" baseline="30000" dirty="0"/>
                <a:t>0</a:t>
              </a:r>
              <a:r>
                <a:rPr lang="en-IT" sz="1300" dirty="0"/>
                <a:t>--&gt; K</a:t>
              </a:r>
              <a:r>
                <a:rPr lang="en-IT" sz="1300" baseline="30000" dirty="0"/>
                <a:t>-</a:t>
              </a:r>
              <a:r>
                <a:rPr lang="en-IT" sz="1300" dirty="0">
                  <a:latin typeface="Symbol" pitchFamily="2" charset="2"/>
                </a:rPr>
                <a:t>p</a:t>
              </a:r>
              <a:r>
                <a:rPr lang="en-IT" sz="1300" baseline="30000" dirty="0"/>
                <a:t>+</a:t>
              </a:r>
              <a:r>
                <a:rPr lang="en-IT" sz="1300" dirty="0"/>
                <a:t>  0.5 - 3.5 GeV/c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C723487-AC51-4843-A07B-E19E467B5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7247" y="2259325"/>
            <a:ext cx="1972240" cy="107969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164819A-1ECB-A908-5BEF-0AE06663EF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643" y="499460"/>
            <a:ext cx="1571694" cy="14787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1B0A0AB-A2BF-4F88-7248-D5257C46EA93}"/>
              </a:ext>
            </a:extLst>
          </p:cNvPr>
          <p:cNvSpPr txBox="1"/>
          <p:nvPr/>
        </p:nvSpPr>
        <p:spPr>
          <a:xfrm>
            <a:off x="2614005" y="467917"/>
            <a:ext cx="395922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Limited space --&gt; Proximity focusing &amp; radiator focusing</a:t>
            </a:r>
          </a:p>
          <a:p>
            <a:endParaRPr lang="en-IT" sz="1300" dirty="0"/>
          </a:p>
          <a:p>
            <a:r>
              <a:rPr lang="en-IT" sz="1300" dirty="0"/>
              <a:t>High B field (1.5T) --&gt; Custom Hybrid photon detector</a:t>
            </a:r>
          </a:p>
          <a:p>
            <a:r>
              <a:rPr lang="en-IT" sz="1300" dirty="0"/>
              <a:t>			   Super bialkali photocatode</a:t>
            </a:r>
          </a:p>
          <a:p>
            <a:r>
              <a:rPr lang="en-IT" sz="1300" dirty="0"/>
              <a:t>			   Gain 4.5 10</a:t>
            </a:r>
            <a:r>
              <a:rPr lang="en-IT" sz="1300" baseline="30000" dirty="0"/>
              <a:t>6</a:t>
            </a:r>
          </a:p>
          <a:p>
            <a:r>
              <a:rPr lang="en-IT" sz="1300" dirty="0"/>
              <a:t>			   PDE ~ 28 %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BAFF5C-4230-A015-17BC-AA5882F84E67}"/>
              </a:ext>
            </a:extLst>
          </p:cNvPr>
          <p:cNvSpPr txBox="1"/>
          <p:nvPr/>
        </p:nvSpPr>
        <p:spPr>
          <a:xfrm>
            <a:off x="143919" y="1916791"/>
            <a:ext cx="12266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BELLE-II: B-factory</a:t>
            </a:r>
          </a:p>
        </p:txBody>
      </p:sp>
    </p:spTree>
    <p:extLst>
      <p:ext uri="{BB962C8B-B14F-4D97-AF65-F5344CB8AC3E}">
        <p14:creationId xmlns:p14="http://schemas.microsoft.com/office/powerpoint/2010/main" val="3636330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514F4-CDF5-3E17-38EA-3B008D5E8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9B26CF-9CDC-2526-4852-E97A297F2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980" y="473502"/>
            <a:ext cx="5962972" cy="183183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4153250-84E4-0519-F904-80A0616AF3F6}"/>
              </a:ext>
            </a:extLst>
          </p:cNvPr>
          <p:cNvSpPr/>
          <p:nvPr/>
        </p:nvSpPr>
        <p:spPr>
          <a:xfrm>
            <a:off x="2907911" y="2467637"/>
            <a:ext cx="6063330" cy="24332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B8D486-1C4E-63D7-DDB3-5884DAE41DB6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406B68-F0B3-57FE-E925-CD6C41ECDF6C}"/>
              </a:ext>
            </a:extLst>
          </p:cNvPr>
          <p:cNvSpPr/>
          <p:nvPr/>
        </p:nvSpPr>
        <p:spPr>
          <a:xfrm>
            <a:off x="3927407" y="-31962"/>
            <a:ext cx="1180131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CLAS12 RICH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8A1574-B5DE-C028-EB33-BA98AAA7002B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F3CACD9E-CE25-C598-A0A5-75178B20BFB0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12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35232339-6FA6-5DE2-DD9F-012FBED5C82A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923D587A-F4F9-FC95-6D74-A1A5047C6075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4" name="Picture 3" descr="copertina.jpg">
            <a:extLst>
              <a:ext uri="{FF2B5EF4-FFF2-40B4-BE49-F238E27FC236}">
                <a16:creationId xmlns:a16="http://schemas.microsoft.com/office/drawing/2014/main" id="{6EEEC16B-A393-A83D-6A49-3F958633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59" y="2736710"/>
            <a:ext cx="2582690" cy="1831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06EE3C-E0C5-DC42-70E7-21262ABEC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980" y="2859912"/>
            <a:ext cx="2707721" cy="201678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08BBA03-70AC-88F1-EF46-3CA07688CCFD}"/>
              </a:ext>
            </a:extLst>
          </p:cNvPr>
          <p:cNvSpPr/>
          <p:nvPr/>
        </p:nvSpPr>
        <p:spPr>
          <a:xfrm>
            <a:off x="3203838" y="2799430"/>
            <a:ext cx="2446504" cy="273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6172C5-EB19-3454-029A-4C329FD9141C}"/>
              </a:ext>
            </a:extLst>
          </p:cNvPr>
          <p:cNvSpPr txBox="1"/>
          <p:nvPr/>
        </p:nvSpPr>
        <p:spPr>
          <a:xfrm>
            <a:off x="3382166" y="2583409"/>
            <a:ext cx="244650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00FF"/>
                </a:solidFill>
              </a:rPr>
              <a:t>Electrons: direct </a:t>
            </a:r>
            <a:r>
              <a:rPr lang="en-US" sz="1100" b="1" dirty="0" err="1">
                <a:solidFill>
                  <a:srgbClr val="0000FF"/>
                </a:solidFill>
              </a:rPr>
              <a:t>vs</a:t>
            </a:r>
            <a:r>
              <a:rPr lang="en-US" sz="1100" b="1" dirty="0">
                <a:solidFill>
                  <a:srgbClr val="0000FF"/>
                </a:solidFill>
              </a:rPr>
              <a:t> spherical reflection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3B6E9F-2B7D-3C67-FCDD-4862AF709D24}"/>
              </a:ext>
            </a:extLst>
          </p:cNvPr>
          <p:cNvSpPr txBox="1"/>
          <p:nvPr/>
        </p:nvSpPr>
        <p:spPr>
          <a:xfrm>
            <a:off x="6260574" y="2559887"/>
            <a:ext cx="267400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00FF"/>
                </a:solidFill>
              </a:rPr>
              <a:t>95 % kaon efficiency </a:t>
            </a:r>
          </a:p>
          <a:p>
            <a:r>
              <a:rPr lang="en-US" sz="1100" b="1" dirty="0">
                <a:solidFill>
                  <a:srgbClr val="0000FF"/>
                </a:solidFill>
              </a:rPr>
              <a:t>(&lt;1% pion mis-ID) up to 8 GeV/c</a:t>
            </a:r>
          </a:p>
        </p:txBody>
      </p:sp>
      <p:pic>
        <p:nvPicPr>
          <p:cNvPr id="5" name="Picture 4" descr="RICH_Angles.jpg">
            <a:extLst>
              <a:ext uri="{FF2B5EF4-FFF2-40B4-BE49-F238E27FC236}">
                <a16:creationId xmlns:a16="http://schemas.microsoft.com/office/drawing/2014/main" id="{0CC4254F-9C06-EEE1-33AE-5E6C6DCE9B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466" y="2990774"/>
            <a:ext cx="2944331" cy="19465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845EED-CACE-DA50-6D7F-15C9A733FB49}"/>
              </a:ext>
            </a:extLst>
          </p:cNvPr>
          <p:cNvSpPr/>
          <p:nvPr/>
        </p:nvSpPr>
        <p:spPr>
          <a:xfrm>
            <a:off x="86092" y="424377"/>
            <a:ext cx="2821819" cy="19485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37189B-6A62-D8D3-5F9E-8664B6CCFD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89" y="679699"/>
            <a:ext cx="2843722" cy="16932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D92283D-0BF2-E5FC-E8E5-DB418C5013ED}"/>
              </a:ext>
            </a:extLst>
          </p:cNvPr>
          <p:cNvSpPr txBox="1"/>
          <p:nvPr/>
        </p:nvSpPr>
        <p:spPr>
          <a:xfrm>
            <a:off x="166797" y="451963"/>
            <a:ext cx="1883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CLAS12: Nucleon structure </a:t>
            </a:r>
          </a:p>
          <a:p>
            <a:r>
              <a:rPr lang="en-IT" sz="1200" dirty="0"/>
              <a:t>and spectroscopy</a:t>
            </a:r>
          </a:p>
        </p:txBody>
      </p:sp>
    </p:spTree>
    <p:extLst>
      <p:ext uri="{BB962C8B-B14F-4D97-AF65-F5344CB8AC3E}">
        <p14:creationId xmlns:p14="http://schemas.microsoft.com/office/powerpoint/2010/main" val="893199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8D385-AB94-995F-1BF3-51874561A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8DA6B58-A565-FBDC-A382-5F30D79E14AD}"/>
              </a:ext>
            </a:extLst>
          </p:cNvPr>
          <p:cNvSpPr/>
          <p:nvPr/>
        </p:nvSpPr>
        <p:spPr>
          <a:xfrm>
            <a:off x="317671" y="2515765"/>
            <a:ext cx="4333590" cy="238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172C4E-D46E-4FA4-200E-F40CF655EA08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38A1B6-D757-00ED-38BA-B5776DB29CA2}"/>
              </a:ext>
            </a:extLst>
          </p:cNvPr>
          <p:cNvSpPr/>
          <p:nvPr/>
        </p:nvSpPr>
        <p:spPr>
          <a:xfrm>
            <a:off x="4013971" y="-31962"/>
            <a:ext cx="100700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LHCb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RICH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FA420-A119-33CB-4C93-B6F64DA7B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50" y="2515765"/>
            <a:ext cx="2246527" cy="23846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701B54-770A-E728-0307-6459467FD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653" y="3344289"/>
            <a:ext cx="1932173" cy="15530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2BD499-92D4-7398-DA90-9C9EE7216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71" y="389165"/>
            <a:ext cx="3505448" cy="1983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A237C5-22BC-7818-2972-F3B39471C110}"/>
              </a:ext>
            </a:extLst>
          </p:cNvPr>
          <p:cNvSpPr txBox="1"/>
          <p:nvPr/>
        </p:nvSpPr>
        <p:spPr>
          <a:xfrm>
            <a:off x="5668692" y="363404"/>
            <a:ext cx="2969980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LHCb Precisin measurements of B-decays</a:t>
            </a:r>
          </a:p>
          <a:p>
            <a:r>
              <a:rPr lang="en-GB" sz="1300" dirty="0"/>
              <a:t>a</a:t>
            </a:r>
            <a:r>
              <a:rPr lang="en-IT" sz="1300" dirty="0"/>
              <a:t>nd search fro BSM signals</a:t>
            </a:r>
          </a:p>
          <a:p>
            <a:endParaRPr lang="en-IT" sz="1300" dirty="0"/>
          </a:p>
          <a:p>
            <a:r>
              <a:rPr lang="en-IT" sz="1300" dirty="0"/>
              <a:t>RICH1:     Aerogel (5 cm) n=1.03</a:t>
            </a:r>
          </a:p>
          <a:p>
            <a:r>
              <a:rPr lang="en-IT" sz="1300" dirty="0"/>
              <a:t>	     2-10 GeV/c</a:t>
            </a:r>
          </a:p>
          <a:p>
            <a:r>
              <a:rPr lang="en-IT" sz="800" dirty="0"/>
              <a:t> </a:t>
            </a:r>
          </a:p>
          <a:p>
            <a:r>
              <a:rPr lang="en-IT" sz="1300" dirty="0"/>
              <a:t>    	     C</a:t>
            </a:r>
            <a:r>
              <a:rPr lang="en-IT" sz="1300" baseline="-25000" dirty="0"/>
              <a:t>4</a:t>
            </a:r>
            <a:r>
              <a:rPr lang="en-IT" sz="1300" dirty="0"/>
              <a:t>F</a:t>
            </a:r>
            <a:r>
              <a:rPr lang="en-IT" sz="1300" baseline="-25000" dirty="0"/>
              <a:t>10</a:t>
            </a:r>
            <a:r>
              <a:rPr lang="en-IT" sz="1300" dirty="0"/>
              <a:t> (85 cm)  n=1.0014</a:t>
            </a:r>
          </a:p>
          <a:p>
            <a:r>
              <a:rPr lang="en-IT" sz="1300" dirty="0"/>
              <a:t> 	     up to 70 GeV/c</a:t>
            </a:r>
          </a:p>
          <a:p>
            <a:endParaRPr lang="en-IT" sz="1300" dirty="0"/>
          </a:p>
          <a:p>
            <a:r>
              <a:rPr lang="en-IT" sz="1300" dirty="0"/>
              <a:t>RICH2:      CF</a:t>
            </a:r>
            <a:r>
              <a:rPr lang="en-IT" sz="1300" baseline="-25000" dirty="0"/>
              <a:t>4</a:t>
            </a:r>
            <a:r>
              <a:rPr lang="en-IT" sz="1300" dirty="0"/>
              <a:t> (196 cm) n=1.0005</a:t>
            </a:r>
          </a:p>
          <a:p>
            <a:r>
              <a:rPr lang="en-IT" sz="1300" dirty="0"/>
              <a:t>                  up to 100 GeV/c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F44ADE-6A11-E02B-CCBD-90618528EBBF}"/>
              </a:ext>
            </a:extLst>
          </p:cNvPr>
          <p:cNvSpPr txBox="1"/>
          <p:nvPr/>
        </p:nvSpPr>
        <p:spPr>
          <a:xfrm>
            <a:off x="2613810" y="2607995"/>
            <a:ext cx="193860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Hybrid photomultiplier</a:t>
            </a:r>
          </a:p>
          <a:p>
            <a:r>
              <a:rPr lang="en-IT" sz="1300" dirty="0"/>
              <a:t>     Photocatode @ - 20 kV</a:t>
            </a:r>
          </a:p>
          <a:p>
            <a:r>
              <a:rPr lang="en-IT" sz="1300" dirty="0"/>
              <a:t>     Silicon sensor</a:t>
            </a:r>
            <a:endParaRPr lang="en-US" sz="13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C3BE67-DD2E-BCC0-C110-6A8A66AEB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021" y="2673178"/>
            <a:ext cx="3424285" cy="22135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405979-8D75-3BA0-31B7-854E5F1472D6}"/>
              </a:ext>
            </a:extLst>
          </p:cNvPr>
          <p:cNvSpPr txBox="1"/>
          <p:nvPr/>
        </p:nvSpPr>
        <p:spPr>
          <a:xfrm>
            <a:off x="956142" y="329012"/>
            <a:ext cx="1108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LHCb B physics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95948D-DF9A-76FD-1E95-825DF7568395}"/>
              </a:ext>
            </a:extLst>
          </p:cNvPr>
          <p:cNvSpPr txBox="1"/>
          <p:nvPr/>
        </p:nvSpPr>
        <p:spPr>
          <a:xfrm>
            <a:off x="364710" y="2527578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RICH1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697C1B-08C0-D18D-4DF8-1CA49922DA10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A7C1DE9B-CB9E-3558-5108-7B7E94AAEEAE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13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>
            <a:extLst>
              <a:ext uri="{FF2B5EF4-FFF2-40B4-BE49-F238E27FC236}">
                <a16:creationId xmlns:a16="http://schemas.microsoft.com/office/drawing/2014/main" id="{80AA0EE6-12BE-7313-D056-19ACAEFE6928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24" name="Fußzeilenplatzhalter 7">
            <a:extLst>
              <a:ext uri="{FF2B5EF4-FFF2-40B4-BE49-F238E27FC236}">
                <a16:creationId xmlns:a16="http://schemas.microsoft.com/office/drawing/2014/main" id="{4BD0FA8A-5295-471A-58C6-E1A082039EF5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2083965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C5D84-942D-4F8A-81CF-BD43A1259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F6459B6C-D05E-E652-BBB0-6CB4B759FE4C}"/>
              </a:ext>
            </a:extLst>
          </p:cNvPr>
          <p:cNvSpPr/>
          <p:nvPr/>
        </p:nvSpPr>
        <p:spPr>
          <a:xfrm>
            <a:off x="7172164" y="330322"/>
            <a:ext cx="1880226" cy="14028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D69996-BBDA-5B20-87CC-E7B191002BA4}"/>
              </a:ext>
            </a:extLst>
          </p:cNvPr>
          <p:cNvSpPr/>
          <p:nvPr/>
        </p:nvSpPr>
        <p:spPr>
          <a:xfrm>
            <a:off x="90892" y="1557457"/>
            <a:ext cx="4459282" cy="33434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X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A9426B7-C838-E1F4-D80F-D6C828C62279}"/>
              </a:ext>
            </a:extLst>
          </p:cNvPr>
          <p:cNvSpPr/>
          <p:nvPr/>
        </p:nvSpPr>
        <p:spPr>
          <a:xfrm>
            <a:off x="90093" y="320201"/>
            <a:ext cx="1955593" cy="1620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X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B1731E-356B-F3AD-78A3-8D52B4C87031}"/>
              </a:ext>
            </a:extLst>
          </p:cNvPr>
          <p:cNvSpPr/>
          <p:nvPr/>
        </p:nvSpPr>
        <p:spPr>
          <a:xfrm>
            <a:off x="4637386" y="1557456"/>
            <a:ext cx="4415722" cy="33434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704443-9B9D-48D2-768D-AAFDD5C9530D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770B84-2220-237E-C4A2-DF500C9B7616}"/>
              </a:ext>
            </a:extLst>
          </p:cNvPr>
          <p:cNvSpPr/>
          <p:nvPr/>
        </p:nvSpPr>
        <p:spPr>
          <a:xfrm>
            <a:off x="4217583" y="-31962"/>
            <a:ext cx="59978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DIRC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0424C2-5910-78BF-E97E-253DBC84A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46" y="1733219"/>
            <a:ext cx="4281338" cy="3134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6F238A-765E-9317-7BA1-0134837F4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993" y="1821540"/>
            <a:ext cx="4039919" cy="1056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2DC5D2-1C67-2869-A8A0-65598226A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069" y="2998104"/>
            <a:ext cx="1146325" cy="1803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7BCB1D-C9FE-7A6A-F628-48E52724D350}"/>
              </a:ext>
            </a:extLst>
          </p:cNvPr>
          <p:cNvSpPr txBox="1"/>
          <p:nvPr/>
        </p:nvSpPr>
        <p:spPr>
          <a:xfrm>
            <a:off x="266887" y="1265069"/>
            <a:ext cx="147187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2D imaging - Babar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CF272C-B2B2-CDFB-D064-769FC8ACBEA1}"/>
              </a:ext>
            </a:extLst>
          </p:cNvPr>
          <p:cNvSpPr txBox="1"/>
          <p:nvPr/>
        </p:nvSpPr>
        <p:spPr>
          <a:xfrm>
            <a:off x="6646313" y="2800999"/>
            <a:ext cx="20088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1D + time maging – Belle-II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68AA84-9707-407A-33E9-333A26BC9EC8}"/>
              </a:ext>
            </a:extLst>
          </p:cNvPr>
          <p:cNvSpPr txBox="1"/>
          <p:nvPr/>
        </p:nvSpPr>
        <p:spPr>
          <a:xfrm>
            <a:off x="2193044" y="472349"/>
            <a:ext cx="4979120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Detection by internal reflection: compact detection volume (thickness)</a:t>
            </a:r>
          </a:p>
          <a:p>
            <a:endParaRPr lang="en-IT" sz="800" dirty="0"/>
          </a:p>
          <a:p>
            <a:r>
              <a:rPr lang="en-IT" sz="1300" dirty="0"/>
              <a:t>Critical aspects: quartz surface quality (parallelism, roughness) </a:t>
            </a:r>
          </a:p>
          <a:p>
            <a:r>
              <a:rPr lang="en-IT" sz="1300" dirty="0"/>
              <a:t>		     proper imaging system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E9D2F3-0BC3-C4ED-4E47-345BA59AB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3077" y="3093387"/>
            <a:ext cx="2407122" cy="1604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87BE42-5641-3F0C-2AC7-8CCB41DB6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815" y="330322"/>
            <a:ext cx="1931017" cy="15195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BDE7B5-ED4F-6A4B-1AB7-E325AFB2D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6430" y="461532"/>
            <a:ext cx="1571694" cy="14787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86B8BEC-10DE-B256-13DB-56E439266261}"/>
              </a:ext>
            </a:extLst>
          </p:cNvPr>
          <p:cNvSpPr txBox="1"/>
          <p:nvPr/>
        </p:nvSpPr>
        <p:spPr>
          <a:xfrm>
            <a:off x="836755" y="2379789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Air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678F38-3F21-2AC3-38E9-F08E357103CD}"/>
              </a:ext>
            </a:extLst>
          </p:cNvPr>
          <p:cNvSpPr txBox="1"/>
          <p:nvPr/>
        </p:nvSpPr>
        <p:spPr>
          <a:xfrm>
            <a:off x="92556" y="303167"/>
            <a:ext cx="5902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b="1" dirty="0">
                <a:solidFill>
                  <a:srgbClr val="C00000"/>
                </a:solidFill>
              </a:rPr>
              <a:t>Babar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F93A71-3BFD-8176-82C4-A8F0B6E9C7D6}"/>
              </a:ext>
            </a:extLst>
          </p:cNvPr>
          <p:cNvSpPr txBox="1"/>
          <p:nvPr/>
        </p:nvSpPr>
        <p:spPr>
          <a:xfrm>
            <a:off x="7203114" y="271205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b="1" dirty="0">
                <a:solidFill>
                  <a:srgbClr val="C00000"/>
                </a:solidFill>
              </a:rPr>
              <a:t>Belle-II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B560E3-7423-31EB-7863-C09DE39FBA2D}"/>
              </a:ext>
            </a:extLst>
          </p:cNvPr>
          <p:cNvSpPr txBox="1"/>
          <p:nvPr/>
        </p:nvSpPr>
        <p:spPr>
          <a:xfrm>
            <a:off x="8255966" y="270668"/>
            <a:ext cx="740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B factory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806625-3C2B-DE20-0C27-402E813E471E}"/>
              </a:ext>
            </a:extLst>
          </p:cNvPr>
          <p:cNvSpPr txBox="1"/>
          <p:nvPr/>
        </p:nvSpPr>
        <p:spPr>
          <a:xfrm>
            <a:off x="85233" y="492954"/>
            <a:ext cx="740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B factory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F4A72E-C3EB-27C5-A259-70D6808B310B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8" name="Foliennummernplatzhalter 6">
            <a:extLst>
              <a:ext uri="{FF2B5EF4-FFF2-40B4-BE49-F238E27FC236}">
                <a16:creationId xmlns:a16="http://schemas.microsoft.com/office/drawing/2014/main" id="{AC7A00E9-CCC5-F652-A67F-C2D41E8D92AC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14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9" name="Fußzeilenplatzhalter 7">
            <a:extLst>
              <a:ext uri="{FF2B5EF4-FFF2-40B4-BE49-F238E27FC236}">
                <a16:creationId xmlns:a16="http://schemas.microsoft.com/office/drawing/2014/main" id="{D9568161-F6D3-2886-4AB2-6430524DA707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30" name="Fußzeilenplatzhalter 7">
            <a:extLst>
              <a:ext uri="{FF2B5EF4-FFF2-40B4-BE49-F238E27FC236}">
                <a16:creationId xmlns:a16="http://schemas.microsoft.com/office/drawing/2014/main" id="{CFA1271A-24F4-0F79-42BE-33DBF1D35C6B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2487820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4BDE7-5AC9-5377-393B-76408AB75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5F6E715-49FB-AE95-65F9-13B6253648A3}"/>
              </a:ext>
            </a:extLst>
          </p:cNvPr>
          <p:cNvSpPr/>
          <p:nvPr/>
        </p:nvSpPr>
        <p:spPr>
          <a:xfrm>
            <a:off x="4173723" y="2041790"/>
            <a:ext cx="4797520" cy="2795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24944C-A340-AB0B-6314-D7B170EDB1E4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9CB1B5-29B9-8082-1A20-8CC5A26512EC}"/>
              </a:ext>
            </a:extLst>
          </p:cNvPr>
          <p:cNvSpPr/>
          <p:nvPr/>
        </p:nvSpPr>
        <p:spPr>
          <a:xfrm>
            <a:off x="3793128" y="-31962"/>
            <a:ext cx="1448731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CsI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</a:t>
            </a: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Photocatode</a:t>
            </a:r>
            <a:endParaRPr lang="en-US" sz="15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6E1887-16B3-4D88-68DF-41206A842F7D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24DFBD2B-0C4E-B9A4-BACE-F8D2250565F0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15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6774EADF-BFE3-6500-D983-B81295E34D90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2AFE8BFA-0FA4-816A-F54D-A8411C667141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A489E5-70E7-72AA-32D1-0750376C9FBC}"/>
              </a:ext>
            </a:extLst>
          </p:cNvPr>
          <p:cNvGrpSpPr/>
          <p:nvPr/>
        </p:nvGrpSpPr>
        <p:grpSpPr>
          <a:xfrm>
            <a:off x="4305451" y="2041789"/>
            <a:ext cx="2538969" cy="2806700"/>
            <a:chOff x="281483" y="381339"/>
            <a:chExt cx="2788276" cy="313207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71D343E-8CAD-A090-3253-3E4B381F6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483" y="381339"/>
              <a:ext cx="2788276" cy="311996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DB2BF06-5067-389D-A58D-80EA15D8F09B}"/>
                </a:ext>
              </a:extLst>
            </p:cNvPr>
            <p:cNvSpPr/>
            <p:nvPr/>
          </p:nvSpPr>
          <p:spPr>
            <a:xfrm flipV="1">
              <a:off x="2774053" y="3239572"/>
              <a:ext cx="295706" cy="273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0342ADD-D4FD-7FB2-A1F9-631252B1C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907" y="2041789"/>
            <a:ext cx="2246119" cy="18083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2493DF-9CB7-C598-C625-AF6567EC5742}"/>
              </a:ext>
            </a:extLst>
          </p:cNvPr>
          <p:cNvSpPr txBox="1"/>
          <p:nvPr/>
        </p:nvSpPr>
        <p:spPr>
          <a:xfrm>
            <a:off x="2482035" y="599956"/>
            <a:ext cx="417992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Large instrumented area</a:t>
            </a:r>
          </a:p>
          <a:p>
            <a:endParaRPr lang="en-IT" sz="800" dirty="0"/>
          </a:p>
          <a:p>
            <a:r>
              <a:rPr lang="en-IT" sz="1300" dirty="0"/>
              <a:t>Multi-wired proportional chambers with a CsI photocatode</a:t>
            </a:r>
          </a:p>
          <a:p>
            <a:endParaRPr lang="en-IT" sz="800" dirty="0"/>
          </a:p>
          <a:p>
            <a:r>
              <a:rPr lang="en-IT" sz="1300" dirty="0"/>
              <a:t>Quantum efficiency is around 16-24% at 170 nm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9BDE7B-AB32-9C6A-4709-80DB15191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01" y="2041789"/>
            <a:ext cx="3639563" cy="2806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8FD056-C76D-3EC5-1663-78FBFE9942AB}"/>
              </a:ext>
            </a:extLst>
          </p:cNvPr>
          <p:cNvSpPr txBox="1"/>
          <p:nvPr/>
        </p:nvSpPr>
        <p:spPr>
          <a:xfrm>
            <a:off x="2252385" y="1744792"/>
            <a:ext cx="16562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b="1" dirty="0">
                <a:solidFill>
                  <a:srgbClr val="C00000"/>
                </a:solidFill>
              </a:rPr>
              <a:t>High-Momentum PID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A5624B-8475-F682-F7CB-BF3E3F0AE59D}"/>
              </a:ext>
            </a:extLst>
          </p:cNvPr>
          <p:cNvSpPr txBox="1"/>
          <p:nvPr/>
        </p:nvSpPr>
        <p:spPr>
          <a:xfrm>
            <a:off x="5126313" y="1723425"/>
            <a:ext cx="51809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b="1" dirty="0">
                <a:solidFill>
                  <a:srgbClr val="C00000"/>
                </a:solidFill>
              </a:rPr>
              <a:t>RICH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77186F-B9F1-5471-5E44-01D00EB674F4}"/>
              </a:ext>
            </a:extLst>
          </p:cNvPr>
          <p:cNvSpPr txBox="1"/>
          <p:nvPr/>
        </p:nvSpPr>
        <p:spPr>
          <a:xfrm>
            <a:off x="7597908" y="428104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A = 5.3 m</a:t>
            </a:r>
            <a:r>
              <a:rPr lang="en-IT" baseline="300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6F817B-2FDD-25F8-B7B2-CCD7308A25C5}"/>
              </a:ext>
            </a:extLst>
          </p:cNvPr>
          <p:cNvSpPr txBox="1"/>
          <p:nvPr/>
        </p:nvSpPr>
        <p:spPr>
          <a:xfrm>
            <a:off x="306646" y="2151923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A = 11 m</a:t>
            </a:r>
            <a:r>
              <a:rPr lang="en-IT" baseline="30000" dirty="0"/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ECD864-04B5-0BA1-685F-1329DD138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36" y="516228"/>
            <a:ext cx="2034799" cy="13750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88EF4C-4343-242C-2B03-E1820931E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6650" y="521384"/>
            <a:ext cx="2214592" cy="13482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7F754DC-9329-534C-D9C9-594D96FC9E90}"/>
              </a:ext>
            </a:extLst>
          </p:cNvPr>
          <p:cNvSpPr txBox="1"/>
          <p:nvPr/>
        </p:nvSpPr>
        <p:spPr>
          <a:xfrm>
            <a:off x="196564" y="277089"/>
            <a:ext cx="29979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ALICE: Quark-gluon plasma in heavy ion collisions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349328-9E0D-5E55-1EBA-CF162992D2FD}"/>
              </a:ext>
            </a:extLst>
          </p:cNvPr>
          <p:cNvSpPr txBox="1"/>
          <p:nvPr/>
        </p:nvSpPr>
        <p:spPr>
          <a:xfrm>
            <a:off x="6255068" y="287947"/>
            <a:ext cx="2888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COMPASS: Nucleon structure and spectroscopy</a:t>
            </a:r>
          </a:p>
        </p:txBody>
      </p:sp>
    </p:spTree>
    <p:extLst>
      <p:ext uri="{BB962C8B-B14F-4D97-AF65-F5344CB8AC3E}">
        <p14:creationId xmlns:p14="http://schemas.microsoft.com/office/powerpoint/2010/main" val="1551281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4D3BC-4D23-B0A8-BE25-CEF708F6F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F665FB-F8EA-EDC8-11FD-F6D27965FA4E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573D0C-3906-AF1B-11BD-3A4CCFD3D38E}"/>
              </a:ext>
            </a:extLst>
          </p:cNvPr>
          <p:cNvSpPr/>
          <p:nvPr/>
        </p:nvSpPr>
        <p:spPr>
          <a:xfrm>
            <a:off x="3947732" y="-31962"/>
            <a:ext cx="113947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Cosmic Rays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0D27F6-7201-C318-EDCA-F4B977662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93" y="401337"/>
            <a:ext cx="3248826" cy="2552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52F4A7-BBF1-8B17-DE24-88C4A165D7A3}"/>
              </a:ext>
            </a:extLst>
          </p:cNvPr>
          <p:cNvSpPr txBox="1"/>
          <p:nvPr/>
        </p:nvSpPr>
        <p:spPr>
          <a:xfrm>
            <a:off x="3929449" y="432523"/>
            <a:ext cx="4838312" cy="3893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A cosmic gamma ray generates a particle shower in the atmosphere</a:t>
            </a:r>
          </a:p>
          <a:p>
            <a:endParaRPr lang="en-IT" sz="1300" dirty="0"/>
          </a:p>
          <a:p>
            <a:r>
              <a:rPr lang="en-IT" sz="1300" dirty="0"/>
              <a:t>S</a:t>
            </a:r>
            <a:r>
              <a:rPr lang="en-GB" sz="1300" dirty="0"/>
              <a:t>h</a:t>
            </a:r>
            <a:r>
              <a:rPr lang="en-IT" sz="1300" dirty="0"/>
              <a:t>owering charged particles generates Cherenkov radiation</a:t>
            </a:r>
          </a:p>
          <a:p>
            <a:endParaRPr lang="en-IT" sz="1300" dirty="0"/>
          </a:p>
          <a:p>
            <a:r>
              <a:rPr lang="en-IT" sz="1300" dirty="0"/>
              <a:t>The number of detected photons is proportional to the initial energy</a:t>
            </a:r>
          </a:p>
          <a:p>
            <a:endParaRPr lang="en-IT" sz="1300" dirty="0"/>
          </a:p>
          <a:p>
            <a:r>
              <a:rPr lang="en-IT" sz="1300" dirty="0"/>
              <a:t>Air refractive index is n = 1.00028</a:t>
            </a:r>
          </a:p>
          <a:p>
            <a:endParaRPr lang="en-IT" sz="1300" dirty="0"/>
          </a:p>
          <a:p>
            <a:r>
              <a:rPr lang="en-IT" sz="1300" dirty="0"/>
              <a:t>Threshold energy is 4.4 GeV for muons and 21 MeV for electrons</a:t>
            </a:r>
          </a:p>
          <a:p>
            <a:endParaRPr lang="en-IT" sz="1300" dirty="0"/>
          </a:p>
          <a:p>
            <a:r>
              <a:rPr lang="en-IT" sz="1300" dirty="0"/>
              <a:t>Cherenkov angle is 23 mrad ~ 1.3</a:t>
            </a:r>
            <a:r>
              <a:rPr lang="en-IT" sz="1300" baseline="30000" dirty="0"/>
              <a:t>o</a:t>
            </a:r>
          </a:p>
          <a:p>
            <a:endParaRPr lang="en-IT" sz="1300" dirty="0"/>
          </a:p>
          <a:p>
            <a:r>
              <a:rPr lang="en-IT" sz="1300" dirty="0"/>
              <a:t>The shower maximum is at 10 km and generates a cone of 230 m</a:t>
            </a:r>
          </a:p>
          <a:p>
            <a:endParaRPr lang="en-IT" sz="1300" dirty="0"/>
          </a:p>
          <a:p>
            <a:endParaRPr lang="en-IT" sz="1300" dirty="0"/>
          </a:p>
          <a:p>
            <a:endParaRPr lang="en-IT" sz="1300" dirty="0"/>
          </a:p>
          <a:p>
            <a:r>
              <a:rPr lang="en-IT" sz="1300" dirty="0"/>
              <a:t>Extended detection pattern in </a:t>
            </a:r>
          </a:p>
          <a:p>
            <a:r>
              <a:rPr lang="en-IT" sz="1300" dirty="0"/>
              <a:t>space and </a:t>
            </a:r>
            <a:r>
              <a:rPr lang="en-GB" sz="1300" dirty="0"/>
              <a:t>t</a:t>
            </a:r>
            <a:r>
              <a:rPr lang="en-IT" sz="1300" dirty="0"/>
              <a:t>ime gives the direction</a:t>
            </a:r>
          </a:p>
          <a:p>
            <a:endParaRPr lang="en-IT" sz="13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B8D486-57A8-11F1-2C7F-5A8E3242D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93" y="3024631"/>
            <a:ext cx="2918426" cy="1918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20529-1253-09F7-D1FD-D4F409ADA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049" y="3268865"/>
            <a:ext cx="2395151" cy="15796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1DF707-C510-D71E-25B4-9494A5A3A15F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76A532FB-D542-C849-15AD-9D9596AD547D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16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B5111EB5-F96F-5DF4-9FB9-B15CD510AD80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4" name="Fußzeilenplatzhalter 7">
            <a:extLst>
              <a:ext uri="{FF2B5EF4-FFF2-40B4-BE49-F238E27FC236}">
                <a16:creationId xmlns:a16="http://schemas.microsoft.com/office/drawing/2014/main" id="{BA1536CD-B22C-31B0-607F-6069FBC1576A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599829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3A375-18E2-34E0-23B5-860FDF119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0D81F39-B36F-71A9-DF88-1EBE6DCAF8CE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4506BF-E4A0-4614-2F20-E50224DDF9D4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68B096DB-57EB-8019-2B3B-8BE6C2C5EBD2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17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67B6C8A3-4BFB-6103-D93B-88F6D1179239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4412205C-9E92-E9B4-2391-BC7A3BB0DA3F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4F7B63-E610-A22E-33E7-3F1F11315317}"/>
              </a:ext>
            </a:extLst>
          </p:cNvPr>
          <p:cNvSpPr txBox="1"/>
          <p:nvPr/>
        </p:nvSpPr>
        <p:spPr>
          <a:xfrm>
            <a:off x="2773497" y="1512930"/>
            <a:ext cx="33115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3000" b="1" dirty="0">
                <a:solidFill>
                  <a:schemeClr val="accent1">
                    <a:lumMod val="75000"/>
                  </a:schemeClr>
                </a:solidFill>
              </a:rPr>
              <a:t>PID Reconstruction</a:t>
            </a:r>
            <a:endParaRPr lang="en-IT" sz="25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69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ACDBC-0BD0-96DD-22FD-38A6AAA91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7B88C2-5F71-7068-4BC0-2A2B4FED175C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B14186-8E41-6F20-5A8C-746754B9724A}"/>
              </a:ext>
            </a:extLst>
          </p:cNvPr>
          <p:cNvSpPr/>
          <p:nvPr/>
        </p:nvSpPr>
        <p:spPr>
          <a:xfrm>
            <a:off x="3927405" y="-31962"/>
            <a:ext cx="1180131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CLAS12 RICH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165CB2-BE00-D017-E91F-BA98B7F953EE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77151340-BD63-B397-6597-70C98E885DB1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18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2DD62C40-907C-F208-D08F-32EA7E3AEBCF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23" name="Fußzeilenplatzhalter 7">
            <a:extLst>
              <a:ext uri="{FF2B5EF4-FFF2-40B4-BE49-F238E27FC236}">
                <a16:creationId xmlns:a16="http://schemas.microsoft.com/office/drawing/2014/main" id="{9CABCE46-55A9-A402-E064-D3658D298CF1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3" name="Picture 2" descr="copertina.jpg">
            <a:extLst>
              <a:ext uri="{FF2B5EF4-FFF2-40B4-BE49-F238E27FC236}">
                <a16:creationId xmlns:a16="http://schemas.microsoft.com/office/drawing/2014/main" id="{1736E129-6736-703B-8B80-584824078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01" y="720969"/>
            <a:ext cx="3245026" cy="230161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33A0470-B6A9-4217-1785-3F5793B79853}"/>
              </a:ext>
            </a:extLst>
          </p:cNvPr>
          <p:cNvGrpSpPr/>
          <p:nvPr/>
        </p:nvGrpSpPr>
        <p:grpSpPr>
          <a:xfrm>
            <a:off x="405609" y="425051"/>
            <a:ext cx="3576340" cy="3082975"/>
            <a:chOff x="826327" y="735232"/>
            <a:chExt cx="3576340" cy="30829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2F0B83D-AA4A-E1E9-076C-FBE7BF522E74}"/>
                </a:ext>
              </a:extLst>
            </p:cNvPr>
            <p:cNvSpPr/>
            <p:nvPr/>
          </p:nvSpPr>
          <p:spPr>
            <a:xfrm>
              <a:off x="826327" y="735232"/>
              <a:ext cx="3576340" cy="3073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pic>
          <p:nvPicPr>
            <p:cNvPr id="28" name="Picture 27" descr="RICH_module.jpg">
              <a:extLst>
                <a:ext uri="{FF2B5EF4-FFF2-40B4-BE49-F238E27FC236}">
                  <a16:creationId xmlns:a16="http://schemas.microsoft.com/office/drawing/2014/main" id="{0C64C2BF-2510-8C23-3FF3-D45E97B34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435" y="744375"/>
              <a:ext cx="2565060" cy="3073832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09C6BF0-077A-C3D8-DA9B-D48C5DA12B6D}"/>
                </a:ext>
              </a:extLst>
            </p:cNvPr>
            <p:cNvCxnSpPr/>
            <p:nvPr/>
          </p:nvCxnSpPr>
          <p:spPr>
            <a:xfrm flipH="1" flipV="1">
              <a:off x="2979119" y="3463005"/>
              <a:ext cx="1123696" cy="16340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B4FCEFE-03E5-0C3C-FF71-E6772027A2C9}"/>
                </a:ext>
              </a:extLst>
            </p:cNvPr>
            <p:cNvSpPr txBox="1"/>
            <p:nvPr/>
          </p:nvSpPr>
          <p:spPr>
            <a:xfrm rot="433200">
              <a:off x="3031920" y="3534365"/>
              <a:ext cx="10102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Direct imaging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AA84AF7-C10C-3CC0-EE7F-19C2BD02ED70}"/>
                </a:ext>
              </a:extLst>
            </p:cNvPr>
            <p:cNvSpPr txBox="1"/>
            <p:nvPr/>
          </p:nvSpPr>
          <p:spPr>
            <a:xfrm rot="18090697">
              <a:off x="2844439" y="2670724"/>
              <a:ext cx="61427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000FF"/>
                  </a:solidFill>
                </a:rPr>
                <a:t>aerogel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D097994-9CEA-B6A3-88B2-4F95E81BA4FB}"/>
                </a:ext>
              </a:extLst>
            </p:cNvPr>
            <p:cNvSpPr txBox="1"/>
            <p:nvPr/>
          </p:nvSpPr>
          <p:spPr>
            <a:xfrm>
              <a:off x="1057455" y="1898437"/>
              <a:ext cx="60625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mirrors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17A4C71-C282-5B36-710C-7C93D9DC2BAA}"/>
                </a:ext>
              </a:extLst>
            </p:cNvPr>
            <p:cNvSpPr txBox="1"/>
            <p:nvPr/>
          </p:nvSpPr>
          <p:spPr>
            <a:xfrm>
              <a:off x="969165" y="2937239"/>
              <a:ext cx="6751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08000"/>
                  </a:solidFill>
                </a:rPr>
                <a:t>detector</a:t>
              </a:r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332F990-98EF-D048-56C3-1EB4319414DA}"/>
              </a:ext>
            </a:extLst>
          </p:cNvPr>
          <p:cNvCxnSpPr/>
          <p:nvPr/>
        </p:nvCxnSpPr>
        <p:spPr>
          <a:xfrm flipH="1" flipV="1">
            <a:off x="2986796" y="2575396"/>
            <a:ext cx="695301" cy="7408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5C207C6-61BB-3931-4197-3341F37FEC90}"/>
              </a:ext>
            </a:extLst>
          </p:cNvPr>
          <p:cNvSpPr txBox="1"/>
          <p:nvPr/>
        </p:nvSpPr>
        <p:spPr>
          <a:xfrm rot="2897347">
            <a:off x="3123880" y="2495299"/>
            <a:ext cx="7360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Double</a:t>
            </a:r>
          </a:p>
          <a:p>
            <a:r>
              <a:rPr lang="en-US" sz="1100" dirty="0">
                <a:solidFill>
                  <a:srgbClr val="FF0000"/>
                </a:solidFill>
              </a:rPr>
              <a:t>reflection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1F233DB-27DA-D316-1D61-3EB4C40CDEF1}"/>
              </a:ext>
            </a:extLst>
          </p:cNvPr>
          <p:cNvSpPr txBox="1"/>
          <p:nvPr/>
        </p:nvSpPr>
        <p:spPr>
          <a:xfrm>
            <a:off x="642168" y="3617383"/>
            <a:ext cx="245605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Hamamatsu H12700 (+ H8500)</a:t>
            </a:r>
            <a:endParaRPr lang="en-US" sz="1400" dirty="0">
              <a:solidFill>
                <a:srgbClr val="0000FF"/>
              </a:solidFill>
            </a:endParaRPr>
          </a:p>
          <a:p>
            <a:r>
              <a:rPr lang="en-US" sz="1400" dirty="0"/>
              <a:t>&lt; 1 cm spatial resolution</a:t>
            </a:r>
          </a:p>
          <a:p>
            <a:r>
              <a:rPr lang="en-US" sz="1400" dirty="0"/>
              <a:t>&lt; 1 ns time resolution</a:t>
            </a:r>
          </a:p>
          <a:p>
            <a:r>
              <a:rPr lang="en-US" sz="1400" dirty="0"/>
              <a:t>Average gain ~ 2.7 10</a:t>
            </a:r>
            <a:r>
              <a:rPr lang="en-US" sz="1400" baseline="30000" dirty="0"/>
              <a:t>6</a:t>
            </a:r>
            <a:endParaRPr lang="en-US" sz="1400" dirty="0"/>
          </a:p>
          <a:p>
            <a:r>
              <a:rPr lang="en-US" sz="1400" dirty="0"/>
              <a:t>  eq. to SPE ~ 400 </a:t>
            </a:r>
            <a:r>
              <a:rPr lang="en-US" sz="1400" dirty="0" err="1"/>
              <a:t>fC</a:t>
            </a:r>
            <a:endParaRPr lang="en-US" sz="1400" dirty="0"/>
          </a:p>
        </p:txBody>
      </p:sp>
      <p:pic>
        <p:nvPicPr>
          <p:cNvPr id="37" name="Picture 36" descr="epanleA.jpg">
            <a:extLst>
              <a:ext uri="{FF2B5EF4-FFF2-40B4-BE49-F238E27FC236}">
                <a16:creationId xmlns:a16="http://schemas.microsoft.com/office/drawing/2014/main" id="{A015B860-C517-18F4-EEC9-39AC3EA9F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572" y="3087645"/>
            <a:ext cx="2406971" cy="1795913"/>
          </a:xfrm>
          <a:prstGeom prst="rect">
            <a:avLst/>
          </a:prstGeom>
        </p:spPr>
      </p:pic>
      <p:pic>
        <p:nvPicPr>
          <p:cNvPr id="38" name="Picture 37" descr="mapmt.jpg">
            <a:extLst>
              <a:ext uri="{FF2B5EF4-FFF2-40B4-BE49-F238E27FC236}">
                <a16:creationId xmlns:a16="http://schemas.microsoft.com/office/drawing/2014/main" id="{A4248D22-8F6A-6C0F-ACA2-D0295161AE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47" y="3210697"/>
            <a:ext cx="1634548" cy="1634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89C956-2F52-5B4C-6F71-6B659A7F39D2}"/>
              </a:ext>
            </a:extLst>
          </p:cNvPr>
          <p:cNvSpPr txBox="1"/>
          <p:nvPr/>
        </p:nvSpPr>
        <p:spPr>
          <a:xfrm>
            <a:off x="4519478" y="371765"/>
            <a:ext cx="39601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Goal: Hadron identification  rom 3 GeV/c up to 8 GeV/c</a:t>
            </a:r>
          </a:p>
        </p:txBody>
      </p:sp>
    </p:spTree>
    <p:extLst>
      <p:ext uri="{BB962C8B-B14F-4D97-AF65-F5344CB8AC3E}">
        <p14:creationId xmlns:p14="http://schemas.microsoft.com/office/powerpoint/2010/main" val="3391839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7AD98-4E4D-4C23-244C-0A3F317CC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940E58-FC91-931D-97BB-7E658C2AE287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1D1AED-1EA1-1F44-18BA-810C0D7DCDFC}"/>
              </a:ext>
            </a:extLst>
          </p:cNvPr>
          <p:cNvSpPr/>
          <p:nvPr/>
        </p:nvSpPr>
        <p:spPr>
          <a:xfrm>
            <a:off x="4031631" y="-31962"/>
            <a:ext cx="971676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Geometry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D10DC1-E723-BCE0-A346-2DA623C74CA9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3C37CA9D-C658-EF1D-1B95-D641F4B92D8C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19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931EDB56-0DCE-C8D5-7210-00FF03EB2D1E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23" name="Fußzeilenplatzhalter 7">
            <a:extLst>
              <a:ext uri="{FF2B5EF4-FFF2-40B4-BE49-F238E27FC236}">
                <a16:creationId xmlns:a16="http://schemas.microsoft.com/office/drawing/2014/main" id="{FA30EB4D-78A4-A6A9-FBC5-EBCDB2D8DFCB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6F832B-B0C7-7BB5-082E-6A5712205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561" y="408817"/>
            <a:ext cx="6367419" cy="437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48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045B3-A813-04CC-A66D-CD7A38812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492FE0-D0EE-9663-3FBD-F8DBCD436F78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C309BD-66F9-2154-EBF0-8FFF704CC60B}"/>
              </a:ext>
            </a:extLst>
          </p:cNvPr>
          <p:cNvSpPr/>
          <p:nvPr/>
        </p:nvSpPr>
        <p:spPr>
          <a:xfrm>
            <a:off x="3997744" y="-31962"/>
            <a:ext cx="103945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Arguments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437395-E587-B194-36AF-A39344678558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633A2A7B-08BD-7EAD-EE28-163CFC0D5C47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469AC178-2C4A-63D1-493C-FFCB71244609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4F43C08D-A774-1E02-CF5C-B97F2D29B95C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E93601-D16E-30F6-0308-E5B9003FE26F}"/>
              </a:ext>
            </a:extLst>
          </p:cNvPr>
          <p:cNvSpPr txBox="1"/>
          <p:nvPr/>
        </p:nvSpPr>
        <p:spPr>
          <a:xfrm>
            <a:off x="745063" y="712547"/>
            <a:ext cx="6226192" cy="3893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Specific Particle-ID Detectors  				         Time-of-Flight</a:t>
            </a:r>
          </a:p>
          <a:p>
            <a:r>
              <a:rPr lang="en-IT" sz="1300" dirty="0"/>
              <a:t>								         Cherenkov Radiation</a:t>
            </a:r>
          </a:p>
          <a:p>
            <a:endParaRPr lang="en-IT" sz="1300" dirty="0"/>
          </a:p>
          <a:p>
            <a:endParaRPr lang="en-IT" sz="1300" dirty="0"/>
          </a:p>
          <a:p>
            <a:r>
              <a:rPr lang="en-IT" sz="1300" dirty="0"/>
              <a:t>Reconstruction example</a:t>
            </a:r>
          </a:p>
          <a:p>
            <a:endParaRPr lang="en-IT" sz="1300" dirty="0"/>
          </a:p>
          <a:p>
            <a:endParaRPr lang="en-IT" sz="1300" dirty="0"/>
          </a:p>
          <a:p>
            <a:endParaRPr lang="en-IT" sz="1300" dirty="0"/>
          </a:p>
          <a:p>
            <a:r>
              <a:rPr lang="en-IT" sz="1300" dirty="0"/>
              <a:t>Analysis Methods						         Chi2</a:t>
            </a:r>
          </a:p>
          <a:p>
            <a:r>
              <a:rPr lang="en-IT" sz="1300" dirty="0"/>
              <a:t>								         Maximum Likelihood</a:t>
            </a:r>
          </a:p>
          <a:p>
            <a:r>
              <a:rPr lang="en-IT" sz="1300" dirty="0"/>
              <a:t>								         Machine Learning techniques</a:t>
            </a:r>
          </a:p>
          <a:p>
            <a:endParaRPr lang="en-IT" sz="1300" dirty="0"/>
          </a:p>
          <a:p>
            <a:r>
              <a:rPr lang="en-IT" sz="1300" dirty="0"/>
              <a:t>ePIC Requirements</a:t>
            </a:r>
          </a:p>
          <a:p>
            <a:endParaRPr lang="en-IT" sz="1300" dirty="0"/>
          </a:p>
          <a:p>
            <a:endParaRPr lang="en-IT" sz="1300" dirty="0"/>
          </a:p>
          <a:p>
            <a:r>
              <a:rPr lang="en-IT" sz="1300" dirty="0"/>
              <a:t>ePIC Solutions						         pfRICH</a:t>
            </a:r>
          </a:p>
          <a:p>
            <a:r>
              <a:rPr lang="en-IT" sz="1300" dirty="0"/>
              <a:t>								         TOF</a:t>
            </a:r>
          </a:p>
          <a:p>
            <a:r>
              <a:rPr lang="en-IT" sz="1300" dirty="0"/>
              <a:t>								         hpDIRC</a:t>
            </a:r>
          </a:p>
          <a:p>
            <a:r>
              <a:rPr lang="en-IT" sz="1300" dirty="0"/>
              <a:t>								         dRICH </a:t>
            </a:r>
          </a:p>
        </p:txBody>
      </p:sp>
    </p:spTree>
    <p:extLst>
      <p:ext uri="{BB962C8B-B14F-4D97-AF65-F5344CB8AC3E}">
        <p14:creationId xmlns:p14="http://schemas.microsoft.com/office/powerpoint/2010/main" val="3142490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19D7B-ED2C-B10F-B990-A1826216E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E6B743-07BD-A0BD-20F4-53A47AABBCDF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F5690-B66C-A7A9-53CD-CCFB3AD34463}"/>
              </a:ext>
            </a:extLst>
          </p:cNvPr>
          <p:cNvSpPr/>
          <p:nvPr/>
        </p:nvSpPr>
        <p:spPr>
          <a:xfrm>
            <a:off x="4231176" y="-31962"/>
            <a:ext cx="572593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Time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812D29-DFA3-631C-B056-FC72AC8B39C3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47944BFB-21A8-8434-2CE8-ED50616EAA75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20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7025F9C6-9095-C2A9-448A-0F0F5CBE9781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23" name="Fußzeilenplatzhalter 7">
            <a:extLst>
              <a:ext uri="{FF2B5EF4-FFF2-40B4-BE49-F238E27FC236}">
                <a16:creationId xmlns:a16="http://schemas.microsoft.com/office/drawing/2014/main" id="{048F93C5-4EDE-E579-6DB4-2AD73E85BE9A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01851A-5F97-950E-3F0F-FD3651E25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454" y="381339"/>
            <a:ext cx="6362815" cy="4520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88624E-1848-277E-27FE-772B712B8472}"/>
              </a:ext>
            </a:extLst>
          </p:cNvPr>
          <p:cNvSpPr txBox="1"/>
          <p:nvPr/>
        </p:nvSpPr>
        <p:spPr>
          <a:xfrm>
            <a:off x="3148837" y="1340661"/>
            <a:ext cx="30809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600" dirty="0"/>
              <a:t>TOF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682228-2CC7-3041-AADF-8A13A65F49E6}"/>
              </a:ext>
            </a:extLst>
          </p:cNvPr>
          <p:cNvSpPr txBox="1"/>
          <p:nvPr/>
        </p:nvSpPr>
        <p:spPr>
          <a:xfrm>
            <a:off x="6620805" y="379926"/>
            <a:ext cx="39946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(t</a:t>
            </a:r>
            <a:r>
              <a:rPr lang="en-IT" sz="1300" baseline="-25000" dirty="0"/>
              <a:t>0</a:t>
            </a:r>
            <a:r>
              <a:rPr lang="en-IT" sz="13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6192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04C27-2236-0453-6B2A-A0CC56EDF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9EEEED-AE34-F6D9-DFA4-1E99C5671517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7EFCBA-B55B-3A60-F68C-8A6D720BFCB6}"/>
              </a:ext>
            </a:extLst>
          </p:cNvPr>
          <p:cNvSpPr/>
          <p:nvPr/>
        </p:nvSpPr>
        <p:spPr>
          <a:xfrm>
            <a:off x="3987642" y="-31962"/>
            <a:ext cx="105965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Ray Tracing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A99425-541C-9EB2-4142-28F2C8AFD3F0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5652DE40-313D-1B6A-694C-1CE299098E55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21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45B61816-093E-F95B-C08F-1AA8E9C69A51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23" name="Fußzeilenplatzhalter 7">
            <a:extLst>
              <a:ext uri="{FF2B5EF4-FFF2-40B4-BE49-F238E27FC236}">
                <a16:creationId xmlns:a16="http://schemas.microsoft.com/office/drawing/2014/main" id="{0938E266-2CBB-867D-F8A6-AA53676200D7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923B62-F25D-E83E-2C7F-4C6CE3CFC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826" y="353774"/>
            <a:ext cx="6751993" cy="46173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1E13B6-3FA8-BAD8-B609-713E40D3EDBC}"/>
              </a:ext>
            </a:extLst>
          </p:cNvPr>
          <p:cNvSpPr txBox="1"/>
          <p:nvPr/>
        </p:nvSpPr>
        <p:spPr>
          <a:xfrm>
            <a:off x="2770702" y="1436915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 </a:t>
            </a:r>
            <a:r>
              <a:rPr lang="en-IT" sz="1200" dirty="0"/>
              <a:t>and time</a:t>
            </a:r>
          </a:p>
        </p:txBody>
      </p:sp>
    </p:spTree>
    <p:extLst>
      <p:ext uri="{BB962C8B-B14F-4D97-AF65-F5344CB8AC3E}">
        <p14:creationId xmlns:p14="http://schemas.microsoft.com/office/powerpoint/2010/main" val="413880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5AA8F-235E-3190-07EF-96E4B654F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8D10F0-2192-1863-D0BA-69DE3B0F4607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2D7FF0-3B95-4AC8-CD14-919109966E7C}"/>
              </a:ext>
            </a:extLst>
          </p:cNvPr>
          <p:cNvSpPr/>
          <p:nvPr/>
        </p:nvSpPr>
        <p:spPr>
          <a:xfrm>
            <a:off x="3920026" y="-31962"/>
            <a:ext cx="119487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Convergence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39D4C1-58BD-3859-FF1D-D9C182CE5389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49065072-CF72-7E22-9BB2-B16FB8989229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22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F47B3421-1923-FEA5-3239-21D5DC54DD23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23" name="Fußzeilenplatzhalter 7">
            <a:extLst>
              <a:ext uri="{FF2B5EF4-FFF2-40B4-BE49-F238E27FC236}">
                <a16:creationId xmlns:a16="http://schemas.microsoft.com/office/drawing/2014/main" id="{1C7C7506-30C1-24DA-0F79-6EEEC3CFD417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24632C-AE09-E769-2A61-BA0FBEF22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81046"/>
            <a:ext cx="7494181" cy="455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78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D07C0-EF88-22A5-D760-B60BC2BFD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3CECC7-0A23-5334-B550-05C9C33EA524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D0CFE9-18F1-6EED-EDEC-67BA2D1DCCE3}"/>
              </a:ext>
            </a:extLst>
          </p:cNvPr>
          <p:cNvSpPr/>
          <p:nvPr/>
        </p:nvSpPr>
        <p:spPr>
          <a:xfrm>
            <a:off x="3836415" y="-31962"/>
            <a:ext cx="1362104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Reconstruction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0462BC-767C-E16B-BFE2-05873A886420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8F3C2233-AC40-19E2-A42C-D4A2EDDCB4A8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23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ACA93CE9-1358-912B-7B76-3F3E8E0E23F3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23" name="Fußzeilenplatzhalter 7">
            <a:extLst>
              <a:ext uri="{FF2B5EF4-FFF2-40B4-BE49-F238E27FC236}">
                <a16:creationId xmlns:a16="http://schemas.microsoft.com/office/drawing/2014/main" id="{4DE63654-6FA9-059E-F329-45F99A440578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E1380-FA7C-619D-6B3C-23CBF6077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854" y="338239"/>
            <a:ext cx="6745411" cy="45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22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A37D6-85F0-AA08-7C45-3FBA22F50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5287F09-5411-DEC8-2257-41FA5D693E5A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09113B-7DD5-941D-9548-ED4C090BE1E6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9AAEEB43-F7C3-EE48-ED89-4AAB33C4B203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24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3DE2DDF6-8CC6-E08B-1193-45E55D25C86A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67418065-0D1B-8014-4726-720A56BB0376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AD7CD4-06DA-618D-B1AA-61F089CF1950}"/>
              </a:ext>
            </a:extLst>
          </p:cNvPr>
          <p:cNvSpPr txBox="1"/>
          <p:nvPr/>
        </p:nvSpPr>
        <p:spPr>
          <a:xfrm>
            <a:off x="3508663" y="1640521"/>
            <a:ext cx="21266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3000" b="1" dirty="0">
                <a:solidFill>
                  <a:schemeClr val="accent1">
                    <a:lumMod val="75000"/>
                  </a:schemeClr>
                </a:solidFill>
              </a:rPr>
              <a:t>PID Analysis</a:t>
            </a:r>
            <a:endParaRPr lang="en-IT" sz="25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72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6515D-10BD-2D6B-9F7F-787867863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14E9D3B-0BF3-1991-A284-A8C9D6DBE5B5}"/>
              </a:ext>
            </a:extLst>
          </p:cNvPr>
          <p:cNvSpPr/>
          <p:nvPr/>
        </p:nvSpPr>
        <p:spPr>
          <a:xfrm>
            <a:off x="302274" y="3023234"/>
            <a:ext cx="2446060" cy="18534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8394C1-C677-6A5E-6F7D-E7B10E0832F7}"/>
              </a:ext>
            </a:extLst>
          </p:cNvPr>
          <p:cNvSpPr/>
          <p:nvPr/>
        </p:nvSpPr>
        <p:spPr>
          <a:xfrm>
            <a:off x="3077623" y="3015758"/>
            <a:ext cx="2446060" cy="18534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2B5540-1E68-2CA0-B62B-6FC2ED6B0E52}"/>
              </a:ext>
            </a:extLst>
          </p:cNvPr>
          <p:cNvSpPr/>
          <p:nvPr/>
        </p:nvSpPr>
        <p:spPr>
          <a:xfrm>
            <a:off x="6105377" y="1211707"/>
            <a:ext cx="2446060" cy="1676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79422B-1044-F9EE-98AC-C55954412DDD}"/>
              </a:ext>
            </a:extLst>
          </p:cNvPr>
          <p:cNvSpPr/>
          <p:nvPr/>
        </p:nvSpPr>
        <p:spPr>
          <a:xfrm>
            <a:off x="3088354" y="1211707"/>
            <a:ext cx="2446060" cy="1676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13D42F-CC78-E821-305C-E0D9455BC359}"/>
              </a:ext>
            </a:extLst>
          </p:cNvPr>
          <p:cNvSpPr/>
          <p:nvPr/>
        </p:nvSpPr>
        <p:spPr>
          <a:xfrm>
            <a:off x="302274" y="1211708"/>
            <a:ext cx="2446060" cy="16506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05D6CD-F9EB-F725-534D-015D8ED46C75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438CC0-E6B4-E3D2-EBBF-E767139A3FFD}"/>
              </a:ext>
            </a:extLst>
          </p:cNvPr>
          <p:cNvSpPr/>
          <p:nvPr/>
        </p:nvSpPr>
        <p:spPr>
          <a:xfrm>
            <a:off x="4111041" y="-31962"/>
            <a:ext cx="812851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Analysis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51A698-53CE-CFB1-2850-9C256AE49EBE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398205-4C0D-F16D-CD1F-D9A2B5E02AC9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25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0DBE4120-9704-FBCF-5788-E22AEECAFD5F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23" name="Fußzeilenplatzhalter 7">
            <a:extLst>
              <a:ext uri="{FF2B5EF4-FFF2-40B4-BE49-F238E27FC236}">
                <a16:creationId xmlns:a16="http://schemas.microsoft.com/office/drawing/2014/main" id="{E22B0C9B-2762-198D-60A4-60C6FDD9DB3D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4D583C-5EB3-0626-16CA-370A69A8D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083" y="1637381"/>
            <a:ext cx="2311400" cy="825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31947F-2A07-BC3F-2B60-27965E2DDB10}"/>
                  </a:ext>
                </a:extLst>
              </p:cNvPr>
              <p:cNvSpPr txBox="1"/>
              <p:nvPr/>
            </p:nvSpPr>
            <p:spPr>
              <a:xfrm>
                <a:off x="357933" y="1660664"/>
                <a:ext cx="2334742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IT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31947F-2A07-BC3F-2B60-27965E2DD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933" y="1660664"/>
                <a:ext cx="2334742" cy="778931"/>
              </a:xfrm>
              <a:prstGeom prst="rect">
                <a:avLst/>
              </a:prstGeom>
              <a:blipFill>
                <a:blip r:embed="rId4"/>
                <a:stretch>
                  <a:fillRect l="-10270" t="-111290" r="-3243" b="-17419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3F055C1-D635-E7EC-AE27-C6722AD0D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5377" y="1237942"/>
            <a:ext cx="2446060" cy="16243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08F1D1-84DD-4CD4-A49B-1F3F2D359C90}"/>
              </a:ext>
            </a:extLst>
          </p:cNvPr>
          <p:cNvSpPr txBox="1"/>
          <p:nvPr/>
        </p:nvSpPr>
        <p:spPr>
          <a:xfrm>
            <a:off x="846458" y="582272"/>
            <a:ext cx="11424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00" dirty="0"/>
              <a:t>L</a:t>
            </a:r>
            <a:r>
              <a:rPr lang="en-IT" sz="1300" dirty="0"/>
              <a:t>east squares </a:t>
            </a:r>
          </a:p>
          <a:p>
            <a:pPr algn="ctr"/>
            <a:r>
              <a:rPr lang="en-GB" sz="1300" dirty="0"/>
              <a:t>m</a:t>
            </a:r>
            <a:r>
              <a:rPr lang="en-IT" sz="1300" dirty="0"/>
              <a:t>inimization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68EA8-5096-6F4D-38F7-0416B9DE9E53}"/>
              </a:ext>
            </a:extLst>
          </p:cNvPr>
          <p:cNvSpPr txBox="1"/>
          <p:nvPr/>
        </p:nvSpPr>
        <p:spPr>
          <a:xfrm>
            <a:off x="3685313" y="582273"/>
            <a:ext cx="10909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/>
              <a:t>Likelihood</a:t>
            </a:r>
          </a:p>
          <a:p>
            <a:pPr algn="ctr"/>
            <a:r>
              <a:rPr lang="en-US" sz="1300" dirty="0"/>
              <a:t>maximization</a:t>
            </a:r>
            <a:endParaRPr lang="en-IT" sz="13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311CD-8367-0F72-350B-F9E592D3372B}"/>
              </a:ext>
            </a:extLst>
          </p:cNvPr>
          <p:cNvSpPr txBox="1"/>
          <p:nvPr/>
        </p:nvSpPr>
        <p:spPr>
          <a:xfrm>
            <a:off x="6472679" y="582274"/>
            <a:ext cx="14061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/>
              <a:t>Machine learning </a:t>
            </a:r>
          </a:p>
          <a:p>
            <a:pPr algn="ctr"/>
            <a:r>
              <a:rPr lang="en-US" sz="1300" dirty="0"/>
              <a:t>techniques</a:t>
            </a:r>
            <a:endParaRPr lang="en-IT" sz="13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C14364-01E1-8C7F-D133-9CB59D9305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936" y="3045491"/>
            <a:ext cx="1993391" cy="167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DA6B81-973D-A75B-2FD2-378EE092CC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5125" y="3025546"/>
            <a:ext cx="1787706" cy="173644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C5B724-F9C5-A77E-5EDF-80038682A408}"/>
              </a:ext>
            </a:extLst>
          </p:cNvPr>
          <p:cNvSpPr/>
          <p:nvPr/>
        </p:nvSpPr>
        <p:spPr>
          <a:xfrm>
            <a:off x="4434038" y="4662681"/>
            <a:ext cx="778793" cy="79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752EE7-0F65-7346-24FF-7B25DD19646F}"/>
              </a:ext>
            </a:extLst>
          </p:cNvPr>
          <p:cNvSpPr/>
          <p:nvPr/>
        </p:nvSpPr>
        <p:spPr>
          <a:xfrm rot="16200000">
            <a:off x="3098954" y="3438838"/>
            <a:ext cx="778793" cy="79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B346DD-E24F-F0EF-DE98-0EDF2F555A95}"/>
              </a:ext>
            </a:extLst>
          </p:cNvPr>
          <p:cNvSpPr/>
          <p:nvPr/>
        </p:nvSpPr>
        <p:spPr>
          <a:xfrm rot="16200000">
            <a:off x="231769" y="4271955"/>
            <a:ext cx="778793" cy="79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497A1E-A461-2295-AD8C-6976779394C4}"/>
              </a:ext>
            </a:extLst>
          </p:cNvPr>
          <p:cNvSpPr txBox="1"/>
          <p:nvPr/>
        </p:nvSpPr>
        <p:spPr>
          <a:xfrm>
            <a:off x="4678472" y="4652762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Signal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8AB85D-CB16-D386-123B-6DE48BCC685F}"/>
              </a:ext>
            </a:extLst>
          </p:cNvPr>
          <p:cNvSpPr txBox="1"/>
          <p:nvPr/>
        </p:nvSpPr>
        <p:spPr>
          <a:xfrm>
            <a:off x="2141255" y="4677626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Signal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2BF822-6397-A0DA-37A7-9F5FFD179DE6}"/>
              </a:ext>
            </a:extLst>
          </p:cNvPr>
          <p:cNvSpPr txBox="1"/>
          <p:nvPr/>
        </p:nvSpPr>
        <p:spPr>
          <a:xfrm rot="16200000">
            <a:off x="2901029" y="3191118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Probabiliy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AEFDBE-AF4F-E900-041B-4350B82A36DB}"/>
              </a:ext>
            </a:extLst>
          </p:cNvPr>
          <p:cNvSpPr txBox="1"/>
          <p:nvPr/>
        </p:nvSpPr>
        <p:spPr>
          <a:xfrm rot="16200000">
            <a:off x="117073" y="3227416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Probabiliy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7248EB-5E6F-6A42-A14C-86233C23B2EC}"/>
              </a:ext>
            </a:extLst>
          </p:cNvPr>
          <p:cNvSpPr/>
          <p:nvPr/>
        </p:nvSpPr>
        <p:spPr>
          <a:xfrm>
            <a:off x="1609563" y="4369633"/>
            <a:ext cx="45719" cy="201182"/>
          </a:xfrm>
          <a:prstGeom prst="rect">
            <a:avLst/>
          </a:prstGeom>
          <a:solidFill>
            <a:srgbClr val="4CDE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B2338B-FB9C-188C-7AD3-64B5458DCB30}"/>
              </a:ext>
            </a:extLst>
          </p:cNvPr>
          <p:cNvSpPr/>
          <p:nvPr/>
        </p:nvSpPr>
        <p:spPr>
          <a:xfrm>
            <a:off x="1408455" y="4369633"/>
            <a:ext cx="45719" cy="201182"/>
          </a:xfrm>
          <a:prstGeom prst="rect">
            <a:avLst/>
          </a:prstGeom>
          <a:solidFill>
            <a:srgbClr val="4CDE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0E43381-B74B-D6DD-EEE1-A2F8E116B192}"/>
              </a:ext>
            </a:extLst>
          </p:cNvPr>
          <p:cNvSpPr/>
          <p:nvPr/>
        </p:nvSpPr>
        <p:spPr>
          <a:xfrm>
            <a:off x="1491458" y="4368448"/>
            <a:ext cx="45719" cy="201182"/>
          </a:xfrm>
          <a:prstGeom prst="rect">
            <a:avLst/>
          </a:prstGeom>
          <a:solidFill>
            <a:srgbClr val="4CDE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B57F4F-9330-D7FF-DF3F-15FA702B2EF8}"/>
              </a:ext>
            </a:extLst>
          </p:cNvPr>
          <p:cNvSpPr txBox="1"/>
          <p:nvPr/>
        </p:nvSpPr>
        <p:spPr>
          <a:xfrm>
            <a:off x="1400084" y="3112204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>
                <a:latin typeface="Symbol" pitchFamily="2" charset="2"/>
              </a:rPr>
              <a:t>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EFE885-AF44-8E62-577B-4701DD243BD8}"/>
              </a:ext>
            </a:extLst>
          </p:cNvPr>
          <p:cNvSpPr txBox="1"/>
          <p:nvPr/>
        </p:nvSpPr>
        <p:spPr>
          <a:xfrm>
            <a:off x="1454174" y="4077305"/>
            <a:ext cx="2423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358FF2-C4EA-88B2-29C3-AEECF208EF97}"/>
              </a:ext>
            </a:extLst>
          </p:cNvPr>
          <p:cNvSpPr txBox="1"/>
          <p:nvPr/>
        </p:nvSpPr>
        <p:spPr>
          <a:xfrm>
            <a:off x="2020068" y="3491948"/>
            <a:ext cx="2519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810547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9202D-9781-62C3-40BB-55F6DD171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5B0C764-F3AE-3FA8-9295-CD3C5BA8DF54}"/>
              </a:ext>
            </a:extLst>
          </p:cNvPr>
          <p:cNvSpPr/>
          <p:nvPr/>
        </p:nvSpPr>
        <p:spPr>
          <a:xfrm>
            <a:off x="119009" y="1183063"/>
            <a:ext cx="7132798" cy="35565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C870D4-3651-5D4A-90BD-FAFDB2E46DDD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17BFA3-75B4-3B58-B451-918CDC3FA8EB}"/>
              </a:ext>
            </a:extLst>
          </p:cNvPr>
          <p:cNvSpPr/>
          <p:nvPr/>
        </p:nvSpPr>
        <p:spPr>
          <a:xfrm>
            <a:off x="3591414" y="-31962"/>
            <a:ext cx="185211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Particle Identification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1F7694-044E-C0E7-EA97-04D9D5238F08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0CAFC57D-008C-1B79-8E40-E6186B8F663F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26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C2097371-E12B-764E-2B51-1EC7FFD6A66D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23" name="Fußzeilenplatzhalter 7">
            <a:extLst>
              <a:ext uri="{FF2B5EF4-FFF2-40B4-BE49-F238E27FC236}">
                <a16:creationId xmlns:a16="http://schemas.microsoft.com/office/drawing/2014/main" id="{EC634A8D-A615-FB27-6B96-32CE0AC02C35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12D2B-05DB-3C65-3081-99E3FA232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003" y="1183063"/>
            <a:ext cx="6978799" cy="35565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27D2A7-37F2-BB76-9C61-CF11A7389A7A}"/>
              </a:ext>
            </a:extLst>
          </p:cNvPr>
          <p:cNvSpPr/>
          <p:nvPr/>
        </p:nvSpPr>
        <p:spPr>
          <a:xfrm>
            <a:off x="2291087" y="1708878"/>
            <a:ext cx="1021828" cy="28284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0E41A5-0CA3-93C1-C336-CD094CCF37E2}"/>
              </a:ext>
            </a:extLst>
          </p:cNvPr>
          <p:cNvSpPr/>
          <p:nvPr/>
        </p:nvSpPr>
        <p:spPr>
          <a:xfrm>
            <a:off x="1269259" y="1708877"/>
            <a:ext cx="1021828" cy="282845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6FF753-4AC8-9749-6A2C-9B4430116750}"/>
              </a:ext>
            </a:extLst>
          </p:cNvPr>
          <p:cNvCxnSpPr>
            <a:cxnSpLocks/>
          </p:cNvCxnSpPr>
          <p:nvPr/>
        </p:nvCxnSpPr>
        <p:spPr>
          <a:xfrm flipH="1">
            <a:off x="1269259" y="2323476"/>
            <a:ext cx="2128603" cy="0"/>
          </a:xfrm>
          <a:prstGeom prst="line">
            <a:avLst/>
          </a:prstGeom>
          <a:ln w="1778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827BDF-C078-17DF-7038-8F09DE433231}"/>
              </a:ext>
            </a:extLst>
          </p:cNvPr>
          <p:cNvCxnSpPr>
            <a:cxnSpLocks/>
          </p:cNvCxnSpPr>
          <p:nvPr/>
        </p:nvCxnSpPr>
        <p:spPr>
          <a:xfrm flipH="1">
            <a:off x="1269258" y="3119005"/>
            <a:ext cx="2196060" cy="0"/>
          </a:xfrm>
          <a:prstGeom prst="line">
            <a:avLst/>
          </a:prstGeom>
          <a:ln w="1778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D92A00-1D85-AEA8-5DED-F766E9534A1E}"/>
              </a:ext>
            </a:extLst>
          </p:cNvPr>
          <p:cNvCxnSpPr>
            <a:cxnSpLocks/>
          </p:cNvCxnSpPr>
          <p:nvPr/>
        </p:nvCxnSpPr>
        <p:spPr>
          <a:xfrm flipH="1">
            <a:off x="1258016" y="3935815"/>
            <a:ext cx="2207302" cy="0"/>
          </a:xfrm>
          <a:prstGeom prst="line">
            <a:avLst/>
          </a:prstGeom>
          <a:ln w="1778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6B5FB69-7B35-33A6-D7A3-37FBC1C38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09" y="1724805"/>
            <a:ext cx="1102777" cy="276005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FAC5B40-18C3-B280-EDA1-1E29734A780B}"/>
              </a:ext>
            </a:extLst>
          </p:cNvPr>
          <p:cNvSpPr/>
          <p:nvPr/>
        </p:nvSpPr>
        <p:spPr>
          <a:xfrm>
            <a:off x="3312915" y="1200097"/>
            <a:ext cx="1254179" cy="4624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CAA85A-3708-9717-CDE3-9EDCABF5BA2B}"/>
              </a:ext>
            </a:extLst>
          </p:cNvPr>
          <p:cNvSpPr txBox="1"/>
          <p:nvPr/>
        </p:nvSpPr>
        <p:spPr>
          <a:xfrm>
            <a:off x="1475442" y="1352694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400" dirty="0"/>
              <a:t>dE/dx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1BADBE-B973-4FAB-AC53-46934B0A5C59}"/>
              </a:ext>
            </a:extLst>
          </p:cNvPr>
          <p:cNvSpPr txBox="1"/>
          <p:nvPr/>
        </p:nvSpPr>
        <p:spPr>
          <a:xfrm>
            <a:off x="2607704" y="1346034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400" dirty="0"/>
              <a:t>TRD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C5E036-31FD-380D-5B07-221F22DD23BB}"/>
              </a:ext>
            </a:extLst>
          </p:cNvPr>
          <p:cNvSpPr txBox="1"/>
          <p:nvPr/>
        </p:nvSpPr>
        <p:spPr>
          <a:xfrm>
            <a:off x="3634353" y="1338562"/>
            <a:ext cx="468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400" dirty="0"/>
              <a:t>TOF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4C4353-ECF6-44FA-FEAD-A90E17D6C6AA}"/>
              </a:ext>
            </a:extLst>
          </p:cNvPr>
          <p:cNvSpPr txBox="1"/>
          <p:nvPr/>
        </p:nvSpPr>
        <p:spPr>
          <a:xfrm>
            <a:off x="313273" y="410972"/>
            <a:ext cx="844243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Best performance is with an holistic approach</a:t>
            </a:r>
          </a:p>
          <a:p>
            <a:endParaRPr lang="en-IT" sz="800" dirty="0"/>
          </a:p>
          <a:p>
            <a:r>
              <a:rPr lang="en-IT" sz="1300" dirty="0"/>
              <a:t>Correlating featured signals from t</a:t>
            </a:r>
            <a:r>
              <a:rPr lang="en-GB" sz="1300" dirty="0"/>
              <a:t>he</a:t>
            </a:r>
            <a:r>
              <a:rPr lang="en-IT" sz="1300" dirty="0"/>
              <a:t> same detector (dE/dx points, TRD layers, ring photons,….) or from different detectors</a:t>
            </a:r>
          </a:p>
        </p:txBody>
      </p:sp>
    </p:spTree>
    <p:extLst>
      <p:ext uri="{BB962C8B-B14F-4D97-AF65-F5344CB8AC3E}">
        <p14:creationId xmlns:p14="http://schemas.microsoft.com/office/powerpoint/2010/main" val="2192950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2AFB7-DA89-1438-D54E-824472B10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1DCBF49-EF5A-4F3B-045D-8668D7609F02}"/>
              </a:ext>
            </a:extLst>
          </p:cNvPr>
          <p:cNvSpPr/>
          <p:nvPr/>
        </p:nvSpPr>
        <p:spPr>
          <a:xfrm>
            <a:off x="1002825" y="413314"/>
            <a:ext cx="7186315" cy="4483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591C75-64F9-CBFE-3388-8CE6F7D99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676" y="2713859"/>
            <a:ext cx="2350499" cy="20971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33C262-B55C-7FEF-FFFD-70B41BB0A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567" y="419116"/>
            <a:ext cx="2265312" cy="25717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0DDB46-B844-A9F9-B2E4-4BFCA7EA2D35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CD7E0C-0B84-0D42-C4C1-D5EE11540628}"/>
              </a:ext>
            </a:extLst>
          </p:cNvPr>
          <p:cNvSpPr/>
          <p:nvPr/>
        </p:nvSpPr>
        <p:spPr>
          <a:xfrm>
            <a:off x="3740080" y="-31962"/>
            <a:ext cx="1554785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Holistic Approach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4B6A08-24E7-39A5-5D2F-FE43A0EB89B4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E093BB2-7BC0-3A91-9B9A-38D70D43E35F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27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1EE9D4C2-0779-E0E6-A650-2166762C8788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23" name="Fußzeilenplatzhalter 7">
            <a:extLst>
              <a:ext uri="{FF2B5EF4-FFF2-40B4-BE49-F238E27FC236}">
                <a16:creationId xmlns:a16="http://schemas.microsoft.com/office/drawing/2014/main" id="{3E8AAECF-FAD1-8621-2705-8E6AD64636AC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D16331-ADF1-E32B-F9FB-642845BCF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4147" y="503614"/>
            <a:ext cx="2198908" cy="2068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03D1F5-B13C-CA85-D0A9-CD0111288CAE}"/>
              </a:ext>
            </a:extLst>
          </p:cNvPr>
          <p:cNvSpPr txBox="1"/>
          <p:nvPr/>
        </p:nvSpPr>
        <p:spPr>
          <a:xfrm>
            <a:off x="5273621" y="1227269"/>
            <a:ext cx="4587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TRD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A10EB-C23F-77EF-775D-0B3070C1A824}"/>
              </a:ext>
            </a:extLst>
          </p:cNvPr>
          <p:cNvSpPr txBox="1"/>
          <p:nvPr/>
        </p:nvSpPr>
        <p:spPr>
          <a:xfrm>
            <a:off x="5341450" y="3470030"/>
            <a:ext cx="4492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TOF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DA93A3-00F8-7502-38D1-4196CDE20342}"/>
              </a:ext>
            </a:extLst>
          </p:cNvPr>
          <p:cNvSpPr txBox="1"/>
          <p:nvPr/>
        </p:nvSpPr>
        <p:spPr>
          <a:xfrm>
            <a:off x="1201208" y="2845850"/>
            <a:ext cx="5084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RICH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F73A4E-04BC-80A7-050E-08C4C1C0B471}"/>
              </a:ext>
            </a:extLst>
          </p:cNvPr>
          <p:cNvSpPr txBox="1"/>
          <p:nvPr/>
        </p:nvSpPr>
        <p:spPr>
          <a:xfrm>
            <a:off x="1214694" y="1227269"/>
            <a:ext cx="57900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dE/dx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03454B-7AFF-BF80-0EDA-F5C318313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208" y="3172877"/>
            <a:ext cx="3348228" cy="16894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977259-D909-7938-9E26-015EC556DE71}"/>
              </a:ext>
            </a:extLst>
          </p:cNvPr>
          <p:cNvSpPr/>
          <p:nvPr/>
        </p:nvSpPr>
        <p:spPr>
          <a:xfrm>
            <a:off x="6427177" y="2180492"/>
            <a:ext cx="45719" cy="202223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500CF7-0B84-38D9-D8AC-A62D16F8C258}"/>
              </a:ext>
            </a:extLst>
          </p:cNvPr>
          <p:cNvSpPr/>
          <p:nvPr/>
        </p:nvSpPr>
        <p:spPr>
          <a:xfrm>
            <a:off x="6544408" y="2180491"/>
            <a:ext cx="45719" cy="202223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2DE7E6-1358-0E3C-7F36-E46240D4D90F}"/>
              </a:ext>
            </a:extLst>
          </p:cNvPr>
          <p:cNvSpPr/>
          <p:nvPr/>
        </p:nvSpPr>
        <p:spPr>
          <a:xfrm>
            <a:off x="6769013" y="2182415"/>
            <a:ext cx="45719" cy="202223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CEE78C-60EF-A98A-CA7D-CEF83051E26A}"/>
              </a:ext>
            </a:extLst>
          </p:cNvPr>
          <p:cNvSpPr/>
          <p:nvPr/>
        </p:nvSpPr>
        <p:spPr>
          <a:xfrm>
            <a:off x="6947899" y="2180722"/>
            <a:ext cx="45719" cy="202223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5C5206-0699-DDAF-343E-F1CF854DBF31}"/>
              </a:ext>
            </a:extLst>
          </p:cNvPr>
          <p:cNvSpPr/>
          <p:nvPr/>
        </p:nvSpPr>
        <p:spPr>
          <a:xfrm>
            <a:off x="7338731" y="2180491"/>
            <a:ext cx="45719" cy="202223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F25A6D-6640-66E5-3D7B-5FDE0F8722A6}"/>
              </a:ext>
            </a:extLst>
          </p:cNvPr>
          <p:cNvSpPr/>
          <p:nvPr/>
        </p:nvSpPr>
        <p:spPr>
          <a:xfrm>
            <a:off x="6814732" y="4393490"/>
            <a:ext cx="45719" cy="202223"/>
          </a:xfrm>
          <a:prstGeom prst="rect">
            <a:avLst/>
          </a:prstGeom>
          <a:solidFill>
            <a:srgbClr val="4CDE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A394BA-125C-BC06-0EF3-2D24FC4023C2}"/>
              </a:ext>
            </a:extLst>
          </p:cNvPr>
          <p:cNvSpPr/>
          <p:nvPr/>
        </p:nvSpPr>
        <p:spPr>
          <a:xfrm>
            <a:off x="2997298" y="2522078"/>
            <a:ext cx="45719" cy="202223"/>
          </a:xfrm>
          <a:prstGeom prst="rect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6764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56708-A931-386C-2DD2-022A86A9E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27A519B-FBDB-5B38-7DAA-09B4949E5A34}"/>
              </a:ext>
            </a:extLst>
          </p:cNvPr>
          <p:cNvSpPr/>
          <p:nvPr/>
        </p:nvSpPr>
        <p:spPr>
          <a:xfrm>
            <a:off x="1002825" y="413314"/>
            <a:ext cx="7186315" cy="4483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EE186D8-5D6E-9894-029F-4C60A04C1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178" y="1019792"/>
            <a:ext cx="4333462" cy="14997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873CDA-8021-943A-3B01-305F4CBF17B4}"/>
              </a:ext>
            </a:extLst>
          </p:cNvPr>
          <p:cNvSpPr txBox="1"/>
          <p:nvPr/>
        </p:nvSpPr>
        <p:spPr>
          <a:xfrm>
            <a:off x="1405885" y="469625"/>
            <a:ext cx="34901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Observe </a:t>
            </a:r>
            <a:r>
              <a:rPr lang="en-IT" sz="1500" i="1" dirty="0"/>
              <a:t>n</a:t>
            </a:r>
            <a:r>
              <a:rPr lang="en-IT" sz="1500" dirty="0"/>
              <a:t> events </a:t>
            </a:r>
            <a:r>
              <a:rPr lang="en-IT" sz="1500" i="1" dirty="0"/>
              <a:t>x</a:t>
            </a:r>
            <a:r>
              <a:rPr lang="en-IT" sz="1500" i="1" baseline="-25000" dirty="0"/>
              <a:t>i</a:t>
            </a:r>
            <a:r>
              <a:rPr lang="en-IT" sz="1500" b="1" dirty="0"/>
              <a:t> </a:t>
            </a:r>
            <a:r>
              <a:rPr lang="en-IT" sz="1500" dirty="0"/>
              <a:t>and expect a total of </a:t>
            </a:r>
            <a:r>
              <a:rPr lang="en-IT" sz="1500" b="1" i="1" dirty="0">
                <a:latin typeface="Symbol" pitchFamily="2" charset="2"/>
              </a:rPr>
              <a:t>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97C854-2D75-01CF-26AA-67B2C2E3CE2C}"/>
              </a:ext>
            </a:extLst>
          </p:cNvPr>
          <p:cNvSpPr txBox="1"/>
          <p:nvPr/>
        </p:nvSpPr>
        <p:spPr>
          <a:xfrm>
            <a:off x="1405884" y="2564315"/>
            <a:ext cx="5887830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In the </a:t>
            </a:r>
            <a:r>
              <a:rPr lang="en-IT" sz="1500" i="1" dirty="0"/>
              <a:t>logL</a:t>
            </a:r>
            <a:r>
              <a:rPr lang="en-IT" sz="1500" dirty="0"/>
              <a:t> any constant is irrelevant, i.e. any term that does not depend </a:t>
            </a:r>
          </a:p>
          <a:p>
            <a:r>
              <a:rPr lang="en-IT" sz="1500" dirty="0"/>
              <a:t>on the parameters </a:t>
            </a:r>
            <a:r>
              <a:rPr lang="en-IT" sz="1500" b="1" i="1" dirty="0">
                <a:latin typeface="Symbol" pitchFamily="2" charset="2"/>
              </a:rPr>
              <a:t>q</a:t>
            </a:r>
            <a:r>
              <a:rPr lang="en-IT" sz="1500" dirty="0"/>
              <a:t>.</a:t>
            </a:r>
          </a:p>
          <a:p>
            <a:endParaRPr lang="en-IT" sz="1500" dirty="0"/>
          </a:p>
          <a:p>
            <a:r>
              <a:rPr lang="en-IT" sz="1500" dirty="0"/>
              <a:t>In case f(</a:t>
            </a:r>
            <a:r>
              <a:rPr lang="en-IT" sz="1500" i="1" dirty="0"/>
              <a:t>x</a:t>
            </a:r>
            <a:r>
              <a:rPr lang="en-IT" sz="1500" i="1" baseline="-25000" dirty="0"/>
              <a:t>i</a:t>
            </a:r>
            <a:r>
              <a:rPr lang="en-IT" sz="1500" dirty="0"/>
              <a:t>;</a:t>
            </a:r>
            <a:r>
              <a:rPr lang="en-IT" sz="1500" b="1" i="1" dirty="0">
                <a:latin typeface="Symbol" pitchFamily="2" charset="2"/>
              </a:rPr>
              <a:t>q</a:t>
            </a:r>
            <a:r>
              <a:rPr lang="en-IT" sz="1500" dirty="0"/>
              <a:t>) is a binned PDF with poisson probability the above reduces </a:t>
            </a:r>
          </a:p>
          <a:p>
            <a:r>
              <a:rPr lang="en-IT" sz="1500" dirty="0"/>
              <a:t>(except for a constant) to  </a:t>
            </a:r>
            <a:r>
              <a:rPr lang="en-GB" sz="1500" dirty="0"/>
              <a:t>the binned maximum likelihood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2E72C758-7CB5-95ED-58BC-0D581E8E0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810" y="761448"/>
            <a:ext cx="3458303" cy="11076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032ABE-71A8-C5FD-1CCA-B4E5CB2E1E03}"/>
              </a:ext>
            </a:extLst>
          </p:cNvPr>
          <p:cNvSpPr/>
          <p:nvPr/>
        </p:nvSpPr>
        <p:spPr>
          <a:xfrm>
            <a:off x="2516670" y="1235362"/>
            <a:ext cx="449143" cy="581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4316237B-3905-C784-A4CC-BAC4214F5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892" y="3759484"/>
            <a:ext cx="3022108" cy="11150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E0FEAF2-084C-51AC-98B6-AA14D551A77B}"/>
              </a:ext>
            </a:extLst>
          </p:cNvPr>
          <p:cNvSpPr/>
          <p:nvPr/>
        </p:nvSpPr>
        <p:spPr>
          <a:xfrm>
            <a:off x="2898491" y="4121395"/>
            <a:ext cx="343474" cy="3855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1F9504-84D0-44DA-F786-7C98888C9774}"/>
              </a:ext>
            </a:extLst>
          </p:cNvPr>
          <p:cNvSpPr txBox="1"/>
          <p:nvPr/>
        </p:nvSpPr>
        <p:spPr>
          <a:xfrm>
            <a:off x="2953891" y="4067488"/>
            <a:ext cx="3449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250" i="1" dirty="0">
                <a:latin typeface="Times" pitchFamily="2" charset="0"/>
              </a:rPr>
              <a:t>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868015-9616-F829-DBB7-2D4107A0C3B9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43265B-D8E7-A5F3-0075-9E525FE00689}"/>
              </a:ext>
            </a:extLst>
          </p:cNvPr>
          <p:cNvSpPr/>
          <p:nvPr/>
        </p:nvSpPr>
        <p:spPr>
          <a:xfrm>
            <a:off x="3219610" y="-31962"/>
            <a:ext cx="259571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Extended Maximum Likelihood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E5FB7B-471F-F057-555A-ECC6602056E0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9BE24D25-8A0E-67E8-38C3-16F8326677C6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28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18FD5C3F-5508-8613-2274-902C26384FE1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23" name="Fußzeilenplatzhalter 7">
            <a:extLst>
              <a:ext uri="{FF2B5EF4-FFF2-40B4-BE49-F238E27FC236}">
                <a16:creationId xmlns:a16="http://schemas.microsoft.com/office/drawing/2014/main" id="{9D87C71F-EA8C-E560-2932-7F3697452C6E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322388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8C86C4-1D33-D7AF-94E4-C7394A29B011}"/>
              </a:ext>
            </a:extLst>
          </p:cNvPr>
          <p:cNvSpPr/>
          <p:nvPr/>
        </p:nvSpPr>
        <p:spPr>
          <a:xfrm>
            <a:off x="1002825" y="413314"/>
            <a:ext cx="7186315" cy="4483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89AAF16-6FE5-5C42-9767-49B0B8294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157" y="535541"/>
            <a:ext cx="5308118" cy="10880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7E781C-3C64-454B-95C4-47E40B627207}"/>
              </a:ext>
            </a:extLst>
          </p:cNvPr>
          <p:cNvSpPr/>
          <p:nvPr/>
        </p:nvSpPr>
        <p:spPr>
          <a:xfrm>
            <a:off x="4907446" y="901976"/>
            <a:ext cx="573985" cy="477078"/>
          </a:xfrm>
          <a:prstGeom prst="rect">
            <a:avLst/>
          </a:prstGeom>
          <a:noFill/>
          <a:ln w="127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9C90A8-E641-2345-B8D3-494B3B75E20E}"/>
              </a:ext>
            </a:extLst>
          </p:cNvPr>
          <p:cNvSpPr/>
          <p:nvPr/>
        </p:nvSpPr>
        <p:spPr>
          <a:xfrm>
            <a:off x="6296440" y="760343"/>
            <a:ext cx="573985" cy="327992"/>
          </a:xfrm>
          <a:prstGeom prst="rect">
            <a:avLst/>
          </a:prstGeom>
          <a:noFill/>
          <a:ln w="127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4DFA8D-5A59-254B-B88E-84601609BEA9}"/>
              </a:ext>
            </a:extLst>
          </p:cNvPr>
          <p:cNvSpPr txBox="1"/>
          <p:nvPr/>
        </p:nvSpPr>
        <p:spPr>
          <a:xfrm>
            <a:off x="1215504" y="1739264"/>
            <a:ext cx="678549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Taking a likelihood ratio, vs an ideal model corresponding to the measurement </a:t>
            </a:r>
          </a:p>
          <a:p>
            <a:r>
              <a:rPr lang="en-US" sz="1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en-US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2" charset="2"/>
              </a:rPr>
              <a:t>m</a:t>
            </a:r>
            <a:r>
              <a:rPr lang="en-US" sz="1500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</a:t>
            </a:r>
            <a:r>
              <a:rPr lang="en-US" sz="1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</a:t>
            </a:r>
            <a:r>
              <a:rPr lang="en-US" sz="15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</a:t>
            </a:r>
            <a:r>
              <a:rPr lang="en-US" sz="1500" baseline="-25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</a:t>
            </a:r>
            <a:r>
              <a:rPr lang="en-US" sz="1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), provides a chi2-like estimator (goodness of fit) if </a:t>
            </a:r>
            <a:r>
              <a:rPr lang="en-US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2" charset="2"/>
              </a:rPr>
              <a:t>m</a:t>
            </a:r>
            <a:r>
              <a:rPr lang="en-US" sz="1500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 </a:t>
            </a:r>
            <a:r>
              <a:rPr lang="en-US" sz="1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are not too small</a:t>
            </a:r>
            <a:endParaRPr lang="en-US" sz="1500" baseline="-25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GB" sz="1500" dirty="0"/>
          </a:p>
          <a:p>
            <a:r>
              <a:rPr lang="en-GB" sz="1500" dirty="0"/>
              <a:t>   *  </a:t>
            </a:r>
            <a:r>
              <a:rPr lang="en-GB" sz="1500" dirty="0">
                <a:latin typeface="Symbol" pitchFamily="2" charset="2"/>
              </a:rPr>
              <a:t>m</a:t>
            </a:r>
            <a:r>
              <a:rPr lang="en-GB" sz="1500" baseline="-25000" dirty="0">
                <a:latin typeface="+mj-lt"/>
              </a:rPr>
              <a:t>i</a:t>
            </a:r>
            <a:r>
              <a:rPr lang="en-GB" sz="1500" dirty="0">
                <a:latin typeface="Symbol" pitchFamily="2" charset="2"/>
              </a:rPr>
              <a:t> </a:t>
            </a:r>
            <a:r>
              <a:rPr lang="en-GB" sz="1500" dirty="0">
                <a:latin typeface="+mj-lt"/>
              </a:rPr>
              <a:t>is the expected yield in bin </a:t>
            </a:r>
            <a:r>
              <a:rPr lang="en-GB" sz="1500" dirty="0" err="1">
                <a:latin typeface="+mj-lt"/>
              </a:rPr>
              <a:t>i</a:t>
            </a:r>
            <a:r>
              <a:rPr lang="en-GB" sz="1500" dirty="0">
                <a:latin typeface="+mj-lt"/>
              </a:rPr>
              <a:t> (signal + background)</a:t>
            </a:r>
          </a:p>
          <a:p>
            <a:endParaRPr lang="en-GB" sz="1500" dirty="0">
              <a:latin typeface="+mj-lt"/>
            </a:endParaRPr>
          </a:p>
          <a:p>
            <a:r>
              <a:rPr lang="en-GB" sz="1500" dirty="0">
                <a:latin typeface="+mj-lt"/>
              </a:rPr>
              <a:t>   *  pdf normalization to 1 is given by Poisson</a:t>
            </a:r>
          </a:p>
          <a:p>
            <a:endParaRPr lang="en-GB" sz="1500" dirty="0">
              <a:latin typeface="+mj-lt"/>
            </a:endParaRPr>
          </a:p>
          <a:p>
            <a:r>
              <a:rPr lang="en-GB" sz="1500" dirty="0">
                <a:latin typeface="+mj-lt"/>
              </a:rPr>
              <a:t>   *  the </a:t>
            </a:r>
            <a:r>
              <a:rPr lang="en-GB" sz="1500" dirty="0">
                <a:latin typeface="Symbol" pitchFamily="2" charset="2"/>
              </a:rPr>
              <a:t>m</a:t>
            </a:r>
            <a:r>
              <a:rPr lang="en-GB" sz="1500" baseline="-25000" dirty="0"/>
              <a:t>i </a:t>
            </a:r>
            <a:r>
              <a:rPr lang="en-GB" sz="1500" dirty="0"/>
              <a:t>– </a:t>
            </a:r>
            <a:r>
              <a:rPr lang="en-GB" sz="1500" dirty="0" err="1"/>
              <a:t>n</a:t>
            </a:r>
            <a:r>
              <a:rPr lang="en-GB" sz="1500" baseline="-25000" dirty="0" err="1"/>
              <a:t>i</a:t>
            </a:r>
            <a:r>
              <a:rPr lang="en-GB" sz="1500" dirty="0"/>
              <a:t> term is optional (less stringent except close to threshold)</a:t>
            </a:r>
            <a:endParaRPr lang="en-GB" sz="1500" baseline="-25000" dirty="0">
              <a:latin typeface="Symbol" pitchFamily="2" charset="2"/>
            </a:endParaRPr>
          </a:p>
          <a:p>
            <a:endParaRPr lang="en-GB" sz="1350" dirty="0"/>
          </a:p>
          <a:p>
            <a:r>
              <a:rPr lang="en-GB" sz="1350" dirty="0"/>
              <a:t>    *  one can have bins with zero counts (last term is taken to be zero)</a:t>
            </a:r>
          </a:p>
          <a:p>
            <a:endParaRPr lang="en-GB" sz="1350" dirty="0"/>
          </a:p>
          <a:p>
            <a:r>
              <a:rPr lang="en-GB" sz="1350" dirty="0"/>
              <a:t>    </a:t>
            </a:r>
            <a:endParaRPr lang="en-GB" sz="15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3F0375-493E-0E82-A2C8-92B8D279F031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BD8154-DD16-F81F-2420-E37497B4121B}"/>
              </a:ext>
            </a:extLst>
          </p:cNvPr>
          <p:cNvSpPr/>
          <p:nvPr/>
        </p:nvSpPr>
        <p:spPr>
          <a:xfrm>
            <a:off x="3219610" y="-31962"/>
            <a:ext cx="259571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Extended Maximum Likelihood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3583B1-EEEB-8AC4-DA6E-35D2378F707C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79756AF1-B00B-0F7C-ED4B-FDC0839D816C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29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7BBAE9E3-D647-02C1-E3E0-51B76C144412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7" name="Fußzeilenplatzhalter 7">
            <a:extLst>
              <a:ext uri="{FF2B5EF4-FFF2-40B4-BE49-F238E27FC236}">
                <a16:creationId xmlns:a16="http://schemas.microsoft.com/office/drawing/2014/main" id="{9F1489F7-B3FB-878B-ED48-FCF2BE9C84DF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1865411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88563-11B8-141A-FF30-65B01ACBA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6DBB6F-B143-E358-3415-B55E1AA927F3}"/>
              </a:ext>
            </a:extLst>
          </p:cNvPr>
          <p:cNvSpPr/>
          <p:nvPr/>
        </p:nvSpPr>
        <p:spPr>
          <a:xfrm>
            <a:off x="6933363" y="835669"/>
            <a:ext cx="156985" cy="231687"/>
          </a:xfrm>
          <a:prstGeom prst="rect">
            <a:avLst/>
          </a:prstGeom>
          <a:solidFill>
            <a:srgbClr val="F5F701">
              <a:alpha val="6685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7C8592-2230-10BF-FC39-5C5D2C8EB74D}"/>
              </a:ext>
            </a:extLst>
          </p:cNvPr>
          <p:cNvSpPr/>
          <p:nvPr/>
        </p:nvSpPr>
        <p:spPr>
          <a:xfrm>
            <a:off x="7531328" y="838880"/>
            <a:ext cx="198765" cy="231687"/>
          </a:xfrm>
          <a:prstGeom prst="rect">
            <a:avLst/>
          </a:prstGeom>
          <a:solidFill>
            <a:srgbClr val="F5F701">
              <a:alpha val="6685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D006E3-42DF-E294-9669-94C7C5C14246}"/>
              </a:ext>
            </a:extLst>
          </p:cNvPr>
          <p:cNvSpPr txBox="1"/>
          <p:nvPr/>
        </p:nvSpPr>
        <p:spPr>
          <a:xfrm>
            <a:off x="6891583" y="800835"/>
            <a:ext cx="958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p = </a:t>
            </a:r>
            <a:r>
              <a:rPr lang="en-IT" sz="1400" dirty="0">
                <a:latin typeface="Symbol" pitchFamily="2" charset="2"/>
              </a:rPr>
              <a:t>g</a:t>
            </a:r>
            <a:r>
              <a:rPr lang="en-IT" sz="1400" dirty="0"/>
              <a:t> m </a:t>
            </a:r>
            <a:r>
              <a:rPr lang="en-IT" sz="1400" dirty="0">
                <a:latin typeface="Symbol" pitchFamily="2" charset="2"/>
              </a:rPr>
              <a:t>b</a:t>
            </a:r>
            <a:r>
              <a:rPr lang="en-IT" sz="1400" dirty="0"/>
              <a:t>c 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9E53E33A-6D7F-895B-7A4D-2AD8C829FD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793428"/>
              </p:ext>
            </p:extLst>
          </p:nvPr>
        </p:nvGraphicFramePr>
        <p:xfrm>
          <a:off x="275276" y="1638243"/>
          <a:ext cx="846041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0139">
                  <a:extLst>
                    <a:ext uri="{9D8B030D-6E8A-4147-A177-3AD203B41FA5}">
                      <a16:colId xmlns:a16="http://schemas.microsoft.com/office/drawing/2014/main" val="3066361903"/>
                    </a:ext>
                  </a:extLst>
                </a:gridCol>
                <a:gridCol w="2820139">
                  <a:extLst>
                    <a:ext uri="{9D8B030D-6E8A-4147-A177-3AD203B41FA5}">
                      <a16:colId xmlns:a16="http://schemas.microsoft.com/office/drawing/2014/main" val="1545857409"/>
                    </a:ext>
                  </a:extLst>
                </a:gridCol>
                <a:gridCol w="2820139">
                  <a:extLst>
                    <a:ext uri="{9D8B030D-6E8A-4147-A177-3AD203B41FA5}">
                      <a16:colId xmlns:a16="http://schemas.microsoft.com/office/drawing/2014/main" val="980524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T" sz="1300" dirty="0"/>
                        <a:t>Process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Particle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Equipment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314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300" dirty="0"/>
                        <a:t>Energy Loss (dE/dx)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Hadrons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Tracking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578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300" dirty="0"/>
                        <a:t>Transition Radiation (TDR)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Electrons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Tracking sensitive to X-ray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891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300" dirty="0"/>
                        <a:t>Time-of-Flight (TOF)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Hadrons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Timing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996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300" dirty="0"/>
                        <a:t>Cherenkov Radiation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Hadrons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T" sz="1300" dirty="0"/>
                        <a:t>Cherenkov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763406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8198FA76-D1C5-C122-F119-3C77D727FFC0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4C179F-6B49-0102-1415-AB438DDDD527}"/>
              </a:ext>
            </a:extLst>
          </p:cNvPr>
          <p:cNvSpPr/>
          <p:nvPr/>
        </p:nvSpPr>
        <p:spPr>
          <a:xfrm>
            <a:off x="3834839" y="-31962"/>
            <a:ext cx="1365246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PID by Tracking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FE47C3-1BC8-8027-A3FB-D627ADAED673}"/>
              </a:ext>
            </a:extLst>
          </p:cNvPr>
          <p:cNvSpPr txBox="1"/>
          <p:nvPr/>
        </p:nvSpPr>
        <p:spPr>
          <a:xfrm>
            <a:off x="275276" y="724051"/>
            <a:ext cx="5825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Assume to know the momentum (by tracking the bending in a magnetic field)</a:t>
            </a:r>
          </a:p>
          <a:p>
            <a:r>
              <a:rPr lang="en-IT" sz="800" dirty="0"/>
              <a:t> </a:t>
            </a:r>
          </a:p>
          <a:p>
            <a:r>
              <a:rPr lang="en-IT" sz="1400" dirty="0"/>
              <a:t>Get the mass by measuring the velocity (</a:t>
            </a:r>
            <a:r>
              <a:rPr lang="en-IT" sz="1400" dirty="0">
                <a:latin typeface="Symbol" pitchFamily="2" charset="2"/>
              </a:rPr>
              <a:t>b</a:t>
            </a:r>
            <a:r>
              <a:rPr lang="en-IT" sz="1400" dirty="0"/>
              <a:t>c)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8F4D7A-07FB-2B5E-4F9E-CF5EEB62F3F3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EA737E50-2D24-D55B-3F1B-684E69D0F1B5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58C58D1-07D9-6A68-9051-B90AAC44F76E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9" name="Fußzeilenplatzhalter 7">
            <a:extLst>
              <a:ext uri="{FF2B5EF4-FFF2-40B4-BE49-F238E27FC236}">
                <a16:creationId xmlns:a16="http://schemas.microsoft.com/office/drawing/2014/main" id="{848F42D8-1F85-2623-0633-80E34C34C591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3255443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B4D591-ED58-4824-9DBB-1FCA344CBB51}"/>
              </a:ext>
            </a:extLst>
          </p:cNvPr>
          <p:cNvSpPr/>
          <p:nvPr/>
        </p:nvSpPr>
        <p:spPr>
          <a:xfrm>
            <a:off x="1002825" y="413314"/>
            <a:ext cx="7186315" cy="4483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6C5FCA-9E2D-884B-BC66-005179AB79AF}"/>
              </a:ext>
            </a:extLst>
          </p:cNvPr>
          <p:cNvSpPr/>
          <p:nvPr/>
        </p:nvSpPr>
        <p:spPr>
          <a:xfrm>
            <a:off x="3984833" y="599654"/>
            <a:ext cx="241160" cy="238167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T" sz="13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8C68187-8391-2147-9ABE-BDE004DFF194}"/>
              </a:ext>
            </a:extLst>
          </p:cNvPr>
          <p:cNvSpPr/>
          <p:nvPr/>
        </p:nvSpPr>
        <p:spPr>
          <a:xfrm>
            <a:off x="5837938" y="581038"/>
            <a:ext cx="241160" cy="238167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T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ADD454-0E77-E946-AE79-A2E2AEF2D754}"/>
              </a:ext>
            </a:extLst>
          </p:cNvPr>
          <p:cNvSpPr txBox="1"/>
          <p:nvPr/>
        </p:nvSpPr>
        <p:spPr>
          <a:xfrm>
            <a:off x="1161884" y="2637305"/>
            <a:ext cx="700925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>
                <a:latin typeface="+mj-lt"/>
              </a:rPr>
              <a:t>All these quantities are defined at pixel level</a:t>
            </a:r>
          </a:p>
          <a:p>
            <a:endParaRPr lang="en-GB" sz="1300" dirty="0">
              <a:latin typeface="+mj-lt"/>
            </a:endParaRPr>
          </a:p>
          <a:p>
            <a:r>
              <a:rPr lang="en-GB" sz="1300" dirty="0">
                <a:latin typeface="+mj-lt"/>
              </a:rPr>
              <a:t>- </a:t>
            </a:r>
            <a:r>
              <a:rPr lang="en-GB" sz="1300" dirty="0" err="1">
                <a:latin typeface="+mj-lt"/>
              </a:rPr>
              <a:t>d</a:t>
            </a:r>
            <a:r>
              <a:rPr lang="en-GB" sz="1300" dirty="0" err="1">
                <a:latin typeface="Symbol" pitchFamily="2" charset="2"/>
              </a:rPr>
              <a:t>q</a:t>
            </a:r>
            <a:r>
              <a:rPr lang="en-GB" sz="1300" dirty="0">
                <a:latin typeface="+mj-lt"/>
              </a:rPr>
              <a:t> and d</a:t>
            </a:r>
            <a:r>
              <a:rPr lang="en-GB" sz="1300" dirty="0">
                <a:latin typeface="Symbol" pitchFamily="2" charset="2"/>
              </a:rPr>
              <a:t>f </a:t>
            </a:r>
            <a:r>
              <a:rPr lang="en-GB" sz="1300" dirty="0">
                <a:latin typeface="+mj-lt"/>
              </a:rPr>
              <a:t>are known by RICH reconstruction. </a:t>
            </a:r>
          </a:p>
          <a:p>
            <a:endParaRPr lang="en-GB" sz="1300" dirty="0">
              <a:latin typeface="Symbol" pitchFamily="2" charset="2"/>
            </a:endParaRPr>
          </a:p>
          <a:p>
            <a:r>
              <a:rPr lang="en-GB" sz="1300" dirty="0"/>
              <a:t>-</a:t>
            </a:r>
            <a:r>
              <a:rPr lang="en-GB" sz="1300" dirty="0">
                <a:latin typeface="Symbol" pitchFamily="2" charset="2"/>
              </a:rPr>
              <a:t> e</a:t>
            </a:r>
            <a:r>
              <a:rPr lang="en-IT" sz="1300" dirty="0"/>
              <a:t>(i) can reflect dead (0) or hot (1) channels, or the quantum/reflection efficiency ([0:1])</a:t>
            </a:r>
          </a:p>
          <a:p>
            <a:endParaRPr lang="en-IT" sz="1300" dirty="0"/>
          </a:p>
          <a:p>
            <a:r>
              <a:rPr lang="en-IT" sz="1300" dirty="0"/>
              <a:t>- B(i) can be derived from random triggers or electron control sample</a:t>
            </a:r>
          </a:p>
          <a:p>
            <a:endParaRPr lang="en-IT" sz="1300" dirty="0">
              <a:latin typeface="+mj-lt"/>
            </a:endParaRPr>
          </a:p>
          <a:p>
            <a:r>
              <a:rPr lang="en-IT" sz="1300" dirty="0">
                <a:latin typeface="+mj-lt"/>
              </a:rPr>
              <a:t>Reference values could accounts for second order effects </a:t>
            </a:r>
          </a:p>
          <a:p>
            <a:r>
              <a:rPr lang="en-IT" sz="1300" dirty="0">
                <a:latin typeface="+mj-lt"/>
              </a:rPr>
              <a:t>(photon </a:t>
            </a:r>
            <a:r>
              <a:rPr lang="en-GB" sz="1300" dirty="0">
                <a:latin typeface="+mj-lt"/>
              </a:rPr>
              <a:t>p</a:t>
            </a:r>
            <a:r>
              <a:rPr lang="en-IT" sz="1300" dirty="0">
                <a:latin typeface="+mj-lt"/>
              </a:rPr>
              <a:t>ath and pattern change among various mass hypotheses).</a:t>
            </a:r>
            <a:r>
              <a:rPr lang="en-IT" sz="1300" dirty="0"/>
              <a:t> 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0A2D0D59-D440-D44D-8518-A70A488B2AD6}"/>
              </a:ext>
            </a:extLst>
          </p:cNvPr>
          <p:cNvSpPr/>
          <p:nvPr/>
        </p:nvSpPr>
        <p:spPr>
          <a:xfrm rot="5400000">
            <a:off x="5606334" y="868842"/>
            <a:ext cx="277001" cy="1069488"/>
          </a:xfrm>
          <a:prstGeom prst="rightBrace">
            <a:avLst>
              <a:gd name="adj1" fmla="val 0"/>
              <a:gd name="adj2" fmla="val 5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 sz="1350" dirty="0"/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879EC2A0-3B93-6E4E-BA37-0D50D08DDFDA}"/>
              </a:ext>
            </a:extLst>
          </p:cNvPr>
          <p:cNvSpPr/>
          <p:nvPr/>
        </p:nvSpPr>
        <p:spPr>
          <a:xfrm rot="5400000">
            <a:off x="2967957" y="1320106"/>
            <a:ext cx="277000" cy="249581"/>
          </a:xfrm>
          <a:prstGeom prst="rightBrace">
            <a:avLst>
              <a:gd name="adj1" fmla="val 0"/>
              <a:gd name="adj2" fmla="val 5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653AD4-A62B-804E-B144-61E4FB134DBA}"/>
              </a:ext>
            </a:extLst>
          </p:cNvPr>
          <p:cNvSpPr txBox="1"/>
          <p:nvPr/>
        </p:nvSpPr>
        <p:spPr>
          <a:xfrm>
            <a:off x="2632417" y="1667918"/>
            <a:ext cx="94808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50" dirty="0"/>
              <a:t>F</a:t>
            </a:r>
            <a:r>
              <a:rPr lang="en-IT" sz="1350" dirty="0"/>
              <a:t>lat</a:t>
            </a:r>
          </a:p>
          <a:p>
            <a:pPr algn="ctr"/>
            <a:r>
              <a:rPr lang="en-IT" sz="1350" dirty="0"/>
              <a:t>probability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67C2E9-0D73-714E-B803-72384D2D5B45}"/>
              </a:ext>
            </a:extLst>
          </p:cNvPr>
          <p:cNvSpPr txBox="1"/>
          <p:nvPr/>
        </p:nvSpPr>
        <p:spPr>
          <a:xfrm>
            <a:off x="4785276" y="1652221"/>
            <a:ext cx="191911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50" dirty="0">
                <a:latin typeface="Calibri" panose="020F0502020204030204" pitchFamily="34" charset="0"/>
                <a:ea typeface="Yu Gothic UI" panose="020B0400000000000000" pitchFamily="34" charset="-128"/>
                <a:cs typeface="Calibri" panose="020F0502020204030204" pitchFamily="34" charset="0"/>
              </a:rPr>
              <a:t>t</a:t>
            </a:r>
            <a:r>
              <a:rPr lang="en-IT" sz="1350" dirty="0">
                <a:latin typeface="Calibri" panose="020F0502020204030204" pitchFamily="34" charset="0"/>
                <a:ea typeface="Yu Gothic UI" panose="020B0400000000000000" pitchFamily="34" charset="-128"/>
                <a:cs typeface="Calibri" panose="020F0502020204030204" pitchFamily="34" charset="0"/>
              </a:rPr>
              <a:t> may change due to </a:t>
            </a:r>
          </a:p>
          <a:p>
            <a:pPr algn="ctr"/>
            <a:r>
              <a:rPr lang="en-IT" sz="1350" dirty="0">
                <a:latin typeface="Calibri" panose="020F0502020204030204" pitchFamily="34" charset="0"/>
                <a:ea typeface="Yu Gothic UI" panose="020B0400000000000000" pitchFamily="34" charset="-128"/>
                <a:cs typeface="Calibri" panose="020F0502020204030204" pitchFamily="34" charset="0"/>
              </a:rPr>
              <a:t>path (direct or reflected)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EECDEC-F69A-6242-A5FA-4EB2DF354B0A}"/>
              </a:ext>
            </a:extLst>
          </p:cNvPr>
          <p:cNvSpPr txBox="1"/>
          <p:nvPr/>
        </p:nvSpPr>
        <p:spPr>
          <a:xfrm>
            <a:off x="6563752" y="462235"/>
            <a:ext cx="14146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350" dirty="0">
                <a:solidFill>
                  <a:schemeClr val="accent6">
                    <a:lumMod val="75000"/>
                  </a:schemeClr>
                </a:solidFill>
              </a:rPr>
              <a:t>Measured values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828367-92C4-4E51-D41E-F89ED972F529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41E7D0-7809-6D85-88E4-CC2BDB66F4A3}"/>
              </a:ext>
            </a:extLst>
          </p:cNvPr>
          <p:cNvSpPr/>
          <p:nvPr/>
        </p:nvSpPr>
        <p:spPr>
          <a:xfrm>
            <a:off x="3657554" y="-31962"/>
            <a:ext cx="1719831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Cherenkov Example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1F3D91-06E9-F941-68A0-95C4AA01B741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8EF94E1F-57CC-76E3-2DF5-FB7FA2E47D4B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30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EF59DA1B-1743-66AA-BAD6-658078010AED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4" name="Fußzeilenplatzhalter 7">
            <a:extLst>
              <a:ext uri="{FF2B5EF4-FFF2-40B4-BE49-F238E27FC236}">
                <a16:creationId xmlns:a16="http://schemas.microsoft.com/office/drawing/2014/main" id="{99613943-1483-485D-EA1C-17E137AD6020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145BDB-5AE4-0B43-B167-B25B7DD9B096}"/>
                  </a:ext>
                </a:extLst>
              </p:cNvPr>
              <p:cNvSpPr txBox="1"/>
              <p:nvPr/>
            </p:nvSpPr>
            <p:spPr>
              <a:xfrm>
                <a:off x="1368368" y="477782"/>
                <a:ext cx="6475761" cy="7729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sz="2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1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d>
                      <m:dPr>
                        <m:ctrlPr>
                          <a:rPr lang="en-IT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num>
                      <m:den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  <m:r>
                                      <a:rPr lang="en-US" sz="2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sz="2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sz="21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1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sz="21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IT" sz="2100" dirty="0"/>
                          <m:t>d</m:t>
                        </m:r>
                        <m:r>
                          <a:rPr lang="en-IT" sz="21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rad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den>
                    </m:f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  <m:r>
                                      <a:rPr lang="en-US" sz="2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)−</m:t>
                                    </m:r>
                                    <m:sSub>
                                      <m:sSubPr>
                                        <m:ctrlPr>
                                          <a:rPr lang="en-US" sz="2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sz="2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sz="21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sSubSup>
                              <m:sSubSup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1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1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sz="21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sup>
                    </m:sSup>
                    <m:f>
                      <m:fPr>
                        <m:ctrlPr>
                          <a:rPr lang="en-US" sz="21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rad>
                        <m:sSub>
                          <m:sSubPr>
                            <m:ctrlP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n-IT" sz="2100" dirty="0"/>
                  <a:t>   +   B(i)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145BDB-5AE4-0B43-B167-B25B7DD9B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8368" y="477782"/>
                <a:ext cx="6475761" cy="772904"/>
              </a:xfrm>
              <a:prstGeom prst="rect">
                <a:avLst/>
              </a:prstGeom>
              <a:blipFill>
                <a:blip r:embed="rId3"/>
                <a:stretch>
                  <a:fillRect l="-1370" b="-645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D7F177B7-061F-9037-A68E-4BB6F893C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05" y="1353891"/>
            <a:ext cx="2221272" cy="112077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5A2782-F40B-6334-A485-AEC67566A741}"/>
              </a:ext>
            </a:extLst>
          </p:cNvPr>
          <p:cNvCxnSpPr/>
          <p:nvPr/>
        </p:nvCxnSpPr>
        <p:spPr>
          <a:xfrm>
            <a:off x="427220" y="2213224"/>
            <a:ext cx="1952057" cy="0"/>
          </a:xfrm>
          <a:prstGeom prst="line">
            <a:avLst/>
          </a:prstGeom>
          <a:ln>
            <a:solidFill>
              <a:srgbClr val="C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E404B0A-DA5E-8C46-5E8D-8056087A7620}"/>
              </a:ext>
            </a:extLst>
          </p:cNvPr>
          <p:cNvSpPr txBox="1"/>
          <p:nvPr/>
        </p:nvSpPr>
        <p:spPr>
          <a:xfrm>
            <a:off x="2297674" y="2090113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>
                <a:solidFill>
                  <a:srgbClr val="C0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65354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1B4F11-A535-25CD-6034-D07CB2D63793}"/>
              </a:ext>
            </a:extLst>
          </p:cNvPr>
          <p:cNvSpPr/>
          <p:nvPr/>
        </p:nvSpPr>
        <p:spPr>
          <a:xfrm>
            <a:off x="1002825" y="413314"/>
            <a:ext cx="7186315" cy="4483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3A2C7FE-BD42-9543-938C-033660AE9F93}"/>
                  </a:ext>
                </a:extLst>
              </p:cNvPr>
              <p:cNvSpPr txBox="1"/>
              <p:nvPr/>
            </p:nvSpPr>
            <p:spPr>
              <a:xfrm>
                <a:off x="1323557" y="1798295"/>
                <a:ext cx="4431598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𝑙𝑛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 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𝑙𝑛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IT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3A2C7FE-BD42-9543-938C-033660AE9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557" y="1798295"/>
                <a:ext cx="4431598" cy="778931"/>
              </a:xfrm>
              <a:prstGeom prst="rect">
                <a:avLst/>
              </a:prstGeom>
              <a:blipFill>
                <a:blip r:embed="rId3"/>
                <a:stretch>
                  <a:fillRect t="-109524" b="-17142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F95128C-C803-B344-B740-20DD332F49B4}"/>
                  </a:ext>
                </a:extLst>
              </p:cNvPr>
              <p:cNvSpPr txBox="1"/>
              <p:nvPr/>
            </p:nvSpPr>
            <p:spPr>
              <a:xfrm>
                <a:off x="2820104" y="2687360"/>
                <a:ext cx="5722336" cy="6923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 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)−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IT" sz="16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F95128C-C803-B344-B740-20DD332F4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104" y="2687360"/>
                <a:ext cx="5722336" cy="692305"/>
              </a:xfrm>
              <a:prstGeom prst="rect">
                <a:avLst/>
              </a:prstGeom>
              <a:blipFill>
                <a:blip r:embed="rId4"/>
                <a:stretch>
                  <a:fillRect t="-116364" b="-18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A8E44D5-BC5C-CE46-98DA-EFCC09C21949}"/>
              </a:ext>
            </a:extLst>
          </p:cNvPr>
          <p:cNvSpPr txBox="1"/>
          <p:nvPr/>
        </p:nvSpPr>
        <p:spPr>
          <a:xfrm>
            <a:off x="1485829" y="3489799"/>
            <a:ext cx="6433813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Should reduce to a sort of chi2. </a:t>
            </a:r>
          </a:p>
          <a:p>
            <a:endParaRPr lang="en-IT" sz="800" dirty="0"/>
          </a:p>
          <a:p>
            <a:r>
              <a:rPr lang="en-IT" sz="1300" dirty="0"/>
              <a:t>Beyond non gaussian effects and the optional normalization term, the difference is in t</a:t>
            </a:r>
            <a:r>
              <a:rPr lang="en-GB" sz="1300" dirty="0"/>
              <a:t>he </a:t>
            </a:r>
          </a:p>
          <a:p>
            <a:r>
              <a:rPr lang="en-GB" sz="1300" dirty="0"/>
              <a:t>background that defines a sort of cutoff: an accepted  hit that is background for all the </a:t>
            </a:r>
          </a:p>
          <a:p>
            <a:r>
              <a:rPr lang="en-GB" sz="1300" dirty="0"/>
              <a:t>hypotheses does not count in the likelihood,  whereas the ordinary chi2 weights anyway its </a:t>
            </a:r>
          </a:p>
          <a:p>
            <a:r>
              <a:rPr lang="en-GB" sz="1300" dirty="0"/>
              <a:t>distance from the expected value</a:t>
            </a:r>
            <a:r>
              <a:rPr lang="en-IT" sz="1300" dirty="0"/>
              <a:t> (provides a preference) except it is explicity excluded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F8AC7B-3CE1-0DBF-FE93-F55B28796264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B79EA8-2B75-7552-7F28-76FFD5D57738}"/>
              </a:ext>
            </a:extLst>
          </p:cNvPr>
          <p:cNvSpPr/>
          <p:nvPr/>
        </p:nvSpPr>
        <p:spPr>
          <a:xfrm>
            <a:off x="3803169" y="-31962"/>
            <a:ext cx="142859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Likelihood Ratio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11D393-DCE0-B58C-46E4-70DD747CC9C3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39E5E468-435E-AD0E-49B5-D30E896FF1BE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31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F43CE36E-037D-5930-4FD2-A6D09B09BA74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1CF19B22-490F-91C7-29B1-1C8A8379A5D5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C700AB-A890-73F0-D911-9AB57259A0C8}"/>
              </a:ext>
            </a:extLst>
          </p:cNvPr>
          <p:cNvSpPr txBox="1"/>
          <p:nvPr/>
        </p:nvSpPr>
        <p:spPr>
          <a:xfrm>
            <a:off x="1405102" y="1252309"/>
            <a:ext cx="54540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latin typeface="+mj-lt"/>
              </a:rPr>
              <a:t>One might take the likelihood ration with he model corresponding to the </a:t>
            </a:r>
          </a:p>
          <a:p>
            <a:r>
              <a:rPr lang="en-IT" sz="1300" dirty="0">
                <a:latin typeface="+mj-lt"/>
              </a:rPr>
              <a:t>“observed </a:t>
            </a:r>
            <a:r>
              <a:rPr lang="en-GB" sz="1300" dirty="0">
                <a:latin typeface="+mj-lt"/>
              </a:rPr>
              <a:t>m</a:t>
            </a:r>
            <a:r>
              <a:rPr lang="en-IT" sz="1300" dirty="0">
                <a:latin typeface="+mj-lt"/>
              </a:rPr>
              <a:t>easurement” in which all the hit are at the right (expected) angle</a:t>
            </a:r>
            <a:endParaRPr lang="en-IT" sz="1300" dirty="0">
              <a:latin typeface="Symbol" pitchFamily="2" charset="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BB3083-1509-84C5-4DCA-0FA485E16DB4}"/>
                  </a:ext>
                </a:extLst>
              </p:cNvPr>
              <p:cNvSpPr txBox="1"/>
              <p:nvPr/>
            </p:nvSpPr>
            <p:spPr>
              <a:xfrm>
                <a:off x="1454581" y="548793"/>
                <a:ext cx="6327281" cy="5570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T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21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num>
                      <m:den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1          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IT" sz="2100" dirty="0"/>
                          <m:t>d</m:t>
                        </m:r>
                        <m:r>
                          <a:rPr lang="en-IT" sz="21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rad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den>
                    </m:f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1      </m:t>
                    </m:r>
                    <m:f>
                      <m:fPr>
                        <m:ctrlPr>
                          <a:rPr lang="en-US" sz="21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rad>
                        <m:sSub>
                          <m:sSubPr>
                            <m:ctrlP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n-IT" sz="2100" dirty="0"/>
                  <a:t>   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BB3083-1509-84C5-4DCA-0FA485E16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581" y="548793"/>
                <a:ext cx="6327281" cy="557012"/>
              </a:xfrm>
              <a:prstGeom prst="rect">
                <a:avLst/>
              </a:prstGeom>
              <a:blipFill>
                <a:blip r:embed="rId5"/>
                <a:stretch>
                  <a:fillRect l="-1403" b="-1136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Brace 8">
            <a:extLst>
              <a:ext uri="{FF2B5EF4-FFF2-40B4-BE49-F238E27FC236}">
                <a16:creationId xmlns:a16="http://schemas.microsoft.com/office/drawing/2014/main" id="{44957C9A-4F37-9B2B-242B-30CE48F11E44}"/>
              </a:ext>
            </a:extLst>
          </p:cNvPr>
          <p:cNvSpPr/>
          <p:nvPr/>
        </p:nvSpPr>
        <p:spPr>
          <a:xfrm rot="16200000">
            <a:off x="5638149" y="410891"/>
            <a:ext cx="273844" cy="566627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CEF03F-5654-DA07-9E2B-2F81DF19FE29}"/>
              </a:ext>
            </a:extLst>
          </p:cNvPr>
          <p:cNvSpPr txBox="1"/>
          <p:nvPr/>
        </p:nvSpPr>
        <p:spPr>
          <a:xfrm>
            <a:off x="5775071" y="407974"/>
            <a:ext cx="5559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t</a:t>
            </a:r>
            <a:r>
              <a:rPr lang="en-IT" sz="1350" dirty="0"/>
              <a:t>=t</a:t>
            </a:r>
            <a:r>
              <a:rPr lang="en-IT" sz="1350" baseline="-25000" dirty="0"/>
              <a:t>i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4B62BE67-107D-CB01-7D81-AA5549D5F6B8}"/>
              </a:ext>
            </a:extLst>
          </p:cNvPr>
          <p:cNvSpPr/>
          <p:nvPr/>
        </p:nvSpPr>
        <p:spPr>
          <a:xfrm rot="16200000">
            <a:off x="3779996" y="402402"/>
            <a:ext cx="273844" cy="566627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 sz="13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28F5CD-6403-4F9B-590D-6B56C61CE481}"/>
              </a:ext>
            </a:extLst>
          </p:cNvPr>
          <p:cNvSpPr txBox="1"/>
          <p:nvPr/>
        </p:nvSpPr>
        <p:spPr>
          <a:xfrm>
            <a:off x="3873355" y="402672"/>
            <a:ext cx="5559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Symbol" pitchFamily="2" charset="2"/>
              </a:rPr>
              <a:t>q</a:t>
            </a:r>
            <a:r>
              <a:rPr lang="en-IT" sz="1350" dirty="0"/>
              <a:t>=</a:t>
            </a:r>
            <a:r>
              <a:rPr lang="en-IT" sz="1350" dirty="0">
                <a:latin typeface="Symbol" pitchFamily="2" charset="2"/>
              </a:rPr>
              <a:t>q</a:t>
            </a:r>
            <a:r>
              <a:rPr lang="en-IT" sz="1350" baseline="-25000" dirty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435799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4F83DB-C156-FC04-40B2-3A1A35A63595}"/>
              </a:ext>
            </a:extLst>
          </p:cNvPr>
          <p:cNvSpPr/>
          <p:nvPr/>
        </p:nvSpPr>
        <p:spPr>
          <a:xfrm>
            <a:off x="1002825" y="413314"/>
            <a:ext cx="7186315" cy="4483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566EDE7C-9843-C04F-9209-BB746D78C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063" y="1031106"/>
            <a:ext cx="6858000" cy="3425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A8D12A-65FA-1D4C-B9BA-69C8CBE74B22}"/>
              </a:ext>
            </a:extLst>
          </p:cNvPr>
          <p:cNvSpPr txBox="1"/>
          <p:nvPr/>
        </p:nvSpPr>
        <p:spPr>
          <a:xfrm>
            <a:off x="1702474" y="588705"/>
            <a:ext cx="20898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Without </a:t>
            </a:r>
            <a:r>
              <a:rPr lang="en-IT" sz="1500" dirty="0">
                <a:solidFill>
                  <a:srgbClr val="C00000"/>
                </a:solidFill>
              </a:rPr>
              <a:t>2(N</a:t>
            </a:r>
            <a:r>
              <a:rPr lang="en-IT" sz="1500" baseline="-25000" dirty="0">
                <a:solidFill>
                  <a:srgbClr val="C00000"/>
                </a:solidFill>
              </a:rPr>
              <a:t>exp</a:t>
            </a:r>
            <a:r>
              <a:rPr lang="en-IT" sz="1500" dirty="0">
                <a:solidFill>
                  <a:srgbClr val="C00000"/>
                </a:solidFill>
              </a:rPr>
              <a:t>-N) term </a:t>
            </a:r>
            <a:r>
              <a:rPr lang="en-IT" sz="1500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9C8E6F-34EA-2AA0-0B40-F10DF2999F5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2A7F05-1D85-762F-70D4-A2BB4F9A8FD6}"/>
              </a:ext>
            </a:extLst>
          </p:cNvPr>
          <p:cNvSpPr/>
          <p:nvPr/>
        </p:nvSpPr>
        <p:spPr>
          <a:xfrm>
            <a:off x="3219610" y="-31962"/>
            <a:ext cx="259571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Extended Maximum Likelihood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B4132A-84D2-A8BE-10FA-E8BA024D3319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A79101DB-351C-D5CC-79C4-B10BAC421275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32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34B197D3-01CC-E9E2-F342-812825A4F91D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223955BF-B3C6-3081-D1AF-1C72B901B3D7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1349864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4A7430-3E2B-F570-BD10-073D340D0768}"/>
              </a:ext>
            </a:extLst>
          </p:cNvPr>
          <p:cNvSpPr/>
          <p:nvPr/>
        </p:nvSpPr>
        <p:spPr>
          <a:xfrm>
            <a:off x="1002825" y="413314"/>
            <a:ext cx="7186315" cy="4483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EA341E80-54B6-A548-8E24-D81E693E0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88269"/>
            <a:ext cx="6858000" cy="33831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A8D12A-65FA-1D4C-B9BA-69C8CBE74B22}"/>
              </a:ext>
            </a:extLst>
          </p:cNvPr>
          <p:cNvSpPr txBox="1"/>
          <p:nvPr/>
        </p:nvSpPr>
        <p:spPr>
          <a:xfrm>
            <a:off x="1702474" y="588705"/>
            <a:ext cx="18237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With </a:t>
            </a:r>
            <a:r>
              <a:rPr lang="en-IT" sz="1500" dirty="0">
                <a:solidFill>
                  <a:srgbClr val="C00000"/>
                </a:solidFill>
              </a:rPr>
              <a:t>2(N</a:t>
            </a:r>
            <a:r>
              <a:rPr lang="en-IT" sz="1500" baseline="-25000" dirty="0">
                <a:solidFill>
                  <a:srgbClr val="C00000"/>
                </a:solidFill>
              </a:rPr>
              <a:t>exp</a:t>
            </a:r>
            <a:r>
              <a:rPr lang="en-IT" sz="1500" dirty="0">
                <a:solidFill>
                  <a:srgbClr val="C00000"/>
                </a:solidFill>
              </a:rPr>
              <a:t>-N) term </a:t>
            </a:r>
            <a:r>
              <a:rPr lang="en-IT" sz="1500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F9C800-1633-826E-4CE8-F46354BA478A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8B985C-6339-67B6-FC72-1E5C48C04D77}"/>
              </a:ext>
            </a:extLst>
          </p:cNvPr>
          <p:cNvSpPr/>
          <p:nvPr/>
        </p:nvSpPr>
        <p:spPr>
          <a:xfrm>
            <a:off x="3219610" y="-31962"/>
            <a:ext cx="259571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Extended Maximum Likelihood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1184C-7B62-E214-D665-E8673810666B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CC708166-2390-26EF-370D-53B80465BE2D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33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0DC38837-9039-2669-0F8F-36007438599F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6C26A99A-8E3C-F1E6-D225-4C77B61B16C8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4007986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F9198-390D-DAEE-016E-B58040F32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9CE6E7-6D31-7356-6AFD-EC05784971B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22E05B-BFDE-FDDA-2923-D3FFA5969FC3}"/>
              </a:ext>
            </a:extLst>
          </p:cNvPr>
          <p:cNvSpPr/>
          <p:nvPr/>
        </p:nvSpPr>
        <p:spPr>
          <a:xfrm>
            <a:off x="3768996" y="-31962"/>
            <a:ext cx="1496948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Neural Networks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1BE40-1DA8-1734-F53B-3D452E787DFA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BACB7E45-E62D-FD44-BDE1-9636F1EABA56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34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5AFA7C3B-7907-9CFD-768D-E1FA970FB851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61C1C02D-0EAE-8603-25A6-A37332786640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0BE39C-4998-16EA-E379-0B1A9EBC1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800" y="758141"/>
            <a:ext cx="2731231" cy="21730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02ADF9-D6AA-8F5A-65A5-9D7C66A4AFA3}"/>
              </a:ext>
            </a:extLst>
          </p:cNvPr>
          <p:cNvSpPr txBox="1"/>
          <p:nvPr/>
        </p:nvSpPr>
        <p:spPr>
          <a:xfrm>
            <a:off x="1343548" y="783509"/>
            <a:ext cx="12874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Features of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67A098-CAD3-05A3-3842-C408BF792058}"/>
              </a:ext>
            </a:extLst>
          </p:cNvPr>
          <p:cNvSpPr txBox="1"/>
          <p:nvPr/>
        </p:nvSpPr>
        <p:spPr>
          <a:xfrm>
            <a:off x="6069273" y="783509"/>
            <a:ext cx="108747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Identification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9C7242-C2E7-29AE-FC7A-41A55057BB65}"/>
              </a:ext>
            </a:extLst>
          </p:cNvPr>
          <p:cNvSpPr txBox="1"/>
          <p:nvPr/>
        </p:nvSpPr>
        <p:spPr>
          <a:xfrm>
            <a:off x="3967181" y="409650"/>
            <a:ext cx="79220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Classifier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8FAD6B-E390-6C4E-2FFF-375CE7EC9556}"/>
              </a:ext>
            </a:extLst>
          </p:cNvPr>
          <p:cNvSpPr txBox="1"/>
          <p:nvPr/>
        </p:nvSpPr>
        <p:spPr>
          <a:xfrm>
            <a:off x="5188316" y="154632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latin typeface="Symbol" pitchFamily="2" charset="2"/>
              </a:rPr>
              <a:t>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D5AA62-CBFF-434E-4607-1A4B28B2B013}"/>
              </a:ext>
            </a:extLst>
          </p:cNvPr>
          <p:cNvSpPr txBox="1"/>
          <p:nvPr/>
        </p:nvSpPr>
        <p:spPr>
          <a:xfrm>
            <a:off x="5184303" y="1910795"/>
            <a:ext cx="26000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solidFill>
                  <a:schemeClr val="accent3">
                    <a:lumMod val="75000"/>
                  </a:schemeClr>
                </a:solidFill>
              </a:rPr>
              <a:t>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F50DF7-393D-9BD9-E7A5-CB05E497FACB}"/>
              </a:ext>
            </a:extLst>
          </p:cNvPr>
          <p:cNvSpPr txBox="1"/>
          <p:nvPr/>
        </p:nvSpPr>
        <p:spPr>
          <a:xfrm>
            <a:off x="826806" y="3414085"/>
            <a:ext cx="590802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Connection: got a </a:t>
            </a:r>
            <a:r>
              <a:rPr lang="en-IT" sz="1300" dirty="0">
                <a:solidFill>
                  <a:srgbClr val="C00000"/>
                </a:solidFill>
              </a:rPr>
              <a:t>weight</a:t>
            </a:r>
            <a:r>
              <a:rPr lang="en-IT" sz="1300" dirty="0"/>
              <a:t> defining the strenght</a:t>
            </a:r>
          </a:p>
          <a:p>
            <a:endParaRPr lang="en-IT" sz="800" dirty="0"/>
          </a:p>
          <a:p>
            <a:r>
              <a:rPr lang="en-IT" sz="1300" dirty="0"/>
              <a:t>Node: got an activation function for the output value from </a:t>
            </a:r>
            <a:r>
              <a:rPr lang="en-IT" sz="1300" dirty="0">
                <a:solidFill>
                  <a:srgbClr val="C00000"/>
                </a:solidFill>
              </a:rPr>
              <a:t>weighted</a:t>
            </a:r>
            <a:r>
              <a:rPr lang="en-IT" sz="1300" dirty="0"/>
              <a:t> inputs plus </a:t>
            </a:r>
            <a:r>
              <a:rPr lang="en-IT" sz="1300" dirty="0">
                <a:solidFill>
                  <a:srgbClr val="C00000"/>
                </a:solidFill>
              </a:rPr>
              <a:t>bias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7143A6-C80B-6256-A5B5-5032F6DAF59B}"/>
              </a:ext>
            </a:extLst>
          </p:cNvPr>
          <p:cNvSpPr/>
          <p:nvPr/>
        </p:nvSpPr>
        <p:spPr>
          <a:xfrm>
            <a:off x="4659066" y="2718698"/>
            <a:ext cx="629207" cy="2124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7C122F-9952-068C-3C4C-79AAD95CF07E}"/>
              </a:ext>
            </a:extLst>
          </p:cNvPr>
          <p:cNvSpPr/>
          <p:nvPr/>
        </p:nvSpPr>
        <p:spPr>
          <a:xfrm>
            <a:off x="4602801" y="2733726"/>
            <a:ext cx="721673" cy="164137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79DB15-85D9-095E-3AA1-62F85D21361E}"/>
              </a:ext>
            </a:extLst>
          </p:cNvPr>
          <p:cNvSpPr txBox="1"/>
          <p:nvPr/>
        </p:nvSpPr>
        <p:spPr>
          <a:xfrm>
            <a:off x="4612833" y="2696063"/>
            <a:ext cx="721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Connection</a:t>
            </a:r>
          </a:p>
        </p:txBody>
      </p:sp>
    </p:spTree>
    <p:extLst>
      <p:ext uri="{BB962C8B-B14F-4D97-AF65-F5344CB8AC3E}">
        <p14:creationId xmlns:p14="http://schemas.microsoft.com/office/powerpoint/2010/main" val="3451668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E0598-5DF0-C4A5-2878-CC767F2BB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5A35D6-1677-905B-9213-168FB95492AE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C196CF-4629-329A-0A66-FBAC99F7CE99}"/>
              </a:ext>
            </a:extLst>
          </p:cNvPr>
          <p:cNvSpPr/>
          <p:nvPr/>
        </p:nvSpPr>
        <p:spPr>
          <a:xfrm>
            <a:off x="3971424" y="-31962"/>
            <a:ext cx="1092095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NN Training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3AAC56-B56E-CCF3-C22C-F840728100B7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735DABD7-9AF8-EC05-E54E-83872941C10F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35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23FCF79D-FA5E-7809-BC36-9AF41AEEB393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BE6D2CB1-1504-8028-4AA7-EB2A7ED7104F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F967B6-1BA9-DA66-9766-C5432483F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800" y="758141"/>
            <a:ext cx="2731231" cy="21730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831C34-BABE-F068-2394-9B16438260D2}"/>
              </a:ext>
            </a:extLst>
          </p:cNvPr>
          <p:cNvSpPr txBox="1"/>
          <p:nvPr/>
        </p:nvSpPr>
        <p:spPr>
          <a:xfrm>
            <a:off x="3967181" y="409650"/>
            <a:ext cx="79220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Classifier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A0E899-2D95-2E0F-25CE-2A587D02C0F4}"/>
              </a:ext>
            </a:extLst>
          </p:cNvPr>
          <p:cNvSpPr txBox="1"/>
          <p:nvPr/>
        </p:nvSpPr>
        <p:spPr>
          <a:xfrm>
            <a:off x="5188316" y="154632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latin typeface="Symbol" pitchFamily="2" charset="2"/>
              </a:rPr>
              <a:t>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80002A-1D26-BE64-EE95-1BED047B68E4}"/>
              </a:ext>
            </a:extLst>
          </p:cNvPr>
          <p:cNvSpPr txBox="1"/>
          <p:nvPr/>
        </p:nvSpPr>
        <p:spPr>
          <a:xfrm>
            <a:off x="5184303" y="1910795"/>
            <a:ext cx="26000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solidFill>
                  <a:schemeClr val="accent3">
                    <a:lumMod val="75000"/>
                  </a:schemeClr>
                </a:solidFill>
              </a:rPr>
              <a:t>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C8BD16-F2E6-D892-44AC-FDF256FE5518}"/>
              </a:ext>
            </a:extLst>
          </p:cNvPr>
          <p:cNvSpPr txBox="1"/>
          <p:nvPr/>
        </p:nvSpPr>
        <p:spPr>
          <a:xfrm>
            <a:off x="826806" y="3414085"/>
            <a:ext cx="6583149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Connection: got a </a:t>
            </a:r>
            <a:r>
              <a:rPr lang="en-IT" sz="1300" dirty="0">
                <a:solidFill>
                  <a:srgbClr val="C00000"/>
                </a:solidFill>
              </a:rPr>
              <a:t>weight</a:t>
            </a:r>
            <a:r>
              <a:rPr lang="en-IT" sz="1300" dirty="0"/>
              <a:t> defining the strenght</a:t>
            </a:r>
          </a:p>
          <a:p>
            <a:endParaRPr lang="en-IT" sz="800" dirty="0"/>
          </a:p>
          <a:p>
            <a:r>
              <a:rPr lang="en-IT" sz="1300" dirty="0"/>
              <a:t>Node: got an activation function for the output value from </a:t>
            </a:r>
            <a:r>
              <a:rPr lang="en-IT" sz="1300" dirty="0">
                <a:solidFill>
                  <a:srgbClr val="C00000"/>
                </a:solidFill>
              </a:rPr>
              <a:t>weighted</a:t>
            </a:r>
            <a:r>
              <a:rPr lang="en-IT" sz="1300" dirty="0"/>
              <a:t> inputs plus </a:t>
            </a:r>
            <a:r>
              <a:rPr lang="en-IT" sz="1300" dirty="0">
                <a:solidFill>
                  <a:srgbClr val="C00000"/>
                </a:solidFill>
              </a:rPr>
              <a:t>bias</a:t>
            </a:r>
          </a:p>
          <a:p>
            <a:endParaRPr lang="en-IT" sz="1300" dirty="0">
              <a:solidFill>
                <a:srgbClr val="C00000"/>
              </a:solidFill>
            </a:endParaRPr>
          </a:p>
          <a:p>
            <a:r>
              <a:rPr lang="en-IT" sz="1300" dirty="0"/>
              <a:t>During iterative learning, the network parameters are automatically tuned on training samples</a:t>
            </a:r>
          </a:p>
          <a:p>
            <a:r>
              <a:rPr lang="en-IT" sz="1300" dirty="0"/>
              <a:t>to minimize the </a:t>
            </a:r>
            <a:r>
              <a:rPr lang="en-GB" sz="1300" dirty="0"/>
              <a:t>difference between estimate and correct answer in several cycles (epochs)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6DA5EC-9394-BC0A-DB62-25ACB4764283}"/>
              </a:ext>
            </a:extLst>
          </p:cNvPr>
          <p:cNvSpPr/>
          <p:nvPr/>
        </p:nvSpPr>
        <p:spPr>
          <a:xfrm>
            <a:off x="4659066" y="2718698"/>
            <a:ext cx="629207" cy="2124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BCD2E4-2963-30BB-C2CD-61782DD2BD58}"/>
              </a:ext>
            </a:extLst>
          </p:cNvPr>
          <p:cNvSpPr/>
          <p:nvPr/>
        </p:nvSpPr>
        <p:spPr>
          <a:xfrm>
            <a:off x="4602801" y="2733726"/>
            <a:ext cx="721673" cy="164137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6C852C-DFB8-881D-24B6-917F5823475C}"/>
              </a:ext>
            </a:extLst>
          </p:cNvPr>
          <p:cNvSpPr txBox="1"/>
          <p:nvPr/>
        </p:nvSpPr>
        <p:spPr>
          <a:xfrm>
            <a:off x="4612833" y="2696063"/>
            <a:ext cx="721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Connection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65F1BD11-3E4C-E0EF-EE5A-00B9B83C9371}"/>
              </a:ext>
            </a:extLst>
          </p:cNvPr>
          <p:cNvSpPr/>
          <p:nvPr/>
        </p:nvSpPr>
        <p:spPr>
          <a:xfrm>
            <a:off x="278999" y="1071495"/>
            <a:ext cx="1335186" cy="99532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C40255B2-97BC-8836-238C-E7C14A1D127D}"/>
              </a:ext>
            </a:extLst>
          </p:cNvPr>
          <p:cNvSpPr/>
          <p:nvPr/>
        </p:nvSpPr>
        <p:spPr>
          <a:xfrm>
            <a:off x="882158" y="2066792"/>
            <a:ext cx="1335186" cy="99532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C4F63-205F-8DCA-F405-056483BAE72A}"/>
              </a:ext>
            </a:extLst>
          </p:cNvPr>
          <p:cNvSpPr txBox="1"/>
          <p:nvPr/>
        </p:nvSpPr>
        <p:spPr>
          <a:xfrm>
            <a:off x="790940" y="1302801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C00000"/>
                </a:solidFill>
                <a:latin typeface="Symbol" pitchFamily="2" charset="2"/>
              </a:rPr>
              <a:t>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0969E2-88DE-29BC-68F1-8D6EC3ABF0E2}"/>
              </a:ext>
            </a:extLst>
          </p:cNvPr>
          <p:cNvSpPr txBox="1"/>
          <p:nvPr/>
        </p:nvSpPr>
        <p:spPr>
          <a:xfrm>
            <a:off x="1390043" y="2384075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accent3">
                    <a:lumMod val="50000"/>
                  </a:schemeClr>
                </a:solidFill>
              </a:rPr>
              <a:t>k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35556A9-FDE4-85CB-02E2-E175776B6EC8}"/>
              </a:ext>
            </a:extLst>
          </p:cNvPr>
          <p:cNvCxnSpPr>
            <a:stCxn id="8" idx="3"/>
          </p:cNvCxnSpPr>
          <p:nvPr/>
        </p:nvCxnSpPr>
        <p:spPr>
          <a:xfrm>
            <a:off x="5711031" y="1844653"/>
            <a:ext cx="1140977" cy="1307"/>
          </a:xfrm>
          <a:prstGeom prst="straightConnector1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8D6254E-E495-5DCC-8007-57253BCE3F77}"/>
              </a:ext>
            </a:extLst>
          </p:cNvPr>
          <p:cNvCxnSpPr>
            <a:cxnSpLocks/>
          </p:cNvCxnSpPr>
          <p:nvPr/>
        </p:nvCxnSpPr>
        <p:spPr>
          <a:xfrm>
            <a:off x="6843916" y="1844652"/>
            <a:ext cx="0" cy="1326540"/>
          </a:xfrm>
          <a:prstGeom prst="straightConnector1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49B809B-633A-18C9-AA40-9005A1859C1F}"/>
              </a:ext>
            </a:extLst>
          </p:cNvPr>
          <p:cNvCxnSpPr>
            <a:cxnSpLocks/>
          </p:cNvCxnSpPr>
          <p:nvPr/>
        </p:nvCxnSpPr>
        <p:spPr>
          <a:xfrm flipH="1" flipV="1">
            <a:off x="4594329" y="3153239"/>
            <a:ext cx="2257679" cy="9861"/>
          </a:xfrm>
          <a:prstGeom prst="straightConnector1">
            <a:avLst/>
          </a:prstGeom>
          <a:ln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loud 29">
            <a:extLst>
              <a:ext uri="{FF2B5EF4-FFF2-40B4-BE49-F238E27FC236}">
                <a16:creationId xmlns:a16="http://schemas.microsoft.com/office/drawing/2014/main" id="{54123BAB-8BBB-2A33-09F6-A97D4B17C85C}"/>
              </a:ext>
            </a:extLst>
          </p:cNvPr>
          <p:cNvSpPr/>
          <p:nvPr/>
        </p:nvSpPr>
        <p:spPr>
          <a:xfrm>
            <a:off x="7636056" y="774715"/>
            <a:ext cx="1335186" cy="99532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1C1FEA80-8720-CCEA-83C7-24C26FC5E069}"/>
              </a:ext>
            </a:extLst>
          </p:cNvPr>
          <p:cNvSpPr/>
          <p:nvPr/>
        </p:nvSpPr>
        <p:spPr>
          <a:xfrm>
            <a:off x="7349760" y="1723378"/>
            <a:ext cx="1335186" cy="99532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009DE6-2C21-1923-6418-B44BFC2961DA}"/>
              </a:ext>
            </a:extLst>
          </p:cNvPr>
          <p:cNvSpPr txBox="1"/>
          <p:nvPr/>
        </p:nvSpPr>
        <p:spPr>
          <a:xfrm>
            <a:off x="8037820" y="107149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C00000"/>
                </a:solidFill>
                <a:latin typeface="Symbol" pitchFamily="2" charset="2"/>
              </a:rPr>
              <a:t>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BFA2BF-FF6C-52B6-40B2-9809769B4C63}"/>
              </a:ext>
            </a:extLst>
          </p:cNvPr>
          <p:cNvSpPr txBox="1"/>
          <p:nvPr/>
        </p:nvSpPr>
        <p:spPr>
          <a:xfrm>
            <a:off x="7783321" y="2066815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accent3">
                    <a:lumMod val="50000"/>
                  </a:schemeClr>
                </a:solidFill>
              </a:rPr>
              <a:t>k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05283150-C144-6B06-A664-DFB354F770CA}"/>
              </a:ext>
            </a:extLst>
          </p:cNvPr>
          <p:cNvSpPr/>
          <p:nvPr/>
        </p:nvSpPr>
        <p:spPr>
          <a:xfrm>
            <a:off x="8055309" y="1592533"/>
            <a:ext cx="515190" cy="350971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A5CBCB3-AE24-7487-BF1A-27E63E3A6D17}"/>
              </a:ext>
            </a:extLst>
          </p:cNvPr>
          <p:cNvCxnSpPr>
            <a:cxnSpLocks/>
          </p:cNvCxnSpPr>
          <p:nvPr/>
        </p:nvCxnSpPr>
        <p:spPr>
          <a:xfrm>
            <a:off x="2578064" y="1844652"/>
            <a:ext cx="0" cy="1308587"/>
          </a:xfrm>
          <a:prstGeom prst="straightConnector1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3366C0A-92A1-E351-1ADE-D43FD052447D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561003" y="1844653"/>
            <a:ext cx="418797" cy="0"/>
          </a:xfrm>
          <a:prstGeom prst="straightConnector1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10C08DF-CCB1-A97F-9A90-C56368C97B7E}"/>
              </a:ext>
            </a:extLst>
          </p:cNvPr>
          <p:cNvCxnSpPr>
            <a:cxnSpLocks/>
          </p:cNvCxnSpPr>
          <p:nvPr/>
        </p:nvCxnSpPr>
        <p:spPr>
          <a:xfrm flipH="1">
            <a:off x="2561003" y="3153900"/>
            <a:ext cx="2098063" cy="0"/>
          </a:xfrm>
          <a:prstGeom prst="straightConnector1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10985F-965D-36CD-77F5-3103E07BAB75}"/>
              </a:ext>
            </a:extLst>
          </p:cNvPr>
          <p:cNvSpPr txBox="1"/>
          <p:nvPr/>
        </p:nvSpPr>
        <p:spPr>
          <a:xfrm>
            <a:off x="1343548" y="783509"/>
            <a:ext cx="12874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Features of data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D38F00-1441-AEC9-F529-093963678406}"/>
              </a:ext>
            </a:extLst>
          </p:cNvPr>
          <p:cNvSpPr txBox="1"/>
          <p:nvPr/>
        </p:nvSpPr>
        <p:spPr>
          <a:xfrm>
            <a:off x="6069273" y="783509"/>
            <a:ext cx="108747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Identification</a:t>
            </a:r>
          </a:p>
        </p:txBody>
      </p:sp>
    </p:spTree>
    <p:extLst>
      <p:ext uri="{BB962C8B-B14F-4D97-AF65-F5344CB8AC3E}">
        <p14:creationId xmlns:p14="http://schemas.microsoft.com/office/powerpoint/2010/main" val="12211031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B5C45-625E-E89D-8CBD-1406B2FFA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1DAD2C-B499-38BF-7562-4A3619E32C2F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CF3F0C-1BCA-DE26-D814-12FB308B6BFC}"/>
              </a:ext>
            </a:extLst>
          </p:cNvPr>
          <p:cNvSpPr/>
          <p:nvPr/>
        </p:nvSpPr>
        <p:spPr>
          <a:xfrm>
            <a:off x="3768996" y="-31962"/>
            <a:ext cx="1496948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Neural Networks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E7C9C1-F4C2-36B2-DD84-61A279AC42D4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7DB3257A-F9A6-BF61-FCA4-1A766C7B8F1C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36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B048797D-A5B4-B6BC-4E91-3200DF9725D9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0E5196B7-0C8C-3485-CFD9-2B030D72FB1A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F8A4DC-99F5-6748-AAD8-A54E4D2C3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800" y="758141"/>
            <a:ext cx="2731231" cy="21730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AD0DFB-0D94-973B-707D-3F545AAEF1C8}"/>
              </a:ext>
            </a:extLst>
          </p:cNvPr>
          <p:cNvSpPr txBox="1"/>
          <p:nvPr/>
        </p:nvSpPr>
        <p:spPr>
          <a:xfrm>
            <a:off x="1054775" y="838642"/>
            <a:ext cx="12874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Features of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BA0A16-59B5-DCF2-E73B-22BF5B504388}"/>
              </a:ext>
            </a:extLst>
          </p:cNvPr>
          <p:cNvSpPr txBox="1"/>
          <p:nvPr/>
        </p:nvSpPr>
        <p:spPr>
          <a:xfrm>
            <a:off x="6112766" y="779107"/>
            <a:ext cx="108747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Identification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FDAA0A-23AF-09E1-E5EE-40DE14963ED9}"/>
              </a:ext>
            </a:extLst>
          </p:cNvPr>
          <p:cNvSpPr txBox="1"/>
          <p:nvPr/>
        </p:nvSpPr>
        <p:spPr>
          <a:xfrm>
            <a:off x="3967181" y="409650"/>
            <a:ext cx="79220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Classifier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5F057B-83FB-880F-74B0-CDF972B8B35E}"/>
              </a:ext>
            </a:extLst>
          </p:cNvPr>
          <p:cNvSpPr txBox="1"/>
          <p:nvPr/>
        </p:nvSpPr>
        <p:spPr>
          <a:xfrm>
            <a:off x="5188316" y="154632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latin typeface="Symbol" pitchFamily="2" charset="2"/>
              </a:rPr>
              <a:t>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8182AF-0903-8646-5A3F-75EBE3C9BB09}"/>
              </a:ext>
            </a:extLst>
          </p:cNvPr>
          <p:cNvSpPr txBox="1"/>
          <p:nvPr/>
        </p:nvSpPr>
        <p:spPr>
          <a:xfrm>
            <a:off x="5184303" y="1910795"/>
            <a:ext cx="26000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solidFill>
                  <a:schemeClr val="accent3">
                    <a:lumMod val="75000"/>
                  </a:schemeClr>
                </a:solidFill>
              </a:rPr>
              <a:t>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BD70D1-BE10-A823-259F-D1561E7D3EF0}"/>
              </a:ext>
            </a:extLst>
          </p:cNvPr>
          <p:cNvSpPr txBox="1"/>
          <p:nvPr/>
        </p:nvSpPr>
        <p:spPr>
          <a:xfrm>
            <a:off x="826806" y="3414085"/>
            <a:ext cx="745819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The network is then ready to classify sets of data and represents a correlation map over distinctive features</a:t>
            </a:r>
          </a:p>
          <a:p>
            <a:endParaRPr lang="en-US" sz="1300" dirty="0"/>
          </a:p>
          <a:p>
            <a:r>
              <a:rPr lang="en-US" sz="1300" dirty="0"/>
              <a:t>Potential biases:    relevance of the features, should bring discrimination power </a:t>
            </a:r>
          </a:p>
          <a:p>
            <a:r>
              <a:rPr lang="en-US" sz="1300" dirty="0"/>
              <a:t>		         type of classifier, should provide enough flexibility (e.g. node and layer number</a:t>
            </a:r>
            <a:endParaRPr lang="en-US" sz="1300" i="1" dirty="0">
              <a:solidFill>
                <a:srgbClr val="C00000"/>
              </a:solidFill>
            </a:endParaRPr>
          </a:p>
          <a:p>
            <a:r>
              <a:rPr lang="en-US" sz="1300" dirty="0"/>
              <a:t>		         goodness of training, should provide an acceptable convergence</a:t>
            </a:r>
          </a:p>
          <a:p>
            <a:r>
              <a:rPr lang="en-US" sz="1300" i="1" dirty="0">
                <a:solidFill>
                  <a:srgbClr val="C00000"/>
                </a:solidFill>
              </a:rPr>
              <a:t>                     	         training sample, pseudo-data should reflect the real data features </a:t>
            </a:r>
            <a:r>
              <a:rPr lang="en-US" sz="1300" dirty="0"/>
              <a:t>		</a:t>
            </a:r>
            <a:endParaRPr lang="en-GB" sz="13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BC7DD9-6D20-39A1-92F6-3E05F552513D}"/>
              </a:ext>
            </a:extLst>
          </p:cNvPr>
          <p:cNvSpPr/>
          <p:nvPr/>
        </p:nvSpPr>
        <p:spPr>
          <a:xfrm>
            <a:off x="4659066" y="2718698"/>
            <a:ext cx="629207" cy="2124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89E660-473B-E649-9678-2B5F414E2C61}"/>
              </a:ext>
            </a:extLst>
          </p:cNvPr>
          <p:cNvSpPr/>
          <p:nvPr/>
        </p:nvSpPr>
        <p:spPr>
          <a:xfrm>
            <a:off x="4602801" y="2733726"/>
            <a:ext cx="721673" cy="164137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CEA44E-A165-FA8B-D513-E0E2FDD76F18}"/>
              </a:ext>
            </a:extLst>
          </p:cNvPr>
          <p:cNvSpPr txBox="1"/>
          <p:nvPr/>
        </p:nvSpPr>
        <p:spPr>
          <a:xfrm>
            <a:off x="4612833" y="2696063"/>
            <a:ext cx="721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Connection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E783A6-D0B8-6640-5026-3B6FCB383F2D}"/>
              </a:ext>
            </a:extLst>
          </p:cNvPr>
          <p:cNvCxnSpPr>
            <a:stCxn id="8" idx="3"/>
          </p:cNvCxnSpPr>
          <p:nvPr/>
        </p:nvCxnSpPr>
        <p:spPr>
          <a:xfrm>
            <a:off x="5711031" y="1844653"/>
            <a:ext cx="1140977" cy="1307"/>
          </a:xfrm>
          <a:prstGeom prst="straightConnector1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94C7022-CC48-8E42-EE55-0554D5CA7769}"/>
              </a:ext>
            </a:extLst>
          </p:cNvPr>
          <p:cNvCxnSpPr>
            <a:cxnSpLocks/>
          </p:cNvCxnSpPr>
          <p:nvPr/>
        </p:nvCxnSpPr>
        <p:spPr>
          <a:xfrm>
            <a:off x="6843916" y="1844652"/>
            <a:ext cx="0" cy="1326540"/>
          </a:xfrm>
          <a:prstGeom prst="straightConnector1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21E01E1-F4FD-913D-B358-0D358B29C079}"/>
              </a:ext>
            </a:extLst>
          </p:cNvPr>
          <p:cNvCxnSpPr>
            <a:cxnSpLocks/>
          </p:cNvCxnSpPr>
          <p:nvPr/>
        </p:nvCxnSpPr>
        <p:spPr>
          <a:xfrm flipH="1" flipV="1">
            <a:off x="4594329" y="3153239"/>
            <a:ext cx="2257679" cy="9861"/>
          </a:xfrm>
          <a:prstGeom prst="straightConnector1">
            <a:avLst/>
          </a:prstGeom>
          <a:ln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loud 29">
            <a:extLst>
              <a:ext uri="{FF2B5EF4-FFF2-40B4-BE49-F238E27FC236}">
                <a16:creationId xmlns:a16="http://schemas.microsoft.com/office/drawing/2014/main" id="{AF012B87-2329-95CC-A862-CD25E56AE4F1}"/>
              </a:ext>
            </a:extLst>
          </p:cNvPr>
          <p:cNvSpPr/>
          <p:nvPr/>
        </p:nvSpPr>
        <p:spPr>
          <a:xfrm>
            <a:off x="7636056" y="774715"/>
            <a:ext cx="1335186" cy="99532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24C26D30-2FFC-569C-1DD1-A988555F161C}"/>
              </a:ext>
            </a:extLst>
          </p:cNvPr>
          <p:cNvSpPr/>
          <p:nvPr/>
        </p:nvSpPr>
        <p:spPr>
          <a:xfrm>
            <a:off x="7349760" y="1723378"/>
            <a:ext cx="1335186" cy="99532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28B4B7-DF56-994F-80AE-2042C925D1C3}"/>
              </a:ext>
            </a:extLst>
          </p:cNvPr>
          <p:cNvSpPr txBox="1"/>
          <p:nvPr/>
        </p:nvSpPr>
        <p:spPr>
          <a:xfrm>
            <a:off x="8037820" y="107149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C00000"/>
                </a:solidFill>
                <a:latin typeface="Symbol" pitchFamily="2" charset="2"/>
              </a:rPr>
              <a:t>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18DA9A-A3AB-BF50-DB5D-2952E6A8E2C6}"/>
              </a:ext>
            </a:extLst>
          </p:cNvPr>
          <p:cNvSpPr txBox="1"/>
          <p:nvPr/>
        </p:nvSpPr>
        <p:spPr>
          <a:xfrm>
            <a:off x="7783321" y="2066815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accent3">
                    <a:lumMod val="50000"/>
                  </a:schemeClr>
                </a:solidFill>
              </a:rPr>
              <a:t>k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FCED45E9-E96D-69CA-D172-7FC01AB6FFE4}"/>
              </a:ext>
            </a:extLst>
          </p:cNvPr>
          <p:cNvSpPr/>
          <p:nvPr/>
        </p:nvSpPr>
        <p:spPr>
          <a:xfrm>
            <a:off x="8055309" y="1592533"/>
            <a:ext cx="515190" cy="350971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E4677E5-96A5-4874-2C2B-614DBBE5B8D6}"/>
              </a:ext>
            </a:extLst>
          </p:cNvPr>
          <p:cNvCxnSpPr>
            <a:cxnSpLocks/>
          </p:cNvCxnSpPr>
          <p:nvPr/>
        </p:nvCxnSpPr>
        <p:spPr>
          <a:xfrm>
            <a:off x="2578064" y="1844652"/>
            <a:ext cx="0" cy="1308587"/>
          </a:xfrm>
          <a:prstGeom prst="straightConnector1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36C71DB-6755-1CB4-C968-6188DCB2ED42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561003" y="1844653"/>
            <a:ext cx="418797" cy="0"/>
          </a:xfrm>
          <a:prstGeom prst="straightConnector1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495E7C9-A3C8-2681-279E-7BD2CADB9A3B}"/>
              </a:ext>
            </a:extLst>
          </p:cNvPr>
          <p:cNvCxnSpPr>
            <a:cxnSpLocks/>
          </p:cNvCxnSpPr>
          <p:nvPr/>
        </p:nvCxnSpPr>
        <p:spPr>
          <a:xfrm flipH="1">
            <a:off x="2561003" y="3153900"/>
            <a:ext cx="2098063" cy="0"/>
          </a:xfrm>
          <a:prstGeom prst="straightConnector1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loud 21">
            <a:extLst>
              <a:ext uri="{FF2B5EF4-FFF2-40B4-BE49-F238E27FC236}">
                <a16:creationId xmlns:a16="http://schemas.microsoft.com/office/drawing/2014/main" id="{2565C28F-1DD3-3BBA-ABE5-49F486395BEC}"/>
              </a:ext>
            </a:extLst>
          </p:cNvPr>
          <p:cNvSpPr/>
          <p:nvPr/>
        </p:nvSpPr>
        <p:spPr>
          <a:xfrm>
            <a:off x="665788" y="1265493"/>
            <a:ext cx="1524659" cy="1115664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1B9B4E-5918-45D6-D28E-EB69B58618FD}"/>
              </a:ext>
            </a:extLst>
          </p:cNvPr>
          <p:cNvSpPr txBox="1"/>
          <p:nvPr/>
        </p:nvSpPr>
        <p:spPr>
          <a:xfrm>
            <a:off x="1264374" y="154490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accent3">
                    <a:lumMod val="50000"/>
                  </a:schemeClr>
                </a:solidFill>
                <a:latin typeface="Symbol" pitchFamily="2" charset="2"/>
              </a:rPr>
              <a:t>?</a:t>
            </a: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4786E2B6-0496-4C25-1C6A-F355C93439C8}"/>
              </a:ext>
            </a:extLst>
          </p:cNvPr>
          <p:cNvSpPr/>
          <p:nvPr/>
        </p:nvSpPr>
        <p:spPr>
          <a:xfrm rot="10800000" flipV="1">
            <a:off x="6759577" y="4476148"/>
            <a:ext cx="228988" cy="145279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91D5BB-591E-1780-5AF2-A2B4FADF8E02}"/>
              </a:ext>
            </a:extLst>
          </p:cNvPr>
          <p:cNvSpPr txBox="1"/>
          <p:nvPr/>
        </p:nvSpPr>
        <p:spPr>
          <a:xfrm>
            <a:off x="7096979" y="4286294"/>
            <a:ext cx="16615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i="1" dirty="0"/>
              <a:t>C</a:t>
            </a:r>
            <a:r>
              <a:rPr lang="en-IT" sz="1300" i="1" dirty="0"/>
              <a:t>ritical as assumes an</a:t>
            </a:r>
          </a:p>
          <a:p>
            <a:r>
              <a:rPr lang="en-GB" sz="1300" i="1" dirty="0"/>
              <a:t>a</a:t>
            </a:r>
            <a:r>
              <a:rPr lang="en-IT" sz="1300" i="1" dirty="0"/>
              <a:t>-priori knowledge</a:t>
            </a:r>
          </a:p>
        </p:txBody>
      </p:sp>
    </p:spTree>
    <p:extLst>
      <p:ext uri="{BB962C8B-B14F-4D97-AF65-F5344CB8AC3E}">
        <p14:creationId xmlns:p14="http://schemas.microsoft.com/office/powerpoint/2010/main" val="4235225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48D36-C8BE-B0E5-187D-F857AD412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E99540A-8EA9-F541-5CBD-3DC13E71C614}"/>
              </a:ext>
            </a:extLst>
          </p:cNvPr>
          <p:cNvSpPr/>
          <p:nvPr/>
        </p:nvSpPr>
        <p:spPr>
          <a:xfrm>
            <a:off x="302274" y="3023234"/>
            <a:ext cx="2446060" cy="18534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48AC0E7-5B1C-1A56-3D8B-F233E93E7815}"/>
              </a:ext>
            </a:extLst>
          </p:cNvPr>
          <p:cNvSpPr/>
          <p:nvPr/>
        </p:nvSpPr>
        <p:spPr>
          <a:xfrm>
            <a:off x="3077623" y="3008263"/>
            <a:ext cx="2446060" cy="18534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FA295F-A76A-F205-5796-F299D7156AD5}"/>
              </a:ext>
            </a:extLst>
          </p:cNvPr>
          <p:cNvSpPr/>
          <p:nvPr/>
        </p:nvSpPr>
        <p:spPr>
          <a:xfrm>
            <a:off x="6105377" y="1211707"/>
            <a:ext cx="2446060" cy="1676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15E69C-E484-B585-6CFF-B15FD0912817}"/>
              </a:ext>
            </a:extLst>
          </p:cNvPr>
          <p:cNvSpPr/>
          <p:nvPr/>
        </p:nvSpPr>
        <p:spPr>
          <a:xfrm>
            <a:off x="3088354" y="1211707"/>
            <a:ext cx="2446060" cy="1676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8CF7BD-C5D6-723A-52F8-6D3C5CB545EC}"/>
              </a:ext>
            </a:extLst>
          </p:cNvPr>
          <p:cNvSpPr/>
          <p:nvPr/>
        </p:nvSpPr>
        <p:spPr>
          <a:xfrm>
            <a:off x="302274" y="1211708"/>
            <a:ext cx="2446060" cy="16506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6186FD-A6D7-7883-6E2E-D436E7EA4694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A9838D-20ED-D9B1-72D1-1C7C7986A0B2}"/>
              </a:ext>
            </a:extLst>
          </p:cNvPr>
          <p:cNvSpPr/>
          <p:nvPr/>
        </p:nvSpPr>
        <p:spPr>
          <a:xfrm>
            <a:off x="4111041" y="-31962"/>
            <a:ext cx="812851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Analysis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3E8205-FAB6-2D05-29F2-44D12D85B57B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57716AC4-AB8B-EB5D-018F-55EED97839E4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37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E73EB0B1-0B6A-C42F-BAE8-B8CCE823588B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23" name="Fußzeilenplatzhalter 7">
            <a:extLst>
              <a:ext uri="{FF2B5EF4-FFF2-40B4-BE49-F238E27FC236}">
                <a16:creationId xmlns:a16="http://schemas.microsoft.com/office/drawing/2014/main" id="{63AEACAC-D776-A671-E71F-298AFEF4828E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39080-BCAC-7332-8F05-99176AB5E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083" y="1637381"/>
            <a:ext cx="2311400" cy="825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60414A-B4FB-1A6E-8218-285EE2124B25}"/>
                  </a:ext>
                </a:extLst>
              </p:cNvPr>
              <p:cNvSpPr txBox="1"/>
              <p:nvPr/>
            </p:nvSpPr>
            <p:spPr>
              <a:xfrm>
                <a:off x="357933" y="1660664"/>
                <a:ext cx="2334742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IT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60414A-B4FB-1A6E-8218-285EE2124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933" y="1660664"/>
                <a:ext cx="2334742" cy="778931"/>
              </a:xfrm>
              <a:prstGeom prst="rect">
                <a:avLst/>
              </a:prstGeom>
              <a:blipFill>
                <a:blip r:embed="rId4"/>
                <a:stretch>
                  <a:fillRect l="-10270" t="-111290" r="-3243" b="-17419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532A40F-CFC8-F173-E00C-B1E6DBD89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5377" y="1237942"/>
            <a:ext cx="2446060" cy="16243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523443-1279-DB54-8906-6A6D50D2EC47}"/>
              </a:ext>
            </a:extLst>
          </p:cNvPr>
          <p:cNvSpPr txBox="1"/>
          <p:nvPr/>
        </p:nvSpPr>
        <p:spPr>
          <a:xfrm>
            <a:off x="849475" y="388336"/>
            <a:ext cx="11424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00" dirty="0"/>
              <a:t>L</a:t>
            </a:r>
            <a:r>
              <a:rPr lang="en-IT" sz="1300" dirty="0"/>
              <a:t>east squares </a:t>
            </a:r>
          </a:p>
          <a:p>
            <a:pPr algn="ctr"/>
            <a:r>
              <a:rPr lang="en-GB" sz="1300" dirty="0"/>
              <a:t>m</a:t>
            </a:r>
            <a:r>
              <a:rPr lang="en-IT" sz="1300" dirty="0"/>
              <a:t>inimization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231F9C-AAF9-E772-AD12-F4AF163F115F}"/>
              </a:ext>
            </a:extLst>
          </p:cNvPr>
          <p:cNvSpPr txBox="1"/>
          <p:nvPr/>
        </p:nvSpPr>
        <p:spPr>
          <a:xfrm>
            <a:off x="3688330" y="388337"/>
            <a:ext cx="10909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/>
              <a:t>Likelihood</a:t>
            </a:r>
          </a:p>
          <a:p>
            <a:pPr algn="ctr"/>
            <a:r>
              <a:rPr lang="en-US" sz="1300" dirty="0"/>
              <a:t>maximization</a:t>
            </a:r>
            <a:endParaRPr lang="en-IT" sz="13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295B3-B270-4FAE-AE4F-942DE622F8DE}"/>
              </a:ext>
            </a:extLst>
          </p:cNvPr>
          <p:cNvSpPr txBox="1"/>
          <p:nvPr/>
        </p:nvSpPr>
        <p:spPr>
          <a:xfrm>
            <a:off x="6475696" y="388338"/>
            <a:ext cx="14061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/>
              <a:t>Machine learning </a:t>
            </a:r>
          </a:p>
          <a:p>
            <a:pPr algn="ctr"/>
            <a:r>
              <a:rPr lang="en-US" sz="1300" dirty="0"/>
              <a:t>techniques</a:t>
            </a:r>
            <a:endParaRPr lang="en-IT" sz="13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EF3E6E-8BE2-FCF4-2DE2-72B99B055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936" y="3045491"/>
            <a:ext cx="1993391" cy="167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5A7B82-1704-5742-0C12-865E4E6F06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5125" y="3025546"/>
            <a:ext cx="1787706" cy="173644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BCEFFED-751F-CD75-D4C4-F48572B21308}"/>
              </a:ext>
            </a:extLst>
          </p:cNvPr>
          <p:cNvSpPr/>
          <p:nvPr/>
        </p:nvSpPr>
        <p:spPr>
          <a:xfrm>
            <a:off x="4434038" y="4662681"/>
            <a:ext cx="778793" cy="79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096D1-ED5A-1A9B-9B1E-9B642198DDAD}"/>
              </a:ext>
            </a:extLst>
          </p:cNvPr>
          <p:cNvSpPr/>
          <p:nvPr/>
        </p:nvSpPr>
        <p:spPr>
          <a:xfrm rot="16200000">
            <a:off x="3098954" y="3438838"/>
            <a:ext cx="778793" cy="79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6924C8-ABB9-2319-2581-C0B38CC7BC79}"/>
              </a:ext>
            </a:extLst>
          </p:cNvPr>
          <p:cNvSpPr/>
          <p:nvPr/>
        </p:nvSpPr>
        <p:spPr>
          <a:xfrm rot="16200000">
            <a:off x="231769" y="4271955"/>
            <a:ext cx="778793" cy="79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2E4C5A-42AE-75E5-E74B-AE5ADB44C0F2}"/>
              </a:ext>
            </a:extLst>
          </p:cNvPr>
          <p:cNvSpPr txBox="1"/>
          <p:nvPr/>
        </p:nvSpPr>
        <p:spPr>
          <a:xfrm>
            <a:off x="4678472" y="4652762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Signal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1D6D98-DE13-42EC-5F27-08454FB0D442}"/>
              </a:ext>
            </a:extLst>
          </p:cNvPr>
          <p:cNvSpPr txBox="1"/>
          <p:nvPr/>
        </p:nvSpPr>
        <p:spPr>
          <a:xfrm>
            <a:off x="2141255" y="4677626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Signal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1E0376-22D6-CBAC-1ABB-2F40CA93D93F}"/>
              </a:ext>
            </a:extLst>
          </p:cNvPr>
          <p:cNvSpPr txBox="1"/>
          <p:nvPr/>
        </p:nvSpPr>
        <p:spPr>
          <a:xfrm rot="16200000">
            <a:off x="2901029" y="3191118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Probabiliy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894DE1-1E67-114C-A2EF-7A14094EA5B7}"/>
              </a:ext>
            </a:extLst>
          </p:cNvPr>
          <p:cNvSpPr txBox="1"/>
          <p:nvPr/>
        </p:nvSpPr>
        <p:spPr>
          <a:xfrm rot="16200000">
            <a:off x="117073" y="3227416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Probabiliy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A2C979-F397-DF51-2E5A-D00D0974C8F4}"/>
              </a:ext>
            </a:extLst>
          </p:cNvPr>
          <p:cNvSpPr/>
          <p:nvPr/>
        </p:nvSpPr>
        <p:spPr>
          <a:xfrm>
            <a:off x="1609563" y="4369633"/>
            <a:ext cx="45719" cy="201182"/>
          </a:xfrm>
          <a:prstGeom prst="rect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5533B1-6585-4487-55EF-C4816E653079}"/>
              </a:ext>
            </a:extLst>
          </p:cNvPr>
          <p:cNvSpPr/>
          <p:nvPr/>
        </p:nvSpPr>
        <p:spPr>
          <a:xfrm>
            <a:off x="1408455" y="4369633"/>
            <a:ext cx="45719" cy="201182"/>
          </a:xfrm>
          <a:prstGeom prst="rect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82B6B34-9396-1179-ACA7-3E3CC101ACE1}"/>
              </a:ext>
            </a:extLst>
          </p:cNvPr>
          <p:cNvSpPr/>
          <p:nvPr/>
        </p:nvSpPr>
        <p:spPr>
          <a:xfrm>
            <a:off x="1491458" y="4368448"/>
            <a:ext cx="45719" cy="201182"/>
          </a:xfrm>
          <a:prstGeom prst="rect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925D88-475D-67B1-01DC-F17E4B618051}"/>
              </a:ext>
            </a:extLst>
          </p:cNvPr>
          <p:cNvSpPr txBox="1"/>
          <p:nvPr/>
        </p:nvSpPr>
        <p:spPr>
          <a:xfrm>
            <a:off x="1400084" y="3112204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>
                <a:latin typeface="Symbol" pitchFamily="2" charset="2"/>
              </a:rPr>
              <a:t>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8D2758-4AEE-6514-EF28-0EDA42035575}"/>
              </a:ext>
            </a:extLst>
          </p:cNvPr>
          <p:cNvSpPr txBox="1"/>
          <p:nvPr/>
        </p:nvSpPr>
        <p:spPr>
          <a:xfrm>
            <a:off x="1454174" y="4077305"/>
            <a:ext cx="2423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8636F5-7DE8-B411-3A60-3A40DA3D2B39}"/>
              </a:ext>
            </a:extLst>
          </p:cNvPr>
          <p:cNvSpPr txBox="1"/>
          <p:nvPr/>
        </p:nvSpPr>
        <p:spPr>
          <a:xfrm>
            <a:off x="2020068" y="3491948"/>
            <a:ext cx="2519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2B0568-13D4-894D-4FB7-B534C639AC3E}"/>
              </a:ext>
            </a:extLst>
          </p:cNvPr>
          <p:cNvSpPr/>
          <p:nvPr/>
        </p:nvSpPr>
        <p:spPr>
          <a:xfrm>
            <a:off x="6105377" y="3023234"/>
            <a:ext cx="2446060" cy="18534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C3F4F5A-C64C-7DA5-701C-DCDDE58AE2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659" y="3042475"/>
            <a:ext cx="1993391" cy="1671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F6C6328-5518-DFA0-49E6-7D3E8B2AE5A7}"/>
              </a:ext>
            </a:extLst>
          </p:cNvPr>
          <p:cNvSpPr txBox="1"/>
          <p:nvPr/>
        </p:nvSpPr>
        <p:spPr>
          <a:xfrm>
            <a:off x="7974978" y="4674610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Signal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DD0EB3-AB24-3A28-8679-2F846C66E42D}"/>
              </a:ext>
            </a:extLst>
          </p:cNvPr>
          <p:cNvSpPr txBox="1"/>
          <p:nvPr/>
        </p:nvSpPr>
        <p:spPr>
          <a:xfrm rot="16200000">
            <a:off x="5927553" y="3224400"/>
            <a:ext cx="7489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Population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9799C61-42D9-9A27-AC6B-BFCE5D9B8FF2}"/>
              </a:ext>
            </a:extLst>
          </p:cNvPr>
          <p:cNvSpPr/>
          <p:nvPr/>
        </p:nvSpPr>
        <p:spPr>
          <a:xfrm>
            <a:off x="7157389" y="3544277"/>
            <a:ext cx="45719" cy="1024765"/>
          </a:xfrm>
          <a:prstGeom prst="rect">
            <a:avLst/>
          </a:prstGeom>
          <a:solidFill>
            <a:srgbClr val="4CDE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EB96DD6-3093-A166-25A4-121CF0DB6760}"/>
              </a:ext>
            </a:extLst>
          </p:cNvPr>
          <p:cNvSpPr/>
          <p:nvPr/>
        </p:nvSpPr>
        <p:spPr>
          <a:xfrm>
            <a:off x="7200991" y="3112205"/>
            <a:ext cx="47299" cy="1455066"/>
          </a:xfrm>
          <a:prstGeom prst="rect">
            <a:avLst/>
          </a:prstGeom>
          <a:solidFill>
            <a:srgbClr val="4CDE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890C82B-02A2-9CF9-844A-F4B4C113C15F}"/>
              </a:ext>
            </a:extLst>
          </p:cNvPr>
          <p:cNvSpPr/>
          <p:nvPr/>
        </p:nvSpPr>
        <p:spPr>
          <a:xfrm>
            <a:off x="7254456" y="3602893"/>
            <a:ext cx="45719" cy="966150"/>
          </a:xfrm>
          <a:prstGeom prst="rect">
            <a:avLst/>
          </a:prstGeom>
          <a:solidFill>
            <a:srgbClr val="4CDE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028333B-F614-1645-C5EF-355E7EC5622B}"/>
              </a:ext>
            </a:extLst>
          </p:cNvPr>
          <p:cNvSpPr/>
          <p:nvPr/>
        </p:nvSpPr>
        <p:spPr>
          <a:xfrm>
            <a:off x="7110612" y="4123024"/>
            <a:ext cx="47475" cy="450311"/>
          </a:xfrm>
          <a:prstGeom prst="rect">
            <a:avLst/>
          </a:prstGeom>
          <a:solidFill>
            <a:srgbClr val="4CDE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C055795-E178-FA07-07A9-A83ADD99FC2B}"/>
              </a:ext>
            </a:extLst>
          </p:cNvPr>
          <p:cNvSpPr/>
          <p:nvPr/>
        </p:nvSpPr>
        <p:spPr>
          <a:xfrm>
            <a:off x="7061020" y="4416251"/>
            <a:ext cx="45719" cy="153379"/>
          </a:xfrm>
          <a:prstGeom prst="rect">
            <a:avLst/>
          </a:prstGeom>
          <a:solidFill>
            <a:srgbClr val="4CDE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97647C1-E26D-A372-D2A8-5583C63008B2}"/>
              </a:ext>
            </a:extLst>
          </p:cNvPr>
          <p:cNvSpPr/>
          <p:nvPr/>
        </p:nvSpPr>
        <p:spPr>
          <a:xfrm>
            <a:off x="7011252" y="4454769"/>
            <a:ext cx="45719" cy="115196"/>
          </a:xfrm>
          <a:prstGeom prst="rect">
            <a:avLst/>
          </a:prstGeom>
          <a:solidFill>
            <a:srgbClr val="4CDE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B6A3711-06DC-4CC9-BD44-EBAF64E72A70}"/>
              </a:ext>
            </a:extLst>
          </p:cNvPr>
          <p:cNvSpPr/>
          <p:nvPr/>
        </p:nvSpPr>
        <p:spPr>
          <a:xfrm>
            <a:off x="6960446" y="4513385"/>
            <a:ext cx="45719" cy="58086"/>
          </a:xfrm>
          <a:prstGeom prst="rect">
            <a:avLst/>
          </a:prstGeom>
          <a:solidFill>
            <a:srgbClr val="4CDE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0EEF8A6-6463-8636-94F6-3D188D098A74}"/>
              </a:ext>
            </a:extLst>
          </p:cNvPr>
          <p:cNvSpPr/>
          <p:nvPr/>
        </p:nvSpPr>
        <p:spPr>
          <a:xfrm>
            <a:off x="7298058" y="4119319"/>
            <a:ext cx="45719" cy="450311"/>
          </a:xfrm>
          <a:prstGeom prst="rect">
            <a:avLst/>
          </a:prstGeom>
          <a:solidFill>
            <a:srgbClr val="4CDE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1EEBA-C098-2935-C5B5-6971CBE1DB2A}"/>
              </a:ext>
            </a:extLst>
          </p:cNvPr>
          <p:cNvSpPr/>
          <p:nvPr/>
        </p:nvSpPr>
        <p:spPr>
          <a:xfrm>
            <a:off x="7341660" y="4323526"/>
            <a:ext cx="45719" cy="247053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27F9F8E-9E2B-7750-E6AA-8F7BE3B6BD0F}"/>
              </a:ext>
            </a:extLst>
          </p:cNvPr>
          <p:cNvSpPr/>
          <p:nvPr/>
        </p:nvSpPr>
        <p:spPr>
          <a:xfrm flipH="1">
            <a:off x="7393169" y="4263292"/>
            <a:ext cx="45719" cy="307287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D7FFC6D-7936-84BA-A616-833A8EC14E21}"/>
              </a:ext>
            </a:extLst>
          </p:cNvPr>
          <p:cNvSpPr/>
          <p:nvPr/>
        </p:nvSpPr>
        <p:spPr>
          <a:xfrm flipH="1">
            <a:off x="7443493" y="4416252"/>
            <a:ext cx="45719" cy="155338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A660051-900C-6FF7-FD1D-CE06CC7B0868}"/>
              </a:ext>
            </a:extLst>
          </p:cNvPr>
          <p:cNvSpPr/>
          <p:nvPr/>
        </p:nvSpPr>
        <p:spPr>
          <a:xfrm>
            <a:off x="7300173" y="4482123"/>
            <a:ext cx="45719" cy="88456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A295586-E6F3-7D98-1860-E53A3D9A253B}"/>
              </a:ext>
            </a:extLst>
          </p:cNvPr>
          <p:cNvSpPr/>
          <p:nvPr/>
        </p:nvSpPr>
        <p:spPr>
          <a:xfrm flipH="1">
            <a:off x="7494249" y="4513385"/>
            <a:ext cx="45719" cy="58204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BA0B0A1-63EB-3FB7-4F50-F127BB3510ED}"/>
              </a:ext>
            </a:extLst>
          </p:cNvPr>
          <p:cNvSpPr/>
          <p:nvPr/>
        </p:nvSpPr>
        <p:spPr>
          <a:xfrm flipH="1">
            <a:off x="7251872" y="4512367"/>
            <a:ext cx="45719" cy="58204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DF5E55A-9904-8350-9439-8DB1CD0DBDDC}"/>
              </a:ext>
            </a:extLst>
          </p:cNvPr>
          <p:cNvSpPr/>
          <p:nvPr/>
        </p:nvSpPr>
        <p:spPr>
          <a:xfrm>
            <a:off x="7809363" y="3922537"/>
            <a:ext cx="45719" cy="6480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567A60D-80FA-F7AC-C5A1-866A6322AE82}"/>
              </a:ext>
            </a:extLst>
          </p:cNvPr>
          <p:cNvSpPr/>
          <p:nvPr/>
        </p:nvSpPr>
        <p:spPr>
          <a:xfrm flipH="1">
            <a:off x="7860871" y="3665448"/>
            <a:ext cx="45719" cy="9051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A4872D2-63B8-2721-E512-7321625678F7}"/>
              </a:ext>
            </a:extLst>
          </p:cNvPr>
          <p:cNvSpPr/>
          <p:nvPr/>
        </p:nvSpPr>
        <p:spPr>
          <a:xfrm flipH="1">
            <a:off x="7911195" y="3966308"/>
            <a:ext cx="45719" cy="6052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9F26923-0BC8-B673-24D6-2B8580F6081B}"/>
              </a:ext>
            </a:extLst>
          </p:cNvPr>
          <p:cNvSpPr/>
          <p:nvPr/>
        </p:nvSpPr>
        <p:spPr>
          <a:xfrm>
            <a:off x="7767876" y="4323526"/>
            <a:ext cx="45719" cy="2470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C2AB519-FA1D-923D-ABFF-1521838D47D3}"/>
              </a:ext>
            </a:extLst>
          </p:cNvPr>
          <p:cNvSpPr/>
          <p:nvPr/>
        </p:nvSpPr>
        <p:spPr>
          <a:xfrm flipH="1">
            <a:off x="7961951" y="4368448"/>
            <a:ext cx="45719" cy="2031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1C37A27-258D-C5EE-5DA9-F8247C84901C}"/>
              </a:ext>
            </a:extLst>
          </p:cNvPr>
          <p:cNvSpPr/>
          <p:nvPr/>
        </p:nvSpPr>
        <p:spPr>
          <a:xfrm flipH="1">
            <a:off x="7719574" y="4482123"/>
            <a:ext cx="45719" cy="884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B05B2BD-C2DD-8222-A416-087E3B7EFF61}"/>
              </a:ext>
            </a:extLst>
          </p:cNvPr>
          <p:cNvSpPr/>
          <p:nvPr/>
        </p:nvSpPr>
        <p:spPr>
          <a:xfrm flipH="1">
            <a:off x="8011828" y="4482123"/>
            <a:ext cx="45719" cy="884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69816E1-2BB2-687C-6E3A-5381D4183E5F}"/>
              </a:ext>
            </a:extLst>
          </p:cNvPr>
          <p:cNvSpPr/>
          <p:nvPr/>
        </p:nvSpPr>
        <p:spPr>
          <a:xfrm flipH="1">
            <a:off x="8067578" y="4529119"/>
            <a:ext cx="45719" cy="457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3D0F6DA-54E4-7BDB-7855-F30DD825B8EF}"/>
              </a:ext>
            </a:extLst>
          </p:cNvPr>
          <p:cNvSpPr/>
          <p:nvPr/>
        </p:nvSpPr>
        <p:spPr>
          <a:xfrm flipH="1">
            <a:off x="7668497" y="4523322"/>
            <a:ext cx="45719" cy="457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EE4B715-2094-682A-03EF-3111CE8C7176}"/>
              </a:ext>
            </a:extLst>
          </p:cNvPr>
          <p:cNvSpPr/>
          <p:nvPr/>
        </p:nvSpPr>
        <p:spPr>
          <a:xfrm flipH="1">
            <a:off x="7641595" y="4447052"/>
            <a:ext cx="45719" cy="124003"/>
          </a:xfrm>
          <a:prstGeom prst="rect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01F828A-54BD-D340-9E8D-8D3839DFE23E}"/>
              </a:ext>
            </a:extLst>
          </p:cNvPr>
          <p:cNvSpPr txBox="1"/>
          <p:nvPr/>
        </p:nvSpPr>
        <p:spPr>
          <a:xfrm>
            <a:off x="7238946" y="3138152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>
                <a:latin typeface="Symbol" pitchFamily="2" charset="2"/>
              </a:rPr>
              <a:t>p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7EEBC5D-5454-F860-EA06-B6099094E2DC}"/>
              </a:ext>
            </a:extLst>
          </p:cNvPr>
          <p:cNvSpPr txBox="1"/>
          <p:nvPr/>
        </p:nvSpPr>
        <p:spPr>
          <a:xfrm>
            <a:off x="7392408" y="4161544"/>
            <a:ext cx="2423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k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2A03042-F495-C79A-1DC5-E21EC157E525}"/>
              </a:ext>
            </a:extLst>
          </p:cNvPr>
          <p:cNvSpPr txBox="1"/>
          <p:nvPr/>
        </p:nvSpPr>
        <p:spPr>
          <a:xfrm>
            <a:off x="7861305" y="3515479"/>
            <a:ext cx="2519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p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3A04C07-F59A-A97B-2743-10C4A6D83EBF}"/>
              </a:ext>
            </a:extLst>
          </p:cNvPr>
          <p:cNvSpPr txBox="1"/>
          <p:nvPr/>
        </p:nvSpPr>
        <p:spPr>
          <a:xfrm>
            <a:off x="385353" y="950919"/>
            <a:ext cx="2356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Correlations via covariance matrix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1CCC59E-0A73-DB65-569D-3F7CE1D6440F}"/>
              </a:ext>
            </a:extLst>
          </p:cNvPr>
          <p:cNvSpPr txBox="1"/>
          <p:nvPr/>
        </p:nvSpPr>
        <p:spPr>
          <a:xfrm>
            <a:off x="3281851" y="960943"/>
            <a:ext cx="2068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Correlations via multi-D p.d.f.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D0407DE-127C-12F6-9287-240B04ECE126}"/>
              </a:ext>
            </a:extLst>
          </p:cNvPr>
          <p:cNvSpPr txBox="1"/>
          <p:nvPr/>
        </p:nvSpPr>
        <p:spPr>
          <a:xfrm>
            <a:off x="6113898" y="963221"/>
            <a:ext cx="1955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Correlations via NN training</a:t>
            </a:r>
          </a:p>
        </p:txBody>
      </p:sp>
    </p:spTree>
    <p:extLst>
      <p:ext uri="{BB962C8B-B14F-4D97-AF65-F5344CB8AC3E}">
        <p14:creationId xmlns:p14="http://schemas.microsoft.com/office/powerpoint/2010/main" val="23141337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ADFCE-24AC-32EC-1878-A40353BB6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48FC9F-DD9D-E8EA-2670-D3CA890BEF55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D37CFA-C40D-5F44-0590-4A99000E7C54}"/>
              </a:ext>
            </a:extLst>
          </p:cNvPr>
          <p:cNvSpPr/>
          <p:nvPr/>
        </p:nvSpPr>
        <p:spPr>
          <a:xfrm>
            <a:off x="3705196" y="-31962"/>
            <a:ext cx="162454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Patter Recognition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F6001-BFA5-F324-20DC-7F30307E7F7F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BE32D803-8A9F-0F75-9CB4-5EDF9E7FE907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38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7C7C0903-9785-F89B-38DA-1A5A747D3430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B60B0F16-1C4D-6185-8759-94D33C2550BD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1C8880-D5D7-E16F-0282-2F4112462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568" y="362777"/>
            <a:ext cx="6135673" cy="2228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1EC846-A35F-5280-69B1-133866F84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570" y="2723451"/>
            <a:ext cx="6135672" cy="22351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0869B1-D7C6-63B5-C8E1-EB44BE3CA1F0}"/>
              </a:ext>
            </a:extLst>
          </p:cNvPr>
          <p:cNvSpPr txBox="1"/>
          <p:nvPr/>
        </p:nvSpPr>
        <p:spPr>
          <a:xfrm>
            <a:off x="705351" y="2387084"/>
            <a:ext cx="127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TOP BELLEII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B38CC8-D56C-8519-3CAD-0BBADE8D0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01" y="592598"/>
            <a:ext cx="2583376" cy="1560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EB0AC2-322E-7B98-A897-E55D16832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92" y="2968636"/>
            <a:ext cx="2657590" cy="16897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8C83C0-4BF4-A69B-B729-A3E427309D2F}"/>
              </a:ext>
            </a:extLst>
          </p:cNvPr>
          <p:cNvSpPr txBox="1"/>
          <p:nvPr/>
        </p:nvSpPr>
        <p:spPr>
          <a:xfrm>
            <a:off x="3155092" y="196839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C00000"/>
                </a:solidFill>
                <a:latin typeface="Symbol" pitchFamily="2" charset="2"/>
              </a:rPr>
              <a:t>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886915-1430-CA9E-5A2C-59C52CCFC837}"/>
              </a:ext>
            </a:extLst>
          </p:cNvPr>
          <p:cNvSpPr txBox="1"/>
          <p:nvPr/>
        </p:nvSpPr>
        <p:spPr>
          <a:xfrm>
            <a:off x="5287757" y="195559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70C0"/>
                </a:solidFill>
              </a:rPr>
              <a:t>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2BD1F0-1C37-03E4-5CA6-21FB0FBAA757}"/>
              </a:ext>
            </a:extLst>
          </p:cNvPr>
          <p:cNvSpPr txBox="1"/>
          <p:nvPr/>
        </p:nvSpPr>
        <p:spPr>
          <a:xfrm>
            <a:off x="7217795" y="193612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accent3">
                    <a:lumMod val="75000"/>
                  </a:schemeClr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8733203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41EA0-B0AF-1F15-BBD5-BA52AF5B9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CB6205B-D2E3-C7EC-FA9F-8870E24DCF52}"/>
              </a:ext>
            </a:extLst>
          </p:cNvPr>
          <p:cNvSpPr/>
          <p:nvPr/>
        </p:nvSpPr>
        <p:spPr>
          <a:xfrm>
            <a:off x="3550831" y="3165057"/>
            <a:ext cx="5383226" cy="17801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75C042-A3EA-E02E-CBC1-719659BBECE9}"/>
              </a:ext>
            </a:extLst>
          </p:cNvPr>
          <p:cNvSpPr/>
          <p:nvPr/>
        </p:nvSpPr>
        <p:spPr>
          <a:xfrm>
            <a:off x="6305744" y="624803"/>
            <a:ext cx="2628313" cy="24476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BDEF879-9B7F-658D-1965-06553542788A}"/>
              </a:ext>
            </a:extLst>
          </p:cNvPr>
          <p:cNvSpPr/>
          <p:nvPr/>
        </p:nvSpPr>
        <p:spPr>
          <a:xfrm>
            <a:off x="176989" y="624009"/>
            <a:ext cx="3196788" cy="43267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C783E2-3D1E-34E9-4007-538AEB211AC9}"/>
              </a:ext>
            </a:extLst>
          </p:cNvPr>
          <p:cNvSpPr/>
          <p:nvPr/>
        </p:nvSpPr>
        <p:spPr>
          <a:xfrm>
            <a:off x="3562937" y="624803"/>
            <a:ext cx="2628313" cy="24476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4E7B07-E6E8-C521-077D-0B63133111B6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C7AF28-61D2-F7C8-9435-12F676F504A1}"/>
              </a:ext>
            </a:extLst>
          </p:cNvPr>
          <p:cNvSpPr/>
          <p:nvPr/>
        </p:nvSpPr>
        <p:spPr>
          <a:xfrm>
            <a:off x="3804997" y="-31962"/>
            <a:ext cx="1424941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Online Filtering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1FE155-1790-2B7F-2DA9-6F2796162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73" y="1686650"/>
            <a:ext cx="2853996" cy="32169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61ED73-2159-36F3-4061-C6FB79AF8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828" y="652778"/>
            <a:ext cx="2484147" cy="23678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529F1CF-53A0-7DA3-46DF-57DAA9896EDC}"/>
              </a:ext>
            </a:extLst>
          </p:cNvPr>
          <p:cNvSpPr txBox="1"/>
          <p:nvPr/>
        </p:nvSpPr>
        <p:spPr>
          <a:xfrm>
            <a:off x="404958" y="637759"/>
            <a:ext cx="253787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Scheme based on ePIC DAM (Felix) &amp; </a:t>
            </a:r>
          </a:p>
          <a:p>
            <a:endParaRPr lang="en-IT" sz="300" dirty="0"/>
          </a:p>
          <a:p>
            <a:r>
              <a:rPr lang="en-IT" sz="1100" dirty="0"/>
              <a:t>APEIRON communication network (INFN)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39E778F-9620-3F77-DCEC-553B6387C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4032" y="652778"/>
            <a:ext cx="2218058" cy="23752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083F4F6-3616-E626-4C9E-4CFF566C7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580" y="1332482"/>
            <a:ext cx="1456916" cy="7098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2502CB1-F0E8-EB1F-A1E9-4A7BA1F0BB7D}"/>
              </a:ext>
            </a:extLst>
          </p:cNvPr>
          <p:cNvSpPr txBox="1"/>
          <p:nvPr/>
        </p:nvSpPr>
        <p:spPr>
          <a:xfrm>
            <a:off x="3676011" y="3234810"/>
            <a:ext cx="1450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rgbClr val="FF0000"/>
                </a:solidFill>
              </a:rPr>
              <a:t>Preliminary  tests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75F5F4-D2B5-DCBE-DF89-CA85A60C7A1C}"/>
              </a:ext>
            </a:extLst>
          </p:cNvPr>
          <p:cNvSpPr txBox="1"/>
          <p:nvPr/>
        </p:nvSpPr>
        <p:spPr>
          <a:xfrm>
            <a:off x="1928219" y="1142193"/>
            <a:ext cx="13516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>
                <a:solidFill>
                  <a:srgbClr val="C00000"/>
                </a:solidFill>
              </a:rPr>
              <a:t>detector integrated analysis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F06BDE-D3E9-3FF0-70A1-1A6BBAA62EF8}"/>
              </a:ext>
            </a:extLst>
          </p:cNvPr>
          <p:cNvSpPr txBox="1"/>
          <p:nvPr/>
        </p:nvSpPr>
        <p:spPr>
          <a:xfrm>
            <a:off x="305375" y="1139185"/>
            <a:ext cx="14398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rgbClr val="C00000"/>
                </a:solidFill>
              </a:rPr>
              <a:t>s</a:t>
            </a:r>
            <a:r>
              <a:rPr lang="en-IT" sz="800" dirty="0">
                <a:solidFill>
                  <a:srgbClr val="C00000"/>
                </a:solidFill>
              </a:rPr>
              <a:t>ub-sector integrated analysis</a:t>
            </a:r>
          </a:p>
        </p:txBody>
      </p:sp>
      <p:pic>
        <p:nvPicPr>
          <p:cNvPr id="14" name="Picture 13" descr="A diagram of a number of labels&#10;&#10;Description automatically generated with medium confidence">
            <a:extLst>
              <a:ext uri="{FF2B5EF4-FFF2-40B4-BE49-F238E27FC236}">
                <a16:creationId xmlns:a16="http://schemas.microsoft.com/office/drawing/2014/main" id="{C41D0281-7583-4A51-7C43-43E9157BE3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8277" y="3176808"/>
            <a:ext cx="1765189" cy="1783155"/>
          </a:xfrm>
          <a:prstGeom prst="rect">
            <a:avLst/>
          </a:prstGeom>
        </p:spPr>
      </p:pic>
      <p:pic>
        <p:nvPicPr>
          <p:cNvPr id="21" name="Picture 20" descr="A math equations with blue text&#10;&#10;Description automatically generated with medium confidence">
            <a:extLst>
              <a:ext uri="{FF2B5EF4-FFF2-40B4-BE49-F238E27FC236}">
                <a16:creationId xmlns:a16="http://schemas.microsoft.com/office/drawing/2014/main" id="{85530D05-E108-EFEC-188D-21FF542B2F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6025" y="3611089"/>
            <a:ext cx="2161309" cy="581518"/>
          </a:xfrm>
          <a:prstGeom prst="rect">
            <a:avLst/>
          </a:prstGeom>
        </p:spPr>
      </p:pic>
      <p:pic>
        <p:nvPicPr>
          <p:cNvPr id="23" name="Picture 22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918BA487-D651-C929-8D0D-5E4787AB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1869" y="4314642"/>
            <a:ext cx="2161309" cy="55827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525831-7E39-D522-94E5-2ADC1E81BBA8}"/>
              </a:ext>
            </a:extLst>
          </p:cNvPr>
          <p:cNvSpPr txBox="1"/>
          <p:nvPr/>
        </p:nvSpPr>
        <p:spPr>
          <a:xfrm>
            <a:off x="3757429" y="3738947"/>
            <a:ext cx="721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139459-515B-81B6-8B95-A4802F3DC79D}"/>
              </a:ext>
            </a:extLst>
          </p:cNvPr>
          <p:cNvSpPr txBox="1"/>
          <p:nvPr/>
        </p:nvSpPr>
        <p:spPr>
          <a:xfrm>
            <a:off x="176989" y="315132"/>
            <a:ext cx="86052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Efficiency increase (resources saving) when useless degrees of freedom are removed, i.e. the NN architecture is aligned to the real detector layout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A2D135-F43D-BC76-BE7E-06C14BF52F4D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5AC29796-ACBF-0004-3EC8-B789D72F12DB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39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C788B38E-1A47-D6EA-F520-BE7E4B5248B7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3214679F-C904-B164-CCEC-5E37F909F68A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3031752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224E5-B4B8-BC96-5913-041163B51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CB95A90-072C-04BA-70C1-D7A62A7F5F2F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5B2228-6116-5869-B080-40781C47A752}"/>
              </a:ext>
            </a:extLst>
          </p:cNvPr>
          <p:cNvSpPr/>
          <p:nvPr/>
        </p:nvSpPr>
        <p:spPr>
          <a:xfrm>
            <a:off x="3811117" y="-31962"/>
            <a:ext cx="1412695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The T</a:t>
            </a:r>
            <a:r>
              <a:rPr lang="en-US" sz="1500" baseline="-25000" dirty="0">
                <a:ln w="1905"/>
                <a:solidFill>
                  <a:schemeClr val="bg1"/>
                </a:solidFill>
                <a:latin typeface="Calibri"/>
              </a:rPr>
              <a:t>0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Problem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1377CE-7442-0B0E-50D6-208DCB2D12C5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6171F640-2FE0-48DD-8EC0-8BC8D05953AE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856DDB9-B8EF-DE2D-756A-D84637037B3F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9" name="Fußzeilenplatzhalter 7">
            <a:extLst>
              <a:ext uri="{FF2B5EF4-FFF2-40B4-BE49-F238E27FC236}">
                <a16:creationId xmlns:a16="http://schemas.microsoft.com/office/drawing/2014/main" id="{8C624011-985F-DDAA-A51A-831D630AC2FC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2935EB-5DA0-47AB-25C3-4527AEE93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549" y="530887"/>
            <a:ext cx="2995168" cy="9476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5FD056-2B99-92F9-CFC0-41586F12DE74}"/>
              </a:ext>
            </a:extLst>
          </p:cNvPr>
          <p:cNvSpPr txBox="1"/>
          <p:nvPr/>
        </p:nvSpPr>
        <p:spPr>
          <a:xfrm>
            <a:off x="446236" y="1738259"/>
            <a:ext cx="53896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In a time of flight application </a:t>
            </a:r>
            <a:r>
              <a:rPr lang="en-GB" sz="1200" dirty="0"/>
              <a:t>one needs two layers (impractical) or a reference t</a:t>
            </a:r>
            <a:r>
              <a:rPr lang="en-GB" sz="1200" baseline="-25000" dirty="0"/>
              <a:t>0 </a:t>
            </a:r>
          </a:p>
          <a:p>
            <a:r>
              <a:rPr lang="en-GB" sz="1200" dirty="0"/>
              <a:t>with better (or comparable) precision with respect TOF.</a:t>
            </a:r>
          </a:p>
          <a:p>
            <a:endParaRPr lang="en-GB" sz="1200" dirty="0"/>
          </a:p>
          <a:p>
            <a:r>
              <a:rPr lang="en-GB" sz="1200" dirty="0"/>
              <a:t>The t</a:t>
            </a:r>
            <a:r>
              <a:rPr lang="en-GB" sz="1200" baseline="-25000" dirty="0"/>
              <a:t>0</a:t>
            </a:r>
            <a:r>
              <a:rPr lang="en-GB" sz="1200" dirty="0"/>
              <a:t> is typically given at the interaction point by back-tracking: </a:t>
            </a:r>
          </a:p>
          <a:p>
            <a:endParaRPr lang="en-GB" sz="1200" dirty="0"/>
          </a:p>
          <a:p>
            <a:r>
              <a:rPr lang="en-GB" sz="1200" dirty="0"/>
              <a:t>	 -   Reference particle (e.g. lepton in deep-inelastic scattering)</a:t>
            </a:r>
          </a:p>
          <a:p>
            <a:endParaRPr lang="en-GB" sz="1200" dirty="0"/>
          </a:p>
          <a:p>
            <a:r>
              <a:rPr lang="en-GB" sz="1200" dirty="0"/>
              <a:t>              -   Average over particles (requires large multiplicity)</a:t>
            </a:r>
          </a:p>
          <a:p>
            <a:endParaRPr lang="en-GB" sz="1200" dirty="0"/>
          </a:p>
          <a:p>
            <a:r>
              <a:rPr lang="en-GB" sz="1200" dirty="0"/>
              <a:t>	 -   Bunch RF information (require to “just” identify the beam bunch crossing)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33386198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A84B7-F96F-304D-6D3D-443372E14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8C78860-E916-FCBE-8193-9C8FF132FDE8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670D82-C373-EFFD-A153-4FBC356FFE9D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CE19DC3C-30EF-7F4E-141D-B73C45C34F0F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40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C730AEBD-846E-D236-03A4-AAF5EC28A224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B36C7B1A-9403-6C32-B2BC-B045029E8DFE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7615F4-78D0-685C-D934-4308D775974E}"/>
              </a:ext>
            </a:extLst>
          </p:cNvPr>
          <p:cNvSpPr txBox="1"/>
          <p:nvPr/>
        </p:nvSpPr>
        <p:spPr>
          <a:xfrm>
            <a:off x="2505058" y="1463311"/>
            <a:ext cx="38484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3000" b="1" dirty="0">
                <a:solidFill>
                  <a:schemeClr val="accent1">
                    <a:lumMod val="75000"/>
                  </a:schemeClr>
                </a:solidFill>
              </a:rPr>
              <a:t>ePIC PID Requirements</a:t>
            </a:r>
            <a:endParaRPr lang="en-IT" sz="25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5182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58582-F5D4-4BBB-7A5E-E2B60B7A8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0F3589-5997-865E-17DA-0E4E950EDA2F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282D7F-1325-ECAD-CCF2-539970461C86}"/>
              </a:ext>
            </a:extLst>
          </p:cNvPr>
          <p:cNvSpPr/>
          <p:nvPr/>
        </p:nvSpPr>
        <p:spPr>
          <a:xfrm>
            <a:off x="3888193" y="-31962"/>
            <a:ext cx="125855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ePIC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Detector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361AC6-1CD1-8EC6-DC40-FB4919DA5712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4608668E-735D-F755-72BB-BC70649CC337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41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D6318B9D-FFF6-1867-E4E1-86607E535F42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7383A45B-A51D-C865-6A97-8837C277DE49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65EFB6-8EDA-C7DB-9C80-65A8C8644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417238"/>
            <a:ext cx="7772400" cy="442912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4B322EE-EA09-8669-274E-DC3552BEDCF1}"/>
              </a:ext>
            </a:extLst>
          </p:cNvPr>
          <p:cNvCxnSpPr/>
          <p:nvPr/>
        </p:nvCxnSpPr>
        <p:spPr>
          <a:xfrm>
            <a:off x="1417600" y="1639330"/>
            <a:ext cx="1705232" cy="0"/>
          </a:xfrm>
          <a:prstGeom prst="straightConnector1">
            <a:avLst/>
          </a:prstGeom>
          <a:ln>
            <a:solidFill>
              <a:srgbClr val="C0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2439174-3602-49C3-723E-F57519311D77}"/>
              </a:ext>
            </a:extLst>
          </p:cNvPr>
          <p:cNvCxnSpPr/>
          <p:nvPr/>
        </p:nvCxnSpPr>
        <p:spPr>
          <a:xfrm>
            <a:off x="3122832" y="1639330"/>
            <a:ext cx="1705232" cy="0"/>
          </a:xfrm>
          <a:prstGeom prst="straightConnector1">
            <a:avLst/>
          </a:prstGeom>
          <a:ln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AE651CC-F422-1589-E3BD-BE96212A9942}"/>
              </a:ext>
            </a:extLst>
          </p:cNvPr>
          <p:cNvSpPr txBox="1"/>
          <p:nvPr/>
        </p:nvSpPr>
        <p:spPr>
          <a:xfrm>
            <a:off x="1356088" y="1332328"/>
            <a:ext cx="99578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b="1" dirty="0">
                <a:solidFill>
                  <a:srgbClr val="C00000"/>
                </a:solidFill>
              </a:rPr>
              <a:t>h</a:t>
            </a:r>
            <a:r>
              <a:rPr lang="en-IT" sz="1300" b="1" dirty="0">
                <a:solidFill>
                  <a:srgbClr val="C00000"/>
                </a:solidFill>
              </a:rPr>
              <a:t> (275 GeV)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098175-FB77-F809-D49D-D93186FA3C85}"/>
              </a:ext>
            </a:extLst>
          </p:cNvPr>
          <p:cNvSpPr txBox="1"/>
          <p:nvPr/>
        </p:nvSpPr>
        <p:spPr>
          <a:xfrm>
            <a:off x="4161249" y="1346942"/>
            <a:ext cx="90441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b="1" dirty="0">
                <a:solidFill>
                  <a:srgbClr val="0070C0"/>
                </a:solidFill>
              </a:rPr>
              <a:t>e</a:t>
            </a:r>
            <a:r>
              <a:rPr lang="en-IT" sz="1300" b="1" dirty="0">
                <a:solidFill>
                  <a:srgbClr val="0070C0"/>
                </a:solidFill>
              </a:rPr>
              <a:t> (18 GeV)</a:t>
            </a:r>
          </a:p>
        </p:txBody>
      </p:sp>
      <p:sp>
        <p:nvSpPr>
          <p:cNvPr id="16" name="Lightning Bolt 15">
            <a:extLst>
              <a:ext uri="{FF2B5EF4-FFF2-40B4-BE49-F238E27FC236}">
                <a16:creationId xmlns:a16="http://schemas.microsoft.com/office/drawing/2014/main" id="{A7B59944-6B17-C656-160A-51E162B6B9FC}"/>
              </a:ext>
            </a:extLst>
          </p:cNvPr>
          <p:cNvSpPr/>
          <p:nvPr/>
        </p:nvSpPr>
        <p:spPr>
          <a:xfrm>
            <a:off x="2771730" y="1112108"/>
            <a:ext cx="351102" cy="490096"/>
          </a:xfrm>
          <a:prstGeom prst="lightningBol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Lightning Bolt 16">
            <a:extLst>
              <a:ext uri="{FF2B5EF4-FFF2-40B4-BE49-F238E27FC236}">
                <a16:creationId xmlns:a16="http://schemas.microsoft.com/office/drawing/2014/main" id="{2FC754FF-9EDA-F564-794A-0692A6506699}"/>
              </a:ext>
            </a:extLst>
          </p:cNvPr>
          <p:cNvSpPr/>
          <p:nvPr/>
        </p:nvSpPr>
        <p:spPr>
          <a:xfrm flipH="1">
            <a:off x="3122832" y="1085250"/>
            <a:ext cx="492283" cy="490096"/>
          </a:xfrm>
          <a:prstGeom prst="lightningBolt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425822-707A-1A63-FFB6-CFA295E92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394" y="394016"/>
            <a:ext cx="1079785" cy="85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394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0BD73-F7DD-6AC8-7531-EE6A431E3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D81BCC2-5411-8274-D761-D002B22F91C4}"/>
              </a:ext>
            </a:extLst>
          </p:cNvPr>
          <p:cNvSpPr/>
          <p:nvPr/>
        </p:nvSpPr>
        <p:spPr>
          <a:xfrm>
            <a:off x="695979" y="323164"/>
            <a:ext cx="7962500" cy="4643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A298B9-6027-9A53-943C-237F2A14F312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B94CEF-534F-025C-029F-DBFD3A6A8DB2}"/>
              </a:ext>
            </a:extLst>
          </p:cNvPr>
          <p:cNvSpPr/>
          <p:nvPr/>
        </p:nvSpPr>
        <p:spPr>
          <a:xfrm>
            <a:off x="3728664" y="-31962"/>
            <a:ext cx="1577611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ePIC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Environment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68FA70-2A58-492D-21F1-25676BBCADC7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6373B4CE-4FAC-B029-2229-AB3AADFE4ADA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42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D6B29FB0-438F-5362-15DE-0C0F109CF412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B29F367F-D43A-0BA5-2736-8E51262F2A12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2C3E6A-04DA-ADE0-3B89-6CE4F5E5D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024" y="319351"/>
            <a:ext cx="6058998" cy="2345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56D75E-D6E7-D2AA-A725-96F7C37C7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691" y="2596497"/>
            <a:ext cx="5577662" cy="23702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C6AE18-F358-6767-563B-A1DA6A1EFFA4}"/>
              </a:ext>
            </a:extLst>
          </p:cNvPr>
          <p:cNvSpPr txBox="1"/>
          <p:nvPr/>
        </p:nvSpPr>
        <p:spPr>
          <a:xfrm>
            <a:off x="986047" y="1027688"/>
            <a:ext cx="1087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Magnetif field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C3357A-6673-1836-6D5D-6F83520259D1}"/>
              </a:ext>
            </a:extLst>
          </p:cNvPr>
          <p:cNvSpPr txBox="1"/>
          <p:nvPr/>
        </p:nvSpPr>
        <p:spPr>
          <a:xfrm>
            <a:off x="1002826" y="3293968"/>
            <a:ext cx="1437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Radiation Map</a:t>
            </a:r>
          </a:p>
          <a:p>
            <a:r>
              <a:rPr lang="en-IT" sz="1200" b="1" dirty="0">
                <a:solidFill>
                  <a:srgbClr val="C00000"/>
                </a:solidFill>
              </a:rPr>
              <a:t>(1 MeV eq. neutron</a:t>
            </a:r>
          </a:p>
          <a:p>
            <a:r>
              <a:rPr lang="en-GB" sz="1200" b="1" dirty="0">
                <a:solidFill>
                  <a:srgbClr val="C00000"/>
                </a:solidFill>
              </a:rPr>
              <a:t>f</a:t>
            </a:r>
            <a:r>
              <a:rPr lang="en-IT" sz="1200" b="1" dirty="0">
                <a:solidFill>
                  <a:srgbClr val="C00000"/>
                </a:solidFill>
              </a:rPr>
              <a:t>luence cm</a:t>
            </a:r>
            <a:r>
              <a:rPr lang="en-IT" sz="1200" b="1" baseline="30000" dirty="0">
                <a:solidFill>
                  <a:srgbClr val="C00000"/>
                </a:solidFill>
              </a:rPr>
              <a:t>-2</a:t>
            </a:r>
            <a:r>
              <a:rPr lang="en-IT" sz="1200" b="1" dirty="0">
                <a:solidFill>
                  <a:srgbClr val="C00000"/>
                </a:solidFill>
              </a:rPr>
              <a:t> fb</a:t>
            </a:r>
            <a:r>
              <a:rPr lang="en-IT" sz="1200" b="1" baseline="30000" dirty="0">
                <a:solidFill>
                  <a:srgbClr val="C00000"/>
                </a:solidFill>
              </a:rPr>
              <a:t>-1</a:t>
            </a:r>
            <a:r>
              <a:rPr lang="en-IT" sz="1200" b="1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21989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59BF9-5C2A-BA18-20FD-67874BEFB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4083560-0492-D63B-1486-0F4980A398FD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CF9A0C-CF47-9EE9-5DD4-24AB4AF74E8C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B5621F5B-D63F-5143-5F38-8E1BE18DE46F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43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537CA161-5250-88F2-EE72-0689A7984255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50AD76FC-1979-040C-4E23-E5BB9EC7D3B7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21A53-99F1-7F73-011B-836F9F594C63}"/>
              </a:ext>
            </a:extLst>
          </p:cNvPr>
          <p:cNvSpPr txBox="1"/>
          <p:nvPr/>
        </p:nvSpPr>
        <p:spPr>
          <a:xfrm>
            <a:off x="2880609" y="1463311"/>
            <a:ext cx="30973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3000" b="1" dirty="0">
                <a:solidFill>
                  <a:schemeClr val="accent1">
                    <a:lumMod val="75000"/>
                  </a:schemeClr>
                </a:solidFill>
              </a:rPr>
              <a:t>ePIC PID Solutions</a:t>
            </a:r>
            <a:endParaRPr lang="en-IT" sz="25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823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1B5C0-654D-C672-3CBD-05ECD22A7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6850C0A-5E97-34BB-352C-76CB5D9E54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4187" y="321629"/>
            <a:ext cx="3334428" cy="2459824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E12B0D7-4E75-33CA-0328-52CA0BFE9CBC}"/>
              </a:ext>
            </a:extLst>
          </p:cNvPr>
          <p:cNvCxnSpPr>
            <a:cxnSpLocks/>
            <a:stCxn id="10" idx="0"/>
          </p:cNvCxnSpPr>
          <p:nvPr/>
        </p:nvCxnSpPr>
        <p:spPr>
          <a:xfrm>
            <a:off x="2041857" y="1743769"/>
            <a:ext cx="2530141" cy="2881394"/>
          </a:xfrm>
          <a:prstGeom prst="line">
            <a:avLst/>
          </a:prstGeom>
          <a:ln>
            <a:solidFill>
              <a:srgbClr val="F5F701">
                <a:alpha val="54088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A7A6929-642E-2BF6-1D4B-B6B1D374C2E1}"/>
              </a:ext>
            </a:extLst>
          </p:cNvPr>
          <p:cNvSpPr/>
          <p:nvPr/>
        </p:nvSpPr>
        <p:spPr>
          <a:xfrm>
            <a:off x="152325" y="2781453"/>
            <a:ext cx="4180760" cy="951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F08E76-0BE1-05CC-3682-E825F9DEBCEF}"/>
              </a:ext>
            </a:extLst>
          </p:cNvPr>
          <p:cNvSpPr txBox="1"/>
          <p:nvPr/>
        </p:nvSpPr>
        <p:spPr>
          <a:xfrm>
            <a:off x="101480" y="2761455"/>
            <a:ext cx="4012317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Goals: </a:t>
            </a:r>
          </a:p>
          <a:p>
            <a:endParaRPr lang="en-IT" sz="400" dirty="0"/>
          </a:p>
          <a:p>
            <a:r>
              <a:rPr lang="en-IT" sz="1300" dirty="0"/>
              <a:t>        Hadron 3</a:t>
            </a:r>
            <a:r>
              <a:rPr lang="en-IT" sz="1300" dirty="0">
                <a:latin typeface="Symbol" pitchFamily="2" charset="2"/>
              </a:rPr>
              <a:t>s-</a:t>
            </a:r>
            <a:r>
              <a:rPr lang="en-IT" sz="1300" dirty="0"/>
              <a:t>separation up to 7 GeV/c</a:t>
            </a:r>
          </a:p>
          <a:p>
            <a:r>
              <a:rPr lang="en-IT" sz="1300" dirty="0"/>
              <a:t>        Complement electron ID below 3 GeV/c</a:t>
            </a:r>
          </a:p>
          <a:p>
            <a:r>
              <a:rPr lang="en-IT" sz="1300" dirty="0"/>
              <a:t>        Cover forward pseudorapidity -3.5 : -1.5 (e-endcap) </a:t>
            </a:r>
          </a:p>
          <a:p>
            <a:endParaRPr lang="en-IT" sz="2300" dirty="0"/>
          </a:p>
          <a:p>
            <a:r>
              <a:rPr lang="en-IT" sz="1300" dirty="0"/>
              <a:t>dRICH Features: </a:t>
            </a:r>
          </a:p>
          <a:p>
            <a:endParaRPr lang="en-IT" sz="400" dirty="0"/>
          </a:p>
          <a:p>
            <a:r>
              <a:rPr lang="en-IT" sz="1300" dirty="0"/>
              <a:t>    Limited space --&gt; </a:t>
            </a:r>
            <a:r>
              <a:rPr lang="en-IT" sz="1300" dirty="0">
                <a:solidFill>
                  <a:srgbClr val="C00000"/>
                </a:solidFill>
              </a:rPr>
              <a:t>Simple geometry, gap minimized</a:t>
            </a:r>
            <a:endParaRPr lang="en-IT" sz="1300" dirty="0"/>
          </a:p>
          <a:p>
            <a:r>
              <a:rPr lang="en-IT" sz="1300" dirty="0"/>
              <a:t>    Precise time information 		--&gt; </a:t>
            </a:r>
            <a:r>
              <a:rPr lang="en-IT" sz="1300" dirty="0">
                <a:solidFill>
                  <a:srgbClr val="C00000"/>
                </a:solidFill>
              </a:rPr>
              <a:t>HRPPD</a:t>
            </a:r>
          </a:p>
          <a:p>
            <a:r>
              <a:rPr lang="en-IT" sz="1300" dirty="0"/>
              <a:t>    Single-photon detection in high Bfield --&gt;</a:t>
            </a:r>
            <a:r>
              <a:rPr lang="en-IT" sz="1300" dirty="0">
                <a:solidFill>
                  <a:srgbClr val="C00000"/>
                </a:solidFill>
              </a:rPr>
              <a:t> HRPPD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B6B708-CAAD-9CFC-BDFC-BDF9207B1826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CA30F7-A7B4-0DC8-5ED9-867905C34582}"/>
              </a:ext>
            </a:extLst>
          </p:cNvPr>
          <p:cNvSpPr/>
          <p:nvPr/>
        </p:nvSpPr>
        <p:spPr>
          <a:xfrm>
            <a:off x="3920184" y="-31962"/>
            <a:ext cx="1194558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ePIC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  </a:t>
            </a: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pfRICH</a:t>
            </a:r>
            <a:endParaRPr lang="en-US" sz="15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B5BCF4-C5D3-D477-21BD-535FF054A713}"/>
              </a:ext>
            </a:extLst>
          </p:cNvPr>
          <p:cNvSpPr txBox="1"/>
          <p:nvPr/>
        </p:nvSpPr>
        <p:spPr>
          <a:xfrm>
            <a:off x="4429271" y="456383"/>
            <a:ext cx="44160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Proximity-Focusing  Ring-imaging Cherenkov Detector (pfRICH)</a:t>
            </a:r>
          </a:p>
          <a:p>
            <a:endParaRPr lang="en-IT" sz="400" dirty="0"/>
          </a:p>
          <a:p>
            <a:r>
              <a:rPr lang="en-IT" sz="1300" dirty="0"/>
              <a:t>	  Essential to access flavor information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57D2C42-AADB-DF15-E873-21242C88AE81}"/>
              </a:ext>
            </a:extLst>
          </p:cNvPr>
          <p:cNvCxnSpPr>
            <a:cxnSpLocks/>
          </p:cNvCxnSpPr>
          <p:nvPr/>
        </p:nvCxnSpPr>
        <p:spPr>
          <a:xfrm>
            <a:off x="1887288" y="1308889"/>
            <a:ext cx="7104387" cy="254343"/>
          </a:xfrm>
          <a:prstGeom prst="line">
            <a:avLst/>
          </a:prstGeom>
          <a:ln>
            <a:solidFill>
              <a:srgbClr val="F5F701">
                <a:alpha val="54088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11D5BCAE-2E1A-537E-4415-5964AC3B79A4}"/>
              </a:ext>
            </a:extLst>
          </p:cNvPr>
          <p:cNvSpPr/>
          <p:nvPr/>
        </p:nvSpPr>
        <p:spPr>
          <a:xfrm>
            <a:off x="4571999" y="1567520"/>
            <a:ext cx="4419675" cy="3057643"/>
          </a:xfrm>
          <a:prstGeom prst="rect">
            <a:avLst/>
          </a:prstGeom>
          <a:noFill/>
          <a:ln w="50800">
            <a:solidFill>
              <a:srgbClr val="F5F7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Chord 9">
            <a:extLst>
              <a:ext uri="{FF2B5EF4-FFF2-40B4-BE49-F238E27FC236}">
                <a16:creationId xmlns:a16="http://schemas.microsoft.com/office/drawing/2014/main" id="{85115F37-5472-85B5-7CA6-094281B70273}"/>
              </a:ext>
            </a:extLst>
          </p:cNvPr>
          <p:cNvSpPr/>
          <p:nvPr/>
        </p:nvSpPr>
        <p:spPr>
          <a:xfrm rot="21337783">
            <a:off x="1829564" y="1278826"/>
            <a:ext cx="357871" cy="467709"/>
          </a:xfrm>
          <a:prstGeom prst="chord">
            <a:avLst>
              <a:gd name="adj1" fmla="val 5169376"/>
              <a:gd name="adj2" fmla="val 16411415"/>
            </a:avLst>
          </a:prstGeom>
          <a:solidFill>
            <a:srgbClr val="F5F701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340E69-6D07-DF56-5133-D5FACF84CAF2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77FC09E1-C4AB-869D-9218-89A73A41CF41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44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AECC81C1-0649-11CD-542E-4E71FAF15074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22" name="Fußzeilenplatzhalter 7">
            <a:extLst>
              <a:ext uri="{FF2B5EF4-FFF2-40B4-BE49-F238E27FC236}">
                <a16:creationId xmlns:a16="http://schemas.microsoft.com/office/drawing/2014/main" id="{661CCF94-9FE9-6EB0-047C-7F19253AAD7E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ED0FBD-ED65-B2FC-D051-3F9B33EB3B6B}"/>
              </a:ext>
            </a:extLst>
          </p:cNvPr>
          <p:cNvGrpSpPr/>
          <p:nvPr/>
        </p:nvGrpSpPr>
        <p:grpSpPr>
          <a:xfrm>
            <a:off x="4713823" y="1645642"/>
            <a:ext cx="4172051" cy="2883215"/>
            <a:chOff x="4642434" y="1645642"/>
            <a:chExt cx="4172051" cy="28832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D5E30B-18AD-68F7-2FBC-4ED0CC5EC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2434" y="1645642"/>
              <a:ext cx="4172051" cy="288321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C3990F-CD15-F514-CD78-B56BE5C601BF}"/>
                </a:ext>
              </a:extLst>
            </p:cNvPr>
            <p:cNvSpPr/>
            <p:nvPr/>
          </p:nvSpPr>
          <p:spPr>
            <a:xfrm>
              <a:off x="7989703" y="2246221"/>
              <a:ext cx="824782" cy="2282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</p:spTree>
    <p:extLst>
      <p:ext uri="{BB962C8B-B14F-4D97-AF65-F5344CB8AC3E}">
        <p14:creationId xmlns:p14="http://schemas.microsoft.com/office/powerpoint/2010/main" val="42392088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46644-0AB3-9C11-F191-82F2B006A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5472F68-CFC6-8EAB-8150-BB2E923155D4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67CD8F-2814-2C2C-61FB-ACB9F1D3C469}"/>
              </a:ext>
            </a:extLst>
          </p:cNvPr>
          <p:cNvSpPr/>
          <p:nvPr/>
        </p:nvSpPr>
        <p:spPr>
          <a:xfrm>
            <a:off x="4154222" y="-31962"/>
            <a:ext cx="72648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HRPPD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F82C8D-23D1-4526-A128-99BB29461969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DBA539DA-7BE1-525B-D2BA-C67E47DECBC9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45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144D11DD-8ED3-BC90-218D-1C32A51DDFDE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22" name="Fußzeilenplatzhalter 7">
            <a:extLst>
              <a:ext uri="{FF2B5EF4-FFF2-40B4-BE49-F238E27FC236}">
                <a16:creationId xmlns:a16="http://schemas.microsoft.com/office/drawing/2014/main" id="{49A35839-618F-9F3B-A114-388C174C4C3D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FDD367-94ED-48B8-5858-1D87CDE35744}"/>
              </a:ext>
            </a:extLst>
          </p:cNvPr>
          <p:cNvSpPr/>
          <p:nvPr/>
        </p:nvSpPr>
        <p:spPr>
          <a:xfrm>
            <a:off x="208262" y="381339"/>
            <a:ext cx="8640174" cy="45222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D1B69D2-0AC5-5A9A-45DB-CFF157698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64" y="456450"/>
            <a:ext cx="4968425" cy="10841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6BE35E-429E-D44B-C57C-4655387A4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490" y="620445"/>
            <a:ext cx="2521104" cy="15324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03A2D5-6BCF-3792-B8F3-151B7DB278A5}"/>
              </a:ext>
            </a:extLst>
          </p:cNvPr>
          <p:cNvSpPr txBox="1"/>
          <p:nvPr/>
        </p:nvSpPr>
        <p:spPr>
          <a:xfrm>
            <a:off x="2228893" y="3232470"/>
            <a:ext cx="10807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>
                <a:solidFill>
                  <a:srgbClr val="C00000"/>
                </a:solidFill>
              </a:rPr>
              <a:t>Gain uniformity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9D5725-750B-553B-05CC-AB62B1E0F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73" y="3269288"/>
            <a:ext cx="1600200" cy="1524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1F9878-2675-36BC-A45D-15929A78862C}"/>
              </a:ext>
            </a:extLst>
          </p:cNvPr>
          <p:cNvSpPr txBox="1"/>
          <p:nvPr/>
        </p:nvSpPr>
        <p:spPr>
          <a:xfrm>
            <a:off x="6734747" y="398670"/>
            <a:ext cx="2256459" cy="247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0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A.V. </a:t>
            </a:r>
            <a:r>
              <a:rPr lang="en-GB" sz="1000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Lyashenko</a:t>
            </a:r>
            <a:r>
              <a:rPr lang="en-GB" sz="1000" b="1" dirty="0">
                <a:solidFill>
                  <a:schemeClr val="accent1">
                    <a:lumMod val="75000"/>
                  </a:schemeClr>
                </a:solidFill>
                <a:latin typeface="-apple-system"/>
              </a:rPr>
              <a:t> e-</a:t>
            </a:r>
            <a:r>
              <a:rPr lang="en-GB" sz="10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Print: </a:t>
            </a:r>
            <a:r>
              <a:rPr lang="en-GB" sz="10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2505.10658</a:t>
            </a:r>
            <a:r>
              <a:rPr lang="en-GB" sz="10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 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6CD0E8-761D-159C-90AD-97CC50C67E75}"/>
              </a:ext>
            </a:extLst>
          </p:cNvPr>
          <p:cNvGrpSpPr/>
          <p:nvPr/>
        </p:nvGrpSpPr>
        <p:grpSpPr>
          <a:xfrm>
            <a:off x="3671384" y="2998468"/>
            <a:ext cx="1949394" cy="1878230"/>
            <a:chOff x="6511086" y="2980808"/>
            <a:chExt cx="1949394" cy="187823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2DF249-4A8E-3DA3-469A-DAF18F655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11086" y="3040950"/>
              <a:ext cx="1949394" cy="181808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6D3B1D9-846C-EB63-225F-9ACE8BF9896F}"/>
                </a:ext>
              </a:extLst>
            </p:cNvPr>
            <p:cNvSpPr txBox="1"/>
            <p:nvPr/>
          </p:nvSpPr>
          <p:spPr>
            <a:xfrm>
              <a:off x="6616029" y="3160418"/>
              <a:ext cx="7104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Symbol" pitchFamily="2" charset="2"/>
                </a:rPr>
                <a:t>l</a:t>
              </a:r>
              <a:r>
                <a:rPr lang="en-IT" sz="900" dirty="0"/>
                <a:t> = 365 nm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6E9B2-71A2-282E-F9C5-3AF83A224FB8}"/>
                </a:ext>
              </a:extLst>
            </p:cNvPr>
            <p:cNvSpPr/>
            <p:nvPr/>
          </p:nvSpPr>
          <p:spPr>
            <a:xfrm>
              <a:off x="7052872" y="2980808"/>
              <a:ext cx="810104" cy="234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76CB346-48D5-F798-ED9E-D5FF49D8C098}"/>
              </a:ext>
            </a:extLst>
          </p:cNvPr>
          <p:cNvSpPr txBox="1"/>
          <p:nvPr/>
        </p:nvSpPr>
        <p:spPr>
          <a:xfrm>
            <a:off x="2121583" y="4087118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Average QE (5 over 7)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4C8C675F-8969-06F9-B43B-028B38A1F94F}"/>
              </a:ext>
            </a:extLst>
          </p:cNvPr>
          <p:cNvSpPr/>
          <p:nvPr/>
        </p:nvSpPr>
        <p:spPr>
          <a:xfrm rot="10800000">
            <a:off x="2318523" y="3498255"/>
            <a:ext cx="446436" cy="17192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E536A22C-B68E-7303-177E-38144FF76EBF}"/>
              </a:ext>
            </a:extLst>
          </p:cNvPr>
          <p:cNvSpPr/>
          <p:nvPr/>
        </p:nvSpPr>
        <p:spPr>
          <a:xfrm>
            <a:off x="2913238" y="4393796"/>
            <a:ext cx="446436" cy="17192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1AFA5C-C88A-B3AE-2C70-06BA0AFD6B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412" y="1627982"/>
            <a:ext cx="4725407" cy="15324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3013D9-30A9-D9D8-3F10-0077E41C05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2722" y="2735646"/>
            <a:ext cx="2113253" cy="20265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220E40-4249-663E-6FF4-2CE348CC7DF5}"/>
              </a:ext>
            </a:extLst>
          </p:cNvPr>
          <p:cNvSpPr txBox="1"/>
          <p:nvPr/>
        </p:nvSpPr>
        <p:spPr>
          <a:xfrm>
            <a:off x="6415621" y="2485507"/>
            <a:ext cx="22159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900" b="1" dirty="0">
                <a:solidFill>
                  <a:schemeClr val="accent1">
                    <a:lumMod val="75000"/>
                  </a:schemeClr>
                </a:solidFill>
              </a:rPr>
              <a:t>C. Chatterjee PoS  DIS2024 (2025) 266</a:t>
            </a:r>
          </a:p>
        </p:txBody>
      </p:sp>
    </p:spTree>
    <p:extLst>
      <p:ext uri="{BB962C8B-B14F-4D97-AF65-F5344CB8AC3E}">
        <p14:creationId xmlns:p14="http://schemas.microsoft.com/office/powerpoint/2010/main" val="41714627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40582-302F-53EB-0E13-AF55524C5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8132EF8-6870-AE73-8572-A540A8B014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4187" y="321629"/>
            <a:ext cx="3334428" cy="2459824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5C0C518-346F-A640-BBB2-2FE1ED69ADD7}"/>
              </a:ext>
            </a:extLst>
          </p:cNvPr>
          <p:cNvCxnSpPr>
            <a:cxnSpLocks/>
            <a:stCxn id="10" idx="0"/>
          </p:cNvCxnSpPr>
          <p:nvPr/>
        </p:nvCxnSpPr>
        <p:spPr>
          <a:xfrm>
            <a:off x="2816421" y="1671970"/>
            <a:ext cx="2560135" cy="2879023"/>
          </a:xfrm>
          <a:prstGeom prst="line">
            <a:avLst/>
          </a:prstGeom>
          <a:ln>
            <a:solidFill>
              <a:srgbClr val="F5F701">
                <a:alpha val="54088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6EDF252-8A58-C108-322F-13EACB14DB64}"/>
              </a:ext>
            </a:extLst>
          </p:cNvPr>
          <p:cNvSpPr/>
          <p:nvPr/>
        </p:nvSpPr>
        <p:spPr>
          <a:xfrm>
            <a:off x="152325" y="2781453"/>
            <a:ext cx="4180760" cy="951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3AC184-7A39-C29A-7BC0-A75FB1467C43}"/>
              </a:ext>
            </a:extLst>
          </p:cNvPr>
          <p:cNvSpPr txBox="1"/>
          <p:nvPr/>
        </p:nvSpPr>
        <p:spPr>
          <a:xfrm>
            <a:off x="101480" y="2761455"/>
            <a:ext cx="3890745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Goals: </a:t>
            </a:r>
          </a:p>
          <a:p>
            <a:endParaRPr lang="en-IT" sz="400" dirty="0"/>
          </a:p>
          <a:p>
            <a:r>
              <a:rPr lang="en-IT" sz="1300" dirty="0"/>
              <a:t>        Hadron 3</a:t>
            </a:r>
            <a:r>
              <a:rPr lang="en-IT" sz="1300" dirty="0">
                <a:latin typeface="Symbol" pitchFamily="2" charset="2"/>
              </a:rPr>
              <a:t>s-</a:t>
            </a:r>
            <a:r>
              <a:rPr lang="en-IT" sz="1300" dirty="0"/>
              <a:t>separation up to 1.2 Gev/c (barrel)</a:t>
            </a:r>
          </a:p>
          <a:p>
            <a:r>
              <a:rPr lang="en-IT" sz="1300" dirty="0"/>
              <a:t>        Hadron 3</a:t>
            </a:r>
            <a:r>
              <a:rPr lang="en-IT" sz="1300" dirty="0">
                <a:latin typeface="Symbol" pitchFamily="2" charset="2"/>
              </a:rPr>
              <a:t>s-</a:t>
            </a:r>
            <a:r>
              <a:rPr lang="en-IT" sz="1300" dirty="0"/>
              <a:t>separation up to 2.5 Gev/c (h-endcap)</a:t>
            </a:r>
          </a:p>
          <a:p>
            <a:r>
              <a:rPr lang="en-IT" sz="1300" dirty="0"/>
              <a:t>        Cover mid-forward pseudorapidity -1.5 : 3.5 </a:t>
            </a:r>
          </a:p>
          <a:p>
            <a:endParaRPr lang="en-IT" sz="2300" dirty="0"/>
          </a:p>
          <a:p>
            <a:r>
              <a:rPr lang="en-IT" sz="1300" dirty="0"/>
              <a:t>dRICH Features: </a:t>
            </a:r>
          </a:p>
          <a:p>
            <a:endParaRPr lang="en-IT" sz="400" dirty="0"/>
          </a:p>
          <a:p>
            <a:r>
              <a:rPr lang="en-IT" sz="1300" dirty="0"/>
              <a:t>    Precision in limited space --&gt; </a:t>
            </a:r>
            <a:r>
              <a:rPr lang="en-IT" sz="1300" dirty="0">
                <a:solidFill>
                  <a:srgbClr val="C00000"/>
                </a:solidFill>
              </a:rPr>
              <a:t>silicon detector</a:t>
            </a:r>
            <a:endParaRPr lang="en-IT" sz="1300" dirty="0"/>
          </a:p>
          <a:p>
            <a:r>
              <a:rPr lang="en-IT" sz="1300" dirty="0"/>
              <a:t>    Up to 2.5 GeV/c momentum range --&gt; </a:t>
            </a:r>
            <a:r>
              <a:rPr lang="en-IT" sz="1300" dirty="0">
                <a:solidFill>
                  <a:srgbClr val="C00000"/>
                </a:solidFill>
              </a:rPr>
              <a:t>AC-LGAD</a:t>
            </a:r>
          </a:p>
          <a:p>
            <a:r>
              <a:rPr lang="en-IT" sz="1300" dirty="0"/>
              <a:t>    Coplement tracking 		      --&gt;</a:t>
            </a:r>
            <a:r>
              <a:rPr lang="en-IT" sz="1300" dirty="0">
                <a:solidFill>
                  <a:srgbClr val="C00000"/>
                </a:solidFill>
              </a:rPr>
              <a:t> AC-LGAD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AED5EE-B10F-B18C-CDF9-D920ABB87E91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88D97D-649B-1D20-B147-A29648D9DD71}"/>
              </a:ext>
            </a:extLst>
          </p:cNvPr>
          <p:cNvSpPr/>
          <p:nvPr/>
        </p:nvSpPr>
        <p:spPr>
          <a:xfrm>
            <a:off x="4035921" y="-31962"/>
            <a:ext cx="963084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ePIC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  TOF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E616FB-8F21-D524-1048-3B42C2F67211}"/>
              </a:ext>
            </a:extLst>
          </p:cNvPr>
          <p:cNvSpPr txBox="1"/>
          <p:nvPr/>
        </p:nvSpPr>
        <p:spPr>
          <a:xfrm>
            <a:off x="5376556" y="461848"/>
            <a:ext cx="27023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300" dirty="0"/>
              <a:t>Time-of-Flight Detector (TOF)</a:t>
            </a:r>
          </a:p>
          <a:p>
            <a:pPr algn="ctr"/>
            <a:endParaRPr lang="en-IT" sz="400" dirty="0"/>
          </a:p>
          <a:p>
            <a:pPr algn="ctr"/>
            <a:r>
              <a:rPr lang="en-IT" sz="1300" dirty="0"/>
              <a:t>Essential to access flavor information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C1C51A9-7276-67EF-16D8-ABE23AED4C07}"/>
              </a:ext>
            </a:extLst>
          </p:cNvPr>
          <p:cNvCxnSpPr>
            <a:cxnSpLocks/>
            <a:stCxn id="10" idx="1"/>
          </p:cNvCxnSpPr>
          <p:nvPr/>
        </p:nvCxnSpPr>
        <p:spPr>
          <a:xfrm>
            <a:off x="2839664" y="1206489"/>
            <a:ext cx="6152011" cy="356743"/>
          </a:xfrm>
          <a:prstGeom prst="line">
            <a:avLst/>
          </a:prstGeom>
          <a:ln>
            <a:solidFill>
              <a:srgbClr val="F5F701">
                <a:alpha val="54088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04C0F5F9-EE8E-F812-E92F-F23FE7F0D661}"/>
              </a:ext>
            </a:extLst>
          </p:cNvPr>
          <p:cNvSpPr/>
          <p:nvPr/>
        </p:nvSpPr>
        <p:spPr>
          <a:xfrm>
            <a:off x="4571999" y="1567520"/>
            <a:ext cx="4419675" cy="3057643"/>
          </a:xfrm>
          <a:prstGeom prst="rect">
            <a:avLst/>
          </a:prstGeom>
          <a:noFill/>
          <a:ln w="50800">
            <a:solidFill>
              <a:srgbClr val="F5F7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Chord 9">
            <a:extLst>
              <a:ext uri="{FF2B5EF4-FFF2-40B4-BE49-F238E27FC236}">
                <a16:creationId xmlns:a16="http://schemas.microsoft.com/office/drawing/2014/main" id="{1031DEE5-B569-A51E-4943-73AECA4D5AF6}"/>
              </a:ext>
            </a:extLst>
          </p:cNvPr>
          <p:cNvSpPr/>
          <p:nvPr/>
        </p:nvSpPr>
        <p:spPr>
          <a:xfrm rot="181089">
            <a:off x="2634122" y="1204656"/>
            <a:ext cx="357871" cy="467709"/>
          </a:xfrm>
          <a:prstGeom prst="chord">
            <a:avLst>
              <a:gd name="adj1" fmla="val 5169376"/>
              <a:gd name="adj2" fmla="val 16411415"/>
            </a:avLst>
          </a:prstGeom>
          <a:solidFill>
            <a:srgbClr val="F5F701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5A0333-99DD-79C5-2683-4F6D8222A510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DB81B39A-6253-6B3A-E547-3B34B55A055B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46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1615890E-B079-AFB1-716A-1F1EA490992F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22" name="Fußzeilenplatzhalter 7">
            <a:extLst>
              <a:ext uri="{FF2B5EF4-FFF2-40B4-BE49-F238E27FC236}">
                <a16:creationId xmlns:a16="http://schemas.microsoft.com/office/drawing/2014/main" id="{A597318D-09E6-0739-DF28-09E61660171F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B164FD-7D88-F36F-A343-43271FC3F140}"/>
              </a:ext>
            </a:extLst>
          </p:cNvPr>
          <p:cNvSpPr/>
          <p:nvPr/>
        </p:nvSpPr>
        <p:spPr>
          <a:xfrm rot="21353539">
            <a:off x="2053096" y="1614268"/>
            <a:ext cx="713992" cy="45719"/>
          </a:xfrm>
          <a:prstGeom prst="rect">
            <a:avLst/>
          </a:prstGeom>
          <a:solidFill>
            <a:srgbClr val="F5F701">
              <a:alpha val="5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D93684-2C3B-8149-BE71-05C6BA56C7BB}"/>
              </a:ext>
            </a:extLst>
          </p:cNvPr>
          <p:cNvSpPr/>
          <p:nvPr/>
        </p:nvSpPr>
        <p:spPr>
          <a:xfrm rot="21353539">
            <a:off x="2104130" y="1273269"/>
            <a:ext cx="713992" cy="45719"/>
          </a:xfrm>
          <a:prstGeom prst="rect">
            <a:avLst/>
          </a:prstGeom>
          <a:solidFill>
            <a:srgbClr val="F5F701">
              <a:alpha val="5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7D63E1-72D2-05DF-7374-F3D7E852A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331" y="1681462"/>
            <a:ext cx="4242329" cy="279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729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E3271-5169-1280-2AEE-A8977618D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C5141F2-762C-52DE-D1E8-6F7BC73C2290}"/>
              </a:ext>
            </a:extLst>
          </p:cNvPr>
          <p:cNvSpPr/>
          <p:nvPr/>
        </p:nvSpPr>
        <p:spPr>
          <a:xfrm>
            <a:off x="208262" y="426071"/>
            <a:ext cx="8640174" cy="44774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34AF07-9AAB-3A17-5FB5-73E5846865C5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E602BC-179E-6505-0923-739A5FB2BD53}"/>
              </a:ext>
            </a:extLst>
          </p:cNvPr>
          <p:cNvSpPr/>
          <p:nvPr/>
        </p:nvSpPr>
        <p:spPr>
          <a:xfrm>
            <a:off x="4076192" y="-31962"/>
            <a:ext cx="88255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AC-LGAD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B2C9E2-F084-97CC-3A92-BA8E415DDB42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9D56A182-B3DD-DA0F-03DD-EB43545B64C4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47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B9B47B21-6048-5557-190F-07173267D90F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30ACD1A5-8D15-7B3A-3B79-272D12527958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FFBD5-3958-A0A5-C2CE-9BD651492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082" y="2593677"/>
            <a:ext cx="2372033" cy="23054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056AA52-4380-AA05-604F-8D06D3BB9AD5}"/>
              </a:ext>
            </a:extLst>
          </p:cNvPr>
          <p:cNvGrpSpPr/>
          <p:nvPr/>
        </p:nvGrpSpPr>
        <p:grpSpPr>
          <a:xfrm>
            <a:off x="5088827" y="446010"/>
            <a:ext cx="2391864" cy="2062275"/>
            <a:chOff x="4979178" y="509842"/>
            <a:chExt cx="2391864" cy="20622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8ADA158-EF60-92D2-BFD7-CD1661E9D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9178" y="509842"/>
              <a:ext cx="2391864" cy="198484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57F3D6-546C-B49F-CC0D-8D9DC763D05C}"/>
                </a:ext>
              </a:extLst>
            </p:cNvPr>
            <p:cNvSpPr/>
            <p:nvPr/>
          </p:nvSpPr>
          <p:spPr>
            <a:xfrm>
              <a:off x="5654560" y="2403827"/>
              <a:ext cx="384019" cy="168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6EFE7AF-C4B0-8966-2B02-88528D766EA8}"/>
              </a:ext>
            </a:extLst>
          </p:cNvPr>
          <p:cNvSpPr/>
          <p:nvPr/>
        </p:nvSpPr>
        <p:spPr>
          <a:xfrm>
            <a:off x="663548" y="705539"/>
            <a:ext cx="857756" cy="3545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7668DE-D82F-0597-5A1D-99750DA72ABD}"/>
              </a:ext>
            </a:extLst>
          </p:cNvPr>
          <p:cNvSpPr/>
          <p:nvPr/>
        </p:nvSpPr>
        <p:spPr>
          <a:xfrm>
            <a:off x="6038579" y="4151214"/>
            <a:ext cx="249977" cy="3074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DD0FCF-FD15-49C3-D6FC-2E1EF9F24E2F}"/>
              </a:ext>
            </a:extLst>
          </p:cNvPr>
          <p:cNvSpPr txBox="1"/>
          <p:nvPr/>
        </p:nvSpPr>
        <p:spPr>
          <a:xfrm>
            <a:off x="6686640" y="2474995"/>
            <a:ext cx="22231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000" b="1" dirty="0">
                <a:solidFill>
                  <a:schemeClr val="accent1">
                    <a:lumMod val="75000"/>
                  </a:schemeClr>
                </a:solidFill>
              </a:rPr>
              <a:t>C. Chatterjee PoS DIS2024 (2025) 266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DAD20F-A6BD-A261-F72F-7784D1942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079" y="947847"/>
            <a:ext cx="2320932" cy="1543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71E1C0-D466-B6A3-324E-F5A0D7143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391" y="2997623"/>
            <a:ext cx="2531645" cy="18291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9130CC1-A5E3-BCCE-E71C-147979E5958A}"/>
              </a:ext>
            </a:extLst>
          </p:cNvPr>
          <p:cNvSpPr txBox="1"/>
          <p:nvPr/>
        </p:nvSpPr>
        <p:spPr>
          <a:xfrm>
            <a:off x="338425" y="464663"/>
            <a:ext cx="33826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LGAD adds a p+ layer with large Boron doping to </a:t>
            </a:r>
            <a:r>
              <a:rPr lang="en-GB" sz="1100" dirty="0"/>
              <a:t>c</a:t>
            </a:r>
            <a:r>
              <a:rPr lang="en-IT" sz="1100" dirty="0"/>
              <a:t>reate </a:t>
            </a:r>
          </a:p>
          <a:p>
            <a:r>
              <a:rPr lang="en-IT" sz="1100" dirty="0"/>
              <a:t>a region of high field and concentrated avalanche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8639E0-6664-8397-C05C-6A29CF1E529E}"/>
              </a:ext>
            </a:extLst>
          </p:cNvPr>
          <p:cNvSpPr txBox="1"/>
          <p:nvPr/>
        </p:nvSpPr>
        <p:spPr>
          <a:xfrm>
            <a:off x="387358" y="2508285"/>
            <a:ext cx="26821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AC-coupling allows space precision  without</a:t>
            </a:r>
          </a:p>
          <a:p>
            <a:r>
              <a:rPr lang="en-US" sz="1100" dirty="0"/>
              <a:t>affecting the uniformity of the gain layer</a:t>
            </a:r>
            <a:endParaRPr lang="en-IT" sz="1100" dirty="0"/>
          </a:p>
        </p:txBody>
      </p:sp>
    </p:spTree>
    <p:extLst>
      <p:ext uri="{BB962C8B-B14F-4D97-AF65-F5344CB8AC3E}">
        <p14:creationId xmlns:p14="http://schemas.microsoft.com/office/powerpoint/2010/main" val="5744517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52545-3DB7-C0D7-E174-242968AD1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04F7DB4-99F9-6A10-0713-292D01A666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4187" y="321629"/>
            <a:ext cx="3334428" cy="2459824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F4014D7-7495-0445-0AD6-06E2075277DB}"/>
              </a:ext>
            </a:extLst>
          </p:cNvPr>
          <p:cNvCxnSpPr>
            <a:cxnSpLocks/>
            <a:stCxn id="10" idx="0"/>
          </p:cNvCxnSpPr>
          <p:nvPr/>
        </p:nvCxnSpPr>
        <p:spPr>
          <a:xfrm>
            <a:off x="1641213" y="1767602"/>
            <a:ext cx="2868460" cy="2857561"/>
          </a:xfrm>
          <a:prstGeom prst="line">
            <a:avLst/>
          </a:prstGeom>
          <a:ln>
            <a:solidFill>
              <a:srgbClr val="F5F701">
                <a:alpha val="54088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E88882C-95A4-95A1-0ECC-47C78CDF4EA7}"/>
              </a:ext>
            </a:extLst>
          </p:cNvPr>
          <p:cNvSpPr/>
          <p:nvPr/>
        </p:nvSpPr>
        <p:spPr>
          <a:xfrm>
            <a:off x="152325" y="2781453"/>
            <a:ext cx="4180760" cy="951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1F5D5E-D478-11F7-3745-12A7266BE2E1}"/>
              </a:ext>
            </a:extLst>
          </p:cNvPr>
          <p:cNvSpPr txBox="1"/>
          <p:nvPr/>
        </p:nvSpPr>
        <p:spPr>
          <a:xfrm>
            <a:off x="101480" y="2761455"/>
            <a:ext cx="3839897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Goals: </a:t>
            </a:r>
          </a:p>
          <a:p>
            <a:endParaRPr lang="en-IT" sz="400" dirty="0"/>
          </a:p>
          <a:p>
            <a:r>
              <a:rPr lang="en-IT" sz="1300" dirty="0"/>
              <a:t>        Hadron 3</a:t>
            </a:r>
            <a:r>
              <a:rPr lang="en-IT" sz="1300" dirty="0">
                <a:latin typeface="Symbol" pitchFamily="2" charset="2"/>
              </a:rPr>
              <a:t>s-</a:t>
            </a:r>
            <a:r>
              <a:rPr lang="en-IT" sz="1300" dirty="0"/>
              <a:t>separation between 3 - 6 GeV/c</a:t>
            </a:r>
          </a:p>
          <a:p>
            <a:r>
              <a:rPr lang="en-IT" sz="1300" dirty="0"/>
              <a:t>        Complement electron ID below 1.2 GeV/c</a:t>
            </a:r>
          </a:p>
          <a:p>
            <a:r>
              <a:rPr lang="en-IT" sz="1300" dirty="0"/>
              <a:t>        Cover forward pseudorapidity -1.5 - 1.5 (barrel) </a:t>
            </a:r>
          </a:p>
          <a:p>
            <a:endParaRPr lang="en-IT" sz="2300" dirty="0"/>
          </a:p>
          <a:p>
            <a:r>
              <a:rPr lang="en-IT" sz="1300" dirty="0"/>
              <a:t>dRICH Features: </a:t>
            </a:r>
          </a:p>
          <a:p>
            <a:endParaRPr lang="en-IT" sz="400" dirty="0"/>
          </a:p>
          <a:p>
            <a:r>
              <a:rPr lang="en-IT" sz="1300" dirty="0"/>
              <a:t>    Limited space --&gt; </a:t>
            </a:r>
            <a:r>
              <a:rPr lang="en-IT" sz="1300" dirty="0">
                <a:solidFill>
                  <a:srgbClr val="C00000"/>
                </a:solidFill>
              </a:rPr>
              <a:t>Internal reflection</a:t>
            </a:r>
            <a:r>
              <a:rPr lang="en-IT" sz="1300" dirty="0"/>
              <a:t>    </a:t>
            </a:r>
          </a:p>
          <a:p>
            <a:r>
              <a:rPr lang="en-IT" sz="1300" dirty="0"/>
              <a:t>    Up to 6 GeV/c momentum range --&gt; </a:t>
            </a:r>
            <a:r>
              <a:rPr lang="en-IT" sz="1300" dirty="0">
                <a:solidFill>
                  <a:srgbClr val="C00000"/>
                </a:solidFill>
              </a:rPr>
              <a:t>Lens</a:t>
            </a:r>
          </a:p>
          <a:p>
            <a:r>
              <a:rPr lang="en-IT" sz="1300" dirty="0"/>
              <a:t>    Single-photon detection in high Bfield --&gt;</a:t>
            </a:r>
            <a:r>
              <a:rPr lang="en-IT" sz="1300" dirty="0">
                <a:solidFill>
                  <a:srgbClr val="C00000"/>
                </a:solidFill>
              </a:rPr>
              <a:t> MCP-PMT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1EC2DE-8B71-493F-8ECD-5CCEF2FB7BC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0A6E66-B1A5-021B-67BE-662B99A8E5BD}"/>
              </a:ext>
            </a:extLst>
          </p:cNvPr>
          <p:cNvSpPr/>
          <p:nvPr/>
        </p:nvSpPr>
        <p:spPr>
          <a:xfrm>
            <a:off x="3900177" y="-31962"/>
            <a:ext cx="123457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ePIC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  </a:t>
            </a: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hpDIRC</a:t>
            </a:r>
            <a:endParaRPr lang="en-US" sz="15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00DEBA-608C-4857-5FCB-4FEA5D17AE12}"/>
              </a:ext>
            </a:extLst>
          </p:cNvPr>
          <p:cNvSpPr txBox="1"/>
          <p:nvPr/>
        </p:nvSpPr>
        <p:spPr>
          <a:xfrm>
            <a:off x="4721424" y="409871"/>
            <a:ext cx="32409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High-Performance (dRICH)</a:t>
            </a:r>
          </a:p>
          <a:p>
            <a:endParaRPr lang="en-IT" sz="400" dirty="0"/>
          </a:p>
          <a:p>
            <a:r>
              <a:rPr lang="en-IT" sz="1300" dirty="0"/>
              <a:t>	  Essential to access flavor information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584E4E2-132C-21C0-678D-2A240942571F}"/>
              </a:ext>
            </a:extLst>
          </p:cNvPr>
          <p:cNvSpPr/>
          <p:nvPr/>
        </p:nvSpPr>
        <p:spPr>
          <a:xfrm rot="21353539">
            <a:off x="1512447" y="1645698"/>
            <a:ext cx="1254608" cy="66046"/>
          </a:xfrm>
          <a:prstGeom prst="rect">
            <a:avLst/>
          </a:prstGeom>
          <a:solidFill>
            <a:srgbClr val="F5F701">
              <a:alpha val="5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DDE8737-459F-766E-D7C3-012D2581EC62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795506" y="1229702"/>
            <a:ext cx="6196169" cy="333530"/>
          </a:xfrm>
          <a:prstGeom prst="line">
            <a:avLst/>
          </a:prstGeom>
          <a:ln>
            <a:solidFill>
              <a:srgbClr val="F5F701">
                <a:alpha val="54088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D1E3BE13-D52E-6AD0-5AE7-A45F91292E50}"/>
              </a:ext>
            </a:extLst>
          </p:cNvPr>
          <p:cNvSpPr/>
          <p:nvPr/>
        </p:nvSpPr>
        <p:spPr>
          <a:xfrm>
            <a:off x="4509673" y="1567520"/>
            <a:ext cx="4482002" cy="3057643"/>
          </a:xfrm>
          <a:prstGeom prst="rect">
            <a:avLst/>
          </a:prstGeom>
          <a:noFill/>
          <a:ln w="50800">
            <a:solidFill>
              <a:srgbClr val="F5F7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CF901E-FD07-50C7-96DA-EA76C3CA0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633" y="1638569"/>
            <a:ext cx="4335270" cy="29095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27E1AF-C546-83C0-F2B8-98455167F28A}"/>
              </a:ext>
            </a:extLst>
          </p:cNvPr>
          <p:cNvSpPr/>
          <p:nvPr/>
        </p:nvSpPr>
        <p:spPr>
          <a:xfrm>
            <a:off x="4550734" y="3434386"/>
            <a:ext cx="397794" cy="386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0883BE-ABBA-00CE-B083-096EC98E83A6}"/>
              </a:ext>
            </a:extLst>
          </p:cNvPr>
          <p:cNvSpPr/>
          <p:nvPr/>
        </p:nvSpPr>
        <p:spPr>
          <a:xfrm rot="21353539">
            <a:off x="1477807" y="1247400"/>
            <a:ext cx="1319394" cy="59113"/>
          </a:xfrm>
          <a:prstGeom prst="rect">
            <a:avLst/>
          </a:prstGeom>
          <a:solidFill>
            <a:srgbClr val="F5F701">
              <a:alpha val="5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Chord 9">
            <a:extLst>
              <a:ext uri="{FF2B5EF4-FFF2-40B4-BE49-F238E27FC236}">
                <a16:creationId xmlns:a16="http://schemas.microsoft.com/office/drawing/2014/main" id="{947A9624-76CB-ADFE-5698-A5BA5747DBB8}"/>
              </a:ext>
            </a:extLst>
          </p:cNvPr>
          <p:cNvSpPr/>
          <p:nvPr/>
        </p:nvSpPr>
        <p:spPr>
          <a:xfrm rot="21337783">
            <a:off x="1428920" y="1302659"/>
            <a:ext cx="357871" cy="467709"/>
          </a:xfrm>
          <a:prstGeom prst="chord">
            <a:avLst>
              <a:gd name="adj1" fmla="val 5169376"/>
              <a:gd name="adj2" fmla="val 16411415"/>
            </a:avLst>
          </a:prstGeom>
          <a:solidFill>
            <a:srgbClr val="F5F701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7772AE-EEC0-224D-CF1E-B9F94060F6C7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5175AD26-1A75-E813-516C-4ACFFC7E0CD9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48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F8770CD7-C46A-EB2A-3A83-B537FBC8667A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22" name="Fußzeilenplatzhalter 7">
            <a:extLst>
              <a:ext uri="{FF2B5EF4-FFF2-40B4-BE49-F238E27FC236}">
                <a16:creationId xmlns:a16="http://schemas.microsoft.com/office/drawing/2014/main" id="{DCB1D2B6-82A0-80F7-9F9A-A899FE82C8DC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40184578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20376-4617-977F-079F-AF4761FE5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0FEC90-1B21-48D2-0E36-2E2983D53C7B}"/>
              </a:ext>
            </a:extLst>
          </p:cNvPr>
          <p:cNvSpPr/>
          <p:nvPr/>
        </p:nvSpPr>
        <p:spPr>
          <a:xfrm>
            <a:off x="208262" y="426071"/>
            <a:ext cx="8640174" cy="44774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933BF1-EFB6-8C4F-AFB5-A72F337C3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863" y="2838076"/>
            <a:ext cx="3850412" cy="19906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4FE261-E7A0-CA32-ABD3-9CD98DD03932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852188-7B74-678C-F998-10A2EA3DCF3C}"/>
              </a:ext>
            </a:extLst>
          </p:cNvPr>
          <p:cNvSpPr/>
          <p:nvPr/>
        </p:nvSpPr>
        <p:spPr>
          <a:xfrm>
            <a:off x="3900184" y="-31962"/>
            <a:ext cx="123457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ePIC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  </a:t>
            </a: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hpDIRC</a:t>
            </a:r>
            <a:endParaRPr lang="en-US" sz="15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B11D25-4699-3FE3-DB46-04F40E95D71B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C5CC3C67-598C-F352-5605-D0589EE7CAC8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49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F2F6410B-2387-991C-6E59-01BB4E1FB043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C0C711C3-E3B8-0662-A6B0-15A82C8A18C4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79D4F0-045D-7747-16D9-7E4C057F3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187" y="707173"/>
            <a:ext cx="3544455" cy="1990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9109A6-CCD0-1A78-B589-B2183F7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159" y="2944711"/>
            <a:ext cx="3886200" cy="18543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944A6D-782B-798B-8AC9-5C9A8E1C8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271" y="621499"/>
            <a:ext cx="3112238" cy="20864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5BFB3B-31D4-BC14-4A07-89053EBB8274}"/>
              </a:ext>
            </a:extLst>
          </p:cNvPr>
          <p:cNvSpPr txBox="1"/>
          <p:nvPr/>
        </p:nvSpPr>
        <p:spPr>
          <a:xfrm>
            <a:off x="559133" y="2679550"/>
            <a:ext cx="2933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Re-use of BABAR DIRC bars and cosmic test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44F2E7-71BF-90D8-D064-8AAC425FA3B8}"/>
              </a:ext>
            </a:extLst>
          </p:cNvPr>
          <p:cNvSpPr txBox="1"/>
          <p:nvPr/>
        </p:nvSpPr>
        <p:spPr>
          <a:xfrm>
            <a:off x="4945187" y="444202"/>
            <a:ext cx="2787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Quartz prism with focalizing sapphire lens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B8D143-37DB-1492-FFD1-4E4C09ED21C8}"/>
              </a:ext>
            </a:extLst>
          </p:cNvPr>
          <p:cNvSpPr txBox="1"/>
          <p:nvPr/>
        </p:nvSpPr>
        <p:spPr>
          <a:xfrm>
            <a:off x="559133" y="449610"/>
            <a:ext cx="2940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Compact, h</a:t>
            </a:r>
            <a:r>
              <a:rPr lang="en-IT" sz="1200" dirty="0"/>
              <a:t>igh-performance (+50%) design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EFCC9E-CC13-D5B1-4013-D900BD4282DC}"/>
              </a:ext>
            </a:extLst>
          </p:cNvPr>
          <p:cNvSpPr txBox="1"/>
          <p:nvPr/>
        </p:nvSpPr>
        <p:spPr>
          <a:xfrm>
            <a:off x="3179226" y="1996864"/>
            <a:ext cx="129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b="1" dirty="0">
                <a:solidFill>
                  <a:schemeClr val="accent1">
                    <a:lumMod val="75000"/>
                  </a:schemeClr>
                </a:solidFill>
              </a:rPr>
              <a:t>G. Kalicy NIM</a:t>
            </a:r>
            <a:r>
              <a:rPr lang="en-GB" sz="1000" b="1" dirty="0">
                <a:solidFill>
                  <a:schemeClr val="accent1">
                    <a:lumMod val="75000"/>
                  </a:schemeClr>
                </a:solidFill>
                <a:effectLst/>
              </a:rPr>
              <a:t>A 1062 </a:t>
            </a:r>
          </a:p>
          <a:p>
            <a:r>
              <a:rPr lang="en-GB" sz="1000" b="1" dirty="0">
                <a:solidFill>
                  <a:schemeClr val="accent1">
                    <a:lumMod val="75000"/>
                  </a:schemeClr>
                </a:solidFill>
                <a:effectLst/>
              </a:rPr>
              <a:t>(2024) 169168 </a:t>
            </a:r>
            <a:endParaRPr lang="en-GB" sz="1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043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24B5A-FF04-2400-95CB-09C96E074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E8BAFC-6770-8880-6948-F161A2B0C6AF}"/>
              </a:ext>
            </a:extLst>
          </p:cNvPr>
          <p:cNvSpPr/>
          <p:nvPr/>
        </p:nvSpPr>
        <p:spPr>
          <a:xfrm>
            <a:off x="305402" y="3431816"/>
            <a:ext cx="8396033" cy="1391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61C0CE-13BD-AB47-D971-9271BA0B0076}"/>
              </a:ext>
            </a:extLst>
          </p:cNvPr>
          <p:cNvSpPr/>
          <p:nvPr/>
        </p:nvSpPr>
        <p:spPr>
          <a:xfrm>
            <a:off x="305403" y="2110196"/>
            <a:ext cx="8396033" cy="9378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4D02F5-9B76-D406-1C79-8DE77BF32219}"/>
              </a:ext>
            </a:extLst>
          </p:cNvPr>
          <p:cNvSpPr/>
          <p:nvPr/>
        </p:nvSpPr>
        <p:spPr>
          <a:xfrm>
            <a:off x="305404" y="346373"/>
            <a:ext cx="8396033" cy="1391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7939CC-F731-23B7-D8DD-921E7DD4B9C9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508491-B0CE-851A-C861-F1596719BCDF}"/>
              </a:ext>
            </a:extLst>
          </p:cNvPr>
          <p:cNvSpPr/>
          <p:nvPr/>
        </p:nvSpPr>
        <p:spPr>
          <a:xfrm>
            <a:off x="3617450" y="-31962"/>
            <a:ext cx="1800045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Cherenkov Radiation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FCF7D0-D8A0-2C8B-F76A-5D49E7615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62" y="401337"/>
            <a:ext cx="2874075" cy="5300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F35C0D-1942-F1CC-794D-169C36CD6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365" y="412967"/>
            <a:ext cx="2006170" cy="1285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6AC208-9B95-3602-8B0B-08EF1066D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75" y="1006561"/>
            <a:ext cx="1941556" cy="5790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A93A1F-5526-713A-FA5F-7E1C9B9D2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831" y="1055721"/>
            <a:ext cx="1737669" cy="5675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C5E526-DC1C-0233-6044-B7A47BD2A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2813" y="3504153"/>
            <a:ext cx="3418284" cy="6689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364A76-A6BD-CA60-580F-0633AEB23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562" y="3594400"/>
            <a:ext cx="1941556" cy="47434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099F521-0193-EE0E-1414-D9B604F7F441}"/>
              </a:ext>
            </a:extLst>
          </p:cNvPr>
          <p:cNvGrpSpPr/>
          <p:nvPr/>
        </p:nvGrpSpPr>
        <p:grpSpPr>
          <a:xfrm>
            <a:off x="442562" y="4159224"/>
            <a:ext cx="2160015" cy="536621"/>
            <a:chOff x="442562" y="3405846"/>
            <a:chExt cx="2160015" cy="53662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55F40DB-ED4B-5000-9BA3-FCAF336AF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2562" y="3405846"/>
              <a:ext cx="426045" cy="53662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7F10113-E8F5-D008-17FF-E94300ECF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4050" y="3405846"/>
              <a:ext cx="1738527" cy="536621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FA01294-A20E-B15E-3C6F-ADFCCA69D3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562" y="2386434"/>
            <a:ext cx="3949333" cy="57906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6F4A97B-7635-DE91-C262-BAF5C11AC9E0}"/>
              </a:ext>
            </a:extLst>
          </p:cNvPr>
          <p:cNvSpPr txBox="1"/>
          <p:nvPr/>
        </p:nvSpPr>
        <p:spPr>
          <a:xfrm>
            <a:off x="301739" y="1794913"/>
            <a:ext cx="173105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Momentum threshold: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83A933-57CE-4860-E17C-48C2AD6AE662}"/>
              </a:ext>
            </a:extLst>
          </p:cNvPr>
          <p:cNvSpPr txBox="1"/>
          <p:nvPr/>
        </p:nvSpPr>
        <p:spPr>
          <a:xfrm>
            <a:off x="368880" y="3093847"/>
            <a:ext cx="108555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Photon yield: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5EB2D46-7864-3EF0-47E8-31DCC7E65E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7452" y="2148489"/>
            <a:ext cx="730250" cy="2413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42F9057-7752-D798-0669-E3F6B2CF6FAA}"/>
              </a:ext>
            </a:extLst>
          </p:cNvPr>
          <p:cNvSpPr txBox="1"/>
          <p:nvPr/>
        </p:nvSpPr>
        <p:spPr>
          <a:xfrm>
            <a:off x="5025779" y="2386434"/>
            <a:ext cx="1872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/>
              <a:t>S</a:t>
            </a:r>
            <a:r>
              <a:rPr lang="en-IT" sz="1300" dirty="0"/>
              <a:t>cales with particle mass</a:t>
            </a:r>
          </a:p>
          <a:p>
            <a:endParaRPr lang="en-IT" sz="600" dirty="0"/>
          </a:p>
          <a:p>
            <a:r>
              <a:rPr lang="en-IT" sz="1300" dirty="0"/>
              <a:t>Decreases with n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B471B8-DCB7-4D7F-51E7-3CFA0E0718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98599" y="4345296"/>
            <a:ext cx="1652306" cy="4090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F1E1F3-9AD6-0C8F-EC2A-E1F3AF7EB8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2308" y="4283259"/>
            <a:ext cx="3355651" cy="4915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243F69-C082-AE9C-8E89-A8518A9B63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30828" y="3949916"/>
            <a:ext cx="1345804" cy="30025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5FAFD97-895A-3277-2E8B-99FDD252507E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3" name="Foliennummernplatzhalter 6">
            <a:extLst>
              <a:ext uri="{FF2B5EF4-FFF2-40B4-BE49-F238E27FC236}">
                <a16:creationId xmlns:a16="http://schemas.microsoft.com/office/drawing/2014/main" id="{5C531BE8-AC8C-388C-4F0E-CFEB6325DCA1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5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7" name="Fußzeilenplatzhalter 7">
            <a:extLst>
              <a:ext uri="{FF2B5EF4-FFF2-40B4-BE49-F238E27FC236}">
                <a16:creationId xmlns:a16="http://schemas.microsoft.com/office/drawing/2014/main" id="{F58215E5-5316-4356-6AF3-9A32BBB82823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29" name="Fußzeilenplatzhalter 7">
            <a:extLst>
              <a:ext uri="{FF2B5EF4-FFF2-40B4-BE49-F238E27FC236}">
                <a16:creationId xmlns:a16="http://schemas.microsoft.com/office/drawing/2014/main" id="{EC4B9E88-0488-982B-FA49-C83D01D5235A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7496956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88563-11B8-141A-FF30-65B01ACBA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75F89C6-2294-BC0E-6470-5D39A33AAB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4187" y="321629"/>
            <a:ext cx="3334428" cy="2459824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31D9BDC-EA6E-BFD0-3A64-5777D24BA8FE}"/>
              </a:ext>
            </a:extLst>
          </p:cNvPr>
          <p:cNvCxnSpPr>
            <a:cxnSpLocks/>
          </p:cNvCxnSpPr>
          <p:nvPr/>
        </p:nvCxnSpPr>
        <p:spPr>
          <a:xfrm>
            <a:off x="2763078" y="1973751"/>
            <a:ext cx="1746595" cy="2921271"/>
          </a:xfrm>
          <a:prstGeom prst="line">
            <a:avLst/>
          </a:prstGeom>
          <a:ln>
            <a:solidFill>
              <a:srgbClr val="F5F701">
                <a:alpha val="54088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4B1BA49-666B-EC4E-81EF-AA4E402605D3}"/>
              </a:ext>
            </a:extLst>
          </p:cNvPr>
          <p:cNvSpPr/>
          <p:nvPr/>
        </p:nvSpPr>
        <p:spPr>
          <a:xfrm>
            <a:off x="152325" y="2781453"/>
            <a:ext cx="4180760" cy="951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0F19AD-AD51-5B60-EC75-7F1CE11B28AC}"/>
              </a:ext>
            </a:extLst>
          </p:cNvPr>
          <p:cNvSpPr txBox="1"/>
          <p:nvPr/>
        </p:nvSpPr>
        <p:spPr>
          <a:xfrm>
            <a:off x="101480" y="2761455"/>
            <a:ext cx="4260012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Goals: </a:t>
            </a:r>
          </a:p>
          <a:p>
            <a:endParaRPr lang="en-IT" sz="400" dirty="0"/>
          </a:p>
          <a:p>
            <a:r>
              <a:rPr lang="en-IT" sz="1300" dirty="0"/>
              <a:t>        Hadron 3</a:t>
            </a:r>
            <a:r>
              <a:rPr lang="en-IT" sz="1300" dirty="0">
                <a:latin typeface="Symbol" pitchFamily="2" charset="2"/>
              </a:rPr>
              <a:t>s-</a:t>
            </a:r>
            <a:r>
              <a:rPr lang="en-IT" sz="1300" dirty="0"/>
              <a:t>separation between 3 - 50 GeV/c</a:t>
            </a:r>
          </a:p>
          <a:p>
            <a:r>
              <a:rPr lang="en-IT" sz="1300" dirty="0"/>
              <a:t>        Complement electron ID below 15 GeV/c</a:t>
            </a:r>
          </a:p>
          <a:p>
            <a:r>
              <a:rPr lang="en-IT" sz="1300" dirty="0"/>
              <a:t>        Cover forward pseudorapidity 1.5 - 3.5 (h-cap) </a:t>
            </a:r>
          </a:p>
          <a:p>
            <a:endParaRPr lang="en-IT" sz="2300" dirty="0"/>
          </a:p>
          <a:p>
            <a:r>
              <a:rPr lang="en-IT" sz="1300" dirty="0"/>
              <a:t>dRICH Features: </a:t>
            </a:r>
          </a:p>
          <a:p>
            <a:endParaRPr lang="en-IT" sz="400" dirty="0"/>
          </a:p>
          <a:p>
            <a:r>
              <a:rPr lang="en-IT" sz="1300" dirty="0"/>
              <a:t>    Extended 3-50 GeV/c momentum range --&gt; </a:t>
            </a:r>
            <a:r>
              <a:rPr lang="en-IT" sz="1300" dirty="0">
                <a:solidFill>
                  <a:srgbClr val="C00000"/>
                </a:solidFill>
              </a:rPr>
              <a:t>Dual radiator</a:t>
            </a:r>
          </a:p>
          <a:p>
            <a:r>
              <a:rPr lang="en-IT" sz="1300" dirty="0"/>
              <a:t>    Single-photon detection in high Bfield --&gt;</a:t>
            </a:r>
            <a:r>
              <a:rPr lang="en-IT" sz="1300" dirty="0">
                <a:solidFill>
                  <a:srgbClr val="C00000"/>
                </a:solidFill>
              </a:rPr>
              <a:t> SiPM</a:t>
            </a:r>
          </a:p>
          <a:p>
            <a:r>
              <a:rPr lang="en-IT" sz="1300" dirty="0"/>
              <a:t>    Limited space --&gt; </a:t>
            </a:r>
            <a:r>
              <a:rPr lang="en-IT" sz="1300" dirty="0">
                <a:solidFill>
                  <a:srgbClr val="C00000"/>
                </a:solidFill>
              </a:rPr>
              <a:t>Compact optics with curved detector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98FA76-D1C5-C122-F119-3C77D727FFC0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4C179F-6B49-0102-1415-AB438DDDD527}"/>
              </a:ext>
            </a:extLst>
          </p:cNvPr>
          <p:cNvSpPr/>
          <p:nvPr/>
        </p:nvSpPr>
        <p:spPr>
          <a:xfrm>
            <a:off x="3949036" y="-31962"/>
            <a:ext cx="113685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ePIC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  </a:t>
            </a: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endParaRPr lang="en-US" sz="15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F09EFE-6180-3D2A-5468-5E1B961B756C}"/>
              </a:ext>
            </a:extLst>
          </p:cNvPr>
          <p:cNvSpPr txBox="1"/>
          <p:nvPr/>
        </p:nvSpPr>
        <p:spPr>
          <a:xfrm>
            <a:off x="4721424" y="409871"/>
            <a:ext cx="39483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Dual-radiator Ring-imaging Cherenkov Detector (dRICH)</a:t>
            </a:r>
          </a:p>
          <a:p>
            <a:endParaRPr lang="en-IT" sz="400" dirty="0"/>
          </a:p>
          <a:p>
            <a:r>
              <a:rPr lang="en-IT" sz="1300" dirty="0"/>
              <a:t>	  Essential to access flavor information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6839C5-A1C9-EB7F-7C56-FF4674C16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673" y="1220401"/>
            <a:ext cx="4370921" cy="367462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336125D-D21B-F62F-45FD-3F9A0EE3FC16}"/>
              </a:ext>
            </a:extLst>
          </p:cNvPr>
          <p:cNvCxnSpPr>
            <a:cxnSpLocks/>
          </p:cNvCxnSpPr>
          <p:nvPr/>
        </p:nvCxnSpPr>
        <p:spPr>
          <a:xfrm flipH="1">
            <a:off x="8732025" y="1543905"/>
            <a:ext cx="46903" cy="3258127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0498B0B-25A6-D036-0636-99644ABC10FB}"/>
              </a:ext>
            </a:extLst>
          </p:cNvPr>
          <p:cNvSpPr/>
          <p:nvPr/>
        </p:nvSpPr>
        <p:spPr>
          <a:xfrm>
            <a:off x="2763078" y="925280"/>
            <a:ext cx="397566" cy="1048471"/>
          </a:xfrm>
          <a:prstGeom prst="rect">
            <a:avLst/>
          </a:prstGeom>
          <a:solidFill>
            <a:srgbClr val="F5F701">
              <a:alpha val="5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5BBAE8C-B35F-EC64-6538-1491BA93AC71}"/>
              </a:ext>
            </a:extLst>
          </p:cNvPr>
          <p:cNvCxnSpPr/>
          <p:nvPr/>
        </p:nvCxnSpPr>
        <p:spPr>
          <a:xfrm>
            <a:off x="3160644" y="925280"/>
            <a:ext cx="5595194" cy="295121"/>
          </a:xfrm>
          <a:prstGeom prst="line">
            <a:avLst/>
          </a:prstGeom>
          <a:ln>
            <a:solidFill>
              <a:srgbClr val="F5F701">
                <a:alpha val="54088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BA6C8DE9-D6E7-876E-FE4A-A0F28C16A85F}"/>
              </a:ext>
            </a:extLst>
          </p:cNvPr>
          <p:cNvSpPr/>
          <p:nvPr/>
        </p:nvSpPr>
        <p:spPr>
          <a:xfrm>
            <a:off x="4509673" y="1236747"/>
            <a:ext cx="4370921" cy="3658275"/>
          </a:xfrm>
          <a:prstGeom prst="rect">
            <a:avLst/>
          </a:prstGeom>
          <a:noFill/>
          <a:ln w="50800">
            <a:solidFill>
              <a:srgbClr val="F5F7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0E0BF8-3F05-55F4-3100-4E667C1117B6}"/>
              </a:ext>
            </a:extLst>
          </p:cNvPr>
          <p:cNvSpPr txBox="1"/>
          <p:nvPr/>
        </p:nvSpPr>
        <p:spPr>
          <a:xfrm>
            <a:off x="8755838" y="2911004"/>
            <a:ext cx="388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4m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6371A1-F896-E9FE-7411-1AA91944B570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77C5A87B-8609-1E0B-9BF3-8C44A4D13F8C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50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025BEE4F-34D3-988B-86E0-BEF854682A70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F957719B-EFB7-1D39-8A71-469881BFF6F4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5806430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43C30-37B6-B8F9-C651-DCF31A1A5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3B6EC0F-0E06-6C12-EFD2-B7C8ACDE8DFF}"/>
              </a:ext>
            </a:extLst>
          </p:cNvPr>
          <p:cNvSpPr/>
          <p:nvPr/>
        </p:nvSpPr>
        <p:spPr>
          <a:xfrm>
            <a:off x="208262" y="426071"/>
            <a:ext cx="8640174" cy="44774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c. Chatterjee DIS2024 (2025) 266</a:t>
            </a:r>
            <a:endParaRPr lang="en-IT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81D31-DB08-582E-33FE-286D89404B29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E4D3F7-A61C-A0CB-C11C-F04C4133212D}"/>
              </a:ext>
            </a:extLst>
          </p:cNvPr>
          <p:cNvSpPr/>
          <p:nvPr/>
        </p:nvSpPr>
        <p:spPr>
          <a:xfrm>
            <a:off x="3949042" y="-31962"/>
            <a:ext cx="113685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ePIC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  </a:t>
            </a: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endParaRPr lang="en-US" sz="15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780440-1D4E-42A7-A9AB-DBAEB9CE5A14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3A4AE1AA-2704-7CBB-B83A-B26267DAFCF4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51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7EC284F2-3D2F-AE13-D34F-F74B5719314B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1D58D4EB-A9BF-5FC0-5487-67EF28D1D9AD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7FC95-5E9C-39B6-3E1D-55A89D594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18" y="2819537"/>
            <a:ext cx="4547756" cy="2037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88B98A-FA21-CC3B-0A89-1D3121315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22" y="539452"/>
            <a:ext cx="1782637" cy="21029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8C79E1-DEF1-B40D-9121-721C5346E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4829" y="547329"/>
            <a:ext cx="1888852" cy="21029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05BC93-CCBF-99A3-72FF-53A2EE4B1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9545" y="3044536"/>
            <a:ext cx="2285238" cy="1766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A96419-D7E9-3C55-55BD-43870C63FA4B}"/>
              </a:ext>
            </a:extLst>
          </p:cNvPr>
          <p:cNvSpPr txBox="1"/>
          <p:nvPr/>
        </p:nvSpPr>
        <p:spPr>
          <a:xfrm>
            <a:off x="6262508" y="2819537"/>
            <a:ext cx="215796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000" b="1" dirty="0">
                <a:solidFill>
                  <a:schemeClr val="accent1">
                    <a:lumMod val="75000"/>
                  </a:schemeClr>
                </a:solidFill>
              </a:rPr>
              <a:t>C. Chatterjee PoS DIS2024 (2025) 266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616C40-FB8B-2B08-14B3-1D6476532B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0184" y="581530"/>
            <a:ext cx="2270291" cy="21605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B3EEAE-53E1-6EBB-8DAE-9B070B03CAF1}"/>
              </a:ext>
            </a:extLst>
          </p:cNvPr>
          <p:cNvSpPr txBox="1"/>
          <p:nvPr/>
        </p:nvSpPr>
        <p:spPr>
          <a:xfrm>
            <a:off x="4396860" y="644577"/>
            <a:ext cx="11333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Imaging study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3DC186-E709-3A86-DD15-62C91BD2D997}"/>
              </a:ext>
            </a:extLst>
          </p:cNvPr>
          <p:cNvSpPr txBox="1"/>
          <p:nvPr/>
        </p:nvSpPr>
        <p:spPr>
          <a:xfrm>
            <a:off x="4927952" y="1962112"/>
            <a:ext cx="127445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Annealing study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D519D90E-44B3-3FFC-9396-9A5D9E538318}"/>
              </a:ext>
            </a:extLst>
          </p:cNvPr>
          <p:cNvSpPr/>
          <p:nvPr/>
        </p:nvSpPr>
        <p:spPr>
          <a:xfrm rot="10800000">
            <a:off x="4376607" y="974606"/>
            <a:ext cx="446436" cy="17192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9CD5E9D0-7AB9-AA2B-2B24-3C5FFDAFA796}"/>
              </a:ext>
            </a:extLst>
          </p:cNvPr>
          <p:cNvSpPr/>
          <p:nvPr/>
        </p:nvSpPr>
        <p:spPr>
          <a:xfrm>
            <a:off x="5653109" y="2260657"/>
            <a:ext cx="446436" cy="17192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064399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616B2-5ADF-0576-455C-6326D0E6E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28AB9-4B78-1321-A77C-9AB1C7D1A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15" y="589467"/>
            <a:ext cx="8309570" cy="42141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914BC1-4985-8957-DD0D-6DF2028F9919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20CA0F-7A13-7C80-B7AC-A3663BA20E9C}"/>
              </a:ext>
            </a:extLst>
          </p:cNvPr>
          <p:cNvSpPr/>
          <p:nvPr/>
        </p:nvSpPr>
        <p:spPr>
          <a:xfrm>
            <a:off x="3797753" y="-31962"/>
            <a:ext cx="1439433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ePIC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PID System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187340-F21E-A4BD-7AF9-C7DFC85351FD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DFB9EB17-FE47-5249-536C-388481844F7D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52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84E1CD32-494C-5CEC-88B1-D8E4FFAF9632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67FF8C85-46A5-52FC-3BC5-7A708AA16B56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7232E5-639D-1CB8-9A7F-2D6C3489DCA4}"/>
              </a:ext>
            </a:extLst>
          </p:cNvPr>
          <p:cNvSpPr/>
          <p:nvPr/>
        </p:nvSpPr>
        <p:spPr>
          <a:xfrm>
            <a:off x="8534400" y="4627417"/>
            <a:ext cx="192385" cy="176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6C4613-977E-7DB9-40D4-562C90997BBA}"/>
              </a:ext>
            </a:extLst>
          </p:cNvPr>
          <p:cNvSpPr txBox="1"/>
          <p:nvPr/>
        </p:nvSpPr>
        <p:spPr>
          <a:xfrm>
            <a:off x="402225" y="2106343"/>
            <a:ext cx="1890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Precise timing with HRPPD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3E29A6-605C-4C10-9005-406621B8E35F}"/>
              </a:ext>
            </a:extLst>
          </p:cNvPr>
          <p:cNvSpPr txBox="1"/>
          <p:nvPr/>
        </p:nvSpPr>
        <p:spPr>
          <a:xfrm>
            <a:off x="475866" y="641933"/>
            <a:ext cx="2363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+50% momentum reach with lens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170BFE-CAAC-AEC4-D91F-0ADB57BC24D9}"/>
              </a:ext>
            </a:extLst>
          </p:cNvPr>
          <p:cNvSpPr txBox="1"/>
          <p:nvPr/>
        </p:nvSpPr>
        <p:spPr>
          <a:xfrm>
            <a:off x="5649971" y="1064155"/>
            <a:ext cx="1401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Detectionin in high</a:t>
            </a:r>
          </a:p>
          <a:p>
            <a:r>
              <a:rPr lang="en-IT" sz="1200" b="1" dirty="0">
                <a:solidFill>
                  <a:srgbClr val="C00000"/>
                </a:solidFill>
              </a:rPr>
              <a:t>B-field with SiPM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AC2E1E-6C95-94FC-6A4C-3A80E021485A}"/>
              </a:ext>
            </a:extLst>
          </p:cNvPr>
          <p:cNvSpPr txBox="1"/>
          <p:nvPr/>
        </p:nvSpPr>
        <p:spPr>
          <a:xfrm>
            <a:off x="6484075" y="2594235"/>
            <a:ext cx="1980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Precise tracking by AC-LGAD</a:t>
            </a:r>
          </a:p>
        </p:txBody>
      </p:sp>
    </p:spTree>
    <p:extLst>
      <p:ext uri="{BB962C8B-B14F-4D97-AF65-F5344CB8AC3E}">
        <p14:creationId xmlns:p14="http://schemas.microsoft.com/office/powerpoint/2010/main" val="985959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3F92B-2955-8769-8635-77F54B6E9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4787AB-44ED-6AD2-6C6D-D06268D43973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BDD540-68EC-2233-8759-7150ABAF0343}"/>
              </a:ext>
            </a:extLst>
          </p:cNvPr>
          <p:cNvSpPr/>
          <p:nvPr/>
        </p:nvSpPr>
        <p:spPr>
          <a:xfrm>
            <a:off x="3997744" y="-31962"/>
            <a:ext cx="103945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Arguments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E5E202-C40A-7C41-C2B7-5098BE329DDF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7BFB4859-EC31-FD5E-8DD3-951B4F0E8054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53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FD6126B7-145D-8BAD-18BC-54F392580550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306B2C5C-1B8F-00B8-F6FA-05D74A1F385F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537A51-C7CA-1C6F-001E-AB684AB2332F}"/>
              </a:ext>
            </a:extLst>
          </p:cNvPr>
          <p:cNvSpPr txBox="1"/>
          <p:nvPr/>
        </p:nvSpPr>
        <p:spPr>
          <a:xfrm>
            <a:off x="745063" y="712547"/>
            <a:ext cx="6226192" cy="3893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Specific Particle-ID Detectors  				         Time-of-Flight</a:t>
            </a:r>
          </a:p>
          <a:p>
            <a:r>
              <a:rPr lang="en-IT" sz="1300" dirty="0"/>
              <a:t>								         Cherenkov Radiation</a:t>
            </a:r>
          </a:p>
          <a:p>
            <a:endParaRPr lang="en-IT" sz="1300" dirty="0"/>
          </a:p>
          <a:p>
            <a:endParaRPr lang="en-IT" sz="1300" dirty="0"/>
          </a:p>
          <a:p>
            <a:r>
              <a:rPr lang="en-IT" sz="1300" dirty="0"/>
              <a:t>Reconstruction example</a:t>
            </a:r>
          </a:p>
          <a:p>
            <a:endParaRPr lang="en-IT" sz="1300" dirty="0"/>
          </a:p>
          <a:p>
            <a:endParaRPr lang="en-IT" sz="1300" dirty="0"/>
          </a:p>
          <a:p>
            <a:endParaRPr lang="en-IT" sz="1300" dirty="0"/>
          </a:p>
          <a:p>
            <a:r>
              <a:rPr lang="en-IT" sz="1300" dirty="0"/>
              <a:t>Analysis Methods						         Chi2</a:t>
            </a:r>
          </a:p>
          <a:p>
            <a:r>
              <a:rPr lang="en-IT" sz="1300" dirty="0"/>
              <a:t>								         Maximum Likelihood</a:t>
            </a:r>
          </a:p>
          <a:p>
            <a:r>
              <a:rPr lang="en-IT" sz="1300" dirty="0"/>
              <a:t>								         Machine Learning techniques</a:t>
            </a:r>
          </a:p>
          <a:p>
            <a:endParaRPr lang="en-IT" sz="1300" dirty="0"/>
          </a:p>
          <a:p>
            <a:r>
              <a:rPr lang="en-IT" sz="1300" dirty="0"/>
              <a:t>ePIC Requirements</a:t>
            </a:r>
          </a:p>
          <a:p>
            <a:endParaRPr lang="en-IT" sz="1300" dirty="0"/>
          </a:p>
          <a:p>
            <a:endParaRPr lang="en-IT" sz="1300" dirty="0"/>
          </a:p>
          <a:p>
            <a:r>
              <a:rPr lang="en-IT" sz="1300" dirty="0"/>
              <a:t>ePIC Solution							         pfRICH</a:t>
            </a:r>
          </a:p>
          <a:p>
            <a:r>
              <a:rPr lang="en-IT" sz="1300" dirty="0"/>
              <a:t>								         TOF</a:t>
            </a:r>
          </a:p>
          <a:p>
            <a:r>
              <a:rPr lang="en-IT" sz="1300" dirty="0"/>
              <a:t>								         hpDIRC</a:t>
            </a:r>
          </a:p>
          <a:p>
            <a:r>
              <a:rPr lang="en-IT" sz="1300" dirty="0"/>
              <a:t>								         dRICH </a:t>
            </a:r>
          </a:p>
        </p:txBody>
      </p:sp>
    </p:spTree>
    <p:extLst>
      <p:ext uri="{BB962C8B-B14F-4D97-AF65-F5344CB8AC3E}">
        <p14:creationId xmlns:p14="http://schemas.microsoft.com/office/powerpoint/2010/main" val="592430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98923-3B48-172B-B8B1-CD0F33CE5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D782DE-2E2E-1B07-A7F2-93DDA5ACBC9C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4E0B6-0C82-99F2-4966-BE7542F61E16}"/>
              </a:ext>
            </a:extLst>
          </p:cNvPr>
          <p:cNvSpPr/>
          <p:nvPr/>
        </p:nvSpPr>
        <p:spPr>
          <a:xfrm>
            <a:off x="3932249" y="-31962"/>
            <a:ext cx="117044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Photon Yield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72C7CE-78CA-9D36-1169-5E90FFD71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86" y="874127"/>
            <a:ext cx="3456118" cy="34465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BCFDA3-E6F8-E6A0-6A2F-72B9D6C8E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138" y="880691"/>
            <a:ext cx="3460364" cy="344650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2417543-983F-A03F-2FD9-9B09EB3914BA}"/>
              </a:ext>
            </a:extLst>
          </p:cNvPr>
          <p:cNvSpPr txBox="1"/>
          <p:nvPr/>
        </p:nvSpPr>
        <p:spPr>
          <a:xfrm>
            <a:off x="1172017" y="471540"/>
            <a:ext cx="237385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S</a:t>
            </a:r>
            <a:r>
              <a:rPr lang="en-GB" sz="1300" dirty="0"/>
              <a:t>p</a:t>
            </a:r>
            <a:r>
              <a:rPr lang="en-IT" sz="1300" dirty="0"/>
              <a:t>ectrum of Cherenkov photons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69F7A5-A0AD-847E-B2AB-33CE0E05CB70}"/>
              </a:ext>
            </a:extLst>
          </p:cNvPr>
          <p:cNvSpPr txBox="1"/>
          <p:nvPr/>
        </p:nvSpPr>
        <p:spPr>
          <a:xfrm>
            <a:off x="4833464" y="468258"/>
            <a:ext cx="346203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Typical sensitivity (quantum efficiency) of a PMT</a:t>
            </a:r>
            <a:endParaRPr lang="en-IT" sz="130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906C573-0540-3C35-B3E4-129D45B8A275}"/>
              </a:ext>
            </a:extLst>
          </p:cNvPr>
          <p:cNvGrpSpPr/>
          <p:nvPr/>
        </p:nvGrpSpPr>
        <p:grpSpPr>
          <a:xfrm>
            <a:off x="4967416" y="4373887"/>
            <a:ext cx="3203726" cy="374285"/>
            <a:chOff x="4967416" y="4373887"/>
            <a:chExt cx="3203726" cy="37428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F6D2FD1-EF32-5E2D-1E03-5B5C3D5685ED}"/>
                </a:ext>
              </a:extLst>
            </p:cNvPr>
            <p:cNvCxnSpPr>
              <a:cxnSpLocks/>
            </p:cNvCxnSpPr>
            <p:nvPr/>
          </p:nvCxnSpPr>
          <p:spPr>
            <a:xfrm>
              <a:off x="4967416" y="4452437"/>
              <a:ext cx="3203726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CF993F-46EE-ECAC-FCE0-0113870362DA}"/>
                </a:ext>
              </a:extLst>
            </p:cNvPr>
            <p:cNvSpPr txBox="1"/>
            <p:nvPr/>
          </p:nvSpPr>
          <p:spPr>
            <a:xfrm>
              <a:off x="5199516" y="4471173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4 eV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4509014-808D-F726-FBF2-110552A2B694}"/>
                </a:ext>
              </a:extLst>
            </p:cNvPr>
            <p:cNvSpPr txBox="1"/>
            <p:nvPr/>
          </p:nvSpPr>
          <p:spPr>
            <a:xfrm>
              <a:off x="7383583" y="4469322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2 eV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C050BE6-3C0D-18E1-ADAB-4A5C65FF4FE4}"/>
                </a:ext>
              </a:extLst>
            </p:cNvPr>
            <p:cNvSpPr txBox="1"/>
            <p:nvPr/>
          </p:nvSpPr>
          <p:spPr>
            <a:xfrm>
              <a:off x="5876373" y="4469322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3 eV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DE3AA53-F770-36C6-4902-D0009E2DBC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0509" y="4376694"/>
              <a:ext cx="0" cy="142672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9F89A00-79B4-0EEA-A523-ADBC616840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0890" y="4375123"/>
              <a:ext cx="0" cy="142672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5DC7B9D-11C6-52FA-909F-075FA92E75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14576" y="4373887"/>
              <a:ext cx="0" cy="142672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4B3586F6-D1E3-38DB-FA8C-B0AF3C219A0F}"/>
              </a:ext>
            </a:extLst>
          </p:cNvPr>
          <p:cNvSpPr/>
          <p:nvPr/>
        </p:nvSpPr>
        <p:spPr>
          <a:xfrm>
            <a:off x="1788215" y="4183780"/>
            <a:ext cx="1671678" cy="1368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AFC4AD8-691B-5B59-524D-84C83064956A}"/>
              </a:ext>
            </a:extLst>
          </p:cNvPr>
          <p:cNvGrpSpPr/>
          <p:nvPr/>
        </p:nvGrpSpPr>
        <p:grpSpPr>
          <a:xfrm>
            <a:off x="766119" y="4397196"/>
            <a:ext cx="3417254" cy="374285"/>
            <a:chOff x="4753888" y="4373887"/>
            <a:chExt cx="3417254" cy="374285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8FB0605-83FD-B64B-68BC-E58AD3C50A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3888" y="4435961"/>
              <a:ext cx="3417254" cy="16885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1B31AA2-863D-5A95-8395-8892BFB0BE8A}"/>
                </a:ext>
              </a:extLst>
            </p:cNvPr>
            <p:cNvSpPr txBox="1"/>
            <p:nvPr/>
          </p:nvSpPr>
          <p:spPr>
            <a:xfrm>
              <a:off x="4919424" y="4471173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4 eV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C561470-7DDA-D401-5938-CFC423CFB4C5}"/>
                </a:ext>
              </a:extLst>
            </p:cNvPr>
            <p:cNvSpPr txBox="1"/>
            <p:nvPr/>
          </p:nvSpPr>
          <p:spPr>
            <a:xfrm>
              <a:off x="7383583" y="4469322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2 eV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0128AE3-F692-EA6D-99FF-0D444D83BDFC}"/>
                </a:ext>
              </a:extLst>
            </p:cNvPr>
            <p:cNvSpPr txBox="1"/>
            <p:nvPr/>
          </p:nvSpPr>
          <p:spPr>
            <a:xfrm>
              <a:off x="5744565" y="4469322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3 eV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BEFE6BE-D1B5-6C60-B2B1-8471F5F2DE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0417" y="4376694"/>
              <a:ext cx="0" cy="142672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E6FE9CB-2B9D-6032-137A-87C746021F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9082" y="4375123"/>
              <a:ext cx="0" cy="142672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544ED40-5BA1-E08E-670A-ACAEDEE23C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14576" y="4373887"/>
              <a:ext cx="0" cy="142672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D552ED5-AEEA-5C76-D266-709083DC5E60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7D8EF6CC-EC70-E706-0E7F-0FD401F893A0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6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F6AA240F-1BD9-9C7A-50EB-AF4DB80D9069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0211C2F0-C561-60CB-1777-1B85F3655560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2801883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2FE5C-B08B-4330-8D64-88145AC20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5F695AC-986C-FF9E-3650-060435A42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588" y="398208"/>
            <a:ext cx="6305767" cy="44784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5783950-0CD8-6767-DA0A-F801F4F96DE9}"/>
              </a:ext>
            </a:extLst>
          </p:cNvPr>
          <p:cNvSpPr/>
          <p:nvPr/>
        </p:nvSpPr>
        <p:spPr>
          <a:xfrm>
            <a:off x="3735725" y="3485985"/>
            <a:ext cx="829400" cy="1940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CF5A2EE-AF0D-36FB-CE64-B4C3D0FAB541}"/>
              </a:ext>
            </a:extLst>
          </p:cNvPr>
          <p:cNvSpPr/>
          <p:nvPr/>
        </p:nvSpPr>
        <p:spPr>
          <a:xfrm>
            <a:off x="6250897" y="1601919"/>
            <a:ext cx="532970" cy="5304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C7A3322-A307-BCC1-FFC5-6F4ABD4290C7}"/>
              </a:ext>
            </a:extLst>
          </p:cNvPr>
          <p:cNvSpPr/>
          <p:nvPr/>
        </p:nvSpPr>
        <p:spPr>
          <a:xfrm>
            <a:off x="6226011" y="3080084"/>
            <a:ext cx="526298" cy="5724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E16EE-E61A-EB5A-5789-2101FF9CCE69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F9248B-11DD-810B-CDE5-09E07616B0E7}"/>
              </a:ext>
            </a:extLst>
          </p:cNvPr>
          <p:cNvSpPr/>
          <p:nvPr/>
        </p:nvSpPr>
        <p:spPr>
          <a:xfrm>
            <a:off x="3621620" y="-31962"/>
            <a:ext cx="179170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Cherenkov Radiators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696D6E3B-6703-ECEA-C5D2-350AC68FD6F6}"/>
              </a:ext>
            </a:extLst>
          </p:cNvPr>
          <p:cNvSpPr/>
          <p:nvPr/>
        </p:nvSpPr>
        <p:spPr>
          <a:xfrm>
            <a:off x="6063520" y="974361"/>
            <a:ext cx="187377" cy="2315980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7DD3DFC0-1D18-0A89-03FB-3B02DC166541}"/>
              </a:ext>
            </a:extLst>
          </p:cNvPr>
          <p:cNvSpPr/>
          <p:nvPr/>
        </p:nvSpPr>
        <p:spPr>
          <a:xfrm>
            <a:off x="6063520" y="3319280"/>
            <a:ext cx="117424" cy="204866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C5EA26-B607-91AC-444F-7AA69D0EAFD7}"/>
              </a:ext>
            </a:extLst>
          </p:cNvPr>
          <p:cNvSpPr txBox="1"/>
          <p:nvPr/>
        </p:nvSpPr>
        <p:spPr>
          <a:xfrm>
            <a:off x="6226011" y="1863464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0070C0"/>
                </a:solidFill>
              </a:rPr>
              <a:t>~ 1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ACF536-C715-DA24-BEF2-77CC42D74B9E}"/>
              </a:ext>
            </a:extLst>
          </p:cNvPr>
          <p:cNvSpPr txBox="1"/>
          <p:nvPr/>
        </p:nvSpPr>
        <p:spPr>
          <a:xfrm>
            <a:off x="6207009" y="3232130"/>
            <a:ext cx="576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</a:rPr>
              <a:t>~ f</a:t>
            </a:r>
            <a:r>
              <a:rPr lang="en-IT" sz="1200" dirty="0">
                <a:solidFill>
                  <a:srgbClr val="0070C0"/>
                </a:solidFill>
              </a:rPr>
              <a:t>ew cm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846FA04E-BC40-0F9C-A94B-39E0CC0B6903}"/>
              </a:ext>
            </a:extLst>
          </p:cNvPr>
          <p:cNvSpPr/>
          <p:nvPr/>
        </p:nvSpPr>
        <p:spPr>
          <a:xfrm>
            <a:off x="7694090" y="974360"/>
            <a:ext cx="325648" cy="3792511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2B2B87-31A2-00C3-2326-9CC246BEFB44}"/>
              </a:ext>
            </a:extLst>
          </p:cNvPr>
          <p:cNvSpPr txBox="1"/>
          <p:nvPr/>
        </p:nvSpPr>
        <p:spPr>
          <a:xfrm>
            <a:off x="8043473" y="2524366"/>
            <a:ext cx="81182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solidFill>
                  <a:schemeClr val="accent1">
                    <a:lumMod val="75000"/>
                  </a:schemeClr>
                </a:solidFill>
              </a:rPr>
              <a:t>Real PID </a:t>
            </a:r>
          </a:p>
          <a:p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IT" sz="1300" dirty="0">
                <a:solidFill>
                  <a:schemeClr val="accent1">
                    <a:lumMod val="75000"/>
                  </a:schemeClr>
                </a:solidFill>
              </a:rPr>
              <a:t>tarts at </a:t>
            </a:r>
          </a:p>
          <a:p>
            <a:r>
              <a:rPr lang="en-IT" sz="1300" dirty="0">
                <a:solidFill>
                  <a:schemeClr val="accent1">
                    <a:lumMod val="75000"/>
                  </a:schemeClr>
                </a:solidFill>
              </a:rPr>
              <a:t>3x (kaon)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4814A7-95E9-3C3D-ED8F-C3565B4A9D81}"/>
              </a:ext>
            </a:extLst>
          </p:cNvPr>
          <p:cNvSpPr txBox="1"/>
          <p:nvPr/>
        </p:nvSpPr>
        <p:spPr>
          <a:xfrm>
            <a:off x="3655607" y="3437069"/>
            <a:ext cx="9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(1.015-1.08)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D1CC88-C23F-21C8-CCC9-8BF201DB4C9F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6" name="Foliennummernplatzhalter 6">
            <a:extLst>
              <a:ext uri="{FF2B5EF4-FFF2-40B4-BE49-F238E27FC236}">
                <a16:creationId xmlns:a16="http://schemas.microsoft.com/office/drawing/2014/main" id="{5821B2FF-96DC-9042-F422-FE0741051E6A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7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7" name="Fußzeilenplatzhalter 7">
            <a:extLst>
              <a:ext uri="{FF2B5EF4-FFF2-40B4-BE49-F238E27FC236}">
                <a16:creationId xmlns:a16="http://schemas.microsoft.com/office/drawing/2014/main" id="{B2A1C998-3D52-DAFF-0F36-9FAC1CCF16A9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8" name="Fußzeilenplatzhalter 7">
            <a:extLst>
              <a:ext uri="{FF2B5EF4-FFF2-40B4-BE49-F238E27FC236}">
                <a16:creationId xmlns:a16="http://schemas.microsoft.com/office/drawing/2014/main" id="{25D6299E-F8B6-2D99-5D5D-03F06BEAACA8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109FA6-2295-95CF-9D8E-433EDFEA7579}"/>
              </a:ext>
            </a:extLst>
          </p:cNvPr>
          <p:cNvSpPr/>
          <p:nvPr/>
        </p:nvSpPr>
        <p:spPr>
          <a:xfrm>
            <a:off x="6181620" y="4206107"/>
            <a:ext cx="693568" cy="5391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889C65-2C32-DD65-3C89-A6B8E3433C46}"/>
              </a:ext>
            </a:extLst>
          </p:cNvPr>
          <p:cNvSpPr txBox="1"/>
          <p:nvPr/>
        </p:nvSpPr>
        <p:spPr>
          <a:xfrm>
            <a:off x="6160520" y="4272227"/>
            <a:ext cx="7441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~1 keV/cm</a:t>
            </a:r>
          </a:p>
          <a:p>
            <a:endParaRPr lang="en-IT" sz="300" dirty="0"/>
          </a:p>
          <a:p>
            <a:r>
              <a:rPr lang="en-IT" sz="1000" dirty="0"/>
              <a:t>10</a:t>
            </a:r>
            <a:r>
              <a:rPr lang="en-IT" sz="1000" baseline="30000" dirty="0"/>
              <a:t>-3 </a:t>
            </a:r>
            <a:r>
              <a:rPr lang="en-IT" sz="1000" dirty="0"/>
              <a:t>dE/dx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F53D8B7E-B2A9-FF0F-87E6-E1EEE1802B94}"/>
              </a:ext>
            </a:extLst>
          </p:cNvPr>
          <p:cNvSpPr/>
          <p:nvPr/>
        </p:nvSpPr>
        <p:spPr>
          <a:xfrm>
            <a:off x="6027385" y="4369849"/>
            <a:ext cx="117424" cy="204866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B50A6E-F453-677E-1558-514D1B0D8996}"/>
              </a:ext>
            </a:extLst>
          </p:cNvPr>
          <p:cNvSpPr txBox="1"/>
          <p:nvPr/>
        </p:nvSpPr>
        <p:spPr>
          <a:xfrm>
            <a:off x="6207009" y="1618884"/>
            <a:ext cx="615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requires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2EB9D0-8FF2-9FFC-822D-374D8FB3E1D2}"/>
              </a:ext>
            </a:extLst>
          </p:cNvPr>
          <p:cNvSpPr txBox="1"/>
          <p:nvPr/>
        </p:nvSpPr>
        <p:spPr>
          <a:xfrm>
            <a:off x="6202290" y="3056229"/>
            <a:ext cx="615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requires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87C5C1-28F0-7DF7-2881-5CC7C8189153}"/>
              </a:ext>
            </a:extLst>
          </p:cNvPr>
          <p:cNvSpPr/>
          <p:nvPr/>
        </p:nvSpPr>
        <p:spPr>
          <a:xfrm>
            <a:off x="2012748" y="2001963"/>
            <a:ext cx="412132" cy="287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7AB825-6DC7-2DBB-F110-B4DD30DFD3A9}"/>
              </a:ext>
            </a:extLst>
          </p:cNvPr>
          <p:cNvSpPr/>
          <p:nvPr/>
        </p:nvSpPr>
        <p:spPr>
          <a:xfrm>
            <a:off x="1475156" y="2433817"/>
            <a:ext cx="537592" cy="208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A3FF02-5C93-1C42-A0CE-0C445ACABEB7}"/>
              </a:ext>
            </a:extLst>
          </p:cNvPr>
          <p:cNvSpPr txBox="1"/>
          <p:nvPr/>
        </p:nvSpPr>
        <p:spPr>
          <a:xfrm>
            <a:off x="1394549" y="2378172"/>
            <a:ext cx="6014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ePIC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50A7D7-F619-99CE-87BF-05FFFCD7DC86}"/>
              </a:ext>
            </a:extLst>
          </p:cNvPr>
          <p:cNvSpPr/>
          <p:nvPr/>
        </p:nvSpPr>
        <p:spPr>
          <a:xfrm>
            <a:off x="1537886" y="3029115"/>
            <a:ext cx="1136562" cy="552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7738C6-2A2F-C1B8-75C9-D92BB3F07DFC}"/>
              </a:ext>
            </a:extLst>
          </p:cNvPr>
          <p:cNvSpPr txBox="1"/>
          <p:nvPr/>
        </p:nvSpPr>
        <p:spPr>
          <a:xfrm>
            <a:off x="1401487" y="3049354"/>
            <a:ext cx="143500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COMPASS / LHCb</a:t>
            </a:r>
          </a:p>
          <a:p>
            <a:endParaRPr lang="en-IT" sz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BELLEII / CLAS12</a:t>
            </a:r>
          </a:p>
        </p:txBody>
      </p:sp>
    </p:spTree>
    <p:extLst>
      <p:ext uri="{BB962C8B-B14F-4D97-AF65-F5344CB8AC3E}">
        <p14:creationId xmlns:p14="http://schemas.microsoft.com/office/powerpoint/2010/main" val="3389329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3BC84-2132-103C-9CBB-B76711333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83BC275-5E1A-F382-BCF4-83902C7F8653}"/>
              </a:ext>
            </a:extLst>
          </p:cNvPr>
          <p:cNvSpPr/>
          <p:nvPr/>
        </p:nvSpPr>
        <p:spPr>
          <a:xfrm>
            <a:off x="5517958" y="2681884"/>
            <a:ext cx="3032488" cy="2221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A4C515-949B-D969-6487-F4042E69864E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913E4A-1224-F871-E3FC-32F14A7E18C4}"/>
              </a:ext>
            </a:extLst>
          </p:cNvPr>
          <p:cNvSpPr/>
          <p:nvPr/>
        </p:nvSpPr>
        <p:spPr>
          <a:xfrm>
            <a:off x="3738320" y="-31962"/>
            <a:ext cx="155831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Photon Detection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364971-20E5-2DAA-7FAC-6FCFC0C3F450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D7A2CF82-68ED-BA0D-AFBB-7CF5D1953526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8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9CFB46AC-3A69-11E6-76CE-619CF19607DB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ADFBFAAF-ED25-732F-3F6E-E705F3AD1248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8D64D3-4BAC-0BFA-F58E-F424415A1D4C}"/>
              </a:ext>
            </a:extLst>
          </p:cNvPr>
          <p:cNvGrpSpPr/>
          <p:nvPr/>
        </p:nvGrpSpPr>
        <p:grpSpPr>
          <a:xfrm>
            <a:off x="5517958" y="394928"/>
            <a:ext cx="3032488" cy="2176822"/>
            <a:chOff x="308736" y="2518238"/>
            <a:chExt cx="3157104" cy="218305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092B708-3080-AFFE-924D-70F249F21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8736" y="2518238"/>
              <a:ext cx="3157104" cy="218305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0FDFF0D-B835-EE3A-D656-85F5442A8FDE}"/>
                </a:ext>
              </a:extLst>
            </p:cNvPr>
            <p:cNvSpPr/>
            <p:nvPr/>
          </p:nvSpPr>
          <p:spPr>
            <a:xfrm>
              <a:off x="308736" y="4447469"/>
              <a:ext cx="249233" cy="199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B68E66-6A3A-0B4E-AC58-55C615EE7B4A}"/>
              </a:ext>
            </a:extLst>
          </p:cNvPr>
          <p:cNvGrpSpPr/>
          <p:nvPr/>
        </p:nvGrpSpPr>
        <p:grpSpPr>
          <a:xfrm>
            <a:off x="176559" y="971735"/>
            <a:ext cx="4242313" cy="3039289"/>
            <a:chOff x="2623182" y="469408"/>
            <a:chExt cx="4242313" cy="303928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069C50-13C4-FECD-D495-933D59C72E0F}"/>
                </a:ext>
              </a:extLst>
            </p:cNvPr>
            <p:cNvSpPr/>
            <p:nvPr/>
          </p:nvSpPr>
          <p:spPr>
            <a:xfrm>
              <a:off x="2623182" y="469408"/>
              <a:ext cx="4242313" cy="3039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F0480AA-E632-1393-92DE-BAE8BF34C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7799" y="530834"/>
              <a:ext cx="3891391" cy="297786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A606E4-FBE3-864A-13E7-75086A91C3B4}"/>
                </a:ext>
              </a:extLst>
            </p:cNvPr>
            <p:cNvSpPr/>
            <p:nvPr/>
          </p:nvSpPr>
          <p:spPr>
            <a:xfrm>
              <a:off x="4322766" y="3220919"/>
              <a:ext cx="1201109" cy="273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13C39A-5F90-3DB2-1D75-5B5094AA3709}"/>
                </a:ext>
              </a:extLst>
            </p:cNvPr>
            <p:cNvSpPr/>
            <p:nvPr/>
          </p:nvSpPr>
          <p:spPr>
            <a:xfrm>
              <a:off x="5247160" y="530834"/>
              <a:ext cx="1201109" cy="181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38E747-4978-E5FA-4B79-95F2D042B693}"/>
                </a:ext>
              </a:extLst>
            </p:cNvPr>
            <p:cNvSpPr txBox="1"/>
            <p:nvPr/>
          </p:nvSpPr>
          <p:spPr>
            <a:xfrm>
              <a:off x="5336988" y="530834"/>
              <a:ext cx="12067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Photon detector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33D34FA-58F9-EE56-0DDC-F1BEF7392A97}"/>
                </a:ext>
              </a:extLst>
            </p:cNvPr>
            <p:cNvSpPr/>
            <p:nvPr/>
          </p:nvSpPr>
          <p:spPr>
            <a:xfrm>
              <a:off x="5102699" y="3042875"/>
              <a:ext cx="144462" cy="273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3645F58-8AF2-4DEC-4C0D-FEA97F138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840" y="2713145"/>
            <a:ext cx="2828830" cy="22069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ECBD6A6-33DE-881B-D8A5-C64117D2A85E}"/>
              </a:ext>
            </a:extLst>
          </p:cNvPr>
          <p:cNvSpPr txBox="1"/>
          <p:nvPr/>
        </p:nvSpPr>
        <p:spPr>
          <a:xfrm>
            <a:off x="6520722" y="394928"/>
            <a:ext cx="13301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Proximity focusing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87444C-098C-C54B-BF7A-4A0A60F1CD65}"/>
              </a:ext>
            </a:extLst>
          </p:cNvPr>
          <p:cNvSpPr txBox="1"/>
          <p:nvPr/>
        </p:nvSpPr>
        <p:spPr>
          <a:xfrm>
            <a:off x="7071381" y="2636489"/>
            <a:ext cx="1161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Focusing mirror</a:t>
            </a:r>
          </a:p>
        </p:txBody>
      </p:sp>
    </p:spTree>
    <p:extLst>
      <p:ext uri="{BB962C8B-B14F-4D97-AF65-F5344CB8AC3E}">
        <p14:creationId xmlns:p14="http://schemas.microsoft.com/office/powerpoint/2010/main" val="1443138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0F59F-C1D9-17F9-4C79-2210B2541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E5AA5B7-05C9-9F2B-D039-8BFFA7252A69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BA5F8-32B5-4EC1-2972-F0607524E24A}"/>
              </a:ext>
            </a:extLst>
          </p:cNvPr>
          <p:cNvSpPr/>
          <p:nvPr/>
        </p:nvSpPr>
        <p:spPr>
          <a:xfrm>
            <a:off x="3569214" y="-31962"/>
            <a:ext cx="1896545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Chromatic Dispersion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A85091-D52D-0409-616E-F57AADA2F2B8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40BD7BDC-DD95-EA14-433E-07957AC9ADAE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9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919972E3-E55F-8194-3E2C-15BEDDC7DBCF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</a:t>
            </a:r>
            <a:r>
              <a:rPr lang="en-US" sz="700" baseline="30000" dirty="0">
                <a:solidFill>
                  <a:schemeClr val="bg1"/>
                </a:solidFill>
              </a:rPr>
              <a:t>nd</a:t>
            </a:r>
            <a:r>
              <a:rPr lang="en-US" sz="700" dirty="0">
                <a:solidFill>
                  <a:schemeClr val="bg1"/>
                </a:solidFill>
              </a:rPr>
              <a:t> European School on EIC Physics, 22</a:t>
            </a:r>
            <a:r>
              <a:rPr lang="en-US" sz="700" baseline="30000" dirty="0">
                <a:solidFill>
                  <a:schemeClr val="bg1"/>
                </a:solidFill>
              </a:rPr>
              <a:t>th</a:t>
            </a:r>
            <a:r>
              <a:rPr lang="en-US" sz="700" dirty="0">
                <a:solidFill>
                  <a:schemeClr val="bg1"/>
                </a:solidFill>
              </a:rPr>
              <a:t> June –  2</a:t>
            </a:r>
            <a:r>
              <a:rPr lang="en-US" sz="700" baseline="30000" dirty="0">
                <a:solidFill>
                  <a:schemeClr val="bg1"/>
                </a:solidFill>
              </a:rPr>
              <a:t>nd </a:t>
            </a:r>
            <a:r>
              <a:rPr lang="en-US" sz="700" dirty="0">
                <a:solidFill>
                  <a:schemeClr val="bg1"/>
                </a:solidFill>
              </a:rPr>
              <a:t>July, 2025</a:t>
            </a:r>
          </a:p>
        </p:txBody>
      </p:sp>
      <p:sp>
        <p:nvSpPr>
          <p:cNvPr id="13" name="Fußzeilenplatzhalter 7">
            <a:extLst>
              <a:ext uri="{FF2B5EF4-FFF2-40B4-BE49-F238E27FC236}">
                <a16:creationId xmlns:a16="http://schemas.microsoft.com/office/drawing/2014/main" id="{3A9BFB6D-0369-91E7-1B99-300CEFD1FD6A}"/>
              </a:ext>
            </a:extLst>
          </p:cNvPr>
          <p:cNvSpPr txBox="1">
            <a:spLocks noGrp="1"/>
          </p:cNvSpPr>
          <p:nvPr/>
        </p:nvSpPr>
        <p:spPr>
          <a:xfrm>
            <a:off x="65492" y="4903556"/>
            <a:ext cx="937334" cy="27120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274AAE-D13C-A3DD-D10C-D8A2D2C9B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54" y="650082"/>
            <a:ext cx="3923205" cy="34209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8D19066-F647-418C-4D23-DDCB7879A127}"/>
              </a:ext>
            </a:extLst>
          </p:cNvPr>
          <p:cNvGrpSpPr/>
          <p:nvPr/>
        </p:nvGrpSpPr>
        <p:grpSpPr>
          <a:xfrm>
            <a:off x="4685255" y="650082"/>
            <a:ext cx="4572000" cy="3420946"/>
            <a:chOff x="4685255" y="821841"/>
            <a:chExt cx="4572000" cy="342094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D56287-D98D-65E0-4D79-04B27A134122}"/>
                </a:ext>
              </a:extLst>
            </p:cNvPr>
            <p:cNvSpPr/>
            <p:nvPr/>
          </p:nvSpPr>
          <p:spPr>
            <a:xfrm>
              <a:off x="4685255" y="821841"/>
              <a:ext cx="4285987" cy="3420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/>
                <a:t>X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D1C2B33-C5A8-B271-3282-F6C26A870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50239" y="855588"/>
              <a:ext cx="4124107" cy="273082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A330B5-DC1F-5578-40AC-B1E9B544E121}"/>
                </a:ext>
              </a:extLst>
            </p:cNvPr>
            <p:cNvSpPr txBox="1"/>
            <p:nvPr/>
          </p:nvSpPr>
          <p:spPr>
            <a:xfrm>
              <a:off x="4685255" y="3613274"/>
              <a:ext cx="4572000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T" sz="1100" dirty="0"/>
                <a:t>Refractive index as a function of the Cherenkov light wavelength for the aerogel with n = 1.05 and trad = 20 mm obtained selecting pions with 8 GeV/c momentum.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A121FEA-5058-B341-5D08-945059EC52E8}"/>
              </a:ext>
            </a:extLst>
          </p:cNvPr>
          <p:cNvSpPr txBox="1"/>
          <p:nvPr/>
        </p:nvSpPr>
        <p:spPr>
          <a:xfrm>
            <a:off x="1723869" y="350905"/>
            <a:ext cx="105035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Gas Radiator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572E16-01E1-2CED-0838-27B7C0DC47F8}"/>
              </a:ext>
            </a:extLst>
          </p:cNvPr>
          <p:cNvSpPr txBox="1"/>
          <p:nvPr/>
        </p:nvSpPr>
        <p:spPr>
          <a:xfrm>
            <a:off x="6369781" y="344559"/>
            <a:ext cx="132036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Aerogel Radiator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2D02B0-420E-7533-EE57-707F42C4D371}"/>
              </a:ext>
            </a:extLst>
          </p:cNvPr>
          <p:cNvGrpSpPr/>
          <p:nvPr/>
        </p:nvGrpSpPr>
        <p:grpSpPr>
          <a:xfrm>
            <a:off x="2172745" y="4318853"/>
            <a:ext cx="4285987" cy="574599"/>
            <a:chOff x="1887288" y="4314007"/>
            <a:chExt cx="4285987" cy="57459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84C6243-195F-68D5-20E4-89B2BFE2082A}"/>
                </a:ext>
              </a:extLst>
            </p:cNvPr>
            <p:cNvSpPr/>
            <p:nvPr/>
          </p:nvSpPr>
          <p:spPr>
            <a:xfrm>
              <a:off x="1887288" y="4314007"/>
              <a:ext cx="4285987" cy="569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/>
                <a:t>X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11E7F1B-FBC1-C5E5-91FF-6BBFCCBE5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6542" y="4314008"/>
              <a:ext cx="1559621" cy="57459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0EE98B-5869-6F2D-E8FA-E77465C4F213}"/>
                </a:ext>
              </a:extLst>
            </p:cNvPr>
            <p:cNvSpPr txBox="1"/>
            <p:nvPr/>
          </p:nvSpPr>
          <p:spPr>
            <a:xfrm>
              <a:off x="2110404" y="4449905"/>
              <a:ext cx="202093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300" dirty="0"/>
                <a:t>Sellmeier parameterization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7097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130340</TotalTime>
  <Words>3484</Words>
  <Application>Microsoft Macintosh PowerPoint</Application>
  <PresentationFormat>On-screen Show (16:9)</PresentationFormat>
  <Paragraphs>721</Paragraphs>
  <Slides>53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-apple-system</vt:lpstr>
      <vt:lpstr>Arial</vt:lpstr>
      <vt:lpstr>Calibri</vt:lpstr>
      <vt:lpstr>Cambria Math</vt:lpstr>
      <vt:lpstr>Symbol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1794</cp:revision>
  <cp:lastPrinted>2025-06-26T06:58:07Z</cp:lastPrinted>
  <dcterms:created xsi:type="dcterms:W3CDTF">2012-03-30T13:12:09Z</dcterms:created>
  <dcterms:modified xsi:type="dcterms:W3CDTF">2025-07-01T10:40:25Z</dcterms:modified>
</cp:coreProperties>
</file>