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1497" r:id="rId2"/>
    <p:sldId id="1593" r:id="rId3"/>
    <p:sldId id="1608" r:id="rId4"/>
    <p:sldId id="1597" r:id="rId5"/>
    <p:sldId id="1598" r:id="rId6"/>
    <p:sldId id="1600" r:id="rId7"/>
    <p:sldId id="1599" r:id="rId8"/>
    <p:sldId id="1601" r:id="rId9"/>
    <p:sldId id="1602" r:id="rId10"/>
    <p:sldId id="1609" r:id="rId11"/>
    <p:sldId id="1489" r:id="rId12"/>
    <p:sldId id="1572" r:id="rId13"/>
    <p:sldId id="1573" r:id="rId14"/>
    <p:sldId id="1574" r:id="rId15"/>
    <p:sldId id="1575" r:id="rId16"/>
    <p:sldId id="1576" r:id="rId17"/>
    <p:sldId id="1577" r:id="rId18"/>
    <p:sldId id="1581" r:id="rId19"/>
    <p:sldId id="1620" r:id="rId20"/>
    <p:sldId id="1580" r:id="rId21"/>
    <p:sldId id="1603" r:id="rId22"/>
    <p:sldId id="1594" r:id="rId23"/>
    <p:sldId id="1607" r:id="rId24"/>
    <p:sldId id="1589" r:id="rId25"/>
    <p:sldId id="1596" r:id="rId26"/>
    <p:sldId id="1592" r:id="rId27"/>
    <p:sldId id="1591" r:id="rId28"/>
    <p:sldId id="1590" r:id="rId29"/>
    <p:sldId id="1604" r:id="rId30"/>
    <p:sldId id="1611" r:id="rId31"/>
    <p:sldId id="1566" r:id="rId32"/>
    <p:sldId id="1567" r:id="rId33"/>
    <p:sldId id="1568" r:id="rId34"/>
    <p:sldId id="1570" r:id="rId35"/>
    <p:sldId id="1362" r:id="rId36"/>
    <p:sldId id="1569" r:id="rId37"/>
    <p:sldId id="1582" r:id="rId38"/>
    <p:sldId id="1578" r:id="rId39"/>
    <p:sldId id="1583" r:id="rId40"/>
    <p:sldId id="1621" r:id="rId41"/>
    <p:sldId id="1586" r:id="rId42"/>
    <p:sldId id="1606" r:id="rId43"/>
    <p:sldId id="1616" r:id="rId44"/>
    <p:sldId id="1584" r:id="rId45"/>
    <p:sldId id="1615" r:id="rId46"/>
    <p:sldId id="1613" r:id="rId47"/>
    <p:sldId id="1605" r:id="rId48"/>
    <p:sldId id="1612" r:id="rId49"/>
    <p:sldId id="1618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701"/>
    <a:srgbClr val="E424EA"/>
    <a:srgbClr val="E4E49A"/>
    <a:srgbClr val="FCBA78"/>
    <a:srgbClr val="E5E1B2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2" autoAdjust="0"/>
    <p:restoredTop sz="96103" autoAdjust="0"/>
  </p:normalViewPr>
  <p:slideViewPr>
    <p:cSldViewPr snapToGrid="0" snapToObjects="1">
      <p:cViewPr>
        <p:scale>
          <a:sx n="170" d="100"/>
          <a:sy n="170" d="100"/>
        </p:scale>
        <p:origin x="384" y="1200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6/28/25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6/28/25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D5E15-BF9F-C746-DAAA-500C2CA3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A0886-4A89-B1C4-ADE9-E8B79BB0E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BDD6C-933C-0157-6EDF-FCD5132C6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054C8-CE30-BD51-5057-9B52AC048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75705-563B-FB7C-4E70-D193F420F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33FAC-2E08-FF37-588D-15E90CCBB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315EE-AABD-C1A9-475A-171B429CA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649D9-AEB7-72D3-938B-C2C32C01BE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28/06/25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28/06/25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28/06/25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28/06/25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28/06/25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28/06/25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28/06/25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28/06/25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28/06/25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28/06/25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28/06/25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28/06/25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6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05F2-591F-4FFA-0519-7E584E9F1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F94C67-648E-D29C-8FDB-BC802B0C2801}"/>
              </a:ext>
            </a:extLst>
          </p:cNvPr>
          <p:cNvSpPr/>
          <p:nvPr/>
        </p:nvSpPr>
        <p:spPr>
          <a:xfrm>
            <a:off x="0" y="0"/>
            <a:ext cx="9144000" cy="539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9E49F-5F48-C426-1C44-3BDABDB462CD}"/>
              </a:ext>
            </a:extLst>
          </p:cNvPr>
          <p:cNvSpPr txBox="1"/>
          <p:nvPr/>
        </p:nvSpPr>
        <p:spPr>
          <a:xfrm>
            <a:off x="2241856" y="1512930"/>
            <a:ext cx="36061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Particle Identification</a:t>
            </a:r>
          </a:p>
          <a:p>
            <a:pPr algn="ctr"/>
            <a:endParaRPr lang="en-IT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IT" sz="2500" b="1" dirty="0">
                <a:solidFill>
                  <a:schemeClr val="accent1">
                    <a:lumMod val="75000"/>
                  </a:schemeClr>
                </a:solidFill>
              </a:rPr>
              <a:t>Lesson 1 - Detectors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CB26F99A-C168-CE26-FEA9-82FF4FF8E597}"/>
              </a:ext>
            </a:extLst>
          </p:cNvPr>
          <p:cNvSpPr txBox="1"/>
          <p:nvPr/>
        </p:nvSpPr>
        <p:spPr>
          <a:xfrm>
            <a:off x="2909155" y="3217683"/>
            <a:ext cx="22994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M. Contalbrigo – INFN Ferrara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36EC1-6CD7-29D0-E72C-0D5E1059E2B0}"/>
              </a:ext>
            </a:extLst>
          </p:cNvPr>
          <p:cNvSpPr txBox="1"/>
          <p:nvPr/>
        </p:nvSpPr>
        <p:spPr>
          <a:xfrm>
            <a:off x="1244040" y="3620205"/>
            <a:ext cx="63512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2</a:t>
            </a:r>
            <a:r>
              <a:rPr lang="en-GB" sz="1300" b="0" i="0" baseline="30000" dirty="0">
                <a:solidFill>
                  <a:schemeClr val="accent1">
                    <a:lumMod val="75000"/>
                  </a:schemeClr>
                </a:solidFill>
                <a:effectLst/>
              </a:rPr>
              <a:t>nd</a:t>
            </a:r>
            <a:r>
              <a:rPr lang="en-GB" sz="13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 European School on the Physics of the EIC and Related Topics, 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22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 June – 2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nd 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July,  2025</a:t>
            </a:r>
            <a:endParaRPr lang="en-GB" sz="13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76E14-8A2E-9B07-2985-BBCC4272BD9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A6A8065A-56DB-2B3A-BCBA-A4D64A09BF0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C804B004-C532-73E4-31F3-A5A40F869C8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265D32F7-FA63-FAF0-FE45-081E4F2F2160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41774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0AAF-51C7-57EF-F2B0-EAE940A97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AAA5CB5-D74D-A3D1-8392-04A6B924213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C28DA6-C090-2421-D812-E2C8652CF72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34BF8E77-7BCB-16D9-F535-A797C3359EF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4127DF54-41D5-90DB-3D83-B823A17C009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E5541213-8BF0-ADF5-825B-19EF20912DBB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CC0B5-8DE4-E29A-2ADF-DE916976391B}"/>
              </a:ext>
            </a:extLst>
          </p:cNvPr>
          <p:cNvSpPr txBox="1"/>
          <p:nvPr/>
        </p:nvSpPr>
        <p:spPr>
          <a:xfrm>
            <a:off x="2223378" y="1629167"/>
            <a:ext cx="4411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PID as Tracking By-product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6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563-11B8-141A-FF30-65B01ACB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6DBB6F-B143-E358-3415-B55E1AA927F3}"/>
              </a:ext>
            </a:extLst>
          </p:cNvPr>
          <p:cNvSpPr/>
          <p:nvPr/>
        </p:nvSpPr>
        <p:spPr>
          <a:xfrm>
            <a:off x="6933363" y="835669"/>
            <a:ext cx="156985" cy="231687"/>
          </a:xfrm>
          <a:prstGeom prst="rect">
            <a:avLst/>
          </a:prstGeom>
          <a:solidFill>
            <a:srgbClr val="F5F701">
              <a:alpha val="6685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7C8592-2230-10BF-FC39-5C5D2C8EB74D}"/>
              </a:ext>
            </a:extLst>
          </p:cNvPr>
          <p:cNvSpPr/>
          <p:nvPr/>
        </p:nvSpPr>
        <p:spPr>
          <a:xfrm>
            <a:off x="7531328" y="838880"/>
            <a:ext cx="198765" cy="231687"/>
          </a:xfrm>
          <a:prstGeom prst="rect">
            <a:avLst/>
          </a:prstGeom>
          <a:solidFill>
            <a:srgbClr val="F5F701">
              <a:alpha val="6685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006E3-42DF-E294-9669-94C7C5C14246}"/>
              </a:ext>
            </a:extLst>
          </p:cNvPr>
          <p:cNvSpPr txBox="1"/>
          <p:nvPr/>
        </p:nvSpPr>
        <p:spPr>
          <a:xfrm>
            <a:off x="6891583" y="800835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 = </a:t>
            </a:r>
            <a:r>
              <a:rPr lang="en-IT" sz="1400" dirty="0">
                <a:latin typeface="Symbol" pitchFamily="2" charset="2"/>
              </a:rPr>
              <a:t>g</a:t>
            </a:r>
            <a:r>
              <a:rPr lang="en-IT" sz="1400" dirty="0"/>
              <a:t> m </a:t>
            </a:r>
            <a:r>
              <a:rPr lang="en-IT" sz="1400" dirty="0">
                <a:latin typeface="Symbol" pitchFamily="2" charset="2"/>
              </a:rPr>
              <a:t>b</a:t>
            </a:r>
            <a:r>
              <a:rPr lang="en-IT" sz="1400" dirty="0"/>
              <a:t>c 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E53E33A-6D7F-895B-7A4D-2AD8C829F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15296"/>
              </p:ext>
            </p:extLst>
          </p:nvPr>
        </p:nvGraphicFramePr>
        <p:xfrm>
          <a:off x="275276" y="1638243"/>
          <a:ext cx="846041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Energy Loss (dE/dx)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7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Transition Radiation (TDR)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Electrons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 sensitive to X-ray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9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Time-of-Flight (TOF)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Timing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99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Cherenkov Radiation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Cherenkov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6340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198FA76-D1C5-C122-F119-3C77D727FF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C179F-6B49-0102-1415-AB438DDDD527}"/>
              </a:ext>
            </a:extLst>
          </p:cNvPr>
          <p:cNvSpPr/>
          <p:nvPr/>
        </p:nvSpPr>
        <p:spPr>
          <a:xfrm>
            <a:off x="3834839" y="-31962"/>
            <a:ext cx="136524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PID by Tracking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E47C3-1BC8-8027-A3FB-D627ADAED673}"/>
              </a:ext>
            </a:extLst>
          </p:cNvPr>
          <p:cNvSpPr txBox="1"/>
          <p:nvPr/>
        </p:nvSpPr>
        <p:spPr>
          <a:xfrm>
            <a:off x="275276" y="724051"/>
            <a:ext cx="582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Assume to know the momentum (by tracking the bending in a magnetic field)</a:t>
            </a:r>
          </a:p>
          <a:p>
            <a:r>
              <a:rPr lang="en-IT" sz="800" dirty="0"/>
              <a:t> </a:t>
            </a:r>
          </a:p>
          <a:p>
            <a:r>
              <a:rPr lang="en-IT" sz="1400" dirty="0"/>
              <a:t>Get the mass by measuring the velocity (</a:t>
            </a:r>
            <a:r>
              <a:rPr lang="en-IT" sz="1400" dirty="0">
                <a:latin typeface="Symbol" pitchFamily="2" charset="2"/>
              </a:rPr>
              <a:t>b</a:t>
            </a:r>
            <a:r>
              <a:rPr lang="en-IT" sz="1400" dirty="0"/>
              <a:t>c)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F4D7A-07FB-2B5E-4F9E-CF5EEB62F3F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EA737E50-2D24-D55B-3F1B-684E69D0F1B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58C58D1-07D9-6A68-9051-B90AAC44F76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848F42D8-1F85-2623-0633-80E34C34C59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580643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66C8C-6415-D332-3589-EE0F5FD78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6364F2E-58E3-201F-DA5D-25B6DE83FC51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740FFA-24B8-0C51-25D0-6AEE1C8AA70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D988BB-F061-9455-1AAB-CEB10ADEDC90}"/>
              </a:ext>
            </a:extLst>
          </p:cNvPr>
          <p:cNvSpPr/>
          <p:nvPr/>
        </p:nvSpPr>
        <p:spPr>
          <a:xfrm>
            <a:off x="3971194" y="-31962"/>
            <a:ext cx="109254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Energy Loss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AD3514-B698-5264-29D3-0B5E2A65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22" y="439432"/>
            <a:ext cx="6200697" cy="43572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032F5D-7551-7D45-4A32-A6E587459FF1}"/>
              </a:ext>
            </a:extLst>
          </p:cNvPr>
          <p:cNvSpPr/>
          <p:nvPr/>
        </p:nvSpPr>
        <p:spPr>
          <a:xfrm>
            <a:off x="1328922" y="439720"/>
            <a:ext cx="3833797" cy="163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2CFC69-951D-C9C5-90D2-32DAB576CBF7}"/>
              </a:ext>
            </a:extLst>
          </p:cNvPr>
          <p:cNvSpPr/>
          <p:nvPr/>
        </p:nvSpPr>
        <p:spPr>
          <a:xfrm flipV="1">
            <a:off x="1278541" y="529160"/>
            <a:ext cx="74657" cy="4275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966E32-B249-2C09-04E1-A95EF6C732E2}"/>
              </a:ext>
            </a:extLst>
          </p:cNvPr>
          <p:cNvSpPr/>
          <p:nvPr/>
        </p:nvSpPr>
        <p:spPr>
          <a:xfrm>
            <a:off x="4246858" y="3523009"/>
            <a:ext cx="3833797" cy="13739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715C6-3F0B-EC3B-4FE8-DB81D8C5395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8331CF1B-A1CD-2174-A70C-380866F3DFE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042F1A37-E931-5140-08A6-36247305CFE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1E8C53AA-5B9A-2969-B8AA-F40770F57BE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75455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94128-E2FC-1E53-C7DD-DC55E7F6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7F9966-472B-6BAD-9C3F-2AC4F22D96A0}"/>
              </a:ext>
            </a:extLst>
          </p:cNvPr>
          <p:cNvSpPr/>
          <p:nvPr/>
        </p:nvSpPr>
        <p:spPr>
          <a:xfrm>
            <a:off x="4529741" y="2980210"/>
            <a:ext cx="874215" cy="1801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D1007B-B30E-5A7B-8AC2-E0E649EE8AD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E57996-33D8-A23C-DE7E-23CBDD233202}"/>
              </a:ext>
            </a:extLst>
          </p:cNvPr>
          <p:cNvSpPr/>
          <p:nvPr/>
        </p:nvSpPr>
        <p:spPr>
          <a:xfrm>
            <a:off x="4198306" y="-31962"/>
            <a:ext cx="63831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dE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/dx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2DA87-FEF8-8D79-4232-AD3E912CB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0" y="433439"/>
            <a:ext cx="4244581" cy="4347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FEEB35-2B9B-C853-95F1-E45767D1CF8F}"/>
              </a:ext>
            </a:extLst>
          </p:cNvPr>
          <p:cNvSpPr txBox="1"/>
          <p:nvPr/>
        </p:nvSpPr>
        <p:spPr>
          <a:xfrm>
            <a:off x="5030119" y="447153"/>
            <a:ext cx="3406253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A by-product of a tracking detector</a:t>
            </a:r>
          </a:p>
          <a:p>
            <a:endParaRPr lang="en-IT" sz="800" dirty="0"/>
          </a:p>
          <a:p>
            <a:r>
              <a:rPr lang="en-IT" sz="1300" dirty="0"/>
              <a:t>Average over several signals: </a:t>
            </a:r>
          </a:p>
          <a:p>
            <a:r>
              <a:rPr lang="en-IT" sz="1300" dirty="0"/>
              <a:t>    - many layers (straw tubes, silicon detctors)</a:t>
            </a:r>
          </a:p>
          <a:p>
            <a:r>
              <a:rPr lang="en-IT" sz="1300" dirty="0"/>
              <a:t>    - many electrodes over a big volume  (TPC)</a:t>
            </a:r>
          </a:p>
          <a:p>
            <a:endParaRPr lang="en-IT" sz="800" dirty="0"/>
          </a:p>
          <a:p>
            <a:r>
              <a:rPr lang="en-IT" sz="1300" dirty="0"/>
              <a:t>Different particles creates distinctive bands in</a:t>
            </a:r>
          </a:p>
          <a:p>
            <a:r>
              <a:rPr lang="en-GB" sz="1300" dirty="0"/>
              <a:t>t</a:t>
            </a:r>
            <a:r>
              <a:rPr lang="en-IT" sz="1300" dirty="0"/>
              <a:t>he </a:t>
            </a:r>
            <a:r>
              <a:rPr lang="en-IT" sz="1300" i="1" dirty="0"/>
              <a:t>dE/dx</a:t>
            </a:r>
            <a:r>
              <a:rPr lang="en-IT" sz="1300" dirty="0"/>
              <a:t> vs </a:t>
            </a:r>
            <a:r>
              <a:rPr lang="en-IT" sz="1300" i="1" dirty="0"/>
              <a:t>p</a:t>
            </a:r>
            <a:r>
              <a:rPr lang="en-IT" sz="1300" dirty="0"/>
              <a:t> correlation plane</a:t>
            </a:r>
          </a:p>
          <a:p>
            <a:endParaRPr lang="en-IT" sz="800" dirty="0"/>
          </a:p>
          <a:p>
            <a:r>
              <a:rPr lang="en-IT" sz="1300" dirty="0"/>
              <a:t>Identification is possible where the bands do </a:t>
            </a:r>
          </a:p>
          <a:p>
            <a:r>
              <a:rPr lang="en-IT" sz="1300" dirty="0"/>
              <a:t>not overlap (low energy)</a:t>
            </a:r>
          </a:p>
          <a:p>
            <a:endParaRPr lang="en-IT" sz="800" dirty="0"/>
          </a:p>
          <a:p>
            <a:r>
              <a:rPr lang="en-IT" sz="1300" dirty="0"/>
              <a:t>A truncated mean is used to reject fluctuations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88ADD-1256-E1B0-FBD1-63B22A647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06" y="2980941"/>
            <a:ext cx="3525199" cy="18186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C38D52-E5CD-0E44-4380-C704957556E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1BEF759-1AA5-E6C5-F8B5-5834A41A946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3314242-D363-8683-684C-29C450FA071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1C8C7A63-5CE3-BE16-6C1F-E7B6D6E82D6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EFBB7-9817-FD76-DE4E-8A9AC2E9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83677" y="3468533"/>
            <a:ext cx="1808601" cy="831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22A0F-AE93-C20D-D062-8E7A12CC81F8}"/>
              </a:ext>
            </a:extLst>
          </p:cNvPr>
          <p:cNvSpPr txBox="1"/>
          <p:nvPr/>
        </p:nvSpPr>
        <p:spPr>
          <a:xfrm>
            <a:off x="4459251" y="295335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1</a:t>
            </a:r>
            <a:r>
              <a:rPr lang="en-IT" sz="1000" baseline="30000" dirty="0"/>
              <a:t>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BBA4A-360E-60AA-A0D8-84B5BB1F9939}"/>
              </a:ext>
            </a:extLst>
          </p:cNvPr>
          <p:cNvSpPr txBox="1"/>
          <p:nvPr/>
        </p:nvSpPr>
        <p:spPr>
          <a:xfrm>
            <a:off x="4917597" y="2954785"/>
            <a:ext cx="35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Tot</a:t>
            </a:r>
          </a:p>
        </p:txBody>
      </p:sp>
    </p:spTree>
    <p:extLst>
      <p:ext uri="{BB962C8B-B14F-4D97-AF65-F5344CB8AC3E}">
        <p14:creationId xmlns:p14="http://schemas.microsoft.com/office/powerpoint/2010/main" val="32988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35BD-AD2E-7EC5-A7E4-5435676D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757B058-4ECB-7C90-93B9-9879BB7DB8FA}"/>
              </a:ext>
            </a:extLst>
          </p:cNvPr>
          <p:cNvSpPr/>
          <p:nvPr/>
        </p:nvSpPr>
        <p:spPr>
          <a:xfrm>
            <a:off x="6971256" y="427528"/>
            <a:ext cx="1999986" cy="12657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CA9A2-EDEB-11FF-DD17-A44E508E9F02}"/>
              </a:ext>
            </a:extLst>
          </p:cNvPr>
          <p:cNvSpPr/>
          <p:nvPr/>
        </p:nvSpPr>
        <p:spPr>
          <a:xfrm>
            <a:off x="0" y="-8878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F417BE-9D1D-2721-683D-13F1DDADD0E0}"/>
              </a:ext>
            </a:extLst>
          </p:cNvPr>
          <p:cNvSpPr/>
          <p:nvPr/>
        </p:nvSpPr>
        <p:spPr>
          <a:xfrm>
            <a:off x="3787011" y="-31962"/>
            <a:ext cx="146091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Truncated Mean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B49D-8521-358E-89FD-1520C7D1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33" y="1985673"/>
            <a:ext cx="4293567" cy="2886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C76595-DE09-6B69-D264-6B74248326C3}"/>
              </a:ext>
            </a:extLst>
          </p:cNvPr>
          <p:cNvSpPr txBox="1"/>
          <p:nvPr/>
        </p:nvSpPr>
        <p:spPr>
          <a:xfrm>
            <a:off x="4710964" y="2265142"/>
            <a:ext cx="9850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T</a:t>
            </a:r>
            <a:r>
              <a:rPr lang="en-IT" sz="1300" dirty="0"/>
              <a:t>o remove </a:t>
            </a:r>
          </a:p>
          <a:p>
            <a:r>
              <a:rPr lang="en-IT" sz="1300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970A4-3658-DC2B-5A75-AF7218F72FE4}"/>
              </a:ext>
            </a:extLst>
          </p:cNvPr>
          <p:cNvSpPr txBox="1"/>
          <p:nvPr/>
        </p:nvSpPr>
        <p:spPr>
          <a:xfrm>
            <a:off x="4710964" y="3206301"/>
            <a:ext cx="925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</a:t>
            </a:r>
            <a:r>
              <a:rPr lang="en-IT" sz="1200" dirty="0"/>
              <a:t>o remove </a:t>
            </a:r>
          </a:p>
          <a:p>
            <a:r>
              <a:rPr lang="en-IT" sz="1200" dirty="0"/>
              <a:t>fluctuations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C53AE0-D1AD-5705-0008-77194DA04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946" y="2017275"/>
            <a:ext cx="2851296" cy="2886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28E511-F50B-F8E7-8247-D87B96B17B8F}"/>
              </a:ext>
            </a:extLst>
          </p:cNvPr>
          <p:cNvSpPr txBox="1"/>
          <p:nvPr/>
        </p:nvSpPr>
        <p:spPr>
          <a:xfrm>
            <a:off x="325130" y="1539426"/>
            <a:ext cx="5897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00" dirty="0"/>
              <a:t>A truncated mean is used to reject fluctuations or </a:t>
            </a:r>
            <a:r>
              <a:rPr lang="en-IT" sz="1300" dirty="0">
                <a:latin typeface="Symbol" pitchFamily="2" charset="2"/>
              </a:rPr>
              <a:t>d</a:t>
            </a:r>
            <a:r>
              <a:rPr lang="en-IT" sz="1300" dirty="0"/>
              <a:t>-rays </a:t>
            </a:r>
            <a:r>
              <a:rPr lang="en-GB" sz="1300" dirty="0"/>
              <a:t>a</a:t>
            </a:r>
            <a:r>
              <a:rPr lang="en-IT" sz="1300" dirty="0"/>
              <a:t>nd increase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432D4-8205-6E2E-1F3F-21E99D5BBED7}"/>
              </a:ext>
            </a:extLst>
          </p:cNvPr>
          <p:cNvSpPr txBox="1"/>
          <p:nvPr/>
        </p:nvSpPr>
        <p:spPr>
          <a:xfrm>
            <a:off x="342843" y="536486"/>
            <a:ext cx="617117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For thick layers or large sampling the dE distribution is approximated by a gaussian</a:t>
            </a:r>
          </a:p>
          <a:p>
            <a:endParaRPr lang="en-IT" sz="800" dirty="0"/>
          </a:p>
          <a:p>
            <a:r>
              <a:rPr lang="en-IT" sz="1300" dirty="0"/>
              <a:t>For thin layers of small sampling rare hard-collisions matter  (</a:t>
            </a:r>
            <a:r>
              <a:rPr lang="en-IT" sz="1300" dirty="0">
                <a:latin typeface="Symbol" pitchFamily="2" charset="2"/>
              </a:rPr>
              <a:t>d</a:t>
            </a:r>
            <a:r>
              <a:rPr lang="en-IT" sz="1300" dirty="0"/>
              <a:t>-rays, knock on electrons, </a:t>
            </a:r>
          </a:p>
          <a:p>
            <a:r>
              <a:rPr lang="en-IT" sz="1300" dirty="0"/>
              <a:t>bremmssthralung) and the dE distribution is described by a Landau distribution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C98F0C-4A35-9699-B8A8-8A7812B3E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899" y="995597"/>
            <a:ext cx="1790700" cy="527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929388-E2CD-90FC-8EFA-15C22D90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395" y="519278"/>
            <a:ext cx="1328198" cy="4908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F8AB3B-EB73-96F4-C270-1CA97FD6E945}"/>
              </a:ext>
            </a:extLst>
          </p:cNvPr>
          <p:cNvSpPr/>
          <p:nvPr/>
        </p:nvSpPr>
        <p:spPr>
          <a:xfrm>
            <a:off x="7380998" y="2284392"/>
            <a:ext cx="1275460" cy="747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D810D-E26C-8242-4313-F6ABABB84D36}"/>
              </a:ext>
            </a:extLst>
          </p:cNvPr>
          <p:cNvSpPr txBox="1"/>
          <p:nvPr/>
        </p:nvSpPr>
        <p:spPr>
          <a:xfrm>
            <a:off x="7135313" y="2327493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dE/dx resolution as a function </a:t>
            </a:r>
          </a:p>
          <a:p>
            <a:r>
              <a:rPr lang="en-IT" sz="1000" dirty="0"/>
              <a:t>of the truncation level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44FA06-E0B6-F1D8-A7AD-17BE5329E67D}"/>
              </a:ext>
            </a:extLst>
          </p:cNvPr>
          <p:cNvCxnSpPr/>
          <p:nvPr/>
        </p:nvCxnSpPr>
        <p:spPr>
          <a:xfrm flipV="1">
            <a:off x="7210395" y="3839655"/>
            <a:ext cx="335199" cy="2152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10A175-9B85-EC00-C13D-652A83EC79DF}"/>
              </a:ext>
            </a:extLst>
          </p:cNvPr>
          <p:cNvSpPr txBox="1"/>
          <p:nvPr/>
        </p:nvSpPr>
        <p:spPr>
          <a:xfrm>
            <a:off x="6676662" y="4005751"/>
            <a:ext cx="9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Best at 70%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E84F14-C257-36BD-026E-80ECDF0580E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F27BB2A-FAEF-D775-A402-0F81EAAE036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529AB0B8-C580-6F02-AD95-8D4387575F04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07EBC965-EF04-003A-AAE1-A7DEA7104E9E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85F5BD-535B-CEB3-FD8E-A0598CB1650B}"/>
              </a:ext>
            </a:extLst>
          </p:cNvPr>
          <p:cNvSpPr/>
          <p:nvPr/>
        </p:nvSpPr>
        <p:spPr>
          <a:xfrm>
            <a:off x="1419922" y="4408449"/>
            <a:ext cx="2884449" cy="408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2871B-A2BF-869D-853A-E18C23BC450F}"/>
              </a:ext>
            </a:extLst>
          </p:cNvPr>
          <p:cNvSpPr txBox="1"/>
          <p:nvPr/>
        </p:nvSpPr>
        <p:spPr>
          <a:xfrm>
            <a:off x="2819801" y="4465848"/>
            <a:ext cx="16841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dE/dx (arbitrary units)</a:t>
            </a:r>
          </a:p>
        </p:txBody>
      </p:sp>
    </p:spTree>
    <p:extLst>
      <p:ext uri="{BB962C8B-B14F-4D97-AF65-F5344CB8AC3E}">
        <p14:creationId xmlns:p14="http://schemas.microsoft.com/office/powerpoint/2010/main" val="260230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5076E-EB7D-525A-F5AC-3CD1D5642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9E2F78-C812-D69A-8FB3-AF36204AADA5}"/>
              </a:ext>
            </a:extLst>
          </p:cNvPr>
          <p:cNvSpPr/>
          <p:nvPr/>
        </p:nvSpPr>
        <p:spPr>
          <a:xfrm>
            <a:off x="356877" y="362497"/>
            <a:ext cx="3268065" cy="22417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097DC4-E9B4-9769-052B-D75D731D883B}"/>
              </a:ext>
            </a:extLst>
          </p:cNvPr>
          <p:cNvSpPr/>
          <p:nvPr/>
        </p:nvSpPr>
        <p:spPr>
          <a:xfrm>
            <a:off x="356877" y="2705858"/>
            <a:ext cx="3268065" cy="222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67BABA-BD46-14B1-708A-57A27D04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42" y="2819652"/>
            <a:ext cx="2872692" cy="20139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6514AA-E9D1-63A6-F065-1EA303CD7373}"/>
              </a:ext>
            </a:extLst>
          </p:cNvPr>
          <p:cNvSpPr/>
          <p:nvPr/>
        </p:nvSpPr>
        <p:spPr>
          <a:xfrm>
            <a:off x="4192145" y="1919594"/>
            <a:ext cx="4594344" cy="3012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840D4-1801-0A90-FA84-44019931C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583" y="1951233"/>
            <a:ext cx="4291642" cy="29656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8FD1D1-2C8D-12EB-8B40-0DE87B473D93}"/>
              </a:ext>
            </a:extLst>
          </p:cNvPr>
          <p:cNvSpPr/>
          <p:nvPr/>
        </p:nvSpPr>
        <p:spPr>
          <a:xfrm>
            <a:off x="4192145" y="558938"/>
            <a:ext cx="4594344" cy="1306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4CE309-5888-68B1-1249-FE0AB9D7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17" y="498564"/>
            <a:ext cx="3091085" cy="20888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E20806-3EC5-FB80-EADF-2B2DFE7CE1A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668859-70A8-FDCD-7AF5-0F7212BB32E7}"/>
              </a:ext>
            </a:extLst>
          </p:cNvPr>
          <p:cNvSpPr/>
          <p:nvPr/>
        </p:nvSpPr>
        <p:spPr>
          <a:xfrm>
            <a:off x="4038010" y="-31962"/>
            <a:ext cx="95891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ALICE TPC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D05207-EF52-26D1-42B1-22DDF6E0E3F7}"/>
              </a:ext>
            </a:extLst>
          </p:cNvPr>
          <p:cNvSpPr txBox="1"/>
          <p:nvPr/>
        </p:nvSpPr>
        <p:spPr>
          <a:xfrm>
            <a:off x="5105361" y="291203"/>
            <a:ext cx="18955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Time projection chamber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1333A-6A22-14EE-72DF-B9003330F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271" y="563376"/>
            <a:ext cx="1678855" cy="1297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114799-E5A9-8FBD-2590-096474F7422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71732F01-C6F5-59A8-57A3-45BBB21F51A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D7086EAB-1F9A-1ABA-B2A1-33A026589C2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CF362686-F31F-357E-35D7-95B07585B54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CB212-8C36-CB4F-7A9D-5B7F198FC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311" y="615230"/>
            <a:ext cx="1710454" cy="11828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43C8F0-0B0A-2C20-835D-D343AD448549}"/>
              </a:ext>
            </a:extLst>
          </p:cNvPr>
          <p:cNvSpPr/>
          <p:nvPr/>
        </p:nvSpPr>
        <p:spPr>
          <a:xfrm>
            <a:off x="6569370" y="1656413"/>
            <a:ext cx="339881" cy="173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549C57-A1EE-244B-17F9-2B504F50B382}"/>
              </a:ext>
            </a:extLst>
          </p:cNvPr>
          <p:cNvSpPr/>
          <p:nvPr/>
        </p:nvSpPr>
        <p:spPr>
          <a:xfrm>
            <a:off x="8234344" y="1665501"/>
            <a:ext cx="339881" cy="173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BB05A-7F51-F2D2-DA6F-C93AA722517B}"/>
              </a:ext>
            </a:extLst>
          </p:cNvPr>
          <p:cNvSpPr txBox="1"/>
          <p:nvPr/>
        </p:nvSpPr>
        <p:spPr>
          <a:xfrm>
            <a:off x="360818" y="306592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ALICE: Quark-gluon plasma in heavy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319035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1E2BE-4484-C353-3B69-BE7A1A75B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A93863-93F3-B0C7-18F7-DF9D492D376B}"/>
              </a:ext>
            </a:extLst>
          </p:cNvPr>
          <p:cNvSpPr/>
          <p:nvPr/>
        </p:nvSpPr>
        <p:spPr>
          <a:xfrm>
            <a:off x="345611" y="397950"/>
            <a:ext cx="3268065" cy="222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28B2C2-1820-8243-784C-1808C773E41C}"/>
              </a:ext>
            </a:extLst>
          </p:cNvPr>
          <p:cNvSpPr/>
          <p:nvPr/>
        </p:nvSpPr>
        <p:spPr>
          <a:xfrm>
            <a:off x="356877" y="2705858"/>
            <a:ext cx="3268065" cy="222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3B76D8-56E2-5E3A-A1E6-10387BC238B3}"/>
              </a:ext>
            </a:extLst>
          </p:cNvPr>
          <p:cNvSpPr/>
          <p:nvPr/>
        </p:nvSpPr>
        <p:spPr>
          <a:xfrm>
            <a:off x="4192145" y="2237172"/>
            <a:ext cx="4594344" cy="269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56A89-8F73-BF15-B758-05662151C894}"/>
              </a:ext>
            </a:extLst>
          </p:cNvPr>
          <p:cNvSpPr/>
          <p:nvPr/>
        </p:nvSpPr>
        <p:spPr>
          <a:xfrm>
            <a:off x="4192145" y="558938"/>
            <a:ext cx="4594344" cy="1594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9BDF07-371A-398D-9430-5290FACFF9C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E29E27-778E-4A2B-400E-830A5D1EFA23}"/>
              </a:ext>
            </a:extLst>
          </p:cNvPr>
          <p:cNvSpPr/>
          <p:nvPr/>
        </p:nvSpPr>
        <p:spPr>
          <a:xfrm>
            <a:off x="3944077" y="-31962"/>
            <a:ext cx="114678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CMS Tracker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7B005-6356-AE78-53AF-210C95BEB26D}"/>
              </a:ext>
            </a:extLst>
          </p:cNvPr>
          <p:cNvSpPr txBox="1"/>
          <p:nvPr/>
        </p:nvSpPr>
        <p:spPr>
          <a:xfrm>
            <a:off x="5669334" y="290818"/>
            <a:ext cx="1479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Inner Tracker System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0A3AA5-6392-945D-1029-89549165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055" y="567817"/>
            <a:ext cx="1678855" cy="1297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597AA-A59D-ED3A-DFB6-6D7498C92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6" y="571142"/>
            <a:ext cx="2890268" cy="2026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798F0-A431-9AF5-18B3-B3EBB641E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268" y="568356"/>
            <a:ext cx="2219621" cy="1496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5783B0-1C2D-92CE-1DE3-0A61E1EDF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15" y="3332619"/>
            <a:ext cx="3098985" cy="1028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648948-33F9-5D37-9FE6-0FD1929ED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54" y="2244767"/>
            <a:ext cx="2705363" cy="2641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B49947-A1C6-3DEC-0246-4C82EDB792E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E6FC4AC5-8720-A881-A73D-857AE328EB6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0AA6C905-C9B7-5FE5-7D80-C927A032089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26012C07-4AA2-28F5-E6AA-DDFD41EDC896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4506A-9233-5E80-1A3F-81F1F53806E9}"/>
              </a:ext>
            </a:extLst>
          </p:cNvPr>
          <p:cNvSpPr txBox="1"/>
          <p:nvPr/>
        </p:nvSpPr>
        <p:spPr>
          <a:xfrm>
            <a:off x="376181" y="359923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CMS: Higg boson and BSM 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A65CA9-171D-4A07-3CE5-F1735E489981}"/>
              </a:ext>
            </a:extLst>
          </p:cNvPr>
          <p:cNvSpPr txBox="1"/>
          <p:nvPr/>
        </p:nvSpPr>
        <p:spPr>
          <a:xfrm>
            <a:off x="6415095" y="1124649"/>
            <a:ext cx="1386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Silicon Pixel Detector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0CD9B9-CF9D-EA8E-82E4-D28FC84C6F79}"/>
              </a:ext>
            </a:extLst>
          </p:cNvPr>
          <p:cNvSpPr txBox="1"/>
          <p:nvPr/>
        </p:nvSpPr>
        <p:spPr>
          <a:xfrm>
            <a:off x="6980854" y="876066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Silicon Strip Detector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CB4B16-979B-E3A8-F3D7-81936CA7527C}"/>
              </a:ext>
            </a:extLst>
          </p:cNvPr>
          <p:cNvSpPr txBox="1"/>
          <p:nvPr/>
        </p:nvSpPr>
        <p:spPr>
          <a:xfrm>
            <a:off x="7154082" y="599067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Micro-Strip Gas Chamber</a:t>
            </a:r>
          </a:p>
        </p:txBody>
      </p:sp>
    </p:spTree>
    <p:extLst>
      <p:ext uri="{BB962C8B-B14F-4D97-AF65-F5344CB8AC3E}">
        <p14:creationId xmlns:p14="http://schemas.microsoft.com/office/powerpoint/2010/main" val="398863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F5BB5-3FEB-0CE5-A33B-A35FF7241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822E84-C773-C428-9E94-60C0938562AD}"/>
              </a:ext>
            </a:extLst>
          </p:cNvPr>
          <p:cNvSpPr/>
          <p:nvPr/>
        </p:nvSpPr>
        <p:spPr>
          <a:xfrm>
            <a:off x="119956" y="419951"/>
            <a:ext cx="8958552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4B71C5-8037-129B-B2DD-FDF6197E966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502548-219E-A21F-C734-5481297E15E3}"/>
              </a:ext>
            </a:extLst>
          </p:cNvPr>
          <p:cNvSpPr/>
          <p:nvPr/>
        </p:nvSpPr>
        <p:spPr>
          <a:xfrm>
            <a:off x="3648514" y="-31962"/>
            <a:ext cx="17379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Transition Radiation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61141-1218-5928-D7B7-A9E811A4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72" y="452434"/>
            <a:ext cx="6209344" cy="43457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1C072A-E95C-57CC-5DCE-6A38AA2DB02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E7B6DE-5230-22DE-4065-11ABB849424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67A843-698D-AF6C-91E3-2217B8D7D50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2C036E4B-07FA-40FF-AC74-A80CC35229C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3F041-996E-127C-714D-EC75BDD8C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0" y="1521773"/>
            <a:ext cx="2393463" cy="2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D5E5A-1EDE-476D-D4E2-CB0652332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BC1823-3DFF-2A29-E2C2-6F63FE9B39B1}"/>
              </a:ext>
            </a:extLst>
          </p:cNvPr>
          <p:cNvSpPr/>
          <p:nvPr/>
        </p:nvSpPr>
        <p:spPr>
          <a:xfrm>
            <a:off x="952328" y="381338"/>
            <a:ext cx="7234071" cy="4522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407CD5-65B9-18C5-8301-ED27D24E9B3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B1B94F-2354-DD79-282E-E3C7EDFC28D3}"/>
              </a:ext>
            </a:extLst>
          </p:cNvPr>
          <p:cNvSpPr/>
          <p:nvPr/>
        </p:nvSpPr>
        <p:spPr>
          <a:xfrm>
            <a:off x="3648517" y="-31962"/>
            <a:ext cx="17379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Transition Radiation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889B8-2B87-CC73-140D-BA47BA5B6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20" y="442952"/>
            <a:ext cx="6486850" cy="44337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A03A86-273B-6E46-822C-2A01C4165EC3}"/>
              </a:ext>
            </a:extLst>
          </p:cNvPr>
          <p:cNvSpPr/>
          <p:nvPr/>
        </p:nvSpPr>
        <p:spPr>
          <a:xfrm>
            <a:off x="4943735" y="462950"/>
            <a:ext cx="885388" cy="257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17C25-A863-CE4B-603C-5C75C0427835}"/>
              </a:ext>
            </a:extLst>
          </p:cNvPr>
          <p:cNvSpPr txBox="1"/>
          <p:nvPr/>
        </p:nvSpPr>
        <p:spPr>
          <a:xfrm>
            <a:off x="4852800" y="417337"/>
            <a:ext cx="5677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A192A-103B-4BE8-6B92-2C3C06FD06D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526CB5EC-B699-7AC6-942C-842238CD845D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FB1DE422-B538-EE56-C454-A3915353BAC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E56521-2C72-0490-7547-31C0F8ECDE3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299269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A7714-102F-1CF9-47EF-0AAF9C3C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5AA635-9CA5-480D-D66B-8467B3771E4A}"/>
              </a:ext>
            </a:extLst>
          </p:cNvPr>
          <p:cNvSpPr/>
          <p:nvPr/>
        </p:nvSpPr>
        <p:spPr>
          <a:xfrm>
            <a:off x="253255" y="390945"/>
            <a:ext cx="4318745" cy="4512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A044B3-F87F-6060-26D1-CFEEB9B2F179}"/>
              </a:ext>
            </a:extLst>
          </p:cNvPr>
          <p:cNvSpPr/>
          <p:nvPr/>
        </p:nvSpPr>
        <p:spPr>
          <a:xfrm>
            <a:off x="4836018" y="2821680"/>
            <a:ext cx="4054727" cy="2110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253A3-7C2F-E943-5107-9DF52A7E69CD}"/>
              </a:ext>
            </a:extLst>
          </p:cNvPr>
          <p:cNvSpPr/>
          <p:nvPr/>
        </p:nvSpPr>
        <p:spPr>
          <a:xfrm>
            <a:off x="4836018" y="619278"/>
            <a:ext cx="4054727" cy="2110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FD36B7-9C78-EC28-1231-A2DD0AC5A5F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D16ADF-6900-6FD9-7EF4-41D5AD6F7AC5}"/>
              </a:ext>
            </a:extLst>
          </p:cNvPr>
          <p:cNvSpPr/>
          <p:nvPr/>
        </p:nvSpPr>
        <p:spPr>
          <a:xfrm>
            <a:off x="3901757" y="-31962"/>
            <a:ext cx="123142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NOMAD  TRD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3DF78-D81F-32DF-D4B1-D83BED3B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002" y="3098516"/>
            <a:ext cx="1791865" cy="1685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BBA31-DD62-3F3A-127D-52619F12C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71" y="474146"/>
            <a:ext cx="4035411" cy="25119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842E34-F7B3-4045-B64A-CF364CF20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063" y="957804"/>
            <a:ext cx="1472794" cy="14694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0F0D16-647A-D39D-E3D9-5F3D0E9AB86D}"/>
              </a:ext>
            </a:extLst>
          </p:cNvPr>
          <p:cNvSpPr txBox="1"/>
          <p:nvPr/>
        </p:nvSpPr>
        <p:spPr>
          <a:xfrm>
            <a:off x="4836018" y="1384407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315 x 15 </a:t>
            </a:r>
            <a:r>
              <a:rPr lang="en-IT" sz="1000" dirty="0">
                <a:latin typeface="Symbol" pitchFamily="2" charset="2"/>
              </a:rPr>
              <a:t>m</a:t>
            </a:r>
            <a:r>
              <a:rPr lang="en-IT" sz="1000" dirty="0"/>
              <a:t>m </a:t>
            </a:r>
          </a:p>
          <a:p>
            <a:r>
              <a:rPr lang="en-IT" sz="1000" dirty="0"/>
              <a:t>polypropylene foils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E2080E-AF55-35B4-6B94-4C661C17368A}"/>
              </a:ext>
            </a:extLst>
          </p:cNvPr>
          <p:cNvSpPr txBox="1"/>
          <p:nvPr/>
        </p:nvSpPr>
        <p:spPr>
          <a:xfrm>
            <a:off x="7734659" y="1405615"/>
            <a:ext cx="1156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176 x 15 mm </a:t>
            </a:r>
          </a:p>
          <a:p>
            <a:r>
              <a:rPr lang="en-GB" sz="1000" dirty="0"/>
              <a:t>S</a:t>
            </a:r>
            <a:r>
              <a:rPr lang="en-IT" sz="1000" dirty="0"/>
              <a:t>traw tubes</a:t>
            </a:r>
          </a:p>
          <a:p>
            <a:r>
              <a:rPr lang="en-IT" sz="1000" dirty="0"/>
              <a:t>80% Xe + 20% CH</a:t>
            </a:r>
            <a:r>
              <a:rPr lang="en-IT" sz="1000" baseline="-250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7853D0-76F4-15F3-EF0F-CBD07F26A377}"/>
              </a:ext>
            </a:extLst>
          </p:cNvPr>
          <p:cNvSpPr txBox="1"/>
          <p:nvPr/>
        </p:nvSpPr>
        <p:spPr>
          <a:xfrm>
            <a:off x="5988525" y="834693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9x modules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0374E-DC6B-3141-B073-B52B06D86811}"/>
              </a:ext>
            </a:extLst>
          </p:cNvPr>
          <p:cNvSpPr txBox="1"/>
          <p:nvPr/>
        </p:nvSpPr>
        <p:spPr>
          <a:xfrm>
            <a:off x="5507275" y="2858305"/>
            <a:ext cx="676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1 module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92BEA0-765B-3F0C-D000-FCE486F30E2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369310D3-DFE5-50BA-2963-46ACB9313B6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33D09DE5-810E-A59C-2D61-DD6F78EB52F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3E6D75B7-7F88-A830-EE04-349A7B19B903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45CC7-3783-6728-8402-BE79D28D964C}"/>
              </a:ext>
            </a:extLst>
          </p:cNvPr>
          <p:cNvSpPr txBox="1"/>
          <p:nvPr/>
        </p:nvSpPr>
        <p:spPr>
          <a:xfrm>
            <a:off x="357513" y="397390"/>
            <a:ext cx="23984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NOMAD: </a:t>
            </a:r>
            <a:r>
              <a:rPr lang="en-IT" sz="1100" dirty="0">
                <a:latin typeface="Symbol" pitchFamily="2" charset="2"/>
              </a:rPr>
              <a:t>n</a:t>
            </a:r>
            <a:r>
              <a:rPr lang="en-IT" sz="1100" baseline="-25000" dirty="0"/>
              <a:t>u</a:t>
            </a:r>
            <a:r>
              <a:rPr lang="en-IT" sz="1100" dirty="0"/>
              <a:t>--&gt; </a:t>
            </a:r>
            <a:r>
              <a:rPr lang="en-IT" sz="1100" dirty="0">
                <a:latin typeface="Symbol" pitchFamily="2" charset="2"/>
              </a:rPr>
              <a:t>n</a:t>
            </a:r>
            <a:r>
              <a:rPr lang="en-IT" sz="1100" baseline="-25000" dirty="0"/>
              <a:t>e</a:t>
            </a:r>
            <a:r>
              <a:rPr lang="en-IT" sz="1100" dirty="0"/>
              <a:t> neutrino oscillations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782ED-94F1-867F-A2B5-A0AC8338C810}"/>
              </a:ext>
            </a:extLst>
          </p:cNvPr>
          <p:cNvSpPr txBox="1"/>
          <p:nvPr/>
        </p:nvSpPr>
        <p:spPr>
          <a:xfrm>
            <a:off x="5564193" y="349959"/>
            <a:ext cx="21704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Transition Radiation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27470-0C6E-9C72-CFEE-7354F92AB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09" y="3260309"/>
            <a:ext cx="3788180" cy="1409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DDC85-64EF-EE6E-563B-B6B613279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255" y="3057909"/>
            <a:ext cx="1791865" cy="1772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153A95-5B38-2646-FA0F-CB0F1C254798}"/>
              </a:ext>
            </a:extLst>
          </p:cNvPr>
          <p:cNvSpPr txBox="1"/>
          <p:nvPr/>
        </p:nvSpPr>
        <p:spPr>
          <a:xfrm>
            <a:off x="7494354" y="2842952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9x modules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A7341-14CA-9E21-497D-6834906191DA}"/>
              </a:ext>
            </a:extLst>
          </p:cNvPr>
          <p:cNvSpPr txBox="1"/>
          <p:nvPr/>
        </p:nvSpPr>
        <p:spPr>
          <a:xfrm>
            <a:off x="7731598" y="3299769"/>
            <a:ext cx="4395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>
                <a:latin typeface="Symbol" pitchFamily="2" charset="2"/>
              </a:rPr>
              <a:t>e</a:t>
            </a:r>
            <a:r>
              <a:rPr lang="en-IT" sz="600" baseline="-25000" dirty="0">
                <a:latin typeface="Symbol" pitchFamily="2" charset="2"/>
              </a:rPr>
              <a:t>p</a:t>
            </a:r>
            <a:r>
              <a:rPr lang="en-IT" sz="600" dirty="0"/>
              <a:t> &lt; 10</a:t>
            </a:r>
            <a:r>
              <a:rPr lang="en-IT" sz="600" baseline="30000" dirty="0"/>
              <a:t>-3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FF8BE-3D50-1560-6FBD-18AD58C33CA6}"/>
              </a:ext>
            </a:extLst>
          </p:cNvPr>
          <p:cNvCxnSpPr>
            <a:cxnSpLocks/>
          </p:cNvCxnSpPr>
          <p:nvPr/>
        </p:nvCxnSpPr>
        <p:spPr>
          <a:xfrm>
            <a:off x="7912100" y="3465815"/>
            <a:ext cx="193319" cy="0"/>
          </a:xfrm>
          <a:prstGeom prst="straightConnector1">
            <a:avLst/>
          </a:prstGeom>
          <a:ln w="3810">
            <a:solidFill>
              <a:schemeClr val="tx1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9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934D-E805-2081-9CC3-F39D123C7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11122-1CD4-1B0A-E136-DD8DAFE3CE3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528DB3-71D4-6395-0EB7-BB75BDB019FC}"/>
              </a:ext>
            </a:extLst>
          </p:cNvPr>
          <p:cNvSpPr/>
          <p:nvPr/>
        </p:nvSpPr>
        <p:spPr>
          <a:xfrm>
            <a:off x="3997744" y="-31962"/>
            <a:ext cx="103945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Arguments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C9069-2E93-2A9C-24CD-19EC6F69332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BEF3FE73-D2F9-8BD6-3163-86CBDC60DED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E846A871-27E3-2CD3-0A84-E8854849F7B5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0B57CA6E-E4DD-55AD-EDE2-AF86E838DD00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0318C-4956-1C6B-77E8-CD708DE6BDCB}"/>
              </a:ext>
            </a:extLst>
          </p:cNvPr>
          <p:cNvSpPr txBox="1"/>
          <p:nvPr/>
        </p:nvSpPr>
        <p:spPr>
          <a:xfrm>
            <a:off x="691375" y="613693"/>
            <a:ext cx="659013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Particle-ID Detectors based on Tracking		                    Passage through massive absorbers</a:t>
            </a:r>
          </a:p>
          <a:p>
            <a:r>
              <a:rPr lang="en-IT" sz="1300" dirty="0"/>
              <a:t>				      Calorimetry	   	        Kinematics</a:t>
            </a:r>
          </a:p>
          <a:p>
            <a:r>
              <a:rPr lang="en-IT" sz="1300" dirty="0"/>
              <a:t>								        Energy momentum balance</a:t>
            </a:r>
          </a:p>
          <a:p>
            <a:r>
              <a:rPr lang="en-IT" sz="1300" dirty="0"/>
              <a:t>             							        Shower shape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Particle-ID Detectors as Tracking by-product     		        Ionization Energy Loss</a:t>
            </a:r>
          </a:p>
          <a:p>
            <a:r>
              <a:rPr lang="en-IT" sz="1300" dirty="0"/>
              <a:t>								        Transition Detection 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Particle-ID Sensors  						        Multi-Anode Photomultipliers</a:t>
            </a:r>
          </a:p>
          <a:p>
            <a:r>
              <a:rPr lang="en-IT" sz="1300" dirty="0"/>
              <a:t>								        Micro-channel Plates</a:t>
            </a:r>
          </a:p>
          <a:p>
            <a:r>
              <a:rPr lang="en-IT" sz="1300" dirty="0"/>
              <a:t>							 	        Silicon Photomultipliers</a:t>
            </a:r>
          </a:p>
          <a:p>
            <a:r>
              <a:rPr lang="en-IT" sz="1300" dirty="0"/>
              <a:t>								        Low Gain Avalanche Photodiode 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Specific Particle-ID Detectors  				         Time-of-Flight</a:t>
            </a:r>
          </a:p>
          <a:p>
            <a:r>
              <a:rPr lang="en-IT" sz="1300" dirty="0"/>
              <a:t>								         Cherenkov Radiation</a:t>
            </a:r>
          </a:p>
        </p:txBody>
      </p:sp>
    </p:spTree>
    <p:extLst>
      <p:ext uri="{BB962C8B-B14F-4D97-AF65-F5344CB8AC3E}">
        <p14:creationId xmlns:p14="http://schemas.microsoft.com/office/powerpoint/2010/main" val="60766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25F04-2255-6C55-6B78-A2451741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03AAEC-7F1B-6294-21EB-690ECEF2868B}"/>
              </a:ext>
            </a:extLst>
          </p:cNvPr>
          <p:cNvSpPr/>
          <p:nvPr/>
        </p:nvSpPr>
        <p:spPr>
          <a:xfrm>
            <a:off x="306765" y="352659"/>
            <a:ext cx="3268065" cy="1835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5BEFFC-B6CC-3AE4-0782-A5550BC523BC}"/>
              </a:ext>
            </a:extLst>
          </p:cNvPr>
          <p:cNvSpPr/>
          <p:nvPr/>
        </p:nvSpPr>
        <p:spPr>
          <a:xfrm>
            <a:off x="273600" y="2316698"/>
            <a:ext cx="8512889" cy="2615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652D36-23C3-B2AF-236B-0A7B25B32E51}"/>
              </a:ext>
            </a:extLst>
          </p:cNvPr>
          <p:cNvSpPr/>
          <p:nvPr/>
        </p:nvSpPr>
        <p:spPr>
          <a:xfrm>
            <a:off x="4100651" y="627452"/>
            <a:ext cx="4594344" cy="1374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360EB-5B27-9445-00AB-3363D95A4B5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70FA8E-10ED-1C39-C9A1-34BCD0D10088}"/>
              </a:ext>
            </a:extLst>
          </p:cNvPr>
          <p:cNvSpPr/>
          <p:nvPr/>
        </p:nvSpPr>
        <p:spPr>
          <a:xfrm>
            <a:off x="4025604" y="-31962"/>
            <a:ext cx="9837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ATLAS TRT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036AB-DE8E-2AFD-F1CA-BC6A32E1E395}"/>
              </a:ext>
            </a:extLst>
          </p:cNvPr>
          <p:cNvSpPr txBox="1"/>
          <p:nvPr/>
        </p:nvSpPr>
        <p:spPr>
          <a:xfrm>
            <a:off x="4700359" y="313133"/>
            <a:ext cx="29956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Tracking and transition radiation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11B7-32FF-8CD8-2310-24FDFE723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491" y="671116"/>
            <a:ext cx="1829462" cy="12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F9EE6-8ACF-3B20-D4ED-361829BF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599" y="2316698"/>
            <a:ext cx="6477521" cy="2599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C4F70-A098-D2D2-FEF8-5701AE4C2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62" y="459327"/>
            <a:ext cx="2876565" cy="17901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DC59B-7A63-8111-0212-008CBD68720C}"/>
              </a:ext>
            </a:extLst>
          </p:cNvPr>
          <p:cNvSpPr/>
          <p:nvPr/>
        </p:nvSpPr>
        <p:spPr>
          <a:xfrm>
            <a:off x="4253051" y="1908722"/>
            <a:ext cx="3947749" cy="88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6F45B0-4174-3309-09E5-4FEA476A5B6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44B51ADC-0506-9777-1AA9-3B38EAD5F70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258CBD2B-6B05-B974-5330-AF77B96595F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5A68111F-F197-BA21-E878-06A6A36D005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6CE1F-1859-551E-96E1-8A70E434D748}"/>
              </a:ext>
            </a:extLst>
          </p:cNvPr>
          <p:cNvSpPr txBox="1"/>
          <p:nvPr/>
        </p:nvSpPr>
        <p:spPr>
          <a:xfrm>
            <a:off x="306765" y="313133"/>
            <a:ext cx="2191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ATLAS: Higg boson and BSM 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E31A3C-E50C-7324-F125-E09192F439CA}"/>
              </a:ext>
            </a:extLst>
          </p:cNvPr>
          <p:cNvSpPr/>
          <p:nvPr/>
        </p:nvSpPr>
        <p:spPr>
          <a:xfrm>
            <a:off x="273600" y="2188254"/>
            <a:ext cx="3510124" cy="142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61C7F5-4EC5-DCE0-1866-C8499102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036" y="735538"/>
            <a:ext cx="1572038" cy="1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6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82542-B628-5AAC-7950-AECB41D38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4523B2-84B8-99AA-CEF4-C1E507C47F5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7230A-BAF7-B6EB-D1A1-1C3C02FE8E9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E0E1D25F-9840-A4D2-FBE8-325C4E4E5A8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776AAA69-47BA-D172-4BE2-2EC4B6FDC6E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FF712CDE-EF72-77A1-6151-5FA2D6EBE62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6007A-BE2B-9941-EF75-D843070DF33C}"/>
              </a:ext>
            </a:extLst>
          </p:cNvPr>
          <p:cNvSpPr txBox="1"/>
          <p:nvPr/>
        </p:nvSpPr>
        <p:spPr>
          <a:xfrm>
            <a:off x="3404727" y="1453663"/>
            <a:ext cx="20490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PID Sensors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21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75F8-2DFB-B6F1-9A50-E579F9096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F2C7BF-CFAA-85B6-0898-253FB792E79D}"/>
              </a:ext>
            </a:extLst>
          </p:cNvPr>
          <p:cNvSpPr/>
          <p:nvPr/>
        </p:nvSpPr>
        <p:spPr>
          <a:xfrm>
            <a:off x="6348332" y="3450492"/>
            <a:ext cx="2511553" cy="1494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A9EB76-CFDC-8179-C8BC-A49F7D3EF5E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8FCF7-BD7E-68D6-FA89-60DEFFB15F39}"/>
              </a:ext>
            </a:extLst>
          </p:cNvPr>
          <p:cNvSpPr/>
          <p:nvPr/>
        </p:nvSpPr>
        <p:spPr>
          <a:xfrm>
            <a:off x="2870276" y="-31962"/>
            <a:ext cx="329442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Multi-Anode Photomultiplier (MA-PMT)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858EE-01F4-DEF7-E014-AF4EF1AEC32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0B170F87-DF10-C429-B44B-1ED4EB6AF85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2AE9DEAE-6726-F301-3B0F-9B4EDE1AEEE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ACB0D291-915B-9677-6789-C0ED896AFF6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4BC196-DD02-9830-5859-582869591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72" y="505068"/>
            <a:ext cx="4291627" cy="2711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3F2C3-51BE-0D61-D49A-33E5B46F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472" y="505072"/>
            <a:ext cx="3816770" cy="271155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7C7C3BE5-686E-D249-D6F9-C1B0127AB22C}"/>
              </a:ext>
            </a:extLst>
          </p:cNvPr>
          <p:cNvSpPr/>
          <p:nvPr/>
        </p:nvSpPr>
        <p:spPr>
          <a:xfrm>
            <a:off x="4729397" y="1581462"/>
            <a:ext cx="307298" cy="37667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E3067-E4AF-9109-056C-FE2FDBC7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386" y="3454702"/>
            <a:ext cx="1887316" cy="1449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FAC21-B1F9-0797-D696-932B3EEEA2DB}"/>
              </a:ext>
            </a:extLst>
          </p:cNvPr>
          <p:cNvSpPr txBox="1"/>
          <p:nvPr/>
        </p:nvSpPr>
        <p:spPr>
          <a:xfrm>
            <a:off x="6872990" y="3219381"/>
            <a:ext cx="1560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H8500 Flat Panel PMT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757B3-43C2-1627-B9C2-1787B9FAC963}"/>
              </a:ext>
            </a:extLst>
          </p:cNvPr>
          <p:cNvSpPr txBox="1"/>
          <p:nvPr/>
        </p:nvSpPr>
        <p:spPr>
          <a:xfrm>
            <a:off x="1221699" y="3515042"/>
            <a:ext cx="152221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Compact Layout</a:t>
            </a:r>
          </a:p>
          <a:p>
            <a:r>
              <a:rPr lang="en-IT" sz="1300" dirty="0"/>
              <a:t>Cost-effective</a:t>
            </a:r>
          </a:p>
          <a:p>
            <a:r>
              <a:rPr lang="en-IT" sz="1300" dirty="0"/>
              <a:t>High packing-factor</a:t>
            </a:r>
          </a:p>
          <a:p>
            <a:r>
              <a:rPr lang="en-IT" sz="1300" dirty="0"/>
              <a:t>Position sensitive</a:t>
            </a:r>
          </a:p>
          <a:p>
            <a:r>
              <a:rPr lang="en-IT" sz="1300" dirty="0"/>
              <a:t>Fast, O(100 ps) TTS</a:t>
            </a:r>
          </a:p>
          <a:p>
            <a:r>
              <a:rPr lang="en-IT" sz="1300" dirty="0"/>
              <a:t>Low dark count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B792F-0819-0889-5EB5-05AA92D37F99}"/>
              </a:ext>
            </a:extLst>
          </p:cNvPr>
          <p:cNvSpPr txBox="1"/>
          <p:nvPr/>
        </p:nvSpPr>
        <p:spPr>
          <a:xfrm>
            <a:off x="4057339" y="3596729"/>
            <a:ext cx="18284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Complex Layout</a:t>
            </a:r>
          </a:p>
          <a:p>
            <a:r>
              <a:rPr lang="en-IT" sz="1300" dirty="0"/>
              <a:t>Magnetic Field Sensitive</a:t>
            </a:r>
          </a:p>
          <a:p>
            <a:r>
              <a:rPr lang="en-IT" sz="1300" dirty="0"/>
              <a:t>High-Voltage (~1 kV)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D9A246-71A6-EB50-4E32-E532ACD4E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64" y="3980029"/>
            <a:ext cx="777062" cy="820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4E77D-D8B2-4820-45FE-A4F640531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445" y="4041075"/>
            <a:ext cx="777062" cy="7559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2B8DE3-3577-6C5C-3A31-111165C5FF3B}"/>
              </a:ext>
            </a:extLst>
          </p:cNvPr>
          <p:cNvSpPr txBox="1"/>
          <p:nvPr/>
        </p:nvSpPr>
        <p:spPr>
          <a:xfrm>
            <a:off x="289044" y="3573027"/>
            <a:ext cx="5304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Pros.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37A94-76CB-2860-55D2-81C739B68834}"/>
              </a:ext>
            </a:extLst>
          </p:cNvPr>
          <p:cNvSpPr txBox="1"/>
          <p:nvPr/>
        </p:nvSpPr>
        <p:spPr>
          <a:xfrm>
            <a:off x="3147563" y="3583093"/>
            <a:ext cx="5629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Cons.</a:t>
            </a:r>
          </a:p>
        </p:txBody>
      </p:sp>
    </p:spTree>
    <p:extLst>
      <p:ext uri="{BB962C8B-B14F-4D97-AF65-F5344CB8AC3E}">
        <p14:creationId xmlns:p14="http://schemas.microsoft.com/office/powerpoint/2010/main" val="3372496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4357-C127-1F63-617D-D1B770CBD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4C4B052-013B-078A-EE69-8A416410856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8719DD-46CE-31DE-D36F-4032F5C0B1D7}"/>
              </a:ext>
            </a:extLst>
          </p:cNvPr>
          <p:cNvSpPr/>
          <p:nvPr/>
        </p:nvSpPr>
        <p:spPr>
          <a:xfrm>
            <a:off x="3727405" y="-31962"/>
            <a:ext cx="158017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PMT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Photocatode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971F1-4E36-633E-CA81-3B9F59996B0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C0C40073-5247-2CF3-FBDC-34DDDD6F8EF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142B10CB-07D9-F110-285D-C1DE9CD55A9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CED25A64-CA1E-F4C2-56FC-9D3E510CDAE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37FE4-DCB9-F5AF-3290-1B9B3AA3B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86" y="630332"/>
            <a:ext cx="4156439" cy="251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C29FB-8113-A73C-3A64-76F53642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85" y="638184"/>
            <a:ext cx="4017101" cy="251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E4C63-E2BD-6F36-E5CA-4789FF2C115A}"/>
              </a:ext>
            </a:extLst>
          </p:cNvPr>
          <p:cNvSpPr txBox="1"/>
          <p:nvPr/>
        </p:nvSpPr>
        <p:spPr>
          <a:xfrm>
            <a:off x="372533" y="3251767"/>
            <a:ext cx="282167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Photocatode optimization depends on </a:t>
            </a:r>
          </a:p>
          <a:p>
            <a:r>
              <a:rPr lang="en-IT" sz="1300" dirty="0"/>
              <a:t>the detail structure of PMTs</a:t>
            </a:r>
          </a:p>
          <a:p>
            <a:endParaRPr lang="en-IT" sz="1300" dirty="0"/>
          </a:p>
          <a:p>
            <a:r>
              <a:rPr lang="en-IT" sz="1300" dirty="0"/>
              <a:t>R7600</a:t>
            </a:r>
          </a:p>
          <a:p>
            <a:r>
              <a:rPr lang="en-IT" sz="1300" dirty="0"/>
              <a:t>Compact</a:t>
            </a:r>
          </a:p>
          <a:p>
            <a:r>
              <a:rPr lang="en-IT" sz="1300" dirty="0"/>
              <a:t>2x2 cm</a:t>
            </a:r>
            <a:r>
              <a:rPr lang="en-IT" sz="1300" baseline="30000" dirty="0"/>
              <a:t>2</a:t>
            </a:r>
            <a:r>
              <a:rPr lang="en-IT" sz="1300" dirty="0"/>
              <a:t> area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9DEA3-E4A1-34C7-DBF9-85DB4A33A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72" y="3293716"/>
            <a:ext cx="5178614" cy="1595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CAE818-B25A-64BD-DBCB-3FF568C82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03" y="3755116"/>
            <a:ext cx="1791590" cy="1186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50C96-1549-4244-464C-3EFF6B0910F3}"/>
              </a:ext>
            </a:extLst>
          </p:cNvPr>
          <p:cNvSpPr txBox="1"/>
          <p:nvPr/>
        </p:nvSpPr>
        <p:spPr>
          <a:xfrm>
            <a:off x="717820" y="313725"/>
            <a:ext cx="68113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Thin layer of alkali metal (mix) with very low work function in vacuum (to prevent contaminatino)</a:t>
            </a:r>
          </a:p>
        </p:txBody>
      </p:sp>
    </p:spTree>
    <p:extLst>
      <p:ext uri="{BB962C8B-B14F-4D97-AF65-F5344CB8AC3E}">
        <p14:creationId xmlns:p14="http://schemas.microsoft.com/office/powerpoint/2010/main" val="2871779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F580B-E807-DCAA-9CB0-E1314A0F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07BAD1-771E-F0AA-C64A-5B04393FD15E}"/>
              </a:ext>
            </a:extLst>
          </p:cNvPr>
          <p:cNvSpPr txBox="1"/>
          <p:nvPr/>
        </p:nvSpPr>
        <p:spPr>
          <a:xfrm>
            <a:off x="120719" y="1227339"/>
            <a:ext cx="1938351" cy="178510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IT" sz="1300" dirty="0"/>
              <a:t>Gain 10</a:t>
            </a:r>
            <a:r>
              <a:rPr lang="en-IT" sz="1300" baseline="30000" dirty="0"/>
              <a:t>6 </a:t>
            </a:r>
            <a:r>
              <a:rPr lang="en-IT" sz="1300" dirty="0"/>
              <a:t>--&gt; single photon</a:t>
            </a:r>
          </a:p>
          <a:p>
            <a:endParaRPr lang="en-IT" sz="800" dirty="0"/>
          </a:p>
          <a:p>
            <a:r>
              <a:rPr lang="en-IT" sz="1300" dirty="0"/>
              <a:t>Collection efficiency 60%</a:t>
            </a:r>
          </a:p>
          <a:p>
            <a:endParaRPr lang="en-IT" sz="800" dirty="0"/>
          </a:p>
          <a:p>
            <a:r>
              <a:rPr lang="en-IT" sz="1300" dirty="0"/>
              <a:t>Small thickness</a:t>
            </a:r>
          </a:p>
          <a:p>
            <a:endParaRPr lang="en-IT" sz="800" dirty="0"/>
          </a:p>
          <a:p>
            <a:r>
              <a:rPr lang="en-IT" sz="1300" dirty="0"/>
              <a:t>High E field</a:t>
            </a:r>
          </a:p>
          <a:p>
            <a:endParaRPr lang="en-IT" sz="800" dirty="0"/>
          </a:p>
          <a:p>
            <a:r>
              <a:rPr lang="en-IT" sz="1300" dirty="0"/>
              <a:t>Segmented anode </a:t>
            </a:r>
          </a:p>
          <a:p>
            <a:r>
              <a:rPr lang="en-IT" sz="1300" dirty="0"/>
              <a:t>        --&gt; Position sensitive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718C02-7088-A985-4D14-A86B4725299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BACC-2D4C-D4FF-97BC-211DE6E00EE8}"/>
              </a:ext>
            </a:extLst>
          </p:cNvPr>
          <p:cNvSpPr/>
          <p:nvPr/>
        </p:nvSpPr>
        <p:spPr>
          <a:xfrm>
            <a:off x="2526425" y="-31962"/>
            <a:ext cx="398211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Micro-Channel Plate Photomultiplier (MCP-PMT)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64F617-E688-616F-0D10-B96BCDE8133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0" name="Foliennummernplatzhalter 6">
            <a:extLst>
              <a:ext uri="{FF2B5EF4-FFF2-40B4-BE49-F238E27FC236}">
                <a16:creationId xmlns:a16="http://schemas.microsoft.com/office/drawing/2014/main" id="{C461E523-2608-A4B3-2D8F-82B701CD7CE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>
            <a:extLst>
              <a:ext uri="{FF2B5EF4-FFF2-40B4-BE49-F238E27FC236}">
                <a16:creationId xmlns:a16="http://schemas.microsoft.com/office/drawing/2014/main" id="{D1688958-396A-F2FF-CB0A-39B7E66BED4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32" name="Fußzeilenplatzhalter 7">
            <a:extLst>
              <a:ext uri="{FF2B5EF4-FFF2-40B4-BE49-F238E27FC236}">
                <a16:creationId xmlns:a16="http://schemas.microsoft.com/office/drawing/2014/main" id="{5CD1113B-19F4-6659-28B7-0FD9FACE7E3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8DFB41-A927-5581-DDB1-264C8204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809" y="1778788"/>
            <a:ext cx="5462956" cy="3126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2C8587-2A71-C1DD-972B-5C5E92E745BC}"/>
              </a:ext>
            </a:extLst>
          </p:cNvPr>
          <p:cNvSpPr txBox="1"/>
          <p:nvPr/>
        </p:nvSpPr>
        <p:spPr>
          <a:xfrm>
            <a:off x="617034" y="352121"/>
            <a:ext cx="6570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300" dirty="0"/>
              <a:t>Similarly of ordinary PMT – dynode structure is substitute by MCP</a:t>
            </a:r>
          </a:p>
          <a:p>
            <a:pPr algn="ctr"/>
            <a:endParaRPr lang="en-IT" sz="800" dirty="0"/>
          </a:p>
          <a:p>
            <a:pPr algn="ctr"/>
            <a:r>
              <a:rPr lang="en-IT" sz="1300" dirty="0"/>
              <a:t>MCP: thin glass plate with an array of holes (10-100 </a:t>
            </a:r>
            <a:r>
              <a:rPr lang="en-IT" sz="1300" dirty="0">
                <a:latin typeface="Symbol" pitchFamily="2" charset="2"/>
              </a:rPr>
              <a:t>m</a:t>
            </a:r>
            <a:r>
              <a:rPr lang="en-IT" sz="1300" dirty="0"/>
              <a:t>m diameter) continous dynode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3DD6-1246-2F43-A00B-DB04448DB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23" y="3278128"/>
            <a:ext cx="1160712" cy="1623907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F1EFD3ED-D5DE-9449-BBCC-A0372D384F1E}"/>
              </a:ext>
            </a:extLst>
          </p:cNvPr>
          <p:cNvSpPr/>
          <p:nvPr/>
        </p:nvSpPr>
        <p:spPr>
          <a:xfrm>
            <a:off x="1269104" y="1919150"/>
            <a:ext cx="263583" cy="54751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070C4D-D0DC-A6F7-8388-D6EE0CA9D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75" y="3272108"/>
            <a:ext cx="1607860" cy="163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AE68B-E93F-2774-8A9B-CCC138E31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144" y="967674"/>
            <a:ext cx="777062" cy="82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0D88A0-506C-AFED-2056-C225DF3A5C40}"/>
              </a:ext>
            </a:extLst>
          </p:cNvPr>
          <p:cNvSpPr txBox="1"/>
          <p:nvPr/>
        </p:nvSpPr>
        <p:spPr>
          <a:xfrm>
            <a:off x="120719" y="1001931"/>
            <a:ext cx="5304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Pros.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F66E8-E858-2A69-8A3C-D4DC684DC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455" y="967674"/>
            <a:ext cx="777062" cy="755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07573F-4C87-71E2-F4BA-B70FD765E1A5}"/>
              </a:ext>
            </a:extLst>
          </p:cNvPr>
          <p:cNvSpPr txBox="1"/>
          <p:nvPr/>
        </p:nvSpPr>
        <p:spPr>
          <a:xfrm>
            <a:off x="5374821" y="1060235"/>
            <a:ext cx="5629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Cons.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92A50-1230-EE7E-238F-8B0790F41F2D}"/>
              </a:ext>
            </a:extLst>
          </p:cNvPr>
          <p:cNvSpPr txBox="1"/>
          <p:nvPr/>
        </p:nvSpPr>
        <p:spPr>
          <a:xfrm>
            <a:off x="6266798" y="1060235"/>
            <a:ext cx="8595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Expensive</a:t>
            </a:r>
          </a:p>
          <a:p>
            <a:r>
              <a:rPr lang="en-IT" sz="800" dirty="0"/>
              <a:t> </a:t>
            </a:r>
          </a:p>
          <a:p>
            <a:r>
              <a:rPr lang="en-IT" sz="1300" dirty="0"/>
              <a:t>(Ageing)</a:t>
            </a:r>
            <a:endParaRPr lang="en-IT" sz="1300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1406B8-748C-0E60-23AE-D5D1AD6EA345}"/>
              </a:ext>
            </a:extLst>
          </p:cNvPr>
          <p:cNvSpPr/>
          <p:nvPr/>
        </p:nvSpPr>
        <p:spPr>
          <a:xfrm>
            <a:off x="3462728" y="1778788"/>
            <a:ext cx="487180" cy="49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7B524-CC67-E3B3-BC12-DA498C818903}"/>
              </a:ext>
            </a:extLst>
          </p:cNvPr>
          <p:cNvSpPr txBox="1"/>
          <p:nvPr/>
        </p:nvSpPr>
        <p:spPr>
          <a:xfrm>
            <a:off x="1532687" y="1885128"/>
            <a:ext cx="2502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Small transit time spread (~ 30 ps)</a:t>
            </a:r>
          </a:p>
          <a:p>
            <a:endParaRPr lang="en-IT" sz="800" dirty="0"/>
          </a:p>
          <a:p>
            <a:r>
              <a:rPr lang="en-IT" sz="1300" dirty="0"/>
              <a:t>Works in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57801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B443-852F-9D52-B8A4-183BCFD5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D96D68-A65B-F8EE-6E28-002DE74FFF5E}"/>
              </a:ext>
            </a:extLst>
          </p:cNvPr>
          <p:cNvSpPr/>
          <p:nvPr/>
        </p:nvSpPr>
        <p:spPr>
          <a:xfrm>
            <a:off x="2926227" y="2622646"/>
            <a:ext cx="6045014" cy="2296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15063D-3F71-17F1-EAC5-44CB0CA99670}"/>
              </a:ext>
            </a:extLst>
          </p:cNvPr>
          <p:cNvSpPr/>
          <p:nvPr/>
        </p:nvSpPr>
        <p:spPr>
          <a:xfrm>
            <a:off x="2926227" y="345036"/>
            <a:ext cx="6045013" cy="2158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4AB62-7A6F-AB37-B8DC-4D4CD0127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490" y="2699425"/>
            <a:ext cx="2482291" cy="1898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8215C7-2C13-DC10-1E9F-D4B9487ED6A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DACF07-DAC8-837F-79D3-83F0B3FADD5E}"/>
              </a:ext>
            </a:extLst>
          </p:cNvPr>
          <p:cNvSpPr/>
          <p:nvPr/>
        </p:nvSpPr>
        <p:spPr>
          <a:xfrm>
            <a:off x="3161885" y="-31962"/>
            <a:ext cx="271119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Micro-Channel Plate (MCP-PMT)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ABA35A-A4AA-6C24-9073-CE1DAFA5849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0" name="Foliennummernplatzhalter 6">
            <a:extLst>
              <a:ext uri="{FF2B5EF4-FFF2-40B4-BE49-F238E27FC236}">
                <a16:creationId xmlns:a16="http://schemas.microsoft.com/office/drawing/2014/main" id="{B71B2280-9FB9-E093-4D6D-DC02E00270B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>
            <a:extLst>
              <a:ext uri="{FF2B5EF4-FFF2-40B4-BE49-F238E27FC236}">
                <a16:creationId xmlns:a16="http://schemas.microsoft.com/office/drawing/2014/main" id="{8A39AE89-298E-0729-8837-40C2D744A65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32" name="Fußzeilenplatzhalter 7">
            <a:extLst>
              <a:ext uri="{FF2B5EF4-FFF2-40B4-BE49-F238E27FC236}">
                <a16:creationId xmlns:a16="http://schemas.microsoft.com/office/drawing/2014/main" id="{2B66CE93-5EF6-1354-BEA7-7289DC8C142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FE118-C8B3-A700-D987-5AC7F5864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33" y="2684802"/>
            <a:ext cx="2894559" cy="2165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F7FF3-5EB7-94C7-6BFB-F9DBD6234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174" y="423831"/>
            <a:ext cx="2711191" cy="2027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8F0FB-18E0-6A19-BA42-4B2FE8CC6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85" y="428195"/>
            <a:ext cx="2688607" cy="2018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882DB-AC13-EE5A-3692-065531D0BDB3}"/>
              </a:ext>
            </a:extLst>
          </p:cNvPr>
          <p:cNvSpPr txBox="1"/>
          <p:nvPr/>
        </p:nvSpPr>
        <p:spPr>
          <a:xfrm>
            <a:off x="113213" y="660486"/>
            <a:ext cx="281301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Narrow amplification channel </a:t>
            </a:r>
            <a:r>
              <a:rPr lang="en-GB" sz="1300" dirty="0"/>
              <a:t>s</a:t>
            </a:r>
            <a:r>
              <a:rPr lang="en-IT" sz="1300" dirty="0"/>
              <a:t>ustains </a:t>
            </a:r>
          </a:p>
          <a:p>
            <a:r>
              <a:rPr lang="en-IT" sz="1300" dirty="0"/>
              <a:t>magnetic field (axial direction)</a:t>
            </a:r>
          </a:p>
          <a:p>
            <a:endParaRPr lang="en-IT" sz="1300" dirty="0"/>
          </a:p>
          <a:p>
            <a:r>
              <a:rPr lang="en-IT" sz="1300" dirty="0"/>
              <a:t>Backscattering reduced</a:t>
            </a:r>
          </a:p>
          <a:p>
            <a:endParaRPr lang="en-IT" sz="1300" dirty="0"/>
          </a:p>
          <a:p>
            <a:r>
              <a:rPr lang="en-IT" sz="1300" dirty="0"/>
              <a:t>Timing degraded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E7653-C230-0B0A-71FF-5121C071CE50}"/>
              </a:ext>
            </a:extLst>
          </p:cNvPr>
          <p:cNvSpPr txBox="1"/>
          <p:nvPr/>
        </p:nvSpPr>
        <p:spPr>
          <a:xfrm>
            <a:off x="113213" y="3221324"/>
            <a:ext cx="2170338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Residual gas ionization</a:t>
            </a:r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QE degradation due to ion </a:t>
            </a:r>
          </a:p>
          <a:p>
            <a:r>
              <a:rPr lang="en-IT" sz="1300" dirty="0"/>
              <a:t>           bombardment</a:t>
            </a:r>
          </a:p>
          <a:p>
            <a:endParaRPr lang="en-IT" sz="1300" dirty="0"/>
          </a:p>
          <a:p>
            <a:r>
              <a:rPr lang="en-IT" sz="1300" dirty="0"/>
              <a:t>Thin Al foil  (few </a:t>
            </a:r>
            <a:r>
              <a:rPr lang="en-IT" sz="1300" dirty="0">
                <a:latin typeface="Symbol" pitchFamily="2" charset="2"/>
              </a:rPr>
              <a:t>m</a:t>
            </a:r>
            <a:r>
              <a:rPr lang="en-IT" sz="1300" dirty="0"/>
              <a:t>m) block</a:t>
            </a:r>
          </a:p>
          <a:p>
            <a:r>
              <a:rPr lang="en-GB" sz="1300" dirty="0"/>
              <a:t>I</a:t>
            </a:r>
            <a:r>
              <a:rPr lang="en-IT" sz="1300" dirty="0"/>
              <a:t>on feedback and ½ electrons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8C2E30-02E1-BE7E-4DFF-ADB703DBB064}"/>
              </a:ext>
            </a:extLst>
          </p:cNvPr>
          <p:cNvCxnSpPr>
            <a:cxnSpLocks/>
          </p:cNvCxnSpPr>
          <p:nvPr/>
        </p:nvCxnSpPr>
        <p:spPr>
          <a:xfrm>
            <a:off x="6588177" y="3957403"/>
            <a:ext cx="547141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765783-2F24-24C6-986A-AF7C466DA3A8}"/>
              </a:ext>
            </a:extLst>
          </p:cNvPr>
          <p:cNvCxnSpPr>
            <a:cxnSpLocks/>
          </p:cNvCxnSpPr>
          <p:nvPr/>
        </p:nvCxnSpPr>
        <p:spPr>
          <a:xfrm flipV="1">
            <a:off x="6588177" y="3957403"/>
            <a:ext cx="0" cy="547141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AF704F-EC5F-2B84-28DC-96E73537345C}"/>
              </a:ext>
            </a:extLst>
          </p:cNvPr>
          <p:cNvSpPr txBox="1"/>
          <p:nvPr/>
        </p:nvSpPr>
        <p:spPr>
          <a:xfrm>
            <a:off x="7135318" y="3818903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1 yr at super B-factories</a:t>
            </a:r>
          </a:p>
        </p:txBody>
      </p:sp>
    </p:spTree>
    <p:extLst>
      <p:ext uri="{BB962C8B-B14F-4D97-AF65-F5344CB8AC3E}">
        <p14:creationId xmlns:p14="http://schemas.microsoft.com/office/powerpoint/2010/main" val="3806527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B6E0-3848-EEE5-5A1C-B1A5FAFB9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72C51D3-C7F9-AAE4-07B8-E1AEA420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5" y="3077544"/>
            <a:ext cx="3749218" cy="1770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04885-0335-94C6-3919-17CEBE47F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50" y="2018091"/>
            <a:ext cx="2496681" cy="28087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320E79-53F2-0A9B-9098-D464F8DB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631" y="2756760"/>
            <a:ext cx="977900" cy="1478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82A6E0-F2AA-832E-4E7B-2EB854CC4B0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0198A7-B524-5AF5-7128-850376D63142}"/>
              </a:ext>
            </a:extLst>
          </p:cNvPr>
          <p:cNvSpPr/>
          <p:nvPr/>
        </p:nvSpPr>
        <p:spPr>
          <a:xfrm>
            <a:off x="3259093" y="-31962"/>
            <a:ext cx="25167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Silicon Photomultiplier (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A28E7-78DF-D263-3511-F90CDEA81F9D}"/>
              </a:ext>
            </a:extLst>
          </p:cNvPr>
          <p:cNvSpPr txBox="1"/>
          <p:nvPr/>
        </p:nvSpPr>
        <p:spPr>
          <a:xfrm>
            <a:off x="2949129" y="447167"/>
            <a:ext cx="262745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SPAD array on a common Si substrate</a:t>
            </a:r>
          </a:p>
          <a:p>
            <a:endParaRPr lang="en-IT" sz="800" dirty="0"/>
          </a:p>
          <a:p>
            <a:r>
              <a:rPr lang="en-IT" sz="1200" dirty="0"/>
              <a:t>SPAD: single photon avalanche diode</a:t>
            </a:r>
          </a:p>
          <a:p>
            <a:r>
              <a:rPr lang="en-IT" sz="1200" dirty="0"/>
              <a:t>            working in Geiger mode</a:t>
            </a:r>
          </a:p>
          <a:p>
            <a:endParaRPr lang="en-IT" sz="1300" dirty="0"/>
          </a:p>
          <a:p>
            <a:r>
              <a:rPr lang="en-IT" sz="1200" dirty="0"/>
              <a:t>R: quench resitor to stop the avalanche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51FBE-CB96-D2E1-D58A-88A47EFE4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615" y="421493"/>
            <a:ext cx="2080916" cy="1446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AAB507-C464-3CCA-41DA-36FEAE2DC077}"/>
              </a:ext>
            </a:extLst>
          </p:cNvPr>
          <p:cNvSpPr txBox="1"/>
          <p:nvPr/>
        </p:nvSpPr>
        <p:spPr>
          <a:xfrm>
            <a:off x="4348278" y="2458445"/>
            <a:ext cx="175964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Possibility </a:t>
            </a:r>
            <a:r>
              <a:rPr lang="en-GB" sz="1200" dirty="0"/>
              <a:t>o</a:t>
            </a:r>
            <a:r>
              <a:rPr lang="en-IT" sz="1200" dirty="0"/>
              <a:t>f </a:t>
            </a:r>
          </a:p>
          <a:p>
            <a:endParaRPr lang="en-IT" sz="1200" dirty="0"/>
          </a:p>
          <a:p>
            <a:r>
              <a:rPr lang="en-IT" sz="1200" dirty="0"/>
              <a:t>- single-photon detection</a:t>
            </a:r>
          </a:p>
          <a:p>
            <a:pPr marL="285750" indent="-285750">
              <a:buFontTx/>
              <a:buChar char="-"/>
            </a:pPr>
            <a:endParaRPr lang="en-IT" sz="1200" dirty="0"/>
          </a:p>
          <a:p>
            <a:r>
              <a:rPr lang="en-IT" sz="1200" dirty="0"/>
              <a:t>-  photon counting</a:t>
            </a:r>
          </a:p>
          <a:p>
            <a:endParaRPr lang="en-IT" sz="1300" dirty="0"/>
          </a:p>
          <a:p>
            <a:pPr marL="285750" indent="-285750">
              <a:buFontTx/>
              <a:buChar char="-"/>
            </a:pPr>
            <a:endParaRPr lang="en-IT" sz="1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D094C-66E8-1B82-49B5-C282CB9F97E6}"/>
              </a:ext>
            </a:extLst>
          </p:cNvPr>
          <p:cNvSpPr txBox="1"/>
          <p:nvPr/>
        </p:nvSpPr>
        <p:spPr>
          <a:xfrm>
            <a:off x="136263" y="2202660"/>
            <a:ext cx="3502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Fast rise (discharge) and slow recharge</a:t>
            </a:r>
          </a:p>
          <a:p>
            <a:endParaRPr lang="en-GB" sz="800" dirty="0"/>
          </a:p>
          <a:p>
            <a:r>
              <a:rPr lang="en-GB" sz="1200" dirty="0"/>
              <a:t>Intrinsic high</a:t>
            </a:r>
            <a:r>
              <a:rPr lang="en-IT" sz="1200" dirty="0"/>
              <a:t> dark-count rate due to thermal electron</a:t>
            </a:r>
          </a:p>
          <a:p>
            <a:r>
              <a:rPr lang="en-IT" sz="1200" dirty="0"/>
              <a:t>(</a:t>
            </a:r>
            <a:r>
              <a:rPr lang="en-GB" sz="1200" dirty="0"/>
              <a:t>indistinguishable</a:t>
            </a:r>
            <a:r>
              <a:rPr lang="en-IT" sz="1200" dirty="0"/>
              <a:t> from single-photon)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2AB1FF-E5A3-A3C2-4F5A-211E31561EB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F32A2E80-B839-1428-B152-EA5C0955EA8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>
            <a:extLst>
              <a:ext uri="{FF2B5EF4-FFF2-40B4-BE49-F238E27FC236}">
                <a16:creationId xmlns:a16="http://schemas.microsoft.com/office/drawing/2014/main" id="{1231AF42-09DC-2513-8FCF-99C0AB44293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id="{EFD0D15E-04F8-92E4-EEDC-8206E78BF0F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32F17-FC74-1298-5077-3982E3899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15" y="439528"/>
            <a:ext cx="2665906" cy="132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6D81F-DB66-C86C-2D48-C1D701DA5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E529CFD-CF67-6340-91E7-0733148ACB47}"/>
              </a:ext>
            </a:extLst>
          </p:cNvPr>
          <p:cNvSpPr/>
          <p:nvPr/>
        </p:nvSpPr>
        <p:spPr>
          <a:xfrm>
            <a:off x="104500" y="1950922"/>
            <a:ext cx="6002464" cy="2925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6AD7D7-628B-0271-ED65-CA9FAA1482E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D337D4-6076-6838-41E1-52F5A20977DE}"/>
              </a:ext>
            </a:extLst>
          </p:cNvPr>
          <p:cNvSpPr/>
          <p:nvPr/>
        </p:nvSpPr>
        <p:spPr>
          <a:xfrm>
            <a:off x="3259093" y="-31962"/>
            <a:ext cx="25167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Silicon Photomultiplier (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)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00428993-7F2E-0D6C-1DE6-C065191CEC6B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0B8D3-27F6-7015-E3BA-52F50C58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A6E98-A3B5-E1A0-E9D9-7BF483B9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652" y="2890244"/>
            <a:ext cx="2178784" cy="1936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5002DA-00D3-57E3-EB8C-AD83E221A2D1}"/>
              </a:ext>
            </a:extLst>
          </p:cNvPr>
          <p:cNvGrpSpPr/>
          <p:nvPr/>
        </p:nvGrpSpPr>
        <p:grpSpPr>
          <a:xfrm>
            <a:off x="6823652" y="635533"/>
            <a:ext cx="2146865" cy="1936217"/>
            <a:chOff x="8851913" y="-1560195"/>
            <a:chExt cx="2146865" cy="19362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297FB04-7BEB-2564-F095-663F847AF288}"/>
                </a:ext>
              </a:extLst>
            </p:cNvPr>
            <p:cNvSpPr/>
            <p:nvPr/>
          </p:nvSpPr>
          <p:spPr>
            <a:xfrm>
              <a:off x="8851913" y="-1560195"/>
              <a:ext cx="2146865" cy="1936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5EA5DE-225C-DE0C-A734-2675C98BC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9516" y="-1465131"/>
              <a:ext cx="1809626" cy="170441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C90B367-BFFE-2C47-B7B4-7E908CB1A1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2075" y="-1358970"/>
              <a:ext cx="564776" cy="271229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6019F6-9DB7-07C6-8425-57F647C106FD}"/>
                </a:ext>
              </a:extLst>
            </p:cNvPr>
            <p:cNvSpPr txBox="1"/>
            <p:nvPr/>
          </p:nvSpPr>
          <p:spPr>
            <a:xfrm rot="19948697">
              <a:off x="9032658" y="-1449871"/>
              <a:ext cx="5453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>
                  <a:solidFill>
                    <a:srgbClr val="C00000"/>
                  </a:solidFill>
                </a:rPr>
                <a:t>1 mm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0D6FCD-E459-71B0-06CD-0588DF4B2F04}"/>
              </a:ext>
            </a:extLst>
          </p:cNvPr>
          <p:cNvCxnSpPr>
            <a:cxnSpLocks/>
          </p:cNvCxnSpPr>
          <p:nvPr/>
        </p:nvCxnSpPr>
        <p:spPr>
          <a:xfrm>
            <a:off x="6961452" y="2923816"/>
            <a:ext cx="1916206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8D22EA-0F1F-5E03-B033-5ED3151DB284}"/>
              </a:ext>
            </a:extLst>
          </p:cNvPr>
          <p:cNvSpPr txBox="1"/>
          <p:nvPr/>
        </p:nvSpPr>
        <p:spPr>
          <a:xfrm rot="50469">
            <a:off x="7590799" y="2618081"/>
            <a:ext cx="54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5 cm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902010-9527-4ED1-9198-A2CD195F551B}"/>
              </a:ext>
            </a:extLst>
          </p:cNvPr>
          <p:cNvGrpSpPr/>
          <p:nvPr/>
        </p:nvGrpSpPr>
        <p:grpSpPr>
          <a:xfrm>
            <a:off x="192746" y="2050126"/>
            <a:ext cx="4266472" cy="2611393"/>
            <a:chOff x="359316" y="830085"/>
            <a:chExt cx="5799438" cy="36544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5943FD-36CB-EBB3-4DDF-C809FC5EC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316" y="830085"/>
              <a:ext cx="5799438" cy="365444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EBB52E-0B34-2EFC-2E3D-7D2D3C183CD5}"/>
                </a:ext>
              </a:extLst>
            </p:cNvPr>
            <p:cNvSpPr/>
            <p:nvPr/>
          </p:nvSpPr>
          <p:spPr>
            <a:xfrm>
              <a:off x="5445565" y="836254"/>
              <a:ext cx="703084" cy="693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59DD63-1A4E-741D-82ED-6475C1AE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15" y="439528"/>
            <a:ext cx="2665906" cy="13246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17D4BD-C87D-11A1-E6D3-B5C99649B3B9}"/>
              </a:ext>
            </a:extLst>
          </p:cNvPr>
          <p:cNvSpPr/>
          <p:nvPr/>
        </p:nvSpPr>
        <p:spPr>
          <a:xfrm>
            <a:off x="1799573" y="2435012"/>
            <a:ext cx="2301780" cy="1211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38EA85-98D6-FDFA-5B1D-F5B989F595A4}"/>
              </a:ext>
            </a:extLst>
          </p:cNvPr>
          <p:cNvSpPr/>
          <p:nvPr/>
        </p:nvSpPr>
        <p:spPr>
          <a:xfrm>
            <a:off x="1655014" y="4006622"/>
            <a:ext cx="2744688" cy="630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7652B-2CFC-78EA-44F6-DB2AFBF98158}"/>
              </a:ext>
            </a:extLst>
          </p:cNvPr>
          <p:cNvSpPr txBox="1"/>
          <p:nvPr/>
        </p:nvSpPr>
        <p:spPr>
          <a:xfrm>
            <a:off x="2583886" y="3837065"/>
            <a:ext cx="151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High dark count rates</a:t>
            </a:r>
          </a:p>
          <a:p>
            <a:endParaRPr lang="en-GB" sz="1200" dirty="0"/>
          </a:p>
          <a:p>
            <a:r>
              <a:rPr lang="en-GB" sz="1200" dirty="0"/>
              <a:t>Radiation sensitive </a:t>
            </a:r>
            <a:endParaRPr lang="en-IT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65076-EE3F-7F0F-147B-F76A2C190A03}"/>
              </a:ext>
            </a:extLst>
          </p:cNvPr>
          <p:cNvSpPr txBox="1"/>
          <p:nvPr/>
        </p:nvSpPr>
        <p:spPr>
          <a:xfrm>
            <a:off x="2511428" y="2114724"/>
            <a:ext cx="28611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Compact &amp; robust layout</a:t>
            </a:r>
          </a:p>
          <a:p>
            <a:endParaRPr lang="en-GB" sz="800" dirty="0"/>
          </a:p>
          <a:p>
            <a:r>
              <a:rPr lang="en-GB" sz="1200" dirty="0"/>
              <a:t>Cost-effective production process</a:t>
            </a:r>
          </a:p>
          <a:p>
            <a:endParaRPr lang="en-GB" sz="800" dirty="0"/>
          </a:p>
          <a:p>
            <a:r>
              <a:rPr lang="en-GB" sz="1200" dirty="0"/>
              <a:t>High photon efficiency (40-50%)</a:t>
            </a:r>
          </a:p>
          <a:p>
            <a:endParaRPr lang="en-GB" sz="800" dirty="0"/>
          </a:p>
          <a:p>
            <a:r>
              <a:rPr lang="en-GB" sz="1200" dirty="0"/>
              <a:t>Good time resolution (~ 100 </a:t>
            </a:r>
            <a:r>
              <a:rPr lang="en-GB" sz="1200" dirty="0" err="1"/>
              <a:t>ps</a:t>
            </a:r>
            <a:r>
              <a:rPr lang="en-GB" sz="1200" dirty="0"/>
              <a:t>)</a:t>
            </a:r>
          </a:p>
          <a:p>
            <a:endParaRPr lang="en-GB" sz="800" dirty="0"/>
          </a:p>
          <a:p>
            <a:r>
              <a:rPr lang="en-GB" sz="1200" dirty="0"/>
              <a:t>Insensitive to </a:t>
            </a:r>
            <a:r>
              <a:rPr lang="en-GB" sz="1200" dirty="0" err="1"/>
              <a:t>magneti</a:t>
            </a:r>
            <a:r>
              <a:rPr lang="en-GB" sz="1200" dirty="0"/>
              <a:t> field (used for NMR)</a:t>
            </a:r>
            <a:endParaRPr lang="en-IT" sz="1200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C3CEDF9B-5861-3272-733A-03F7E34D1892}"/>
              </a:ext>
            </a:extLst>
          </p:cNvPr>
          <p:cNvSpPr/>
          <p:nvPr/>
        </p:nvSpPr>
        <p:spPr>
          <a:xfrm>
            <a:off x="4200599" y="4031355"/>
            <a:ext cx="371400" cy="31508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63C3AA-1838-E17F-5263-19EDD4C4454C}"/>
              </a:ext>
            </a:extLst>
          </p:cNvPr>
          <p:cNvSpPr txBox="1"/>
          <p:nvPr/>
        </p:nvSpPr>
        <p:spPr>
          <a:xfrm>
            <a:off x="4818041" y="3873812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Cooling</a:t>
            </a:r>
          </a:p>
          <a:p>
            <a:r>
              <a:rPr lang="en-IT" sz="1200" dirty="0">
                <a:solidFill>
                  <a:srgbClr val="C00000"/>
                </a:solidFill>
              </a:rPr>
              <a:t>Timing</a:t>
            </a:r>
          </a:p>
          <a:p>
            <a:r>
              <a:rPr lang="en-IT" sz="1200" dirty="0">
                <a:solidFill>
                  <a:srgbClr val="C00000"/>
                </a:solidFill>
              </a:rPr>
              <a:t>Annealing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A5BEB-9B7D-0B97-B5BE-51D5F3B8355D}"/>
              </a:ext>
            </a:extLst>
          </p:cNvPr>
          <p:cNvSpPr txBox="1"/>
          <p:nvPr/>
        </p:nvSpPr>
        <p:spPr>
          <a:xfrm>
            <a:off x="2949129" y="447167"/>
            <a:ext cx="262745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SPAD array on a common Si substrate</a:t>
            </a:r>
          </a:p>
          <a:p>
            <a:endParaRPr lang="en-IT" sz="800" dirty="0"/>
          </a:p>
          <a:p>
            <a:r>
              <a:rPr lang="en-IT" sz="1200" dirty="0"/>
              <a:t>SPAD: single photon avalanche diode</a:t>
            </a:r>
          </a:p>
          <a:p>
            <a:r>
              <a:rPr lang="en-IT" sz="1200" dirty="0"/>
              <a:t>            working in Geiger mode</a:t>
            </a:r>
          </a:p>
          <a:p>
            <a:endParaRPr lang="en-IT" sz="1300" dirty="0"/>
          </a:p>
          <a:p>
            <a:r>
              <a:rPr lang="en-IT" sz="1200" dirty="0"/>
              <a:t>R: quench resitor to stop the avalanche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956B56-D063-FC08-9CA5-AFCE843FEA3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0" name="Foliennummernplatzhalter 6">
            <a:extLst>
              <a:ext uri="{FF2B5EF4-FFF2-40B4-BE49-F238E27FC236}">
                <a16:creationId xmlns:a16="http://schemas.microsoft.com/office/drawing/2014/main" id="{9623E66E-A128-D898-E641-31957D434A2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>
            <a:extLst>
              <a:ext uri="{FF2B5EF4-FFF2-40B4-BE49-F238E27FC236}">
                <a16:creationId xmlns:a16="http://schemas.microsoft.com/office/drawing/2014/main" id="{C81738A7-BAA1-39CE-66EE-8F64CF032B4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32" name="Fußzeilenplatzhalter 7">
            <a:extLst>
              <a:ext uri="{FF2B5EF4-FFF2-40B4-BE49-F238E27FC236}">
                <a16:creationId xmlns:a16="http://schemas.microsoft.com/office/drawing/2014/main" id="{35A0F0CA-978A-0EAC-B605-8B63F378D493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766688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95FF-A76F-BDD4-B6BF-CEEFCB13F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3677B2-9E72-300A-9466-AD941BBC10D3}"/>
              </a:ext>
            </a:extLst>
          </p:cNvPr>
          <p:cNvSpPr/>
          <p:nvPr/>
        </p:nvSpPr>
        <p:spPr>
          <a:xfrm>
            <a:off x="4624466" y="1287377"/>
            <a:ext cx="4377127" cy="3072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6D0F3-04E9-19AB-0598-E4FF102BBECD}"/>
              </a:ext>
            </a:extLst>
          </p:cNvPr>
          <p:cNvSpPr/>
          <p:nvPr/>
        </p:nvSpPr>
        <p:spPr>
          <a:xfrm>
            <a:off x="142407" y="1287377"/>
            <a:ext cx="4377127" cy="3072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588020-6C99-26F8-907C-0E53D014CBA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4406FC-4CFC-3A95-6923-2B81D5316BE2}"/>
              </a:ext>
            </a:extLst>
          </p:cNvPr>
          <p:cNvSpPr/>
          <p:nvPr/>
        </p:nvSpPr>
        <p:spPr>
          <a:xfrm>
            <a:off x="3259087" y="-31962"/>
            <a:ext cx="25167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Silicon Photomultiplier (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57498-9E2F-D018-6127-5C1975F9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28" y="1529260"/>
            <a:ext cx="4165409" cy="257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5C29F-8C77-0839-CBE7-9DB08DBA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222" y="1429109"/>
            <a:ext cx="3879617" cy="2930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195A9-C3B5-FAD2-9BA1-35084C0E0EC1}"/>
              </a:ext>
            </a:extLst>
          </p:cNvPr>
          <p:cNvSpPr txBox="1"/>
          <p:nvPr/>
        </p:nvSpPr>
        <p:spPr>
          <a:xfrm>
            <a:off x="1060292" y="2919410"/>
            <a:ext cx="1711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At -30 </a:t>
            </a:r>
            <a:r>
              <a:rPr lang="en-US" sz="1200" baseline="30000" dirty="0" err="1">
                <a:solidFill>
                  <a:schemeClr val="bg1"/>
                </a:solidFill>
              </a:rPr>
              <a:t>o</a:t>
            </a:r>
            <a:r>
              <a:rPr lang="en-US" sz="1200" dirty="0" err="1">
                <a:solidFill>
                  <a:schemeClr val="bg1"/>
                </a:solidFill>
              </a:rPr>
              <a:t>C</a:t>
            </a:r>
            <a:r>
              <a:rPr lang="en-US" sz="1200" dirty="0">
                <a:solidFill>
                  <a:schemeClr val="bg1"/>
                </a:solidFill>
              </a:rPr>
              <a:t> after annealing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36D10-6A94-9579-7B99-8EDE2C45B3DF}"/>
              </a:ext>
            </a:extLst>
          </p:cNvPr>
          <p:cNvSpPr txBox="1"/>
          <p:nvPr/>
        </p:nvSpPr>
        <p:spPr>
          <a:xfrm>
            <a:off x="1046324" y="3187174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M. </a:t>
            </a:r>
            <a:r>
              <a:rPr lang="en-US" sz="1200" dirty="0" err="1">
                <a:solidFill>
                  <a:schemeClr val="bg1"/>
                </a:solidFill>
              </a:rPr>
              <a:t>Calvi</a:t>
            </a:r>
            <a:r>
              <a:rPr lang="en-US" sz="1200" dirty="0">
                <a:solidFill>
                  <a:schemeClr val="bg1"/>
                </a:solidFill>
              </a:rPr>
              <a:t>  et al., NIMA 922 (2019) 243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480311-AC4B-45ED-C8A8-186C6F1B3E3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AFCB2D22-013F-79B6-9042-F10CE4D81B8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DDFF4F0E-5959-5240-90EF-44809D74F63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8A2206B5-6D32-E620-0C66-BBDED4D5548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57C14-39D0-180E-BB68-D831A6EEB091}"/>
              </a:ext>
            </a:extLst>
          </p:cNvPr>
          <p:cNvSpPr txBox="1"/>
          <p:nvPr/>
        </p:nvSpPr>
        <p:spPr>
          <a:xfrm>
            <a:off x="332869" y="432935"/>
            <a:ext cx="63089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Dark counts can be mitigated by working at low temperature (about 0.5x every 10 degrees)</a:t>
            </a:r>
          </a:p>
          <a:p>
            <a:r>
              <a:rPr lang="en-IT" sz="1300" dirty="0"/>
              <a:t>Radiation damage can be cured with high-temperature annealing cycles</a:t>
            </a:r>
          </a:p>
        </p:txBody>
      </p:sp>
    </p:spTree>
    <p:extLst>
      <p:ext uri="{BB962C8B-B14F-4D97-AF65-F5344CB8AC3E}">
        <p14:creationId xmlns:p14="http://schemas.microsoft.com/office/powerpoint/2010/main" val="3318407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1F481-E4E6-19F1-896B-D7F9E684D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30B4DE-6FFA-8E33-095A-E6ABAA25D7C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7C51F4-C537-690C-62BD-A256587A4D7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8FC21B7F-00EC-2386-E30D-850755A8537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1F8452D4-02EC-0331-5F25-BA749D40113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E6D9093C-D15D-5C51-EDA1-31C8B7A6867B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F31DA-CD8F-07CB-9AC1-9F7D17467588}"/>
              </a:ext>
            </a:extLst>
          </p:cNvPr>
          <p:cNvSpPr txBox="1"/>
          <p:nvPr/>
        </p:nvSpPr>
        <p:spPr>
          <a:xfrm>
            <a:off x="2742684" y="1504463"/>
            <a:ext cx="3658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Specific PID Detectors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6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3D37-B3F4-7B33-40B4-775BDE41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564F9D-2CA3-6096-97CE-AD8B664DE80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46101D-94C7-15C8-011F-EF8E0B3CF12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764522C4-FB32-E245-D60D-569B06A0185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9A2BD8E2-4011-5DA3-BEDA-D86825706F1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E1C5F3B4-0A35-90C9-BB91-54518882843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AEC53-7ACF-A484-AB7D-E81AC2E5550A}"/>
              </a:ext>
            </a:extLst>
          </p:cNvPr>
          <p:cNvSpPr txBox="1"/>
          <p:nvPr/>
        </p:nvSpPr>
        <p:spPr>
          <a:xfrm>
            <a:off x="1698354" y="1479063"/>
            <a:ext cx="5323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PID from Tracking &amp; Calorimetry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FB8D-1D9B-4FE4-3740-C4C52413B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A91A54C-7E71-11F5-5CCA-FF45AFCD4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2464"/>
              </p:ext>
            </p:extLst>
          </p:nvPr>
        </p:nvGraphicFramePr>
        <p:xfrm>
          <a:off x="275276" y="1638243"/>
          <a:ext cx="846041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Energy Loss (dE/dx)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7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Transition Radiation (TDR)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Electrons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 sensitive to X-ray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9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Time-of-Flight (TOF)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Timing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99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Cherenkov Radiation 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Cherenkov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6340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AC27EE0-4306-9489-DC8E-D40A03BAC09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D47C3-A9A3-EA8F-C187-F937532FD534}"/>
              </a:ext>
            </a:extLst>
          </p:cNvPr>
          <p:cNvSpPr/>
          <p:nvPr/>
        </p:nvSpPr>
        <p:spPr>
          <a:xfrm>
            <a:off x="3992316" y="-31962"/>
            <a:ext cx="10502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EDB8D-6D0C-A0BD-7D34-4DA24BFE5E92}"/>
              </a:ext>
            </a:extLst>
          </p:cNvPr>
          <p:cNvSpPr txBox="1"/>
          <p:nvPr/>
        </p:nvSpPr>
        <p:spPr>
          <a:xfrm>
            <a:off x="231663" y="1264407"/>
            <a:ext cx="4633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Use momentum (tracking) to get the mass               p = </a:t>
            </a:r>
            <a:r>
              <a:rPr lang="en-IT" sz="1400" dirty="0">
                <a:latin typeface="Symbol" pitchFamily="2" charset="2"/>
              </a:rPr>
              <a:t>g</a:t>
            </a:r>
            <a:r>
              <a:rPr lang="en-IT" sz="1400" dirty="0"/>
              <a:t> m </a:t>
            </a:r>
            <a:r>
              <a:rPr lang="en-IT" sz="1400" dirty="0">
                <a:latin typeface="Symbol" pitchFamily="2" charset="2"/>
              </a:rPr>
              <a:t>b</a:t>
            </a:r>
            <a:r>
              <a:rPr lang="en-IT" sz="1400" dirty="0"/>
              <a:t>c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BAF07-DE1B-CA71-C745-165003DB718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7C89CB45-9D95-EA57-45AC-3AA7E419B48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E817B6C-B521-2AA2-7128-0E3B837C920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630F24BB-78DE-44EA-D911-C9A26CBCF28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411161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94DB8-1E06-90CF-756D-ED23F4074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AF14A1-D22C-AC1C-92C0-98D0B6D88E6F}"/>
              </a:ext>
            </a:extLst>
          </p:cNvPr>
          <p:cNvSpPr/>
          <p:nvPr/>
        </p:nvSpPr>
        <p:spPr>
          <a:xfrm>
            <a:off x="463422" y="401337"/>
            <a:ext cx="4364610" cy="4475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916701-5838-7FD3-7792-87CF43E5502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EF58E-C991-56DE-2D58-3E7C84FA793F}"/>
              </a:ext>
            </a:extLst>
          </p:cNvPr>
          <p:cNvSpPr/>
          <p:nvPr/>
        </p:nvSpPr>
        <p:spPr>
          <a:xfrm>
            <a:off x="3892229" y="-31962"/>
            <a:ext cx="125047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Time of Flight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CAA62-62C4-F1AF-2C02-AB901FFFD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548471"/>
            <a:ext cx="2995168" cy="947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722F81-897E-1913-9C45-349E029A77A8}"/>
              </a:ext>
            </a:extLst>
          </p:cNvPr>
          <p:cNvSpPr txBox="1"/>
          <p:nvPr/>
        </p:nvSpPr>
        <p:spPr>
          <a:xfrm>
            <a:off x="5367184" y="610365"/>
            <a:ext cx="145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Symbol" pitchFamily="2" charset="2"/>
              </a:rPr>
              <a:t>D</a:t>
            </a:r>
            <a:r>
              <a:rPr lang="en-IT" sz="1400" dirty="0"/>
              <a:t>t = TOF</a:t>
            </a:r>
          </a:p>
          <a:p>
            <a:endParaRPr lang="en-IT" sz="800" dirty="0"/>
          </a:p>
          <a:p>
            <a:r>
              <a:rPr lang="en-IT" sz="1400" dirty="0"/>
              <a:t>L = flight distance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B8241-7B10-1260-4DE0-D82E0C153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2" y="1852621"/>
            <a:ext cx="4161283" cy="1892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12655-1029-5D3B-F6A2-351D6FE3D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67" y="4046415"/>
            <a:ext cx="2179828" cy="556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AED714-FFE1-C07F-B7CD-17C6E13E6098}"/>
              </a:ext>
            </a:extLst>
          </p:cNvPr>
          <p:cNvSpPr txBox="1"/>
          <p:nvPr/>
        </p:nvSpPr>
        <p:spPr>
          <a:xfrm>
            <a:off x="5140872" y="2447472"/>
            <a:ext cx="3470181" cy="124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Start time t and distance L should be known*</a:t>
            </a:r>
          </a:p>
          <a:p>
            <a:endParaRPr lang="en-IT" sz="1400" dirty="0"/>
          </a:p>
          <a:p>
            <a:endParaRPr lang="en-IT" sz="1400" baseline="-25000" dirty="0"/>
          </a:p>
          <a:p>
            <a:r>
              <a:rPr lang="en-IT" sz="1400" dirty="0"/>
              <a:t>Arrival time difference goes with m</a:t>
            </a:r>
            <a:r>
              <a:rPr lang="en-IT" sz="1400" baseline="30000" dirty="0"/>
              <a:t>2</a:t>
            </a:r>
          </a:p>
          <a:p>
            <a:endParaRPr lang="en-IT" sz="1400" baseline="30000" dirty="0"/>
          </a:p>
          <a:p>
            <a:r>
              <a:rPr lang="en-IT" sz="1400" dirty="0"/>
              <a:t>			        drops as p</a:t>
            </a:r>
            <a:r>
              <a:rPr lang="en-IT" sz="1400" baseline="30000" dirty="0"/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BAD707-C51F-46A2-685D-B9489A423E94}"/>
              </a:ext>
            </a:extLst>
          </p:cNvPr>
          <p:cNvSpPr/>
          <p:nvPr/>
        </p:nvSpPr>
        <p:spPr>
          <a:xfrm>
            <a:off x="577197" y="3278469"/>
            <a:ext cx="373780" cy="6309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1A0830-C7C5-8C7C-3442-79671A809215}"/>
              </a:ext>
            </a:extLst>
          </p:cNvPr>
          <p:cNvSpPr/>
          <p:nvPr/>
        </p:nvSpPr>
        <p:spPr>
          <a:xfrm>
            <a:off x="1817733" y="3199649"/>
            <a:ext cx="373780" cy="6309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C65E3-44D9-5F92-C94F-15E1A0724D85}"/>
              </a:ext>
            </a:extLst>
          </p:cNvPr>
          <p:cNvSpPr txBox="1"/>
          <p:nvPr/>
        </p:nvSpPr>
        <p:spPr>
          <a:xfrm>
            <a:off x="637655" y="327846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E9EB9-EA3F-8E88-E391-F9845E2C994B}"/>
              </a:ext>
            </a:extLst>
          </p:cNvPr>
          <p:cNvSpPr txBox="1"/>
          <p:nvPr/>
        </p:nvSpPr>
        <p:spPr>
          <a:xfrm>
            <a:off x="1817733" y="3278468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then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BDDCC1-0959-AF65-8358-436F6DA4AF96}"/>
              </a:ext>
            </a:extLst>
          </p:cNvPr>
          <p:cNvSpPr txBox="1"/>
          <p:nvPr/>
        </p:nvSpPr>
        <p:spPr>
          <a:xfrm>
            <a:off x="5367184" y="4429760"/>
            <a:ext cx="2296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* </a:t>
            </a:r>
            <a:r>
              <a:rPr lang="en-GB" sz="1400" dirty="0"/>
              <a:t>With negligible uncertainty</a:t>
            </a:r>
            <a:endParaRPr lang="en-IT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F8C8B-7624-0EFB-58E1-E083E01FE92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872895-0334-14F2-9F43-406BA8A4EF8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9BB3D590-C5A2-87B3-0F8F-42689A6CFCE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1C42C7CE-FB6C-BB12-595C-00DEAD5BBFB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060910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0EE0-A4C3-A427-9E90-24B6F316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2C8A4E4-60B3-F44F-F61D-04F88E6A0F8B}"/>
              </a:ext>
            </a:extLst>
          </p:cNvPr>
          <p:cNvSpPr/>
          <p:nvPr/>
        </p:nvSpPr>
        <p:spPr>
          <a:xfrm>
            <a:off x="463422" y="401337"/>
            <a:ext cx="4364610" cy="4475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978B9D-5478-30F0-BEC6-22389984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31" y="1464479"/>
            <a:ext cx="3296879" cy="32776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CA6398-C830-EB08-9DDF-741447472D9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C12CF1-A814-EC91-09DC-0882CD03BBC2}"/>
              </a:ext>
            </a:extLst>
          </p:cNvPr>
          <p:cNvSpPr/>
          <p:nvPr/>
        </p:nvSpPr>
        <p:spPr>
          <a:xfrm>
            <a:off x="3894056" y="-31962"/>
            <a:ext cx="124681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Time-of-flight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42742109-99C4-5FD7-588C-0975CB85A766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A9C3D1-60AF-DE14-8E40-62C35ECD7FF6}"/>
                  </a:ext>
                </a:extLst>
              </p:cNvPr>
              <p:cNvSpPr txBox="1"/>
              <p:nvPr/>
            </p:nvSpPr>
            <p:spPr>
              <a:xfrm>
                <a:off x="5180499" y="1226725"/>
                <a:ext cx="3783665" cy="2708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400" dirty="0"/>
                  <a:t>Reference requirement is a at least 3</a:t>
                </a:r>
                <a:r>
                  <a:rPr lang="en-IT" sz="1400" dirty="0">
                    <a:latin typeface="Symbol" pitchFamily="2" charset="2"/>
                  </a:rPr>
                  <a:t>s</a:t>
                </a:r>
                <a:r>
                  <a:rPr lang="en-IT" sz="1400" dirty="0"/>
                  <a:t> separation</a:t>
                </a:r>
              </a:p>
              <a:p>
                <a:endParaRPr lang="en-IT" sz="1400" dirty="0"/>
              </a:p>
              <a:p>
                <a:r>
                  <a:rPr lang="en-IT" sz="1400" dirty="0"/>
                  <a:t>To double the reach in momentum </a:t>
                </a:r>
                <a:r>
                  <a:rPr lang="en-GB" sz="1400" dirty="0"/>
                  <a:t>o</a:t>
                </a:r>
                <a:r>
                  <a:rPr lang="en-IT" sz="1400" dirty="0"/>
                  <a:t>ne needs to </a:t>
                </a:r>
              </a:p>
              <a:p>
                <a:r>
                  <a:rPr lang="en-IT" sz="1400" dirty="0"/>
                  <a:t>quadruplicate distance </a:t>
                </a:r>
                <a:r>
                  <a:rPr lang="en-GB" sz="1400" dirty="0"/>
                  <a:t>o</a:t>
                </a:r>
                <a:r>
                  <a:rPr lang="en-IT" sz="1400" dirty="0"/>
                  <a:t>r time precision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With </a:t>
                </a:r>
                <a:r>
                  <a:rPr lang="en-GB" sz="1400" dirty="0"/>
                  <a:t>typical values</a:t>
                </a:r>
              </a:p>
              <a:p>
                <a:endParaRPr lang="en-GB" sz="800" dirty="0"/>
              </a:p>
              <a:p>
                <a:r>
                  <a:rPr lang="en-GB" sz="1400" dirty="0"/>
                  <a:t>          leverage </a:t>
                </a:r>
                <a:r>
                  <a:rPr lang="en-GB" sz="1400" i="1" dirty="0"/>
                  <a:t>L</a:t>
                </a:r>
                <a:r>
                  <a:rPr lang="en-GB" sz="1400" dirty="0"/>
                  <a:t> of 1 m</a:t>
                </a:r>
              </a:p>
              <a:p>
                <a:r>
                  <a:rPr lang="en-GB" sz="800" dirty="0"/>
                  <a:t> </a:t>
                </a:r>
              </a:p>
              <a:p>
                <a:r>
                  <a:rPr lang="en-GB" sz="1400" dirty="0"/>
                  <a:t>          time resolution </a:t>
                </a:r>
                <a:r>
                  <a:rPr lang="en-GB" sz="1400" dirty="0">
                    <a:latin typeface="Symbol" pitchFamily="2" charset="2"/>
                  </a:rPr>
                  <a:t>s</a:t>
                </a:r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GB" sz="1400" dirty="0"/>
                  <a:t> 100 </a:t>
                </a:r>
                <a:r>
                  <a:rPr lang="en-GB" sz="1400" dirty="0" err="1"/>
                  <a:t>ps</a:t>
                </a:r>
                <a:endParaRPr lang="en-IT" sz="1400" dirty="0"/>
              </a:p>
              <a:p>
                <a:endParaRPr lang="en-IT" sz="1400" baseline="-25000" dirty="0"/>
              </a:p>
              <a:p>
                <a:endParaRPr lang="en-IT" sz="1400" baseline="30000" dirty="0"/>
              </a:p>
              <a:p>
                <a:endParaRPr lang="en-IT" sz="1400" baseline="30000" dirty="0"/>
              </a:p>
              <a:p>
                <a:endParaRPr lang="en-IT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A9C3D1-60AF-DE14-8E40-62C35ECD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499" y="1226725"/>
                <a:ext cx="3783665" cy="2708434"/>
              </a:xfrm>
              <a:prstGeom prst="rect">
                <a:avLst/>
              </a:prstGeom>
              <a:blipFill>
                <a:blip r:embed="rId3"/>
                <a:stretch>
                  <a:fillRect l="-671" t="-9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A2C319A-9CE4-B5CF-C637-CE773D8CCCF3}"/>
              </a:ext>
            </a:extLst>
          </p:cNvPr>
          <p:cNvSpPr txBox="1"/>
          <p:nvPr/>
        </p:nvSpPr>
        <p:spPr>
          <a:xfrm>
            <a:off x="5218124" y="642795"/>
            <a:ext cx="314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</a:t>
            </a:r>
            <a:r>
              <a:rPr lang="en-IT" sz="1400" dirty="0"/>
              <a:t> ~ 10</a:t>
            </a:r>
            <a:r>
              <a:rPr lang="en-IT" sz="1400" baseline="30000" dirty="0"/>
              <a:t>8</a:t>
            </a:r>
            <a:r>
              <a:rPr lang="en-IT" sz="1400" dirty="0"/>
              <a:t> m/s = 0.3 m/ns =  0.03 m / 100 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9CD2B0-4354-29D0-EB3A-25A4C991542B}"/>
              </a:ext>
            </a:extLst>
          </p:cNvPr>
          <p:cNvSpPr txBox="1"/>
          <p:nvPr/>
        </p:nvSpPr>
        <p:spPr>
          <a:xfrm>
            <a:off x="3773490" y="4628517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</a:t>
            </a:r>
            <a:r>
              <a:rPr lang="en-IT" sz="1100" dirty="0"/>
              <a:t> (GeV/c)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40616-E81B-22C5-A72B-D127A072A0C5}"/>
              </a:ext>
            </a:extLst>
          </p:cNvPr>
          <p:cNvSpPr txBox="1"/>
          <p:nvPr/>
        </p:nvSpPr>
        <p:spPr>
          <a:xfrm rot="16200000">
            <a:off x="600564" y="1521386"/>
            <a:ext cx="3754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n </a:t>
            </a:r>
            <a:r>
              <a:rPr lang="en-IT" sz="1100" dirty="0">
                <a:latin typeface="Symbol" pitchFamily="2" charset="2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97836D-8443-CBA7-61FA-AC9282030067}"/>
              </a:ext>
            </a:extLst>
          </p:cNvPr>
          <p:cNvSpPr txBox="1"/>
          <p:nvPr/>
        </p:nvSpPr>
        <p:spPr>
          <a:xfrm>
            <a:off x="1446041" y="3808116"/>
            <a:ext cx="35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E424EA"/>
                </a:solidFill>
              </a:rPr>
              <a:t>e</a:t>
            </a:r>
            <a:r>
              <a:rPr lang="en-IT" sz="1000" dirty="0">
                <a:solidFill>
                  <a:srgbClr val="E424EA"/>
                </a:solidFill>
              </a:rPr>
              <a:t>-</a:t>
            </a:r>
            <a:r>
              <a:rPr lang="en-IT" sz="1000" dirty="0">
                <a:solidFill>
                  <a:srgbClr val="E424EA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12DC3C-FAF2-2C56-18E4-AFA60504AD2E}"/>
              </a:ext>
            </a:extLst>
          </p:cNvPr>
          <p:cNvSpPr txBox="1"/>
          <p:nvPr/>
        </p:nvSpPr>
        <p:spPr>
          <a:xfrm>
            <a:off x="2636540" y="3350383"/>
            <a:ext cx="351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</a:rPr>
              <a:t>k</a:t>
            </a:r>
            <a:r>
              <a:rPr lang="en-IT" sz="1000" dirty="0">
                <a:solidFill>
                  <a:srgbClr val="0070C0"/>
                </a:solidFill>
              </a:rPr>
              <a:t>-</a:t>
            </a:r>
            <a:r>
              <a:rPr lang="en-IT" sz="1000" dirty="0">
                <a:solidFill>
                  <a:srgbClr val="0070C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15B0B-E544-2BD7-DE41-A45EAC269CF0}"/>
              </a:ext>
            </a:extLst>
          </p:cNvPr>
          <p:cNvSpPr txBox="1"/>
          <p:nvPr/>
        </p:nvSpPr>
        <p:spPr>
          <a:xfrm>
            <a:off x="3535079" y="311948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B050"/>
                </a:solidFill>
              </a:rPr>
              <a:t>p</a:t>
            </a:r>
            <a:r>
              <a:rPr lang="en-IT" sz="1000" dirty="0">
                <a:solidFill>
                  <a:srgbClr val="00B050"/>
                </a:solidFill>
              </a:rPr>
              <a:t>-k</a:t>
            </a:r>
            <a:endParaRPr lang="en-IT" sz="1000" dirty="0">
              <a:solidFill>
                <a:srgbClr val="00B050"/>
              </a:solidFill>
              <a:latin typeface="Symbol" pitchFamily="2" charset="2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19B040-57EF-E3A4-8E74-78B196D2BAE1}"/>
              </a:ext>
            </a:extLst>
          </p:cNvPr>
          <p:cNvCxnSpPr/>
          <p:nvPr/>
        </p:nvCxnSpPr>
        <p:spPr>
          <a:xfrm>
            <a:off x="3148986" y="2080769"/>
            <a:ext cx="3657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027FD8-7565-E802-9BD3-B1F0255A391F}"/>
              </a:ext>
            </a:extLst>
          </p:cNvPr>
          <p:cNvCxnSpPr/>
          <p:nvPr/>
        </p:nvCxnSpPr>
        <p:spPr>
          <a:xfrm>
            <a:off x="3146161" y="1839904"/>
            <a:ext cx="36576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7A611E9-0B2B-C9C7-2E0E-B11341E7A5E4}"/>
              </a:ext>
            </a:extLst>
          </p:cNvPr>
          <p:cNvSpPr txBox="1"/>
          <p:nvPr/>
        </p:nvSpPr>
        <p:spPr>
          <a:xfrm>
            <a:off x="3514746" y="1707079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ymbol" pitchFamily="2" charset="2"/>
              </a:rPr>
              <a:t>s</a:t>
            </a:r>
            <a:r>
              <a:rPr lang="en-IT" sz="1000" dirty="0"/>
              <a:t> = 100 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9D5E3C-484A-666B-45CF-663CDE6F11B5}"/>
              </a:ext>
            </a:extLst>
          </p:cNvPr>
          <p:cNvSpPr txBox="1"/>
          <p:nvPr/>
        </p:nvSpPr>
        <p:spPr>
          <a:xfrm>
            <a:off x="3532546" y="1967181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ymbol" pitchFamily="2" charset="2"/>
              </a:rPr>
              <a:t>s</a:t>
            </a:r>
            <a:r>
              <a:rPr lang="en-IT" sz="1000" dirty="0"/>
              <a:t> =   20 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98B682E-0863-9984-DC3D-0C4361BF1312}"/>
                  </a:ext>
                </a:extLst>
              </p:cNvPr>
              <p:cNvSpPr txBox="1"/>
              <p:nvPr/>
            </p:nvSpPr>
            <p:spPr>
              <a:xfrm>
                <a:off x="708013" y="565522"/>
                <a:ext cx="3633110" cy="5057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98B682E-0863-9984-DC3D-0C4361BF1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3" y="565522"/>
                <a:ext cx="3633110" cy="505716"/>
              </a:xfrm>
              <a:prstGeom prst="rect">
                <a:avLst/>
              </a:prstGeom>
              <a:blipFill>
                <a:blip r:embed="rId4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Up Arrow 32">
            <a:extLst>
              <a:ext uri="{FF2B5EF4-FFF2-40B4-BE49-F238E27FC236}">
                <a16:creationId xmlns:a16="http://schemas.microsoft.com/office/drawing/2014/main" id="{B015D194-4C86-C00D-DF29-EF117A36837D}"/>
              </a:ext>
            </a:extLst>
          </p:cNvPr>
          <p:cNvSpPr/>
          <p:nvPr/>
        </p:nvSpPr>
        <p:spPr>
          <a:xfrm>
            <a:off x="3773551" y="2632072"/>
            <a:ext cx="236456" cy="435610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783E25-DC80-E0B9-DDBF-5710EDD96BBA}"/>
                  </a:ext>
                </a:extLst>
              </p:cNvPr>
              <p:cNvSpPr txBox="1"/>
              <p:nvPr/>
            </p:nvSpPr>
            <p:spPr>
              <a:xfrm>
                <a:off x="5174972" y="3223130"/>
                <a:ext cx="1600375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IT" sz="1400" dirty="0"/>
              </a:p>
              <a:p>
                <a:r>
                  <a:rPr lang="en-GB" sz="1400" dirty="0"/>
                  <a:t>raw limits</a:t>
                </a:r>
                <a:r>
                  <a:rPr lang="en-IT" sz="1400" dirty="0"/>
                  <a:t> are</a:t>
                </a:r>
              </a:p>
              <a:p>
                <a:endParaRPr lang="en-IT" sz="800" dirty="0"/>
              </a:p>
              <a:p>
                <a:r>
                  <a:rPr lang="en-IT" sz="1400" dirty="0"/>
                  <a:t>   e-</a:t>
                </a:r>
                <a:r>
                  <a:rPr lang="en-IT" sz="1400" dirty="0">
                    <a:latin typeface="Symbol" pitchFamily="2" charset="2"/>
                  </a:rPr>
                  <a:t>p</a:t>
                </a:r>
                <a:r>
                  <a:rPr lang="en-IT" sz="1400" dirty="0"/>
                  <a:t>     </a:t>
                </a:r>
                <a14:m>
                  <m:oMath xmlns:m="http://schemas.openxmlformats.org/officeDocument/2006/math">
                    <m:r>
                      <a:rPr lang="en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IT" sz="1400" dirty="0"/>
                  <a:t>   1 GeV/c</a:t>
                </a:r>
              </a:p>
              <a:p>
                <a:r>
                  <a:rPr lang="en-IT" sz="1400" dirty="0"/>
                  <a:t>   k-</a:t>
                </a:r>
                <a:r>
                  <a:rPr lang="en-IT" sz="1400" dirty="0">
                    <a:latin typeface="Symbol" pitchFamily="2" charset="2"/>
                  </a:rPr>
                  <a:t>p</a:t>
                </a:r>
                <a:r>
                  <a:rPr lang="en-IT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IT" sz="1400" dirty="0"/>
                  <a:t>   3 GeV/c</a:t>
                </a:r>
              </a:p>
              <a:p>
                <a:r>
                  <a:rPr lang="en-IT" sz="1400" dirty="0"/>
                  <a:t>   p-k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IT" sz="1400" dirty="0"/>
                  <a:t>   5 GeV/c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783E25-DC80-E0B9-DDBF-5710EDD96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972" y="3223130"/>
                <a:ext cx="1600375" cy="1292662"/>
              </a:xfrm>
              <a:prstGeom prst="rect">
                <a:avLst/>
              </a:prstGeom>
              <a:blipFill>
                <a:blip r:embed="rId5"/>
                <a:stretch>
                  <a:fillRect l="-787" b="-38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9286B18-CFE5-72CA-BF1C-94459AF5E09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24D14BC6-B2E3-1190-56A0-3839BB8EBE4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FF36D40D-3E95-0849-93A7-057DBC5BF38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1234A6-25CE-48C9-1FCD-9DEF35788E2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654436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CFB3C-9CF2-5EA0-99BD-0A9D61A80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7D98B55-390C-BC65-D2CD-348EE2265536}"/>
              </a:ext>
            </a:extLst>
          </p:cNvPr>
          <p:cNvSpPr/>
          <p:nvPr/>
        </p:nvSpPr>
        <p:spPr>
          <a:xfrm>
            <a:off x="262352" y="2658394"/>
            <a:ext cx="3738553" cy="2139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039F8-314B-80ED-91DB-EFB7392F8A16}"/>
              </a:ext>
            </a:extLst>
          </p:cNvPr>
          <p:cNvSpPr/>
          <p:nvPr/>
        </p:nvSpPr>
        <p:spPr>
          <a:xfrm>
            <a:off x="259035" y="407108"/>
            <a:ext cx="3738553" cy="2119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EE770C-9716-B9AC-65FB-9A6E0B3201AD}"/>
              </a:ext>
            </a:extLst>
          </p:cNvPr>
          <p:cNvSpPr/>
          <p:nvPr/>
        </p:nvSpPr>
        <p:spPr>
          <a:xfrm>
            <a:off x="5597428" y="699786"/>
            <a:ext cx="3373814" cy="1687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D9B17-85C4-98C3-7A1D-DED0D965BF2E}"/>
              </a:ext>
            </a:extLst>
          </p:cNvPr>
          <p:cNvSpPr/>
          <p:nvPr/>
        </p:nvSpPr>
        <p:spPr>
          <a:xfrm>
            <a:off x="623775" y="2674618"/>
            <a:ext cx="3373814" cy="2119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388BA2-2FDE-371A-AB80-4CA0EF0EE60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C2E7A-166B-DA9D-5D10-36DBD1A310C8}"/>
              </a:ext>
            </a:extLst>
          </p:cNvPr>
          <p:cNvSpPr/>
          <p:nvPr/>
        </p:nvSpPr>
        <p:spPr>
          <a:xfrm>
            <a:off x="3919707" y="-31962"/>
            <a:ext cx="119552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CLAS12 FTOF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EF9F1-AE34-E641-43D8-6C1A2799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28" y="2601740"/>
            <a:ext cx="3373814" cy="2189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DA1335-1891-FBAB-57E0-A5A667361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81" y="578097"/>
            <a:ext cx="3233908" cy="192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A78FD0-C5FE-CA8D-338E-8A232C13D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28" y="2671130"/>
            <a:ext cx="3233907" cy="2123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799606-1B6D-0BB1-FB1D-8E05ABBAA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044" y="811243"/>
            <a:ext cx="2070052" cy="1335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A4D80-889C-1745-5284-93511138D06A}"/>
              </a:ext>
            </a:extLst>
          </p:cNvPr>
          <p:cNvSpPr txBox="1"/>
          <p:nvPr/>
        </p:nvSpPr>
        <p:spPr>
          <a:xfrm>
            <a:off x="6149491" y="380540"/>
            <a:ext cx="16435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Scintillator bar + PMT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18CB91-774A-8CAD-96E9-C90CD2D004F0}"/>
              </a:ext>
            </a:extLst>
          </p:cNvPr>
          <p:cNvSpPr/>
          <p:nvPr/>
        </p:nvSpPr>
        <p:spPr>
          <a:xfrm>
            <a:off x="5942334" y="1754748"/>
            <a:ext cx="1503495" cy="392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DCC853-26D6-6E51-59F1-953DDE2611A2}"/>
              </a:ext>
            </a:extLst>
          </p:cNvPr>
          <p:cNvSpPr/>
          <p:nvPr/>
        </p:nvSpPr>
        <p:spPr>
          <a:xfrm rot="2612349">
            <a:off x="5875007" y="1415464"/>
            <a:ext cx="601699" cy="368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52B61-07A1-FF3B-57EF-473963F90227}"/>
              </a:ext>
            </a:extLst>
          </p:cNvPr>
          <p:cNvSpPr txBox="1"/>
          <p:nvPr/>
        </p:nvSpPr>
        <p:spPr>
          <a:xfrm>
            <a:off x="7699467" y="1101509"/>
            <a:ext cx="3513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/>
              <a:t>PMT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50CE68-971B-4912-A37B-CCB7F996502C}"/>
              </a:ext>
            </a:extLst>
          </p:cNvPr>
          <p:cNvSpPr/>
          <p:nvPr/>
        </p:nvSpPr>
        <p:spPr>
          <a:xfrm>
            <a:off x="8062040" y="771567"/>
            <a:ext cx="58693" cy="1483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551205-1CB0-6B21-2247-DE140C958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136" y="1343136"/>
            <a:ext cx="1840558" cy="12286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137CAA-0369-1A8A-6632-7E10B50D5D1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8" name="Foliennummernplatzhalter 6">
            <a:extLst>
              <a:ext uri="{FF2B5EF4-FFF2-40B4-BE49-F238E27FC236}">
                <a16:creationId xmlns:a16="http://schemas.microsoft.com/office/drawing/2014/main" id="{9CA878D2-313C-2E5D-91FD-53EE9227F21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5E898A92-6912-84EB-CF5D-10CBE6A5457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B49A4EB2-473B-B2C2-B152-8485252C6E32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ED1F1-D80C-DE1E-3A2A-716910A40820}"/>
              </a:ext>
            </a:extLst>
          </p:cNvPr>
          <p:cNvSpPr txBox="1"/>
          <p:nvPr/>
        </p:nvSpPr>
        <p:spPr>
          <a:xfrm>
            <a:off x="339740" y="434695"/>
            <a:ext cx="188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CLAS12: Nucleon structure </a:t>
            </a:r>
          </a:p>
          <a:p>
            <a:r>
              <a:rPr lang="en-IT" sz="1200" dirty="0"/>
              <a:t>and spectroscopy</a:t>
            </a:r>
          </a:p>
        </p:txBody>
      </p:sp>
    </p:spTree>
    <p:extLst>
      <p:ext uri="{BB962C8B-B14F-4D97-AF65-F5344CB8AC3E}">
        <p14:creationId xmlns:p14="http://schemas.microsoft.com/office/powerpoint/2010/main" val="93607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742E2-6106-BE25-39A6-A2BCE521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8671DE5-CB5A-D215-D1F6-4C4CA2E24703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6BAF48-847B-B075-F2AE-96C0F8B0420D}"/>
              </a:ext>
            </a:extLst>
          </p:cNvPr>
          <p:cNvSpPr/>
          <p:nvPr/>
        </p:nvSpPr>
        <p:spPr>
          <a:xfrm>
            <a:off x="3364559" y="-31962"/>
            <a:ext cx="230582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Scintillating TOF Resolution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2DD417-FDD9-2160-4830-A3967BB0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45" y="523783"/>
            <a:ext cx="2108017" cy="6855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0C7C23-21A7-5093-B5B0-1FF429044AD9}"/>
              </a:ext>
            </a:extLst>
          </p:cNvPr>
          <p:cNvSpPr txBox="1"/>
          <p:nvPr/>
        </p:nvSpPr>
        <p:spPr>
          <a:xfrm>
            <a:off x="609175" y="1464070"/>
            <a:ext cx="67625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0</a:t>
            </a:r>
            <a:r>
              <a:rPr lang="en-IT" sz="1400" dirty="0"/>
              <a:t> intrinsic electronics resolution of the readout chain, independent of light level</a:t>
            </a:r>
          </a:p>
          <a:p>
            <a:endParaRPr lang="en-IT" sz="1400" dirty="0"/>
          </a:p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1</a:t>
            </a:r>
            <a:r>
              <a:rPr lang="en-IT" sz="1400" dirty="0"/>
              <a:t> time jitter in the combined single-photon response of the scintillation counter and PMT</a:t>
            </a:r>
          </a:p>
          <a:p>
            <a:endParaRPr lang="en-IT" sz="1400" dirty="0"/>
          </a:p>
          <a:p>
            <a:r>
              <a:rPr lang="en-IT" sz="1400" dirty="0">
                <a:latin typeface="Symbol" pitchFamily="2" charset="2"/>
              </a:rPr>
              <a:t>s</a:t>
            </a:r>
            <a:r>
              <a:rPr lang="en-IT" sz="1400" baseline="-25000" dirty="0"/>
              <a:t>2</a:t>
            </a:r>
            <a:r>
              <a:rPr lang="en-IT" sz="1400" dirty="0"/>
              <a:t> path length variations in the light collection, that scales with distance from source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72D092-2D95-1748-3F5F-360B8A64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5" y="2874524"/>
            <a:ext cx="2655636" cy="4945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C7CDAE-3845-2DF6-9793-200808F7FB14}"/>
              </a:ext>
            </a:extLst>
          </p:cNvPr>
          <p:cNvSpPr txBox="1"/>
          <p:nvPr/>
        </p:nvSpPr>
        <p:spPr>
          <a:xfrm>
            <a:off x="609175" y="3615033"/>
            <a:ext cx="38878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ymbol" pitchFamily="2" charset="2"/>
              </a:rPr>
              <a:t>l</a:t>
            </a:r>
            <a:r>
              <a:rPr lang="en-IT" sz="1400" baseline="-25000" dirty="0"/>
              <a:t>0 </a:t>
            </a:r>
            <a:r>
              <a:rPr lang="en-IT" sz="1400" dirty="0"/>
              <a:t>reference attenuation length</a:t>
            </a:r>
          </a:p>
          <a:p>
            <a:endParaRPr lang="en-IT" sz="1400" dirty="0"/>
          </a:p>
          <a:p>
            <a:r>
              <a:rPr lang="en-IT" sz="1400" dirty="0"/>
              <a:t>L</a:t>
            </a:r>
            <a:r>
              <a:rPr lang="en-IT" sz="1400" baseline="-25000" dirty="0"/>
              <a:t>0   </a:t>
            </a:r>
            <a:r>
              <a:rPr lang="en-IT" sz="1400" dirty="0"/>
              <a:t>length of the shorter bar</a:t>
            </a:r>
          </a:p>
          <a:p>
            <a:endParaRPr lang="en-IT" sz="1400" dirty="0"/>
          </a:p>
          <a:p>
            <a:r>
              <a:rPr lang="en-IT" sz="1400" dirty="0"/>
              <a:t>F   PMT collection efficiency (active fractional area)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429248-5D04-3D4E-E146-6A31D07146E7}"/>
              </a:ext>
            </a:extLst>
          </p:cNvPr>
          <p:cNvSpPr txBox="1"/>
          <p:nvPr/>
        </p:nvSpPr>
        <p:spPr>
          <a:xfrm>
            <a:off x="5421407" y="3084991"/>
            <a:ext cx="33572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F</a:t>
            </a:r>
            <a:r>
              <a:rPr lang="en-IT" sz="1300" dirty="0"/>
              <a:t>or large bars, the variations in path length are</a:t>
            </a:r>
          </a:p>
          <a:p>
            <a:r>
              <a:rPr lang="en-IT" sz="1300" dirty="0"/>
              <a:t>the dominant contribution to the resolution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7C289D-FE6D-F209-146B-FA07317A8C4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87BC8059-2807-E156-02D0-3BD4F0A5EFB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42A995F8-0F31-E3A9-2B1D-6ADE0BA47A0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457623F7-D1B6-2638-08E5-BE3118D5B37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3497787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B9440-92B0-683C-7C54-86D836240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5D3F0AC-AD1A-759A-1AEA-5309681E030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F02B3C-6BB1-0FA5-0F05-D601CAFB44CA}"/>
              </a:ext>
            </a:extLst>
          </p:cNvPr>
          <p:cNvSpPr/>
          <p:nvPr/>
        </p:nvSpPr>
        <p:spPr>
          <a:xfrm>
            <a:off x="3904535" y="-31962"/>
            <a:ext cx="122597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Compact TOF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AFB02-31AA-BBAB-BDF5-C11DBD26725A}"/>
              </a:ext>
            </a:extLst>
          </p:cNvPr>
          <p:cNvSpPr txBox="1"/>
          <p:nvPr/>
        </p:nvSpPr>
        <p:spPr>
          <a:xfrm>
            <a:off x="283464" y="410812"/>
            <a:ext cx="38019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M. Bohm et al., JINST 11 (2016) C05018 – PANDA TOF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BF877-D789-624A-72F0-E798A4DC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800959"/>
            <a:ext cx="5330952" cy="2123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6B7D6-55C2-FACC-5B8D-AA0D26E2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2924517"/>
            <a:ext cx="7207562" cy="1582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78D57-E9A3-E61D-06A3-BEA8C928EF52}"/>
              </a:ext>
            </a:extLst>
          </p:cNvPr>
          <p:cNvSpPr txBox="1"/>
          <p:nvPr/>
        </p:nvSpPr>
        <p:spPr>
          <a:xfrm>
            <a:off x="1113473" y="4627862"/>
            <a:ext cx="68080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Option to cover the rod rims with SiPMs connected in series (full coverage with 1 readout channel)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F0823-B0E1-EE09-A883-438FC6B25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830" y="830776"/>
            <a:ext cx="3270902" cy="1582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CC17D-85D7-010B-A0FB-8C2AF6E5207F}"/>
              </a:ext>
            </a:extLst>
          </p:cNvPr>
          <p:cNvSpPr txBox="1"/>
          <p:nvPr/>
        </p:nvSpPr>
        <p:spPr>
          <a:xfrm>
            <a:off x="5966026" y="352574"/>
            <a:ext cx="2894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T. Rostomyan, </a:t>
            </a:r>
            <a:r>
              <a:rPr lang="en-GB" sz="1300" b="0" u="none" strike="noStrike" dirty="0" err="1">
                <a:effectLst/>
                <a:latin typeface="-apple-system"/>
              </a:rPr>
              <a:t>Nucl</a:t>
            </a:r>
            <a:r>
              <a:rPr lang="en-GB" sz="1300" b="0" u="none" strike="noStrike" dirty="0">
                <a:effectLst/>
                <a:latin typeface="-apple-system"/>
              </a:rPr>
              <a:t>. </a:t>
            </a:r>
            <a:r>
              <a:rPr lang="en-GB" sz="1300" b="0" u="none" strike="noStrike" dirty="0" err="1">
                <a:effectLst/>
                <a:latin typeface="-apple-system"/>
              </a:rPr>
              <a:t>Instrum</a:t>
            </a:r>
            <a:r>
              <a:rPr lang="en-GB" sz="1300" b="0" u="none" strike="noStrike" dirty="0">
                <a:effectLst/>
                <a:latin typeface="-apple-system"/>
              </a:rPr>
              <a:t>. Meth</a:t>
            </a:r>
            <a:r>
              <a:rPr lang="en-GB" sz="1300" b="0" i="1" u="none" strike="noStrike" dirty="0">
                <a:effectLst/>
                <a:latin typeface="-apple-system"/>
              </a:rPr>
              <a:t>. </a:t>
            </a:r>
            <a:r>
              <a:rPr lang="en-GB" sz="1300" b="0" u="none" strike="noStrike" dirty="0">
                <a:effectLst/>
                <a:latin typeface="-apple-system"/>
              </a:rPr>
              <a:t>A</a:t>
            </a:r>
            <a:r>
              <a:rPr lang="en-GB" sz="1300" b="0" i="0" u="none" strike="noStrike" dirty="0">
                <a:effectLst/>
                <a:latin typeface="-apple-system"/>
              </a:rPr>
              <a:t> </a:t>
            </a:r>
          </a:p>
          <a:p>
            <a:r>
              <a:rPr lang="en-GB" sz="1300" b="0" i="0" u="none" strike="noStrike" dirty="0">
                <a:effectLst/>
                <a:latin typeface="-apple-system"/>
              </a:rPr>
              <a:t>986 (2021) 164801 – MUSE experiment </a:t>
            </a:r>
          </a:p>
          <a:p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0C823-1219-83A0-0149-742F89F1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86" y="2724226"/>
            <a:ext cx="1327150" cy="1327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7E9B11-2B93-DBF0-2DE4-C42D532826C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2FB1D31E-B682-0417-B8A1-527C2654599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31266E2C-43B3-D946-4954-C2892057C6B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842547DD-8CDD-6985-D7B9-025711D871EE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3056168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791BE-298E-56D3-9A84-3597F1E5B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DB0451-7D7B-0FC3-6ED9-BD5B096156B9}"/>
              </a:ext>
            </a:extLst>
          </p:cNvPr>
          <p:cNvSpPr/>
          <p:nvPr/>
        </p:nvSpPr>
        <p:spPr>
          <a:xfrm>
            <a:off x="382126" y="353052"/>
            <a:ext cx="3268065" cy="222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ED656-BB8B-1809-7D8E-0E1BD5DF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17" y="498564"/>
            <a:ext cx="3091085" cy="2088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A5887-33D0-0CBC-5651-AB553FE4EA1A}"/>
              </a:ext>
            </a:extLst>
          </p:cNvPr>
          <p:cNvSpPr txBox="1"/>
          <p:nvPr/>
        </p:nvSpPr>
        <p:spPr>
          <a:xfrm>
            <a:off x="360818" y="306592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ALICE: Quark-gluon plasma in heavy ion collisions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3580D-9DA9-CF01-C3AF-039DA00F74B2}"/>
              </a:ext>
            </a:extLst>
          </p:cNvPr>
          <p:cNvSpPr/>
          <p:nvPr/>
        </p:nvSpPr>
        <p:spPr>
          <a:xfrm>
            <a:off x="356877" y="2705858"/>
            <a:ext cx="3268065" cy="222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5BBB64-C462-2690-A64D-00B41E354890}"/>
              </a:ext>
            </a:extLst>
          </p:cNvPr>
          <p:cNvSpPr/>
          <p:nvPr/>
        </p:nvSpPr>
        <p:spPr>
          <a:xfrm>
            <a:off x="4192145" y="583592"/>
            <a:ext cx="4594344" cy="1228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B9DCC-C403-8001-4E17-724C8B87D07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39CF35-1306-B744-6510-4EEDE3ACD185}"/>
              </a:ext>
            </a:extLst>
          </p:cNvPr>
          <p:cNvSpPr/>
          <p:nvPr/>
        </p:nvSpPr>
        <p:spPr>
          <a:xfrm>
            <a:off x="4034323" y="-31962"/>
            <a:ext cx="96629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ALICE TOF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6FC3D-B156-DA17-8ED5-2477FA6A2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145" y="1896757"/>
            <a:ext cx="4594344" cy="3035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A4CE2-3B84-51B9-4040-2931E29AF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04" y="578010"/>
            <a:ext cx="2779295" cy="1222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8C4A9B-3898-11D3-BF0C-297AC5CB7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65" y="2749664"/>
            <a:ext cx="2120165" cy="2173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0A3463-4370-1090-127C-CA665143D915}"/>
              </a:ext>
            </a:extLst>
          </p:cNvPr>
          <p:cNvSpPr txBox="1"/>
          <p:nvPr/>
        </p:nvSpPr>
        <p:spPr>
          <a:xfrm>
            <a:off x="5105361" y="291203"/>
            <a:ext cx="24104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Multigap resistive plate chamber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6CE289-553F-1D6C-D789-8BB7C126F2CE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id="{206C9269-15A4-CB97-5548-600F210AE96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2967A98A-49FC-86CA-EC52-8D340A9474C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6CBA6718-1C13-FB0A-5249-0057EC25514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9629D-9A35-845F-A124-8923AF55C8D8}"/>
              </a:ext>
            </a:extLst>
          </p:cNvPr>
          <p:cNvSpPr txBox="1"/>
          <p:nvPr/>
        </p:nvSpPr>
        <p:spPr>
          <a:xfrm>
            <a:off x="7248054" y="905294"/>
            <a:ext cx="15808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Fem mm gas gaps with </a:t>
            </a:r>
          </a:p>
          <a:p>
            <a:r>
              <a:rPr lang="en-IT" sz="1100" dirty="0"/>
              <a:t>local streamer discharge</a:t>
            </a:r>
          </a:p>
          <a:p>
            <a:r>
              <a:rPr lang="en-GB" sz="1100" dirty="0"/>
              <a:t>(p</a:t>
            </a:r>
            <a:r>
              <a:rPr lang="en-IT" sz="1100" dirty="0"/>
              <a:t>osition sensitive)</a:t>
            </a:r>
          </a:p>
        </p:txBody>
      </p:sp>
    </p:spTree>
    <p:extLst>
      <p:ext uri="{BB962C8B-B14F-4D97-AF65-F5344CB8AC3E}">
        <p14:creationId xmlns:p14="http://schemas.microsoft.com/office/powerpoint/2010/main" val="1363415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24B5A-FF04-2400-95CB-09C96E07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BAFC-6770-8880-6948-F161A2B0C6AF}"/>
              </a:ext>
            </a:extLst>
          </p:cNvPr>
          <p:cNvSpPr/>
          <p:nvPr/>
        </p:nvSpPr>
        <p:spPr>
          <a:xfrm>
            <a:off x="305402" y="3431816"/>
            <a:ext cx="8396033" cy="1391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61C0CE-13BD-AB47-D971-9271BA0B0076}"/>
              </a:ext>
            </a:extLst>
          </p:cNvPr>
          <p:cNvSpPr/>
          <p:nvPr/>
        </p:nvSpPr>
        <p:spPr>
          <a:xfrm>
            <a:off x="305403" y="2110196"/>
            <a:ext cx="8396033" cy="937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4D02F5-9B76-D406-1C79-8DE77BF32219}"/>
              </a:ext>
            </a:extLst>
          </p:cNvPr>
          <p:cNvSpPr/>
          <p:nvPr/>
        </p:nvSpPr>
        <p:spPr>
          <a:xfrm>
            <a:off x="305404" y="346373"/>
            <a:ext cx="8396033" cy="1391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7939CC-F731-23B7-D8DD-921E7DD4B9C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08491-B0CE-851A-C861-F1596719BCDF}"/>
              </a:ext>
            </a:extLst>
          </p:cNvPr>
          <p:cNvSpPr/>
          <p:nvPr/>
        </p:nvSpPr>
        <p:spPr>
          <a:xfrm>
            <a:off x="3617450" y="-31962"/>
            <a:ext cx="18000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Radiation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CF7D0-D8A0-2C8B-F76A-5D49E761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62" y="401337"/>
            <a:ext cx="2874075" cy="530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35C0D-1942-F1CC-794D-169C36CD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65" y="412967"/>
            <a:ext cx="2006170" cy="1285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AC208-9B95-3602-8B0B-08EF1066D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75" y="1006561"/>
            <a:ext cx="1941556" cy="579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93A1F-5526-713A-FA5F-7E1C9B9D2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31" y="1055721"/>
            <a:ext cx="1737669" cy="567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C5E526-DC1C-0233-6044-B7A47BD2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813" y="3504153"/>
            <a:ext cx="3418284" cy="6689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364A76-A6BD-CA60-580F-0633AEB2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62" y="3594400"/>
            <a:ext cx="1941556" cy="4743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099F521-0193-EE0E-1414-D9B604F7F441}"/>
              </a:ext>
            </a:extLst>
          </p:cNvPr>
          <p:cNvGrpSpPr/>
          <p:nvPr/>
        </p:nvGrpSpPr>
        <p:grpSpPr>
          <a:xfrm>
            <a:off x="442562" y="4159224"/>
            <a:ext cx="2160015" cy="536621"/>
            <a:chOff x="442562" y="3405846"/>
            <a:chExt cx="2160015" cy="5366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5F40DB-ED4B-5000-9BA3-FCAF336AF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562" y="3405846"/>
              <a:ext cx="426045" cy="5366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F10113-E8F5-D008-17FF-E94300ECF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050" y="3405846"/>
              <a:ext cx="1738527" cy="53662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01294-A20E-B15E-3C6F-ADFCCA69D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62" y="2386434"/>
            <a:ext cx="3949333" cy="5790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F4A97B-7635-DE91-C262-BAF5C11AC9E0}"/>
              </a:ext>
            </a:extLst>
          </p:cNvPr>
          <p:cNvSpPr txBox="1"/>
          <p:nvPr/>
        </p:nvSpPr>
        <p:spPr>
          <a:xfrm>
            <a:off x="301739" y="1794913"/>
            <a:ext cx="17310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Momentum threshold: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83A933-57CE-4860-E17C-48C2AD6AE662}"/>
              </a:ext>
            </a:extLst>
          </p:cNvPr>
          <p:cNvSpPr txBox="1"/>
          <p:nvPr/>
        </p:nvSpPr>
        <p:spPr>
          <a:xfrm>
            <a:off x="368880" y="3093847"/>
            <a:ext cx="10855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Photon yield: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B2D46-7864-3EF0-47E8-31DCC7E65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7452" y="2148489"/>
            <a:ext cx="730250" cy="241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2F9057-7752-D798-0669-E3F6B2CF6FAA}"/>
              </a:ext>
            </a:extLst>
          </p:cNvPr>
          <p:cNvSpPr txBox="1"/>
          <p:nvPr/>
        </p:nvSpPr>
        <p:spPr>
          <a:xfrm>
            <a:off x="5025779" y="2386434"/>
            <a:ext cx="1872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S</a:t>
            </a:r>
            <a:r>
              <a:rPr lang="en-IT" sz="1300" dirty="0"/>
              <a:t>cales with particle mass</a:t>
            </a:r>
          </a:p>
          <a:p>
            <a:endParaRPr lang="en-IT" sz="600" dirty="0"/>
          </a:p>
          <a:p>
            <a:r>
              <a:rPr lang="en-IT" sz="1300" dirty="0"/>
              <a:t>Decreases with 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B471B8-DCB7-4D7F-51E7-3CFA0E071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8599" y="4345296"/>
            <a:ext cx="1652306" cy="409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F1E1F3-9AD6-0C8F-EC2A-E1F3AF7EB8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2308" y="4283259"/>
            <a:ext cx="3355651" cy="4915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243F69-C082-AE9C-8E89-A8518A9B6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0828" y="3949916"/>
            <a:ext cx="1345804" cy="3002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FAFD97-895A-3277-2E8B-99FDD252507E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5C531BE8-AC8C-388C-4F0E-CFEB6325DCA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>
            <a:extLst>
              <a:ext uri="{FF2B5EF4-FFF2-40B4-BE49-F238E27FC236}">
                <a16:creationId xmlns:a16="http://schemas.microsoft.com/office/drawing/2014/main" id="{F58215E5-5316-4356-6AF3-9A32BBB8282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id="{EC4B9E88-0488-982B-FA49-C83D01D5235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68705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FE5C-B08B-4330-8D64-88145AC20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2E16EE-E61A-EB5A-5789-2101FF9CCE6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F9248B-11DD-810B-CDE5-09E07616B0E7}"/>
              </a:ext>
            </a:extLst>
          </p:cNvPr>
          <p:cNvSpPr/>
          <p:nvPr/>
        </p:nvSpPr>
        <p:spPr>
          <a:xfrm>
            <a:off x="3621620" y="-31962"/>
            <a:ext cx="179170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Radiators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0F02A84-1250-A98C-CA02-A26F913A0481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5F695AC-986C-FF9E-3650-060435A4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88" y="398208"/>
            <a:ext cx="6305767" cy="44784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DC2906-DE76-68CD-F028-747DAD0416B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4B05FADF-3756-4729-7CFF-A175A19927A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68631106-A475-6A8B-6B45-4BC31442392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C014D2A6-8D74-C335-4F5D-3EFBAEAE6502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96D6E3B-6703-ECEA-C5D2-350AC68FD6F6}"/>
              </a:ext>
            </a:extLst>
          </p:cNvPr>
          <p:cNvSpPr/>
          <p:nvPr/>
        </p:nvSpPr>
        <p:spPr>
          <a:xfrm>
            <a:off x="6063520" y="974361"/>
            <a:ext cx="187377" cy="231598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DD3DFC0-1D18-0A89-03FB-3B02DC166541}"/>
              </a:ext>
            </a:extLst>
          </p:cNvPr>
          <p:cNvSpPr/>
          <p:nvPr/>
        </p:nvSpPr>
        <p:spPr>
          <a:xfrm>
            <a:off x="6063520" y="3319280"/>
            <a:ext cx="117424" cy="204866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5EA26-B607-91AC-444F-7AA69D0EAFD7}"/>
              </a:ext>
            </a:extLst>
          </p:cNvPr>
          <p:cNvSpPr txBox="1"/>
          <p:nvPr/>
        </p:nvSpPr>
        <p:spPr>
          <a:xfrm>
            <a:off x="6180944" y="1855352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70C0"/>
                </a:solidFill>
              </a:rPr>
              <a:t>1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CF536-C715-DA24-BEF2-77CC42D74B9E}"/>
              </a:ext>
            </a:extLst>
          </p:cNvPr>
          <p:cNvSpPr txBox="1"/>
          <p:nvPr/>
        </p:nvSpPr>
        <p:spPr>
          <a:xfrm>
            <a:off x="6172198" y="3206237"/>
            <a:ext cx="41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f</a:t>
            </a:r>
            <a:r>
              <a:rPr lang="en-IT" sz="1200" dirty="0">
                <a:solidFill>
                  <a:srgbClr val="0070C0"/>
                </a:solidFill>
              </a:rPr>
              <a:t>ew</a:t>
            </a:r>
          </a:p>
          <a:p>
            <a:r>
              <a:rPr lang="en-IT" sz="1200" dirty="0">
                <a:solidFill>
                  <a:srgbClr val="0070C0"/>
                </a:solidFill>
              </a:rPr>
              <a:t> cm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46FA04E-BC40-0F9C-A94B-39E0CC0B6903}"/>
              </a:ext>
            </a:extLst>
          </p:cNvPr>
          <p:cNvSpPr/>
          <p:nvPr/>
        </p:nvSpPr>
        <p:spPr>
          <a:xfrm>
            <a:off x="7694090" y="974360"/>
            <a:ext cx="325648" cy="3792511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B2B87-31A2-00C3-2326-9CC246BEFB44}"/>
              </a:ext>
            </a:extLst>
          </p:cNvPr>
          <p:cNvSpPr txBox="1"/>
          <p:nvPr/>
        </p:nvSpPr>
        <p:spPr>
          <a:xfrm>
            <a:off x="8043473" y="2524366"/>
            <a:ext cx="81182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Real PID </a:t>
            </a:r>
          </a:p>
          <a:p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tarts at </a:t>
            </a:r>
          </a:p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3x (kaon)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4814A7-95E9-3C3D-ED8F-C3565B4A9D81}"/>
              </a:ext>
            </a:extLst>
          </p:cNvPr>
          <p:cNvSpPr txBox="1"/>
          <p:nvPr/>
        </p:nvSpPr>
        <p:spPr>
          <a:xfrm>
            <a:off x="3655607" y="3437069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(1.015-1.08)</a:t>
            </a:r>
          </a:p>
        </p:txBody>
      </p:sp>
    </p:spTree>
    <p:extLst>
      <p:ext uri="{BB962C8B-B14F-4D97-AF65-F5344CB8AC3E}">
        <p14:creationId xmlns:p14="http://schemas.microsoft.com/office/powerpoint/2010/main" val="3976883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3BC84-2132-103C-9CBB-B76711333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83BC275-5E1A-F382-BCF4-83902C7F8653}"/>
              </a:ext>
            </a:extLst>
          </p:cNvPr>
          <p:cNvSpPr/>
          <p:nvPr/>
        </p:nvSpPr>
        <p:spPr>
          <a:xfrm>
            <a:off x="5517958" y="2681884"/>
            <a:ext cx="3032488" cy="2221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A4C515-949B-D969-6487-F4042E69864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913E4A-1224-F871-E3FC-32F14A7E18C4}"/>
              </a:ext>
            </a:extLst>
          </p:cNvPr>
          <p:cNvSpPr/>
          <p:nvPr/>
        </p:nvSpPr>
        <p:spPr>
          <a:xfrm>
            <a:off x="3738320" y="-31962"/>
            <a:ext cx="15583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Detection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364971-20E5-2DAA-7FAC-6FCFC0C3F45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7A2CF82-68ED-BA0D-AFBB-7CF5D195352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9CFB46AC-3A69-11E6-76CE-619CF19607D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ADFBFAAF-ED25-732F-3F6E-E705F3AD124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8D64D3-4BAC-0BFA-F58E-F424415A1D4C}"/>
              </a:ext>
            </a:extLst>
          </p:cNvPr>
          <p:cNvGrpSpPr/>
          <p:nvPr/>
        </p:nvGrpSpPr>
        <p:grpSpPr>
          <a:xfrm>
            <a:off x="5517958" y="394928"/>
            <a:ext cx="3032488" cy="2176822"/>
            <a:chOff x="308736" y="2518238"/>
            <a:chExt cx="3157104" cy="21830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092B708-3080-AFFE-924D-70F249F21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736" y="2518238"/>
              <a:ext cx="3157104" cy="218305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FDFF0D-B835-EE3A-D656-85F5442A8FDE}"/>
                </a:ext>
              </a:extLst>
            </p:cNvPr>
            <p:cNvSpPr/>
            <p:nvPr/>
          </p:nvSpPr>
          <p:spPr>
            <a:xfrm>
              <a:off x="308736" y="4447469"/>
              <a:ext cx="249233" cy="199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B68E66-6A3A-0B4E-AC58-55C615EE7B4A}"/>
              </a:ext>
            </a:extLst>
          </p:cNvPr>
          <p:cNvGrpSpPr/>
          <p:nvPr/>
        </p:nvGrpSpPr>
        <p:grpSpPr>
          <a:xfrm>
            <a:off x="176559" y="971735"/>
            <a:ext cx="4242313" cy="3039289"/>
            <a:chOff x="2623182" y="469408"/>
            <a:chExt cx="4242313" cy="30392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069C50-13C4-FECD-D495-933D59C72E0F}"/>
                </a:ext>
              </a:extLst>
            </p:cNvPr>
            <p:cNvSpPr/>
            <p:nvPr/>
          </p:nvSpPr>
          <p:spPr>
            <a:xfrm>
              <a:off x="2623182" y="469408"/>
              <a:ext cx="4242313" cy="303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0480AA-E632-1393-92DE-BAE8BF3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7799" y="530834"/>
              <a:ext cx="3891391" cy="297786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A606E4-FBE3-864A-13E7-75086A91C3B4}"/>
                </a:ext>
              </a:extLst>
            </p:cNvPr>
            <p:cNvSpPr/>
            <p:nvPr/>
          </p:nvSpPr>
          <p:spPr>
            <a:xfrm>
              <a:off x="4322766" y="3220919"/>
              <a:ext cx="1201109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13C39A-5F90-3DB2-1D75-5B5094AA3709}"/>
                </a:ext>
              </a:extLst>
            </p:cNvPr>
            <p:cNvSpPr/>
            <p:nvPr/>
          </p:nvSpPr>
          <p:spPr>
            <a:xfrm>
              <a:off x="5247160" y="530834"/>
              <a:ext cx="1201109" cy="18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38E747-4978-E5FA-4B79-95F2D042B693}"/>
                </a:ext>
              </a:extLst>
            </p:cNvPr>
            <p:cNvSpPr txBox="1"/>
            <p:nvPr/>
          </p:nvSpPr>
          <p:spPr>
            <a:xfrm>
              <a:off x="5336988" y="530834"/>
              <a:ext cx="12067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Photon detector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3D34FA-58F9-EE56-0DDC-F1BEF7392A97}"/>
                </a:ext>
              </a:extLst>
            </p:cNvPr>
            <p:cNvSpPr/>
            <p:nvPr/>
          </p:nvSpPr>
          <p:spPr>
            <a:xfrm>
              <a:off x="5102699" y="3042875"/>
              <a:ext cx="144462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3645F58-8AF2-4DEC-4C0D-FEA97F13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840" y="2713145"/>
            <a:ext cx="2828830" cy="2206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CBD6A6-33DE-881B-D8A5-C64117D2A85E}"/>
              </a:ext>
            </a:extLst>
          </p:cNvPr>
          <p:cNvSpPr txBox="1"/>
          <p:nvPr/>
        </p:nvSpPr>
        <p:spPr>
          <a:xfrm>
            <a:off x="6520722" y="394928"/>
            <a:ext cx="1330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Proximity focusing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7444C-098C-C54B-BF7A-4A0A60F1CD65}"/>
              </a:ext>
            </a:extLst>
          </p:cNvPr>
          <p:cNvSpPr txBox="1"/>
          <p:nvPr/>
        </p:nvSpPr>
        <p:spPr>
          <a:xfrm>
            <a:off x="7071381" y="2636489"/>
            <a:ext cx="1161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Focusing mirror</a:t>
            </a:r>
          </a:p>
        </p:txBody>
      </p:sp>
    </p:spTree>
    <p:extLst>
      <p:ext uri="{BB962C8B-B14F-4D97-AF65-F5344CB8AC3E}">
        <p14:creationId xmlns:p14="http://schemas.microsoft.com/office/powerpoint/2010/main" val="45079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13C9D-1566-73D0-96D6-032FF3FE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4FE076D-ADE1-21F8-679F-5F73D9D8C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759427"/>
              </p:ext>
            </p:extLst>
          </p:nvPr>
        </p:nvGraphicFramePr>
        <p:xfrm>
          <a:off x="287251" y="999940"/>
          <a:ext cx="8460417" cy="234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Passage through massive absorbers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Muons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8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Kinematics (exclusive topology in decays or final state)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47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Energy-momentum balance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Electrons / Gammas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 / Calorimetry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42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/>
                        <a:t>S</a:t>
                      </a:r>
                      <a:r>
                        <a:rPr lang="en-IT" sz="1300" dirty="0"/>
                        <a:t>hower shape in calorimeters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Electrons / Gammas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Calorimetry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946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Energy only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Neutrals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Calorimetry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58226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4346E10-776C-86C0-69A7-B5C70782A47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AD851-1202-D20A-F267-3614A99D5EED}"/>
              </a:ext>
            </a:extLst>
          </p:cNvPr>
          <p:cNvSpPr/>
          <p:nvPr/>
        </p:nvSpPr>
        <p:spPr>
          <a:xfrm>
            <a:off x="3564287" y="-31962"/>
            <a:ext cx="190635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Tracking / Calorimetry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CA861-4125-D73D-5909-DD926B5DF8D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C83A921-A170-BD1F-E233-294410A0110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9558F2-F720-2F06-421B-5C206110F78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38970119-BA59-FDB8-5387-8FCD0D7736B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573282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98923-3B48-172B-B8B1-CD0F33CE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D782DE-2E2E-1B07-A7F2-93DDA5ACBC9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4E0B6-0C82-99F2-4966-BE7542F61E16}"/>
              </a:ext>
            </a:extLst>
          </p:cNvPr>
          <p:cNvSpPr/>
          <p:nvPr/>
        </p:nvSpPr>
        <p:spPr>
          <a:xfrm>
            <a:off x="3932249" y="-31962"/>
            <a:ext cx="117044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Yield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72C7CE-78CA-9D36-1169-5E90FFD7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6" y="874127"/>
            <a:ext cx="3456118" cy="3446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BCFDA3-E6F8-E6A0-6A2F-72B9D6C8E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138" y="880691"/>
            <a:ext cx="3460364" cy="34465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417543-983F-A03F-2FD9-9B09EB3914BA}"/>
              </a:ext>
            </a:extLst>
          </p:cNvPr>
          <p:cNvSpPr txBox="1"/>
          <p:nvPr/>
        </p:nvSpPr>
        <p:spPr>
          <a:xfrm>
            <a:off x="1172017" y="471540"/>
            <a:ext cx="23738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</a:t>
            </a:r>
            <a:r>
              <a:rPr lang="en-GB" sz="1300" dirty="0"/>
              <a:t>p</a:t>
            </a:r>
            <a:r>
              <a:rPr lang="en-IT" sz="1300" dirty="0"/>
              <a:t>ectrum of Cherenkov photons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69F7A5-A0AD-847E-B2AB-33CE0E05CB70}"/>
              </a:ext>
            </a:extLst>
          </p:cNvPr>
          <p:cNvSpPr txBox="1"/>
          <p:nvPr/>
        </p:nvSpPr>
        <p:spPr>
          <a:xfrm>
            <a:off x="4833464" y="468258"/>
            <a:ext cx="34620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Typical sensitivity (quantum efficiency) of a PMT</a:t>
            </a:r>
            <a:endParaRPr lang="en-IT" sz="13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06C573-0540-3C35-B3E4-129D45B8A275}"/>
              </a:ext>
            </a:extLst>
          </p:cNvPr>
          <p:cNvGrpSpPr/>
          <p:nvPr/>
        </p:nvGrpSpPr>
        <p:grpSpPr>
          <a:xfrm>
            <a:off x="4967416" y="4373887"/>
            <a:ext cx="3203726" cy="374285"/>
            <a:chOff x="4967416" y="4373887"/>
            <a:chExt cx="3203726" cy="37428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F6D2FD1-EF32-5E2D-1E03-5B5C3D5685ED}"/>
                </a:ext>
              </a:extLst>
            </p:cNvPr>
            <p:cNvCxnSpPr>
              <a:cxnSpLocks/>
            </p:cNvCxnSpPr>
            <p:nvPr/>
          </p:nvCxnSpPr>
          <p:spPr>
            <a:xfrm>
              <a:off x="4967416" y="4452437"/>
              <a:ext cx="3203726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CF993F-46EE-ECAC-FCE0-0113870362DA}"/>
                </a:ext>
              </a:extLst>
            </p:cNvPr>
            <p:cNvSpPr txBox="1"/>
            <p:nvPr/>
          </p:nvSpPr>
          <p:spPr>
            <a:xfrm>
              <a:off x="5199516" y="4471173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4 eV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509014-808D-F726-FBF2-110552A2B694}"/>
                </a:ext>
              </a:extLst>
            </p:cNvPr>
            <p:cNvSpPr txBox="1"/>
            <p:nvPr/>
          </p:nvSpPr>
          <p:spPr>
            <a:xfrm>
              <a:off x="7383583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2 eV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050BE6-3C0D-18E1-ADAB-4A5C65FF4FE4}"/>
                </a:ext>
              </a:extLst>
            </p:cNvPr>
            <p:cNvSpPr txBox="1"/>
            <p:nvPr/>
          </p:nvSpPr>
          <p:spPr>
            <a:xfrm>
              <a:off x="5876373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3 eV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DE3AA53-F770-36C6-4902-D0009E2DB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509" y="4376694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9F89A00-79B4-0EEA-A523-ADBC61684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890" y="4375123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DC7B9D-11C6-52FA-909F-075FA92E7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576" y="4373887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B3586F6-D1E3-38DB-FA8C-B0AF3C219A0F}"/>
              </a:ext>
            </a:extLst>
          </p:cNvPr>
          <p:cNvSpPr/>
          <p:nvPr/>
        </p:nvSpPr>
        <p:spPr>
          <a:xfrm>
            <a:off x="1788215" y="4183780"/>
            <a:ext cx="1671678" cy="136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FC4AD8-691B-5B59-524D-84C83064956A}"/>
              </a:ext>
            </a:extLst>
          </p:cNvPr>
          <p:cNvGrpSpPr/>
          <p:nvPr/>
        </p:nvGrpSpPr>
        <p:grpSpPr>
          <a:xfrm>
            <a:off x="766119" y="4397196"/>
            <a:ext cx="3417254" cy="374285"/>
            <a:chOff x="4753888" y="4373887"/>
            <a:chExt cx="3417254" cy="37428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8FB0605-83FD-B64B-68BC-E58AD3C50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3888" y="4435961"/>
              <a:ext cx="3417254" cy="16885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B31AA2-863D-5A95-8395-8892BFB0BE8A}"/>
                </a:ext>
              </a:extLst>
            </p:cNvPr>
            <p:cNvSpPr txBox="1"/>
            <p:nvPr/>
          </p:nvSpPr>
          <p:spPr>
            <a:xfrm>
              <a:off x="4919424" y="4471173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4 eV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561470-7DDA-D401-5938-CFC423CFB4C5}"/>
                </a:ext>
              </a:extLst>
            </p:cNvPr>
            <p:cNvSpPr txBox="1"/>
            <p:nvPr/>
          </p:nvSpPr>
          <p:spPr>
            <a:xfrm>
              <a:off x="7383583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2 eV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0128AE3-F692-EA6D-99FF-0D444D83BDFC}"/>
                </a:ext>
              </a:extLst>
            </p:cNvPr>
            <p:cNvSpPr txBox="1"/>
            <p:nvPr/>
          </p:nvSpPr>
          <p:spPr>
            <a:xfrm>
              <a:off x="5744565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3 eV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EFE6BE-D1B5-6C60-B2B1-8471F5F2D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0417" y="4376694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E6FE9CB-2B9D-6032-137A-87C746021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082" y="4375123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544ED40-5BA1-E08E-670A-ACAEDEE23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576" y="4373887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D552ED5-AEEA-5C76-D266-709083DC5E6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7D8EF6CC-EC70-E706-0E7F-0FD401F893A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F6AA240F-1BD9-9C7A-50EB-AF4DB80D906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211C2F0-C561-60CB-1777-1B85F3655560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3305146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0F59F-C1D9-17F9-4C79-2210B254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5AA5B7-05C9-9F2B-D039-8BFFA7252A6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BA5F8-32B5-4EC1-2972-F0607524E24A}"/>
              </a:ext>
            </a:extLst>
          </p:cNvPr>
          <p:cNvSpPr/>
          <p:nvPr/>
        </p:nvSpPr>
        <p:spPr>
          <a:xfrm>
            <a:off x="3569214" y="-31962"/>
            <a:ext cx="18965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Chromatic Dispersion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A85091-D52D-0409-616E-F57AADA2F2B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40BD7BDC-DD95-EA14-433E-07957AC9ADA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919972E3-E55F-8194-3E2C-15BEDDC7DBC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3A9BFB6D-0369-91E7-1B99-300CEFD1FD6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274AAE-D13C-A3DD-D10C-D8A2D2C9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4" y="650082"/>
            <a:ext cx="3923205" cy="34209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8D19066-F647-418C-4D23-DDCB7879A127}"/>
              </a:ext>
            </a:extLst>
          </p:cNvPr>
          <p:cNvGrpSpPr/>
          <p:nvPr/>
        </p:nvGrpSpPr>
        <p:grpSpPr>
          <a:xfrm>
            <a:off x="4685255" y="650082"/>
            <a:ext cx="4572000" cy="3420946"/>
            <a:chOff x="4685255" y="821841"/>
            <a:chExt cx="4572000" cy="34209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D56287-D98D-65E0-4D79-04B27A134122}"/>
                </a:ext>
              </a:extLst>
            </p:cNvPr>
            <p:cNvSpPr/>
            <p:nvPr/>
          </p:nvSpPr>
          <p:spPr>
            <a:xfrm>
              <a:off x="4685255" y="821841"/>
              <a:ext cx="4285987" cy="3420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X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1C2B33-C5A8-B271-3282-F6C26A87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0239" y="855588"/>
              <a:ext cx="4124107" cy="27308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A330B5-DC1F-5578-40AC-B1E9B544E121}"/>
                </a:ext>
              </a:extLst>
            </p:cNvPr>
            <p:cNvSpPr txBox="1"/>
            <p:nvPr/>
          </p:nvSpPr>
          <p:spPr>
            <a:xfrm>
              <a:off x="4685255" y="3613274"/>
              <a:ext cx="457200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1100" dirty="0"/>
                <a:t>Refractive index as a function of the Cherenkov light wavelength for the aerogel with n = 1.05 and trad = 20 mm obtained selecting pions with 8 GeV/c momentum.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121FEA-5058-B341-5D08-945059EC52E8}"/>
              </a:ext>
            </a:extLst>
          </p:cNvPr>
          <p:cNvSpPr txBox="1"/>
          <p:nvPr/>
        </p:nvSpPr>
        <p:spPr>
          <a:xfrm>
            <a:off x="1723869" y="350905"/>
            <a:ext cx="10503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Gas Radiator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72E16-01E1-2CED-0838-27B7C0DC47F8}"/>
              </a:ext>
            </a:extLst>
          </p:cNvPr>
          <p:cNvSpPr txBox="1"/>
          <p:nvPr/>
        </p:nvSpPr>
        <p:spPr>
          <a:xfrm>
            <a:off x="6369781" y="344559"/>
            <a:ext cx="13203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Aerogel Radiator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2D02B0-420E-7533-EE57-707F42C4D371}"/>
              </a:ext>
            </a:extLst>
          </p:cNvPr>
          <p:cNvGrpSpPr/>
          <p:nvPr/>
        </p:nvGrpSpPr>
        <p:grpSpPr>
          <a:xfrm>
            <a:off x="2172745" y="4318853"/>
            <a:ext cx="4285987" cy="574599"/>
            <a:chOff x="1887288" y="4314007"/>
            <a:chExt cx="4285987" cy="5745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4C6243-195F-68D5-20E4-89B2BFE2082A}"/>
                </a:ext>
              </a:extLst>
            </p:cNvPr>
            <p:cNvSpPr/>
            <p:nvPr/>
          </p:nvSpPr>
          <p:spPr>
            <a:xfrm>
              <a:off x="1887288" y="4314007"/>
              <a:ext cx="4285987" cy="569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X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1E7F1B-FBC1-C5E5-91FF-6BBFCCBE5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6542" y="4314008"/>
              <a:ext cx="1559621" cy="57459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0EE98B-5869-6F2D-E8FA-E77465C4F213}"/>
                </a:ext>
              </a:extLst>
            </p:cNvPr>
            <p:cNvSpPr txBox="1"/>
            <p:nvPr/>
          </p:nvSpPr>
          <p:spPr>
            <a:xfrm>
              <a:off x="2110404" y="4449905"/>
              <a:ext cx="202093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300" dirty="0"/>
                <a:t>Sellmeier parameterization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390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6143-D7EB-838D-6AB6-4F56B030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6C9B41-48C6-DCBA-F56D-4BDE06D3617E}"/>
              </a:ext>
            </a:extLst>
          </p:cNvPr>
          <p:cNvSpPr/>
          <p:nvPr/>
        </p:nvSpPr>
        <p:spPr>
          <a:xfrm>
            <a:off x="534159" y="573437"/>
            <a:ext cx="2871434" cy="813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7654F-C7E8-E11D-C70E-D463F0C1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71" y="3218127"/>
            <a:ext cx="2871434" cy="6312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80D918-E72A-65F5-0F1A-4A78C4C60AF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02135-3331-B255-43CC-CB7A3672D152}"/>
              </a:ext>
            </a:extLst>
          </p:cNvPr>
          <p:cNvSpPr/>
          <p:nvPr/>
        </p:nvSpPr>
        <p:spPr>
          <a:xfrm>
            <a:off x="3573368" y="-31962"/>
            <a:ext cx="188820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Resolution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DDB2F4-B812-0FE1-0BD2-1A7316C1B231}"/>
              </a:ext>
            </a:extLst>
          </p:cNvPr>
          <p:cNvSpPr txBox="1"/>
          <p:nvPr/>
        </p:nvSpPr>
        <p:spPr>
          <a:xfrm>
            <a:off x="609175" y="1464070"/>
            <a:ext cx="707341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co</a:t>
            </a:r>
            <a:r>
              <a:rPr lang="en-IT" sz="1400" dirty="0"/>
              <a:t>   </a:t>
            </a:r>
            <a:r>
              <a:rPr lang="en-US" sz="1400" dirty="0"/>
              <a:t>correlated uncertainty (tracking, misalignment, magnetic bending, multiple scattering, ….)</a:t>
            </a:r>
            <a:endParaRPr lang="en-GB" sz="1400" dirty="0">
              <a:latin typeface="Symbol" pitchFamily="2" charset="2"/>
            </a:endParaRPr>
          </a:p>
          <a:p>
            <a:endParaRPr lang="en-GB" sz="1400" dirty="0">
              <a:latin typeface="Symbol" pitchFamily="2" charset="2"/>
            </a:endParaRPr>
          </a:p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em</a:t>
            </a:r>
            <a:r>
              <a:rPr lang="en-IT" sz="1400" dirty="0"/>
              <a:t>   uncertainty on the photon emission point (radiator depth)</a:t>
            </a:r>
          </a:p>
          <a:p>
            <a:endParaRPr lang="en-IT" sz="1400" dirty="0"/>
          </a:p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ch</a:t>
            </a:r>
            <a:r>
              <a:rPr lang="en-IT" sz="1400" dirty="0"/>
              <a:t>    radiator chromatic dispersion</a:t>
            </a:r>
          </a:p>
          <a:p>
            <a:endParaRPr lang="en-IT" sz="1400" dirty="0"/>
          </a:p>
          <a:p>
            <a:r>
              <a:rPr lang="en-IT" sz="1400" dirty="0">
                <a:latin typeface="Symbol" pitchFamily="2" charset="2"/>
              </a:rPr>
              <a:t>s</a:t>
            </a:r>
            <a:r>
              <a:rPr lang="en-IT" sz="1400" baseline="-25000" dirty="0"/>
              <a:t>px</a:t>
            </a:r>
            <a:r>
              <a:rPr lang="en-IT" sz="1400" dirty="0"/>
              <a:t>    sensor spatial resolution (pixel size)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B5B07-28FC-A42B-25C8-266D4FD8AFBF}"/>
              </a:ext>
            </a:extLst>
          </p:cNvPr>
          <p:cNvSpPr txBox="1"/>
          <p:nvPr/>
        </p:nvSpPr>
        <p:spPr>
          <a:xfrm>
            <a:off x="609175" y="3844331"/>
            <a:ext cx="7453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sz="1400" dirty="0"/>
          </a:p>
          <a:p>
            <a:r>
              <a:rPr lang="en-IT" sz="1400" dirty="0"/>
              <a:t>Q(</a:t>
            </a:r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)   Sensor quantum efficiency				</a:t>
            </a:r>
            <a:r>
              <a:rPr lang="en-IT" sz="1400" dirty="0">
                <a:latin typeface="Symbol" pitchFamily="2" charset="2"/>
              </a:rPr>
              <a:t>e</a:t>
            </a:r>
            <a:r>
              <a:rPr lang="en-IT" sz="1400" baseline="-25000" dirty="0"/>
              <a:t>pe </a:t>
            </a:r>
            <a:r>
              <a:rPr lang="en-IT" sz="1400" dirty="0"/>
              <a:t>detection efficiency (sensor and mirror)</a:t>
            </a:r>
            <a:endParaRPr lang="en-IT" sz="1400" baseline="-25000" dirty="0"/>
          </a:p>
          <a:p>
            <a:endParaRPr lang="en-IT" sz="1400" dirty="0"/>
          </a:p>
          <a:p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(</a:t>
            </a:r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)   Radiator transmission length				t</a:t>
            </a:r>
            <a:r>
              <a:rPr lang="en-IT" sz="1400" baseline="-25000" dirty="0"/>
              <a:t>rad </a:t>
            </a:r>
            <a:r>
              <a:rPr lang="en-IT" sz="1400" dirty="0"/>
              <a:t> radiator thickness</a:t>
            </a:r>
            <a:endParaRPr lang="en-IT" sz="1400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765FF-AFF1-FBFD-EFC6-EAE0EBDBCF4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2C1D89C-3807-6D6C-6AF3-208382FE7A4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5B1E28CF-E270-1AE6-CFE7-AA1A71F1C69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3E30B9AF-193E-654B-9224-D307D920528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284A6-643F-031D-836F-E8C91F71633E}"/>
                  </a:ext>
                </a:extLst>
              </p:cNvPr>
              <p:cNvSpPr txBox="1"/>
              <p:nvPr/>
            </p:nvSpPr>
            <p:spPr>
              <a:xfrm>
                <a:off x="790826" y="686569"/>
                <a:ext cx="2584234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𝐶𝐻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IT" dirty="0"/>
                      <m:t>=</m:t>
                    </m:r>
                  </m:oMath>
                </a14:m>
                <a:r>
                  <a:rPr lang="en-IT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IT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𝐶𝑜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box>
                          <m:box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𝑒𝑚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𝑐h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𝑝𝑥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𝑝𝑒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e>
                    </m:rad>
                  </m:oMath>
                </a14:m>
                <a:endParaRPr lang="en-IT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284A6-643F-031D-836F-E8C91F716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26" y="686569"/>
                <a:ext cx="2584234" cy="563680"/>
              </a:xfrm>
              <a:prstGeom prst="rect">
                <a:avLst/>
              </a:prstGeom>
              <a:blipFill>
                <a:blip r:embed="rId3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751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514F4-CDF5-3E17-38EA-3B008D5E8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4153250-84E4-0519-F904-80A0616AF3F6}"/>
              </a:ext>
            </a:extLst>
          </p:cNvPr>
          <p:cNvSpPr/>
          <p:nvPr/>
        </p:nvSpPr>
        <p:spPr>
          <a:xfrm>
            <a:off x="156687" y="2467637"/>
            <a:ext cx="8702648" cy="2433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B8D486-1C4E-63D7-DDB3-5884DAE41DB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406B68-F0B3-57FE-E925-CD6C41ECDF6C}"/>
              </a:ext>
            </a:extLst>
          </p:cNvPr>
          <p:cNvSpPr/>
          <p:nvPr/>
        </p:nvSpPr>
        <p:spPr>
          <a:xfrm>
            <a:off x="3927407" y="-31962"/>
            <a:ext cx="118013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CLAS12 RICH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33A179AE-8420-9F67-76E8-853F9C86D90F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A1574-B5DE-C028-EB33-BA98AAA7002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F3CACD9E-CE25-C598-A0A5-75178B20BFB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35232339-6FA6-5DE2-DD9F-012FBED5C82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923D587A-F4F9-FC95-6D74-A1A5047C607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B26CF-9CDC-2526-4852-E97A297F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183" y="463504"/>
            <a:ext cx="5962972" cy="1831833"/>
          </a:xfrm>
          <a:prstGeom prst="rect">
            <a:avLst/>
          </a:prstGeom>
        </p:spPr>
      </p:pic>
      <p:pic>
        <p:nvPicPr>
          <p:cNvPr id="4" name="Picture 3" descr="copertina.jpg">
            <a:extLst>
              <a:ext uri="{FF2B5EF4-FFF2-40B4-BE49-F238E27FC236}">
                <a16:creationId xmlns:a16="http://schemas.microsoft.com/office/drawing/2014/main" id="{6EEEC16B-A393-A83D-6A49-3F958633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5" y="463504"/>
            <a:ext cx="2582690" cy="1831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FBA34-8ECE-DAF1-9E1D-19D8F4CA6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59" y="2764293"/>
            <a:ext cx="2829848" cy="2140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06EE3C-E0C5-DC42-70E7-21262ABEC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834" y="2764293"/>
            <a:ext cx="2884874" cy="21487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A03-70AC-88F1-EF46-3CA07688CCFD}"/>
              </a:ext>
            </a:extLst>
          </p:cNvPr>
          <p:cNvSpPr/>
          <p:nvPr/>
        </p:nvSpPr>
        <p:spPr>
          <a:xfrm>
            <a:off x="410497" y="2703180"/>
            <a:ext cx="7834370" cy="273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9A766-FAEA-11C0-5686-A624E04988D0}"/>
              </a:ext>
            </a:extLst>
          </p:cNvPr>
          <p:cNvSpPr txBox="1"/>
          <p:nvPr/>
        </p:nvSpPr>
        <p:spPr>
          <a:xfrm>
            <a:off x="410497" y="2550603"/>
            <a:ext cx="23691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Electrons: direct </a:t>
            </a:r>
            <a:r>
              <a:rPr lang="en-US" sz="1100" b="1" dirty="0" err="1">
                <a:solidFill>
                  <a:srgbClr val="0000FF"/>
                </a:solidFill>
              </a:rPr>
              <a:t>vs</a:t>
            </a:r>
            <a:r>
              <a:rPr lang="en-US" sz="1100" b="1" dirty="0">
                <a:solidFill>
                  <a:srgbClr val="0000FF"/>
                </a:solidFill>
              </a:rPr>
              <a:t> planar reflection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6172C5-EB19-3454-029A-4C329FD9141C}"/>
              </a:ext>
            </a:extLst>
          </p:cNvPr>
          <p:cNvSpPr txBox="1"/>
          <p:nvPr/>
        </p:nvSpPr>
        <p:spPr>
          <a:xfrm>
            <a:off x="3461089" y="2577475"/>
            <a:ext cx="244650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Electrons: direct </a:t>
            </a:r>
            <a:r>
              <a:rPr lang="en-US" sz="1100" b="1" dirty="0" err="1">
                <a:solidFill>
                  <a:srgbClr val="0000FF"/>
                </a:solidFill>
              </a:rPr>
              <a:t>vs</a:t>
            </a:r>
            <a:r>
              <a:rPr lang="en-US" sz="1100" b="1" dirty="0">
                <a:solidFill>
                  <a:srgbClr val="0000FF"/>
                </a:solidFill>
              </a:rPr>
              <a:t> spherical reflection</a:t>
            </a:r>
          </a:p>
        </p:txBody>
      </p:sp>
      <p:pic>
        <p:nvPicPr>
          <p:cNvPr id="18" name="Picture 17" descr="Tile12_rms_plot2.jpg">
            <a:extLst>
              <a:ext uri="{FF2B5EF4-FFF2-40B4-BE49-F238E27FC236}">
                <a16:creationId xmlns:a16="http://schemas.microsoft.com/office/drawing/2014/main" id="{4E63D7B8-5592-36EB-AD66-2E4738BCB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47" y="2911118"/>
            <a:ext cx="2650656" cy="1846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3B6E9F-2B7D-3C67-FCDD-4862AF709D24}"/>
              </a:ext>
            </a:extLst>
          </p:cNvPr>
          <p:cNvSpPr txBox="1"/>
          <p:nvPr/>
        </p:nvSpPr>
        <p:spPr>
          <a:xfrm>
            <a:off x="6286999" y="2594827"/>
            <a:ext cx="244169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95 % kaon efficiency (&lt;1% pion mis-ID)</a:t>
            </a:r>
          </a:p>
        </p:txBody>
      </p:sp>
    </p:spTree>
    <p:extLst>
      <p:ext uri="{BB962C8B-B14F-4D97-AF65-F5344CB8AC3E}">
        <p14:creationId xmlns:p14="http://schemas.microsoft.com/office/powerpoint/2010/main" val="217642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31744-E5FA-6909-3E88-75B43DC8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8CE22F0-EF73-A778-6ECB-94D930A4FE4A}"/>
              </a:ext>
            </a:extLst>
          </p:cNvPr>
          <p:cNvSpPr/>
          <p:nvPr/>
        </p:nvSpPr>
        <p:spPr>
          <a:xfrm>
            <a:off x="143920" y="371433"/>
            <a:ext cx="2237141" cy="1781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71F687-E78B-7B6D-9D82-E4DE2B167B59}"/>
              </a:ext>
            </a:extLst>
          </p:cNvPr>
          <p:cNvSpPr/>
          <p:nvPr/>
        </p:nvSpPr>
        <p:spPr>
          <a:xfrm>
            <a:off x="6112368" y="2259326"/>
            <a:ext cx="2948917" cy="2676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4404DC-2268-A144-F8ED-08ECB4FF6EB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013799-12DC-7170-71AB-59CBC9678E0C}"/>
              </a:ext>
            </a:extLst>
          </p:cNvPr>
          <p:cNvSpPr/>
          <p:nvPr/>
        </p:nvSpPr>
        <p:spPr>
          <a:xfrm>
            <a:off x="3933822" y="-31962"/>
            <a:ext cx="116730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BELLE ARICH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00960D5F-195F-B747-1D0B-57EA4440E8EE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AF78EF-DB3C-5603-FC7F-2FE474E4F21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4DA70316-BDD3-2F95-9631-8703293F804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D61FCD1E-D69A-103F-FE4A-9781D26D8E1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8398AD25-478D-B568-8AAC-1D80A12B8AE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86FA95-DE2A-1E4A-2096-350D6A46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55" y="3095433"/>
            <a:ext cx="2090030" cy="1828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60AA86-A4F4-3A32-D948-F5E7A8CF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41" y="2242354"/>
            <a:ext cx="2682222" cy="26993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5AC52F5-B119-319F-18F9-57D5892565C2}"/>
              </a:ext>
            </a:extLst>
          </p:cNvPr>
          <p:cNvGrpSpPr/>
          <p:nvPr/>
        </p:nvGrpSpPr>
        <p:grpSpPr>
          <a:xfrm>
            <a:off x="6896304" y="324772"/>
            <a:ext cx="1892859" cy="1828122"/>
            <a:chOff x="6464162" y="513946"/>
            <a:chExt cx="2353913" cy="2128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05CE22-C3D3-02E3-6B9B-315652C0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7369" y="513946"/>
              <a:ext cx="2260706" cy="21285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533AD0-2ED9-FF2B-7D25-3A943A3097E1}"/>
                </a:ext>
              </a:extLst>
            </p:cNvPr>
            <p:cNvSpPr txBox="1"/>
            <p:nvPr/>
          </p:nvSpPr>
          <p:spPr>
            <a:xfrm>
              <a:off x="6464162" y="524660"/>
              <a:ext cx="5373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1.045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CC2466-03E6-6A88-5DE4-789FA81180B4}"/>
                </a:ext>
              </a:extLst>
            </p:cNvPr>
            <p:cNvSpPr txBox="1"/>
            <p:nvPr/>
          </p:nvSpPr>
          <p:spPr>
            <a:xfrm>
              <a:off x="7542688" y="514400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1.055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044C1C-1FF8-A312-6839-EB7F01F03877}"/>
                </a:ext>
              </a:extLst>
            </p:cNvPr>
            <p:cNvSpPr txBox="1"/>
            <p:nvPr/>
          </p:nvSpPr>
          <p:spPr>
            <a:xfrm>
              <a:off x="7888051" y="1578196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17 cm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F85D48-9C0A-37BF-79B6-4192C414C7BF}"/>
              </a:ext>
            </a:extLst>
          </p:cNvPr>
          <p:cNvGrpSpPr/>
          <p:nvPr/>
        </p:nvGrpSpPr>
        <p:grpSpPr>
          <a:xfrm>
            <a:off x="147697" y="2251407"/>
            <a:ext cx="3118039" cy="2676669"/>
            <a:chOff x="157342" y="2118266"/>
            <a:chExt cx="3118039" cy="26766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C88C95-4DB1-6FA0-6DF6-2FB26D23776D}"/>
                </a:ext>
              </a:extLst>
            </p:cNvPr>
            <p:cNvSpPr/>
            <p:nvPr/>
          </p:nvSpPr>
          <p:spPr>
            <a:xfrm>
              <a:off x="157342" y="2118266"/>
              <a:ext cx="3118039" cy="2676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73F06F-DC0F-790B-F47F-68E04707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342" y="2409707"/>
              <a:ext cx="3118039" cy="23852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9A2090-C08D-E8BD-2BEA-F807F3A3356C}"/>
                </a:ext>
              </a:extLst>
            </p:cNvPr>
            <p:cNvSpPr txBox="1"/>
            <p:nvPr/>
          </p:nvSpPr>
          <p:spPr>
            <a:xfrm>
              <a:off x="797912" y="2130874"/>
              <a:ext cx="18293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300" dirty="0"/>
                <a:t>D</a:t>
              </a:r>
              <a:r>
                <a:rPr lang="en-IT" sz="1300" baseline="30000" dirty="0"/>
                <a:t>0</a:t>
              </a:r>
              <a:r>
                <a:rPr lang="en-IT" sz="1300" dirty="0"/>
                <a:t>--&gt; K</a:t>
              </a:r>
              <a:r>
                <a:rPr lang="en-IT" sz="1300" baseline="30000" dirty="0"/>
                <a:t>-</a:t>
              </a:r>
              <a:r>
                <a:rPr lang="en-IT" sz="1300" dirty="0">
                  <a:latin typeface="Symbol" pitchFamily="2" charset="2"/>
                </a:rPr>
                <a:t>p</a:t>
              </a:r>
              <a:r>
                <a:rPr lang="en-IT" sz="1300" baseline="30000" dirty="0"/>
                <a:t>+</a:t>
              </a:r>
              <a:r>
                <a:rPr lang="en-IT" sz="1300" dirty="0"/>
                <a:t>  0.5-3.5 GeV/c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C723487-AC51-4843-A07B-E19E467B5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247" y="2259325"/>
            <a:ext cx="1972240" cy="10796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4819A-1ECB-A908-5BEF-0AE06663E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643" y="499460"/>
            <a:ext cx="1571694" cy="14787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B0A0AB-A2BF-4F88-7248-D5257C46EA93}"/>
              </a:ext>
            </a:extLst>
          </p:cNvPr>
          <p:cNvSpPr txBox="1"/>
          <p:nvPr/>
        </p:nvSpPr>
        <p:spPr>
          <a:xfrm>
            <a:off x="2614005" y="467917"/>
            <a:ext cx="395922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Limited space --&gt; Proximity focusing &amp; radiator focusing</a:t>
            </a:r>
          </a:p>
          <a:p>
            <a:endParaRPr lang="en-IT" sz="1300" dirty="0"/>
          </a:p>
          <a:p>
            <a:r>
              <a:rPr lang="en-IT" sz="1300" dirty="0"/>
              <a:t>High B field (1.5T) --&gt; Custom Hybrid photon detector</a:t>
            </a:r>
          </a:p>
          <a:p>
            <a:r>
              <a:rPr lang="en-IT" sz="1300" dirty="0"/>
              <a:t>			   Super bialkali photocatode</a:t>
            </a:r>
          </a:p>
          <a:p>
            <a:r>
              <a:rPr lang="en-IT" sz="1300" dirty="0"/>
              <a:t>			   Gain 4.5 10</a:t>
            </a:r>
            <a:r>
              <a:rPr lang="en-IT" sz="1300" baseline="30000" dirty="0"/>
              <a:t>6</a:t>
            </a:r>
          </a:p>
          <a:p>
            <a:r>
              <a:rPr lang="en-IT" sz="1300" dirty="0"/>
              <a:t>			   PDE ~ 28 %</a:t>
            </a:r>
          </a:p>
        </p:txBody>
      </p:sp>
    </p:spTree>
    <p:extLst>
      <p:ext uri="{BB962C8B-B14F-4D97-AF65-F5344CB8AC3E}">
        <p14:creationId xmlns:p14="http://schemas.microsoft.com/office/powerpoint/2010/main" val="485835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4953F-8119-1DAE-9890-5979771C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6D1B49-0598-6B00-2BF1-DC81A661BCE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475D5-DABC-262F-4EC2-607406A9C65F}"/>
              </a:ext>
            </a:extLst>
          </p:cNvPr>
          <p:cNvSpPr/>
          <p:nvPr/>
        </p:nvSpPr>
        <p:spPr>
          <a:xfrm>
            <a:off x="4013971" y="-31962"/>
            <a:ext cx="100700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LHCb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RICH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A50158CC-8CF6-969C-6857-4CB1BE731E26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C74EE-6E53-F483-B259-270834A333A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BC4A421-D2ED-A882-98E5-EBECCF3224C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F2113397-CBC5-89A6-58C5-C32C4BBBB0F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D2D8EA17-0F81-DA63-B387-01DD9205B72D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1E57B-0D26-616B-6BCD-46C2431F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941" y="2353714"/>
            <a:ext cx="2431458" cy="2581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72D77-BCB5-2108-4E01-EF8189DE2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255" y="3381639"/>
            <a:ext cx="1932173" cy="155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8ED91-666D-55E7-E2CD-12D02E49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99" y="330691"/>
            <a:ext cx="3505448" cy="198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BE395-2F00-E660-BD7A-6E12E6EACAA7}"/>
              </a:ext>
            </a:extLst>
          </p:cNvPr>
          <p:cNvSpPr txBox="1"/>
          <p:nvPr/>
        </p:nvSpPr>
        <p:spPr>
          <a:xfrm>
            <a:off x="402298" y="382986"/>
            <a:ext cx="2969980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LHCb Precisin measurements of B-decays</a:t>
            </a:r>
          </a:p>
          <a:p>
            <a:r>
              <a:rPr lang="en-GB" sz="1300" dirty="0"/>
              <a:t>a</a:t>
            </a:r>
            <a:r>
              <a:rPr lang="en-IT" sz="1300" dirty="0"/>
              <a:t>nd search fro BSM signals</a:t>
            </a:r>
          </a:p>
          <a:p>
            <a:endParaRPr lang="en-IT" sz="1300" dirty="0"/>
          </a:p>
          <a:p>
            <a:r>
              <a:rPr lang="en-IT" sz="1300" dirty="0"/>
              <a:t>RICH1:     Aerogel (5 cm) n=1.03</a:t>
            </a:r>
          </a:p>
          <a:p>
            <a:r>
              <a:rPr lang="en-IT" sz="1300" dirty="0"/>
              <a:t>	     2-10 GeV/c</a:t>
            </a:r>
          </a:p>
          <a:p>
            <a:r>
              <a:rPr lang="en-IT" sz="1300" dirty="0"/>
              <a:t> </a:t>
            </a:r>
          </a:p>
          <a:p>
            <a:r>
              <a:rPr lang="en-IT" sz="1300" dirty="0"/>
              <a:t>    	     C</a:t>
            </a:r>
            <a:r>
              <a:rPr lang="en-IT" sz="1300" baseline="-25000" dirty="0"/>
              <a:t>4</a:t>
            </a:r>
            <a:r>
              <a:rPr lang="en-IT" sz="1300" dirty="0"/>
              <a:t>F</a:t>
            </a:r>
            <a:r>
              <a:rPr lang="en-IT" sz="1300" baseline="-25000" dirty="0"/>
              <a:t>10</a:t>
            </a:r>
            <a:r>
              <a:rPr lang="en-IT" sz="1300" dirty="0"/>
              <a:t> (85 cm)  n=1.0014</a:t>
            </a:r>
          </a:p>
          <a:p>
            <a:r>
              <a:rPr lang="en-IT" sz="1300" dirty="0"/>
              <a:t> 	     up to 70 GeV/c</a:t>
            </a:r>
          </a:p>
          <a:p>
            <a:endParaRPr lang="en-IT" sz="1300" dirty="0"/>
          </a:p>
          <a:p>
            <a:r>
              <a:rPr lang="en-IT" sz="1300" dirty="0"/>
              <a:t>RICH2:      CF</a:t>
            </a:r>
            <a:r>
              <a:rPr lang="en-IT" sz="1300" baseline="-25000" dirty="0"/>
              <a:t>4</a:t>
            </a:r>
            <a:r>
              <a:rPr lang="en-IT" sz="1300" dirty="0"/>
              <a:t> (196 cm) n=1.0005</a:t>
            </a:r>
          </a:p>
          <a:p>
            <a:r>
              <a:rPr lang="en-IT" sz="1300" dirty="0"/>
              <a:t>                  up to 100 GeV/c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C3345E-604A-CB27-5017-5B1FAB716961}"/>
              </a:ext>
            </a:extLst>
          </p:cNvPr>
          <p:cNvSpPr txBox="1"/>
          <p:nvPr/>
        </p:nvSpPr>
        <p:spPr>
          <a:xfrm>
            <a:off x="6957014" y="2439806"/>
            <a:ext cx="21966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Hybrid photomultiplier</a:t>
            </a:r>
          </a:p>
          <a:p>
            <a:r>
              <a:rPr lang="en-IT" sz="1300" dirty="0"/>
              <a:t>     Photocatode @ - 20 kV</a:t>
            </a:r>
          </a:p>
          <a:p>
            <a:r>
              <a:rPr lang="en-IT" sz="1300" dirty="0"/>
              <a:t>     Silicon sensor 2.5x2.5 mm</a:t>
            </a:r>
            <a:r>
              <a:rPr lang="en-IT" sz="1300" baseline="30000" dirty="0"/>
              <a:t>2</a:t>
            </a:r>
          </a:p>
          <a:p>
            <a:r>
              <a:rPr lang="en-US" sz="1300" baseline="30000" dirty="0"/>
              <a:t>        </a:t>
            </a:r>
            <a:r>
              <a:rPr lang="en-US" sz="1300" dirty="0"/>
              <a:t>QE ~ 25%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0B6F0-D9EE-A5D5-6DA4-F146185AD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682" y="2786055"/>
            <a:ext cx="2103615" cy="2117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14A4D-C7BE-00C1-14C9-385654F3C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4" y="2687378"/>
            <a:ext cx="3424285" cy="2213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28A9E5-A07D-394D-9A5D-1DB3235F5844}"/>
              </a:ext>
            </a:extLst>
          </p:cNvPr>
          <p:cNvSpPr txBox="1"/>
          <p:nvPr/>
        </p:nvSpPr>
        <p:spPr>
          <a:xfrm>
            <a:off x="5540670" y="270538"/>
            <a:ext cx="1108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LHCb B physics</a:t>
            </a:r>
          </a:p>
        </p:txBody>
      </p:sp>
    </p:spTree>
    <p:extLst>
      <p:ext uri="{BB962C8B-B14F-4D97-AF65-F5344CB8AC3E}">
        <p14:creationId xmlns:p14="http://schemas.microsoft.com/office/powerpoint/2010/main" val="3804234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C5D84-942D-4F8A-81CF-BD43A125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6459B6C-D05E-E652-BBB0-6CB4B759FE4C}"/>
              </a:ext>
            </a:extLst>
          </p:cNvPr>
          <p:cNvSpPr/>
          <p:nvPr/>
        </p:nvSpPr>
        <p:spPr>
          <a:xfrm>
            <a:off x="7172164" y="330322"/>
            <a:ext cx="1880226" cy="1402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D69996-BBDA-5B20-87CC-E7B191002BA4}"/>
              </a:ext>
            </a:extLst>
          </p:cNvPr>
          <p:cNvSpPr/>
          <p:nvPr/>
        </p:nvSpPr>
        <p:spPr>
          <a:xfrm>
            <a:off x="90892" y="1557457"/>
            <a:ext cx="4459282" cy="3343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9426B7-C838-E1F4-D80F-D6C828C62279}"/>
              </a:ext>
            </a:extLst>
          </p:cNvPr>
          <p:cNvSpPr/>
          <p:nvPr/>
        </p:nvSpPr>
        <p:spPr>
          <a:xfrm>
            <a:off x="90093" y="320201"/>
            <a:ext cx="1955593" cy="1620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B1731E-356B-F3AD-78A3-8D52B4C87031}"/>
              </a:ext>
            </a:extLst>
          </p:cNvPr>
          <p:cNvSpPr/>
          <p:nvPr/>
        </p:nvSpPr>
        <p:spPr>
          <a:xfrm>
            <a:off x="4637386" y="1557456"/>
            <a:ext cx="4415722" cy="3343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704443-9B9D-48D2-768D-AAFDD5C9530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770B84-2220-237E-C4A2-DF500C9B7616}"/>
              </a:ext>
            </a:extLst>
          </p:cNvPr>
          <p:cNvSpPr/>
          <p:nvPr/>
        </p:nvSpPr>
        <p:spPr>
          <a:xfrm>
            <a:off x="4217583" y="-31962"/>
            <a:ext cx="59978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DIRC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55C2FFFE-EA36-8AA8-EA62-2F1BBB3808AA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919896-8D5A-4052-02C4-35678EF5C99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A0C861B0-851C-E026-C04E-D458EB2A066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EFE745F6-2EA6-60C7-3AC0-F1F0DD9504D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960A8C50-C751-F61F-7A05-583FBF3A17B3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424C2-5910-78BF-E97E-253DBC84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6" y="1733219"/>
            <a:ext cx="4281338" cy="313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F238A-765E-9317-7BA1-0134837F4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993" y="1821540"/>
            <a:ext cx="4039919" cy="1056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DC5D2-1C67-2869-A8A0-65598226A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069" y="2998104"/>
            <a:ext cx="1146325" cy="1803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7BCB1D-C9FE-7A6A-F628-48E52724D350}"/>
              </a:ext>
            </a:extLst>
          </p:cNvPr>
          <p:cNvSpPr txBox="1"/>
          <p:nvPr/>
        </p:nvSpPr>
        <p:spPr>
          <a:xfrm>
            <a:off x="266887" y="1265069"/>
            <a:ext cx="14718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2D imaging - Babar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F272C-B2B2-CDFB-D064-769FC8ACBEA1}"/>
              </a:ext>
            </a:extLst>
          </p:cNvPr>
          <p:cNvSpPr txBox="1"/>
          <p:nvPr/>
        </p:nvSpPr>
        <p:spPr>
          <a:xfrm>
            <a:off x="6646313" y="2800999"/>
            <a:ext cx="20088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1D i+time maging – Belle-II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8AA84-9707-407A-33E9-333A26BC9EC8}"/>
              </a:ext>
            </a:extLst>
          </p:cNvPr>
          <p:cNvSpPr txBox="1"/>
          <p:nvPr/>
        </p:nvSpPr>
        <p:spPr>
          <a:xfrm>
            <a:off x="2193044" y="472349"/>
            <a:ext cx="497912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Detection by internal reflection: compact detection volume (thickness)</a:t>
            </a:r>
          </a:p>
          <a:p>
            <a:endParaRPr lang="en-IT" sz="800" dirty="0"/>
          </a:p>
          <a:p>
            <a:r>
              <a:rPr lang="en-IT" sz="1300" dirty="0"/>
              <a:t>Critical aspects: quartz surface quality (parallelism, roughness) </a:t>
            </a:r>
          </a:p>
          <a:p>
            <a:r>
              <a:rPr lang="en-IT" sz="1300" dirty="0"/>
              <a:t>		     proper imaging system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E9D2F3-0BC3-C4ED-4E47-345BA59AB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077" y="3093387"/>
            <a:ext cx="2407122" cy="160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7BE42-5641-3F0C-2AC7-8CCB41D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15" y="330322"/>
            <a:ext cx="1931017" cy="1519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BDE7B5-ED4F-6A4B-1AB7-E325AFB2D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430" y="461532"/>
            <a:ext cx="1571694" cy="1478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6B8BEC-10DE-B256-13DB-56E439266261}"/>
              </a:ext>
            </a:extLst>
          </p:cNvPr>
          <p:cNvSpPr txBox="1"/>
          <p:nvPr/>
        </p:nvSpPr>
        <p:spPr>
          <a:xfrm>
            <a:off x="836755" y="237978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678F38-3F21-2AC3-38E9-F08E357103CD}"/>
              </a:ext>
            </a:extLst>
          </p:cNvPr>
          <p:cNvSpPr txBox="1"/>
          <p:nvPr/>
        </p:nvSpPr>
        <p:spPr>
          <a:xfrm>
            <a:off x="92556" y="303167"/>
            <a:ext cx="5902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Babar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93A71-3BFD-8176-82C4-A8F0B6E9C7D6}"/>
              </a:ext>
            </a:extLst>
          </p:cNvPr>
          <p:cNvSpPr txBox="1"/>
          <p:nvPr/>
        </p:nvSpPr>
        <p:spPr>
          <a:xfrm>
            <a:off x="7203114" y="271205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Belle-II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B560E3-7423-31EB-7863-C09DE39FBA2D}"/>
              </a:ext>
            </a:extLst>
          </p:cNvPr>
          <p:cNvSpPr txBox="1"/>
          <p:nvPr/>
        </p:nvSpPr>
        <p:spPr>
          <a:xfrm>
            <a:off x="8255966" y="270668"/>
            <a:ext cx="740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B factory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806625-3C2B-DE20-0C27-402E813E471E}"/>
              </a:ext>
            </a:extLst>
          </p:cNvPr>
          <p:cNvSpPr txBox="1"/>
          <p:nvPr/>
        </p:nvSpPr>
        <p:spPr>
          <a:xfrm>
            <a:off x="85233" y="492954"/>
            <a:ext cx="740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B factory</a:t>
            </a:r>
          </a:p>
        </p:txBody>
      </p:sp>
    </p:spTree>
    <p:extLst>
      <p:ext uri="{BB962C8B-B14F-4D97-AF65-F5344CB8AC3E}">
        <p14:creationId xmlns:p14="http://schemas.microsoft.com/office/powerpoint/2010/main" val="3891694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BDE7-5AC9-5377-393B-76408AB7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5F6E715-49FB-AE95-65F9-13B6253648A3}"/>
              </a:ext>
            </a:extLst>
          </p:cNvPr>
          <p:cNvSpPr/>
          <p:nvPr/>
        </p:nvSpPr>
        <p:spPr>
          <a:xfrm>
            <a:off x="4173723" y="2041790"/>
            <a:ext cx="4797520" cy="279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24944C-A340-AB0B-6314-D7B170EDB1E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9CB1B5-29B9-8082-1A20-8CC5A26512EC}"/>
              </a:ext>
            </a:extLst>
          </p:cNvPr>
          <p:cNvSpPr/>
          <p:nvPr/>
        </p:nvSpPr>
        <p:spPr>
          <a:xfrm>
            <a:off x="3793128" y="-31962"/>
            <a:ext cx="144873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CsI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Photocatode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E1887-16B3-4D88-68DF-41206A842F7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24DFBD2B-0C4E-B9A4-BACE-F8D2250565F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6774EADF-BFE3-6500-D983-B81295E34D9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2AFE8BFA-0FA4-816A-F54D-A8411C66714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A489E5-70E7-72AA-32D1-0750376C9FBC}"/>
              </a:ext>
            </a:extLst>
          </p:cNvPr>
          <p:cNvGrpSpPr/>
          <p:nvPr/>
        </p:nvGrpSpPr>
        <p:grpSpPr>
          <a:xfrm>
            <a:off x="4305451" y="2041789"/>
            <a:ext cx="2538969" cy="2806700"/>
            <a:chOff x="281483" y="381339"/>
            <a:chExt cx="2788276" cy="31320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1D343E-8CAD-A090-3253-3E4B381F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483" y="381339"/>
              <a:ext cx="2788276" cy="311996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B2BF06-5067-389D-A58D-80EA15D8F09B}"/>
                </a:ext>
              </a:extLst>
            </p:cNvPr>
            <p:cNvSpPr/>
            <p:nvPr/>
          </p:nvSpPr>
          <p:spPr>
            <a:xfrm flipV="1">
              <a:off x="2774053" y="3239572"/>
              <a:ext cx="295706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0342ADD-D4FD-7FB2-A1F9-631252B1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907" y="2041789"/>
            <a:ext cx="2246119" cy="1808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493DF-9CB7-C598-C625-AF6567EC5742}"/>
              </a:ext>
            </a:extLst>
          </p:cNvPr>
          <p:cNvSpPr txBox="1"/>
          <p:nvPr/>
        </p:nvSpPr>
        <p:spPr>
          <a:xfrm>
            <a:off x="2482035" y="599956"/>
            <a:ext cx="417992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Large instrumented area</a:t>
            </a:r>
          </a:p>
          <a:p>
            <a:endParaRPr lang="en-IT" sz="800" dirty="0"/>
          </a:p>
          <a:p>
            <a:r>
              <a:rPr lang="en-IT" sz="1300" dirty="0"/>
              <a:t>Multi-wired proportional chambers with a CsI photocatode</a:t>
            </a:r>
          </a:p>
          <a:p>
            <a:endParaRPr lang="en-IT" sz="800" dirty="0"/>
          </a:p>
          <a:p>
            <a:r>
              <a:rPr lang="en-IT" sz="1300" dirty="0"/>
              <a:t>Quantum efficiency is around 16-24% at 170 nm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BDE7B-AB32-9C6A-4709-80DB1519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1" y="2041789"/>
            <a:ext cx="3639563" cy="280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FD056-C76D-3EC5-1663-78FBFE9942AB}"/>
              </a:ext>
            </a:extLst>
          </p:cNvPr>
          <p:cNvSpPr txBox="1"/>
          <p:nvPr/>
        </p:nvSpPr>
        <p:spPr>
          <a:xfrm>
            <a:off x="2252385" y="1744792"/>
            <a:ext cx="16562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High-Momentum PID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A5624B-8475-F682-F7CB-BF3E3F0AE59D}"/>
              </a:ext>
            </a:extLst>
          </p:cNvPr>
          <p:cNvSpPr txBox="1"/>
          <p:nvPr/>
        </p:nvSpPr>
        <p:spPr>
          <a:xfrm>
            <a:off x="5126313" y="1723425"/>
            <a:ext cx="5180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RICH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7186F-B9F1-5471-5E44-01D00EB674F4}"/>
              </a:ext>
            </a:extLst>
          </p:cNvPr>
          <p:cNvSpPr txBox="1"/>
          <p:nvPr/>
        </p:nvSpPr>
        <p:spPr>
          <a:xfrm>
            <a:off x="7597908" y="428104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 = 5.3 m</a:t>
            </a:r>
            <a:r>
              <a:rPr lang="en-IT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F817B-2FDD-25F8-B7B2-CCD7308A25C5}"/>
              </a:ext>
            </a:extLst>
          </p:cNvPr>
          <p:cNvSpPr txBox="1"/>
          <p:nvPr/>
        </p:nvSpPr>
        <p:spPr>
          <a:xfrm>
            <a:off x="306646" y="215192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 = 11 m</a:t>
            </a:r>
            <a:r>
              <a:rPr lang="en-IT" baseline="30000" dirty="0"/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CD864-04B5-0BA1-685F-1329DD138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36" y="516228"/>
            <a:ext cx="2034799" cy="1375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88EF4C-4343-242C-2B03-E1820931E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650" y="521384"/>
            <a:ext cx="2214592" cy="13482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F754DC-9329-534C-D9C9-594D96FC9E90}"/>
              </a:ext>
            </a:extLst>
          </p:cNvPr>
          <p:cNvSpPr txBox="1"/>
          <p:nvPr/>
        </p:nvSpPr>
        <p:spPr>
          <a:xfrm>
            <a:off x="196564" y="277089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ALICE: Quark-gluon plasma in heavy ion collisions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349328-9E0D-5E55-1EBA-CF162992D2FD}"/>
              </a:ext>
            </a:extLst>
          </p:cNvPr>
          <p:cNvSpPr txBox="1"/>
          <p:nvPr/>
        </p:nvSpPr>
        <p:spPr>
          <a:xfrm>
            <a:off x="6255068" y="287947"/>
            <a:ext cx="2888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COMPASS: Nucleon structure and spectroscopy</a:t>
            </a:r>
          </a:p>
        </p:txBody>
      </p:sp>
    </p:spTree>
    <p:extLst>
      <p:ext uri="{BB962C8B-B14F-4D97-AF65-F5344CB8AC3E}">
        <p14:creationId xmlns:p14="http://schemas.microsoft.com/office/powerpoint/2010/main" val="3908640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D3BC-4D23-B0A8-BE25-CEF708F6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665FB-F8EA-EDC8-11FD-F6D27965FA4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573D0C-3906-AF1B-11BD-3A4CCFD3D38E}"/>
              </a:ext>
            </a:extLst>
          </p:cNvPr>
          <p:cNvSpPr/>
          <p:nvPr/>
        </p:nvSpPr>
        <p:spPr>
          <a:xfrm>
            <a:off x="3947732" y="-31962"/>
            <a:ext cx="11394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Cosmic Rays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8648883E-8801-A393-C534-08D2DCFACEB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D27F6-7201-C318-EDCA-F4B97766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3" y="401337"/>
            <a:ext cx="3248826" cy="2552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2F4A7-BBF1-8B17-DE24-88C4A165D7A3}"/>
              </a:ext>
            </a:extLst>
          </p:cNvPr>
          <p:cNvSpPr txBox="1"/>
          <p:nvPr/>
        </p:nvSpPr>
        <p:spPr>
          <a:xfrm>
            <a:off x="3929449" y="432523"/>
            <a:ext cx="4838312" cy="389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A cosmic gamma ray generates a particle shower in the atmosphere</a:t>
            </a:r>
          </a:p>
          <a:p>
            <a:endParaRPr lang="en-IT" sz="1300" dirty="0"/>
          </a:p>
          <a:p>
            <a:r>
              <a:rPr lang="en-IT" sz="1300" dirty="0"/>
              <a:t>S</a:t>
            </a:r>
            <a:r>
              <a:rPr lang="en-GB" sz="1300" dirty="0"/>
              <a:t>h</a:t>
            </a:r>
            <a:r>
              <a:rPr lang="en-IT" sz="1300" dirty="0"/>
              <a:t>owering charged particles generates Cherenkov radiation</a:t>
            </a:r>
          </a:p>
          <a:p>
            <a:endParaRPr lang="en-IT" sz="1300" dirty="0"/>
          </a:p>
          <a:p>
            <a:r>
              <a:rPr lang="en-IT" sz="1300" dirty="0"/>
              <a:t>The number of detected photons is proportional to the initial energy</a:t>
            </a:r>
          </a:p>
          <a:p>
            <a:endParaRPr lang="en-IT" sz="1300" dirty="0"/>
          </a:p>
          <a:p>
            <a:r>
              <a:rPr lang="en-IT" sz="1300" dirty="0"/>
              <a:t>Air refractive index is n = 1.00028</a:t>
            </a:r>
          </a:p>
          <a:p>
            <a:endParaRPr lang="en-IT" sz="1300" dirty="0"/>
          </a:p>
          <a:p>
            <a:r>
              <a:rPr lang="en-IT" sz="1300" dirty="0"/>
              <a:t>Threshold energy is 4.4 GeV for muons and 21 MeV for electrons</a:t>
            </a:r>
          </a:p>
          <a:p>
            <a:endParaRPr lang="en-IT" sz="1300" dirty="0"/>
          </a:p>
          <a:p>
            <a:r>
              <a:rPr lang="en-IT" sz="1300" dirty="0"/>
              <a:t>Cherenkov angle is 23 mrad ~ 1.3</a:t>
            </a:r>
            <a:r>
              <a:rPr lang="en-IT" sz="1300" baseline="30000" dirty="0"/>
              <a:t>o</a:t>
            </a:r>
          </a:p>
          <a:p>
            <a:endParaRPr lang="en-IT" sz="1300" dirty="0"/>
          </a:p>
          <a:p>
            <a:r>
              <a:rPr lang="en-IT" sz="1300" dirty="0"/>
              <a:t>The shower maximum is at 10 km and generates a cone of 230 m</a:t>
            </a:r>
          </a:p>
          <a:p>
            <a:endParaRPr lang="en-IT" sz="1300" dirty="0"/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Extended detection pattern in </a:t>
            </a:r>
          </a:p>
          <a:p>
            <a:r>
              <a:rPr lang="en-IT" sz="1300" dirty="0"/>
              <a:t>space and </a:t>
            </a:r>
            <a:r>
              <a:rPr lang="en-GB" sz="1300" dirty="0"/>
              <a:t>t</a:t>
            </a:r>
            <a:r>
              <a:rPr lang="en-IT" sz="1300" dirty="0"/>
              <a:t>ime gives the direction</a:t>
            </a:r>
          </a:p>
          <a:p>
            <a:endParaRPr lang="en-IT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8D486-57A8-11F1-2C7F-5A8E3242D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93" y="3024631"/>
            <a:ext cx="2918426" cy="191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20529-1253-09F7-D1FD-D4F409ADA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49" y="3268865"/>
            <a:ext cx="2395151" cy="1579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0A4F19-C170-1B23-E7A8-C20D072EC82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466CB148-D882-AE72-E61A-F38B53D02493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8C79FF7D-AACD-AECF-1127-38AF9C0F62B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DDCC0D56-EF65-10EB-887F-8BC8A463733D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422880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9E564-1018-ACB4-6D2C-2A5AE8A60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9EA43F-6E35-8355-8B28-D796B1EB598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7A3AF-71A0-1A98-6A7F-E0EF36B292BB}"/>
              </a:ext>
            </a:extLst>
          </p:cNvPr>
          <p:cNvSpPr/>
          <p:nvPr/>
        </p:nvSpPr>
        <p:spPr>
          <a:xfrm>
            <a:off x="3997744" y="-31962"/>
            <a:ext cx="103945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Arguments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D31A8-CECC-103B-AB62-D6CED519CB3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343637B3-D979-D179-680F-FAABE71E17E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15CB1B58-0FCA-08F3-7569-FF18C95D743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94AC9D43-6C39-4C3F-7278-179DD78EF25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A9384-215D-453A-1E34-7E70F1919E31}"/>
              </a:ext>
            </a:extLst>
          </p:cNvPr>
          <p:cNvSpPr txBox="1"/>
          <p:nvPr/>
        </p:nvSpPr>
        <p:spPr>
          <a:xfrm>
            <a:off x="691375" y="613693"/>
            <a:ext cx="659013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Particle-ID Detectors based on Tracking		                    Passage through massive absorbers</a:t>
            </a:r>
          </a:p>
          <a:p>
            <a:r>
              <a:rPr lang="en-IT" sz="1300" dirty="0"/>
              <a:t>				       Calorimetry	   	        Kinematics</a:t>
            </a:r>
          </a:p>
          <a:p>
            <a:r>
              <a:rPr lang="en-IT" sz="1300" dirty="0"/>
              <a:t>								        Energy momentum balance</a:t>
            </a:r>
          </a:p>
          <a:p>
            <a:r>
              <a:rPr lang="en-IT" sz="1300" dirty="0"/>
              <a:t>             							        Shower shape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Particle-ID Detectors as Tracking by-product     		        Ionization Energy Loss</a:t>
            </a:r>
          </a:p>
          <a:p>
            <a:r>
              <a:rPr lang="en-IT" sz="1300" dirty="0"/>
              <a:t>								        Transition Detection 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Particle-ID Sensors  						        Multi-Anode Photomultipliers</a:t>
            </a:r>
          </a:p>
          <a:p>
            <a:r>
              <a:rPr lang="en-IT" sz="1300" dirty="0"/>
              <a:t>								        Micro-channel Plates</a:t>
            </a:r>
          </a:p>
          <a:p>
            <a:r>
              <a:rPr lang="en-IT" sz="1300" dirty="0"/>
              <a:t>							 	        Silicon Photomultipliers</a:t>
            </a:r>
          </a:p>
          <a:p>
            <a:r>
              <a:rPr lang="en-IT" sz="1300" dirty="0"/>
              <a:t>								        Low Gain Avalanche Photodiode 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Specific Particle-ID Detectors  				         Time-of-Flight</a:t>
            </a:r>
          </a:p>
          <a:p>
            <a:r>
              <a:rPr lang="en-IT" sz="1300" dirty="0"/>
              <a:t>								         Cherenkov Radiation</a:t>
            </a:r>
          </a:p>
        </p:txBody>
      </p:sp>
    </p:spTree>
    <p:extLst>
      <p:ext uri="{BB962C8B-B14F-4D97-AF65-F5344CB8AC3E}">
        <p14:creationId xmlns:p14="http://schemas.microsoft.com/office/powerpoint/2010/main" val="261803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2C0F5-5A9E-854B-49C1-39A796AE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7E74EF-56EA-2CA1-EBAD-74C6A534C11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AEB45C-DCC9-CB61-92F2-A13C22A7BA04}"/>
              </a:ext>
            </a:extLst>
          </p:cNvPr>
          <p:cNvSpPr/>
          <p:nvPr/>
        </p:nvSpPr>
        <p:spPr>
          <a:xfrm>
            <a:off x="4082826" y="-31962"/>
            <a:ext cx="86927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Tracking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215E8C-2E13-4EF8-2373-53D19BEF140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C4298B79-0143-E966-AE4E-4F695C3C31A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E5D158B-5C16-C132-1849-5E9F0E7903E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ED4C013D-6C9A-8D14-805C-651CCD0704F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6D54E6-6E53-5987-08A6-B9DF93686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835123"/>
              </p:ext>
            </p:extLst>
          </p:nvPr>
        </p:nvGraphicFramePr>
        <p:xfrm>
          <a:off x="199062" y="401337"/>
          <a:ext cx="846041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Passage through massive absorbers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Muons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8394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78BD371-1FC6-EB68-9A60-6F4233FFB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73" y="1253151"/>
            <a:ext cx="5332075" cy="3709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9FE4A2-1282-3487-D189-37AB8F58604C}"/>
              </a:ext>
            </a:extLst>
          </p:cNvPr>
          <p:cNvSpPr/>
          <p:nvPr/>
        </p:nvSpPr>
        <p:spPr>
          <a:xfrm>
            <a:off x="6772507" y="4809450"/>
            <a:ext cx="398641" cy="15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6B5AC-5427-8F54-442F-F80739F7B3BC}"/>
              </a:ext>
            </a:extLst>
          </p:cNvPr>
          <p:cNvSpPr txBox="1"/>
          <p:nvPr/>
        </p:nvSpPr>
        <p:spPr>
          <a:xfrm>
            <a:off x="1176728" y="1409075"/>
            <a:ext cx="4924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/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91013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CC05E-4A23-8404-7D47-809B938E2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0BBF1DA-A1F2-47F0-08A1-1BD4611100E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0C8B04-9A6A-E96D-92DC-75BFC8D44209}"/>
              </a:ext>
            </a:extLst>
          </p:cNvPr>
          <p:cNvSpPr/>
          <p:nvPr/>
        </p:nvSpPr>
        <p:spPr>
          <a:xfrm>
            <a:off x="4082826" y="-31962"/>
            <a:ext cx="86927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Tracking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1C997-5FFB-F719-759D-9F5B06402D1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2E95689B-A9B1-0CA1-CD72-DAD19AAE45B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FBF25-C409-69E0-3119-6194121A722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6BD6B715-52B4-AE76-05A2-7B90E7526E49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F9B2AD-80A9-F2B7-48F8-FD6D0C705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62602"/>
              </p:ext>
            </p:extLst>
          </p:nvPr>
        </p:nvGraphicFramePr>
        <p:xfrm>
          <a:off x="199062" y="401337"/>
          <a:ext cx="8460417" cy="85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Kinematics (exclusive topology in decays or final state)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8394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D874729-7CF1-5641-2CBC-1990CD100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58" y="1722287"/>
            <a:ext cx="6004932" cy="2934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0C1A21-D65A-CEE9-9864-132F4889C43A}"/>
              </a:ext>
            </a:extLst>
          </p:cNvPr>
          <p:cNvSpPr/>
          <p:nvPr/>
        </p:nvSpPr>
        <p:spPr>
          <a:xfrm>
            <a:off x="6610662" y="2271010"/>
            <a:ext cx="360593" cy="1896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CD0C31-84F5-B072-2CC4-193ABC2045C6}"/>
              </a:ext>
            </a:extLst>
          </p:cNvPr>
          <p:cNvSpPr/>
          <p:nvPr/>
        </p:nvSpPr>
        <p:spPr>
          <a:xfrm>
            <a:off x="3420722" y="4137465"/>
            <a:ext cx="1218733" cy="429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974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8D58A-5C13-AE19-A71B-EA84A5ED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91D5D1-2849-78BA-0448-14A3DA01D661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49EC53-4BDB-6B91-9C8A-843CF457417D}"/>
              </a:ext>
            </a:extLst>
          </p:cNvPr>
          <p:cNvSpPr/>
          <p:nvPr/>
        </p:nvSpPr>
        <p:spPr>
          <a:xfrm>
            <a:off x="3542651" y="-31962"/>
            <a:ext cx="194963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Tracking / Calorimetry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ECA1DC-DEC9-3888-C655-03087EE7A84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B88C30D4-C7C7-0F25-EDE0-061A3E5F785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930AFA-5BE0-BC4C-D827-DB7438BFBE34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7797B20C-43A5-0C11-0601-EFDF8EC5181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1F21AE-150D-D634-B319-96AB671E8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54530"/>
              </p:ext>
            </p:extLst>
          </p:nvPr>
        </p:nvGraphicFramePr>
        <p:xfrm>
          <a:off x="199062" y="401337"/>
          <a:ext cx="846041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Energy-momentum balance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Electrons / Gammas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 / Calorimetry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8394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55EC4B8-7444-6761-A516-A1808C45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9" y="1632849"/>
            <a:ext cx="7772400" cy="289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E51819-490A-4389-385F-1761F216C243}"/>
              </a:ext>
            </a:extLst>
          </p:cNvPr>
          <p:cNvSpPr txBox="1"/>
          <p:nvPr/>
        </p:nvSpPr>
        <p:spPr>
          <a:xfrm>
            <a:off x="591219" y="1340461"/>
            <a:ext cx="7601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/>
              <a:t>NOMAD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B5FCE-D76C-DE5D-2086-775E9945FF6A}"/>
              </a:ext>
            </a:extLst>
          </p:cNvPr>
          <p:cNvSpPr txBox="1"/>
          <p:nvPr/>
        </p:nvSpPr>
        <p:spPr>
          <a:xfrm>
            <a:off x="1887288" y="1828733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Tracking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A167D-9DCF-55EA-B718-E8771FAE629D}"/>
              </a:ext>
            </a:extLst>
          </p:cNvPr>
          <p:cNvSpPr txBox="1"/>
          <p:nvPr/>
        </p:nvSpPr>
        <p:spPr>
          <a:xfrm>
            <a:off x="3401295" y="1828733"/>
            <a:ext cx="394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5F7449-4972-B68F-8F8D-EB127DD2A7EA}"/>
              </a:ext>
            </a:extLst>
          </p:cNvPr>
          <p:cNvSpPr txBox="1"/>
          <p:nvPr/>
        </p:nvSpPr>
        <p:spPr>
          <a:xfrm>
            <a:off x="4207094" y="1828733"/>
            <a:ext cx="444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ECAL</a:t>
            </a:r>
          </a:p>
        </p:txBody>
      </p:sp>
    </p:spTree>
    <p:extLst>
      <p:ext uri="{BB962C8B-B14F-4D97-AF65-F5344CB8AC3E}">
        <p14:creationId xmlns:p14="http://schemas.microsoft.com/office/powerpoint/2010/main" val="241416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AB647-E7BF-40B5-CC1D-B47CA8FD4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15356D-F66D-C3B2-BAF3-2C68F07A44F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968BCB-3EBC-BFF1-117F-C741FFBD01CF}"/>
              </a:ext>
            </a:extLst>
          </p:cNvPr>
          <p:cNvSpPr/>
          <p:nvPr/>
        </p:nvSpPr>
        <p:spPr>
          <a:xfrm>
            <a:off x="3943463" y="-31962"/>
            <a:ext cx="114800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Calorimetry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6DB2E7-E583-7786-C2C9-21DB7B83751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02D8165E-73EB-D237-4428-4644BAEC1C2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D43EB2-D5A9-C8C7-5820-233934A1677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2145BDB0-3080-F430-73E2-CF899AB9F6A3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52B3D1-F6B9-CAD3-6CDB-7CA511ECE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08507"/>
              </p:ext>
            </p:extLst>
          </p:nvPr>
        </p:nvGraphicFramePr>
        <p:xfrm>
          <a:off x="199062" y="401337"/>
          <a:ext cx="846041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/>
                        <a:t>S</a:t>
                      </a:r>
                      <a:r>
                        <a:rPr lang="en-IT" sz="1300" dirty="0"/>
                        <a:t>hower shape in calorimeters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Electrons / Gammas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Calorimetry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8394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35677680-A9E0-78EB-774D-77D1F79D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75" y="1329987"/>
            <a:ext cx="6127230" cy="3496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592FA-CC32-8B6A-9D9F-FB837F823190}"/>
              </a:ext>
            </a:extLst>
          </p:cNvPr>
          <p:cNvSpPr txBox="1"/>
          <p:nvPr/>
        </p:nvSpPr>
        <p:spPr>
          <a:xfrm>
            <a:off x="697042" y="2005280"/>
            <a:ext cx="4844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e.m.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7174C-06BF-87CB-9840-008B215FC8F0}"/>
              </a:ext>
            </a:extLst>
          </p:cNvPr>
          <p:cNvSpPr txBox="1"/>
          <p:nvPr/>
        </p:nvSpPr>
        <p:spPr>
          <a:xfrm>
            <a:off x="682337" y="3712845"/>
            <a:ext cx="7814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hadronic</a:t>
            </a:r>
          </a:p>
        </p:txBody>
      </p:sp>
    </p:spTree>
    <p:extLst>
      <p:ext uri="{BB962C8B-B14F-4D97-AF65-F5344CB8AC3E}">
        <p14:creationId xmlns:p14="http://schemas.microsoft.com/office/powerpoint/2010/main" val="303195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BCF6-39FF-199E-F5AE-9C6983B43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EE9617-F23F-A506-782A-A755FBBB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75" y="1432893"/>
            <a:ext cx="6187190" cy="3309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4E43DD-3926-5F55-CB0F-BA3A70218F0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89A65A-7DCB-2178-D272-A12A8363C6F9}"/>
              </a:ext>
            </a:extLst>
          </p:cNvPr>
          <p:cNvSpPr/>
          <p:nvPr/>
        </p:nvSpPr>
        <p:spPr>
          <a:xfrm>
            <a:off x="3943465" y="-31962"/>
            <a:ext cx="114800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Calorimetry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B54BC-004C-CEF7-57F5-12284494B1C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F51F53AF-0E92-DC47-0951-3FEDEEB4BE9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22FCDF7-5431-0C7A-C3E9-13C774C9FCD5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EEDFF431-4EE8-BDC3-9F62-3DEF9FE952B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589F79-ED66-7F04-033C-5FD142C4E017}"/>
              </a:ext>
            </a:extLst>
          </p:cNvPr>
          <p:cNvGraphicFramePr>
            <a:graphicFrameLocks noGrp="1"/>
          </p:cNvGraphicFramePr>
          <p:nvPr/>
        </p:nvGraphicFramePr>
        <p:xfrm>
          <a:off x="199062" y="401337"/>
          <a:ext cx="846041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Energy only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Neutrals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Calorimetry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83944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E1F87239-6ACB-B246-781D-BD439E5CDA26}"/>
              </a:ext>
            </a:extLst>
          </p:cNvPr>
          <p:cNvSpPr/>
          <p:nvPr/>
        </p:nvSpPr>
        <p:spPr>
          <a:xfrm rot="20724216">
            <a:off x="1746354" y="2843937"/>
            <a:ext cx="1221698" cy="48718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21356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131247</TotalTime>
  <Words>2986</Words>
  <Application>Microsoft Macintosh PowerPoint</Application>
  <PresentationFormat>On-screen Show (16:9)</PresentationFormat>
  <Paragraphs>663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-apple-system</vt:lpstr>
      <vt:lpstr>Arial</vt:lpstr>
      <vt:lpstr>Calibri</vt:lpstr>
      <vt:lpstr>Cambria Math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1798</cp:revision>
  <cp:lastPrinted>2023-06-21T10:04:54Z</cp:lastPrinted>
  <dcterms:created xsi:type="dcterms:W3CDTF">2012-03-30T13:12:09Z</dcterms:created>
  <dcterms:modified xsi:type="dcterms:W3CDTF">2025-07-01T07:05:09Z</dcterms:modified>
</cp:coreProperties>
</file>