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80" r:id="rId2"/>
    <p:sldId id="717" r:id="rId3"/>
    <p:sldId id="699" r:id="rId4"/>
    <p:sldId id="700" r:id="rId5"/>
    <p:sldId id="698" r:id="rId6"/>
    <p:sldId id="701" r:id="rId7"/>
    <p:sldId id="702" r:id="rId8"/>
    <p:sldId id="689" r:id="rId9"/>
    <p:sldId id="695" r:id="rId10"/>
    <p:sldId id="707" r:id="rId11"/>
    <p:sldId id="704" r:id="rId12"/>
    <p:sldId id="714" r:id="rId13"/>
    <p:sldId id="711" r:id="rId14"/>
    <p:sldId id="715" r:id="rId15"/>
    <p:sldId id="713" r:id="rId16"/>
    <p:sldId id="696" r:id="rId17"/>
    <p:sldId id="716" r:id="rId18"/>
    <p:sldId id="720" r:id="rId19"/>
    <p:sldId id="721" r:id="rId20"/>
    <p:sldId id="71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98284" autoAdjust="0"/>
  </p:normalViewPr>
  <p:slideViewPr>
    <p:cSldViewPr snapToGrid="0" snapToObjects="1">
      <p:cViewPr>
        <p:scale>
          <a:sx n="140" d="100"/>
          <a:sy n="140" d="100"/>
        </p:scale>
        <p:origin x="-872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12/06/17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12/06/17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12/06/17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12/06/17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12/06/17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12/06/17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12/06/17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12/06/17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12/06/17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12/06/17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12/06/17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12/06/17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12/06/17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12/06/17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37.png"/><Relationship Id="rId7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5100"/>
            <a:ext cx="4343400" cy="651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5542" y="1301260"/>
            <a:ext cx="280136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RICH Detector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dirty="0"/>
              <a:t>M. Contalbrigo  </a:t>
            </a:r>
          </a:p>
          <a:p>
            <a:pPr algn="ctr"/>
            <a:r>
              <a:rPr lang="en-US" dirty="0"/>
              <a:t>INFN Ferrara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CLAS Collaboration Meeting </a:t>
            </a:r>
          </a:p>
          <a:p>
            <a:pPr algn="ctr"/>
            <a:r>
              <a:rPr lang="en-US" dirty="0"/>
              <a:t>13-16 June 2017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601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8447" y="-76200"/>
            <a:ext cx="52810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Front-End Electronics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MAROC_process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39" y="2893406"/>
            <a:ext cx="5435599" cy="3661987"/>
          </a:xfrm>
          <a:prstGeom prst="rect">
            <a:avLst/>
          </a:prstGeom>
        </p:spPr>
      </p:pic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45143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45143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5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44466" y="-76200"/>
            <a:ext cx="39090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" y="230261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75" y="3882572"/>
            <a:ext cx="2727333" cy="253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:\Users\Mirazita\Desktop\documenti\RICH_installation\AssemblyInEEL124\Photos\Sandro_RichAssembly_2017-03-22\IMG_20170322_113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731058"/>
            <a:ext cx="3003263" cy="1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7401" y="712686"/>
            <a:ext cx="3486528" cy="14100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8646" y="737712"/>
            <a:ext cx="32290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Front-end production complete </a:t>
            </a:r>
          </a:p>
          <a:p>
            <a:r>
              <a:rPr lang="en-US" sz="1400" dirty="0" smtClean="0"/>
              <a:t>            Acceptance test performed </a:t>
            </a:r>
          </a:p>
          <a:p>
            <a:r>
              <a:rPr lang="en-US" sz="1400" dirty="0" smtClean="0"/>
              <a:t>Electronic Panel ready for assembling</a:t>
            </a:r>
          </a:p>
          <a:p>
            <a:r>
              <a:rPr lang="en-US" sz="1400" dirty="0" smtClean="0"/>
              <a:t>Completion of readout services by August </a:t>
            </a:r>
            <a:endParaRPr lang="en-US" sz="800" dirty="0"/>
          </a:p>
          <a:p>
            <a:r>
              <a:rPr lang="en-US" sz="1400" dirty="0" smtClean="0"/>
              <a:t>            Power mainframe in use</a:t>
            </a:r>
          </a:p>
          <a:p>
            <a:r>
              <a:rPr lang="en-US" sz="1400" dirty="0" smtClean="0"/>
              <a:t>            SSP readout under test</a:t>
            </a:r>
          </a:p>
        </p:txBody>
      </p:sp>
      <p:pic>
        <p:nvPicPr>
          <p:cNvPr id="20" name="Picture 19" descr="Service_CA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04" y="1508937"/>
            <a:ext cx="2603500" cy="2072810"/>
          </a:xfrm>
          <a:prstGeom prst="rect">
            <a:avLst/>
          </a:prstGeom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94" y="1383002"/>
            <a:ext cx="1824263" cy="21987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05514" y="628136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SY4527 LV &amp; HV Power Supply</a:t>
            </a:r>
          </a:p>
          <a:p>
            <a:pPr algn="ctr"/>
            <a:r>
              <a:rPr lang="en-US" sz="1400" b="1" dirty="0" smtClean="0"/>
              <a:t>(compatible with EPICS)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976527" y="606965"/>
            <a:ext cx="2099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5 SSP Fiber-Optic DAQ</a:t>
            </a:r>
          </a:p>
          <a:p>
            <a:pPr algn="ctr"/>
            <a:r>
              <a:rPr lang="en-US" sz="1400" b="1" dirty="0" smtClean="0"/>
              <a:t>(compatible with CLAS12)</a:t>
            </a:r>
            <a:endParaRPr lang="en-US" sz="1400" b="1" dirty="0"/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1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827606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59940" y="-76200"/>
            <a:ext cx="58781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Digital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Readout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 descr="TDC_pedes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905404"/>
            <a:ext cx="3732968" cy="3605779"/>
          </a:xfrm>
          <a:prstGeom prst="rect">
            <a:avLst/>
          </a:prstGeom>
        </p:spPr>
      </p:pic>
      <p:pic>
        <p:nvPicPr>
          <p:cNvPr id="9" name="Picture 8" descr="Pulse_60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6" y="1905405"/>
            <a:ext cx="4330846" cy="3652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271" y="1600944"/>
            <a:ext cx="294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level as</a:t>
            </a:r>
            <a:r>
              <a:rPr lang="en-US" sz="1400" b="1" dirty="0" smtClean="0"/>
              <a:t>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599455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1070439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1095839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863890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</a:t>
            </a:r>
            <a:r>
              <a:rPr lang="en-US" sz="1600" dirty="0" smtClean="0"/>
              <a:t>% of </a:t>
            </a:r>
            <a:r>
              <a:rPr lang="en-US" sz="1600" dirty="0" smtClean="0"/>
              <a:t>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9200" y="-76200"/>
            <a:ext cx="42596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Timing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 descr="Time_wa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74" y="959021"/>
            <a:ext cx="5707380" cy="53452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517" y="3583214"/>
            <a:ext cx="6328840" cy="2721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82517" y="4256699"/>
            <a:ext cx="7027340" cy="2047579"/>
            <a:chOff x="1082517" y="4350374"/>
            <a:chExt cx="7027340" cy="2047579"/>
          </a:xfrm>
        </p:grpSpPr>
        <p:pic>
          <p:nvPicPr>
            <p:cNvPr id="14" name="Picture 13" descr="Timesign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7" y="4350374"/>
              <a:ext cx="7027340" cy="2047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9860" y="443732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± 1ns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59853" y="765284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Typical time-walk with charge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15539" y="763795"/>
            <a:ext cx="2492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Time offset and walk corrected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06342" y="3881861"/>
            <a:ext cx="6118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by channel time </a:t>
            </a:r>
            <a:r>
              <a:rPr lang="en-US" sz="1600" b="1" dirty="0" smtClean="0"/>
              <a:t>calibration:     -offsets                                -walk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1976" y="5321229"/>
            <a:ext cx="57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Laser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074" y="483572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PMT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34755" y="5143500"/>
            <a:ext cx="290570" cy="1777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71" y="5473629"/>
            <a:ext cx="607787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4148" y="6222639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1339" y="4640452"/>
            <a:ext cx="122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Occupancy (#)</a:t>
            </a:r>
            <a:endParaRPr lang="en-US" sz="1400" dirty="0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92" y="742280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1170" y="102117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43058" y="-76200"/>
            <a:ext cx="4311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Charge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85237" y="3590708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88" y="112485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50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efficiency and gain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077666" y="3668511"/>
            <a:ext cx="3384637" cy="2733739"/>
            <a:chOff x="4844143" y="858538"/>
            <a:chExt cx="3384637" cy="2733739"/>
          </a:xfrm>
        </p:grpSpPr>
        <p:pic>
          <p:nvPicPr>
            <p:cNvPr id="6" name="Picture 5" descr="ADC_xtal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143" y="1152063"/>
              <a:ext cx="3384637" cy="244021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5760357" y="1152063"/>
              <a:ext cx="9072" cy="2331357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159309" y="858538"/>
              <a:ext cx="1225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Sampling time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6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MTXtal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279"/>
            <a:ext cx="8078565" cy="5657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2583" y="858753"/>
            <a:ext cx="3132667" cy="191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6" y="997852"/>
            <a:ext cx="1630136" cy="1630136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89218" y="-76200"/>
            <a:ext cx="5219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Electronic: Cross-talk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50" y="698499"/>
            <a:ext cx="131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Hamamatsu </a:t>
            </a:r>
          </a:p>
          <a:p>
            <a:r>
              <a:rPr lang="en-US" dirty="0" smtClean="0"/>
              <a:t>H8500</a:t>
            </a:r>
            <a:endParaRPr lang="en-US" dirty="0"/>
          </a:p>
        </p:txBody>
      </p:sp>
      <p:pic>
        <p:nvPicPr>
          <p:cNvPr id="6" name="Picture 5" descr="Xtalk_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66" y="741039"/>
            <a:ext cx="1522918" cy="2029064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9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16535" y="-76200"/>
            <a:ext cx="23649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Cosmic Run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571" y="457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48920" y="1845539"/>
            <a:ext cx="2366682" cy="207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0800000">
            <a:off x="217104" y="3211267"/>
            <a:ext cx="2366682" cy="136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962" y="4745107"/>
            <a:ext cx="2366682" cy="16392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20934" y="933391"/>
            <a:ext cx="3812474" cy="5262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Phase 1  (June-July):</a:t>
            </a:r>
            <a:r>
              <a:rPr lang="en-US" sz="1400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fixed geometry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- 32 readout tiles (30 on the ring, 2 for tracking)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SVT black cover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0000FF"/>
                </a:solidFill>
              </a:rPr>
              <a:t>Goal: full readout chain</a:t>
            </a:r>
          </a:p>
          <a:p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        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Phase 2 (August):</a:t>
            </a:r>
          </a:p>
          <a:p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/>
              <a:t> </a:t>
            </a:r>
            <a:r>
              <a:rPr lang="en-US" sz="1400" dirty="0" smtClean="0"/>
              <a:t>  - Full panel instrumented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Custom light-tight box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various track patterns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0000FF"/>
                </a:solidFill>
              </a:rPr>
              <a:t>Goal: RICH readout  commissioning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</a:t>
            </a:r>
          </a:p>
          <a:p>
            <a:r>
              <a:rPr lang="en-US" sz="1400" dirty="0" smtClean="0"/>
              <a:t>Important to define</a:t>
            </a:r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alignment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photon </a:t>
            </a:r>
            <a:r>
              <a:rPr lang="en-US" sz="1400" dirty="0" err="1" smtClean="0"/>
              <a:t>vs</a:t>
            </a:r>
            <a:r>
              <a:rPr lang="en-US" sz="1400" dirty="0" smtClean="0"/>
              <a:t> track signals</a:t>
            </a:r>
            <a:endParaRPr lang="en-US" sz="1400" dirty="0"/>
          </a:p>
          <a:p>
            <a:r>
              <a:rPr lang="en-US" sz="1400" dirty="0" smtClean="0"/>
              <a:t>      </a:t>
            </a:r>
            <a:r>
              <a:rPr lang="en-US" sz="1400" dirty="0" err="1" smtClean="0"/>
              <a:t>gemc</a:t>
            </a:r>
            <a:r>
              <a:rPr lang="en-US" sz="1400" dirty="0" smtClean="0"/>
              <a:t> simulations</a:t>
            </a:r>
          </a:p>
          <a:p>
            <a:r>
              <a:rPr lang="en-US" sz="1400" dirty="0" smtClean="0"/>
              <a:t>      coat</a:t>
            </a:r>
            <a:r>
              <a:rPr lang="en-US" sz="1400" dirty="0"/>
              <a:t>-java reconstruction </a:t>
            </a:r>
          </a:p>
          <a:p>
            <a:r>
              <a:rPr lang="en-US" sz="1400" dirty="0"/>
              <a:t>      </a:t>
            </a:r>
            <a:r>
              <a:rPr lang="en-US" sz="1400" dirty="0" smtClean="0"/>
              <a:t>slow </a:t>
            </a:r>
            <a:r>
              <a:rPr lang="en-US" sz="1400" dirty="0"/>
              <a:t>control</a:t>
            </a:r>
          </a:p>
          <a:p>
            <a:r>
              <a:rPr lang="en-US" sz="1400" dirty="0"/>
              <a:t>      </a:t>
            </a:r>
            <a:r>
              <a:rPr lang="en-US" sz="1400" dirty="0" smtClean="0"/>
              <a:t>event </a:t>
            </a:r>
            <a:r>
              <a:rPr lang="en-US" sz="1400" dirty="0"/>
              <a:t>display  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14" y="4060586"/>
            <a:ext cx="2389793" cy="222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SVT_cover_temporary_RICH_cosmic_stan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778862"/>
            <a:ext cx="1701366" cy="22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63269" y="-76200"/>
            <a:ext cx="28714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Software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872"/>
            <a:ext cx="2432496" cy="275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7" y="3793607"/>
            <a:ext cx="2350853" cy="27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8158" y="694186"/>
            <a:ext cx="6288842" cy="507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RICH geometry is implemented in the software mostly from CAD through mesh files</a:t>
            </a:r>
          </a:p>
          <a:p>
            <a:r>
              <a:rPr lang="en-US" sz="1400" dirty="0" smtClean="0"/>
              <a:t>   -  a detailed, consistent and updated description of the detector can be obtained</a:t>
            </a:r>
          </a:p>
          <a:p>
            <a:r>
              <a:rPr lang="en-US" sz="1400" dirty="0" smtClean="0"/>
              <a:t>   -  simulation </a:t>
            </a:r>
            <a:r>
              <a:rPr lang="en-US" sz="1400" dirty="0"/>
              <a:t>and reconstruction shared the same </a:t>
            </a:r>
            <a:r>
              <a:rPr lang="en-US" sz="1400" dirty="0" smtClean="0"/>
              <a:t>database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dirty="0" smtClean="0">
                <a:solidFill>
                  <a:srgbClr val="0000FF"/>
                </a:solidFill>
              </a:rPr>
              <a:t>Possible conflicts with optical photon tracking not yet solved (i.e. spherical mirror)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Digitization of the MAPMT response: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calculate the pixel ID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interface to CCDB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apply efficiency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simulated ADC and TDC spectra</a:t>
            </a:r>
          </a:p>
          <a:p>
            <a:r>
              <a:rPr lang="en-US" sz="1400" dirty="0" smtClean="0"/>
              <a:t>    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Event reconstruction started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match with DC information in coat-java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photon tracing algorithm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(tested with prototype and </a:t>
            </a:r>
            <a:r>
              <a:rPr lang="en-US" sz="1400" dirty="0" err="1" smtClean="0"/>
              <a:t>cosmics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event display          </a:t>
            </a:r>
            <a:endParaRPr lang="en-US" sz="1400" dirty="0"/>
          </a:p>
        </p:txBody>
      </p:sp>
      <p:pic>
        <p:nvPicPr>
          <p:cNvPr id="2" name="Picture 1" descr="Together_dir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4337088"/>
            <a:ext cx="2113405" cy="2174019"/>
          </a:xfrm>
          <a:prstGeom prst="rect">
            <a:avLst/>
          </a:prstGeom>
        </p:spPr>
      </p:pic>
      <p:pic>
        <p:nvPicPr>
          <p:cNvPr id="3" name="Picture 2" descr="Plot_K_direct_Ph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52448"/>
            <a:ext cx="2218493" cy="20708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03793" y="2119336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Photon Energy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012864" y="433708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Direct ring example</a:t>
            </a:r>
            <a:endParaRPr lang="en-US" sz="1400" b="1" dirty="0"/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4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728158" y="850872"/>
            <a:ext cx="62888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ADC conversion:</a:t>
            </a:r>
          </a:p>
          <a:p>
            <a:endParaRPr lang="en-US" sz="1400" dirty="0" smtClean="0"/>
          </a:p>
          <a:p>
            <a:r>
              <a:rPr lang="en-US" sz="1400" dirty="0" smtClean="0"/>
              <a:t>   -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smeared conversion of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err="1" smtClean="0"/>
              <a:t>Npe</a:t>
            </a:r>
            <a:r>
              <a:rPr lang="en-US" sz="1400" dirty="0" smtClean="0"/>
              <a:t> in charge collection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- linear </a:t>
            </a:r>
            <a:r>
              <a:rPr lang="en-US" sz="1400" dirty="0" err="1" smtClean="0"/>
              <a:t>conversionin</a:t>
            </a:r>
            <a:r>
              <a:rPr lang="en-US" sz="1400" dirty="0" smtClean="0"/>
              <a:t> ADC units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0000FF"/>
                </a:solidFill>
              </a:rPr>
              <a:t>TDC conversion: </a:t>
            </a:r>
          </a:p>
          <a:p>
            <a:endParaRPr lang="en-US" sz="1400" dirty="0" smtClean="0"/>
          </a:p>
          <a:p>
            <a:r>
              <a:rPr lang="en-US" sz="1400" dirty="0" smtClean="0"/>
              <a:t>   - 1 ns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smearing of the </a:t>
            </a:r>
          </a:p>
          <a:p>
            <a:r>
              <a:rPr lang="en-US" sz="1400" dirty="0"/>
              <a:t>  </a:t>
            </a:r>
            <a:r>
              <a:rPr lang="en-US" sz="1400" dirty="0" smtClean="0"/>
              <a:t>    leading time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- time duration proportional to charge</a:t>
            </a:r>
          </a:p>
          <a:p>
            <a:endParaRPr lang="en-US" sz="1400" dirty="0"/>
          </a:p>
          <a:p>
            <a:r>
              <a:rPr lang="en-US" sz="1400" dirty="0" smtClean="0"/>
              <a:t>Will be made more realistic following </a:t>
            </a:r>
          </a:p>
          <a:p>
            <a:r>
              <a:rPr lang="en-US" sz="1400" dirty="0" smtClean="0"/>
              <a:t>electronics calibration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53429" y="-76200"/>
            <a:ext cx="34911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Gemc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Digitization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872"/>
            <a:ext cx="2432496" cy="275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7" y="3793607"/>
            <a:ext cx="2350853" cy="27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51226" y="1115786"/>
            <a:ext cx="3392774" cy="231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814786" y="4284029"/>
            <a:ext cx="3220446" cy="212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933" y="4363311"/>
            <a:ext cx="3157711" cy="2076489"/>
          </a:xfrm>
          <a:prstGeom prst="rect">
            <a:avLst/>
          </a:prstGeom>
        </p:spPr>
      </p:pic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8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74213" y="-76200"/>
            <a:ext cx="46496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Cosmic Run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imulations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7" y="1213626"/>
            <a:ext cx="3388441" cy="21972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0487" y="896778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Tracking on MA-PMT</a:t>
            </a:r>
            <a:endParaRPr lang="en-US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215" y="3601325"/>
            <a:ext cx="4031722" cy="279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1" y="955492"/>
            <a:ext cx="3583214" cy="245536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4789714" y="5524499"/>
            <a:ext cx="3347357" cy="9071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22134" y="5271960"/>
            <a:ext cx="962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4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rgbClr val="0000FF"/>
                </a:solidFill>
              </a:rPr>
              <a:t>  K-p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separation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Cosmic_ang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7" y="3728357"/>
            <a:ext cx="3920927" cy="25098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30207" y="3558960"/>
            <a:ext cx="1429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Cherenkov angle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6009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4" y="1768515"/>
            <a:ext cx="2270750" cy="39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89" y="1714837"/>
            <a:ext cx="2537564" cy="401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0" y="1756721"/>
            <a:ext cx="2585066" cy="39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929" y="1231901"/>
            <a:ext cx="176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Entrance bottom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26542" y="1231901"/>
            <a:ext cx="139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Entrance top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45514" y="1266373"/>
            <a:ext cx="168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 Panel</a:t>
            </a:r>
            <a:endParaRPr lang="en-US" dirty="0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0441" y="-76200"/>
            <a:ext cx="42571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Mechanic Assembling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178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50738" y="-76200"/>
            <a:ext cx="4496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Summary and Timeline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000" y="1133929"/>
            <a:ext cx="7810500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Mechanics:               Key elements assembled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Adapting installation tools (cart and strong back)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endParaRPr lang="en-US" sz="1400" dirty="0"/>
          </a:p>
          <a:p>
            <a:r>
              <a:rPr lang="en-US" sz="1400" dirty="0" smtClean="0"/>
              <a:t>Services                    Gas system ready and approved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Power lines and DAQ under procurement (available for ¼ of the panel)</a:t>
            </a:r>
          </a:p>
          <a:p>
            <a:endParaRPr lang="en-US" sz="1400" dirty="0"/>
          </a:p>
          <a:p>
            <a:r>
              <a:rPr lang="en-US" sz="1400" dirty="0" smtClean="0"/>
              <a:t>Electronics                Procurement done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Calibration ongoing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Staged cosmic run for commissioning</a:t>
            </a:r>
          </a:p>
          <a:p>
            <a:endParaRPr lang="en-US" sz="1400" dirty="0"/>
          </a:p>
          <a:p>
            <a:r>
              <a:rPr lang="en-US" sz="1400" dirty="0" smtClean="0"/>
              <a:t>Aerogel                     3cm procurement done (minimum quantity)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2cm production completion planned in August </a:t>
            </a:r>
          </a:p>
          <a:p>
            <a:endParaRPr lang="en-US" sz="1400" dirty="0" smtClean="0"/>
          </a:p>
          <a:p>
            <a:r>
              <a:rPr lang="en-US" sz="1400" dirty="0" smtClean="0"/>
              <a:t>Mirrors  Spherical   Mirrors and support structure delivered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Coating ongoing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Planar        Lateral 1.6mm skin mirrors produced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Improving process (cleaning) for frontal 0.7mm skin mirrors</a:t>
            </a:r>
          </a:p>
          <a:p>
            <a:endParaRPr lang="en-US" sz="1400" dirty="0" smtClean="0"/>
          </a:p>
          <a:p>
            <a:r>
              <a:rPr lang="en-US" sz="1400" dirty="0" smtClean="0"/>
              <a:t>Software                    </a:t>
            </a:r>
            <a:r>
              <a:rPr lang="en-US" sz="1400" dirty="0" err="1" smtClean="0"/>
              <a:t>gemc</a:t>
            </a:r>
            <a:r>
              <a:rPr lang="en-US" sz="1400" dirty="0" smtClean="0"/>
              <a:t> simulations being refined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</a:t>
            </a:r>
            <a:r>
              <a:rPr lang="en-US" sz="1400" dirty="0" err="1" smtClean="0"/>
              <a:t>coatjava</a:t>
            </a:r>
            <a:r>
              <a:rPr lang="en-US" sz="1400" dirty="0" smtClean="0"/>
              <a:t> reconstruction under development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4463" y="5914571"/>
            <a:ext cx="394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Installation foreseen in September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6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Mirazita\Desktop\documenti\RICH_installation\AssemblyInEEL124\Photos\Sandro_RichAssembly_2017-03-24\IMG_20170324_101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" y="1258712"/>
            <a:ext cx="4594670" cy="258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88" y="895854"/>
            <a:ext cx="3605847" cy="25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88" y="3774831"/>
            <a:ext cx="3528769" cy="27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8" y="4055866"/>
            <a:ext cx="4499035" cy="24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92588" y="-76200"/>
            <a:ext cx="20128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Exit Panel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913" y="711188"/>
            <a:ext cx="462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 Al structure + </a:t>
            </a:r>
            <a:r>
              <a:rPr lang="en-US" dirty="0" err="1" smtClean="0"/>
              <a:t>Tedlar</a:t>
            </a:r>
            <a:r>
              <a:rPr lang="en-US" dirty="0" smtClean="0"/>
              <a:t>   (DSG + Argonne)</a:t>
            </a:r>
            <a:endParaRPr lang="en-US" dirty="0"/>
          </a:p>
        </p:txBody>
      </p:sp>
      <p:sp>
        <p:nvSpPr>
          <p:cNvPr id="1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1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61219" y="5315857"/>
            <a:ext cx="4120352" cy="10432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30625" y="-76200"/>
            <a:ext cx="23367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Gas System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 descr="Screen Shot 2017-03-17 at 16.32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578"/>
          <a:stretch/>
        </p:blipFill>
        <p:spPr>
          <a:xfrm>
            <a:off x="272037" y="879928"/>
            <a:ext cx="4189182" cy="2775857"/>
          </a:xfrm>
          <a:prstGeom prst="rect">
            <a:avLst/>
          </a:prstGeom>
        </p:spPr>
      </p:pic>
      <p:pic>
        <p:nvPicPr>
          <p:cNvPr id="14" name="Picture 13" descr="RICH gas tank with Air Cooling Valve Panel on front, Nitrogen Valve Panel on Right 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16" y="1021441"/>
            <a:ext cx="3040584" cy="4054112"/>
          </a:xfrm>
          <a:prstGeom prst="rect">
            <a:avLst/>
          </a:prstGeom>
        </p:spPr>
      </p:pic>
      <p:pic>
        <p:nvPicPr>
          <p:cNvPr id="19" name="Picture 18" descr="RICH air compressor in EEL 1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4" y="4123661"/>
            <a:ext cx="3168141" cy="2376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47" y="3805572"/>
            <a:ext cx="178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Clean Air Compressor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16139" y="719681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Air Tank and Gas Line Controls 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625929" y="879928"/>
            <a:ext cx="2830285" cy="299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60644" y="871509"/>
            <a:ext cx="136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Gas System GUI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05387" y="5343070"/>
            <a:ext cx="35248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 system being installed in EEL-124</a:t>
            </a:r>
          </a:p>
          <a:p>
            <a:endParaRPr lang="en-US" sz="800" dirty="0" smtClean="0"/>
          </a:p>
          <a:p>
            <a:r>
              <a:rPr lang="en-US" sz="1600" dirty="0"/>
              <a:t>O</a:t>
            </a:r>
            <a:r>
              <a:rPr lang="en-US" sz="1600" dirty="0" smtClean="0"/>
              <a:t>perative test foreseen in August 17</a:t>
            </a:r>
          </a:p>
          <a:p>
            <a:r>
              <a:rPr lang="en-US" sz="1600" dirty="0" smtClean="0"/>
              <a:t>with fully instrumented electronic panel</a:t>
            </a:r>
            <a:endParaRPr lang="en-US" sz="1600" dirty="0"/>
          </a:p>
        </p:txBody>
      </p:sp>
      <p:sp>
        <p:nvSpPr>
          <p:cNvPr id="2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78330" y="694544"/>
            <a:ext cx="3740527" cy="1106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9575" y="-76200"/>
            <a:ext cx="16388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58052" y="1891201"/>
            <a:ext cx="3199516" cy="1990578"/>
            <a:chOff x="1" y="836712"/>
            <a:chExt cx="8101844" cy="504056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36712"/>
              <a:ext cx="8101844" cy="504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835696" y="3807104"/>
              <a:ext cx="5472608" cy="558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15816" y="5229200"/>
              <a:ext cx="3888432" cy="4139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849648" y="3807104"/>
              <a:ext cx="1080120" cy="1440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04296" y="4365104"/>
              <a:ext cx="432000" cy="12780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1" y="3971808"/>
            <a:ext cx="3199517" cy="253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844677" y="4678835"/>
            <a:ext cx="19077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/>
              <a:t>Difference between our measurement and passport values</a:t>
            </a:r>
            <a:endParaRPr lang="en-US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158052" y="745326"/>
            <a:ext cx="3924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</a:rPr>
              <a:t>Production of 3 cm: </a:t>
            </a:r>
            <a:r>
              <a:rPr lang="en-US" sz="1400" dirty="0" smtClean="0">
                <a:solidFill>
                  <a:prstClr val="black"/>
                </a:solidFill>
              </a:rPr>
              <a:t>minimal </a:t>
            </a:r>
            <a:r>
              <a:rPr lang="en-US" sz="1400" dirty="0">
                <a:solidFill>
                  <a:prstClr val="black"/>
                </a:solidFill>
              </a:rPr>
              <a:t>quantity </a:t>
            </a:r>
            <a:r>
              <a:rPr lang="en-US" sz="1400" dirty="0" smtClean="0">
                <a:solidFill>
                  <a:prstClr val="black"/>
                </a:solidFill>
              </a:rPr>
              <a:t>achieved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-   All </a:t>
            </a:r>
            <a:r>
              <a:rPr lang="en-US" sz="1400" dirty="0">
                <a:solidFill>
                  <a:prstClr val="black"/>
                </a:solidFill>
              </a:rPr>
              <a:t>d</a:t>
            </a:r>
            <a:r>
              <a:rPr lang="en-US" sz="1400" dirty="0" smtClean="0">
                <a:solidFill>
                  <a:prstClr val="black"/>
                </a:solidFill>
              </a:rPr>
              <a:t>elivered tiles within specifications</a:t>
            </a:r>
            <a:endParaRPr lang="en-US" sz="1400" dirty="0">
              <a:solidFill>
                <a:prstClr val="black"/>
              </a:solidFill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</a:rPr>
              <a:t>Production of 2 cm: </a:t>
            </a:r>
            <a:r>
              <a:rPr lang="en-US" sz="1400" dirty="0" smtClean="0">
                <a:solidFill>
                  <a:prstClr val="black"/>
                </a:solidFill>
              </a:rPr>
              <a:t> ongoing 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</a:rPr>
              <a:t>C</a:t>
            </a:r>
            <a:r>
              <a:rPr lang="en-US" sz="1400" dirty="0" smtClean="0">
                <a:solidFill>
                  <a:prstClr val="black"/>
                </a:solidFill>
              </a:rPr>
              <a:t>ompletion expected beginning </a:t>
            </a:r>
            <a:r>
              <a:rPr lang="en-US" sz="1400" dirty="0">
                <a:solidFill>
                  <a:prstClr val="black"/>
                </a:solidFill>
              </a:rPr>
              <a:t>of August</a:t>
            </a:r>
          </a:p>
        </p:txBody>
      </p:sp>
      <p:pic>
        <p:nvPicPr>
          <p:cNvPr id="34" name="Picture 33" descr="AERO_Tra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16" y="3876151"/>
            <a:ext cx="3605956" cy="258008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617346" y="4335987"/>
            <a:ext cx="313447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236342" y="1206508"/>
            <a:ext cx="4472213" cy="2595073"/>
            <a:chOff x="2776784" y="4257779"/>
            <a:chExt cx="3850562" cy="221605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784" y="4257779"/>
              <a:ext cx="3059372" cy="2216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4932633" y="4838932"/>
              <a:ext cx="872921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500880" y="5875252"/>
              <a:ext cx="130467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942475" y="5652532"/>
              <a:ext cx="684871" cy="429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HERMES</a:t>
              </a:r>
            </a:p>
            <a:p>
              <a:r>
                <a:rPr lang="en-US" sz="1200" b="1" dirty="0" smtClean="0"/>
                <a:t> </a:t>
              </a:r>
              <a:r>
                <a:rPr lang="en-US" sz="1200" b="1" dirty="0" smtClean="0"/>
                <a:t>(n=1.03)</a:t>
              </a:r>
              <a:endParaRPr lang="en-US" sz="1200" b="1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885903" y="1629012"/>
            <a:ext cx="108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CLAS12 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R&amp;D 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(n=1.05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01987" y="4008004"/>
            <a:ext cx="1232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CLAS12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Production 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(n=1.05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1200" b="1" baseline="-25000" dirty="0" err="1">
                <a:solidFill>
                  <a:schemeClr val="accent6">
                    <a:lumMod val="75000"/>
                  </a:schemeClr>
                </a:solidFill>
              </a:rPr>
              <a:t>sc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&gt;  ~ 50 mm</a:t>
            </a:r>
          </a:p>
          <a:p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78330" y="694544"/>
            <a:ext cx="4166883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9575" y="-76200"/>
            <a:ext cx="16388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7" y="2854828"/>
            <a:ext cx="3434331" cy="36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7" y="704996"/>
            <a:ext cx="3434331" cy="20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0853" y="781618"/>
            <a:ext cx="49763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</a:rPr>
              <a:t>M</a:t>
            </a:r>
            <a:r>
              <a:rPr lang="en-US" sz="1400" dirty="0" smtClean="0">
                <a:solidFill>
                  <a:prstClr val="black"/>
                </a:solidFill>
              </a:rPr>
              <a:t>echanical stress tests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  Can sustain compressions much bigger than planned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black"/>
                </a:solidFill>
              </a:rPr>
              <a:t> 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</a:rPr>
              <a:t>First assembly test performed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    </a:t>
            </a:r>
            <a:r>
              <a:rPr lang="en-US" sz="1400" dirty="0" smtClean="0">
                <a:solidFill>
                  <a:prstClr val="black"/>
                </a:solidFill>
              </a:rPr>
              <a:t>Safe </a:t>
            </a:r>
            <a:r>
              <a:rPr lang="en-US" sz="1400" dirty="0">
                <a:solidFill>
                  <a:prstClr val="black"/>
                </a:solidFill>
              </a:rPr>
              <a:t>rotations up to 100</a:t>
            </a:r>
            <a:r>
              <a:rPr lang="en-US" sz="1400" baseline="30000" dirty="0">
                <a:solidFill>
                  <a:prstClr val="black"/>
                </a:solidFill>
              </a:rPr>
              <a:t>o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" name="Picture 1" descr="Aerogel_Compress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3" y="2259814"/>
            <a:ext cx="2607243" cy="41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5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1117" y="694544"/>
            <a:ext cx="3273373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92654" y="-76200"/>
            <a:ext cx="34127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Spherical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3" descr="C:\Users\Mirazita\Desktop\documenti\RICH_mirrors\CMA\ordine_2016_supporto\Progress\PhotoTucson_2017-04-20\IMG_20170420_102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08" y="821545"/>
            <a:ext cx="5105064" cy="287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7" y="2082473"/>
            <a:ext cx="3273373" cy="243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19" y="4238462"/>
            <a:ext cx="3202318" cy="22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84" y="4247533"/>
            <a:ext cx="3240624" cy="22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32348" y="3954622"/>
            <a:ext cx="1607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Radius, specs ± 1 %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70040" y="3936480"/>
            <a:ext cx="2800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Reflected spot size, specs &lt; 2.5 mm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62521" y="685474"/>
            <a:ext cx="239354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 10 mirror produced </a:t>
            </a:r>
          </a:p>
          <a:p>
            <a:r>
              <a:rPr lang="en-US" sz="1400" dirty="0" smtClean="0"/>
              <a:t>30% less areal density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LHCb</a:t>
            </a:r>
            <a:endParaRPr lang="en-US" sz="1400" dirty="0" smtClean="0"/>
          </a:p>
          <a:p>
            <a:r>
              <a:rPr lang="en-US" sz="1400" dirty="0" smtClean="0"/>
              <a:t>Specifications met</a:t>
            </a:r>
          </a:p>
          <a:p>
            <a:r>
              <a:rPr lang="en-US" sz="1400" dirty="0" smtClean="0"/>
              <a:t>Support structure delivered 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oating ongoing @ ECI</a:t>
            </a:r>
            <a:endParaRPr lang="en-US" sz="1400" dirty="0"/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3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39389" y="-76200"/>
            <a:ext cx="21192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Alignment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6" name="Picture 3" descr="C:\Users\Mirazita\Desktop\documenti\RICH_mirrors\CMA\ordine_2016_supporto\Progress\PhotoTucson_2017-04-20\IMG_20170420_102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05" y="3669623"/>
            <a:ext cx="1571839" cy="27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1Sposta_spo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2" y="2055835"/>
            <a:ext cx="3572836" cy="2422958"/>
          </a:xfrm>
          <a:prstGeom prst="rect">
            <a:avLst/>
          </a:prstGeom>
        </p:spPr>
      </p:pic>
      <p:pic>
        <p:nvPicPr>
          <p:cNvPr id="18" name="Picture 17" descr="2ndA_spo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2" y="4205623"/>
            <a:ext cx="3572836" cy="24229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65426" y="4222095"/>
            <a:ext cx="1635217" cy="197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58108" y="4428867"/>
            <a:ext cx="2096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After </a:t>
            </a:r>
            <a:r>
              <a:rPr lang="en-US" sz="1200" b="1" dirty="0" smtClean="0">
                <a:solidFill>
                  <a:srgbClr val="FFFFFF"/>
                </a:solidFill>
              </a:rPr>
              <a:t>alignment   D0 = 1.7 mm</a:t>
            </a:r>
          </a:p>
          <a:p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8308" y="2251055"/>
            <a:ext cx="144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Before alignment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65426" y="1977849"/>
            <a:ext cx="1635217" cy="257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7182" y="685473"/>
            <a:ext cx="3921954" cy="14463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2521" y="803403"/>
            <a:ext cx="37377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Effective procedure (~ 20 min)</a:t>
            </a:r>
          </a:p>
          <a:p>
            <a:endParaRPr lang="en-US" sz="1400" dirty="0"/>
          </a:p>
          <a:p>
            <a:r>
              <a:rPr lang="en-US" sz="1400" dirty="0"/>
              <a:t>Uncoated 3.5 m</a:t>
            </a:r>
            <a:r>
              <a:rPr lang="en-US" sz="1400" baseline="30000" dirty="0"/>
              <a:t>2</a:t>
            </a:r>
            <a:r>
              <a:rPr lang="en-US" sz="1400" dirty="0"/>
              <a:t> composite mirror </a:t>
            </a:r>
            <a:r>
              <a:rPr lang="en-US" sz="1400" dirty="0" smtClean="0"/>
              <a:t> achieves </a:t>
            </a:r>
            <a:r>
              <a:rPr lang="en-US" sz="1400" dirty="0"/>
              <a:t>a </a:t>
            </a:r>
            <a:endParaRPr lang="en-US" sz="1400" dirty="0" smtClean="0"/>
          </a:p>
          <a:p>
            <a:r>
              <a:rPr lang="en-US" sz="1400" dirty="0" smtClean="0"/>
              <a:t>point</a:t>
            </a:r>
            <a:r>
              <a:rPr lang="en-US" sz="1400" dirty="0"/>
              <a:t>-like image </a:t>
            </a:r>
            <a:r>
              <a:rPr lang="en-US" sz="1400" dirty="0" smtClean="0"/>
              <a:t>comparable to single mirror</a:t>
            </a:r>
            <a:endParaRPr lang="en-US" sz="1400" dirty="0"/>
          </a:p>
          <a:p>
            <a:r>
              <a:rPr lang="en-US" sz="1400" dirty="0" smtClean="0"/>
              <a:t>&lt;</a:t>
            </a:r>
            <a:r>
              <a:rPr lang="en-US" sz="1400" dirty="0"/>
              <a:t>&lt; 5 mm specs </a:t>
            </a:r>
            <a:endParaRPr lang="en-US" sz="1400" baseline="30000" dirty="0"/>
          </a:p>
        </p:txBody>
      </p:sp>
      <p:pic>
        <p:nvPicPr>
          <p:cNvPr id="3" name="Picture 2" descr="IMG_20170420_1519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32" y="754455"/>
            <a:ext cx="4061761" cy="2280835"/>
          </a:xfrm>
          <a:prstGeom prst="rect">
            <a:avLst/>
          </a:prstGeom>
        </p:spPr>
      </p:pic>
      <p:pic>
        <p:nvPicPr>
          <p:cNvPr id="27" name="Picture 26" descr="IMG_20170420_15163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54" y="3669623"/>
            <a:ext cx="1558751" cy="277585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130143" y="3556000"/>
            <a:ext cx="326571" cy="201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Molla_xoo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05" y="3669623"/>
            <a:ext cx="1837010" cy="2775857"/>
          </a:xfrm>
          <a:prstGeom prst="rect">
            <a:avLst/>
          </a:prstGeom>
        </p:spPr>
      </p:pic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8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51784" y="3921845"/>
            <a:ext cx="3607631" cy="27067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305324" y="712686"/>
            <a:ext cx="3821798" cy="14100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02636" y="-76200"/>
            <a:ext cx="299275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Planar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571" y="457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" y="2188165"/>
            <a:ext cx="2676899" cy="216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374283" y="975167"/>
            <a:ext cx="3450707" cy="2575333"/>
            <a:chOff x="6181451" y="1583313"/>
            <a:chExt cx="2952328" cy="220338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451" y="1583313"/>
              <a:ext cx="2952328" cy="2203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6372200" y="1873290"/>
              <a:ext cx="2664296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Up Arrow 3"/>
          <p:cNvSpPr/>
          <p:nvPr/>
        </p:nvSpPr>
        <p:spPr>
          <a:xfrm>
            <a:off x="6212409" y="1389008"/>
            <a:ext cx="281214" cy="39914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41374" y="1869795"/>
            <a:ext cx="94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Max. PMT </a:t>
            </a:r>
          </a:p>
          <a:p>
            <a:r>
              <a:rPr lang="en-US" sz="1400" b="1" dirty="0" smtClean="0"/>
              <a:t>sensitivity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6569" y="737712"/>
            <a:ext cx="38005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Glass skin + Al honeycomb core</a:t>
            </a:r>
          </a:p>
          <a:p>
            <a:r>
              <a:rPr lang="en-US" sz="1400" dirty="0" smtClean="0"/>
              <a:t>Material budget comparable to CFRP @ 1/10 cost</a:t>
            </a:r>
          </a:p>
          <a:p>
            <a:r>
              <a:rPr lang="en-US" sz="1400" dirty="0" smtClean="0"/>
              <a:t>Lateral mirror produced (3/5 accepted)</a:t>
            </a:r>
          </a:p>
          <a:p>
            <a:r>
              <a:rPr lang="en-US" sz="1400" dirty="0" smtClean="0"/>
              <a:t>Assembling validated</a:t>
            </a:r>
          </a:p>
          <a:p>
            <a:r>
              <a:rPr lang="en-US" sz="1400" dirty="0"/>
              <a:t>Front mirror demo under mechanical </a:t>
            </a:r>
            <a:r>
              <a:rPr lang="en-US" sz="1400" dirty="0" smtClean="0"/>
              <a:t>tests</a:t>
            </a:r>
          </a:p>
          <a:p>
            <a:r>
              <a:rPr lang="en-US" sz="1400" dirty="0" smtClean="0"/>
              <a:t>Cleaning process being improved for the rest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4283" y="639656"/>
            <a:ext cx="2829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Reflectivity specs:  &gt; 90% at 400 nm 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62384" y="3650352"/>
            <a:ext cx="290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 of surface from CMM machine</a:t>
            </a:r>
            <a:endParaRPr lang="en-US" sz="1400" b="1" dirty="0"/>
          </a:p>
        </p:txBody>
      </p:sp>
      <p:pic>
        <p:nvPicPr>
          <p:cNvPr id="26" name="Picture 25" descr="IMG_20161117_15434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82"/>
            <a:ext cx="3683496" cy="20684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65541" y="2541754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Lateral mirror</a:t>
            </a:r>
          </a:p>
          <a:p>
            <a:r>
              <a:rPr lang="en-US" sz="1400" b="1" dirty="0"/>
              <a:t>a</a:t>
            </a:r>
            <a:r>
              <a:rPr lang="en-US" sz="1400" b="1" dirty="0" smtClean="0"/>
              <a:t>ssembling test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0" y="4270294"/>
            <a:ext cx="305324" cy="235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012879" y="4152821"/>
            <a:ext cx="1032978" cy="235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147895" y="5096675"/>
            <a:ext cx="164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Surface mapping</a:t>
            </a:r>
          </a:p>
          <a:p>
            <a:r>
              <a:rPr lang="en-US" sz="1400" b="1" dirty="0"/>
              <a:t>w</a:t>
            </a:r>
            <a:r>
              <a:rPr lang="en-US" sz="1400" b="1" dirty="0" smtClean="0"/>
              <a:t>ith CMM machine</a:t>
            </a:r>
            <a:endParaRPr lang="en-US" sz="1400" b="1" dirty="0"/>
          </a:p>
        </p:txBody>
      </p:sp>
      <p:sp>
        <p:nvSpPr>
          <p:cNvPr id="3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</a:t>
            </a:r>
            <a:r>
              <a:rPr lang="en-US" sz="1200" dirty="0" smtClean="0">
                <a:solidFill>
                  <a:schemeClr val="bg1"/>
                </a:solidFill>
              </a:rPr>
              <a:t>2017, </a:t>
            </a:r>
            <a:r>
              <a:rPr lang="en-US" sz="1200" dirty="0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2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51500</TotalTime>
  <Words>1282</Words>
  <Application>Microsoft Macintosh PowerPoint</Application>
  <PresentationFormat>On-screen Show (4:3)</PresentationFormat>
  <Paragraphs>323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928</cp:revision>
  <dcterms:created xsi:type="dcterms:W3CDTF">2012-03-30T13:12:09Z</dcterms:created>
  <dcterms:modified xsi:type="dcterms:W3CDTF">2017-06-13T11:39:38Z</dcterms:modified>
</cp:coreProperties>
</file>