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37" r:id="rId2"/>
    <p:sldId id="866" r:id="rId3"/>
    <p:sldId id="931" r:id="rId4"/>
    <p:sldId id="867" r:id="rId5"/>
    <p:sldId id="912" r:id="rId6"/>
    <p:sldId id="932" r:id="rId7"/>
    <p:sldId id="914" r:id="rId8"/>
    <p:sldId id="928" r:id="rId9"/>
    <p:sldId id="933" r:id="rId10"/>
    <p:sldId id="922" r:id="rId11"/>
    <p:sldId id="899" r:id="rId12"/>
    <p:sldId id="902" r:id="rId13"/>
    <p:sldId id="903" r:id="rId14"/>
    <p:sldId id="904" r:id="rId15"/>
    <p:sldId id="905" r:id="rId16"/>
    <p:sldId id="934" r:id="rId17"/>
    <p:sldId id="906" r:id="rId18"/>
    <p:sldId id="882" r:id="rId19"/>
    <p:sldId id="930" r:id="rId20"/>
    <p:sldId id="885" r:id="rId21"/>
    <p:sldId id="886" r:id="rId22"/>
    <p:sldId id="888" r:id="rId23"/>
    <p:sldId id="89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C3BEE"/>
    <a:srgbClr val="75BFD7"/>
    <a:srgbClr val="FC00B3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4" autoAdjust="0"/>
    <p:restoredTop sz="93206" autoAdjust="0"/>
  </p:normalViewPr>
  <p:slideViewPr>
    <p:cSldViewPr snapToGrid="0" snapToObjects="1">
      <p:cViewPr>
        <p:scale>
          <a:sx n="125" d="100"/>
          <a:sy n="125" d="100"/>
        </p:scale>
        <p:origin x="-1528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12/09/22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12/09/22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12/09/22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12/09/22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12/09/22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12/09/22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12/09/22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12/09/22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12/09/22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12/09/22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12/09/22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12/09/22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12/09/22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12/09/22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8.jpg"/><Relationship Id="rId9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4.png"/><Relationship Id="rId7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4.jpg"/><Relationship Id="rId6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2.jpg"/><Relationship Id="rId7" Type="http://schemas.openxmlformats.org/officeDocument/2006/relationships/image" Target="../media/image23.png"/><Relationship Id="rId8" Type="http://schemas.openxmlformats.org/officeDocument/2006/relationships/image" Target="../media/image24.jpg"/><Relationship Id="rId9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6.jpe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g"/><Relationship Id="rId10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74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pert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7" y="1049402"/>
            <a:ext cx="7866819" cy="5579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917" y="225781"/>
            <a:ext cx="8010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The Large-area Hybrid-optics CLAS12 RICH: First years of Data-Taking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7084" y="700408"/>
            <a:ext cx="5816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M. Contalbrigo </a:t>
            </a:r>
            <a:r>
              <a:rPr lang="mr-IN" sz="1600" dirty="0">
                <a:solidFill>
                  <a:schemeClr val="bg1"/>
                </a:solidFill>
              </a:rPr>
              <a:t>–</a:t>
            </a:r>
            <a:r>
              <a:rPr lang="en-US" sz="1600" dirty="0">
                <a:solidFill>
                  <a:schemeClr val="bg1"/>
                </a:solidFill>
              </a:rPr>
              <a:t> INFN </a:t>
            </a:r>
            <a:r>
              <a:rPr lang="en-US" sz="1600" dirty="0" smtClean="0">
                <a:solidFill>
                  <a:schemeClr val="bg1"/>
                </a:solidFill>
              </a:rPr>
              <a:t>Ferrara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on behalf of the CLAS12 RICH group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935" y="6033910"/>
            <a:ext cx="35646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RICH2022 -  11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International Workshop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on </a:t>
            </a:r>
            <a:r>
              <a:rPr lang="en-US" sz="1600" dirty="0">
                <a:solidFill>
                  <a:schemeClr val="bg1"/>
                </a:solidFill>
              </a:rPr>
              <a:t>R</a:t>
            </a:r>
            <a:r>
              <a:rPr lang="en-US" sz="1600" dirty="0" smtClean="0">
                <a:solidFill>
                  <a:schemeClr val="bg1"/>
                </a:solidFill>
              </a:rPr>
              <a:t>ing-imaging Cherenkov Detectors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694" y="6044350"/>
            <a:ext cx="2144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FFFF"/>
                </a:solidFill>
              </a:rPr>
              <a:t>12</a:t>
            </a:r>
            <a:r>
              <a:rPr lang="en-US" sz="1600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dirty="0" smtClean="0">
                <a:solidFill>
                  <a:srgbClr val="FFFFFF"/>
                </a:solidFill>
              </a:rPr>
              <a:t> September 2022,</a:t>
            </a:r>
          </a:p>
          <a:p>
            <a:pPr algn="r"/>
            <a:r>
              <a:rPr lang="en-US" sz="1600" dirty="0" smtClean="0">
                <a:solidFill>
                  <a:srgbClr val="FFFFFF"/>
                </a:solidFill>
              </a:rPr>
              <a:t>University of Edinburgh</a:t>
            </a:r>
          </a:p>
        </p:txBody>
      </p:sp>
    </p:spTree>
    <p:extLst>
      <p:ext uri="{BB962C8B-B14F-4D97-AF65-F5344CB8AC3E}">
        <p14:creationId xmlns:p14="http://schemas.microsoft.com/office/powerpoint/2010/main" val="398959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3312" y="-83400"/>
            <a:ext cx="15716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Pedestals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25" y="578523"/>
            <a:ext cx="3849386" cy="2918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25" y="3562939"/>
            <a:ext cx="3840813" cy="2914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223" y="556233"/>
            <a:ext cx="3815093" cy="2940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709" y="3544078"/>
            <a:ext cx="3815093" cy="2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4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0780" y="-83400"/>
            <a:ext cx="271675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Gain Equalization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198" y="1710914"/>
            <a:ext cx="3206389" cy="23500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99" y="4166768"/>
            <a:ext cx="3206389" cy="23517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5933" y="553134"/>
            <a:ext cx="42666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MAROC: </a:t>
            </a:r>
            <a:r>
              <a:rPr lang="en-US" sz="1500" dirty="0" err="1" smtClean="0"/>
              <a:t>ToT</a:t>
            </a:r>
            <a:r>
              <a:rPr lang="en-US" sz="1500" dirty="0" smtClean="0"/>
              <a:t> in an almost saturated regime</a:t>
            </a:r>
          </a:p>
          <a:p>
            <a:endParaRPr lang="en-US" sz="800" dirty="0"/>
          </a:p>
          <a:p>
            <a:r>
              <a:rPr lang="en-US" sz="1500" dirty="0"/>
              <a:t>Pixel-by-pixel gain variation is compensated</a:t>
            </a:r>
          </a:p>
          <a:p>
            <a:r>
              <a:rPr lang="en-US" sz="1500" dirty="0"/>
              <a:t>by the front-end amplification </a:t>
            </a:r>
            <a:r>
              <a:rPr lang="en-US" sz="1500" dirty="0" smtClean="0"/>
              <a:t>stage      </a:t>
            </a:r>
            <a:endParaRPr lang="en-US" sz="1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40" y="1711979"/>
            <a:ext cx="3388136" cy="2328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40" y="4125143"/>
            <a:ext cx="3388136" cy="2338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0199" y="542974"/>
            <a:ext cx="337784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With equalization:</a:t>
            </a:r>
          </a:p>
          <a:p>
            <a:endParaRPr lang="en-US" sz="800" dirty="0"/>
          </a:p>
          <a:p>
            <a:pPr marL="285750" indent="-285750">
              <a:buFontTx/>
              <a:buChar char="-"/>
            </a:pPr>
            <a:r>
              <a:rPr lang="en-US" sz="1500" dirty="0" smtClean="0"/>
              <a:t>The </a:t>
            </a:r>
            <a:r>
              <a:rPr lang="en-US" sz="1500" dirty="0" smtClean="0"/>
              <a:t>plateau </a:t>
            </a:r>
            <a:r>
              <a:rPr lang="en-US" sz="1500" dirty="0" err="1"/>
              <a:t>vs</a:t>
            </a:r>
            <a:r>
              <a:rPr lang="en-US" sz="1500" dirty="0"/>
              <a:t> threshold is </a:t>
            </a:r>
            <a:r>
              <a:rPr lang="en-US" sz="1500" dirty="0" smtClean="0"/>
              <a:t>extended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Threshold at 25 DAC ( ~5 % SPE)</a:t>
            </a:r>
            <a:endParaRPr lang="en-US" sz="1500" dirty="0"/>
          </a:p>
          <a:p>
            <a:endParaRPr lang="en-US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2321829" y="2978759"/>
            <a:ext cx="696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RICH1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91857" y="568460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RICH2</a:t>
            </a:r>
            <a:endParaRPr lang="en-US" sz="1600" b="1" dirty="0"/>
          </a:p>
        </p:txBody>
      </p:sp>
      <p:pic>
        <p:nvPicPr>
          <p:cNvPr id="20" name="Picture 19" descr="Gainmap_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18" y="3752422"/>
            <a:ext cx="2054715" cy="190331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309360" y="2265680"/>
            <a:ext cx="10160" cy="15849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78880" y="4704080"/>
            <a:ext cx="10160" cy="15849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aroc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75" y="1535617"/>
            <a:ext cx="2042962" cy="1273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7920" y="1971040"/>
            <a:ext cx="105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Dark counts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518400" y="4396303"/>
            <a:ext cx="105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Dark counts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937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16156" y="-83400"/>
            <a:ext cx="19660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Dark Counts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563" y="4156705"/>
            <a:ext cx="3501823" cy="22464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29" y="719666"/>
            <a:ext cx="4088157" cy="3132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530" y="719666"/>
            <a:ext cx="4147159" cy="3132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298" y="4032155"/>
            <a:ext cx="3423391" cy="218713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5262821" y="4543637"/>
            <a:ext cx="655320" cy="1016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85581" y="432849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100 Hz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36984" y="4949005"/>
            <a:ext cx="655320" cy="1016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18336" y="476433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1 kHz</a:t>
            </a:r>
            <a:endParaRPr lang="en-US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505675"/>
            <a:ext cx="8734777" cy="59990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4773" y="3492500"/>
            <a:ext cx="3253683" cy="3029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92624" y="-83400"/>
            <a:ext cx="161306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Dark Rate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4773" y="3659445"/>
            <a:ext cx="3253683" cy="22423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845" y="5979492"/>
            <a:ext cx="2656517" cy="5390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83918" y="4045968"/>
            <a:ext cx="9453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/>
              </a:rPr>
              <a:t>PMT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341</a:t>
            </a:r>
            <a:endParaRPr lang="en-US" sz="16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4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92624" y="-83400"/>
            <a:ext cx="161306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Dark Rate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876" y="517918"/>
            <a:ext cx="6291041" cy="30464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71750" y="1936750"/>
            <a:ext cx="1973898" cy="1448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876" y="3773994"/>
            <a:ext cx="6291041" cy="27840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878753" y="3643437"/>
            <a:ext cx="1947498" cy="1448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8229" y="2000217"/>
            <a:ext cx="2223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PMT 118    Anode 57</a:t>
            </a:r>
          </a:p>
          <a:p>
            <a:endParaRPr lang="en-US" sz="1400" b="1" dirty="0">
              <a:solidFill>
                <a:srgbClr val="FF0000"/>
              </a:solidFill>
              <a:latin typeface="Calibri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Calibri"/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roblematic 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channel: </a:t>
            </a:r>
            <a:endParaRPr lang="en-US" sz="1400" b="1" dirty="0" smtClean="0">
              <a:solidFill>
                <a:srgbClr val="FF0000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DR 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above 1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Going to </a:t>
            </a:r>
            <a:r>
              <a:rPr lang="en-US" sz="1400" b="1" dirty="0" smtClean="0">
                <a:solidFill>
                  <a:srgbClr val="FF0000"/>
                </a:solidFill>
              </a:rPr>
              <a:t>saturation</a:t>
            </a:r>
            <a:endParaRPr lang="en-US" sz="1400" b="1" dirty="0">
              <a:solidFill>
                <a:srgbClr val="FF0000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Cross-talk on neighbors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629" y="4134022"/>
            <a:ext cx="18646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PMT 266     Anode 2</a:t>
            </a:r>
          </a:p>
          <a:p>
            <a:endParaRPr lang="en-US" sz="1400" b="1" dirty="0">
              <a:solidFill>
                <a:srgbClr val="FF0000"/>
              </a:solidFill>
              <a:latin typeface="Calibri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Calibri"/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roblematic 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channel: </a:t>
            </a:r>
            <a:endParaRPr lang="en-US" sz="1400" b="1" dirty="0" smtClean="0">
              <a:solidFill>
                <a:srgbClr val="FF0000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Initial DR 13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Increasing to 4 kHz</a:t>
            </a:r>
            <a:endParaRPr lang="en-US" sz="1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866" y="701040"/>
            <a:ext cx="20449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dirty="0" smtClean="0"/>
              <a:t>igh-dark rate channels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RICH1     ~ 10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RICH2     none so far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0163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0634" y="862893"/>
            <a:ext cx="8305367" cy="5651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m1_113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65" y="3974146"/>
            <a:ext cx="3337735" cy="2335214"/>
          </a:xfrm>
          <a:prstGeom prst="rect">
            <a:avLst/>
          </a:prstGeom>
        </p:spPr>
      </p:pic>
      <p:pic>
        <p:nvPicPr>
          <p:cNvPr id="37" name="Picture 36" descr="D0_113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8" y="3994853"/>
            <a:ext cx="3310449" cy="2401699"/>
          </a:xfrm>
          <a:prstGeom prst="rect">
            <a:avLst/>
          </a:prstGeom>
        </p:spPr>
      </p:pic>
      <p:pic>
        <p:nvPicPr>
          <p:cNvPr id="36" name="Picture 35" descr="D0_50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9" y="1861254"/>
            <a:ext cx="3293721" cy="22961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6259" y="-83400"/>
            <a:ext cx="17258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Time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Walk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668" y="6009470"/>
            <a:ext cx="349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3636259" y="3820257"/>
            <a:ext cx="36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ns</a:t>
            </a:r>
            <a:endParaRPr lang="en-US" sz="1400" dirty="0"/>
          </a:p>
        </p:txBody>
      </p:sp>
      <p:pic>
        <p:nvPicPr>
          <p:cNvPr id="9" name="Picture 8" descr="m1_503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44" y="1825617"/>
            <a:ext cx="3246295" cy="2291157"/>
          </a:xfrm>
          <a:prstGeom prst="rect">
            <a:avLst/>
          </a:prstGeom>
        </p:spPr>
      </p:pic>
      <p:pic>
        <p:nvPicPr>
          <p:cNvPr id="14" name="Picture 13" descr="time_walk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39" y="567242"/>
            <a:ext cx="2870200" cy="197842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434080" y="1076960"/>
            <a:ext cx="1036320" cy="78232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624320" y="2103120"/>
            <a:ext cx="0" cy="39624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00880" y="1381760"/>
            <a:ext cx="0" cy="89408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7669" y="2103120"/>
            <a:ext cx="0" cy="396240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8190" y="951130"/>
            <a:ext cx="16194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Run 5038 </a:t>
            </a:r>
            <a:r>
              <a:rPr lang="mr-IN" sz="1500" dirty="0" smtClean="0">
                <a:solidFill>
                  <a:srgbClr val="FF0000"/>
                </a:solidFill>
              </a:rPr>
              <a:t>–</a:t>
            </a:r>
            <a:r>
              <a:rPr lang="en-US" sz="1500" dirty="0" smtClean="0">
                <a:solidFill>
                  <a:srgbClr val="FF0000"/>
                </a:solidFill>
              </a:rPr>
              <a:t> Oct 18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87377" y="915377"/>
            <a:ext cx="16983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Run 11328 </a:t>
            </a:r>
            <a:r>
              <a:rPr lang="mr-IN" sz="1500" dirty="0" smtClean="0">
                <a:solidFill>
                  <a:srgbClr val="FF0000"/>
                </a:solidFill>
              </a:rPr>
              <a:t>–</a:t>
            </a:r>
            <a:r>
              <a:rPr lang="en-US" sz="1500" dirty="0" smtClean="0">
                <a:solidFill>
                  <a:srgbClr val="FF0000"/>
                </a:solidFill>
              </a:rPr>
              <a:t> Jan 20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11040" y="1595120"/>
            <a:ext cx="331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</a:t>
            </a:r>
            <a:r>
              <a:rPr lang="en-US" sz="1200" baseline="-25000" dirty="0" smtClean="0">
                <a:solidFill>
                  <a:srgbClr val="008000"/>
                </a:solidFill>
              </a:rPr>
              <a:t>0</a:t>
            </a:r>
            <a:endParaRPr lang="en-US" sz="1200" baseline="-25000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87256" y="1104761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244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8720" y="-83400"/>
            <a:ext cx="25808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Time Calibration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634" y="862893"/>
            <a:ext cx="8305367" cy="5651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69" y="3706147"/>
            <a:ext cx="7780431" cy="27274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21" y="862893"/>
            <a:ext cx="6979920" cy="3023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5521" y="467360"/>
            <a:ext cx="637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 time calibration with CLAS12 time-of-flight detector + bunch crossing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01040" y="955040"/>
            <a:ext cx="4064000" cy="279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ligh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1696720"/>
            <a:ext cx="4173206" cy="159479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6240" y="3657600"/>
            <a:ext cx="284480" cy="279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5176" y="6223987"/>
            <a:ext cx="354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224865" y="6219894"/>
            <a:ext cx="354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88560" y="5588000"/>
            <a:ext cx="2790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Requested to tag double reflections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20543" y="4080831"/>
            <a:ext cx="696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D</a:t>
            </a:r>
            <a:r>
              <a:rPr lang="en-US" sz="1400" dirty="0" smtClean="0"/>
              <a:t>T (ns)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0" y="863600"/>
            <a:ext cx="419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113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_calibr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26" y="3787445"/>
            <a:ext cx="4135525" cy="27547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2107" y="-83400"/>
            <a:ext cx="16740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Cross-Talk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94646" y="555757"/>
            <a:ext cx="2234499" cy="1941082"/>
            <a:chOff x="447670" y="1757362"/>
            <a:chExt cx="5643563" cy="46243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670" y="1757362"/>
              <a:ext cx="5643563" cy="462438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280826" y="4102083"/>
              <a:ext cx="461962" cy="485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280826" y="4683106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8675" y="4102083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666464" y="4102082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06151" y="4649775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06151" y="3521060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58675" y="3521060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80826" y="3521060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501" y="4683105"/>
              <a:ext cx="461962" cy="485775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402024" y="2572696"/>
            <a:ext cx="2228749" cy="1766877"/>
            <a:chOff x="447670" y="1757362"/>
            <a:chExt cx="5643563" cy="462438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670" y="1757362"/>
              <a:ext cx="5643563" cy="4624388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3867141" y="4686289"/>
              <a:ext cx="461962" cy="485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16491" y="4681511"/>
              <a:ext cx="461962" cy="485775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536398" y="4105266"/>
              <a:ext cx="461962" cy="485775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438702" y="4466976"/>
            <a:ext cx="2192071" cy="1948652"/>
            <a:chOff x="447670" y="1757362"/>
            <a:chExt cx="5643563" cy="462438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670" y="1757362"/>
              <a:ext cx="5643563" cy="462438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670" y="1757362"/>
              <a:ext cx="5643563" cy="4624388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133596" y="2400289"/>
              <a:ext cx="461962" cy="485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11445" y="2400289"/>
              <a:ext cx="461962" cy="48577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02649" y="3539056"/>
              <a:ext cx="461962" cy="485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0498" y="3539056"/>
              <a:ext cx="461962" cy="48577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3698" y="683167"/>
            <a:ext cx="774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Optical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88229" y="2698234"/>
            <a:ext cx="97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</a:t>
            </a:r>
            <a:r>
              <a:rPr lang="en-US" sz="1600" dirty="0" smtClean="0"/>
              <a:t>ectrical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53520" y="4586479"/>
            <a:ext cx="11266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Optical</a:t>
            </a:r>
          </a:p>
          <a:p>
            <a:r>
              <a:rPr lang="en-US" sz="1600" dirty="0" smtClean="0"/>
              <a:t>&amp; Electrical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435443" y="502842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Analysis based on topology and signal shape </a:t>
            </a:r>
            <a:endParaRPr lang="en-US" sz="1400" dirty="0"/>
          </a:p>
        </p:txBody>
      </p:sp>
      <p:pic>
        <p:nvPicPr>
          <p:cNvPr id="5" name="Picture 4" descr="xtalk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26" y="872317"/>
            <a:ext cx="3701402" cy="237598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888175" y="896222"/>
            <a:ext cx="62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Optical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81062" y="1093792"/>
            <a:ext cx="7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Electrical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13319" y="885639"/>
            <a:ext cx="553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Signal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94416" y="3448613"/>
            <a:ext cx="465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Residual cross-talk is removed after time calibration with TOF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395123" y="4389657"/>
            <a:ext cx="3884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Hit</a:t>
            </a:r>
            <a:endParaRPr lang="en-US"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5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7566" y="-83400"/>
            <a:ext cx="428314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Photon Path Reconstruction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4000" y="6297603"/>
            <a:ext cx="8688917" cy="148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D46D059-F4CA-B147-9867-CB557EEE5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415" y="2526257"/>
            <a:ext cx="4075342" cy="39005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6AD375A-326E-B349-AA7B-156BF4107A56}"/>
              </a:ext>
            </a:extLst>
          </p:cNvPr>
          <p:cNvSpPr txBox="1"/>
          <p:nvPr/>
        </p:nvSpPr>
        <p:spPr>
          <a:xfrm>
            <a:off x="477777" y="1495450"/>
            <a:ext cx="368810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500" b="1" dirty="0">
                <a:solidFill>
                  <a:srgbClr val="0070C0"/>
                </a:solidFill>
              </a:rPr>
              <a:t>From CLAS12:</a:t>
            </a:r>
          </a:p>
          <a:p>
            <a:endParaRPr lang="x-none" sz="1500" dirty="0"/>
          </a:p>
          <a:p>
            <a:r>
              <a:rPr lang="x-none" sz="1500" dirty="0"/>
              <a:t>     particle momentum </a:t>
            </a:r>
          </a:p>
          <a:p>
            <a:r>
              <a:rPr lang="x-none" sz="1500" dirty="0"/>
              <a:t>     photon emission point</a:t>
            </a:r>
          </a:p>
          <a:p>
            <a:endParaRPr lang="x-none" sz="1500" dirty="0"/>
          </a:p>
          <a:p>
            <a:r>
              <a:rPr lang="x-none" sz="1500" b="1" dirty="0">
                <a:solidFill>
                  <a:srgbClr val="0070C0"/>
                </a:solidFill>
              </a:rPr>
              <a:t>From RICH: </a:t>
            </a:r>
          </a:p>
          <a:p>
            <a:endParaRPr lang="x-none" sz="1500" dirty="0"/>
          </a:p>
          <a:p>
            <a:r>
              <a:rPr lang="x-none" sz="1500" dirty="0"/>
              <a:t>     hit time and position</a:t>
            </a:r>
          </a:p>
          <a:p>
            <a:endParaRPr lang="x-none" sz="1500" dirty="0"/>
          </a:p>
          <a:p>
            <a:r>
              <a:rPr lang="x-none" sz="1500" b="1" dirty="0">
                <a:solidFill>
                  <a:srgbClr val="0070C0"/>
                </a:solidFill>
              </a:rPr>
              <a:t>Direct ray-tracing: </a:t>
            </a:r>
          </a:p>
          <a:p>
            <a:endParaRPr lang="x-none" sz="1500" dirty="0"/>
          </a:p>
          <a:p>
            <a:r>
              <a:rPr lang="x-none" sz="1500" dirty="0"/>
              <a:t>     ray-trace a limited sample of photon trials</a:t>
            </a:r>
          </a:p>
          <a:p>
            <a:r>
              <a:rPr lang="x-none" sz="1500" dirty="0"/>
              <a:t>     (selection of </a:t>
            </a:r>
            <a:r>
              <a:rPr lang="x-none" sz="1500" dirty="0">
                <a:latin typeface="Symbol" pitchFamily="2" charset="2"/>
              </a:rPr>
              <a:t>f’</a:t>
            </a:r>
            <a:r>
              <a:rPr lang="x-none" sz="1500" dirty="0"/>
              <a:t>s for given </a:t>
            </a:r>
            <a:r>
              <a:rPr lang="x-none" sz="1500" dirty="0">
                <a:latin typeface="Symbol" pitchFamily="2" charset="2"/>
              </a:rPr>
              <a:t>q</a:t>
            </a:r>
            <a:r>
              <a:rPr lang="x-none" sz="1500" dirty="0"/>
              <a:t>)</a:t>
            </a:r>
          </a:p>
          <a:p>
            <a:endParaRPr lang="x-none" sz="1500" dirty="0"/>
          </a:p>
          <a:p>
            <a:r>
              <a:rPr lang="x-none" sz="1500" dirty="0"/>
              <a:t>     adjust the angles to match the hit </a:t>
            </a:r>
          </a:p>
          <a:p>
            <a:r>
              <a:rPr lang="x-none" sz="1500" dirty="0"/>
              <a:t>     starting from t</a:t>
            </a:r>
            <a:r>
              <a:rPr lang="en-GB" sz="1500" dirty="0"/>
              <a:t>he</a:t>
            </a:r>
            <a:r>
              <a:rPr lang="x-none" sz="1500" dirty="0"/>
              <a:t> closest trial</a:t>
            </a:r>
          </a:p>
          <a:p>
            <a:r>
              <a:rPr lang="x-none" sz="1500" dirty="0"/>
              <a:t>     (convergence in 2-3 iterations)</a:t>
            </a:r>
          </a:p>
          <a:p>
            <a:endParaRPr lang="x-none" sz="1500" dirty="0"/>
          </a:p>
          <a:p>
            <a:r>
              <a:rPr lang="x-none" sz="1500" dirty="0"/>
              <a:t>     validate photon reconstructed </a:t>
            </a:r>
          </a:p>
          <a:p>
            <a:r>
              <a:rPr lang="x-none" sz="1500" dirty="0"/>
              <a:t>     Cherenkov angle and transit time   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1F69038-0AF2-3A43-9448-3DDB0F6C51C8}"/>
              </a:ext>
            </a:extLst>
          </p:cNvPr>
          <p:cNvGrpSpPr/>
          <p:nvPr/>
        </p:nvGrpSpPr>
        <p:grpSpPr>
          <a:xfrm>
            <a:off x="5280907" y="534206"/>
            <a:ext cx="3604342" cy="1877014"/>
            <a:chOff x="5291067" y="656126"/>
            <a:chExt cx="3604342" cy="18770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887D5CE9-6491-D947-A8AD-12102BD82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1067" y="1442334"/>
              <a:ext cx="2663059" cy="931747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2839423-6677-9441-8813-CDF58CDDE8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1438" y="993461"/>
              <a:ext cx="1847474" cy="1225368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xmlns="" id="{8B704EEC-9224-1B4B-99FD-A924B4247D0E}"/>
                </a:ext>
              </a:extLst>
            </p:cNvPr>
            <p:cNvSpPr/>
            <p:nvPr/>
          </p:nvSpPr>
          <p:spPr>
            <a:xfrm rot="2691053">
              <a:off x="6467374" y="1666376"/>
              <a:ext cx="310444" cy="244592"/>
            </a:xfrm>
            <a:prstGeom prst="arc">
              <a:avLst>
                <a:gd name="adj1" fmla="val 13728835"/>
                <a:gd name="adj2" fmla="val 0"/>
              </a:avLst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042D063-8114-2846-B65B-7BCC099AF315}"/>
                </a:ext>
              </a:extLst>
            </p:cNvPr>
            <p:cNvSpPr txBox="1"/>
            <p:nvPr/>
          </p:nvSpPr>
          <p:spPr>
            <a:xfrm>
              <a:off x="6918276" y="1376152"/>
              <a:ext cx="305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q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CE135F2-1A69-5945-9928-A48902D0414C}"/>
                </a:ext>
              </a:extLst>
            </p:cNvPr>
            <p:cNvSpPr txBox="1"/>
            <p:nvPr/>
          </p:nvSpPr>
          <p:spPr>
            <a:xfrm>
              <a:off x="7115616" y="1825689"/>
              <a:ext cx="972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DC track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FF7887-01FB-3543-970A-A19CABADEF2D}"/>
                </a:ext>
              </a:extLst>
            </p:cNvPr>
            <p:cNvSpPr txBox="1"/>
            <p:nvPr/>
          </p:nvSpPr>
          <p:spPr>
            <a:xfrm>
              <a:off x="7954126" y="931349"/>
              <a:ext cx="941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RICH hit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267F693-E16F-3448-BFEE-20AD3707A087}"/>
                </a:ext>
              </a:extLst>
            </p:cNvPr>
            <p:cNvSpPr/>
            <p:nvPr/>
          </p:nvSpPr>
          <p:spPr>
            <a:xfrm>
              <a:off x="7621659" y="925784"/>
              <a:ext cx="122295" cy="1034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3DA9258D-A1C4-1642-BE5D-262EDBEEAE9B}"/>
                </a:ext>
              </a:extLst>
            </p:cNvPr>
            <p:cNvSpPr/>
            <p:nvPr/>
          </p:nvSpPr>
          <p:spPr>
            <a:xfrm>
              <a:off x="7853692" y="1056396"/>
              <a:ext cx="122295" cy="10348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32027DB-0D9F-FB42-AB53-7E335C55C956}"/>
                </a:ext>
              </a:extLst>
            </p:cNvPr>
            <p:cNvSpPr txBox="1"/>
            <p:nvPr/>
          </p:nvSpPr>
          <p:spPr>
            <a:xfrm>
              <a:off x="6932244" y="656126"/>
              <a:ext cx="941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Trial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7ACA3A08-4A98-FD46-A76F-3A12250C2F56}"/>
                </a:ext>
              </a:extLst>
            </p:cNvPr>
            <p:cNvGrpSpPr/>
            <p:nvPr/>
          </p:nvGrpSpPr>
          <p:grpSpPr>
            <a:xfrm>
              <a:off x="5579297" y="2075469"/>
              <a:ext cx="302305" cy="350975"/>
              <a:chOff x="5561704" y="1557232"/>
              <a:chExt cx="302305" cy="350975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81408695-893E-E943-A71C-BF1889B89EC9}"/>
                  </a:ext>
                </a:extLst>
              </p:cNvPr>
              <p:cNvSpPr/>
              <p:nvPr/>
            </p:nvSpPr>
            <p:spPr>
              <a:xfrm>
                <a:off x="5561704" y="1592498"/>
                <a:ext cx="302305" cy="315709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xmlns="" id="{D967033D-AEB3-0D49-88AD-B14FF1FCE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12857" y="1585326"/>
                <a:ext cx="106880" cy="462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ABB77B15-6EB1-464D-AC7E-AAE940033126}"/>
                  </a:ext>
                </a:extLst>
              </p:cNvPr>
              <p:cNvSpPr/>
              <p:nvPr/>
            </p:nvSpPr>
            <p:spPr>
              <a:xfrm>
                <a:off x="5619078" y="1557232"/>
                <a:ext cx="111708" cy="7074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14C0A64-6539-884D-85C6-E6BF4EA3FC8B}"/>
                </a:ext>
              </a:extLst>
            </p:cNvPr>
            <p:cNvSpPr txBox="1"/>
            <p:nvPr/>
          </p:nvSpPr>
          <p:spPr>
            <a:xfrm>
              <a:off x="5846021" y="2163808"/>
              <a:ext cx="305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0995" y="717652"/>
            <a:ext cx="37625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Complex geometry with various photon paths </a:t>
            </a:r>
          </a:p>
          <a:p>
            <a:r>
              <a:rPr lang="en-US" sz="1500" dirty="0" smtClean="0"/>
              <a:t>(reflections) off the same particle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1229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60870" y="-83400"/>
            <a:ext cx="30765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Pattern Recognition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A6AB151-EF44-2742-B9F4-44A289996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" y="1936469"/>
            <a:ext cx="9144000" cy="466337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ACD7A9C-4D69-FE43-8F58-D5E389FB54C2}"/>
              </a:ext>
            </a:extLst>
          </p:cNvPr>
          <p:cNvSpPr txBox="1"/>
          <p:nvPr/>
        </p:nvSpPr>
        <p:spPr>
          <a:xfrm>
            <a:off x="262130" y="548322"/>
            <a:ext cx="6803578" cy="1292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path reconstruction allow to a</a:t>
            </a:r>
            <a:r>
              <a:rPr lang="x-none" sz="1400" dirty="0" smtClean="0"/>
              <a:t>ssign </a:t>
            </a:r>
            <a:r>
              <a:rPr lang="x-none" sz="1400" dirty="0"/>
              <a:t>the photon to the most likely </a:t>
            </a:r>
            <a:r>
              <a:rPr lang="x-none" sz="1400" dirty="0" smtClean="0"/>
              <a:t>hypothesis</a:t>
            </a:r>
            <a:r>
              <a:rPr lang="en-US" sz="1400" dirty="0" smtClean="0"/>
              <a:t>:</a:t>
            </a:r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- </a:t>
            </a:r>
            <a:r>
              <a:rPr lang="en-US" sz="1400" dirty="0" smtClean="0"/>
              <a:t>be </a:t>
            </a:r>
            <a:r>
              <a:rPr lang="en-US" sz="1400" dirty="0" smtClean="0"/>
              <a:t>robust </a:t>
            </a:r>
            <a:r>
              <a:rPr lang="en-US" sz="1400" dirty="0" smtClean="0"/>
              <a:t>and easy to control (easy to handle multi-reflections, up to e.g. 5)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discriminate background (hit far from trials, no solution foreseeable)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provide full information (photon path, time, position and component of each reflection)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allow </a:t>
            </a:r>
            <a:r>
              <a:rPr lang="en-US" sz="1400" dirty="0" smtClean="0"/>
              <a:t>relation </a:t>
            </a:r>
            <a:r>
              <a:rPr lang="en-US" sz="1400" dirty="0" smtClean="0"/>
              <a:t>with </a:t>
            </a:r>
            <a:r>
              <a:rPr lang="en-US" sz="1400" dirty="0" smtClean="0"/>
              <a:t>nominal optical components, resolution and efficiency 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405732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ll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1" y="587640"/>
            <a:ext cx="8892810" cy="595261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67214" y="-83400"/>
            <a:ext cx="12638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47441" y="449980"/>
            <a:ext cx="5414960" cy="5530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867214" y="565680"/>
            <a:ext cx="4750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Large acceptance spectrometer. Operative since 02/18</a:t>
            </a:r>
          </a:p>
        </p:txBody>
      </p:sp>
    </p:spTree>
    <p:extLst>
      <p:ext uri="{BB962C8B-B14F-4D97-AF65-F5344CB8AC3E}">
        <p14:creationId xmlns:p14="http://schemas.microsoft.com/office/powerpoint/2010/main" val="1609566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4564" y="-83400"/>
            <a:ext cx="36491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Alignment &amp; Resolution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549" y="1217434"/>
            <a:ext cx="25442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Direct photons: electrons </a:t>
            </a:r>
            <a:r>
              <a:rPr lang="en-US" sz="1400" b="1" dirty="0" err="1" smtClean="0">
                <a:solidFill>
                  <a:srgbClr val="0000FF"/>
                </a:solidFill>
              </a:rPr>
              <a:t>vs</a:t>
            </a:r>
            <a:r>
              <a:rPr lang="en-US" sz="1400" b="1" dirty="0" smtClean="0">
                <a:solidFill>
                  <a:srgbClr val="0000FF"/>
                </a:solidFill>
              </a:rPr>
              <a:t> pi+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5" y="1731124"/>
            <a:ext cx="2368256" cy="2357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1" y="4168849"/>
            <a:ext cx="2400281" cy="24318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368" y="1731126"/>
            <a:ext cx="3142936" cy="23572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460" y="4168850"/>
            <a:ext cx="3214905" cy="24318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71764" y="2877569"/>
            <a:ext cx="1661733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Before alignment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0881" y="5340903"/>
            <a:ext cx="153579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After alignment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1764" y="1217434"/>
            <a:ext cx="28678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Electrons: direct </a:t>
            </a:r>
            <a:r>
              <a:rPr lang="en-US" sz="1400" b="1" dirty="0" err="1" smtClean="0">
                <a:solidFill>
                  <a:srgbClr val="0000FF"/>
                </a:solidFill>
              </a:rPr>
              <a:t>vs</a:t>
            </a:r>
            <a:r>
              <a:rPr lang="en-US" sz="1400" b="1" dirty="0" smtClean="0">
                <a:solidFill>
                  <a:srgbClr val="0000FF"/>
                </a:solidFill>
              </a:rPr>
              <a:t> planar reflection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723" y="1731124"/>
            <a:ext cx="3291665" cy="23572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250" y="4168849"/>
            <a:ext cx="3264951" cy="243182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08461" y="1217434"/>
            <a:ext cx="30604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Electrons: direct </a:t>
            </a:r>
            <a:r>
              <a:rPr lang="en-US" sz="1400" b="1" dirty="0" err="1" smtClean="0">
                <a:solidFill>
                  <a:srgbClr val="0000FF"/>
                </a:solidFill>
              </a:rPr>
              <a:t>vs</a:t>
            </a:r>
            <a:r>
              <a:rPr lang="en-US" sz="1400" b="1" dirty="0" smtClean="0">
                <a:solidFill>
                  <a:srgbClr val="0000FF"/>
                </a:solidFill>
              </a:rPr>
              <a:t> spherical reflection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3974" y="534527"/>
            <a:ext cx="8181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Alignment requires large statistics and full reconstruction  to deal with the various photon paths</a:t>
            </a:r>
          </a:p>
          <a:p>
            <a:r>
              <a:rPr lang="en-US" sz="1600" dirty="0" smtClean="0"/>
              <a:t>Angular resolution is comparable for direct and reflected photons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64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23120" y="-83400"/>
            <a:ext cx="29520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Angular Resolution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Tile12_rms_plo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" y="1684867"/>
            <a:ext cx="4337991" cy="3022600"/>
          </a:xfrm>
          <a:prstGeom prst="rect">
            <a:avLst/>
          </a:prstGeom>
        </p:spPr>
      </p:pic>
      <p:pic>
        <p:nvPicPr>
          <p:cNvPr id="4" name="Picture 3" descr="RICH_Ang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01" y="1684867"/>
            <a:ext cx="4572000" cy="302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305" y="854104"/>
            <a:ext cx="71622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goal of a pion-</a:t>
            </a:r>
            <a:r>
              <a:rPr lang="en-US" sz="1600" dirty="0" err="1" smtClean="0"/>
              <a:t>kaon</a:t>
            </a:r>
            <a:r>
              <a:rPr lang="en-US" sz="1600" dirty="0" smtClean="0"/>
              <a:t> 4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separation at 8 GeV/c requires a resolution of 1.5 </a:t>
            </a:r>
            <a:r>
              <a:rPr lang="en-US" sz="1600" dirty="0" err="1" smtClean="0"/>
              <a:t>mrad</a:t>
            </a:r>
            <a:r>
              <a:rPr lang="en-US" sz="1600" dirty="0" smtClean="0"/>
              <a:t>*</a:t>
            </a:r>
            <a:r>
              <a:rPr lang="en-US" sz="1600" dirty="0" smtClean="0"/>
              <a:t> </a:t>
            </a:r>
          </a:p>
          <a:p>
            <a:r>
              <a:rPr lang="en-US" sz="1400" dirty="0" smtClean="0"/>
              <a:t>(*forward region, less stringent requirements at large angles)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10167" y="5162496"/>
            <a:ext cx="4425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line or better with respect the TDR targets:</a:t>
            </a:r>
          </a:p>
          <a:p>
            <a:endParaRPr lang="en-US" sz="8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- single-photon resolution of 4.5 ns </a:t>
            </a:r>
            <a:endParaRPr lang="en-US" sz="1600" dirty="0"/>
          </a:p>
          <a:p>
            <a:endParaRPr lang="en-US" sz="800" dirty="0" smtClean="0"/>
          </a:p>
          <a:p>
            <a:r>
              <a:rPr lang="en-US" sz="1600" dirty="0" smtClean="0"/>
              <a:t>  - number of photons around 18 for direct imaging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218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9199" y="-83400"/>
            <a:ext cx="32999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Particle Identification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Outbending_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08" y="1429258"/>
            <a:ext cx="5983415" cy="4095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6426" y="5698068"/>
            <a:ext cx="11705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e</a:t>
            </a:r>
            <a:r>
              <a:rPr lang="en-US" sz="1600" dirty="0" err="1" smtClean="0">
                <a:solidFill>
                  <a:srgbClr val="FF0000"/>
                </a:solidFill>
              </a:rPr>
              <a:t>p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e</a:t>
            </a:r>
            <a:r>
              <a:rPr lang="en-US" sz="16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n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dirty="0" smtClean="0">
                <a:solidFill>
                  <a:srgbClr val="FF0000"/>
                </a:solidFill>
              </a:rPr>
              <a:t>ackground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0700" y="5698068"/>
            <a:ext cx="10471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ep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eK</a:t>
            </a:r>
            <a:r>
              <a:rPr lang="en-US" sz="2400" baseline="30000" dirty="0" err="1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sz="16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L</a:t>
            </a:r>
            <a:endParaRPr lang="en-US" sz="16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ignal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4741" y="878417"/>
            <a:ext cx="514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with semi-inclusive physics channel  </a:t>
            </a:r>
            <a:r>
              <a:rPr lang="en-US" dirty="0" err="1" smtClean="0"/>
              <a:t>ep</a:t>
            </a:r>
            <a:r>
              <a:rPr lang="en-US" dirty="0" err="1" smtClean="0">
                <a:sym typeface="Wingdings"/>
              </a:rPr>
              <a:t>eh</a:t>
            </a:r>
            <a:r>
              <a:rPr lang="en-US" sz="2400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X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150136" y="5698068"/>
            <a:ext cx="1488537" cy="584776"/>
          </a:xfrm>
          <a:prstGeom prst="wedgeRoundRectCallout">
            <a:avLst>
              <a:gd name="adj1" fmla="val 81589"/>
              <a:gd name="adj2" fmla="val -282931"/>
              <a:gd name="adj3" fmla="val 16667"/>
            </a:avLst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3535341" y="5698068"/>
            <a:ext cx="1385897" cy="584776"/>
          </a:xfrm>
          <a:prstGeom prst="wedgeRoundRectCallout">
            <a:avLst>
              <a:gd name="adj1" fmla="val -64120"/>
              <a:gd name="adj2" fmla="val -363482"/>
              <a:gd name="adj3" fmla="val 16667"/>
            </a:avLst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4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9994" y="-83400"/>
            <a:ext cx="19183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6567" y="736781"/>
            <a:ext cx="8471673" cy="541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CLAS12 RICH designed to provide hadron identification in the 3 to 8 GeV/c momentum range</a:t>
            </a:r>
          </a:p>
          <a:p>
            <a:pPr algn="ctr"/>
            <a:r>
              <a:rPr lang="en-US" sz="1500" dirty="0"/>
              <a:t> </a:t>
            </a:r>
            <a:r>
              <a:rPr lang="en-US" sz="1500" dirty="0" smtClean="0"/>
              <a:t>A hybrid-optic design has been adopted to minimize the instrumented area to about 1 m</a:t>
            </a:r>
            <a:r>
              <a:rPr lang="en-US" sz="1500" baseline="30000" dirty="0" smtClean="0"/>
              <a:t>2</a:t>
            </a:r>
            <a:endParaRPr lang="en-US" sz="1500" baseline="30000" dirty="0"/>
          </a:p>
          <a:p>
            <a:endParaRPr lang="en-US" sz="1500" dirty="0" smtClean="0"/>
          </a:p>
          <a:p>
            <a:endParaRPr lang="en-US" sz="800" dirty="0" smtClean="0"/>
          </a:p>
          <a:p>
            <a:r>
              <a:rPr lang="en-US" sz="1500" dirty="0" smtClean="0"/>
              <a:t>             Featuring:</a:t>
            </a:r>
            <a:endParaRPr lang="en-US" sz="1500" dirty="0"/>
          </a:p>
          <a:p>
            <a:endParaRPr lang="en-US" sz="1500" dirty="0" smtClean="0"/>
          </a:p>
          <a:p>
            <a:r>
              <a:rPr lang="en-US" sz="1500" dirty="0" smtClean="0"/>
              <a:t>                  -   aerogel with status-of-the-art transmittance and unprecedented volume at n=1.05</a:t>
            </a:r>
          </a:p>
          <a:p>
            <a:endParaRPr lang="en-US" sz="1500" dirty="0"/>
          </a:p>
          <a:p>
            <a:r>
              <a:rPr lang="en-US" sz="1500" dirty="0" smtClean="0"/>
              <a:t>                  -   carbon fiber spherical mirrors with reduced material budget</a:t>
            </a:r>
          </a:p>
          <a:p>
            <a:endParaRPr lang="en-US" sz="1500" dirty="0"/>
          </a:p>
          <a:p>
            <a:r>
              <a:rPr lang="en-US" sz="1500" dirty="0" smtClean="0"/>
              <a:t>                  -   cost-effective glass-skin planar mirrors used for the first time</a:t>
            </a:r>
          </a:p>
          <a:p>
            <a:endParaRPr lang="en-US" sz="1500" dirty="0"/>
          </a:p>
          <a:p>
            <a:r>
              <a:rPr lang="en-US" sz="1500" dirty="0" smtClean="0"/>
              <a:t>                  -   </a:t>
            </a:r>
            <a:r>
              <a:rPr lang="en-US" sz="1500" dirty="0" smtClean="0"/>
              <a:t>large</a:t>
            </a:r>
            <a:r>
              <a:rPr lang="en-US" sz="1500" dirty="0" smtClean="0"/>
              <a:t>-area multi-anode photomultipliers </a:t>
            </a:r>
            <a:r>
              <a:rPr lang="en-US" sz="1500" dirty="0" smtClean="0"/>
              <a:t>adopted for the first time</a:t>
            </a:r>
            <a:endParaRPr lang="en-US" sz="1500" dirty="0" smtClean="0"/>
          </a:p>
          <a:p>
            <a:endParaRPr lang="en-US" sz="1500" dirty="0" smtClean="0"/>
          </a:p>
          <a:p>
            <a:r>
              <a:rPr lang="en-US" sz="1500" dirty="0" smtClean="0"/>
              <a:t>                  -   modular front-end electronics easy to adapt for other applications </a:t>
            </a:r>
          </a:p>
          <a:p>
            <a:r>
              <a:rPr lang="en-US" sz="1500" dirty="0" smtClean="0"/>
              <a:t>                      (in use for </a:t>
            </a:r>
            <a:r>
              <a:rPr lang="en-US" sz="1500" dirty="0" err="1" smtClean="0"/>
              <a:t>GlueX</a:t>
            </a:r>
            <a:r>
              <a:rPr lang="en-US" sz="1500" dirty="0" smtClean="0"/>
              <a:t> DIRC, SOLID R&amp;D, EIC </a:t>
            </a:r>
            <a:r>
              <a:rPr lang="en-US" sz="1500" dirty="0" err="1" smtClean="0"/>
              <a:t>dRICH</a:t>
            </a:r>
            <a:r>
              <a:rPr lang="en-US" sz="1500" dirty="0" smtClean="0"/>
              <a:t> R&amp;D)</a:t>
            </a:r>
          </a:p>
          <a:p>
            <a:r>
              <a:rPr lang="en-US" sz="1400" dirty="0" smtClean="0"/>
              <a:t>   </a:t>
            </a:r>
          </a:p>
          <a:p>
            <a:r>
              <a:rPr lang="en-US" sz="1400" dirty="0" smtClean="0"/>
              <a:t>                                            Discrimination down to few % of SPE</a:t>
            </a:r>
          </a:p>
          <a:p>
            <a:r>
              <a:rPr lang="en-US" sz="1400" dirty="0" smtClean="0"/>
              <a:t>                                            </a:t>
            </a:r>
            <a:r>
              <a:rPr lang="en-US" sz="1400" dirty="0"/>
              <a:t>Time resolution of 1 </a:t>
            </a:r>
            <a:r>
              <a:rPr lang="en-US" sz="1400" dirty="0" smtClean="0"/>
              <a:t>ns</a:t>
            </a:r>
          </a:p>
          <a:p>
            <a:r>
              <a:rPr lang="en-US" sz="1400" dirty="0" smtClean="0"/>
              <a:t>                                            Negligible dead time at 30 KHz</a:t>
            </a:r>
            <a:endParaRPr lang="en-US" sz="1400" dirty="0"/>
          </a:p>
          <a:p>
            <a:r>
              <a:rPr lang="en-US" sz="1400" dirty="0" smtClean="0"/>
              <a:t>                                            Trigger latency up to 8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400" dirty="0" err="1" smtClean="0"/>
              <a:t>s</a:t>
            </a:r>
            <a:endParaRPr lang="en-US" sz="1400" dirty="0" smtClean="0"/>
          </a:p>
          <a:p>
            <a:r>
              <a:rPr lang="en-US" sz="1400" dirty="0" smtClean="0"/>
              <a:t>                         </a:t>
            </a:r>
          </a:p>
          <a:p>
            <a:r>
              <a:rPr lang="en-US" sz="1400" dirty="0" smtClean="0"/>
              <a:t> </a:t>
            </a:r>
          </a:p>
          <a:p>
            <a:pPr algn="ctr"/>
            <a:r>
              <a:rPr lang="en-US" sz="1500" dirty="0"/>
              <a:t>RICH has successfully taken data, performance approaching specifications </a:t>
            </a:r>
            <a:r>
              <a:rPr lang="en-US" sz="1500" dirty="0" smtClean="0"/>
              <a:t>and supporting physics analysis</a:t>
            </a:r>
            <a:endParaRPr lang="en-US" sz="1500" dirty="0"/>
          </a:p>
        </p:txBody>
      </p:sp>
      <p:sp>
        <p:nvSpPr>
          <p:cNvPr id="2" name="Rectangle 1"/>
          <p:cNvSpPr/>
          <p:nvPr/>
        </p:nvSpPr>
        <p:spPr>
          <a:xfrm>
            <a:off x="465667" y="1513413"/>
            <a:ext cx="8011583" cy="4000500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8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4" y="631907"/>
            <a:ext cx="2665308" cy="1975013"/>
          </a:xfrm>
          <a:prstGeom prst="rect">
            <a:avLst/>
          </a:prstGeom>
        </p:spPr>
      </p:pic>
      <p:pic>
        <p:nvPicPr>
          <p:cNvPr id="5" name="Picture 4" descr="lif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3" y="2733792"/>
            <a:ext cx="2612285" cy="3694334"/>
          </a:xfrm>
          <a:prstGeom prst="rect">
            <a:avLst/>
          </a:prstGeom>
        </p:spPr>
      </p:pic>
      <p:pic>
        <p:nvPicPr>
          <p:cNvPr id="4" name="Picture 3" descr="richx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2" y="1457172"/>
            <a:ext cx="6151569" cy="498158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5252" y="-83400"/>
            <a:ext cx="24478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@ CLAS12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7417" y="631908"/>
            <a:ext cx="5556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Completed in June 2022 with the symmetric configuration dedicated to the runs with polarized targets (now ongoing)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 rot="4203660">
            <a:off x="7033437" y="3064954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7644652">
            <a:off x="4662467" y="2393789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874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53240" y="4095283"/>
            <a:ext cx="3307037" cy="2453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6321" y="-83400"/>
            <a:ext cx="20456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RICH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87778"/>
              </p:ext>
            </p:extLst>
          </p:nvPr>
        </p:nvGraphicFramePr>
        <p:xfrm>
          <a:off x="4674374" y="793257"/>
          <a:ext cx="4054374" cy="295916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4868" y="4095283"/>
            <a:ext cx="7819884" cy="2482096"/>
            <a:chOff x="822971" y="4104643"/>
            <a:chExt cx="8129355" cy="2544882"/>
          </a:xfrm>
        </p:grpSpPr>
        <p:sp>
          <p:nvSpPr>
            <p:cNvPr id="22" name="Rectangle 21"/>
            <p:cNvSpPr/>
            <p:nvPr/>
          </p:nvSpPr>
          <p:spPr>
            <a:xfrm>
              <a:off x="822971" y="6332638"/>
              <a:ext cx="7884359" cy="287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26327" y="4104643"/>
              <a:ext cx="8125999" cy="2544882"/>
              <a:chOff x="801006" y="4081144"/>
              <a:chExt cx="7367634" cy="2118579"/>
            </a:xfrm>
          </p:grpSpPr>
          <p:pic>
            <p:nvPicPr>
              <p:cNvPr id="30" name="Picture 29" descr="RICH_prot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006" y="4081144"/>
                <a:ext cx="7145502" cy="1976059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341493" y="5969125"/>
                <a:ext cx="1827147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Cherenkov angle (</a:t>
                </a:r>
                <a:r>
                  <a:rPr lang="en-US" sz="1200" b="1" dirty="0" err="1" smtClean="0"/>
                  <a:t>mrad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442556" y="4409752"/>
                <a:ext cx="771842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7 </a:t>
                </a:r>
                <a:r>
                  <a:rPr lang="en-US" sz="1200" b="1" dirty="0" err="1" smtClean="0"/>
                  <a:t>Gev</a:t>
                </a:r>
                <a:r>
                  <a:rPr lang="en-US" sz="1200" b="1" dirty="0" smtClean="0"/>
                  <a:t>/c</a:t>
                </a:r>
                <a:endParaRPr lang="en-US" sz="12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8553" y="4396512"/>
                <a:ext cx="754636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6</a:t>
                </a:r>
                <a:r>
                  <a:rPr lang="en-US" sz="1200" b="1" dirty="0" smtClean="0"/>
                  <a:t> </a:t>
                </a:r>
                <a:r>
                  <a:rPr lang="en-US" sz="1200" b="1" dirty="0" err="1" smtClean="0"/>
                  <a:t>Gev</a:t>
                </a:r>
                <a:r>
                  <a:rPr lang="en-US" sz="1200" b="1" dirty="0" smtClean="0"/>
                  <a:t>/c</a:t>
                </a:r>
                <a:endParaRPr lang="en-US" sz="12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868423" y="4411439"/>
                <a:ext cx="920721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8</a:t>
                </a:r>
                <a:r>
                  <a:rPr lang="en-US" sz="1200" b="1" dirty="0" smtClean="0"/>
                  <a:t> </a:t>
                </a:r>
                <a:r>
                  <a:rPr lang="en-US" sz="1200" b="1" dirty="0" err="1" smtClean="0"/>
                  <a:t>Gev</a:t>
                </a:r>
                <a:r>
                  <a:rPr lang="en-US" sz="1200" b="1" dirty="0" smtClean="0"/>
                  <a:t>/c</a:t>
                </a:r>
                <a:endParaRPr lang="en-US" sz="12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551384" y="4423936"/>
                <a:ext cx="494244" cy="610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p</a:t>
                </a:r>
                <a:endParaRPr lang="en-US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46770" y="5098607"/>
                <a:ext cx="306171" cy="307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k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12913" y="5525488"/>
              <a:ext cx="337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99039" y="4167429"/>
              <a:ext cx="6746240" cy="287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3413" y="4110691"/>
              <a:ext cx="472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Goal </a:t>
              </a:r>
              <a:r>
                <a:rPr lang="en-US" sz="1400" b="1" dirty="0" err="1" smtClean="0"/>
                <a:t>kaon</a:t>
              </a:r>
              <a:r>
                <a:rPr lang="en-US" sz="1400" b="1" dirty="0" smtClean="0"/>
                <a:t>-pion separation up to 8 GeV/c (prototype results):</a:t>
              </a:r>
              <a:endParaRPr lang="en-US" sz="1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084" y="744375"/>
            <a:ext cx="3576340" cy="3074684"/>
            <a:chOff x="826327" y="744375"/>
            <a:chExt cx="3576340" cy="3074684"/>
          </a:xfrm>
        </p:grpSpPr>
        <p:sp>
          <p:nvSpPr>
            <p:cNvPr id="12" name="Rectangle 11"/>
            <p:cNvSpPr/>
            <p:nvPr/>
          </p:nvSpPr>
          <p:spPr>
            <a:xfrm>
              <a:off x="826327" y="744376"/>
              <a:ext cx="3576340" cy="3073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2" name="Picture 1" descr="RICH_modul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435" y="744375"/>
              <a:ext cx="2565060" cy="3073832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2979119" y="3463005"/>
              <a:ext cx="1123696" cy="163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433200">
              <a:off x="2917000" y="3511282"/>
              <a:ext cx="12400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Direct imaging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8090697">
              <a:off x="2785423" y="2647641"/>
              <a:ext cx="732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aerogel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57455" y="1898437"/>
              <a:ext cx="721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mirrors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9165" y="2937239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detector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H="1">
            <a:off x="1602655" y="903325"/>
            <a:ext cx="1319455" cy="49487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351200">
            <a:off x="1964272" y="888994"/>
            <a:ext cx="459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3185271" y="2885577"/>
            <a:ext cx="695301" cy="740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897347">
            <a:off x="3247459" y="2759314"/>
            <a:ext cx="885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Double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reflection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701" y="4380860"/>
            <a:ext cx="1562576" cy="1881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1239" y="4093330"/>
            <a:ext cx="1059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@RICH2013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638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41292" y="-83400"/>
            <a:ext cx="131571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 descr="Laero_R2_3c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36" y="3958166"/>
            <a:ext cx="3529005" cy="256352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95683" y="3606876"/>
            <a:ext cx="1784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RICH2 </a:t>
            </a:r>
            <a:r>
              <a:rPr lang="mr-IN" sz="1600" dirty="0" smtClean="0">
                <a:solidFill>
                  <a:srgbClr val="FF0000"/>
                </a:solidFill>
              </a:rPr>
              <a:t>–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3 cm layer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5" name="Picture 24" descr="naero_R2_2c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9" y="3960351"/>
            <a:ext cx="3595834" cy="25762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8579" y="3606876"/>
            <a:ext cx="1743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RICH2 </a:t>
            </a:r>
            <a:r>
              <a:rPr lang="mr-IN" sz="1600" dirty="0" smtClean="0">
                <a:solidFill>
                  <a:srgbClr val="FF0000"/>
                </a:solidFill>
              </a:rPr>
              <a:t>–</a:t>
            </a:r>
            <a:r>
              <a:rPr lang="en-US" sz="1600" dirty="0" smtClean="0">
                <a:solidFill>
                  <a:srgbClr val="FF0000"/>
                </a:solidFill>
              </a:rPr>
              <a:t> 2 cm layer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755900" y="4055736"/>
            <a:ext cx="21166" cy="216958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29884" y="4045153"/>
            <a:ext cx="21166" cy="216958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70034" y="4139260"/>
            <a:ext cx="21166" cy="216958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7" y="918286"/>
            <a:ext cx="3472693" cy="2604520"/>
          </a:xfrm>
          <a:prstGeom prst="rect">
            <a:avLst/>
          </a:prstGeom>
        </p:spPr>
      </p:pic>
      <p:pic>
        <p:nvPicPr>
          <p:cNvPr id="38" name="Picture 37" descr="AERO_Tran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19" y="891594"/>
            <a:ext cx="3624581" cy="259340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71311" y="2314406"/>
            <a:ext cx="2502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line with R&amp;D  achievements</a:t>
            </a:r>
            <a:endParaRPr lang="en-US" sz="14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5055402" y="1115638"/>
            <a:ext cx="3113238" cy="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597452" y="1016000"/>
            <a:ext cx="0" cy="2069254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008085" y="1866073"/>
            <a:ext cx="689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RICH1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874" y="473055"/>
            <a:ext cx="80247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 n</a:t>
            </a:r>
            <a:r>
              <a:rPr lang="en-US" sz="1500" dirty="0"/>
              <a:t>=1.05, 20x20x3 </a:t>
            </a:r>
            <a:r>
              <a:rPr lang="en-US" sz="1500" dirty="0" smtClean="0"/>
              <a:t>cm</a:t>
            </a:r>
            <a:r>
              <a:rPr lang="en-US" sz="1500" baseline="30000" dirty="0" smtClean="0"/>
              <a:t>3 </a:t>
            </a:r>
            <a:r>
              <a:rPr lang="en-US" sz="1500" dirty="0" smtClean="0"/>
              <a:t>aerogel tiles </a:t>
            </a:r>
            <a:r>
              <a:rPr lang="en-US" sz="1500" dirty="0"/>
              <a:t>produced by the </a:t>
            </a:r>
            <a:r>
              <a:rPr lang="en-US" sz="1500" dirty="0" err="1"/>
              <a:t>Budker</a:t>
            </a:r>
            <a:r>
              <a:rPr lang="en-US" sz="1500" dirty="0"/>
              <a:t> and </a:t>
            </a:r>
            <a:r>
              <a:rPr lang="en-US" sz="1500" dirty="0" err="1"/>
              <a:t>Boreskov</a:t>
            </a:r>
            <a:r>
              <a:rPr lang="en-US" sz="1500" dirty="0"/>
              <a:t> Institutes of Novosibirsk</a:t>
            </a:r>
          </a:p>
        </p:txBody>
      </p:sp>
    </p:spTree>
    <p:extLst>
      <p:ext uri="{BB962C8B-B14F-4D97-AF65-F5344CB8AC3E}">
        <p14:creationId xmlns:p14="http://schemas.microsoft.com/office/powerpoint/2010/main" val="186393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68066" y="-83400"/>
            <a:ext cx="30621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Aerogel Assembling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678" y="532245"/>
            <a:ext cx="89050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Hydrophilic &amp; shaped </a:t>
            </a:r>
            <a:r>
              <a:rPr lang="en-US" sz="1500" dirty="0" smtClean="0"/>
              <a:t>by machine </a:t>
            </a:r>
            <a:r>
              <a:rPr lang="en-US" sz="1500" dirty="0" smtClean="0"/>
              <a:t>cuttin</a:t>
            </a:r>
            <a:r>
              <a:rPr lang="en-US" sz="1500" dirty="0" smtClean="0"/>
              <a:t>g: </a:t>
            </a:r>
            <a:r>
              <a:rPr lang="en-US" sz="1500" dirty="0" smtClean="0"/>
              <a:t> handling care, mechanically </a:t>
            </a:r>
            <a:r>
              <a:rPr lang="en-US" sz="1500" dirty="0" smtClean="0"/>
              <a:t>and optically isolated by thin foam strips</a:t>
            </a:r>
            <a:endParaRPr lang="en-US" sz="1500" dirty="0"/>
          </a:p>
        </p:txBody>
      </p:sp>
      <p:pic>
        <p:nvPicPr>
          <p:cNvPr id="5" name="Picture 4" descr="2c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01" y="3900810"/>
            <a:ext cx="3316141" cy="2498925"/>
          </a:xfrm>
          <a:prstGeom prst="rect">
            <a:avLst/>
          </a:prstGeom>
        </p:spPr>
      </p:pic>
      <p:pic>
        <p:nvPicPr>
          <p:cNvPr id="6" name="Picture 5" descr="3c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60" y="3900811"/>
            <a:ext cx="3324203" cy="2498314"/>
          </a:xfrm>
          <a:prstGeom prst="rect">
            <a:avLst/>
          </a:prstGeom>
        </p:spPr>
      </p:pic>
      <p:pic>
        <p:nvPicPr>
          <p:cNvPr id="9" name="Picture 8" descr="cabin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8" y="3900811"/>
            <a:ext cx="1860008" cy="2498314"/>
          </a:xfrm>
          <a:prstGeom prst="rect">
            <a:avLst/>
          </a:prstGeom>
        </p:spPr>
      </p:pic>
      <p:pic>
        <p:nvPicPr>
          <p:cNvPr id="10" name="Picture 9" descr="tend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07" y="1100664"/>
            <a:ext cx="3480733" cy="2615699"/>
          </a:xfrm>
          <a:prstGeom prst="rect">
            <a:avLst/>
          </a:prstGeom>
        </p:spPr>
      </p:pic>
      <p:pic>
        <p:nvPicPr>
          <p:cNvPr id="12" name="Picture 11" descr="bilanci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" y="1100659"/>
            <a:ext cx="1919658" cy="2605251"/>
          </a:xfrm>
          <a:prstGeom prst="rect">
            <a:avLst/>
          </a:prstGeom>
        </p:spPr>
      </p:pic>
      <p:pic>
        <p:nvPicPr>
          <p:cNvPr id="14" name="Picture 13" descr="inne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21" y="1100664"/>
            <a:ext cx="1975550" cy="26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1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49460" y="4106712"/>
            <a:ext cx="3162340" cy="2623775"/>
            <a:chOff x="5796988" y="689437"/>
            <a:chExt cx="3162340" cy="262377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59418" y="-83400"/>
            <a:ext cx="12794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Mirrors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158" y="492539"/>
            <a:ext cx="8656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Glass-</a:t>
            </a:r>
            <a:r>
              <a:rPr lang="en-US" sz="1400" b="1" dirty="0"/>
              <a:t>S</a:t>
            </a:r>
            <a:r>
              <a:rPr lang="en-US" sz="1400" b="1" dirty="0" smtClean="0"/>
              <a:t>kin Mirrors (planar</a:t>
            </a:r>
            <a:r>
              <a:rPr lang="en-US" sz="1400" b="1" dirty="0" smtClean="0"/>
              <a:t>)   -   Media-</a:t>
            </a:r>
            <a:r>
              <a:rPr lang="en-US" sz="1400" b="1" dirty="0" err="1" smtClean="0"/>
              <a:t>Lario</a:t>
            </a:r>
            <a:r>
              <a:rPr lang="en-US" sz="1400" b="1" dirty="0" smtClean="0"/>
              <a:t>, IT</a:t>
            </a:r>
            <a:endParaRPr lang="en-US" sz="1400" b="1" dirty="0" smtClean="0"/>
          </a:p>
          <a:p>
            <a:r>
              <a:rPr lang="en-US" sz="1400" dirty="0" smtClean="0"/>
              <a:t>Innovative technology never used in nuclear experiments</a:t>
            </a:r>
            <a:r>
              <a:rPr lang="en-US" sz="1400" dirty="0"/>
              <a:t> </a:t>
            </a:r>
            <a:r>
              <a:rPr lang="en-US" sz="1400" dirty="0" smtClean="0"/>
              <a:t>(foils of 1.5 mm outside, 0.7 mm inside acceptance)</a:t>
            </a:r>
          </a:p>
          <a:p>
            <a:r>
              <a:rPr lang="en-US" sz="1400" dirty="0" smtClean="0"/>
              <a:t>~ 1/5 cost for squared meter </a:t>
            </a:r>
            <a:r>
              <a:rPr lang="en-US" sz="1400" dirty="0" err="1" smtClean="0"/>
              <a:t>vs</a:t>
            </a:r>
            <a:r>
              <a:rPr lang="en-US" sz="1400" dirty="0" smtClean="0"/>
              <a:t> CFRP, surface defects (from dust on mold) within specifications</a:t>
            </a:r>
          </a:p>
        </p:txBody>
      </p:sp>
      <p:pic>
        <p:nvPicPr>
          <p:cNvPr id="27" name="Picture 26" descr="IMG_20161115_154540_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755272" y="1274681"/>
            <a:ext cx="3708276" cy="197171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76388" y="3326187"/>
            <a:ext cx="8815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Carbon Fiber Mirrors (spherical</a:t>
            </a:r>
            <a:r>
              <a:rPr lang="en-US" sz="1400" b="1" dirty="0" smtClean="0"/>
              <a:t>)  - Composite Mirror Applications, USA</a:t>
            </a:r>
            <a:endParaRPr lang="en-US" sz="1400" b="1" dirty="0" smtClean="0"/>
          </a:p>
          <a:p>
            <a:r>
              <a:rPr lang="en-US" sz="1400" dirty="0" smtClean="0"/>
              <a:t>to maximize lightness and stiffness. Consolidate technology </a:t>
            </a:r>
            <a:r>
              <a:rPr lang="en-US" sz="1400" dirty="0"/>
              <a:t>(</a:t>
            </a:r>
            <a:r>
              <a:rPr lang="en-US" sz="1400" dirty="0" smtClean="0"/>
              <a:t>HERMES, AMS, </a:t>
            </a:r>
            <a:r>
              <a:rPr lang="en-US" sz="1400" dirty="0" err="1" smtClean="0"/>
              <a:t>LHCb</a:t>
            </a:r>
            <a:r>
              <a:rPr lang="en-US" sz="1400" dirty="0" smtClean="0"/>
              <a:t>) </a:t>
            </a:r>
          </a:p>
          <a:p>
            <a:r>
              <a:rPr lang="en-US" sz="1400" dirty="0" smtClean="0"/>
              <a:t>~ 20 % material budget reduction </a:t>
            </a:r>
            <a:r>
              <a:rPr lang="en-US" sz="1400" dirty="0" err="1" smtClean="0"/>
              <a:t>vs</a:t>
            </a:r>
            <a:r>
              <a:rPr lang="en-US" sz="1400" dirty="0" smtClean="0"/>
              <a:t> precedents, radius and shape better (RICH1) or comparable (RICH2) than specs</a:t>
            </a:r>
          </a:p>
        </p:txBody>
      </p:sp>
      <p:pic>
        <p:nvPicPr>
          <p:cNvPr id="38" name="Picture 37" descr="Mirror_test.png">
            <a:extLst>
              <a:ext uri="{FF2B5EF4-FFF2-40B4-BE49-F238E27FC236}">
                <a16:creationId xmlns:a16="http://schemas.microsoft.com/office/drawing/2014/main" xmlns="" id="{01D1DB9E-E3AF-FD42-8221-81611F4E3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1" y="4111430"/>
            <a:ext cx="2141489" cy="2449447"/>
          </a:xfrm>
          <a:prstGeom prst="rect">
            <a:avLst/>
          </a:prstGeom>
        </p:spPr>
      </p:pic>
      <p:pic>
        <p:nvPicPr>
          <p:cNvPr id="2" name="Picture 1" descr="D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02" y="4079681"/>
            <a:ext cx="3429446" cy="2470613"/>
          </a:xfrm>
          <a:prstGeom prst="rect">
            <a:avLst/>
          </a:prstGeom>
        </p:spPr>
      </p:pic>
      <p:pic>
        <p:nvPicPr>
          <p:cNvPr id="4" name="Picture 3" descr="Touchi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79" y="1211132"/>
            <a:ext cx="3231537" cy="20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1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6436" y="-83400"/>
            <a:ext cx="288542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Mirror Assembling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7" y="1057970"/>
            <a:ext cx="2543739" cy="1907804"/>
          </a:xfrm>
          <a:prstGeom prst="rect">
            <a:avLst/>
          </a:prstGeom>
        </p:spPr>
      </p:pic>
      <p:pic>
        <p:nvPicPr>
          <p:cNvPr id="2" name="Picture 1" descr="before_poin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19" y="3815700"/>
            <a:ext cx="2803025" cy="2659965"/>
          </a:xfrm>
          <a:prstGeom prst="rect">
            <a:avLst/>
          </a:prstGeom>
        </p:spPr>
      </p:pic>
      <p:pic>
        <p:nvPicPr>
          <p:cNvPr id="6" name="Picture 5" descr="before_mirr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25" y="1016203"/>
            <a:ext cx="2818597" cy="2501118"/>
          </a:xfrm>
          <a:prstGeom prst="rect">
            <a:avLst/>
          </a:prstGeom>
        </p:spPr>
      </p:pic>
      <p:pic>
        <p:nvPicPr>
          <p:cNvPr id="9" name="Picture 8" descr="after_point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8" y="3858380"/>
            <a:ext cx="2805804" cy="2605190"/>
          </a:xfrm>
          <a:prstGeom prst="rect">
            <a:avLst/>
          </a:prstGeom>
        </p:spPr>
      </p:pic>
      <p:pic>
        <p:nvPicPr>
          <p:cNvPr id="10" name="Picture 9" descr="after_mirro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45" y="1017330"/>
            <a:ext cx="2757424" cy="2507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959" y="556488"/>
            <a:ext cx="8887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Use of composite CFRP and Al materials </a:t>
            </a:r>
            <a:r>
              <a:rPr lang="en-US" sz="1500" dirty="0" smtClean="0"/>
              <a:t>(</a:t>
            </a:r>
            <a:r>
              <a:rPr lang="en-US" sz="1500" dirty="0" err="1" smtClean="0"/>
              <a:t>Tecnologie</a:t>
            </a:r>
            <a:r>
              <a:rPr lang="en-US" sz="1500" dirty="0" smtClean="0"/>
              <a:t> </a:t>
            </a:r>
            <a:r>
              <a:rPr lang="en-US" sz="1500" dirty="0" err="1" smtClean="0"/>
              <a:t>Avanzate</a:t>
            </a:r>
            <a:r>
              <a:rPr lang="en-US" sz="1500" dirty="0" smtClean="0"/>
              <a:t>, IT) to </a:t>
            </a:r>
            <a:r>
              <a:rPr lang="en-US" sz="1500" dirty="0" smtClean="0"/>
              <a:t>realize a light but stiff supporting structure</a:t>
            </a:r>
            <a:endParaRPr lang="en-US" sz="1500" dirty="0"/>
          </a:p>
        </p:txBody>
      </p:sp>
      <p:pic>
        <p:nvPicPr>
          <p:cNvPr id="12" name="Picture 11" descr="mirror_mountin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7" y="3314488"/>
            <a:ext cx="2559255" cy="3149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4880" y="2945454"/>
            <a:ext cx="1002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Mounting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593413" y="3497001"/>
            <a:ext cx="1044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Alignment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912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5292" y="6647138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928801" y="652169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188229" y="651856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92755" y="-83400"/>
            <a:ext cx="26127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Photon Detector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2763"/>
            <a:ext cx="771406" cy="405381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1984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RICH2022, 12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2022,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035" y="471569"/>
            <a:ext cx="441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Compact, modular (adapter, MAROC3, FPGA) and scalable</a:t>
            </a:r>
            <a:endParaRPr lang="en-US" sz="1400" dirty="0"/>
          </a:p>
          <a:p>
            <a:endParaRPr lang="en-US" sz="1400" dirty="0" smtClean="0"/>
          </a:p>
        </p:txBody>
      </p:sp>
      <p:pic>
        <p:nvPicPr>
          <p:cNvPr id="2" name="Picture 1" descr="Electronic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10" y="1811341"/>
            <a:ext cx="2840609" cy="167854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4158" y="509939"/>
            <a:ext cx="32684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Hamamatsu H12700 </a:t>
            </a:r>
            <a:r>
              <a:rPr lang="en-US" b="1" dirty="0" smtClean="0">
                <a:solidFill>
                  <a:srgbClr val="0000FF"/>
                </a:solidFill>
              </a:rPr>
              <a:t>(+ H8500)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Average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smtClean="0"/>
              <a:t> eq.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734563" y="1000288"/>
            <a:ext cx="26886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Threshold: Fraction (&lt;10%) of SPE</a:t>
            </a:r>
          </a:p>
          <a:p>
            <a:r>
              <a:rPr lang="en-US" sz="1400" dirty="0" smtClean="0"/>
              <a:t>Trigger latency (8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400" dirty="0" err="1" smtClean="0"/>
              <a:t>s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Optical </a:t>
            </a:r>
            <a:r>
              <a:rPr lang="en-US" sz="1400" dirty="0" err="1" smtClean="0"/>
              <a:t>ethernet</a:t>
            </a:r>
            <a:r>
              <a:rPr lang="en-US" sz="1400" dirty="0" smtClean="0"/>
              <a:t> (2.5 </a:t>
            </a:r>
            <a:r>
              <a:rPr lang="en-US" sz="1400" dirty="0" err="1" smtClean="0"/>
              <a:t>Gbps</a:t>
            </a:r>
            <a:r>
              <a:rPr lang="en-US" sz="1400" dirty="0" smtClean="0"/>
              <a:t>)</a:t>
            </a:r>
          </a:p>
        </p:txBody>
      </p:sp>
      <p:pic>
        <p:nvPicPr>
          <p:cNvPr id="4" name="Picture 3" descr="epanle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9" y="3599250"/>
            <a:ext cx="3820160" cy="2850336"/>
          </a:xfrm>
          <a:prstGeom prst="rect">
            <a:avLst/>
          </a:prstGeom>
        </p:spPr>
      </p:pic>
      <p:pic>
        <p:nvPicPr>
          <p:cNvPr id="5" name="Picture 4" descr="epanle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599250"/>
            <a:ext cx="3790468" cy="2850336"/>
          </a:xfrm>
          <a:prstGeom prst="rect">
            <a:avLst/>
          </a:prstGeom>
        </p:spPr>
      </p:pic>
      <p:pic>
        <p:nvPicPr>
          <p:cNvPr id="6" name="Picture 5" descr="mapm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61" y="1855335"/>
            <a:ext cx="1634548" cy="16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2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59438</TotalTime>
  <Words>1544</Words>
  <Application>Microsoft Macintosh PowerPoint</Application>
  <PresentationFormat>On-screen Show (4:3)</PresentationFormat>
  <Paragraphs>327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1191</cp:revision>
  <dcterms:created xsi:type="dcterms:W3CDTF">2012-03-30T13:12:09Z</dcterms:created>
  <dcterms:modified xsi:type="dcterms:W3CDTF">2022-09-12T09:59:27Z</dcterms:modified>
</cp:coreProperties>
</file>