
<file path=[Content_Types].xml><?xml version="1.0" encoding="utf-8"?>
<Types xmlns="http://schemas.openxmlformats.org/package/2006/content-types">
  <Default Extension="tiff" ContentType="image/tiff"/>
  <Default Extension="rels" ContentType="application/vnd.openxmlformats-package.relationships+xml"/>
  <Default Extension="jpg" ContentType="image/jpeg"/>
  <Default Extension="xml" ContentType="application/xml"/>
  <Default Extension="wmf" ContentType="image/x-wmf"/>
  <Default Extension="vml" ContentType="application/vnd.openxmlformats-officedocument.vmlDrawing"/>
  <Default Extension="jpeg" ContentType="image/jpeg"/>
  <Default Extension="gif" ContentType="image/gif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embeddings/oleObject2.bin" ContentType="application/vnd.openxmlformats-officedocument.oleObject"/>
  <Override PartName="/ppt/notesSlides/notesSlide4.xml" ContentType="application/vnd.openxmlformats-officedocument.presentationml.notesSlide+xml"/>
  <Override PartName="/ppt/embeddings/oleObject3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embeddings/oleObject32.bin" ContentType="application/vnd.openxmlformats-officedocument.oleObject"/>
  <Override PartName="/ppt/embeddings/Microsoft_Equation1.bin" ContentType="application/vnd.openxmlformats-officedocument.oleObject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notesSlides/notesSlide21.xml" ContentType="application/vnd.openxmlformats-officedocument.presentationml.notesSlide+xml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notesSlides/notesSlide22.xml" ContentType="application/vnd.openxmlformats-officedocument.presentationml.notesSlide+xml"/>
  <Override PartName="/ppt/embeddings/oleObject49.bin" ContentType="application/vnd.openxmlformats-officedocument.oleObject"/>
  <Override PartName="/ppt/notesSlides/notesSlide23.xml" ContentType="application/vnd.openxmlformats-officedocument.presentationml.notesSlide+xml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notesSlides/notesSlide24.xml" ContentType="application/vnd.openxmlformats-officedocument.presentationml.notesSlide+xml"/>
  <Override PartName="/ppt/embeddings/oleObject52.bin" ContentType="application/vnd.openxmlformats-officedocument.oleObject"/>
  <Override PartName="/ppt/notesSlides/notesSlide25.xml" ContentType="application/vnd.openxmlformats-officedocument.presentationml.notesSlide+xml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embeddings/oleObject63.bin" ContentType="application/vnd.openxmlformats-officedocument.oleObject"/>
  <Override PartName="/ppt/embeddings/Microsoft_Equation2.bin" ContentType="application/vnd.openxmlformats-officedocument.oleObject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notesSlides/notesSlide32.xml" ContentType="application/vnd.openxmlformats-officedocument.presentationml.notesSlide+xml"/>
  <Override PartName="/ppt/embeddings/oleObject72.bin" ContentType="application/vnd.openxmlformats-officedocument.oleObject"/>
  <Override PartName="/ppt/notesSlides/notesSlide33.xml" ContentType="application/vnd.openxmlformats-officedocument.presentationml.notesSlide+xml"/>
  <Override PartName="/ppt/embeddings/oleObject73.bin" ContentType="application/vnd.openxmlformats-officedocument.oleObject"/>
  <Override PartName="/ppt/embeddings/oleObject74.bin" ContentType="application/vnd.openxmlformats-officedocument.oleObject"/>
  <Override PartName="/ppt/embeddings/oleObject75.bin" ContentType="application/vnd.openxmlformats-officedocument.oleObject"/>
  <Override PartName="/ppt/embeddings/oleObject76.bin" ContentType="application/vnd.openxmlformats-officedocument.oleObject"/>
  <Override PartName="/ppt/notesSlides/notesSlide34.xml" ContentType="application/vnd.openxmlformats-officedocument.presentationml.notesSlide+xml"/>
  <Override PartName="/ppt/embeddings/oleObject77.bin" ContentType="application/vnd.openxmlformats-officedocument.oleObject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ppt/embeddings/oleObject81.bin" ContentType="application/vnd.openxmlformats-officedocument.oleObject"/>
  <Override PartName="/ppt/embeddings/Microsoft_Equation3.bin" ContentType="application/vnd.openxmlformats-officedocument.oleObject"/>
  <Override PartName="/ppt/notesSlides/notesSlide35.xml" ContentType="application/vnd.openxmlformats-officedocument.presentationml.notesSlide+xml"/>
  <Override PartName="/ppt/embeddings/oleObject82.bin" ContentType="application/vnd.openxmlformats-officedocument.oleObject"/>
  <Override PartName="/ppt/embeddings/oleObject83.bin" ContentType="application/vnd.openxmlformats-officedocument.oleObject"/>
  <Override PartName="/ppt/embeddings/oleObject84.bin" ContentType="application/vnd.openxmlformats-officedocument.oleObject"/>
  <Override PartName="/ppt/embeddings/oleObject85.bin" ContentType="application/vnd.openxmlformats-officedocument.oleObject"/>
  <Override PartName="/ppt/embeddings/oleObject86.bin" ContentType="application/vnd.openxmlformats-officedocument.oleObject"/>
  <Override PartName="/ppt/embeddings/oleObject87.bin" ContentType="application/vnd.openxmlformats-officedocument.oleObject"/>
  <Override PartName="/ppt/embeddings/oleObject88.bin" ContentType="application/vnd.openxmlformats-officedocument.oleObject"/>
  <Override PartName="/ppt/embeddings/oleObject89.bin" ContentType="application/vnd.openxmlformats-officedocument.oleObject"/>
  <Override PartName="/ppt/notesSlides/notesSlide36.xml" ContentType="application/vnd.openxmlformats-officedocument.presentationml.notesSlide+xml"/>
  <Override PartName="/ppt/embeddings/oleObject90.bin" ContentType="application/vnd.openxmlformats-officedocument.oleObject"/>
  <Override PartName="/ppt/notesSlides/notesSlide37.xml" ContentType="application/vnd.openxmlformats-officedocument.presentationml.notesSlide+xml"/>
  <Override PartName="/ppt/embeddings/oleObject91.bin" ContentType="application/vnd.openxmlformats-officedocument.oleObject"/>
  <Override PartName="/ppt/notesSlides/notesSlide38.xml" ContentType="application/vnd.openxmlformats-officedocument.presentationml.notesSlide+xml"/>
  <Override PartName="/ppt/embeddings/oleObject92.bin" ContentType="application/vnd.openxmlformats-officedocument.oleObject"/>
  <Override PartName="/ppt/notesSlides/notesSlide39.xml" ContentType="application/vnd.openxmlformats-officedocument.presentationml.notesSlide+xml"/>
  <Override PartName="/ppt/embeddings/oleObject93.bin" ContentType="application/vnd.openxmlformats-officedocument.oleObject"/>
  <Override PartName="/ppt/embeddings/oleObject94.bin" ContentType="application/vnd.openxmlformats-officedocument.oleObject"/>
  <Override PartName="/ppt/embeddings/oleObject95.bin" ContentType="application/vnd.openxmlformats-officedocument.oleObject"/>
  <Override PartName="/ppt/notesSlides/notesSlide40.xml" ContentType="application/vnd.openxmlformats-officedocument.presentationml.notesSlide+xml"/>
  <Override PartName="/ppt/embeddings/oleObject96.bin" ContentType="application/vnd.openxmlformats-officedocument.oleObject"/>
  <Override PartName="/ppt/embeddings/oleObject97.bin" ContentType="application/vnd.openxmlformats-officedocument.oleObject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870" r:id="rId3"/>
    <p:sldId id="985" r:id="rId4"/>
    <p:sldId id="577" r:id="rId5"/>
    <p:sldId id="963" r:id="rId6"/>
    <p:sldId id="987" r:id="rId7"/>
    <p:sldId id="993" r:id="rId8"/>
    <p:sldId id="1117" r:id="rId9"/>
    <p:sldId id="956" r:id="rId10"/>
    <p:sldId id="1070" r:id="rId11"/>
    <p:sldId id="1048" r:id="rId12"/>
    <p:sldId id="921" r:id="rId13"/>
    <p:sldId id="994" r:id="rId14"/>
    <p:sldId id="1041" r:id="rId15"/>
    <p:sldId id="1059" r:id="rId16"/>
    <p:sldId id="995" r:id="rId17"/>
    <p:sldId id="1058" r:id="rId18"/>
    <p:sldId id="1014" r:id="rId19"/>
    <p:sldId id="1082" r:id="rId20"/>
    <p:sldId id="1111" r:id="rId21"/>
    <p:sldId id="1124" r:id="rId22"/>
    <p:sldId id="1113" r:id="rId23"/>
    <p:sldId id="924" r:id="rId24"/>
    <p:sldId id="1112" r:id="rId25"/>
    <p:sldId id="1118" r:id="rId26"/>
    <p:sldId id="1119" r:id="rId27"/>
    <p:sldId id="1120" r:id="rId28"/>
    <p:sldId id="1121" r:id="rId29"/>
    <p:sldId id="1122" r:id="rId30"/>
    <p:sldId id="1123" r:id="rId31"/>
    <p:sldId id="1085" r:id="rId32"/>
    <p:sldId id="1086" r:id="rId33"/>
    <p:sldId id="1114" r:id="rId34"/>
    <p:sldId id="1115" r:id="rId35"/>
    <p:sldId id="1101" r:id="rId36"/>
    <p:sldId id="1067" r:id="rId37"/>
    <p:sldId id="1087" r:id="rId38"/>
    <p:sldId id="1116" r:id="rId39"/>
    <p:sldId id="1091" r:id="rId40"/>
    <p:sldId id="1125" r:id="rId41"/>
    <p:sldId id="1092" r:id="rId42"/>
    <p:sldId id="1093" r:id="rId43"/>
    <p:sldId id="1094" r:id="rId44"/>
    <p:sldId id="1096" r:id="rId45"/>
    <p:sldId id="1097" r:id="rId46"/>
    <p:sldId id="1098" r:id="rId47"/>
    <p:sldId id="1099" r:id="rId48"/>
    <p:sldId id="1100" r:id="rId49"/>
    <p:sldId id="1102" r:id="rId50"/>
    <p:sldId id="945" r:id="rId5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varisto Cisbani" initials="EC" lastIdx="2" clrIdx="0"/>
  <p:cmAuthor id="1" name="Cвой" initials="C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B00"/>
    <a:srgbClr val="E03DDA"/>
    <a:srgbClr val="FF48F7"/>
    <a:srgbClr val="DFD2E7"/>
    <a:srgbClr val="E3CBE7"/>
    <a:srgbClr val="D9B8D6"/>
    <a:srgbClr val="C4A5BF"/>
    <a:srgbClr val="E4C535"/>
    <a:srgbClr val="357616"/>
    <a:srgbClr val="DC7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38" autoAdjust="0"/>
    <p:restoredTop sz="97040" autoAdjust="0"/>
  </p:normalViewPr>
  <p:slideViewPr>
    <p:cSldViewPr snapToGrid="0" snapToObjects="1">
      <p:cViewPr>
        <p:scale>
          <a:sx n="110" d="100"/>
          <a:sy n="110" d="100"/>
        </p:scale>
        <p:origin x="-1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theme" Target="theme/theme1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viewProps" Target="viewProps.xml"/><Relationship Id="rId59" Type="http://schemas.openxmlformats.org/officeDocument/2006/relationships/tableStyles" Target="tableStyles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commentAuthors" Target="commentAuthors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presProps" Target="presProps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53" Type="http://schemas.openxmlformats.org/officeDocument/2006/relationships/handoutMaster" Target="handoutMasters/handoutMaster1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image" Target="../media/image10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image" Target="../media/image109.e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4" Type="http://schemas.openxmlformats.org/officeDocument/2006/relationships/image" Target="../media/image46.emf"/><Relationship Id="rId5" Type="http://schemas.openxmlformats.org/officeDocument/2006/relationships/image" Target="../media/image47.wmf"/><Relationship Id="rId7" Type="http://schemas.openxmlformats.org/officeDocument/2006/relationships/image" Target="../media/image59.wmf"/><Relationship Id="rId1" Type="http://schemas.openxmlformats.org/officeDocument/2006/relationships/image" Target="../media/image42.wmf"/><Relationship Id="rId2" Type="http://schemas.openxmlformats.org/officeDocument/2006/relationships/image" Target="../media/image44.wmf"/><Relationship Id="rId3" Type="http://schemas.openxmlformats.org/officeDocument/2006/relationships/image" Target="../media/image45.wmf"/><Relationship Id="rId6" Type="http://schemas.openxmlformats.org/officeDocument/2006/relationships/image" Target="../media/image58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image" Target="../media/image116.e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4" Type="http://schemas.openxmlformats.org/officeDocument/2006/relationships/image" Target="../media/image45.wmf"/><Relationship Id="rId5" Type="http://schemas.openxmlformats.org/officeDocument/2006/relationships/image" Target="../media/image46.emf"/><Relationship Id="rId7" Type="http://schemas.openxmlformats.org/officeDocument/2006/relationships/image" Target="../media/image58.wmf"/><Relationship Id="rId1" Type="http://schemas.openxmlformats.org/officeDocument/2006/relationships/image" Target="../media/image42.wmf"/><Relationship Id="rId2" Type="http://schemas.openxmlformats.org/officeDocument/2006/relationships/image" Target="../media/image43.wmf"/><Relationship Id="rId3" Type="http://schemas.openxmlformats.org/officeDocument/2006/relationships/image" Target="../media/image44.wmf"/><Relationship Id="rId6" Type="http://schemas.openxmlformats.org/officeDocument/2006/relationships/image" Target="../media/image47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18.vml.rels><?xml version="1.0" encoding="UTF-8" standalone="yes"?>
<Relationships xmlns="http://schemas.openxmlformats.org/package/2006/relationships"><Relationship Id="rId4" Type="http://schemas.openxmlformats.org/officeDocument/2006/relationships/image" Target="../media/image141.wmf"/><Relationship Id="rId1" Type="http://schemas.openxmlformats.org/officeDocument/2006/relationships/image" Target="../media/image138.emf"/><Relationship Id="rId2" Type="http://schemas.openxmlformats.org/officeDocument/2006/relationships/image" Target="../media/image139.wmf"/><Relationship Id="rId3" Type="http://schemas.openxmlformats.org/officeDocument/2006/relationships/image" Target="../media/image140.wmf"/></Relationships>
</file>

<file path=ppt/drawings/_rels/vmlDrawing19.vml.rels><?xml version="1.0" encoding="UTF-8" standalone="yes"?>
<Relationships xmlns="http://schemas.openxmlformats.org/package/2006/relationships"><Relationship Id="rId6" Type="http://schemas.openxmlformats.org/officeDocument/2006/relationships/image" Target="../media/image147.emf"/><Relationship Id="rId4" Type="http://schemas.openxmlformats.org/officeDocument/2006/relationships/image" Target="../media/image140.wmf"/><Relationship Id="rId1" Type="http://schemas.openxmlformats.org/officeDocument/2006/relationships/image" Target="../media/image146.emf"/><Relationship Id="rId2" Type="http://schemas.openxmlformats.org/officeDocument/2006/relationships/image" Target="../media/image138.emf"/><Relationship Id="rId3" Type="http://schemas.openxmlformats.org/officeDocument/2006/relationships/image" Target="../media/image139.wmf"/><Relationship Id="rId5" Type="http://schemas.openxmlformats.org/officeDocument/2006/relationships/image" Target="../media/image14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0.v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4" Type="http://schemas.openxmlformats.org/officeDocument/2006/relationships/image" Target="../media/image45.wmf"/><Relationship Id="rId5" Type="http://schemas.openxmlformats.org/officeDocument/2006/relationships/image" Target="../media/image46.emf"/><Relationship Id="rId7" Type="http://schemas.openxmlformats.org/officeDocument/2006/relationships/image" Target="../media/image58.wmf"/><Relationship Id="rId1" Type="http://schemas.openxmlformats.org/officeDocument/2006/relationships/image" Target="../media/image42.wmf"/><Relationship Id="rId2" Type="http://schemas.openxmlformats.org/officeDocument/2006/relationships/image" Target="../media/image43.wmf"/><Relationship Id="rId3" Type="http://schemas.openxmlformats.org/officeDocument/2006/relationships/image" Target="../media/image44.wmf"/><Relationship Id="rId6" Type="http://schemas.openxmlformats.org/officeDocument/2006/relationships/image" Target="../media/image47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2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2.e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emf"/><Relationship Id="rId3" Type="http://schemas.openxmlformats.org/officeDocument/2006/relationships/image" Target="../media/image161.emf"/><Relationship Id="rId1" Type="http://schemas.openxmlformats.org/officeDocument/2006/relationships/image" Target="../media/image152.e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emf"/><Relationship Id="rId1" Type="http://schemas.openxmlformats.org/officeDocument/2006/relationships/image" Target="../media/image16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4" Type="http://schemas.openxmlformats.org/officeDocument/2006/relationships/image" Target="../media/image54.emf"/><Relationship Id="rId20" Type="http://schemas.openxmlformats.org/officeDocument/2006/relationships/image" Target="../media/image60.emf"/><Relationship Id="rId4" Type="http://schemas.openxmlformats.org/officeDocument/2006/relationships/image" Target="../media/image44.wmf"/><Relationship Id="rId7" Type="http://schemas.openxmlformats.org/officeDocument/2006/relationships/image" Target="../media/image47.wmf"/><Relationship Id="rId11" Type="http://schemas.openxmlformats.org/officeDocument/2006/relationships/image" Target="../media/image51.emf"/><Relationship Id="rId1" Type="http://schemas.openxmlformats.org/officeDocument/2006/relationships/image" Target="../media/image41.emf"/><Relationship Id="rId6" Type="http://schemas.openxmlformats.org/officeDocument/2006/relationships/image" Target="../media/image46.emf"/><Relationship Id="rId16" Type="http://schemas.openxmlformats.org/officeDocument/2006/relationships/image" Target="../media/image56.emf"/><Relationship Id="rId8" Type="http://schemas.openxmlformats.org/officeDocument/2006/relationships/image" Target="../media/image48.wmf"/><Relationship Id="rId13" Type="http://schemas.openxmlformats.org/officeDocument/2006/relationships/image" Target="../media/image53.emf"/><Relationship Id="rId10" Type="http://schemas.openxmlformats.org/officeDocument/2006/relationships/image" Target="../media/image50.wmf"/><Relationship Id="rId5" Type="http://schemas.openxmlformats.org/officeDocument/2006/relationships/image" Target="../media/image45.wmf"/><Relationship Id="rId15" Type="http://schemas.openxmlformats.org/officeDocument/2006/relationships/image" Target="../media/image55.emf"/><Relationship Id="rId12" Type="http://schemas.openxmlformats.org/officeDocument/2006/relationships/image" Target="../media/image52.emf"/><Relationship Id="rId17" Type="http://schemas.openxmlformats.org/officeDocument/2006/relationships/image" Target="../media/image57.emf"/><Relationship Id="rId19" Type="http://schemas.openxmlformats.org/officeDocument/2006/relationships/image" Target="../media/image59.wmf"/><Relationship Id="rId2" Type="http://schemas.openxmlformats.org/officeDocument/2006/relationships/image" Target="../media/image42.wmf"/><Relationship Id="rId9" Type="http://schemas.openxmlformats.org/officeDocument/2006/relationships/image" Target="../media/image49.wmf"/><Relationship Id="rId3" Type="http://schemas.openxmlformats.org/officeDocument/2006/relationships/image" Target="../media/image43.wmf"/><Relationship Id="rId18" Type="http://schemas.openxmlformats.org/officeDocument/2006/relationships/image" Target="../media/image58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4" Type="http://schemas.openxmlformats.org/officeDocument/2006/relationships/image" Target="../media/image47.wmf"/><Relationship Id="rId5" Type="http://schemas.openxmlformats.org/officeDocument/2006/relationships/image" Target="../media/image58.wmf"/><Relationship Id="rId7" Type="http://schemas.openxmlformats.org/officeDocument/2006/relationships/image" Target="../media/image43.wmf"/><Relationship Id="rId1" Type="http://schemas.openxmlformats.org/officeDocument/2006/relationships/image" Target="../media/image42.wmf"/><Relationship Id="rId2" Type="http://schemas.openxmlformats.org/officeDocument/2006/relationships/image" Target="../media/image44.wmf"/><Relationship Id="rId3" Type="http://schemas.openxmlformats.org/officeDocument/2006/relationships/image" Target="../media/image46.emf"/><Relationship Id="rId6" Type="http://schemas.openxmlformats.org/officeDocument/2006/relationships/image" Target="../media/image59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image" Target="../media/image77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image" Target="../media/image88.e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4" Type="http://schemas.openxmlformats.org/officeDocument/2006/relationships/image" Target="../media/image45.wmf"/><Relationship Id="rId5" Type="http://schemas.openxmlformats.org/officeDocument/2006/relationships/image" Target="../media/image46.emf"/><Relationship Id="rId7" Type="http://schemas.openxmlformats.org/officeDocument/2006/relationships/image" Target="../media/image58.wmf"/><Relationship Id="rId1" Type="http://schemas.openxmlformats.org/officeDocument/2006/relationships/image" Target="../media/image42.wmf"/><Relationship Id="rId2" Type="http://schemas.openxmlformats.org/officeDocument/2006/relationships/image" Target="../media/image43.wmf"/><Relationship Id="rId3" Type="http://schemas.openxmlformats.org/officeDocument/2006/relationships/image" Target="../media/image44.wmf"/><Relationship Id="rId6" Type="http://schemas.openxmlformats.org/officeDocument/2006/relationships/image" Target="../media/image47.wmf"/></Relationships>
</file>

<file path=ppt/drawings/_rels/vmlDrawing9.vml.rels><?xml version="1.0" encoding="UTF-8" standalone="yes"?>
<Relationships xmlns="http://schemas.openxmlformats.org/package/2006/relationships"><Relationship Id="rId4" Type="http://schemas.openxmlformats.org/officeDocument/2006/relationships/image" Target="../media/image94.emf"/><Relationship Id="rId1" Type="http://schemas.openxmlformats.org/officeDocument/2006/relationships/image" Target="../media/image93.emf"/><Relationship Id="rId2" Type="http://schemas.openxmlformats.org/officeDocument/2006/relationships/image" Target="../media/image88.emf"/><Relationship Id="rId3" Type="http://schemas.openxmlformats.org/officeDocument/2006/relationships/image" Target="../media/image89.emf"/><Relationship Id="rId5" Type="http://schemas.openxmlformats.org/officeDocument/2006/relationships/image" Target="../media/image9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8728B-32A3-944B-A7BD-DD912AC76995}" type="datetimeFigureOut">
              <a:rPr lang="en-US" smtClean="0"/>
              <a:pPr/>
              <a:t>01/10/13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D5413-665A-8C4B-B85F-5C603DCC17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94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EFB9905-6D89-A143-8EF2-FB1A254D5AAB}" type="datetime1">
              <a:rPr lang="en-US"/>
              <a:pPr>
                <a:defRPr/>
              </a:pPr>
              <a:t>01/10/13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3649E0E-4C44-FB4C-A473-DE36212A8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905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D5BFEB-D5C6-B34F-911F-7D0AEDC49E8E}" type="slidenum">
              <a:rPr lang="en-US"/>
              <a:pPr/>
              <a:t>2</a:t>
            </a:fld>
            <a:endParaRPr lang="en-US"/>
          </a:p>
        </p:txBody>
      </p:sp>
      <p:sp>
        <p:nvSpPr>
          <p:cNvPr id="151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>
                <a:sym typeface="Wingdings"/>
              </a:rPr>
              <a:t>Ma </a:t>
            </a:r>
            <a:r>
              <a:rPr lang="it-IT" dirty="0" err="1" smtClean="0">
                <a:sym typeface="Wingdings"/>
              </a:rPr>
              <a:t>longitudinal</a:t>
            </a:r>
            <a:r>
              <a:rPr lang="it-IT" dirty="0" smtClean="0">
                <a:sym typeface="Wingdings"/>
              </a:rPr>
              <a:t> </a:t>
            </a:r>
            <a:r>
              <a:rPr lang="it-IT" dirty="0" err="1" smtClean="0">
                <a:sym typeface="Wingdings"/>
              </a:rPr>
              <a:t>DVCs</a:t>
            </a:r>
            <a:r>
              <a:rPr lang="it-IT" dirty="0" smtClean="0">
                <a:sym typeface="Wingdings"/>
              </a:rPr>
              <a:t> con</a:t>
            </a:r>
            <a:r>
              <a:rPr lang="it-IT" baseline="0" dirty="0" smtClean="0">
                <a:sym typeface="Wingdings"/>
              </a:rPr>
              <a:t> che target la fanno ?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15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err="1" smtClean="0"/>
              <a:t>Highlights</a:t>
            </a:r>
            <a:r>
              <a:rPr lang="it-IT" dirty="0" smtClean="0"/>
              <a:t>: GEM </a:t>
            </a:r>
            <a:r>
              <a:rPr lang="it-IT" dirty="0" err="1" smtClean="0"/>
              <a:t>trackers</a:t>
            </a:r>
            <a:r>
              <a:rPr lang="it-IT" dirty="0" smtClean="0"/>
              <a:t> e </a:t>
            </a:r>
            <a:r>
              <a:rPr lang="it-IT" dirty="0" err="1" smtClean="0"/>
              <a:t>issues</a:t>
            </a:r>
            <a:r>
              <a:rPr lang="it-IT" dirty="0" smtClean="0"/>
              <a:t> on PID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baseline="0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perche</a:t>
            </a:r>
            <a:r>
              <a:rPr lang="it-IT" baseline="0" dirty="0" smtClean="0"/>
              <a:t>’ non metterci la </a:t>
            </a:r>
            <a:r>
              <a:rPr lang="it-IT" baseline="0" dirty="0" err="1" smtClean="0"/>
              <a:t>Fcc</a:t>
            </a:r>
            <a:r>
              <a:rPr lang="it-IT" baseline="0" dirty="0" smtClean="0"/>
              <a:t> amata da </a:t>
            </a:r>
            <a:r>
              <a:rPr lang="it-IT" baseline="0" dirty="0" err="1" smtClean="0"/>
              <a:t>Brodsky</a:t>
            </a:r>
            <a:r>
              <a:rPr lang="it-IT" baseline="0" dirty="0" smtClean="0"/>
              <a:t> ?</a:t>
            </a:r>
          </a:p>
          <a:p>
            <a:r>
              <a:rPr lang="it-IT" baseline="0" dirty="0" smtClean="0"/>
              <a:t>Mettere i dubbi: HERMES da FF, ATLAS da </a:t>
            </a:r>
            <a:r>
              <a:rPr lang="it-IT" baseline="0" dirty="0" err="1" smtClean="0"/>
              <a:t>functional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form</a:t>
            </a:r>
            <a:endParaRPr lang="it-IT" baseline="0" dirty="0" smtClean="0"/>
          </a:p>
          <a:p>
            <a:r>
              <a:rPr lang="it-IT" baseline="0" dirty="0" smtClean="0"/>
              <a:t>Aggiungere diagramma SIDIS</a:t>
            </a:r>
            <a:endParaRPr lang="it-IT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perche</a:t>
            </a:r>
            <a:r>
              <a:rPr lang="it-IT" baseline="0" dirty="0" smtClean="0"/>
              <a:t>’ non metterci la </a:t>
            </a:r>
            <a:r>
              <a:rPr lang="it-IT" baseline="0" dirty="0" err="1" smtClean="0"/>
              <a:t>Fcc</a:t>
            </a:r>
            <a:r>
              <a:rPr lang="it-IT" baseline="0" dirty="0" smtClean="0"/>
              <a:t> amata da </a:t>
            </a:r>
            <a:r>
              <a:rPr lang="it-IT" baseline="0" dirty="0" err="1" smtClean="0"/>
              <a:t>Brodsky</a:t>
            </a:r>
            <a:r>
              <a:rPr lang="it-IT" baseline="0" dirty="0" smtClean="0"/>
              <a:t> ?</a:t>
            </a:r>
          </a:p>
          <a:p>
            <a:r>
              <a:rPr lang="it-IT" baseline="0" dirty="0" smtClean="0"/>
              <a:t>Mettere i dubbi: HERMES da FF, ATLAS da </a:t>
            </a:r>
            <a:r>
              <a:rPr lang="it-IT" baseline="0" dirty="0" err="1" smtClean="0"/>
              <a:t>functional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form</a:t>
            </a:r>
            <a:endParaRPr lang="it-IT" baseline="0" dirty="0" smtClean="0"/>
          </a:p>
          <a:p>
            <a:r>
              <a:rPr lang="it-IT" baseline="0" dirty="0" smtClean="0"/>
              <a:t>Aggiungere diagramma SIDIS</a:t>
            </a:r>
            <a:endParaRPr lang="it-IT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Ma come faccio a fidarmi della</a:t>
            </a:r>
            <a:r>
              <a:rPr lang="it-IT" baseline="0" dirty="0" smtClean="0"/>
              <a:t> precisione se non integro tutto </a:t>
            </a:r>
            <a:r>
              <a:rPr lang="it-IT" baseline="0" dirty="0" err="1" smtClean="0"/>
              <a:t>phi</a:t>
            </a:r>
            <a:r>
              <a:rPr lang="it-IT" baseline="0" dirty="0" smtClean="0"/>
              <a:t> ?</a:t>
            </a:r>
          </a:p>
          <a:p>
            <a:r>
              <a:rPr lang="it-IT" baseline="0" dirty="0" smtClean="0"/>
              <a:t>Qua che target usano ?</a:t>
            </a:r>
          </a:p>
          <a:p>
            <a:r>
              <a:rPr lang="it-IT" baseline="0" dirty="0" smtClean="0"/>
              <a:t>Ma CLAS ha qualcosa non </a:t>
            </a:r>
            <a:r>
              <a:rPr lang="it-IT" baseline="0" dirty="0" err="1" smtClean="0"/>
              <a:t>pol</a:t>
            </a:r>
            <a:r>
              <a:rPr lang="it-IT" baseline="0" dirty="0" smtClean="0"/>
              <a:t> ?</a:t>
            </a:r>
            <a:endParaRPr lang="it-IT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D5BFEB-D5C6-B34F-911F-7D0AEDC49E8E}" type="slidenum">
              <a:rPr lang="en-US"/>
              <a:pPr/>
              <a:t>3</a:t>
            </a:fld>
            <a:endParaRPr lang="en-US"/>
          </a:p>
        </p:txBody>
      </p:sp>
      <p:sp>
        <p:nvSpPr>
          <p:cNvPr id="151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Come </a:t>
            </a:r>
            <a:r>
              <a:rPr lang="it-IT" dirty="0" err="1" smtClean="0"/>
              <a:t>fannio</a:t>
            </a:r>
            <a:r>
              <a:rPr lang="it-IT" dirty="0" smtClean="0"/>
              <a:t>, cambiano energia fascio ?</a:t>
            </a:r>
          </a:p>
          <a:p>
            <a:r>
              <a:rPr lang="it-IT" dirty="0" smtClean="0"/>
              <a:t>Che sono gli altri</a:t>
            </a:r>
            <a:r>
              <a:rPr lang="it-IT" baseline="0" dirty="0" smtClean="0"/>
              <a:t> punti ?  Vengono da SIDIS </a:t>
            </a:r>
            <a:r>
              <a:rPr lang="it-IT" baseline="0" dirty="0" err="1" smtClean="0"/>
              <a:t>as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well</a:t>
            </a:r>
            <a:r>
              <a:rPr lang="it-IT" baseline="0" dirty="0" smtClean="0"/>
              <a:t> ?</a:t>
            </a:r>
            <a:endParaRPr lang="it-IT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Rivedere articolo di COMPASS su</a:t>
            </a:r>
            <a:r>
              <a:rPr lang="it-IT" baseline="0" dirty="0" smtClean="0"/>
              <a:t> u  e d </a:t>
            </a:r>
            <a:r>
              <a:rPr lang="it-IT" baseline="0" dirty="0" err="1" smtClean="0"/>
              <a:t>contribution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Verificare se </a:t>
            </a:r>
            <a:r>
              <a:rPr lang="it-IT" dirty="0" err="1" smtClean="0"/>
              <a:t>c’e’</a:t>
            </a:r>
            <a:r>
              <a:rPr lang="it-IT" dirty="0" smtClean="0"/>
              <a:t> cambio segno fra cos2phi</a:t>
            </a:r>
            <a:r>
              <a:rPr lang="it-IT" baseline="0" dirty="0" smtClean="0"/>
              <a:t> e </a:t>
            </a:r>
            <a:r>
              <a:rPr lang="it-IT" baseline="0" dirty="0" err="1" smtClean="0"/>
              <a:t>cosphi</a:t>
            </a:r>
            <a:r>
              <a:rPr lang="it-IT" baseline="0" dirty="0" smtClean="0"/>
              <a:t> per BM, come di ce Barone</a:t>
            </a:r>
          </a:p>
          <a:p>
            <a:r>
              <a:rPr lang="it-IT" baseline="0" dirty="0" smtClean="0"/>
              <a:t>Verificare con Barone se cambiano solo </a:t>
            </a:r>
            <a:r>
              <a:rPr lang="it-IT" baseline="0" dirty="0" err="1" smtClean="0"/>
              <a:t>kt</a:t>
            </a:r>
            <a:r>
              <a:rPr lang="it-IT" baseline="0" dirty="0" smtClean="0"/>
              <a:t> o rinormalizzano </a:t>
            </a:r>
            <a:r>
              <a:rPr lang="it-IT" baseline="0" dirty="0" err="1" smtClean="0"/>
              <a:t>Cahn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term</a:t>
            </a:r>
            <a:endParaRPr lang="it-IT" baseline="0" dirty="0" smtClean="0"/>
          </a:p>
          <a:p>
            <a:r>
              <a:rPr lang="it-IT" baseline="0" dirty="0" smtClean="0"/>
              <a:t>Dire che andamento in </a:t>
            </a:r>
            <a:r>
              <a:rPr lang="it-IT" baseline="0" dirty="0" err="1" smtClean="0"/>
              <a:t>pT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puo’</a:t>
            </a:r>
            <a:r>
              <a:rPr lang="it-IT" baseline="0" dirty="0" smtClean="0"/>
              <a:t> avere problemi da </a:t>
            </a:r>
            <a:r>
              <a:rPr lang="it-IT" baseline="0" dirty="0" err="1" smtClean="0"/>
              <a:t>nuclear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effects</a:t>
            </a:r>
            <a:endParaRPr lang="it-IT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770B0D-8FC4-4948-AFD6-B14A468081ED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15900" indent="-215900" eaLnBrk="1" hangingPunct="1">
              <a:spcBef>
                <a:spcPct val="0"/>
              </a:spcBef>
            </a:pPr>
            <a:r>
              <a:rPr lang="en-US" sz="900" dirty="0" smtClean="0"/>
              <a:t>PR12-06-112</a:t>
            </a:r>
          </a:p>
          <a:p>
            <a:pPr marL="215900" indent="-215900" eaLnBrk="1" hangingPunct="1">
              <a:spcBef>
                <a:spcPct val="0"/>
              </a:spcBef>
            </a:pPr>
            <a:r>
              <a:rPr lang="en-US" sz="900" dirty="0" smtClean="0"/>
              <a:t>ATT: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corrente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tipica</a:t>
            </a:r>
            <a:r>
              <a:rPr lang="en-US" sz="900" baseline="0" dirty="0" smtClean="0"/>
              <a:t> 10 </a:t>
            </a:r>
            <a:r>
              <a:rPr lang="en-US" sz="900" baseline="0" dirty="0" err="1" smtClean="0"/>
              <a:t>nA</a:t>
            </a:r>
            <a:r>
              <a:rPr lang="en-US" sz="900" baseline="0" dirty="0" smtClean="0"/>
              <a:t>, </a:t>
            </a:r>
            <a:r>
              <a:rPr lang="en-US" sz="900" baseline="0" dirty="0" err="1" smtClean="0"/>
              <a:t>e</a:t>
            </a:r>
            <a:r>
              <a:rPr lang="en-US" sz="900" baseline="0" dirty="0" smtClean="0"/>
              <a:t> per HD-ice 1-2 </a:t>
            </a:r>
            <a:r>
              <a:rPr lang="en-US" sz="900" baseline="0" dirty="0" err="1" smtClean="0"/>
              <a:t>nA</a:t>
            </a:r>
            <a:r>
              <a:rPr lang="en-US" sz="900" baseline="0" dirty="0" smtClean="0"/>
              <a:t>, </a:t>
            </a:r>
            <a:r>
              <a:rPr lang="en-US" sz="900" baseline="0" dirty="0" err="1" smtClean="0"/>
              <a:t>polarizzazione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fascio</a:t>
            </a:r>
            <a:r>
              <a:rPr lang="en-US" sz="900" baseline="0" dirty="0" smtClean="0"/>
              <a:t> 85 %</a:t>
            </a:r>
            <a:endParaRPr lang="en-US" sz="900" dirty="0" smtClean="0"/>
          </a:p>
          <a:p>
            <a:pPr marL="215900" indent="-215900" eaLnBrk="1" hangingPunct="1">
              <a:spcBef>
                <a:spcPct val="0"/>
              </a:spcBef>
            </a:pPr>
            <a:r>
              <a:rPr lang="en-US" sz="900" dirty="0" err="1" smtClean="0"/>
              <a:t>L’andamento</a:t>
            </a:r>
            <a:r>
              <a:rPr lang="en-US" sz="900" dirty="0" smtClean="0"/>
              <a:t> con 1/Pt </a:t>
            </a:r>
            <a:r>
              <a:rPr lang="en-US" sz="900" dirty="0" err="1" smtClean="0"/>
              <a:t>descritto</a:t>
            </a:r>
            <a:r>
              <a:rPr lang="en-US" sz="900" dirty="0" smtClean="0"/>
              <a:t> da </a:t>
            </a:r>
            <a:r>
              <a:rPr lang="en-US" sz="900" dirty="0" err="1" smtClean="0"/>
              <a:t>Bacchetta</a:t>
            </a:r>
            <a:r>
              <a:rPr lang="en-US" sz="900" dirty="0" smtClean="0"/>
              <a:t> in PT matches</a:t>
            </a:r>
          </a:p>
          <a:p>
            <a:pPr marL="215900" indent="-215900" eaLnBrk="1" hangingPunct="1">
              <a:spcBef>
                <a:spcPct val="0"/>
              </a:spcBef>
            </a:pPr>
            <a:r>
              <a:rPr lang="en-US" sz="900" dirty="0" err="1" smtClean="0"/>
              <a:t>Che</a:t>
            </a:r>
            <a:r>
              <a:rPr lang="en-US" sz="900" dirty="0" smtClean="0"/>
              <a:t> </a:t>
            </a:r>
            <a:r>
              <a:rPr lang="en-US" sz="900" dirty="0" err="1" smtClean="0"/>
              <a:t>c’entrano</a:t>
            </a:r>
            <a:r>
              <a:rPr lang="en-US" sz="900" baseline="0" dirty="0" smtClean="0"/>
              <a:t> ND3 e NH3 con </a:t>
            </a:r>
            <a:r>
              <a:rPr lang="en-US" sz="900" baseline="0" dirty="0" err="1" smtClean="0"/>
              <a:t>fascio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polarizzato</a:t>
            </a:r>
            <a:r>
              <a:rPr lang="en-US" sz="900" baseline="0" dirty="0" smtClean="0"/>
              <a:t> ? Non </a:t>
            </a:r>
            <a:r>
              <a:rPr lang="en-US" sz="900" baseline="0" dirty="0" err="1" smtClean="0"/>
              <a:t>posso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lavorare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gia</a:t>
            </a:r>
            <a:r>
              <a:rPr lang="en-US" sz="900" baseline="0" dirty="0" smtClean="0"/>
              <a:t>’ con LH2 ?</a:t>
            </a:r>
            <a:endParaRPr lang="en-US" sz="900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770B0D-8FC4-4948-AFD6-B14A468081ED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15900" indent="-215900" eaLnBrk="1" hangingPunct="1">
              <a:spcBef>
                <a:spcPct val="0"/>
              </a:spcBef>
            </a:pPr>
            <a:r>
              <a:rPr lang="en-US" sz="900" dirty="0" smtClean="0"/>
              <a:t>`Ma non ci </a:t>
            </a:r>
            <a:r>
              <a:rPr lang="en-US" sz="900" dirty="0" err="1" smtClean="0"/>
              <a:t>sono</a:t>
            </a:r>
            <a:r>
              <a:rPr lang="en-US" sz="900" dirty="0" smtClean="0"/>
              <a:t> hadron multiplicities a CLAS12 ?</a:t>
            </a:r>
          </a:p>
          <a:p>
            <a:pPr marL="215900" indent="-215900" eaLnBrk="1" hangingPunct="1">
              <a:spcBef>
                <a:spcPct val="0"/>
              </a:spcBef>
            </a:pPr>
            <a:endParaRPr lang="en-US" sz="900" dirty="0" smtClean="0"/>
          </a:p>
          <a:p>
            <a:pPr marL="215900" indent="-215900" eaLnBrk="1" hangingPunct="1">
              <a:spcBef>
                <a:spcPct val="0"/>
              </a:spcBef>
            </a:pPr>
            <a:r>
              <a:rPr lang="en-US" sz="900" dirty="0" smtClean="0"/>
              <a:t>PR12-06-112</a:t>
            </a:r>
          </a:p>
          <a:p>
            <a:pPr marL="215900" indent="-215900" eaLnBrk="1" hangingPunct="1">
              <a:spcBef>
                <a:spcPct val="0"/>
              </a:spcBef>
            </a:pPr>
            <a:r>
              <a:rPr lang="en-US" sz="900" dirty="0" smtClean="0"/>
              <a:t>ATT: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corrente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tipica</a:t>
            </a:r>
            <a:r>
              <a:rPr lang="en-US" sz="900" baseline="0" dirty="0" smtClean="0"/>
              <a:t> 10 </a:t>
            </a:r>
            <a:r>
              <a:rPr lang="en-US" sz="900" baseline="0" dirty="0" err="1" smtClean="0"/>
              <a:t>nA</a:t>
            </a:r>
            <a:r>
              <a:rPr lang="en-US" sz="900" baseline="0" dirty="0" smtClean="0"/>
              <a:t>, </a:t>
            </a:r>
            <a:r>
              <a:rPr lang="en-US" sz="900" baseline="0" dirty="0" err="1" smtClean="0"/>
              <a:t>e</a:t>
            </a:r>
            <a:r>
              <a:rPr lang="en-US" sz="900" baseline="0" dirty="0" smtClean="0"/>
              <a:t> per HD-ice 1-2 </a:t>
            </a:r>
            <a:r>
              <a:rPr lang="en-US" sz="900" baseline="0" dirty="0" err="1" smtClean="0"/>
              <a:t>nA</a:t>
            </a:r>
            <a:r>
              <a:rPr lang="en-US" sz="900" baseline="0" dirty="0" smtClean="0"/>
              <a:t>, </a:t>
            </a:r>
            <a:r>
              <a:rPr lang="en-US" sz="900" baseline="0" dirty="0" err="1" smtClean="0"/>
              <a:t>polarizzazione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fascio</a:t>
            </a:r>
            <a:r>
              <a:rPr lang="en-US" sz="900" baseline="0" dirty="0" smtClean="0"/>
              <a:t> 85 %</a:t>
            </a:r>
            <a:endParaRPr lang="en-US" sz="900" dirty="0" smtClean="0"/>
          </a:p>
          <a:p>
            <a:pPr marL="215900" indent="-215900" eaLnBrk="1" hangingPunct="1">
              <a:spcBef>
                <a:spcPct val="0"/>
              </a:spcBef>
            </a:pPr>
            <a:endParaRPr lang="en-US" sz="900" dirty="0" smtClean="0"/>
          </a:p>
          <a:p>
            <a:pPr marL="215900" indent="-215900" eaLnBrk="1" hangingPunct="1">
              <a:spcBef>
                <a:spcPct val="0"/>
              </a:spcBef>
            </a:pPr>
            <a:r>
              <a:rPr lang="en-US" sz="900" dirty="0" err="1" smtClean="0"/>
              <a:t>L’andamento</a:t>
            </a:r>
            <a:r>
              <a:rPr lang="en-US" sz="900" dirty="0" smtClean="0"/>
              <a:t> con 1/Pt </a:t>
            </a:r>
            <a:r>
              <a:rPr lang="en-US" sz="900" dirty="0" err="1" smtClean="0"/>
              <a:t>descritto</a:t>
            </a:r>
            <a:r>
              <a:rPr lang="en-US" sz="900" dirty="0" smtClean="0"/>
              <a:t> </a:t>
            </a:r>
            <a:r>
              <a:rPr lang="en-US" sz="900" dirty="0" err="1" smtClean="0"/>
              <a:t>da</a:t>
            </a:r>
            <a:r>
              <a:rPr lang="en-US" sz="900" dirty="0" smtClean="0"/>
              <a:t> </a:t>
            </a:r>
            <a:r>
              <a:rPr lang="en-US" sz="900" dirty="0" err="1" smtClean="0"/>
              <a:t>Bacchetta</a:t>
            </a:r>
            <a:r>
              <a:rPr lang="en-US" sz="900" dirty="0" smtClean="0"/>
              <a:t> in PT matches</a:t>
            </a:r>
            <a:endParaRPr lang="en-US" sz="900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Vedere </a:t>
            </a:r>
            <a:r>
              <a:rPr lang="it-IT" dirty="0" err="1" smtClean="0"/>
              <a:t>perche</a:t>
            </a:r>
            <a:r>
              <a:rPr lang="it-IT" dirty="0" smtClean="0"/>
              <a:t>’ </a:t>
            </a:r>
            <a:r>
              <a:rPr lang="it-IT" dirty="0" err="1" smtClean="0"/>
              <a:t>Delta_S</a:t>
            </a:r>
            <a:r>
              <a:rPr lang="it-IT" dirty="0" smtClean="0"/>
              <a:t> non cambia nell’analisi di Jackson</a:t>
            </a:r>
          </a:p>
          <a:p>
            <a:r>
              <a:rPr lang="it-IT" dirty="0" smtClean="0"/>
              <a:t>Vedere i risultati di CLAS (non ci</a:t>
            </a:r>
            <a:r>
              <a:rPr lang="it-IT" baseline="0" dirty="0" smtClean="0"/>
              <a:t> sono  ?) </a:t>
            </a:r>
            <a:endParaRPr lang="it-IT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35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Ma che fa SOLID with 3He ? Non fa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isoscalar</a:t>
            </a:r>
            <a:r>
              <a:rPr lang="it-IT" baseline="0" dirty="0" smtClean="0"/>
              <a:t> ma ci </a:t>
            </a:r>
            <a:r>
              <a:rPr lang="it-IT" baseline="0" dirty="0" err="1" smtClean="0"/>
              <a:t>s</a:t>
            </a:r>
            <a:r>
              <a:rPr lang="it-IT" baseline="0" dirty="0" smtClean="0"/>
              <a:t> avvicina</a:t>
            </a:r>
            <a:r>
              <a:rPr lang="en-US" baseline="0" dirty="0" smtClean="0"/>
              <a:t>…</a:t>
            </a:r>
          </a:p>
          <a:p>
            <a:r>
              <a:rPr lang="en-US" baseline="0" dirty="0" err="1" smtClean="0"/>
              <a:t>Che</a:t>
            </a:r>
            <a:r>
              <a:rPr lang="en-US" baseline="0" dirty="0" smtClean="0"/>
              <a:t> target </a:t>
            </a:r>
            <a:r>
              <a:rPr lang="en-US" baseline="0" dirty="0" err="1" smtClean="0"/>
              <a:t>usa</a:t>
            </a:r>
            <a:r>
              <a:rPr lang="en-US" baseline="0" dirty="0" smtClean="0"/>
              <a:t> qua ?  NH3 e ND3…. </a:t>
            </a:r>
            <a:r>
              <a:rPr lang="en-US" baseline="0" dirty="0" err="1" smtClean="0"/>
              <a:t>Isoscalar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funziona</a:t>
            </a:r>
            <a:r>
              <a:rPr lang="en-US" baseline="0" dirty="0" smtClean="0"/>
              <a:t> ?</a:t>
            </a:r>
          </a:p>
          <a:p>
            <a:r>
              <a:rPr lang="en-US" baseline="0" dirty="0" err="1" smtClean="0"/>
              <a:t>Cambiar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puntatore</a:t>
            </a:r>
            <a:r>
              <a:rPr lang="en-US" baseline="0" dirty="0" smtClean="0"/>
              <a:t> verso I due </a:t>
            </a:r>
            <a:r>
              <a:rPr lang="en-US" baseline="0" dirty="0" err="1" smtClean="0"/>
              <a:t>punti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senza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errore</a:t>
            </a:r>
            <a:endParaRPr lang="en-US" baseline="0" dirty="0" smtClean="0"/>
          </a:p>
          <a:p>
            <a:r>
              <a:rPr lang="en-US" baseline="0" dirty="0" smtClean="0"/>
              <a:t>Ma </a:t>
            </a:r>
            <a:r>
              <a:rPr lang="en-US" baseline="0" dirty="0" err="1" smtClean="0"/>
              <a:t>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assunzinoe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hanno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fatto</a:t>
            </a:r>
            <a:r>
              <a:rPr lang="en-US" baseline="0" dirty="0" smtClean="0"/>
              <a:t> per Delta </a:t>
            </a:r>
            <a:r>
              <a:rPr lang="en-US" baseline="0" dirty="0" err="1" smtClean="0"/>
              <a:t>sbar</a:t>
            </a:r>
            <a:r>
              <a:rPr lang="en-US" baseline="0" dirty="0" smtClean="0"/>
              <a:t> ?</a:t>
            </a:r>
          </a:p>
          <a:p>
            <a:r>
              <a:rPr lang="en-US" baseline="0" dirty="0" err="1" smtClean="0"/>
              <a:t>Vedere</a:t>
            </a:r>
            <a:r>
              <a:rPr lang="en-US" baseline="0" dirty="0" smtClean="0"/>
              <a:t> proposal </a:t>
            </a:r>
            <a:r>
              <a:rPr lang="en-US" baseline="0" dirty="0" err="1" smtClean="0"/>
              <a:t>iniziale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perche</a:t>
            </a:r>
            <a:r>
              <a:rPr lang="en-US" baseline="0" dirty="0" smtClean="0"/>
              <a:t>’ ha </a:t>
            </a:r>
            <a:r>
              <a:rPr lang="en-US" baseline="0" dirty="0" err="1" smtClean="0"/>
              <a:t>errori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cosi</a:t>
            </a:r>
            <a:r>
              <a:rPr lang="en-US" baseline="0" dirty="0" smtClean="0"/>
              <a:t>’ </a:t>
            </a:r>
            <a:r>
              <a:rPr lang="en-US" baseline="0" dirty="0" err="1" smtClean="0"/>
              <a:t>piccoli</a:t>
            </a:r>
            <a:endParaRPr lang="it-IT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841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Ma che fa SOLID with 3He ? Non fa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isoscalar</a:t>
            </a:r>
            <a:r>
              <a:rPr lang="it-IT" baseline="0" dirty="0" smtClean="0"/>
              <a:t> ma ci </a:t>
            </a:r>
            <a:r>
              <a:rPr lang="it-IT" baseline="0" dirty="0" err="1" smtClean="0"/>
              <a:t>s</a:t>
            </a:r>
            <a:r>
              <a:rPr lang="it-IT" baseline="0" dirty="0" smtClean="0"/>
              <a:t> avvicina</a:t>
            </a:r>
            <a:r>
              <a:rPr lang="en-US" baseline="0" dirty="0" smtClean="0"/>
              <a:t>…</a:t>
            </a:r>
          </a:p>
          <a:p>
            <a:r>
              <a:rPr lang="en-US" baseline="0" dirty="0" err="1" smtClean="0"/>
              <a:t>Che</a:t>
            </a:r>
            <a:r>
              <a:rPr lang="en-US" baseline="0" dirty="0" smtClean="0"/>
              <a:t> target </a:t>
            </a:r>
            <a:r>
              <a:rPr lang="en-US" baseline="0" dirty="0" err="1" smtClean="0"/>
              <a:t>usa</a:t>
            </a:r>
            <a:r>
              <a:rPr lang="en-US" baseline="0" dirty="0" smtClean="0"/>
              <a:t> qua ?  NH3 e ND3…. </a:t>
            </a:r>
            <a:r>
              <a:rPr lang="en-US" baseline="0" dirty="0" err="1" smtClean="0"/>
              <a:t>Isoscalar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funziona</a:t>
            </a:r>
            <a:r>
              <a:rPr lang="en-US" baseline="0" dirty="0" smtClean="0"/>
              <a:t> ?</a:t>
            </a:r>
          </a:p>
          <a:p>
            <a:r>
              <a:rPr lang="en-US" baseline="0" dirty="0" err="1" smtClean="0"/>
              <a:t>Passare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</a:t>
            </a:r>
            <a:r>
              <a:rPr lang="en-US" baseline="0" dirty="0" smtClean="0"/>
              <a:t> plot Keppel, </a:t>
            </a:r>
            <a:r>
              <a:rPr lang="en-US" baseline="0" dirty="0" err="1" smtClean="0"/>
              <a:t>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questi</a:t>
            </a:r>
            <a:r>
              <a:rPr lang="en-US" baseline="0" dirty="0" smtClean="0"/>
              <a:t> son </a:t>
            </a:r>
            <a:r>
              <a:rPr lang="en-US" baseline="0" dirty="0" err="1" smtClean="0"/>
              <a:t>brutti</a:t>
            </a:r>
            <a:endParaRPr lang="it-IT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Mettere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risultato</a:t>
            </a:r>
            <a:r>
              <a:rPr lang="en-US" dirty="0" smtClean="0"/>
              <a:t> a 2 </a:t>
            </a:r>
            <a:r>
              <a:rPr lang="en-US" dirty="0" err="1" smtClean="0"/>
              <a:t>fotoni</a:t>
            </a:r>
            <a:r>
              <a:rPr lang="en-US" dirty="0" smtClean="0"/>
              <a:t>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479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Fare confronto fra h1 e g1 ?</a:t>
            </a:r>
            <a:endParaRPr lang="it-IT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Fare confronto fra h1 e g1 ?</a:t>
            </a:r>
            <a:endParaRPr lang="it-IT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Ci sono le sistematiche ?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Ci sono le sistematiche ?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45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baseline="0" dirty="0" smtClean="0"/>
          </a:p>
          <a:p>
            <a:r>
              <a:rPr lang="it-IT" baseline="0" dirty="0" smtClean="0"/>
              <a:t>Vedere </a:t>
            </a:r>
            <a:r>
              <a:rPr lang="it-IT" baseline="0" dirty="0" err="1" smtClean="0"/>
              <a:t>perche</a:t>
            </a:r>
            <a:r>
              <a:rPr lang="it-IT" baseline="0" dirty="0" smtClean="0"/>
              <a:t>’ </a:t>
            </a:r>
            <a:r>
              <a:rPr lang="it-IT" baseline="0" dirty="0" err="1" smtClean="0"/>
              <a:t>c’e’</a:t>
            </a:r>
            <a:r>
              <a:rPr lang="it-IT" baseline="0" dirty="0" smtClean="0"/>
              <a:t> cambio di segno nella </a:t>
            </a:r>
            <a:r>
              <a:rPr lang="it-IT" baseline="0" dirty="0" err="1" smtClean="0"/>
              <a:t>W</a:t>
            </a:r>
            <a:r>
              <a:rPr lang="it-IT" baseline="0" dirty="0" smtClean="0"/>
              <a:t>, mi ricordo </a:t>
            </a:r>
            <a:r>
              <a:rPr lang="it-IT" baseline="0" dirty="0" err="1" smtClean="0"/>
              <a:t>venissa</a:t>
            </a:r>
            <a:r>
              <a:rPr lang="it-IT" baseline="0" dirty="0" smtClean="0"/>
              <a:t> dal </a:t>
            </a:r>
            <a:r>
              <a:rPr lang="it-IT" baseline="0" dirty="0" err="1" smtClean="0"/>
              <a:t>flavor</a:t>
            </a:r>
            <a:endParaRPr lang="it-IT" baseline="0" dirty="0" smtClean="0"/>
          </a:p>
          <a:p>
            <a:r>
              <a:rPr lang="it-IT" baseline="0" dirty="0" err="1" smtClean="0"/>
              <a:t>Gamberg</a:t>
            </a:r>
            <a:r>
              <a:rPr lang="it-IT" baseline="0" dirty="0" smtClean="0"/>
              <a:t> ha un errore </a:t>
            </a:r>
            <a:r>
              <a:rPr lang="it-IT" baseline="0" dirty="0" err="1" smtClean="0"/>
              <a:t>piu’</a:t>
            </a:r>
            <a:r>
              <a:rPr lang="it-IT" baseline="0" dirty="0" smtClean="0"/>
              <a:t> piccolo sotto x=0.2, ma anche un segno meno e una definizione un po’ diversa</a:t>
            </a:r>
          </a:p>
          <a:p>
            <a:r>
              <a:rPr lang="it-IT" baseline="0" dirty="0" smtClean="0"/>
              <a:t>Cosa cambia fra Anselmino e COMPASS ? </a:t>
            </a:r>
          </a:p>
          <a:p>
            <a:r>
              <a:rPr lang="it-IT" baseline="0" dirty="0" smtClean="0"/>
              <a:t>Come collego la </a:t>
            </a:r>
            <a:r>
              <a:rPr lang="it-IT" baseline="0" dirty="0" err="1" smtClean="0"/>
              <a:t>xF</a:t>
            </a:r>
            <a:r>
              <a:rPr lang="it-IT" baseline="0" dirty="0" smtClean="0"/>
              <a:t> con la </a:t>
            </a:r>
            <a:r>
              <a:rPr lang="it-IT" baseline="0" dirty="0" err="1" smtClean="0"/>
              <a:t>rapidity</a:t>
            </a:r>
            <a:r>
              <a:rPr lang="it-IT" baseline="0" dirty="0" smtClean="0"/>
              <a:t> a RHIC ?</a:t>
            </a:r>
            <a:endParaRPr lang="it-IT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baseline="0" dirty="0" smtClean="0"/>
          </a:p>
          <a:p>
            <a:r>
              <a:rPr lang="it-IT" baseline="0" dirty="0" smtClean="0"/>
              <a:t>Vedere </a:t>
            </a:r>
            <a:r>
              <a:rPr lang="it-IT" baseline="0" dirty="0" err="1" smtClean="0"/>
              <a:t>perche</a:t>
            </a:r>
            <a:r>
              <a:rPr lang="it-IT" baseline="0" dirty="0" smtClean="0"/>
              <a:t>’ </a:t>
            </a:r>
            <a:r>
              <a:rPr lang="it-IT" baseline="0" dirty="0" err="1" smtClean="0"/>
              <a:t>c’e’</a:t>
            </a:r>
            <a:r>
              <a:rPr lang="it-IT" baseline="0" dirty="0" smtClean="0"/>
              <a:t> cambio di segno nella </a:t>
            </a:r>
            <a:r>
              <a:rPr lang="it-IT" baseline="0" dirty="0" err="1" smtClean="0"/>
              <a:t>W</a:t>
            </a:r>
            <a:r>
              <a:rPr lang="it-IT" baseline="0" dirty="0" smtClean="0"/>
              <a:t>, mi ricordo </a:t>
            </a:r>
            <a:r>
              <a:rPr lang="it-IT" baseline="0" dirty="0" err="1" smtClean="0"/>
              <a:t>venissa</a:t>
            </a:r>
            <a:r>
              <a:rPr lang="it-IT" baseline="0" dirty="0" smtClean="0"/>
              <a:t> dal </a:t>
            </a:r>
            <a:r>
              <a:rPr lang="it-IT" baseline="0" dirty="0" err="1" smtClean="0"/>
              <a:t>flavor</a:t>
            </a:r>
            <a:endParaRPr lang="it-IT" baseline="0" dirty="0" smtClean="0"/>
          </a:p>
          <a:p>
            <a:r>
              <a:rPr lang="it-IT" baseline="0" dirty="0" err="1" smtClean="0"/>
              <a:t>Gamberg</a:t>
            </a:r>
            <a:r>
              <a:rPr lang="it-IT" baseline="0" dirty="0" smtClean="0"/>
              <a:t> ha un errore </a:t>
            </a:r>
            <a:r>
              <a:rPr lang="it-IT" baseline="0" dirty="0" err="1" smtClean="0"/>
              <a:t>piu’</a:t>
            </a:r>
            <a:r>
              <a:rPr lang="it-IT" baseline="0" dirty="0" smtClean="0"/>
              <a:t> piccolo sotto x=0.2, ma anche un segno meno e una definizione un po’ diversa</a:t>
            </a:r>
          </a:p>
          <a:p>
            <a:r>
              <a:rPr lang="it-IT" baseline="0" dirty="0" smtClean="0"/>
              <a:t>Cosa cambia fra Anselmino e COMPASS ? </a:t>
            </a:r>
          </a:p>
          <a:p>
            <a:r>
              <a:rPr lang="it-IT" baseline="0" dirty="0" smtClean="0"/>
              <a:t>Come collego la </a:t>
            </a:r>
            <a:r>
              <a:rPr lang="it-IT" baseline="0" dirty="0" err="1" smtClean="0"/>
              <a:t>xF</a:t>
            </a:r>
            <a:r>
              <a:rPr lang="it-IT" baseline="0" dirty="0" smtClean="0"/>
              <a:t> con la </a:t>
            </a:r>
            <a:r>
              <a:rPr lang="it-IT" baseline="0" dirty="0" err="1" smtClean="0"/>
              <a:t>rapidity</a:t>
            </a:r>
            <a:r>
              <a:rPr lang="it-IT" baseline="0" dirty="0" smtClean="0"/>
              <a:t> a RHIC ?</a:t>
            </a:r>
            <a:endParaRPr lang="it-IT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7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Sachs GE e GM danno </a:t>
            </a:r>
            <a:r>
              <a:rPr lang="it-IT" dirty="0" err="1" smtClean="0"/>
              <a:t>scattering</a:t>
            </a:r>
            <a:r>
              <a:rPr lang="it-IT" dirty="0" smtClean="0"/>
              <a:t> elettrico e magnetico, son questi che a Q2=0 danno carica e momento magnetico anomalo</a:t>
            </a:r>
          </a:p>
          <a:p>
            <a:r>
              <a:rPr lang="it-IT" dirty="0" err="1" smtClean="0"/>
              <a:t>Dirac</a:t>
            </a:r>
            <a:r>
              <a:rPr lang="it-IT" dirty="0" smtClean="0"/>
              <a:t> F1 e Pauli F2 danno </a:t>
            </a:r>
            <a:r>
              <a:rPr lang="it-IT" dirty="0" err="1" smtClean="0"/>
              <a:t>scattering</a:t>
            </a:r>
            <a:r>
              <a:rPr lang="it-IT" dirty="0" smtClean="0"/>
              <a:t> che preserva o</a:t>
            </a:r>
            <a:r>
              <a:rPr lang="it-IT" baseline="0" dirty="0" smtClean="0"/>
              <a:t> flippa </a:t>
            </a:r>
            <a:r>
              <a:rPr lang="it-IT" baseline="0" dirty="0" err="1" smtClean="0"/>
              <a:t>l’elicita’</a:t>
            </a:r>
            <a:r>
              <a:rPr lang="it-IT" baseline="0" dirty="0" smtClean="0"/>
              <a:t>. </a:t>
            </a:r>
            <a:r>
              <a:rPr lang="it-IT" baseline="0" dirty="0" err="1" smtClean="0"/>
              <a:t>Perche</a:t>
            </a:r>
            <a:r>
              <a:rPr lang="it-IT" baseline="0" dirty="0" smtClean="0"/>
              <a:t>’ F2 sensibile ad OAM ?</a:t>
            </a:r>
            <a:endParaRPr lang="it-IT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50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99ED9953-EEA0-3840-B9DC-A211588AC486}" type="slidenum">
              <a:rPr lang="en-US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err="1" smtClean="0"/>
              <a:t>Good</a:t>
            </a:r>
            <a:r>
              <a:rPr lang="it-IT" dirty="0" smtClean="0"/>
              <a:t> PID and </a:t>
            </a:r>
            <a:r>
              <a:rPr lang="it-IT" dirty="0" err="1" smtClean="0"/>
              <a:t>rigid</a:t>
            </a:r>
            <a:r>
              <a:rPr lang="it-IT" baseline="0" dirty="0" smtClean="0"/>
              <a:t> pivot </a:t>
            </a:r>
            <a:r>
              <a:rPr lang="it-IT" baseline="0" dirty="0" err="1" smtClean="0"/>
              <a:t>limit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sys</a:t>
            </a:r>
            <a:endParaRPr lang="it-IT" baseline="0" dirty="0" smtClean="0"/>
          </a:p>
          <a:p>
            <a:r>
              <a:rPr lang="it-IT" baseline="0" dirty="0" smtClean="0"/>
              <a:t>Ideal for </a:t>
            </a:r>
            <a:r>
              <a:rPr lang="it-IT" baseline="0" dirty="0" err="1" smtClean="0"/>
              <a:t>factorization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studies</a:t>
            </a:r>
            <a:endParaRPr lang="it-IT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PAX Polarized Antiproton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F8002C5-0EFB-8844-B890-D8670C0AE744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28.pn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jpeg"/><Relationship Id="rId5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image" Target="../media/image34.jpg"/><Relationship Id="rId4" Type="http://schemas.openxmlformats.org/officeDocument/2006/relationships/image" Target="../media/image32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jpg"/><Relationship Id="rId5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jpeg"/><Relationship Id="rId5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image" Target="../media/image2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png"/><Relationship Id="rId5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9" Type="http://schemas.openxmlformats.org/officeDocument/2006/relationships/image" Target="../media/image54.emf"/><Relationship Id="rId7" Type="http://schemas.openxmlformats.org/officeDocument/2006/relationships/image" Target="../media/image62.png"/><Relationship Id="rId43" Type="http://schemas.openxmlformats.org/officeDocument/2006/relationships/image" Target="../media/image56.emf"/><Relationship Id="rId25" Type="http://schemas.openxmlformats.org/officeDocument/2006/relationships/image" Target="../media/image68.png"/><Relationship Id="rId10" Type="http://schemas.openxmlformats.org/officeDocument/2006/relationships/image" Target="../media/image63.png"/><Relationship Id="rId50" Type="http://schemas.openxmlformats.org/officeDocument/2006/relationships/image" Target="../media/image59.wmf"/><Relationship Id="rId17" Type="http://schemas.openxmlformats.org/officeDocument/2006/relationships/oleObject" Target="../embeddings/oleObject8.bin"/><Relationship Id="rId9" Type="http://schemas.openxmlformats.org/officeDocument/2006/relationships/image" Target="../media/image42.wmf"/><Relationship Id="rId18" Type="http://schemas.openxmlformats.org/officeDocument/2006/relationships/image" Target="../media/image45.wmf"/><Relationship Id="rId27" Type="http://schemas.openxmlformats.org/officeDocument/2006/relationships/image" Target="../media/image48.wmf"/><Relationship Id="rId14" Type="http://schemas.openxmlformats.org/officeDocument/2006/relationships/oleObject" Target="../embeddings/oleObject7.bin"/><Relationship Id="rId4" Type="http://schemas.openxmlformats.org/officeDocument/2006/relationships/image" Target="../media/image61.png"/><Relationship Id="rId28" Type="http://schemas.openxmlformats.org/officeDocument/2006/relationships/oleObject" Target="../embeddings/oleObject12.bin"/><Relationship Id="rId45" Type="http://schemas.openxmlformats.org/officeDocument/2006/relationships/image" Target="../media/image57.emf"/><Relationship Id="rId42" Type="http://schemas.openxmlformats.org/officeDocument/2006/relationships/oleObject" Target="../embeddings/oleObject19.bin"/><Relationship Id="rId6" Type="http://schemas.openxmlformats.org/officeDocument/2006/relationships/image" Target="../media/image41.emf"/><Relationship Id="rId49" Type="http://schemas.openxmlformats.org/officeDocument/2006/relationships/oleObject" Target="../embeddings/oleObject22.bin"/><Relationship Id="rId44" Type="http://schemas.openxmlformats.org/officeDocument/2006/relationships/oleObject" Target="../embeddings/oleObject20.bin"/><Relationship Id="rId19" Type="http://schemas.openxmlformats.org/officeDocument/2006/relationships/image" Target="../media/image66.png"/><Relationship Id="rId38" Type="http://schemas.openxmlformats.org/officeDocument/2006/relationships/oleObject" Target="../embeddings/oleObject17.bin"/><Relationship Id="rId20" Type="http://schemas.openxmlformats.org/officeDocument/2006/relationships/oleObject" Target="../embeddings/oleObject9.bin"/><Relationship Id="rId2" Type="http://schemas.openxmlformats.org/officeDocument/2006/relationships/slideLayout" Target="../slideLayouts/slideLayout12.xml"/><Relationship Id="rId46" Type="http://schemas.openxmlformats.org/officeDocument/2006/relationships/image" Target="../media/image69.png"/><Relationship Id="rId35" Type="http://schemas.openxmlformats.org/officeDocument/2006/relationships/image" Target="../media/image52.emf"/><Relationship Id="rId51" Type="http://schemas.openxmlformats.org/officeDocument/2006/relationships/image" Target="../media/image70.png"/><Relationship Id="rId31" Type="http://schemas.openxmlformats.org/officeDocument/2006/relationships/image" Target="../media/image50.wmf"/><Relationship Id="rId34" Type="http://schemas.openxmlformats.org/officeDocument/2006/relationships/oleObject" Target="../embeddings/oleObject15.bin"/><Relationship Id="rId40" Type="http://schemas.openxmlformats.org/officeDocument/2006/relationships/oleObject" Target="../embeddings/oleObject18.bin"/><Relationship Id="rId36" Type="http://schemas.openxmlformats.org/officeDocument/2006/relationships/oleObject" Target="../embeddings/oleObject16.bin"/><Relationship Id="rId1" Type="http://schemas.openxmlformats.org/officeDocument/2006/relationships/vmlDrawing" Target="../drawings/vmlDrawing4.vml"/><Relationship Id="rId24" Type="http://schemas.openxmlformats.org/officeDocument/2006/relationships/image" Target="../media/image47.wmf"/><Relationship Id="rId47" Type="http://schemas.openxmlformats.org/officeDocument/2006/relationships/oleObject" Target="../embeddings/oleObject21.bin"/><Relationship Id="rId48" Type="http://schemas.openxmlformats.org/officeDocument/2006/relationships/image" Target="../media/image58.wmf"/><Relationship Id="rId8" Type="http://schemas.openxmlformats.org/officeDocument/2006/relationships/oleObject" Target="../embeddings/oleObject5.bin"/><Relationship Id="rId13" Type="http://schemas.openxmlformats.org/officeDocument/2006/relationships/image" Target="../media/image64.png"/><Relationship Id="rId32" Type="http://schemas.openxmlformats.org/officeDocument/2006/relationships/oleObject" Target="../embeddings/oleObject14.bin"/><Relationship Id="rId37" Type="http://schemas.openxmlformats.org/officeDocument/2006/relationships/image" Target="../media/image53.emf"/><Relationship Id="rId52" Type="http://schemas.openxmlformats.org/officeDocument/2006/relationships/oleObject" Target="../embeddings/oleObject23.bin"/><Relationship Id="rId12" Type="http://schemas.openxmlformats.org/officeDocument/2006/relationships/image" Target="../media/image43.wmf"/><Relationship Id="rId3" Type="http://schemas.openxmlformats.org/officeDocument/2006/relationships/notesSlide" Target="../notesSlides/notesSlide15.xml"/><Relationship Id="rId23" Type="http://schemas.openxmlformats.org/officeDocument/2006/relationships/oleObject" Target="../embeddings/oleObject10.bin"/><Relationship Id="rId53" Type="http://schemas.openxmlformats.org/officeDocument/2006/relationships/image" Target="../media/image60.emf"/><Relationship Id="rId26" Type="http://schemas.openxmlformats.org/officeDocument/2006/relationships/oleObject" Target="../embeddings/oleObject11.bin"/><Relationship Id="rId30" Type="http://schemas.openxmlformats.org/officeDocument/2006/relationships/oleObject" Target="../embeddings/oleObject13.bin"/><Relationship Id="rId11" Type="http://schemas.openxmlformats.org/officeDocument/2006/relationships/oleObject" Target="../embeddings/oleObject6.bin"/><Relationship Id="rId29" Type="http://schemas.openxmlformats.org/officeDocument/2006/relationships/image" Target="../media/image49.wmf"/><Relationship Id="rId16" Type="http://schemas.openxmlformats.org/officeDocument/2006/relationships/image" Target="../media/image65.png"/><Relationship Id="rId33" Type="http://schemas.openxmlformats.org/officeDocument/2006/relationships/image" Target="../media/image51.emf"/><Relationship Id="rId41" Type="http://schemas.openxmlformats.org/officeDocument/2006/relationships/image" Target="../media/image55.emf"/><Relationship Id="rId5" Type="http://schemas.openxmlformats.org/officeDocument/2006/relationships/oleObject" Target="../embeddings/oleObject4.bin"/><Relationship Id="rId15" Type="http://schemas.openxmlformats.org/officeDocument/2006/relationships/image" Target="../media/image44.wmf"/><Relationship Id="rId22" Type="http://schemas.openxmlformats.org/officeDocument/2006/relationships/image" Target="../media/image67.png"/><Relationship Id="rId21" Type="http://schemas.openxmlformats.org/officeDocument/2006/relationships/image" Target="../media/image46.emf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oleObject" Target="../embeddings/oleObject25.bin"/><Relationship Id="rId1" Type="http://schemas.openxmlformats.org/officeDocument/2006/relationships/vmlDrawing" Target="../drawings/vmlDrawing5.vml"/><Relationship Id="rId24" Type="http://schemas.openxmlformats.org/officeDocument/2006/relationships/image" Target="../media/image65.png"/><Relationship Id="rId25" Type="http://schemas.openxmlformats.org/officeDocument/2006/relationships/oleObject" Target="../embeddings/oleObject31.bin"/><Relationship Id="rId8" Type="http://schemas.openxmlformats.org/officeDocument/2006/relationships/image" Target="../media/image44.wmf"/><Relationship Id="rId13" Type="http://schemas.openxmlformats.org/officeDocument/2006/relationships/oleObject" Target="../embeddings/oleObject27.bin"/><Relationship Id="rId10" Type="http://schemas.openxmlformats.org/officeDocument/2006/relationships/oleObject" Target="../embeddings/oleObject26.bin"/><Relationship Id="rId12" Type="http://schemas.openxmlformats.org/officeDocument/2006/relationships/image" Target="../media/image67.png"/><Relationship Id="rId17" Type="http://schemas.openxmlformats.org/officeDocument/2006/relationships/image" Target="../media/image58.wmf"/><Relationship Id="rId9" Type="http://schemas.openxmlformats.org/officeDocument/2006/relationships/image" Target="../media/image66.png"/><Relationship Id="rId18" Type="http://schemas.openxmlformats.org/officeDocument/2006/relationships/oleObject" Target="../embeddings/oleObject29.bin"/><Relationship Id="rId3" Type="http://schemas.openxmlformats.org/officeDocument/2006/relationships/image" Target="../media/image62.png"/><Relationship Id="rId14" Type="http://schemas.openxmlformats.org/officeDocument/2006/relationships/image" Target="../media/image47.wmf"/><Relationship Id="rId23" Type="http://schemas.openxmlformats.org/officeDocument/2006/relationships/image" Target="../media/image43.wmf"/><Relationship Id="rId4" Type="http://schemas.openxmlformats.org/officeDocument/2006/relationships/oleObject" Target="../embeddings/oleObject24.bin"/><Relationship Id="rId26" Type="http://schemas.openxmlformats.org/officeDocument/2006/relationships/image" Target="../media/image45.wmf"/><Relationship Id="rId11" Type="http://schemas.openxmlformats.org/officeDocument/2006/relationships/image" Target="../media/image46.emf"/><Relationship Id="rId6" Type="http://schemas.openxmlformats.org/officeDocument/2006/relationships/image" Target="../media/image64.png"/><Relationship Id="rId16" Type="http://schemas.openxmlformats.org/officeDocument/2006/relationships/oleObject" Target="../embeddings/oleObject28.bin"/><Relationship Id="rId5" Type="http://schemas.openxmlformats.org/officeDocument/2006/relationships/image" Target="../media/image42.wmf"/><Relationship Id="rId15" Type="http://schemas.openxmlformats.org/officeDocument/2006/relationships/image" Target="../media/image69.png"/><Relationship Id="rId19" Type="http://schemas.openxmlformats.org/officeDocument/2006/relationships/image" Target="../media/image59.wmf"/><Relationship Id="rId20" Type="http://schemas.openxmlformats.org/officeDocument/2006/relationships/image" Target="../media/image70.png"/><Relationship Id="rId22" Type="http://schemas.openxmlformats.org/officeDocument/2006/relationships/oleObject" Target="../embeddings/oleObject30.bin"/><Relationship Id="rId21" Type="http://schemas.openxmlformats.org/officeDocument/2006/relationships/image" Target="../media/image63.png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w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1.png"/><Relationship Id="rId5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7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1.png"/><Relationship Id="rId6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quation1.bin"/><Relationship Id="rId4" Type="http://schemas.openxmlformats.org/officeDocument/2006/relationships/image" Target="../media/image79.png"/><Relationship Id="rId10" Type="http://schemas.openxmlformats.org/officeDocument/2006/relationships/image" Target="../media/image81.png"/><Relationship Id="rId5" Type="http://schemas.openxmlformats.org/officeDocument/2006/relationships/oleObject" Target="../embeddings/oleObject32.bin"/><Relationship Id="rId7" Type="http://schemas.openxmlformats.org/officeDocument/2006/relationships/image" Target="../media/image80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78.emf"/><Relationship Id="rId3" Type="http://schemas.openxmlformats.org/officeDocument/2006/relationships/notesSlide" Target="../notesSlides/notesSlide18.xml"/><Relationship Id="rId6" Type="http://schemas.openxmlformats.org/officeDocument/2006/relationships/image" Target="../media/image77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7" Type="http://schemas.openxmlformats.org/officeDocument/2006/relationships/image" Target="../media/image8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9" Type="http://schemas.openxmlformats.org/officeDocument/2006/relationships/image" Target="../media/image87.png"/><Relationship Id="rId3" Type="http://schemas.openxmlformats.org/officeDocument/2006/relationships/image" Target="../media/image25.jpeg"/><Relationship Id="rId6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4" Type="http://schemas.openxmlformats.org/officeDocument/2006/relationships/image" Target="../media/image90.png"/><Relationship Id="rId10" Type="http://schemas.openxmlformats.org/officeDocument/2006/relationships/image" Target="../media/image89.emf"/><Relationship Id="rId5" Type="http://schemas.openxmlformats.org/officeDocument/2006/relationships/image" Target="../media/image91.png"/><Relationship Id="rId7" Type="http://schemas.openxmlformats.org/officeDocument/2006/relationships/oleObject" Target="../embeddings/oleObject33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2.xml"/><Relationship Id="rId9" Type="http://schemas.openxmlformats.org/officeDocument/2006/relationships/oleObject" Target="../embeddings/oleObject34.bin"/><Relationship Id="rId3" Type="http://schemas.openxmlformats.org/officeDocument/2006/relationships/notesSlide" Target="../notesSlides/notesSlide20.xml"/><Relationship Id="rId6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oleObject" Target="../embeddings/oleObject36.bin"/><Relationship Id="rId1" Type="http://schemas.openxmlformats.org/officeDocument/2006/relationships/vmlDrawing" Target="../drawings/vmlDrawing8.vml"/><Relationship Id="rId24" Type="http://schemas.openxmlformats.org/officeDocument/2006/relationships/oleObject" Target="../embeddings/oleObject42.bin"/><Relationship Id="rId25" Type="http://schemas.openxmlformats.org/officeDocument/2006/relationships/image" Target="../media/image59.wmf"/><Relationship Id="rId8" Type="http://schemas.openxmlformats.org/officeDocument/2006/relationships/image" Target="../media/image43.wmf"/><Relationship Id="rId13" Type="http://schemas.openxmlformats.org/officeDocument/2006/relationships/oleObject" Target="../embeddings/oleObject38.bin"/><Relationship Id="rId10" Type="http://schemas.openxmlformats.org/officeDocument/2006/relationships/oleObject" Target="../embeddings/oleObject37.bin"/><Relationship Id="rId12" Type="http://schemas.openxmlformats.org/officeDocument/2006/relationships/image" Target="../media/image65.png"/><Relationship Id="rId17" Type="http://schemas.openxmlformats.org/officeDocument/2006/relationships/image" Target="../media/image46.emf"/><Relationship Id="rId9" Type="http://schemas.openxmlformats.org/officeDocument/2006/relationships/image" Target="../media/image64.png"/><Relationship Id="rId18" Type="http://schemas.openxmlformats.org/officeDocument/2006/relationships/image" Target="../media/image67.png"/><Relationship Id="rId3" Type="http://schemas.openxmlformats.org/officeDocument/2006/relationships/image" Target="../media/image62.png"/><Relationship Id="rId14" Type="http://schemas.openxmlformats.org/officeDocument/2006/relationships/image" Target="../media/image45.wmf"/><Relationship Id="rId23" Type="http://schemas.openxmlformats.org/officeDocument/2006/relationships/image" Target="../media/image58.wmf"/><Relationship Id="rId4" Type="http://schemas.openxmlformats.org/officeDocument/2006/relationships/oleObject" Target="../embeddings/oleObject35.bin"/><Relationship Id="rId26" Type="http://schemas.openxmlformats.org/officeDocument/2006/relationships/image" Target="../media/image70.png"/><Relationship Id="rId11" Type="http://schemas.openxmlformats.org/officeDocument/2006/relationships/image" Target="../media/image44.wmf"/><Relationship Id="rId6" Type="http://schemas.openxmlformats.org/officeDocument/2006/relationships/image" Target="../media/image63.png"/><Relationship Id="rId16" Type="http://schemas.openxmlformats.org/officeDocument/2006/relationships/oleObject" Target="../embeddings/oleObject39.bin"/><Relationship Id="rId5" Type="http://schemas.openxmlformats.org/officeDocument/2006/relationships/image" Target="../media/image42.wmf"/><Relationship Id="rId15" Type="http://schemas.openxmlformats.org/officeDocument/2006/relationships/image" Target="../media/image66.png"/><Relationship Id="rId19" Type="http://schemas.openxmlformats.org/officeDocument/2006/relationships/oleObject" Target="../embeddings/oleObject40.bin"/><Relationship Id="rId20" Type="http://schemas.openxmlformats.org/officeDocument/2006/relationships/image" Target="../media/image47.wmf"/><Relationship Id="rId22" Type="http://schemas.openxmlformats.org/officeDocument/2006/relationships/oleObject" Target="../embeddings/oleObject41.bin"/><Relationship Id="rId21" Type="http://schemas.openxmlformats.org/officeDocument/2006/relationships/image" Target="../media/image69.png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4" Type="http://schemas.openxmlformats.org/officeDocument/2006/relationships/image" Target="../media/image94.emf"/><Relationship Id="rId4" Type="http://schemas.openxmlformats.org/officeDocument/2006/relationships/image" Target="../media/image96.wmf"/><Relationship Id="rId7" Type="http://schemas.openxmlformats.org/officeDocument/2006/relationships/image" Target="../media/image97.png"/><Relationship Id="rId11" Type="http://schemas.openxmlformats.org/officeDocument/2006/relationships/oleObject" Target="../embeddings/oleObject45.bin"/><Relationship Id="rId1" Type="http://schemas.openxmlformats.org/officeDocument/2006/relationships/vmlDrawing" Target="../drawings/vmlDrawing9.vml"/><Relationship Id="rId6" Type="http://schemas.openxmlformats.org/officeDocument/2006/relationships/image" Target="../media/image93.emf"/><Relationship Id="rId16" Type="http://schemas.openxmlformats.org/officeDocument/2006/relationships/image" Target="../media/image95.emf"/><Relationship Id="rId8" Type="http://schemas.openxmlformats.org/officeDocument/2006/relationships/image" Target="../media/image98.jpeg"/><Relationship Id="rId13" Type="http://schemas.openxmlformats.org/officeDocument/2006/relationships/oleObject" Target="../embeddings/oleObject46.bin"/><Relationship Id="rId10" Type="http://schemas.openxmlformats.org/officeDocument/2006/relationships/image" Target="../media/image88.emf"/><Relationship Id="rId5" Type="http://schemas.openxmlformats.org/officeDocument/2006/relationships/oleObject" Target="../embeddings/oleObject43.bin"/><Relationship Id="rId15" Type="http://schemas.openxmlformats.org/officeDocument/2006/relationships/oleObject" Target="../embeddings/oleObject47.bin"/><Relationship Id="rId12" Type="http://schemas.openxmlformats.org/officeDocument/2006/relationships/image" Target="../media/image89.emf"/><Relationship Id="rId17" Type="http://schemas.openxmlformats.org/officeDocument/2006/relationships/oleObject" Target="../embeddings/oleObject48.bin"/><Relationship Id="rId2" Type="http://schemas.openxmlformats.org/officeDocument/2006/relationships/slideLayout" Target="../slideLayouts/slideLayout12.xml"/><Relationship Id="rId9" Type="http://schemas.openxmlformats.org/officeDocument/2006/relationships/oleObject" Target="../embeddings/oleObject44.bin"/><Relationship Id="rId3" Type="http://schemas.openxmlformats.org/officeDocument/2006/relationships/notesSlide" Target="../notesSlides/notesSlide21.xml"/><Relationship Id="rId18" Type="http://schemas.openxmlformats.org/officeDocument/2006/relationships/image" Target="../media/image99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1.png"/><Relationship Id="rId5" Type="http://schemas.openxmlformats.org/officeDocument/2006/relationships/image" Target="../media/image102.emf"/><Relationship Id="rId7" Type="http://schemas.openxmlformats.org/officeDocument/2006/relationships/image" Target="../media/image100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22.xml"/><Relationship Id="rId6" Type="http://schemas.openxmlformats.org/officeDocument/2006/relationships/oleObject" Target="../embeddings/oleObject49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4" Type="http://schemas.openxmlformats.org/officeDocument/2006/relationships/image" Target="../media/image103.png"/><Relationship Id="rId5" Type="http://schemas.openxmlformats.org/officeDocument/2006/relationships/oleObject" Target="../embeddings/oleObject50.bin"/><Relationship Id="rId7" Type="http://schemas.openxmlformats.org/officeDocument/2006/relationships/oleObject" Target="../embeddings/oleObject51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23.xml"/><Relationship Id="rId6" Type="http://schemas.openxmlformats.org/officeDocument/2006/relationships/image" Target="../media/image100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4" Type="http://schemas.openxmlformats.org/officeDocument/2006/relationships/image" Target="../media/image105.jpeg"/><Relationship Id="rId5" Type="http://schemas.openxmlformats.org/officeDocument/2006/relationships/image" Target="../media/image106.png"/><Relationship Id="rId7" Type="http://schemas.openxmlformats.org/officeDocument/2006/relationships/image" Target="../media/image108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Relationship Id="rId9" Type="http://schemas.openxmlformats.org/officeDocument/2006/relationships/image" Target="../media/image104.emf"/><Relationship Id="rId3" Type="http://schemas.openxmlformats.org/officeDocument/2006/relationships/notesSlide" Target="../notesSlides/notesSlide24.xml"/><Relationship Id="rId6" Type="http://schemas.openxmlformats.org/officeDocument/2006/relationships/image" Target="../media/image107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1.bin"/><Relationship Id="rId5" Type="http://schemas.openxmlformats.org/officeDocument/2006/relationships/image" Target="../media/image2.wmf"/><Relationship Id="rId7" Type="http://schemas.openxmlformats.org/officeDocument/2006/relationships/image" Target="../media/image4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2.xml"/><Relationship Id="rId6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4" Type="http://schemas.openxmlformats.org/officeDocument/2006/relationships/image" Target="../media/image110.png"/><Relationship Id="rId10" Type="http://schemas.openxmlformats.org/officeDocument/2006/relationships/image" Target="../media/image93.emf"/><Relationship Id="rId5" Type="http://schemas.openxmlformats.org/officeDocument/2006/relationships/image" Target="../media/image111.emf"/><Relationship Id="rId7" Type="http://schemas.openxmlformats.org/officeDocument/2006/relationships/image" Target="../media/image109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Relationship Id="rId9" Type="http://schemas.openxmlformats.org/officeDocument/2006/relationships/oleObject" Target="../embeddings/oleObject54.bin"/><Relationship Id="rId3" Type="http://schemas.openxmlformats.org/officeDocument/2006/relationships/notesSlide" Target="../notesSlides/notesSlide25.xml"/><Relationship Id="rId6" Type="http://schemas.openxmlformats.org/officeDocument/2006/relationships/oleObject" Target="../embeddings/oleObject53.bin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oleObject" Target="../embeddings/oleObject56.bin"/><Relationship Id="rId1" Type="http://schemas.openxmlformats.org/officeDocument/2006/relationships/vmlDrawing" Target="../drawings/vmlDrawing14.vml"/><Relationship Id="rId24" Type="http://schemas.openxmlformats.org/officeDocument/2006/relationships/image" Target="../media/image63.png"/><Relationship Id="rId25" Type="http://schemas.openxmlformats.org/officeDocument/2006/relationships/oleObject" Target="../embeddings/oleObject62.bin"/><Relationship Id="rId8" Type="http://schemas.openxmlformats.org/officeDocument/2006/relationships/image" Target="../media/image44.wmf"/><Relationship Id="rId13" Type="http://schemas.openxmlformats.org/officeDocument/2006/relationships/oleObject" Target="../embeddings/oleObject58.bin"/><Relationship Id="rId10" Type="http://schemas.openxmlformats.org/officeDocument/2006/relationships/oleObject" Target="../embeddings/oleObject57.bin"/><Relationship Id="rId12" Type="http://schemas.openxmlformats.org/officeDocument/2006/relationships/image" Target="../media/image66.png"/><Relationship Id="rId17" Type="http://schemas.openxmlformats.org/officeDocument/2006/relationships/image" Target="../media/image47.wmf"/><Relationship Id="rId9" Type="http://schemas.openxmlformats.org/officeDocument/2006/relationships/image" Target="../media/image65.png"/><Relationship Id="rId18" Type="http://schemas.openxmlformats.org/officeDocument/2006/relationships/image" Target="../media/image69.png"/><Relationship Id="rId3" Type="http://schemas.openxmlformats.org/officeDocument/2006/relationships/image" Target="../media/image62.png"/><Relationship Id="rId14" Type="http://schemas.openxmlformats.org/officeDocument/2006/relationships/image" Target="../media/image46.emf"/><Relationship Id="rId23" Type="http://schemas.openxmlformats.org/officeDocument/2006/relationships/image" Target="../media/image70.png"/><Relationship Id="rId4" Type="http://schemas.openxmlformats.org/officeDocument/2006/relationships/oleObject" Target="../embeddings/oleObject55.bin"/><Relationship Id="rId26" Type="http://schemas.openxmlformats.org/officeDocument/2006/relationships/image" Target="../media/image43.wmf"/><Relationship Id="rId11" Type="http://schemas.openxmlformats.org/officeDocument/2006/relationships/image" Target="../media/image45.wmf"/><Relationship Id="rId6" Type="http://schemas.openxmlformats.org/officeDocument/2006/relationships/image" Target="../media/image64.png"/><Relationship Id="rId16" Type="http://schemas.openxmlformats.org/officeDocument/2006/relationships/oleObject" Target="../embeddings/oleObject59.bin"/><Relationship Id="rId5" Type="http://schemas.openxmlformats.org/officeDocument/2006/relationships/image" Target="../media/image42.wmf"/><Relationship Id="rId15" Type="http://schemas.openxmlformats.org/officeDocument/2006/relationships/image" Target="../media/image67.png"/><Relationship Id="rId19" Type="http://schemas.openxmlformats.org/officeDocument/2006/relationships/oleObject" Target="../embeddings/oleObject60.bin"/><Relationship Id="rId20" Type="http://schemas.openxmlformats.org/officeDocument/2006/relationships/image" Target="../media/image58.wmf"/><Relationship Id="rId22" Type="http://schemas.openxmlformats.org/officeDocument/2006/relationships/image" Target="../media/image59.wmf"/><Relationship Id="rId21" Type="http://schemas.openxmlformats.org/officeDocument/2006/relationships/oleObject" Target="../embeddings/oleObject61.bin"/><Relationship Id="rId2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3.png"/><Relationship Id="rId5" Type="http://schemas.openxmlformats.org/officeDocument/2006/relationships/image" Target="../media/image11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4" Type="http://schemas.openxmlformats.org/officeDocument/2006/relationships/image" Target="../media/image118.png"/><Relationship Id="rId10" Type="http://schemas.openxmlformats.org/officeDocument/2006/relationships/image" Target="../media/image116.emf"/><Relationship Id="rId5" Type="http://schemas.openxmlformats.org/officeDocument/2006/relationships/image" Target="../media/image119.png"/><Relationship Id="rId7" Type="http://schemas.openxmlformats.org/officeDocument/2006/relationships/image" Target="../media/image121.png"/><Relationship Id="rId11" Type="http://schemas.openxmlformats.org/officeDocument/2006/relationships/oleObject" Target="../embeddings/Microsoft_Equation2.bin"/><Relationship Id="rId12" Type="http://schemas.openxmlformats.org/officeDocument/2006/relationships/image" Target="../media/image117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12.xml"/><Relationship Id="rId9" Type="http://schemas.openxmlformats.org/officeDocument/2006/relationships/oleObject" Target="../embeddings/oleObject63.bin"/><Relationship Id="rId3" Type="http://schemas.openxmlformats.org/officeDocument/2006/relationships/notesSlide" Target="../notesSlides/notesSlide27.xml"/><Relationship Id="rId6" Type="http://schemas.openxmlformats.org/officeDocument/2006/relationships/image" Target="../media/image12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7" Type="http://schemas.openxmlformats.org/officeDocument/2006/relationships/image" Target="../media/image12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9" Type="http://schemas.openxmlformats.org/officeDocument/2006/relationships/image" Target="../media/image125.png"/><Relationship Id="rId3" Type="http://schemas.openxmlformats.org/officeDocument/2006/relationships/image" Target="../media/image118.png"/><Relationship Id="rId6" Type="http://schemas.openxmlformats.org/officeDocument/2006/relationships/image" Target="../media/image123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26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28.png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image" Target="../media/image63.png"/><Relationship Id="rId1" Type="http://schemas.openxmlformats.org/officeDocument/2006/relationships/vmlDrawing" Target="../drawings/vmlDrawing16.vml"/><Relationship Id="rId24" Type="http://schemas.openxmlformats.org/officeDocument/2006/relationships/image" Target="../media/image58.wmf"/><Relationship Id="rId25" Type="http://schemas.openxmlformats.org/officeDocument/2006/relationships/oleObject" Target="../embeddings/oleObject71.bin"/><Relationship Id="rId8" Type="http://schemas.openxmlformats.org/officeDocument/2006/relationships/oleObject" Target="../embeddings/oleObject65.bin"/><Relationship Id="rId13" Type="http://schemas.openxmlformats.org/officeDocument/2006/relationships/image" Target="../media/image65.png"/><Relationship Id="rId10" Type="http://schemas.openxmlformats.org/officeDocument/2006/relationships/image" Target="../media/image64.png"/><Relationship Id="rId12" Type="http://schemas.openxmlformats.org/officeDocument/2006/relationships/image" Target="../media/image44.wmf"/><Relationship Id="rId17" Type="http://schemas.openxmlformats.org/officeDocument/2006/relationships/oleObject" Target="../embeddings/oleObject68.bin"/><Relationship Id="rId9" Type="http://schemas.openxmlformats.org/officeDocument/2006/relationships/image" Target="../media/image43.wmf"/><Relationship Id="rId18" Type="http://schemas.openxmlformats.org/officeDocument/2006/relationships/image" Target="../media/image46.emf"/><Relationship Id="rId3" Type="http://schemas.openxmlformats.org/officeDocument/2006/relationships/notesSlide" Target="../notesSlides/notesSlide31.xml"/><Relationship Id="rId27" Type="http://schemas.openxmlformats.org/officeDocument/2006/relationships/image" Target="../media/image70.png"/><Relationship Id="rId14" Type="http://schemas.openxmlformats.org/officeDocument/2006/relationships/oleObject" Target="../embeddings/oleObject67.bin"/><Relationship Id="rId23" Type="http://schemas.openxmlformats.org/officeDocument/2006/relationships/oleObject" Target="../embeddings/oleObject70.bin"/><Relationship Id="rId4" Type="http://schemas.openxmlformats.org/officeDocument/2006/relationships/image" Target="../media/image62.png"/><Relationship Id="rId28" Type="http://schemas.openxmlformats.org/officeDocument/2006/relationships/image" Target="../media/image130.png"/><Relationship Id="rId26" Type="http://schemas.openxmlformats.org/officeDocument/2006/relationships/image" Target="../media/image59.wmf"/><Relationship Id="rId11" Type="http://schemas.openxmlformats.org/officeDocument/2006/relationships/oleObject" Target="../embeddings/oleObject66.bin"/><Relationship Id="rId6" Type="http://schemas.openxmlformats.org/officeDocument/2006/relationships/image" Target="../media/image42.wmf"/><Relationship Id="rId16" Type="http://schemas.openxmlformats.org/officeDocument/2006/relationships/image" Target="../media/image66.png"/><Relationship Id="rId5" Type="http://schemas.openxmlformats.org/officeDocument/2006/relationships/oleObject" Target="../embeddings/oleObject64.bin"/><Relationship Id="rId15" Type="http://schemas.openxmlformats.org/officeDocument/2006/relationships/image" Target="../media/image45.wmf"/><Relationship Id="rId19" Type="http://schemas.openxmlformats.org/officeDocument/2006/relationships/image" Target="../media/image67.png"/><Relationship Id="rId20" Type="http://schemas.openxmlformats.org/officeDocument/2006/relationships/oleObject" Target="../embeddings/oleObject69.bin"/><Relationship Id="rId22" Type="http://schemas.openxmlformats.org/officeDocument/2006/relationships/image" Target="../media/image69.png"/><Relationship Id="rId21" Type="http://schemas.openxmlformats.org/officeDocument/2006/relationships/image" Target="../media/image47.wmf"/><Relationship Id="rId2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4" Type="http://schemas.openxmlformats.org/officeDocument/2006/relationships/image" Target="../media/image131.emf"/><Relationship Id="rId10" Type="http://schemas.openxmlformats.org/officeDocument/2006/relationships/image" Target="../media/image135.png"/><Relationship Id="rId5" Type="http://schemas.openxmlformats.org/officeDocument/2006/relationships/image" Target="../media/image132.png"/><Relationship Id="rId7" Type="http://schemas.openxmlformats.org/officeDocument/2006/relationships/image" Target="../media/image54.emf"/><Relationship Id="rId11" Type="http://schemas.openxmlformats.org/officeDocument/2006/relationships/image" Target="../media/image136.png"/><Relationship Id="rId12" Type="http://schemas.openxmlformats.org/officeDocument/2006/relationships/image" Target="../media/image137.pn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134.png"/><Relationship Id="rId3" Type="http://schemas.openxmlformats.org/officeDocument/2006/relationships/notesSlide" Target="../notesSlides/notesSlide32.xml"/><Relationship Id="rId6" Type="http://schemas.openxmlformats.org/officeDocument/2006/relationships/oleObject" Target="../embeddings/oleObject72.bin"/></Relationships>
</file>

<file path=ppt/slides/_rels/slide39.xml.rels><?xml version="1.0" encoding="UTF-8" standalone="yes"?>
<Relationships xmlns="http://schemas.openxmlformats.org/package/2006/relationships"><Relationship Id="rId14" Type="http://schemas.openxmlformats.org/officeDocument/2006/relationships/oleObject" Target="../embeddings/oleObject76.bin"/><Relationship Id="rId4" Type="http://schemas.openxmlformats.org/officeDocument/2006/relationships/image" Target="../media/image142.png"/><Relationship Id="rId7" Type="http://schemas.openxmlformats.org/officeDocument/2006/relationships/image" Target="../media/image143.gif"/><Relationship Id="rId11" Type="http://schemas.openxmlformats.org/officeDocument/2006/relationships/oleObject" Target="../embeddings/oleObject75.bin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38.emf"/><Relationship Id="rId8" Type="http://schemas.openxmlformats.org/officeDocument/2006/relationships/oleObject" Target="../embeddings/oleObject74.bin"/><Relationship Id="rId13" Type="http://schemas.openxmlformats.org/officeDocument/2006/relationships/image" Target="../media/image145.jpeg"/><Relationship Id="rId10" Type="http://schemas.openxmlformats.org/officeDocument/2006/relationships/image" Target="../media/image144.wmf"/><Relationship Id="rId5" Type="http://schemas.openxmlformats.org/officeDocument/2006/relationships/oleObject" Target="../embeddings/oleObject73.bin"/><Relationship Id="rId15" Type="http://schemas.openxmlformats.org/officeDocument/2006/relationships/image" Target="../media/image141.wmf"/><Relationship Id="rId12" Type="http://schemas.openxmlformats.org/officeDocument/2006/relationships/image" Target="../media/image140.wmf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139.wmf"/><Relationship Id="rId3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4" Type="http://schemas.openxmlformats.org/officeDocument/2006/relationships/image" Target="../media/image6.png"/><Relationship Id="rId5" Type="http://schemas.openxmlformats.org/officeDocument/2006/relationships/image" Target="../media/image4.jpeg"/><Relationship Id="rId7" Type="http://schemas.openxmlformats.org/officeDocument/2006/relationships/oleObject" Target="../embeddings/oleObject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Relationship Id="rId6" Type="http://schemas.openxmlformats.org/officeDocument/2006/relationships/image" Target="../media/image7.tiff"/></Relationships>
</file>

<file path=ppt/slides/_rels/slide40.xml.rels><?xml version="1.0" encoding="UTF-8" standalone="yes"?>
<Relationships xmlns="http://schemas.openxmlformats.org/package/2006/relationships"><Relationship Id="rId14" Type="http://schemas.openxmlformats.org/officeDocument/2006/relationships/oleObject" Target="../embeddings/oleObject80.bin"/><Relationship Id="rId20" Type="http://schemas.openxmlformats.org/officeDocument/2006/relationships/image" Target="../media/image148.png"/><Relationship Id="rId4" Type="http://schemas.openxmlformats.org/officeDocument/2006/relationships/image" Target="../media/image142.png"/><Relationship Id="rId7" Type="http://schemas.openxmlformats.org/officeDocument/2006/relationships/image" Target="../media/image145.jpeg"/><Relationship Id="rId11" Type="http://schemas.openxmlformats.org/officeDocument/2006/relationships/image" Target="../media/image138.emf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46.emf"/><Relationship Id="rId16" Type="http://schemas.openxmlformats.org/officeDocument/2006/relationships/oleObject" Target="../embeddings/oleObject81.bin"/><Relationship Id="rId8" Type="http://schemas.openxmlformats.org/officeDocument/2006/relationships/image" Target="../media/image143.gif"/><Relationship Id="rId13" Type="http://schemas.openxmlformats.org/officeDocument/2006/relationships/image" Target="../media/image139.wmf"/><Relationship Id="rId10" Type="http://schemas.openxmlformats.org/officeDocument/2006/relationships/oleObject" Target="../embeddings/oleObject78.bin"/><Relationship Id="rId5" Type="http://schemas.openxmlformats.org/officeDocument/2006/relationships/oleObject" Target="../embeddings/oleObject77.bin"/><Relationship Id="rId15" Type="http://schemas.openxmlformats.org/officeDocument/2006/relationships/image" Target="../media/image140.wmf"/><Relationship Id="rId12" Type="http://schemas.openxmlformats.org/officeDocument/2006/relationships/oleObject" Target="../embeddings/oleObject79.bin"/><Relationship Id="rId17" Type="http://schemas.openxmlformats.org/officeDocument/2006/relationships/image" Target="../media/image141.wmf"/><Relationship Id="rId19" Type="http://schemas.openxmlformats.org/officeDocument/2006/relationships/image" Target="../media/image147.emf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144.wmf"/><Relationship Id="rId3" Type="http://schemas.openxmlformats.org/officeDocument/2006/relationships/notesSlide" Target="../notesSlides/notesSlide34.xml"/><Relationship Id="rId18" Type="http://schemas.openxmlformats.org/officeDocument/2006/relationships/oleObject" Target="../embeddings/Microsoft_Equation3.bin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0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49.png"/><Relationship Id="rId5" Type="http://schemas.openxmlformats.org/officeDocument/2006/relationships/image" Target="../media/image151.png"/></Relationships>
</file>

<file path=ppt/slides/_rels/slide42.xml.rels><?xml version="1.0" encoding="UTF-8" standalone="yes"?>
<Relationships xmlns="http://schemas.openxmlformats.org/package/2006/relationships"><Relationship Id="rId7" Type="http://schemas.openxmlformats.org/officeDocument/2006/relationships/oleObject" Target="../embeddings/oleObject83.bin"/><Relationship Id="rId1" Type="http://schemas.openxmlformats.org/officeDocument/2006/relationships/vmlDrawing" Target="../drawings/vmlDrawing20.vml"/><Relationship Id="rId24" Type="http://schemas.openxmlformats.org/officeDocument/2006/relationships/oleObject" Target="../embeddings/oleObject89.bin"/><Relationship Id="rId25" Type="http://schemas.openxmlformats.org/officeDocument/2006/relationships/image" Target="../media/image59.wmf"/><Relationship Id="rId8" Type="http://schemas.openxmlformats.org/officeDocument/2006/relationships/image" Target="../media/image43.wmf"/><Relationship Id="rId13" Type="http://schemas.openxmlformats.org/officeDocument/2006/relationships/oleObject" Target="../embeddings/oleObject85.bin"/><Relationship Id="rId10" Type="http://schemas.openxmlformats.org/officeDocument/2006/relationships/oleObject" Target="../embeddings/oleObject84.bin"/><Relationship Id="rId12" Type="http://schemas.openxmlformats.org/officeDocument/2006/relationships/image" Target="../media/image65.png"/><Relationship Id="rId17" Type="http://schemas.openxmlformats.org/officeDocument/2006/relationships/image" Target="../media/image46.emf"/><Relationship Id="rId9" Type="http://schemas.openxmlformats.org/officeDocument/2006/relationships/image" Target="../media/image64.png"/><Relationship Id="rId18" Type="http://schemas.openxmlformats.org/officeDocument/2006/relationships/image" Target="../media/image67.png"/><Relationship Id="rId3" Type="http://schemas.openxmlformats.org/officeDocument/2006/relationships/image" Target="../media/image62.png"/><Relationship Id="rId27" Type="http://schemas.openxmlformats.org/officeDocument/2006/relationships/image" Target="../media/image130.png"/><Relationship Id="rId14" Type="http://schemas.openxmlformats.org/officeDocument/2006/relationships/image" Target="../media/image45.wmf"/><Relationship Id="rId23" Type="http://schemas.openxmlformats.org/officeDocument/2006/relationships/image" Target="../media/image58.wmf"/><Relationship Id="rId4" Type="http://schemas.openxmlformats.org/officeDocument/2006/relationships/oleObject" Target="../embeddings/oleObject82.bin"/><Relationship Id="rId26" Type="http://schemas.openxmlformats.org/officeDocument/2006/relationships/image" Target="../media/image70.png"/><Relationship Id="rId11" Type="http://schemas.openxmlformats.org/officeDocument/2006/relationships/image" Target="../media/image44.wmf"/><Relationship Id="rId6" Type="http://schemas.openxmlformats.org/officeDocument/2006/relationships/image" Target="../media/image63.png"/><Relationship Id="rId16" Type="http://schemas.openxmlformats.org/officeDocument/2006/relationships/oleObject" Target="../embeddings/oleObject86.bin"/><Relationship Id="rId5" Type="http://schemas.openxmlformats.org/officeDocument/2006/relationships/image" Target="../media/image42.wmf"/><Relationship Id="rId15" Type="http://schemas.openxmlformats.org/officeDocument/2006/relationships/image" Target="../media/image66.png"/><Relationship Id="rId19" Type="http://schemas.openxmlformats.org/officeDocument/2006/relationships/oleObject" Target="../embeddings/oleObject87.bin"/><Relationship Id="rId20" Type="http://schemas.openxmlformats.org/officeDocument/2006/relationships/image" Target="../media/image47.wmf"/><Relationship Id="rId22" Type="http://schemas.openxmlformats.org/officeDocument/2006/relationships/oleObject" Target="../embeddings/oleObject88.bin"/><Relationship Id="rId21" Type="http://schemas.openxmlformats.org/officeDocument/2006/relationships/image" Target="../media/image69.png"/><Relationship Id="rId2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4" Type="http://schemas.openxmlformats.org/officeDocument/2006/relationships/oleObject" Target="../embeddings/oleObject90.bin"/><Relationship Id="rId5" Type="http://schemas.openxmlformats.org/officeDocument/2006/relationships/image" Target="../media/image152.emf"/><Relationship Id="rId7" Type="http://schemas.openxmlformats.org/officeDocument/2006/relationships/image" Target="../media/image154.png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156.emf"/><Relationship Id="rId3" Type="http://schemas.openxmlformats.org/officeDocument/2006/relationships/notesSlide" Target="../notesSlides/notesSlide36.xml"/><Relationship Id="rId6" Type="http://schemas.openxmlformats.org/officeDocument/2006/relationships/image" Target="../media/image153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91.bin"/><Relationship Id="rId5" Type="http://schemas.openxmlformats.org/officeDocument/2006/relationships/image" Target="../media/image152.emf"/><Relationship Id="rId7" Type="http://schemas.openxmlformats.org/officeDocument/2006/relationships/image" Target="../media/image158.png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37.xml"/><Relationship Id="rId6" Type="http://schemas.openxmlformats.org/officeDocument/2006/relationships/image" Target="../media/image157.png"/></Relationships>
</file>

<file path=ppt/slides/_rels/slide45.xml.rels><?xml version="1.0" encoding="UTF-8" standalone="yes"?>
<Relationships xmlns="http://schemas.openxmlformats.org/package/2006/relationships"><Relationship Id="rId6" Type="http://schemas.openxmlformats.org/officeDocument/2006/relationships/image" Target="../media/image152.emf"/><Relationship Id="rId4" Type="http://schemas.openxmlformats.org/officeDocument/2006/relationships/image" Target="../media/image159.jpg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38.xml"/><Relationship Id="rId5" Type="http://schemas.openxmlformats.org/officeDocument/2006/relationships/oleObject" Target="../embeddings/oleObject92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4" Type="http://schemas.openxmlformats.org/officeDocument/2006/relationships/image" Target="../media/image159.jpg"/><Relationship Id="rId10" Type="http://schemas.openxmlformats.org/officeDocument/2006/relationships/image" Target="../media/image160.emf"/><Relationship Id="rId5" Type="http://schemas.openxmlformats.org/officeDocument/2006/relationships/oleObject" Target="../embeddings/oleObject93.bin"/><Relationship Id="rId7" Type="http://schemas.openxmlformats.org/officeDocument/2006/relationships/image" Target="../media/image162.png"/><Relationship Id="rId11" Type="http://schemas.openxmlformats.org/officeDocument/2006/relationships/oleObject" Target="../embeddings/oleObject95.bin"/><Relationship Id="rId12" Type="http://schemas.openxmlformats.org/officeDocument/2006/relationships/image" Target="../media/image161.e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12.xml"/><Relationship Id="rId9" Type="http://schemas.openxmlformats.org/officeDocument/2006/relationships/oleObject" Target="../embeddings/oleObject94.bin"/><Relationship Id="rId3" Type="http://schemas.openxmlformats.org/officeDocument/2006/relationships/notesSlide" Target="../notesSlides/notesSlide39.xml"/><Relationship Id="rId6" Type="http://schemas.openxmlformats.org/officeDocument/2006/relationships/image" Target="../media/image152.emf"/></Relationships>
</file>

<file path=ppt/slides/_rels/slide47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72.png"/><Relationship Id="rId4" Type="http://schemas.openxmlformats.org/officeDocument/2006/relationships/image" Target="../media/image166.png"/><Relationship Id="rId7" Type="http://schemas.openxmlformats.org/officeDocument/2006/relationships/image" Target="../media/image169.png"/><Relationship Id="rId11" Type="http://schemas.openxmlformats.org/officeDocument/2006/relationships/image" Target="../media/image164.emf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68.png"/><Relationship Id="rId8" Type="http://schemas.openxmlformats.org/officeDocument/2006/relationships/image" Target="../media/image170.png"/><Relationship Id="rId13" Type="http://schemas.openxmlformats.org/officeDocument/2006/relationships/image" Target="../media/image165.emf"/><Relationship Id="rId10" Type="http://schemas.openxmlformats.org/officeDocument/2006/relationships/oleObject" Target="../embeddings/oleObject96.bin"/><Relationship Id="rId5" Type="http://schemas.openxmlformats.org/officeDocument/2006/relationships/image" Target="../media/image167.png"/><Relationship Id="rId12" Type="http://schemas.openxmlformats.org/officeDocument/2006/relationships/oleObject" Target="../embeddings/oleObject97.bin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171.png"/><Relationship Id="rId3" Type="http://schemas.openxmlformats.org/officeDocument/2006/relationships/notesSlide" Target="../notesSlides/notesSlide40.xml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73.png"/><Relationship Id="rId5" Type="http://schemas.openxmlformats.org/officeDocument/2006/relationships/image" Target="../media/image175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76.jp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7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emf"/><Relationship Id="rId4" Type="http://schemas.openxmlformats.org/officeDocument/2006/relationships/image" Target="../media/image12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5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4" Type="http://schemas.openxmlformats.org/officeDocument/2006/relationships/image" Target="../media/image14.png"/><Relationship Id="rId10" Type="http://schemas.openxmlformats.org/officeDocument/2006/relationships/image" Target="../media/image20.png"/><Relationship Id="rId5" Type="http://schemas.openxmlformats.org/officeDocument/2006/relationships/image" Target="../media/image15.png"/><Relationship Id="rId7" Type="http://schemas.openxmlformats.org/officeDocument/2006/relationships/image" Target="../media/image17.png"/><Relationship Id="rId11" Type="http://schemas.openxmlformats.org/officeDocument/2006/relationships/image" Target="../media/image21.png"/><Relationship Id="rId12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9" Type="http://schemas.openxmlformats.org/officeDocument/2006/relationships/image" Target="../media/image19.png"/><Relationship Id="rId3" Type="http://schemas.openxmlformats.org/officeDocument/2006/relationships/image" Target="../media/image13.png"/><Relationship Id="rId6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1509" y="3828830"/>
            <a:ext cx="2280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Contalbrigo</a:t>
            </a:r>
            <a:r>
              <a:rPr lang="en-US" sz="2000" dirty="0" smtClean="0"/>
              <a:t> Marco</a:t>
            </a:r>
          </a:p>
          <a:p>
            <a:r>
              <a:rPr lang="en-US" sz="2000" dirty="0" smtClean="0"/>
              <a:t>    INFN Ferrara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886756" y="5529924"/>
            <a:ext cx="2712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MENU</a:t>
            </a:r>
            <a:r>
              <a:rPr lang="en-US" b="1" dirty="0" smtClean="0"/>
              <a:t> 2013</a:t>
            </a:r>
            <a:endParaRPr lang="en-US" b="1" dirty="0" smtClean="0"/>
          </a:p>
          <a:p>
            <a:pPr algn="ctr"/>
            <a:r>
              <a:rPr lang="en-US" dirty="0" smtClean="0"/>
              <a:t>3</a:t>
            </a:r>
            <a:r>
              <a:rPr lang="en-US" baseline="30000" dirty="0" smtClean="0"/>
              <a:t>th</a:t>
            </a:r>
            <a:r>
              <a:rPr lang="en-US" dirty="0" smtClean="0"/>
              <a:t> October </a:t>
            </a:r>
            <a:r>
              <a:rPr lang="en-US" dirty="0" smtClean="0"/>
              <a:t>2013,  </a:t>
            </a:r>
            <a:r>
              <a:rPr lang="en-US" dirty="0" smtClean="0"/>
              <a:t>Roma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82640" y="5452136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640" y="6291924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208203" y="1106628"/>
            <a:ext cx="6748162" cy="212365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/>
                <a:latin typeface="+mn-lt"/>
                <a:ea typeface="+mn-ea"/>
                <a:cs typeface="+mn-cs"/>
              </a:rPr>
              <a:t>tudies (at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/>
                <a:latin typeface="+mn-lt"/>
                <a:ea typeface="+mn-ea"/>
                <a:cs typeface="+mn-cs"/>
              </a:rPr>
              <a:t>Jl</a:t>
            </a:r>
            <a:r>
              <a:rPr lang="en-US" sz="3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/>
                <a:latin typeface="+mn-lt"/>
                <a:ea typeface="+mn-ea"/>
                <a:cs typeface="+mn-cs"/>
              </a:rPr>
              <a:t>ab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/>
                <a:latin typeface="+mn-lt"/>
                <a:ea typeface="+mn-ea"/>
                <a:cs typeface="+mn-cs"/>
              </a:rPr>
              <a:t>) of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3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/>
                <a:latin typeface="+mn-lt"/>
                <a:ea typeface="+mn-ea"/>
                <a:cs typeface="+mn-cs"/>
              </a:rPr>
              <a:t>artonic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/>
                <a:latin typeface="+mn-lt"/>
                <a:ea typeface="+mn-ea"/>
                <a:cs typeface="+mn-cs"/>
              </a:rPr>
              <a:t>ransverse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/>
                <a:latin typeface="+mn-lt"/>
                <a:ea typeface="+mn-ea"/>
                <a:cs typeface="+mn-cs"/>
              </a:rPr>
              <a:t>omentum and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/>
                <a:latin typeface="+mn-lt"/>
                <a:ea typeface="+mn-ea"/>
                <a:cs typeface="+mn-cs"/>
              </a:rPr>
              <a:t>pin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/>
                <a:latin typeface="+mn-lt"/>
                <a:ea typeface="+mn-ea"/>
                <a:cs typeface="+mn-cs"/>
              </a:rPr>
              <a:t>tructure of the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/>
                <a:latin typeface="+mn-lt"/>
                <a:ea typeface="+mn-ea"/>
                <a:cs typeface="+mn-cs"/>
              </a:rPr>
              <a:t>n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/>
                <a:latin typeface="+mn-lt"/>
                <a:ea typeface="+mn-ea"/>
                <a:cs typeface="+mn-cs"/>
              </a:rPr>
              <a:t>ucleon</a:t>
            </a:r>
            <a:endParaRPr lang="en-US" sz="3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0"/>
            <a:ext cx="9144000" cy="65984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4200" y="1993900"/>
            <a:ext cx="8115300" cy="20701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93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66285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0" name="Group 18"/>
          <p:cNvGrpSpPr>
            <a:grpSpLocks/>
          </p:cNvGrpSpPr>
          <p:nvPr/>
        </p:nvGrpSpPr>
        <p:grpSpPr bwMode="auto">
          <a:xfrm>
            <a:off x="80877" y="708528"/>
            <a:ext cx="4699001" cy="2792756"/>
            <a:chOff x="2802" y="504"/>
            <a:chExt cx="2960" cy="1747"/>
          </a:xfrm>
        </p:grpSpPr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2844" y="1856"/>
              <a:ext cx="2918" cy="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>
                  <a:solidFill>
                    <a:srgbClr val="FFFF00"/>
                  </a:solidFill>
                  <a:latin typeface="Arial" charset="0"/>
                </a:rPr>
                <a:t>Super High Momentum Spectrometer (SHMS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)</a:t>
              </a:r>
            </a:p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 err="1">
                  <a:solidFill>
                    <a:srgbClr val="FFFF00"/>
                  </a:solidFill>
                </a:rPr>
                <a:t>u</a:t>
              </a:r>
              <a:r>
                <a:rPr lang="en-US" sz="1600" dirty="0" err="1" smtClean="0">
                  <a:solidFill>
                    <a:srgbClr val="FFFF00"/>
                  </a:solidFill>
                </a:rPr>
                <a:t>npolarized</a:t>
              </a:r>
              <a:r>
                <a:rPr lang="en-US" sz="1600" dirty="0" smtClean="0">
                  <a:solidFill>
                    <a:srgbClr val="FFFF00"/>
                  </a:solidFill>
                </a:rPr>
                <a:t> SIDIS, hadron ID</a:t>
              </a:r>
              <a:endParaRPr lang="en-US" sz="1600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2802" y="525"/>
              <a:ext cx="675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20000"/>
                </a:spcBef>
                <a:buSzPct val="150000"/>
              </a:pPr>
              <a:r>
                <a:rPr lang="en-US" b="1" dirty="0" smtClean="0">
                  <a:solidFill>
                    <a:srgbClr val="FFFF00"/>
                  </a:solidFill>
                  <a:latin typeface="Arial" charset="0"/>
                </a:rPr>
                <a:t>Hall-C</a:t>
              </a:r>
              <a:endParaRPr lang="en-US" b="1" dirty="0">
                <a:solidFill>
                  <a:srgbClr val="FFFF00"/>
                </a:solidFill>
                <a:latin typeface="Arial" charset="0"/>
              </a:endParaRPr>
            </a:p>
          </p:txBody>
        </p:sp>
        <p:pic>
          <p:nvPicPr>
            <p:cNvPr id="13" name="Picture 9" descr="HallCnew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504"/>
              <a:ext cx="1776" cy="1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6"/>
          <p:cNvGrpSpPr>
            <a:grpSpLocks/>
          </p:cNvGrpSpPr>
          <p:nvPr/>
        </p:nvGrpSpPr>
        <p:grpSpPr bwMode="auto">
          <a:xfrm>
            <a:off x="4189413" y="629365"/>
            <a:ext cx="4954588" cy="2797296"/>
            <a:chOff x="2639" y="2300"/>
            <a:chExt cx="3121" cy="1909"/>
          </a:xfrm>
        </p:grpSpPr>
        <p:pic>
          <p:nvPicPr>
            <p:cNvPr id="15" name="Picture 12" descr="hallacomb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1" y="2300"/>
              <a:ext cx="1999" cy="1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3221" y="3778"/>
              <a:ext cx="2539" cy="4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90487" tIns="44450" rIns="90487" bIns="44450">
              <a:spAutoFit/>
            </a:bodyPr>
            <a:lstStyle/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Spectrometer </a:t>
              </a:r>
              <a:r>
                <a:rPr lang="en-US" sz="1600" dirty="0">
                  <a:solidFill>
                    <a:srgbClr val="FFFF00"/>
                  </a:solidFill>
                  <a:latin typeface="Arial" charset="0"/>
                </a:rPr>
                <a:t>Pair, 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polarized </a:t>
              </a:r>
              <a:r>
                <a:rPr lang="en-US" sz="1600" baseline="30000" dirty="0" smtClean="0">
                  <a:solidFill>
                    <a:srgbClr val="FFFF00"/>
                  </a:solidFill>
                  <a:latin typeface="Arial" charset="0"/>
                </a:rPr>
                <a:t>3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He target </a:t>
              </a:r>
            </a:p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up to </a:t>
              </a:r>
              <a:r>
                <a:rPr lang="en-US" sz="1600" dirty="0">
                  <a:solidFill>
                    <a:srgbClr val="FFFF00"/>
                  </a:solidFill>
                </a:rPr>
                <a:t>to </a:t>
              </a:r>
              <a:r>
                <a:rPr lang="en-US" sz="1600" dirty="0" smtClean="0">
                  <a:solidFill>
                    <a:srgbClr val="FFFF00"/>
                  </a:solidFill>
                </a:rPr>
                <a:t>10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38 </a:t>
              </a:r>
              <a:r>
                <a:rPr lang="en-US" sz="1600" dirty="0">
                  <a:solidFill>
                    <a:srgbClr val="FFFF00"/>
                  </a:solidFill>
                </a:rPr>
                <a:t>cm</a:t>
              </a:r>
              <a:r>
                <a:rPr lang="en-US" sz="1600" baseline="30000" dirty="0">
                  <a:solidFill>
                    <a:srgbClr val="FFFF00"/>
                  </a:solidFill>
                </a:rPr>
                <a:t>-2 </a:t>
              </a:r>
              <a:r>
                <a:rPr lang="en-US" sz="1600" dirty="0">
                  <a:solidFill>
                    <a:srgbClr val="FFFF00"/>
                  </a:solidFill>
                </a:rPr>
                <a:t>s</a:t>
              </a:r>
              <a:r>
                <a:rPr lang="en-US" sz="1600" baseline="30000" dirty="0">
                  <a:solidFill>
                    <a:srgbClr val="FFFF00"/>
                  </a:solidFill>
                </a:rPr>
                <a:t>-1</a:t>
              </a:r>
              <a:r>
                <a:rPr lang="en-US" sz="1600" dirty="0">
                  <a:solidFill>
                    <a:srgbClr val="FFFF00"/>
                  </a:solidFill>
                </a:rPr>
                <a:t> </a:t>
              </a:r>
              <a:r>
                <a:rPr lang="en-US" sz="1600" dirty="0" smtClean="0">
                  <a:solidFill>
                    <a:srgbClr val="FFFF00"/>
                  </a:solidFill>
                </a:rPr>
                <a:t> 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hadron ID</a:t>
              </a:r>
              <a:endParaRPr lang="en-US" sz="1600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2639" y="2412"/>
              <a:ext cx="67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20000"/>
                </a:spcBef>
                <a:buSzPct val="150000"/>
              </a:pPr>
              <a:r>
                <a:rPr lang="en-US" b="1" dirty="0" smtClean="0">
                  <a:solidFill>
                    <a:srgbClr val="FFFF00"/>
                  </a:solidFill>
                  <a:latin typeface="Arial" charset="0"/>
                </a:rPr>
                <a:t>Hall-A</a:t>
              </a:r>
              <a:endParaRPr lang="en-US" b="1" dirty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grpSp>
        <p:nvGrpSpPr>
          <p:cNvPr id="20" name="Group 18"/>
          <p:cNvGrpSpPr>
            <a:grpSpLocks/>
          </p:cNvGrpSpPr>
          <p:nvPr/>
        </p:nvGrpSpPr>
        <p:grpSpPr bwMode="auto">
          <a:xfrm>
            <a:off x="72277" y="3534545"/>
            <a:ext cx="4803354" cy="3039216"/>
            <a:chOff x="5018" y="3581400"/>
            <a:chExt cx="5021691" cy="3348967"/>
          </a:xfrm>
        </p:grpSpPr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44064" y="3646689"/>
              <a:ext cx="1122695" cy="508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  <a:latin typeface="Arial" charset="0"/>
                </a:rPr>
                <a:t>Hall-B</a:t>
              </a:r>
              <a:endParaRPr lang="en-US" sz="2400" b="1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5018" y="6234555"/>
              <a:ext cx="5021691" cy="695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7" tIns="44450" rIns="90487" bIns="44450">
              <a:spAutoFit/>
            </a:bodyPr>
            <a:lstStyle/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>
                  <a:solidFill>
                    <a:srgbClr val="FFFF00"/>
                  </a:solidFill>
                  <a:latin typeface="Arial" charset="0"/>
                </a:rPr>
                <a:t>CLAS12  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H,D polarized targets up to </a:t>
              </a:r>
              <a:r>
                <a:rPr lang="en-US" sz="1600" dirty="0" smtClean="0">
                  <a:solidFill>
                    <a:srgbClr val="FFFF00"/>
                  </a:solidFill>
                </a:rPr>
                <a:t>10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35 </a:t>
              </a:r>
              <a:r>
                <a:rPr lang="en-US" sz="1600" dirty="0" smtClean="0">
                  <a:solidFill>
                    <a:srgbClr val="FFFF00"/>
                  </a:solidFill>
                </a:rPr>
                <a:t>cm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-2 </a:t>
              </a:r>
              <a:r>
                <a:rPr lang="en-US" sz="1600" dirty="0" smtClean="0">
                  <a:solidFill>
                    <a:srgbClr val="FFFF00"/>
                  </a:solidFill>
                </a:rPr>
                <a:t>s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-1</a:t>
              </a:r>
              <a:r>
                <a:rPr lang="en-US" sz="1600" dirty="0">
                  <a:solidFill>
                    <a:srgbClr val="FFFF00"/>
                  </a:solidFill>
                </a:rPr>
                <a:t> </a:t>
              </a:r>
              <a:endParaRPr lang="en-US" sz="1600" dirty="0" smtClean="0">
                <a:solidFill>
                  <a:srgbClr val="FFFF00"/>
                </a:solidFill>
              </a:endParaRPr>
            </a:p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 smtClean="0">
                  <a:solidFill>
                    <a:srgbClr val="FFFF00"/>
                  </a:solidFill>
                </a:rPr>
                <a:t>“complete” 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acceptance</a:t>
              </a:r>
              <a:r>
                <a:rPr lang="en-US" sz="1600" dirty="0" smtClean="0">
                  <a:solidFill>
                    <a:srgbClr val="FFFF00"/>
                  </a:solidFill>
                </a:rPr>
                <a:t>, hadron ID</a:t>
              </a:r>
              <a:endParaRPr lang="en-US" sz="1600" dirty="0">
                <a:solidFill>
                  <a:srgbClr val="FFFF00"/>
                </a:solidFill>
                <a:latin typeface="Arial" charset="0"/>
              </a:endParaRPr>
            </a:p>
          </p:txBody>
        </p:sp>
        <p:pic>
          <p:nvPicPr>
            <p:cNvPr id="23" name="Picture 24"/>
            <p:cNvPicPr>
              <a:picLocks noChangeAspect="1"/>
            </p:cNvPicPr>
            <p:nvPr/>
          </p:nvPicPr>
          <p:blipFill>
            <a:blip r:embed="rId5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8279" y="3581400"/>
              <a:ext cx="2695575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658" y="3469516"/>
            <a:ext cx="3613030" cy="243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4993278" y="5926838"/>
            <a:ext cx="4150722" cy="63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>
              <a:spcBef>
                <a:spcPct val="20000"/>
              </a:spcBef>
              <a:buFont typeface="Times" charset="0"/>
              <a:buNone/>
            </a:pPr>
            <a:r>
              <a:rPr lang="en-US" sz="1600" dirty="0" smtClean="0">
                <a:solidFill>
                  <a:srgbClr val="FFFF00"/>
                </a:solidFill>
              </a:rPr>
              <a:t>SOLID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  </a:t>
            </a:r>
            <a:r>
              <a:rPr lang="en-US" sz="1600" baseline="30000" dirty="0" smtClean="0">
                <a:solidFill>
                  <a:srgbClr val="FFFF00"/>
                </a:solidFill>
                <a:latin typeface="Arial" charset="0"/>
              </a:rPr>
              <a:t>3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He, NH</a:t>
            </a:r>
            <a:r>
              <a:rPr lang="en-US" sz="1600" baseline="-25000" dirty="0" smtClean="0">
                <a:solidFill>
                  <a:srgbClr val="FFFF00"/>
                </a:solidFill>
                <a:latin typeface="Arial" charset="0"/>
              </a:rPr>
              <a:t>3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 polarized targets </a:t>
            </a:r>
          </a:p>
          <a:p>
            <a:pPr>
              <a:spcBef>
                <a:spcPct val="20000"/>
              </a:spcBef>
              <a:buFont typeface="Times" charset="0"/>
              <a:buNone/>
            </a:pP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up to </a:t>
            </a:r>
            <a:r>
              <a:rPr lang="en-US" sz="1600" dirty="0" smtClean="0">
                <a:solidFill>
                  <a:srgbClr val="FFFF00"/>
                </a:solidFill>
              </a:rPr>
              <a:t>10</a:t>
            </a:r>
            <a:r>
              <a:rPr lang="en-US" sz="1600" baseline="30000" dirty="0" smtClean="0">
                <a:solidFill>
                  <a:srgbClr val="FFFF00"/>
                </a:solidFill>
              </a:rPr>
              <a:t>36 </a:t>
            </a:r>
            <a:r>
              <a:rPr lang="en-US" sz="1600" dirty="0" smtClean="0">
                <a:solidFill>
                  <a:srgbClr val="FFFF00"/>
                </a:solidFill>
              </a:rPr>
              <a:t>cm</a:t>
            </a:r>
            <a:r>
              <a:rPr lang="en-US" sz="1600" baseline="30000" dirty="0" smtClean="0">
                <a:solidFill>
                  <a:srgbClr val="FFFF00"/>
                </a:solidFill>
              </a:rPr>
              <a:t>-2 </a:t>
            </a:r>
            <a:r>
              <a:rPr lang="en-US" sz="1600" dirty="0" smtClean="0">
                <a:solidFill>
                  <a:srgbClr val="FFFF00"/>
                </a:solidFill>
              </a:rPr>
              <a:t>s</a:t>
            </a:r>
            <a:r>
              <a:rPr lang="en-US" sz="1600" baseline="30000" dirty="0" smtClean="0">
                <a:solidFill>
                  <a:srgbClr val="FFFF00"/>
                </a:solidFill>
              </a:rPr>
              <a:t>-1</a:t>
            </a:r>
            <a:r>
              <a:rPr lang="en-US" sz="1600" dirty="0">
                <a:solidFill>
                  <a:srgbClr val="FFFF00"/>
                </a:solidFill>
              </a:rPr>
              <a:t> </a:t>
            </a:r>
            <a:r>
              <a:rPr lang="en-US" sz="1600" dirty="0" smtClean="0">
                <a:solidFill>
                  <a:srgbClr val="FFFF00"/>
                </a:solidFill>
              </a:rPr>
              <a:t>large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 acceptance</a:t>
            </a:r>
            <a:r>
              <a:rPr lang="en-US" sz="1600" dirty="0" smtClean="0">
                <a:solidFill>
                  <a:srgbClr val="FFFF00"/>
                </a:solidFill>
              </a:rPr>
              <a:t>, pion ID</a:t>
            </a:r>
            <a:endParaRPr lang="en-US" sz="16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4125694" y="3534544"/>
            <a:ext cx="1068388" cy="39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SzPct val="150000"/>
            </a:pPr>
            <a:r>
              <a:rPr lang="en-US" b="1" dirty="0" smtClean="0">
                <a:solidFill>
                  <a:srgbClr val="FFFF00"/>
                </a:solidFill>
                <a:latin typeface="Arial" charset="0"/>
              </a:rPr>
              <a:t>Hall-A</a:t>
            </a:r>
            <a:endParaRPr lang="en-US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863191" y="-76200"/>
            <a:ext cx="527154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JLab12 Experimental Halls</a:t>
            </a:r>
          </a:p>
        </p:txBody>
      </p:sp>
      <p:sp>
        <p:nvSpPr>
          <p:cNvPr id="2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MENU2013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October </a:t>
            </a:r>
            <a:r>
              <a:rPr lang="en-US" sz="1200" dirty="0" smtClean="0">
                <a:solidFill>
                  <a:schemeClr val="bg1"/>
                </a:solidFill>
              </a:rPr>
              <a:t>2013, </a:t>
            </a:r>
            <a:r>
              <a:rPr lang="en-US" sz="1200" dirty="0" smtClean="0">
                <a:solidFill>
                  <a:schemeClr val="bg1"/>
                </a:solidFill>
              </a:rPr>
              <a:t>Roma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799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343" y="907581"/>
            <a:ext cx="7570225" cy="570328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03685" y="-76200"/>
            <a:ext cx="842610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Hall-C High-momentum Spectrometers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Oval Callout 2"/>
          <p:cNvSpPr/>
          <p:nvPr/>
        </p:nvSpPr>
        <p:spPr>
          <a:xfrm>
            <a:off x="6045195" y="919451"/>
            <a:ext cx="3072506" cy="1620550"/>
          </a:xfrm>
          <a:prstGeom prst="wedgeEllipseCallout">
            <a:avLst>
              <a:gd name="adj1" fmla="val -48289"/>
              <a:gd name="adj2" fmla="val 5507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Callout 10"/>
          <p:cNvSpPr/>
          <p:nvPr/>
        </p:nvSpPr>
        <p:spPr>
          <a:xfrm>
            <a:off x="173788" y="4678946"/>
            <a:ext cx="3160477" cy="1547318"/>
          </a:xfrm>
          <a:prstGeom prst="wedgeEllipseCallout">
            <a:avLst>
              <a:gd name="adj1" fmla="val 46198"/>
              <a:gd name="adj2" fmla="val -15019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2690" y="4785558"/>
            <a:ext cx="27751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Super-HMS</a:t>
            </a:r>
          </a:p>
          <a:p>
            <a:pPr algn="ctr"/>
            <a:r>
              <a:rPr lang="en-US" dirty="0" smtClean="0"/>
              <a:t>11 </a:t>
            </a:r>
            <a:r>
              <a:rPr lang="en-US" dirty="0" err="1" smtClean="0"/>
              <a:t>GeV</a:t>
            </a:r>
            <a:r>
              <a:rPr lang="en-US" dirty="0" smtClean="0"/>
              <a:t>/c spectrometer</a:t>
            </a:r>
          </a:p>
          <a:p>
            <a:pPr algn="ctr"/>
            <a:r>
              <a:rPr lang="en-US" dirty="0" smtClean="0"/>
              <a:t>5</a:t>
            </a:r>
            <a:r>
              <a:rPr lang="en-US" baseline="30000" dirty="0" smtClean="0"/>
              <a:t>o</a:t>
            </a:r>
            <a:r>
              <a:rPr lang="en-US" dirty="0" smtClean="0"/>
              <a:t>-25</a:t>
            </a:r>
            <a:r>
              <a:rPr lang="en-US" baseline="30000" dirty="0" smtClean="0"/>
              <a:t>o</a:t>
            </a:r>
            <a:r>
              <a:rPr lang="en-US" dirty="0" smtClean="0"/>
              <a:t> angular range</a:t>
            </a:r>
          </a:p>
          <a:p>
            <a:pPr algn="ctr"/>
            <a:r>
              <a:rPr lang="en-US" dirty="0" smtClean="0"/>
              <a:t>e/h, </a:t>
            </a:r>
            <a:r>
              <a:rPr lang="en-US" dirty="0" smtClean="0">
                <a:latin typeface="Symbol"/>
              </a:rPr>
              <a:t>p</a:t>
            </a:r>
            <a:r>
              <a:rPr lang="en-US" dirty="0" smtClean="0"/>
              <a:t>/K ID by Cherenkov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08366" y="1046723"/>
            <a:ext cx="27751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HMS</a:t>
            </a:r>
          </a:p>
          <a:p>
            <a:pPr algn="ctr"/>
            <a:r>
              <a:rPr lang="en-US" dirty="0" smtClean="0"/>
              <a:t>7 </a:t>
            </a:r>
            <a:r>
              <a:rPr lang="en-US" dirty="0" err="1" smtClean="0"/>
              <a:t>GeV</a:t>
            </a:r>
            <a:r>
              <a:rPr lang="en-US" dirty="0" smtClean="0"/>
              <a:t>/c spectrometer</a:t>
            </a:r>
          </a:p>
          <a:p>
            <a:pPr algn="ctr"/>
            <a:r>
              <a:rPr lang="en-US" dirty="0" smtClean="0"/>
              <a:t>10</a:t>
            </a:r>
            <a:r>
              <a:rPr lang="en-US" baseline="30000" dirty="0" smtClean="0"/>
              <a:t>o</a:t>
            </a:r>
            <a:r>
              <a:rPr lang="en-US" dirty="0" smtClean="0"/>
              <a:t>-90</a:t>
            </a:r>
            <a:r>
              <a:rPr lang="en-US" baseline="30000" dirty="0" smtClean="0"/>
              <a:t>o</a:t>
            </a:r>
            <a:r>
              <a:rPr lang="en-US" dirty="0" smtClean="0"/>
              <a:t> angular range</a:t>
            </a:r>
          </a:p>
          <a:p>
            <a:pPr algn="ctr"/>
            <a:r>
              <a:rPr lang="en-US" dirty="0" smtClean="0"/>
              <a:t>e/h, </a:t>
            </a:r>
            <a:r>
              <a:rPr lang="en-US" dirty="0" smtClean="0">
                <a:latin typeface="Symbol"/>
              </a:rPr>
              <a:t>p</a:t>
            </a:r>
            <a:r>
              <a:rPr lang="en-US" dirty="0" smtClean="0"/>
              <a:t>/K ID by Cherenkov 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421091" y="763826"/>
            <a:ext cx="3947709" cy="36554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79120" y="790814"/>
            <a:ext cx="3708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SIDIS cross-section factorization tests</a:t>
            </a:r>
            <a:endParaRPr lang="en-US" sz="1600" dirty="0"/>
          </a:p>
        </p:txBody>
      </p:sp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MENU2013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October </a:t>
            </a:r>
            <a:r>
              <a:rPr lang="en-US" sz="1200" dirty="0" smtClean="0">
                <a:solidFill>
                  <a:schemeClr val="bg1"/>
                </a:solidFill>
              </a:rPr>
              <a:t>2013, </a:t>
            </a:r>
            <a:r>
              <a:rPr lang="en-US" sz="1200" dirty="0" smtClean="0">
                <a:solidFill>
                  <a:schemeClr val="bg1"/>
                </a:solidFill>
              </a:rPr>
              <a:t>Roma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97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02648" y="643696"/>
            <a:ext cx="5866190" cy="5191611"/>
            <a:chOff x="3289905" y="940039"/>
            <a:chExt cx="5866190" cy="5191611"/>
          </a:xfrm>
        </p:grpSpPr>
        <p:pic>
          <p:nvPicPr>
            <p:cNvPr id="5" name="Picture 4" descr="clas1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905" y="940039"/>
              <a:ext cx="5866190" cy="519161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698936" y="1457958"/>
              <a:ext cx="518065" cy="120032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DC </a:t>
              </a:r>
            </a:p>
            <a:p>
              <a:r>
                <a:rPr lang="en-US" dirty="0" smtClean="0"/>
                <a:t>R3</a:t>
              </a:r>
            </a:p>
            <a:p>
              <a:r>
                <a:rPr lang="en-US" dirty="0" smtClean="0"/>
                <a:t>R2</a:t>
              </a:r>
            </a:p>
            <a:p>
              <a:r>
                <a:rPr lang="en-US" dirty="0" smtClean="0"/>
                <a:t>R1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84098" y="2417236"/>
              <a:ext cx="428322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/>
                <a:t>E</a:t>
              </a:r>
              <a:r>
                <a:rPr lang="en-US" dirty="0" smtClean="0"/>
                <a:t>C 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039871" y="5506629"/>
              <a:ext cx="710914" cy="369332"/>
            </a:xfrm>
            <a:prstGeom prst="rect">
              <a:avLst/>
            </a:prstGeom>
            <a:gradFill>
              <a:gsLst>
                <a:gs pos="0">
                  <a:srgbClr val="E4C535"/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Torus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79698" y="1324913"/>
              <a:ext cx="653144" cy="3693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FTOF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98568" y="5006058"/>
              <a:ext cx="658992" cy="36933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PCAL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65033" y="3465770"/>
              <a:ext cx="680704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HTCC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037603" y="5146436"/>
              <a:ext cx="997539" cy="369332"/>
            </a:xfrm>
            <a:prstGeom prst="rect">
              <a:avLst/>
            </a:prstGeom>
            <a:gradFill>
              <a:gsLst>
                <a:gs pos="0">
                  <a:srgbClr val="0000FF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Solenoid</a:t>
              </a:r>
              <a:endParaRPr lang="en-US" dirty="0"/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145572" y="1296219"/>
            <a:ext cx="3410428" cy="333785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85034" y="-76200"/>
            <a:ext cx="862785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CLAS12 Large-Acceptance Spectrometer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4417" y="1462532"/>
            <a:ext cx="2811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Luminosity up to 10</a:t>
            </a:r>
            <a:r>
              <a:rPr lang="en-US" sz="1600" baseline="30000" dirty="0" smtClean="0"/>
              <a:t>35 </a:t>
            </a:r>
            <a:r>
              <a:rPr lang="en-US" sz="1600" dirty="0" smtClean="0"/>
              <a:t>cm</a:t>
            </a:r>
            <a:r>
              <a:rPr lang="en-US" sz="1600" baseline="30000" dirty="0" smtClean="0"/>
              <a:t>-2 </a:t>
            </a:r>
            <a:r>
              <a:rPr lang="en-US" sz="1600" dirty="0" smtClean="0"/>
              <a:t>s</a:t>
            </a:r>
            <a:r>
              <a:rPr lang="en-US" sz="1600" baseline="30000" dirty="0" smtClean="0"/>
              <a:t>-1</a:t>
            </a:r>
            <a:endParaRPr lang="en-US" sz="1600" baseline="30000" dirty="0"/>
          </a:p>
        </p:txBody>
      </p:sp>
      <p:sp>
        <p:nvSpPr>
          <p:cNvPr id="33" name="TextBox 32"/>
          <p:cNvSpPr txBox="1"/>
          <p:nvPr/>
        </p:nvSpPr>
        <p:spPr>
          <a:xfrm>
            <a:off x="121382" y="3037707"/>
            <a:ext cx="3138700" cy="12105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Broad kinematic range coverage </a:t>
            </a:r>
          </a:p>
          <a:p>
            <a:r>
              <a:rPr lang="en-US" sz="1600" dirty="0" smtClean="0"/>
              <a:t>(current to target fragmentation)</a:t>
            </a:r>
          </a:p>
          <a:p>
            <a:endParaRPr lang="en-US" sz="1600" baseline="30000" dirty="0" smtClean="0"/>
          </a:p>
          <a:p>
            <a:endParaRPr lang="en-US" baseline="30000" dirty="0"/>
          </a:p>
          <a:p>
            <a:r>
              <a:rPr lang="en-US" dirty="0" smtClean="0"/>
              <a:t> </a:t>
            </a:r>
            <a:r>
              <a:rPr lang="en-US" sz="1600" dirty="0" smtClean="0"/>
              <a:t>TOF + RICH for </a:t>
            </a:r>
            <a:r>
              <a:rPr lang="en-US" sz="1600" dirty="0" smtClean="0"/>
              <a:t>clear hadron </a:t>
            </a:r>
            <a:r>
              <a:rPr lang="en-US" sz="1600" dirty="0" smtClean="0"/>
              <a:t>ID</a:t>
            </a:r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176249" y="2517625"/>
            <a:ext cx="25113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 and D polarized targets</a:t>
            </a:r>
            <a:endParaRPr lang="en-US" sz="1600" baseline="30000" dirty="0"/>
          </a:p>
        </p:txBody>
      </p:sp>
      <p:sp>
        <p:nvSpPr>
          <p:cNvPr id="38" name="TextBox 37"/>
          <p:cNvSpPr txBox="1"/>
          <p:nvPr/>
        </p:nvSpPr>
        <p:spPr>
          <a:xfrm>
            <a:off x="170204" y="1966343"/>
            <a:ext cx="3001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Highly polarized electron beam</a:t>
            </a:r>
            <a:endParaRPr lang="en-US" sz="1600" baseline="30000" dirty="0"/>
          </a:p>
        </p:txBody>
      </p:sp>
      <p:sp>
        <p:nvSpPr>
          <p:cNvPr id="40" name="TextBox 39"/>
          <p:cNvSpPr txBox="1"/>
          <p:nvPr/>
        </p:nvSpPr>
        <p:spPr>
          <a:xfrm>
            <a:off x="5389310" y="2498633"/>
            <a:ext cx="653144" cy="369332"/>
          </a:xfrm>
          <a:prstGeom prst="rect">
            <a:avLst/>
          </a:prstGeom>
          <a:gradFill>
            <a:gsLst>
              <a:gs pos="0">
                <a:srgbClr val="008000"/>
              </a:gs>
              <a:gs pos="100000">
                <a:schemeClr val="accent3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RICH</a:t>
            </a:r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1306699" y="5919806"/>
            <a:ext cx="7056669" cy="36554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464728" y="5946794"/>
            <a:ext cx="6749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TMDs and GPDs </a:t>
            </a:r>
            <a:r>
              <a:rPr lang="en-US" sz="1600" dirty="0"/>
              <a:t>c</a:t>
            </a:r>
            <a:r>
              <a:rPr lang="en-US" sz="1600" dirty="0" smtClean="0"/>
              <a:t>omprehensive study, with special care on applicability</a:t>
            </a:r>
            <a:endParaRPr lang="en-US" sz="1600" dirty="0"/>
          </a:p>
        </p:txBody>
      </p:sp>
      <p:sp>
        <p:nvSpPr>
          <p:cNvPr id="3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MENU2013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October </a:t>
            </a:r>
            <a:r>
              <a:rPr lang="en-US" sz="1200" dirty="0" smtClean="0">
                <a:solidFill>
                  <a:schemeClr val="bg1"/>
                </a:solidFill>
              </a:rPr>
              <a:t>2013, </a:t>
            </a:r>
            <a:r>
              <a:rPr lang="en-US" sz="1200" dirty="0" smtClean="0">
                <a:solidFill>
                  <a:schemeClr val="bg1"/>
                </a:solidFill>
              </a:rPr>
              <a:t>Roma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505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pt_pip_la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126" y="2473182"/>
            <a:ext cx="3347824" cy="3347824"/>
          </a:xfrm>
          <a:prstGeom prst="rect">
            <a:avLst/>
          </a:prstGeom>
        </p:spPr>
      </p:pic>
      <p:pic>
        <p:nvPicPr>
          <p:cNvPr id="42" name="Picture 41" descr="ele_th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61" y="690485"/>
            <a:ext cx="3751615" cy="1198433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015181" y="5889846"/>
            <a:ext cx="7153459" cy="5683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hq2_las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41" y="2439576"/>
            <a:ext cx="3361414" cy="3361414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5340447" y="1920767"/>
            <a:ext cx="3426561" cy="55138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517242" y="1919340"/>
            <a:ext cx="3426561" cy="55138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017173" y="-76200"/>
            <a:ext cx="544737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CLAS12 Kinematic 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overage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326225" y="2906919"/>
            <a:ext cx="1264044" cy="1248456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421467" y="2545644"/>
            <a:ext cx="408820" cy="3612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75239" y="1925203"/>
            <a:ext cx="3035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Intermediate </a:t>
            </a:r>
            <a:r>
              <a:rPr lang="en-US" sz="1400" dirty="0" err="1" smtClean="0"/>
              <a:t>anguar</a:t>
            </a:r>
            <a:r>
              <a:rPr lang="en-US" sz="1400" dirty="0" smtClean="0"/>
              <a:t> range (15-25</a:t>
            </a:r>
            <a:r>
              <a:rPr lang="en-US" sz="1400" baseline="30000" dirty="0" smtClean="0"/>
              <a:t>o</a:t>
            </a:r>
            <a:r>
              <a:rPr lang="en-US" sz="1400" dirty="0" smtClean="0"/>
              <a:t>) </a:t>
            </a:r>
          </a:p>
          <a:p>
            <a:r>
              <a:rPr lang="en-US" sz="1400" dirty="0"/>
              <a:t>m</a:t>
            </a:r>
            <a:r>
              <a:rPr lang="en-US" sz="1400" dirty="0" smtClean="0"/>
              <a:t>andatory to reach high P</a:t>
            </a:r>
            <a:r>
              <a:rPr lang="en-US" sz="1400" baseline="-25000" dirty="0" smtClean="0"/>
              <a:t>T</a:t>
            </a:r>
            <a:r>
              <a:rPr lang="en-US" sz="1400" dirty="0" smtClean="0"/>
              <a:t> values</a:t>
            </a:r>
            <a:endParaRPr lang="en-US" sz="1400" dirty="0"/>
          </a:p>
        </p:txBody>
      </p:sp>
      <p:sp>
        <p:nvSpPr>
          <p:cNvPr id="20" name="Oval 19"/>
          <p:cNvSpPr/>
          <p:nvPr/>
        </p:nvSpPr>
        <p:spPr>
          <a:xfrm>
            <a:off x="7236011" y="3647349"/>
            <a:ext cx="990024" cy="1091775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>
            <a:stCxn id="20" idx="0"/>
          </p:cNvCxnSpPr>
          <p:nvPr/>
        </p:nvCxnSpPr>
        <p:spPr>
          <a:xfrm flipH="1" flipV="1">
            <a:off x="7124095" y="2545644"/>
            <a:ext cx="606928" cy="11017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00348" y="1920767"/>
            <a:ext cx="3330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Large electron scattering angles (&gt; 20</a:t>
            </a:r>
            <a:r>
              <a:rPr lang="en-US" sz="1400" baseline="30000" dirty="0" smtClean="0"/>
              <a:t>o</a:t>
            </a:r>
            <a:r>
              <a:rPr lang="en-US" sz="1400" dirty="0" smtClean="0"/>
              <a:t>) </a:t>
            </a:r>
          </a:p>
          <a:p>
            <a:r>
              <a:rPr lang="en-US" sz="1400" dirty="0"/>
              <a:t>m</a:t>
            </a:r>
            <a:r>
              <a:rPr lang="en-US" sz="1400" dirty="0" smtClean="0"/>
              <a:t>andatory to reach high Q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values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2482047" y="4591448"/>
            <a:ext cx="110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Electron</a:t>
            </a:r>
            <a:endParaRPr lang="en-US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1181378" y="5861950"/>
            <a:ext cx="68565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The CLAS12 forward </a:t>
            </a:r>
            <a:r>
              <a:rPr lang="en-US" sz="1600" dirty="0" smtClean="0"/>
              <a:t>detector is </a:t>
            </a:r>
            <a:r>
              <a:rPr lang="en-US" sz="1600" dirty="0"/>
              <a:t>perfectly suitable for </a:t>
            </a:r>
            <a:r>
              <a:rPr lang="en-US" sz="1600" dirty="0" smtClean="0"/>
              <a:t>high-Q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and high-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dirty="0" smtClean="0"/>
              <a:t> </a:t>
            </a:r>
          </a:p>
          <a:p>
            <a:r>
              <a:rPr lang="en-US" sz="1600" dirty="0"/>
              <a:t>m</a:t>
            </a:r>
            <a:r>
              <a:rPr lang="en-US" sz="1600" dirty="0" smtClean="0"/>
              <a:t>easurements since </a:t>
            </a:r>
            <a:r>
              <a:rPr lang="en-US" sz="1600" dirty="0"/>
              <a:t>designed to cover up to 40 </a:t>
            </a:r>
            <a:r>
              <a:rPr lang="en-US" sz="1600" dirty="0" smtClean="0"/>
              <a:t>degrees angles</a:t>
            </a:r>
            <a:endParaRPr lang="en-US" sz="1600" dirty="0"/>
          </a:p>
        </p:txBody>
      </p:sp>
      <p:sp>
        <p:nvSpPr>
          <p:cNvPr id="39" name="Parallelogram 38"/>
          <p:cNvSpPr/>
          <p:nvPr/>
        </p:nvSpPr>
        <p:spPr>
          <a:xfrm rot="1444774">
            <a:off x="1351601" y="2843643"/>
            <a:ext cx="246542" cy="1380610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2634447" y="837086"/>
            <a:ext cx="1005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Electron</a:t>
            </a:r>
            <a:endParaRPr lang="en-US" sz="16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7720497" y="740081"/>
            <a:ext cx="5042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Symbol"/>
              </a:rPr>
              <a:t>p</a:t>
            </a:r>
            <a:r>
              <a:rPr lang="en-US" sz="2200" dirty="0" smtClean="0"/>
              <a:t>+</a:t>
            </a:r>
            <a:endParaRPr lang="en-US" sz="2200" dirty="0"/>
          </a:p>
        </p:txBody>
      </p:sp>
      <p:pic>
        <p:nvPicPr>
          <p:cNvPr id="3" name="Picture 2" descr="pip_pt_acc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815" y="630010"/>
            <a:ext cx="2935045" cy="12703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47622" y="794214"/>
            <a:ext cx="136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acceptance</a:t>
            </a:r>
            <a:endParaRPr lang="en-US" dirty="0"/>
          </a:p>
        </p:txBody>
      </p:sp>
      <p:sp>
        <p:nvSpPr>
          <p:cNvPr id="3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MENU2013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October </a:t>
            </a:r>
            <a:r>
              <a:rPr lang="en-US" sz="1200" dirty="0" smtClean="0">
                <a:solidFill>
                  <a:schemeClr val="bg1"/>
                </a:solidFill>
              </a:rPr>
              <a:t>2013, </a:t>
            </a:r>
            <a:r>
              <a:rPr lang="en-US" sz="1200" dirty="0" smtClean="0">
                <a:solidFill>
                  <a:schemeClr val="bg1"/>
                </a:solidFill>
              </a:rPr>
              <a:t>Roma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816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" descr="100_20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2" r="5852" b="-816"/>
          <a:stretch>
            <a:fillRect/>
          </a:stretch>
        </p:blipFill>
        <p:spPr bwMode="auto">
          <a:xfrm>
            <a:off x="275585" y="4139474"/>
            <a:ext cx="3586313" cy="269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5"/>
          <p:cNvSpPr/>
          <p:nvPr/>
        </p:nvSpPr>
        <p:spPr>
          <a:xfrm>
            <a:off x="0" y="6464165"/>
            <a:ext cx="3916947" cy="3811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60416" y="3392849"/>
            <a:ext cx="3916947" cy="5917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136590" y="666075"/>
            <a:ext cx="8893461" cy="28663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246189" y="1026018"/>
            <a:ext cx="8651173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sz="1800" b="1" dirty="0" smtClean="0">
                <a:solidFill>
                  <a:srgbClr val="FF0000"/>
                </a:solidFill>
                <a:latin typeface="Times" pitchFamily="18" charset="0"/>
              </a:rPr>
              <a:t>Advantages:</a:t>
            </a:r>
          </a:p>
          <a:p>
            <a:pPr eaLnBrk="0" hangingPunct="0"/>
            <a:endParaRPr lang="en-US" sz="600" b="1" dirty="0">
              <a:solidFill>
                <a:srgbClr val="FF0000"/>
              </a:solidFill>
              <a:latin typeface="Times" pitchFamily="18" charset="0"/>
            </a:endParaRPr>
          </a:p>
          <a:p>
            <a:pPr lvl="1" eaLnBrk="0" hangingPunct="0">
              <a:buFont typeface="Wingdings" charset="2"/>
              <a:buChar char="Ø"/>
            </a:pPr>
            <a:r>
              <a:rPr lang="en-US" sz="1600" b="1" dirty="0" smtClean="0">
                <a:solidFill>
                  <a:srgbClr val="0000FF"/>
                </a:solidFill>
                <a:latin typeface="Times" pitchFamily="18" charset="0"/>
              </a:rPr>
              <a:t>Minimize nuclear background </a:t>
            </a:r>
          </a:p>
          <a:p>
            <a:pPr marL="457200" lvl="1" indent="0" eaLnBrk="0" hangingPunct="0"/>
            <a:r>
              <a:rPr lang="en-US" sz="1600" b="1" dirty="0">
                <a:solidFill>
                  <a:srgbClr val="0000FF"/>
                </a:solidFill>
                <a:latin typeface="Times" pitchFamily="18" charset="0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latin typeface="Times" pitchFamily="18" charset="0"/>
              </a:rPr>
              <a:t>                smaller dilution, no attenuation at large </a:t>
            </a:r>
            <a:r>
              <a:rPr lang="en-US" sz="1600" b="1" dirty="0" err="1" smtClean="0">
                <a:solidFill>
                  <a:srgbClr val="0000FF"/>
                </a:solidFill>
                <a:latin typeface="Times" pitchFamily="18" charset="0"/>
              </a:rPr>
              <a:t>p</a:t>
            </a:r>
            <a:r>
              <a:rPr lang="en-US" sz="1600" b="1" baseline="-25000" dirty="0" err="1" smtClean="0">
                <a:solidFill>
                  <a:srgbClr val="0000FF"/>
                </a:solidFill>
                <a:latin typeface="Times" pitchFamily="18" charset="0"/>
              </a:rPr>
              <a:t>T</a:t>
            </a:r>
            <a:endParaRPr lang="en-US" sz="1600" b="1" dirty="0" smtClean="0">
              <a:solidFill>
                <a:srgbClr val="0000FF"/>
              </a:solidFill>
              <a:latin typeface="Times" pitchFamily="18" charset="0"/>
            </a:endParaRPr>
          </a:p>
          <a:p>
            <a:pPr lvl="1">
              <a:buFont typeface="Wingdings" charset="2"/>
              <a:buChar char="Ø"/>
            </a:pPr>
            <a:r>
              <a:rPr lang="en-US" sz="1600" b="1" dirty="0" smtClean="0">
                <a:solidFill>
                  <a:srgbClr val="0000FF"/>
                </a:solidFill>
                <a:latin typeface="Times" pitchFamily="18" charset="0"/>
              </a:rPr>
              <a:t>Weak holding </a:t>
            </a:r>
            <a:r>
              <a:rPr lang="en-US" sz="1600" b="1" dirty="0">
                <a:solidFill>
                  <a:srgbClr val="0000FF"/>
                </a:solidFill>
                <a:latin typeface="Times" pitchFamily="18" charset="0"/>
              </a:rPr>
              <a:t>field </a:t>
            </a:r>
            <a:r>
              <a:rPr lang="en-US" sz="1600" b="1" dirty="0" smtClean="0">
                <a:solidFill>
                  <a:srgbClr val="0000FF"/>
                </a:solidFill>
                <a:latin typeface="Times" pitchFamily="18" charset="0"/>
              </a:rPr>
              <a:t>(</a:t>
            </a:r>
            <a:r>
              <a:rPr lang="en-US" sz="1600" b="1" dirty="0" err="1" smtClean="0">
                <a:solidFill>
                  <a:srgbClr val="0000FF"/>
                </a:solidFill>
                <a:latin typeface="Times" pitchFamily="18" charset="0"/>
              </a:rPr>
              <a:t>BdL</a:t>
            </a:r>
            <a:r>
              <a:rPr lang="en-US" sz="1600" b="1" dirty="0" smtClean="0">
                <a:solidFill>
                  <a:srgbClr val="0000FF"/>
                </a:solidFill>
                <a:latin typeface="Times" pitchFamily="18" charset="0"/>
              </a:rPr>
              <a:t> </a:t>
            </a:r>
            <a:r>
              <a:rPr lang="en-US" sz="1600" b="1" dirty="0">
                <a:solidFill>
                  <a:srgbClr val="0000FF"/>
                </a:solidFill>
                <a:latin typeface="Times" pitchFamily="18" charset="0"/>
              </a:rPr>
              <a:t>~ 0.1 </a:t>
            </a:r>
            <a:r>
              <a:rPr lang="en-US" sz="1600" b="1" dirty="0" smtClean="0">
                <a:solidFill>
                  <a:srgbClr val="0000FF"/>
                </a:solidFill>
                <a:latin typeface="Times" pitchFamily="18" charset="0"/>
              </a:rPr>
              <a:t>Tm)</a:t>
            </a:r>
          </a:p>
          <a:p>
            <a:pPr marL="457200" lvl="1" indent="0"/>
            <a:r>
              <a:rPr lang="en-US" sz="1600" b="1" dirty="0" smtClean="0">
                <a:solidFill>
                  <a:srgbClr val="0000FF"/>
                </a:solidFill>
                <a:latin typeface="Times" pitchFamily="18" charset="0"/>
              </a:rPr>
              <a:t>                wide acceptance, negligible beam deflection</a:t>
            </a:r>
          </a:p>
          <a:p>
            <a:pPr marL="457200" lvl="1" indent="0"/>
            <a:r>
              <a:rPr lang="en-US" sz="400" b="1" dirty="0">
                <a:solidFill>
                  <a:srgbClr val="0000FF"/>
                </a:solidFill>
                <a:latin typeface="Times" pitchFamily="18" charset="0"/>
              </a:rPr>
              <a:t> </a:t>
            </a:r>
            <a:r>
              <a:rPr lang="en-US" sz="400" b="1" dirty="0" smtClean="0">
                <a:solidFill>
                  <a:srgbClr val="0000FF"/>
                </a:solidFill>
                <a:latin typeface="Times" pitchFamily="18" charset="0"/>
              </a:rPr>
              <a:t>          </a:t>
            </a:r>
          </a:p>
          <a:p>
            <a:pPr eaLnBrk="0" hangingPunct="0"/>
            <a:endParaRPr lang="en-US" sz="400" b="1" dirty="0" smtClean="0">
              <a:solidFill>
                <a:srgbClr val="FF0000"/>
              </a:solidFill>
              <a:latin typeface="Times" pitchFamily="18" charset="0"/>
            </a:endParaRPr>
          </a:p>
          <a:p>
            <a:pPr eaLnBrk="0" hangingPunct="0"/>
            <a:r>
              <a:rPr lang="en-US" sz="1800" b="1" dirty="0" smtClean="0">
                <a:solidFill>
                  <a:srgbClr val="FF0000"/>
                </a:solidFill>
                <a:latin typeface="Times" pitchFamily="18" charset="0"/>
              </a:rPr>
              <a:t>Disadvantages:</a:t>
            </a:r>
          </a:p>
          <a:p>
            <a:pPr eaLnBrk="0" hangingPunct="0"/>
            <a:endParaRPr lang="en-US" sz="400" b="1" dirty="0">
              <a:solidFill>
                <a:srgbClr val="FF0000"/>
              </a:solidFill>
              <a:latin typeface="Times" pitchFamily="18" charset="0"/>
            </a:endParaRPr>
          </a:p>
          <a:p>
            <a:pPr lvl="1" eaLnBrk="0" hangingPunct="0">
              <a:buFont typeface="Wingdings" charset="2"/>
              <a:buChar char="Ø"/>
            </a:pPr>
            <a:r>
              <a:rPr lang="en-US" sz="1600" b="1" dirty="0" smtClean="0">
                <a:latin typeface="Times" pitchFamily="18" charset="0"/>
              </a:rPr>
              <a:t>Very long </a:t>
            </a:r>
            <a:r>
              <a:rPr lang="en-US" sz="1600" b="1" dirty="0">
                <a:latin typeface="Times" pitchFamily="18" charset="0"/>
              </a:rPr>
              <a:t>polarizing times (months</a:t>
            </a:r>
            <a:r>
              <a:rPr lang="en-US" sz="1600" b="1" dirty="0" smtClean="0">
                <a:latin typeface="Times" pitchFamily="18" charset="0"/>
              </a:rPr>
              <a:t>)</a:t>
            </a:r>
            <a:endParaRPr lang="en-US" sz="1600" b="1" dirty="0">
              <a:latin typeface="Times" pitchFamily="18" charset="0"/>
            </a:endParaRPr>
          </a:p>
          <a:p>
            <a:pPr lvl="1" eaLnBrk="0" hangingPunct="0">
              <a:buFont typeface="Wingdings" charset="2"/>
              <a:buChar char="Ø"/>
            </a:pPr>
            <a:r>
              <a:rPr lang="en-US" sz="1600" b="1" dirty="0" smtClean="0">
                <a:latin typeface="Times" pitchFamily="18" charset="0"/>
              </a:rPr>
              <a:t>Sensitivity to local heating by charged beams</a:t>
            </a:r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492107" y="738239"/>
            <a:ext cx="76201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dirty="0"/>
              <a:t>HD-Ice target </a:t>
            </a:r>
            <a:r>
              <a:rPr lang="en-US" sz="1600" b="1" dirty="0" err="1"/>
              <a:t>vs</a:t>
            </a:r>
            <a:r>
              <a:rPr lang="en-US" sz="1600" b="1" dirty="0"/>
              <a:t> </a:t>
            </a:r>
            <a:r>
              <a:rPr lang="en-US" sz="1600" b="1" dirty="0" smtClean="0"/>
              <a:t>standard </a:t>
            </a:r>
            <a:r>
              <a:rPr lang="en-US" sz="1600" b="1" dirty="0"/>
              <a:t>nuclear </a:t>
            </a:r>
            <a:r>
              <a:rPr lang="en-US" sz="1600" b="1" dirty="0" smtClean="0"/>
              <a:t>targets (less luminosity for higher purity)</a:t>
            </a:r>
            <a:endParaRPr lang="en-US" sz="1600" b="1" dirty="0"/>
          </a:p>
        </p:txBody>
      </p:sp>
      <p:sp>
        <p:nvSpPr>
          <p:cNvPr id="30" name="Rectangle 2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 descr="NH3_diluti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956" y="1136781"/>
            <a:ext cx="3099883" cy="197916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934990" y="-76200"/>
            <a:ext cx="712789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Transversely Polarized HD-Ice Target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" name="Plus 2"/>
          <p:cNvSpPr/>
          <p:nvPr/>
        </p:nvSpPr>
        <p:spPr>
          <a:xfrm>
            <a:off x="745176" y="1419057"/>
            <a:ext cx="240146" cy="254000"/>
          </a:xfrm>
          <a:prstGeom prst="mathPlu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lus 18"/>
          <p:cNvSpPr/>
          <p:nvPr/>
        </p:nvSpPr>
        <p:spPr>
          <a:xfrm>
            <a:off x="745176" y="1913483"/>
            <a:ext cx="240146" cy="254000"/>
          </a:xfrm>
          <a:prstGeom prst="mathPlu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inus 3"/>
          <p:cNvSpPr/>
          <p:nvPr/>
        </p:nvSpPr>
        <p:spPr>
          <a:xfrm>
            <a:off x="729248" y="2865691"/>
            <a:ext cx="265007" cy="249995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inus 20"/>
          <p:cNvSpPr/>
          <p:nvPr/>
        </p:nvSpPr>
        <p:spPr>
          <a:xfrm>
            <a:off x="719108" y="3097368"/>
            <a:ext cx="265007" cy="249995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4" descr="H pol during g1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3" b="9161"/>
          <a:stretch>
            <a:fillRect/>
          </a:stretch>
        </p:blipFill>
        <p:spPr bwMode="auto">
          <a:xfrm>
            <a:off x="4438585" y="3574148"/>
            <a:ext cx="4223296" cy="302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7866586" y="5376880"/>
            <a:ext cx="1163466" cy="7472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73384" y="3769809"/>
            <a:ext cx="3916947" cy="5917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6"/>
          <p:cNvSpPr>
            <a:spLocks noChangeArrowheads="1"/>
          </p:cNvSpPr>
          <p:nvPr/>
        </p:nvSpPr>
        <p:spPr bwMode="auto">
          <a:xfrm>
            <a:off x="195377" y="3699341"/>
            <a:ext cx="4243208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latin typeface="Times New Roman" charset="0"/>
                <a:cs typeface="Times New Roman" charset="0"/>
              </a:rPr>
              <a:t>HD-ice </a:t>
            </a:r>
            <a:r>
              <a:rPr lang="en-US" sz="1600" b="1" i="1" dirty="0">
                <a:latin typeface="Times New Roman" charset="0"/>
                <a:cs typeface="Times New Roman" charset="0"/>
              </a:rPr>
              <a:t>ran from Nov/11 to May/</a:t>
            </a:r>
            <a:r>
              <a:rPr lang="en-US" sz="1600" b="1" i="1" dirty="0" smtClean="0">
                <a:latin typeface="Times New Roman" charset="0"/>
                <a:cs typeface="Times New Roman" charset="0"/>
              </a:rPr>
              <a:t>12 at </a:t>
            </a:r>
            <a:r>
              <a:rPr lang="en-US" sz="1600" b="1" i="1" dirty="0" err="1" smtClean="0">
                <a:latin typeface="Times New Roman" charset="0"/>
                <a:cs typeface="Times New Roman" charset="0"/>
              </a:rPr>
              <a:t>Jlab</a:t>
            </a:r>
            <a:r>
              <a:rPr lang="en-US" sz="1600" b="1" i="1" dirty="0" smtClean="0">
                <a:latin typeface="Times New Roman" charset="0"/>
                <a:cs typeface="Times New Roman" charset="0"/>
              </a:rPr>
              <a:t> </a:t>
            </a:r>
          </a:p>
          <a:p>
            <a:r>
              <a:rPr lang="en-US" sz="1600" b="1" i="1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R&amp;D work required to run with electron beams</a:t>
            </a:r>
            <a:endParaRPr lang="en-US" sz="1600" b="1" i="1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891986" y="5385452"/>
            <a:ext cx="11762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E06-101</a:t>
            </a:r>
          </a:p>
          <a:p>
            <a:r>
              <a:rPr lang="en-US" sz="1400" dirty="0"/>
              <a:t>u</a:t>
            </a:r>
            <a:r>
              <a:rPr lang="en-US" sz="1400" dirty="0" smtClean="0"/>
              <a:t>p to 10</a:t>
            </a:r>
            <a:r>
              <a:rPr lang="en-US" sz="1400" baseline="30000" dirty="0" smtClean="0"/>
              <a:t>8</a:t>
            </a:r>
            <a:r>
              <a:rPr lang="en-US" sz="1400" dirty="0" smtClean="0"/>
              <a:t> </a:t>
            </a:r>
            <a:r>
              <a:rPr lang="en-US" sz="1400" dirty="0" smtClean="0">
                <a:latin typeface="Symbol"/>
              </a:rPr>
              <a:t>g</a:t>
            </a:r>
            <a:r>
              <a:rPr lang="en-US" sz="1400" dirty="0" smtClean="0"/>
              <a:t>/s</a:t>
            </a:r>
          </a:p>
          <a:p>
            <a:r>
              <a:rPr lang="en-US" sz="1400" dirty="0" smtClean="0"/>
              <a:t>T1 ~ years </a:t>
            </a:r>
            <a:endParaRPr lang="en-US" sz="1400" dirty="0"/>
          </a:p>
        </p:txBody>
      </p:sp>
      <p:sp>
        <p:nvSpPr>
          <p:cNvPr id="43" name="Oval 42"/>
          <p:cNvSpPr/>
          <p:nvPr/>
        </p:nvSpPr>
        <p:spPr>
          <a:xfrm>
            <a:off x="4811565" y="4025174"/>
            <a:ext cx="270934" cy="183953"/>
          </a:xfrm>
          <a:prstGeom prst="ellipse">
            <a:avLst/>
          </a:prstGeom>
          <a:solidFill>
            <a:srgbClr val="FFFF00">
              <a:alpha val="32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339572" y="3993621"/>
            <a:ext cx="270934" cy="183953"/>
          </a:xfrm>
          <a:prstGeom prst="ellipse">
            <a:avLst/>
          </a:prstGeom>
          <a:solidFill>
            <a:srgbClr val="FFFF00">
              <a:alpha val="32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8306063" y="3074742"/>
            <a:ext cx="572368" cy="449085"/>
            <a:chOff x="8252591" y="3048006"/>
            <a:chExt cx="572368" cy="449085"/>
          </a:xfrm>
        </p:grpSpPr>
        <p:sp>
          <p:nvSpPr>
            <p:cNvPr id="5" name="TextBox 4"/>
            <p:cNvSpPr txBox="1"/>
            <p:nvPr/>
          </p:nvSpPr>
          <p:spPr>
            <a:xfrm>
              <a:off x="8288423" y="3048006"/>
              <a:ext cx="509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</a:t>
              </a:r>
              <a:r>
                <a:rPr lang="en-US" baseline="-25000" dirty="0" smtClean="0"/>
                <a:t>h</a:t>
              </a:r>
              <a:r>
                <a:rPr lang="en-US" baseline="30000" dirty="0" smtClean="0"/>
                <a:t>2</a:t>
              </a:r>
              <a:endParaRPr lang="en-US" baseline="30000" dirty="0"/>
            </a:p>
          </p:txBody>
        </p:sp>
        <p:sp>
          <p:nvSpPr>
            <p:cNvPr id="6" name="TextBox 5"/>
            <p:cNvSpPr txBox="1"/>
            <p:nvPr/>
          </p:nvSpPr>
          <p:spPr>
            <a:xfrm rot="10800000">
              <a:off x="8252591" y="3220092"/>
              <a:ext cx="5723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5714224" y="137561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endParaRPr lang="en-US" baseline="-25000" dirty="0"/>
          </a:p>
        </p:txBody>
      </p:sp>
      <p:sp>
        <p:nvSpPr>
          <p:cNvPr id="4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MENU2013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October </a:t>
            </a:r>
            <a:r>
              <a:rPr lang="en-US" sz="1200" dirty="0" smtClean="0">
                <a:solidFill>
                  <a:schemeClr val="bg1"/>
                </a:solidFill>
              </a:rPr>
              <a:t>2013, </a:t>
            </a:r>
            <a:r>
              <a:rPr lang="en-US" sz="1200" dirty="0" smtClean="0">
                <a:solidFill>
                  <a:schemeClr val="bg1"/>
                </a:solidFill>
              </a:rPr>
              <a:t>Roma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4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775087" y="992367"/>
            <a:ext cx="1442209" cy="140539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39" y="3164847"/>
            <a:ext cx="4207421" cy="309819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7564" y="-76200"/>
            <a:ext cx="830279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Hall-A High-Luminosity Spectrometers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031" y="3265068"/>
            <a:ext cx="4166737" cy="2836511"/>
          </a:xfrm>
          <a:prstGeom prst="rect">
            <a:avLst/>
          </a:prstGeom>
        </p:spPr>
      </p:pic>
      <p:grpSp>
        <p:nvGrpSpPr>
          <p:cNvPr id="10" name="Group 16"/>
          <p:cNvGrpSpPr>
            <a:grpSpLocks/>
          </p:cNvGrpSpPr>
          <p:nvPr/>
        </p:nvGrpSpPr>
        <p:grpSpPr bwMode="auto">
          <a:xfrm>
            <a:off x="253377" y="703350"/>
            <a:ext cx="3708400" cy="2548193"/>
            <a:chOff x="3333" y="2335"/>
            <a:chExt cx="2336" cy="1739"/>
          </a:xfrm>
        </p:grpSpPr>
        <p:pic>
          <p:nvPicPr>
            <p:cNvPr id="11" name="Picture 12" descr="hallacomb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5" y="2335"/>
              <a:ext cx="1999" cy="1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3333" y="3845"/>
              <a:ext cx="2336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90487" tIns="44450" rIns="90487" bIns="44450">
              <a:spAutoFit/>
            </a:bodyPr>
            <a:lstStyle/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 smtClean="0"/>
                <a:t>Present: spectrometer pair</a:t>
              </a:r>
              <a:endParaRPr lang="en-US" sz="1600" dirty="0"/>
            </a:p>
          </p:txBody>
        </p:sp>
      </p:grp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038" y="600612"/>
            <a:ext cx="3375449" cy="2274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5245935" y="2951487"/>
            <a:ext cx="3379905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>
              <a:spcBef>
                <a:spcPct val="20000"/>
              </a:spcBef>
              <a:buFont typeface="Times" charset="0"/>
              <a:buNone/>
            </a:pPr>
            <a:r>
              <a:rPr lang="en-US" sz="1600" dirty="0" smtClean="0"/>
              <a:t>Future: large acceptance detector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775087" y="986115"/>
            <a:ext cx="1442209" cy="13131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baseline="30000" dirty="0"/>
          </a:p>
          <a:p>
            <a:r>
              <a:rPr lang="en-US" sz="1400" dirty="0" smtClean="0"/>
              <a:t>High-luminosity</a:t>
            </a:r>
          </a:p>
          <a:p>
            <a:r>
              <a:rPr lang="en-US" sz="1400" baseline="30000" dirty="0" smtClean="0"/>
              <a:t>3</a:t>
            </a:r>
            <a:r>
              <a:rPr lang="en-US" sz="1400" dirty="0" smtClean="0"/>
              <a:t>He target</a:t>
            </a:r>
          </a:p>
          <a:p>
            <a:endParaRPr lang="en-US" sz="1400" dirty="0"/>
          </a:p>
          <a:p>
            <a:r>
              <a:rPr lang="en-US" sz="1400" dirty="0" smtClean="0"/>
              <a:t>GEM trackers</a:t>
            </a:r>
          </a:p>
          <a:p>
            <a:r>
              <a:rPr lang="en-US" sz="1400" dirty="0" smtClean="0"/>
              <a:t>PID challenging</a:t>
            </a:r>
            <a:endParaRPr lang="en-US" sz="1400" dirty="0"/>
          </a:p>
        </p:txBody>
      </p:sp>
      <p:sp>
        <p:nvSpPr>
          <p:cNvPr id="18" name="Rounded Rectangle 17"/>
          <p:cNvSpPr/>
          <p:nvPr/>
        </p:nvSpPr>
        <p:spPr>
          <a:xfrm>
            <a:off x="1386291" y="6185256"/>
            <a:ext cx="7056669" cy="33855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14880" y="6197351"/>
            <a:ext cx="46666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Ultimate statistical precision in the valence region</a:t>
            </a:r>
            <a:endParaRPr lang="en-US" sz="1600" dirty="0"/>
          </a:p>
        </p:txBody>
      </p:sp>
      <p:sp>
        <p:nvSpPr>
          <p:cNvPr id="2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MENU2013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October </a:t>
            </a:r>
            <a:r>
              <a:rPr lang="en-US" sz="1200" dirty="0" smtClean="0">
                <a:solidFill>
                  <a:schemeClr val="bg1"/>
                </a:solidFill>
              </a:rPr>
              <a:t>2013, </a:t>
            </a:r>
            <a:r>
              <a:rPr lang="en-US" sz="1200" dirty="0" smtClean="0">
                <a:solidFill>
                  <a:schemeClr val="bg1"/>
                </a:solidFill>
              </a:rPr>
              <a:t>Roma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79763" y="3382819"/>
            <a:ext cx="1713053" cy="5195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903848" y="3462001"/>
            <a:ext cx="1568965" cy="6349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047670" y="4075543"/>
            <a:ext cx="788058" cy="5310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Triangle 23"/>
          <p:cNvSpPr/>
          <p:nvPr/>
        </p:nvSpPr>
        <p:spPr>
          <a:xfrm rot="5698093">
            <a:off x="1788960" y="4141728"/>
            <a:ext cx="551256" cy="553875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966908" y="3506874"/>
            <a:ext cx="1607728" cy="7176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>
              <a:spcBef>
                <a:spcPct val="20000"/>
              </a:spcBef>
              <a:buFont typeface="Times" charset="0"/>
              <a:buNone/>
            </a:pPr>
            <a:r>
              <a:rPr lang="en-US" sz="1200" dirty="0" smtClean="0"/>
              <a:t>up </a:t>
            </a:r>
            <a:r>
              <a:rPr lang="en-US" sz="1200" dirty="0" smtClean="0"/>
              <a:t>to </a:t>
            </a:r>
            <a:r>
              <a:rPr lang="en-US" sz="1200" dirty="0"/>
              <a:t>to </a:t>
            </a:r>
            <a:r>
              <a:rPr lang="en-US" sz="1200" dirty="0" smtClean="0"/>
              <a:t>10</a:t>
            </a:r>
            <a:r>
              <a:rPr lang="en-US" sz="1200" baseline="30000" dirty="0" smtClean="0"/>
              <a:t>38 </a:t>
            </a:r>
            <a:r>
              <a:rPr lang="en-US" sz="1200" dirty="0"/>
              <a:t>cm</a:t>
            </a:r>
            <a:r>
              <a:rPr lang="en-US" sz="1200" baseline="30000" dirty="0"/>
              <a:t>-2 </a:t>
            </a:r>
            <a:r>
              <a:rPr lang="en-US" sz="1200" dirty="0"/>
              <a:t>s</a:t>
            </a:r>
            <a:r>
              <a:rPr lang="en-US" sz="1200" baseline="30000" dirty="0"/>
              <a:t>-1</a:t>
            </a:r>
            <a:r>
              <a:rPr lang="en-US" sz="1200" dirty="0"/>
              <a:t> </a:t>
            </a:r>
            <a:r>
              <a:rPr lang="en-US" sz="1200" dirty="0" smtClean="0"/>
              <a:t> </a:t>
            </a:r>
            <a:endParaRPr lang="en-US" sz="1200" dirty="0" smtClean="0"/>
          </a:p>
          <a:p>
            <a:pPr>
              <a:spcBef>
                <a:spcPct val="20000"/>
              </a:spcBef>
              <a:buFont typeface="Times" charset="0"/>
              <a:buNone/>
            </a:pPr>
            <a:r>
              <a:rPr lang="en-US" sz="1200" dirty="0" smtClean="0"/>
              <a:t>hadron ID</a:t>
            </a:r>
          </a:p>
          <a:p>
            <a:pPr>
              <a:spcBef>
                <a:spcPct val="20000"/>
              </a:spcBef>
              <a:buFont typeface="Times" charset="0"/>
              <a:buNone/>
            </a:pPr>
            <a:r>
              <a:rPr lang="en-US" sz="1200" dirty="0"/>
              <a:t>h</a:t>
            </a:r>
            <a:r>
              <a:rPr lang="en-US" sz="1200" dirty="0" smtClean="0"/>
              <a:t>igh Q</a:t>
            </a:r>
            <a:r>
              <a:rPr lang="en-US" sz="1200" baseline="30000" dirty="0" smtClean="0"/>
              <a:t>2</a:t>
            </a:r>
            <a:endParaRPr lang="en-US" sz="1200" baseline="30000" dirty="0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5433583" y="3473546"/>
            <a:ext cx="1459504" cy="71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>
              <a:spcBef>
                <a:spcPct val="20000"/>
              </a:spcBef>
              <a:buFont typeface="Times" charset="0"/>
              <a:buNone/>
            </a:pPr>
            <a:r>
              <a:rPr lang="en-US" sz="1200" dirty="0" smtClean="0">
                <a:solidFill>
                  <a:srgbClr val="000000"/>
                </a:solidFill>
              </a:rPr>
              <a:t>up </a:t>
            </a:r>
            <a:r>
              <a:rPr lang="en-US" sz="1200" dirty="0" smtClean="0">
                <a:solidFill>
                  <a:srgbClr val="000000"/>
                </a:solidFill>
              </a:rPr>
              <a:t>to 10</a:t>
            </a:r>
            <a:r>
              <a:rPr lang="en-US" sz="1200" baseline="30000" dirty="0" smtClean="0">
                <a:solidFill>
                  <a:srgbClr val="000000"/>
                </a:solidFill>
              </a:rPr>
              <a:t>36 </a:t>
            </a:r>
            <a:r>
              <a:rPr lang="en-US" sz="1200" dirty="0" smtClean="0">
                <a:solidFill>
                  <a:srgbClr val="000000"/>
                </a:solidFill>
              </a:rPr>
              <a:t>cm</a:t>
            </a:r>
            <a:r>
              <a:rPr lang="en-US" sz="1200" baseline="30000" dirty="0" smtClean="0">
                <a:solidFill>
                  <a:srgbClr val="000000"/>
                </a:solidFill>
              </a:rPr>
              <a:t>-2 </a:t>
            </a:r>
            <a:r>
              <a:rPr lang="en-US" sz="1200" dirty="0" smtClean="0">
                <a:solidFill>
                  <a:srgbClr val="000000"/>
                </a:solidFill>
              </a:rPr>
              <a:t>s</a:t>
            </a:r>
            <a:r>
              <a:rPr lang="en-US" sz="1200" baseline="30000" dirty="0" smtClean="0">
                <a:solidFill>
                  <a:srgbClr val="000000"/>
                </a:solidFill>
              </a:rPr>
              <a:t>-1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endParaRPr lang="en-US" sz="1200" dirty="0" smtClean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Font typeface="Times" charset="0"/>
              <a:buNone/>
            </a:pPr>
            <a:r>
              <a:rPr lang="en-US" sz="1200" dirty="0" smtClean="0">
                <a:solidFill>
                  <a:srgbClr val="000000"/>
                </a:solidFill>
              </a:rPr>
              <a:t>large </a:t>
            </a:r>
            <a:r>
              <a:rPr lang="en-US" sz="1200" dirty="0" smtClean="0">
                <a:solidFill>
                  <a:srgbClr val="000000"/>
                </a:solidFill>
              </a:rPr>
              <a:t>acceptance, </a:t>
            </a:r>
            <a:endParaRPr lang="en-US" sz="1200" dirty="0" smtClean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Font typeface="Times" charset="0"/>
              <a:buNone/>
            </a:pPr>
            <a:r>
              <a:rPr lang="en-US" sz="1200" dirty="0" smtClean="0">
                <a:solidFill>
                  <a:srgbClr val="000000"/>
                </a:solidFill>
              </a:rPr>
              <a:t>pion </a:t>
            </a:r>
            <a:r>
              <a:rPr lang="en-US" sz="1200" dirty="0" smtClean="0">
                <a:solidFill>
                  <a:srgbClr val="000000"/>
                </a:solidFill>
              </a:rPr>
              <a:t>ID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84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760960" y="-76200"/>
            <a:ext cx="391157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Polarize </a:t>
            </a:r>
            <a:r>
              <a:rPr lang="en-US" sz="3600" b="1" baseline="3000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3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He Target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7030"/>
            <a:ext cx="9144000" cy="5549941"/>
          </a:xfrm>
          <a:prstGeom prst="rect">
            <a:avLst/>
          </a:prstGeom>
        </p:spPr>
      </p:pic>
      <p:sp>
        <p:nvSpPr>
          <p:cNvPr id="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MENU2013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October </a:t>
            </a:r>
            <a:r>
              <a:rPr lang="en-US" sz="1200" dirty="0" smtClean="0">
                <a:solidFill>
                  <a:schemeClr val="bg1"/>
                </a:solidFill>
              </a:rPr>
              <a:t>2013, </a:t>
            </a:r>
            <a:r>
              <a:rPr lang="en-US" sz="1200" dirty="0" smtClean="0">
                <a:solidFill>
                  <a:schemeClr val="bg1"/>
                </a:solidFill>
              </a:rPr>
              <a:t>Roma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5143" y="2806095"/>
            <a:ext cx="4487333" cy="17538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0567" y="3670905"/>
            <a:ext cx="1823527" cy="12155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760960" y="3339496"/>
            <a:ext cx="1661060" cy="14018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1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3" descr="azimuthal_angles_ul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113" y="716208"/>
            <a:ext cx="2615887" cy="167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0021905"/>
              </p:ext>
            </p:extLst>
          </p:nvPr>
        </p:nvGraphicFramePr>
        <p:xfrm>
          <a:off x="34793" y="5941770"/>
          <a:ext cx="3062287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9942" name="Equation" r:id="rId5" imgW="1701800" imgH="393700" progId="Equation.3">
                  <p:embed/>
                </p:oleObj>
              </mc:Choice>
              <mc:Fallback>
                <p:oleObj name="Equation" r:id="rId5" imgW="17018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93" y="5941770"/>
                        <a:ext cx="3062287" cy="711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696068"/>
              </p:ext>
            </p:extLst>
          </p:nvPr>
        </p:nvGraphicFramePr>
        <p:xfrm>
          <a:off x="412619" y="1041186"/>
          <a:ext cx="3597944" cy="2607627"/>
        </p:xfrm>
        <a:graphic>
          <a:graphicData uri="http://schemas.openxmlformats.org/drawingml/2006/table">
            <a:tbl>
              <a:tblPr firstRow="1" bandRow="1"/>
              <a:tblGrid>
                <a:gridCol w="730551"/>
                <a:gridCol w="919238"/>
                <a:gridCol w="919239"/>
                <a:gridCol w="1028916"/>
              </a:tblGrid>
              <a:tr h="42248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5036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99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0012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2" name="Rectangle 31"/>
          <p:cNvSpPr/>
          <p:nvPr/>
        </p:nvSpPr>
        <p:spPr>
          <a:xfrm>
            <a:off x="3016650" y="-76200"/>
            <a:ext cx="296457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SIDIS Case</a:t>
            </a:r>
          </a:p>
        </p:txBody>
      </p:sp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1584467" y="680444"/>
            <a:ext cx="2236272" cy="33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400" b="1" dirty="0">
                <a:solidFill>
                  <a:srgbClr val="FF0000"/>
                </a:solidFill>
              </a:rPr>
              <a:t>q</a:t>
            </a:r>
            <a:r>
              <a:rPr lang="en-US" sz="1400" b="1" dirty="0" smtClean="0">
                <a:solidFill>
                  <a:srgbClr val="FF0000"/>
                </a:solidFill>
              </a:rPr>
              <a:t>uark </a:t>
            </a:r>
            <a:r>
              <a:rPr lang="en-US" sz="1400" b="1" dirty="0" err="1" smtClean="0">
                <a:solidFill>
                  <a:srgbClr val="FF0000"/>
                </a:solidFill>
              </a:rPr>
              <a:t>polarisatio</a:t>
            </a:r>
            <a:r>
              <a:rPr lang="en-US" sz="1500" b="1" dirty="0" err="1" smtClean="0">
                <a:solidFill>
                  <a:srgbClr val="FF0000"/>
                </a:solidFill>
              </a:rPr>
              <a:t>n</a:t>
            </a:r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22" name="Text Box 40"/>
          <p:cNvSpPr txBox="1">
            <a:spLocks noChangeArrowheads="1"/>
          </p:cNvSpPr>
          <p:nvPr/>
        </p:nvSpPr>
        <p:spPr bwMode="auto">
          <a:xfrm rot="16200000">
            <a:off x="-809099" y="2351574"/>
            <a:ext cx="1937691" cy="31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400" b="1" dirty="0">
                <a:solidFill>
                  <a:srgbClr val="FF0000"/>
                </a:solidFill>
              </a:rPr>
              <a:t>nucleon </a:t>
            </a:r>
            <a:r>
              <a:rPr lang="en-US" sz="1400" b="1" dirty="0" err="1">
                <a:solidFill>
                  <a:srgbClr val="FF0000"/>
                </a:solidFill>
              </a:rPr>
              <a:t>polarisation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154219" y="2852526"/>
            <a:ext cx="900419" cy="789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2065679" y="2846388"/>
            <a:ext cx="915553" cy="7953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72"/>
          <p:cNvGrpSpPr>
            <a:grpSpLocks/>
          </p:cNvGrpSpPr>
          <p:nvPr/>
        </p:nvGrpSpPr>
        <p:grpSpPr bwMode="auto">
          <a:xfrm>
            <a:off x="1106279" y="1418444"/>
            <a:ext cx="718137" cy="558305"/>
            <a:chOff x="1632" y="1615"/>
            <a:chExt cx="841" cy="516"/>
          </a:xfrm>
        </p:grpSpPr>
        <p:pic>
          <p:nvPicPr>
            <p:cNvPr id="42" name="Picture 59" descr="spinsa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2" y="1734"/>
              <a:ext cx="242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43" name="Object 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4414462"/>
                </p:ext>
              </p:extLst>
            </p:nvPr>
          </p:nvGraphicFramePr>
          <p:xfrm>
            <a:off x="1857" y="1615"/>
            <a:ext cx="269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9943" name="Equation" r:id="rId8" imgW="215640" imgH="266400" progId="Equation.3">
                    <p:embed/>
                  </p:oleObj>
                </mc:Choice>
                <mc:Fallback>
                  <p:oleObj name="Equation" r:id="rId8" imgW="2156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7" y="1615"/>
                          <a:ext cx="269" cy="3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Text Box 61"/>
            <p:cNvSpPr txBox="1">
              <a:spLocks noChangeArrowheads="1"/>
            </p:cNvSpPr>
            <p:nvPr/>
          </p:nvSpPr>
          <p:spPr bwMode="auto">
            <a:xfrm>
              <a:off x="1632" y="1895"/>
              <a:ext cx="841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>
                  <a:solidFill>
                    <a:srgbClr val="0000FF"/>
                  </a:solidFill>
                </a:rPr>
                <a:t>N</a:t>
              </a:r>
              <a:r>
                <a:rPr lang="en-US" sz="1000" b="1" i="1" dirty="0" smtClean="0">
                  <a:solidFill>
                    <a:srgbClr val="0000FF"/>
                  </a:solidFill>
                </a:rPr>
                <a:t>umber </a:t>
              </a:r>
            </a:p>
          </p:txBody>
        </p:sp>
      </p:grpSp>
      <p:grpSp>
        <p:nvGrpSpPr>
          <p:cNvPr id="29" name="Group 73"/>
          <p:cNvGrpSpPr>
            <a:grpSpLocks/>
          </p:cNvGrpSpPr>
          <p:nvPr/>
        </p:nvGrpSpPr>
        <p:grpSpPr bwMode="auto">
          <a:xfrm>
            <a:off x="2105352" y="2110915"/>
            <a:ext cx="840246" cy="619978"/>
            <a:chOff x="2802" y="2255"/>
            <a:chExt cx="984" cy="573"/>
          </a:xfrm>
        </p:grpSpPr>
        <p:pic>
          <p:nvPicPr>
            <p:cNvPr id="39" name="Picture 63" descr="spinsc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2381"/>
              <a:ext cx="70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40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82022815"/>
                </p:ext>
              </p:extLst>
            </p:nvPr>
          </p:nvGraphicFramePr>
          <p:xfrm>
            <a:off x="2802" y="2255"/>
            <a:ext cx="236" cy="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9944" name="Equation" r:id="rId11" imgW="190440" imgH="266400" progId="Equation.3">
                    <p:embed/>
                  </p:oleObj>
                </mc:Choice>
                <mc:Fallback>
                  <p:oleObj name="Equation" r:id="rId11" imgW="1904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2" y="2255"/>
                          <a:ext cx="236" cy="3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Text Box 65"/>
            <p:cNvSpPr txBox="1">
              <a:spLocks noChangeArrowheads="1"/>
            </p:cNvSpPr>
            <p:nvPr/>
          </p:nvSpPr>
          <p:spPr bwMode="auto">
            <a:xfrm>
              <a:off x="2822" y="2592"/>
              <a:ext cx="808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 err="1">
                  <a:solidFill>
                    <a:srgbClr val="0000FF"/>
                  </a:solidFill>
                </a:rPr>
                <a:t>H</a:t>
              </a:r>
              <a:r>
                <a:rPr lang="en-US" sz="1000" b="1" i="1" dirty="0" err="1" smtClean="0">
                  <a:solidFill>
                    <a:srgbClr val="0000FF"/>
                  </a:solidFill>
                </a:rPr>
                <a:t>elicity</a:t>
              </a:r>
              <a:endParaRPr lang="en-US" sz="1000" b="1" i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79" name="Picture 49" descr="spinsb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826" y="2935076"/>
            <a:ext cx="575294" cy="33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0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3802880"/>
              </p:ext>
            </p:extLst>
          </p:nvPr>
        </p:nvGraphicFramePr>
        <p:xfrm>
          <a:off x="1140851" y="2945509"/>
          <a:ext cx="268975" cy="321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9945" name="Equation" r:id="rId14" imgW="241200" imgH="266400" progId="Equation.3">
                  <p:embed/>
                </p:oleObj>
              </mc:Choice>
              <mc:Fallback>
                <p:oleObj name="Equation" r:id="rId14" imgW="2412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0851" y="2945509"/>
                        <a:ext cx="268975" cy="32187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Text Box 65"/>
          <p:cNvSpPr txBox="1">
            <a:spLocks noChangeArrowheads="1"/>
          </p:cNvSpPr>
          <p:nvPr/>
        </p:nvSpPr>
        <p:spPr bwMode="auto">
          <a:xfrm>
            <a:off x="1272079" y="3274141"/>
            <a:ext cx="618491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Sivers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83" name="Picture 43" descr="spinsb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261" y="1547200"/>
            <a:ext cx="602859" cy="19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4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8093990"/>
              </p:ext>
            </p:extLst>
          </p:nvPr>
        </p:nvGraphicFramePr>
        <p:xfrm>
          <a:off x="3049909" y="1498401"/>
          <a:ext cx="224663" cy="295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9946" name="Equation" r:id="rId17" imgW="203040" imgH="266400" progId="Equation.3">
                  <p:embed/>
                </p:oleObj>
              </mc:Choice>
              <mc:Fallback>
                <p:oleObj name="Equation" r:id="rId17" imgW="2030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9909" y="1498401"/>
                        <a:ext cx="224663" cy="29515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Rectangle 71"/>
          <p:cNvSpPr>
            <a:spLocks noChangeArrowheads="1"/>
          </p:cNvSpPr>
          <p:nvPr/>
        </p:nvSpPr>
        <p:spPr bwMode="auto">
          <a:xfrm>
            <a:off x="2981232" y="1800166"/>
            <a:ext cx="1029323" cy="23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83" tIns="50392" rIns="100783" bIns="50392"/>
          <a:lstStyle/>
          <a:p>
            <a:pPr marL="258763" indent="-258763" algn="l" defTabSz="1008063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Boer-Mulders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86" name="Picture 55" descr="spinsc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74" y="2973006"/>
            <a:ext cx="575294" cy="24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2914663"/>
              </p:ext>
            </p:extLst>
          </p:nvPr>
        </p:nvGraphicFramePr>
        <p:xfrm>
          <a:off x="2078908" y="2928938"/>
          <a:ext cx="277812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9947" name="Equation" r:id="rId20" imgW="228600" imgH="228600" progId="Equation.3">
                  <p:embed/>
                </p:oleObj>
              </mc:Choice>
              <mc:Fallback>
                <p:oleObj name="Equation" r:id="rId20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8908" y="2928938"/>
                        <a:ext cx="277812" cy="279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0" name="Picture 46" descr="spinsa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083" y="2247245"/>
            <a:ext cx="598552" cy="1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1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1664491"/>
              </p:ext>
            </p:extLst>
          </p:nvPr>
        </p:nvGraphicFramePr>
        <p:xfrm>
          <a:off x="3048861" y="2190631"/>
          <a:ext cx="235738" cy="27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9948" name="Equation" r:id="rId23" imgW="228600" imgH="266400" progId="Equation.3">
                  <p:embed/>
                </p:oleObj>
              </mc:Choice>
              <mc:Fallback>
                <p:oleObj name="Equation" r:id="rId23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861" y="2190631"/>
                        <a:ext cx="235738" cy="2751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Text Box 61"/>
          <p:cNvSpPr txBox="1">
            <a:spLocks noChangeArrowheads="1"/>
          </p:cNvSpPr>
          <p:nvPr/>
        </p:nvSpPr>
        <p:spPr bwMode="auto">
          <a:xfrm>
            <a:off x="1409199" y="1864734"/>
            <a:ext cx="696700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Density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58" name="Text Box 65"/>
          <p:cNvSpPr txBox="1">
            <a:spLocks noChangeArrowheads="1"/>
          </p:cNvSpPr>
          <p:nvPr/>
        </p:nvSpPr>
        <p:spPr bwMode="auto">
          <a:xfrm>
            <a:off x="3089964" y="2485327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59" name="Text Box 65"/>
          <p:cNvSpPr txBox="1">
            <a:spLocks noChangeArrowheads="1"/>
          </p:cNvSpPr>
          <p:nvPr/>
        </p:nvSpPr>
        <p:spPr bwMode="auto">
          <a:xfrm>
            <a:off x="2078908" y="3281625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947880" y="3866432"/>
            <a:ext cx="2282290" cy="1956512"/>
            <a:chOff x="3024788" y="1047749"/>
            <a:chExt cx="2951163" cy="2665413"/>
          </a:xfrm>
        </p:grpSpPr>
        <p:grpSp>
          <p:nvGrpSpPr>
            <p:cNvPr id="61" name="Group 8"/>
            <p:cNvGrpSpPr>
              <a:grpSpLocks/>
            </p:cNvGrpSpPr>
            <p:nvPr/>
          </p:nvGrpSpPr>
          <p:grpSpPr bwMode="auto">
            <a:xfrm>
              <a:off x="3239101" y="1049337"/>
              <a:ext cx="2665413" cy="2663825"/>
              <a:chOff x="2085" y="2435"/>
              <a:chExt cx="1679" cy="1678"/>
            </a:xfrm>
          </p:grpSpPr>
          <p:pic>
            <p:nvPicPr>
              <p:cNvPr id="64" name="Picture 9" descr="sidis"/>
              <p:cNvPicPr>
                <a:picLocks noChangeAspect="1" noChangeArrowheads="1"/>
              </p:cNvPicPr>
              <p:nvPr/>
            </p:nvPicPr>
            <p:blipFill>
              <a:blip r:embed="rId25"/>
              <a:srcRect/>
              <a:stretch>
                <a:fillRect/>
              </a:stretch>
            </p:blipFill>
            <p:spPr bwMode="auto">
              <a:xfrm>
                <a:off x="2085" y="2435"/>
                <a:ext cx="1679" cy="167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sp>
            <p:nvSpPr>
              <p:cNvPr id="65" name="Oval 10"/>
              <p:cNvSpPr>
                <a:spLocks noChangeArrowheads="1"/>
              </p:cNvSpPr>
              <p:nvPr/>
            </p:nvSpPr>
            <p:spPr bwMode="auto">
              <a:xfrm>
                <a:off x="2272" y="3630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66" name="Object 11"/>
              <p:cNvGraphicFramePr>
                <a:graphicFrameLocks noChangeAspect="1"/>
              </p:cNvGraphicFramePr>
              <p:nvPr/>
            </p:nvGraphicFramePr>
            <p:xfrm>
              <a:off x="2273" y="3741"/>
              <a:ext cx="264" cy="1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89949" name="Equation" r:id="rId26" imgW="266400" imgH="164880" progId="Equation.3">
                      <p:embed/>
                    </p:oleObj>
                  </mc:Choice>
                  <mc:Fallback>
                    <p:oleObj name="Equation" r:id="rId26" imgW="26640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73" y="3741"/>
                            <a:ext cx="264" cy="1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7" name="AutoShape 12"/>
              <p:cNvSpPr>
                <a:spLocks noChangeArrowheads="1"/>
              </p:cNvSpPr>
              <p:nvPr/>
            </p:nvSpPr>
            <p:spPr bwMode="auto">
              <a:xfrm>
                <a:off x="2674" y="3297"/>
                <a:ext cx="296" cy="2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B2B2B2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68" name="Object 13"/>
              <p:cNvGraphicFramePr>
                <a:graphicFrameLocks noChangeAspect="1"/>
              </p:cNvGraphicFramePr>
              <p:nvPr/>
            </p:nvGraphicFramePr>
            <p:xfrm>
              <a:off x="2759" y="3348"/>
              <a:ext cx="139" cy="1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89950" name="Equation" r:id="rId28" imgW="152280" imgH="139680" progId="Equation.3">
                      <p:embed/>
                    </p:oleObj>
                  </mc:Choice>
                  <mc:Fallback>
                    <p:oleObj name="Equation" r:id="rId28" imgW="152280" imgH="1396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59" y="3348"/>
                            <a:ext cx="139" cy="12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2" name="Oval 14"/>
              <p:cNvSpPr>
                <a:spLocks noChangeArrowheads="1"/>
              </p:cNvSpPr>
              <p:nvPr/>
            </p:nvSpPr>
            <p:spPr bwMode="auto">
              <a:xfrm>
                <a:off x="3162" y="3034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73" name="Object 15"/>
              <p:cNvGraphicFramePr>
                <a:graphicFrameLocks noChangeAspect="1"/>
              </p:cNvGraphicFramePr>
              <p:nvPr/>
            </p:nvGraphicFramePr>
            <p:xfrm>
              <a:off x="3160" y="3132"/>
              <a:ext cx="304" cy="1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89951" name="Equation" r:id="rId30" imgW="253800" imgH="164880" progId="Equation.3">
                      <p:embed/>
                    </p:oleObj>
                  </mc:Choice>
                  <mc:Fallback>
                    <p:oleObj name="Equation" r:id="rId30" imgW="25380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60" y="3132"/>
                            <a:ext cx="304" cy="19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2" name="Rectangle 16"/>
            <p:cNvSpPr>
              <a:spLocks noChangeArrowheads="1"/>
            </p:cNvSpPr>
            <p:nvPr/>
          </p:nvSpPr>
          <p:spPr bwMode="auto">
            <a:xfrm>
              <a:off x="3024788" y="1047749"/>
              <a:ext cx="2951163" cy="266541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03052" y="3371342"/>
            <a:ext cx="5370252" cy="3167385"/>
            <a:chOff x="3703052" y="3224294"/>
            <a:chExt cx="5370252" cy="3167385"/>
          </a:xfrm>
        </p:grpSpPr>
        <p:sp>
          <p:nvSpPr>
            <p:cNvPr id="100" name="Rounded Rectangle 99"/>
            <p:cNvSpPr/>
            <p:nvPr/>
          </p:nvSpPr>
          <p:spPr>
            <a:xfrm>
              <a:off x="3703052" y="3648813"/>
              <a:ext cx="5370251" cy="274286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92" name="Object 9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75269336"/>
                </p:ext>
              </p:extLst>
            </p:nvPr>
          </p:nvGraphicFramePr>
          <p:xfrm>
            <a:off x="3770313" y="3756615"/>
            <a:ext cx="5168900" cy="733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9952" name="Equation" r:id="rId32" imgW="3136900" imgH="444500" progId="Equation.3">
                    <p:embed/>
                  </p:oleObj>
                </mc:Choice>
                <mc:Fallback>
                  <p:oleObj name="Equation" r:id="rId32" imgW="3136900" imgH="4445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3"/>
                        <a:stretch>
                          <a:fillRect/>
                        </a:stretch>
                      </p:blipFill>
                      <p:spPr>
                        <a:xfrm>
                          <a:off x="3770313" y="3756615"/>
                          <a:ext cx="5168900" cy="733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6" name="Object 5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45477687"/>
                </p:ext>
              </p:extLst>
            </p:nvPr>
          </p:nvGraphicFramePr>
          <p:xfrm>
            <a:off x="3851587" y="4921712"/>
            <a:ext cx="5035733" cy="482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9953" name="Equation" r:id="rId34" imgW="3048000" imgH="292100" progId="Equation.3">
                    <p:embed/>
                  </p:oleObj>
                </mc:Choice>
                <mc:Fallback>
                  <p:oleObj name="Equation" r:id="rId34" imgW="3048000" imgH="292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5"/>
                        <a:stretch>
                          <a:fillRect/>
                        </a:stretch>
                      </p:blipFill>
                      <p:spPr>
                        <a:xfrm>
                          <a:off x="3851587" y="4921712"/>
                          <a:ext cx="5035733" cy="4828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9" name="Object 9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50163141"/>
                </p:ext>
              </p:extLst>
            </p:nvPr>
          </p:nvGraphicFramePr>
          <p:xfrm>
            <a:off x="3950364" y="5709444"/>
            <a:ext cx="3985010" cy="5726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9954" name="Equation" r:id="rId36" imgW="2476500" imgH="355600" progId="Equation.3">
                    <p:embed/>
                  </p:oleObj>
                </mc:Choice>
                <mc:Fallback>
                  <p:oleObj name="Equation" r:id="rId36" imgW="2476500" imgH="355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7"/>
                        <a:stretch>
                          <a:fillRect/>
                        </a:stretch>
                      </p:blipFill>
                      <p:spPr>
                        <a:xfrm>
                          <a:off x="3950364" y="5709444"/>
                          <a:ext cx="3985010" cy="57266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Oval Callout 12"/>
            <p:cNvSpPr/>
            <p:nvPr/>
          </p:nvSpPr>
          <p:spPr>
            <a:xfrm>
              <a:off x="7285783" y="4393180"/>
              <a:ext cx="1399247" cy="411404"/>
            </a:xfrm>
            <a:prstGeom prst="wedgeEllipseCallout">
              <a:avLst>
                <a:gd name="adj1" fmla="val 25886"/>
                <a:gd name="adj2" fmla="val 90857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Callout 106"/>
            <p:cNvSpPr/>
            <p:nvPr/>
          </p:nvSpPr>
          <p:spPr>
            <a:xfrm>
              <a:off x="7758137" y="3224294"/>
              <a:ext cx="1315167" cy="440217"/>
            </a:xfrm>
            <a:prstGeom prst="wedgeEllipseCallout">
              <a:avLst>
                <a:gd name="adj1" fmla="val -21895"/>
                <a:gd name="adj2" fmla="val 107061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Callout 107"/>
            <p:cNvSpPr/>
            <p:nvPr/>
          </p:nvSpPr>
          <p:spPr>
            <a:xfrm rot="10800000">
              <a:off x="5735207" y="5323904"/>
              <a:ext cx="1411589" cy="412750"/>
            </a:xfrm>
            <a:prstGeom prst="wedgeEllipseCallout">
              <a:avLst>
                <a:gd name="adj1" fmla="val -29274"/>
                <a:gd name="adj2" fmla="val -77067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0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8836271"/>
                </p:ext>
              </p:extLst>
            </p:nvPr>
          </p:nvGraphicFramePr>
          <p:xfrm>
            <a:off x="7987212" y="3240482"/>
            <a:ext cx="890588" cy="412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9955" name="Equation" r:id="rId38" imgW="495300" imgH="228600" progId="Equation.3">
                    <p:embed/>
                  </p:oleObj>
                </mc:Choice>
                <mc:Fallback>
                  <p:oleObj name="Equation" r:id="rId38" imgW="4953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87212" y="3240482"/>
                          <a:ext cx="890588" cy="41275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70816559"/>
                </p:ext>
              </p:extLst>
            </p:nvPr>
          </p:nvGraphicFramePr>
          <p:xfrm>
            <a:off x="5982385" y="5310536"/>
            <a:ext cx="960438" cy="412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9956" name="Equation" r:id="rId40" imgW="533400" imgH="228600" progId="Equation.3">
                    <p:embed/>
                  </p:oleObj>
                </mc:Choice>
                <mc:Fallback>
                  <p:oleObj name="Equation" r:id="rId40" imgW="5334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82385" y="5310536"/>
                          <a:ext cx="960438" cy="41275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1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46442621"/>
                </p:ext>
              </p:extLst>
            </p:nvPr>
          </p:nvGraphicFramePr>
          <p:xfrm>
            <a:off x="7487083" y="4380868"/>
            <a:ext cx="1006475" cy="412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9957" name="Equation" r:id="rId42" imgW="558800" imgH="228600" progId="Equation.3">
                    <p:embed/>
                  </p:oleObj>
                </mc:Choice>
                <mc:Fallback>
                  <p:oleObj name="Equation" r:id="rId42" imgW="5588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87083" y="4380868"/>
                          <a:ext cx="1006475" cy="41275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7" name="Oval Callout 76"/>
            <p:cNvSpPr/>
            <p:nvPr/>
          </p:nvSpPr>
          <p:spPr>
            <a:xfrm>
              <a:off x="4597275" y="4433284"/>
              <a:ext cx="1354430" cy="411404"/>
            </a:xfrm>
            <a:prstGeom prst="wedgeEllipseCallout">
              <a:avLst>
                <a:gd name="adj1" fmla="val 33022"/>
                <a:gd name="adj2" fmla="val 86806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81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15028458"/>
                </p:ext>
              </p:extLst>
            </p:nvPr>
          </p:nvGraphicFramePr>
          <p:xfrm>
            <a:off x="4764374" y="4393180"/>
            <a:ext cx="982662" cy="412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9958" name="Equation" r:id="rId44" imgW="546100" imgH="228600" progId="Equation.3">
                    <p:embed/>
                  </p:oleObj>
                </mc:Choice>
                <mc:Fallback>
                  <p:oleObj name="Equation" r:id="rId44" imgW="5461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64374" y="4393180"/>
                          <a:ext cx="982662" cy="41275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4" name="Rectangle 93"/>
          <p:cNvSpPr/>
          <p:nvPr/>
        </p:nvSpPr>
        <p:spPr>
          <a:xfrm>
            <a:off x="2986942" y="2846388"/>
            <a:ext cx="1023622" cy="7953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8" name="Picture 52" descr="spinsb6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586" y="3256044"/>
            <a:ext cx="575294" cy="26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9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5161457"/>
              </p:ext>
            </p:extLst>
          </p:nvPr>
        </p:nvGraphicFramePr>
        <p:xfrm>
          <a:off x="3043762" y="3238296"/>
          <a:ext cx="230810" cy="271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9959" name="Equation" r:id="rId47" imgW="228600" imgH="266400" progId="Equation.3">
                  <p:embed/>
                </p:oleObj>
              </mc:Choice>
              <mc:Fallback>
                <p:oleObj name="Equation" r:id="rId47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3762" y="3238296"/>
                        <a:ext cx="230810" cy="27106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 Box 69"/>
          <p:cNvSpPr txBox="1">
            <a:spLocks noChangeArrowheads="1"/>
          </p:cNvSpPr>
          <p:nvPr/>
        </p:nvSpPr>
        <p:spPr bwMode="auto">
          <a:xfrm>
            <a:off x="3022450" y="3041795"/>
            <a:ext cx="993949" cy="25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>
                <a:solidFill>
                  <a:srgbClr val="0000FF"/>
                </a:solidFill>
              </a:rPr>
              <a:t>T</a:t>
            </a:r>
            <a:r>
              <a:rPr lang="en-US" sz="1000" b="1" i="1" dirty="0" err="1" smtClean="0">
                <a:solidFill>
                  <a:srgbClr val="0000FF"/>
                </a:solidFill>
              </a:rPr>
              <a:t>ransversity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graphicFrame>
        <p:nvGraphicFramePr>
          <p:cNvPr id="37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5509030"/>
              </p:ext>
            </p:extLst>
          </p:nvPr>
        </p:nvGraphicFramePr>
        <p:xfrm>
          <a:off x="3095032" y="2773463"/>
          <a:ext cx="189568" cy="360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9960" name="Equation" r:id="rId49" imgW="177480" imgH="266400" progId="Equation.3">
                  <p:embed/>
                </p:oleObj>
              </mc:Choice>
              <mc:Fallback>
                <p:oleObj name="Equation" r:id="rId49" imgW="1774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032" y="2773463"/>
                        <a:ext cx="189568" cy="3603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67" descr="spinsa4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587" y="2855694"/>
            <a:ext cx="575534" cy="2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Text Box 85"/>
          <p:cNvSpPr txBox="1">
            <a:spLocks noChangeArrowheads="1"/>
          </p:cNvSpPr>
          <p:nvPr/>
        </p:nvSpPr>
        <p:spPr bwMode="auto">
          <a:xfrm>
            <a:off x="1285410" y="6008521"/>
            <a:ext cx="450115" cy="33856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 dirty="0">
                <a:solidFill>
                  <a:srgbClr val="FF0000"/>
                </a:solidFill>
                <a:latin typeface="Arial" charset="0"/>
              </a:rPr>
              <a:t>DF</a:t>
            </a:r>
            <a:endParaRPr lang="it-IT" sz="1600" i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23" name="Rectangle 89"/>
          <p:cNvSpPr>
            <a:spLocks noChangeArrowheads="1"/>
          </p:cNvSpPr>
          <p:nvPr/>
        </p:nvSpPr>
        <p:spPr bwMode="auto">
          <a:xfrm>
            <a:off x="1416806" y="5117724"/>
            <a:ext cx="227575" cy="7819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04" name="Group 141"/>
          <p:cNvGrpSpPr>
            <a:grpSpLocks/>
          </p:cNvGrpSpPr>
          <p:nvPr/>
        </p:nvGrpSpPr>
        <p:grpSpPr bwMode="auto">
          <a:xfrm>
            <a:off x="1325864" y="5708648"/>
            <a:ext cx="396746" cy="635026"/>
            <a:chOff x="3598" y="2298"/>
            <a:chExt cx="394" cy="739"/>
          </a:xfrm>
        </p:grpSpPr>
        <p:sp>
          <p:nvSpPr>
            <p:cNvPr id="118" name="Line 55"/>
            <p:cNvSpPr>
              <a:spLocks noChangeShapeType="1"/>
            </p:cNvSpPr>
            <p:nvPr/>
          </p:nvSpPr>
          <p:spPr bwMode="auto">
            <a:xfrm flipV="1">
              <a:off x="3812" y="2298"/>
              <a:ext cx="47" cy="373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9" name="Oval 69"/>
            <p:cNvSpPr>
              <a:spLocks noChangeArrowheads="1"/>
            </p:cNvSpPr>
            <p:nvPr/>
          </p:nvSpPr>
          <p:spPr bwMode="auto">
            <a:xfrm>
              <a:off x="3598" y="2671"/>
              <a:ext cx="394" cy="366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05" name="Group 142"/>
          <p:cNvGrpSpPr>
            <a:grpSpLocks/>
          </p:cNvGrpSpPr>
          <p:nvPr/>
        </p:nvGrpSpPr>
        <p:grpSpPr bwMode="auto">
          <a:xfrm>
            <a:off x="1972337" y="5189588"/>
            <a:ext cx="768318" cy="1155761"/>
            <a:chOff x="4240" y="1714"/>
            <a:chExt cx="763" cy="1345"/>
          </a:xfrm>
        </p:grpSpPr>
        <p:grpSp>
          <p:nvGrpSpPr>
            <p:cNvPr id="114" name="Group 56"/>
            <p:cNvGrpSpPr>
              <a:grpSpLocks/>
            </p:cNvGrpSpPr>
            <p:nvPr/>
          </p:nvGrpSpPr>
          <p:grpSpPr bwMode="auto">
            <a:xfrm>
              <a:off x="4369" y="1714"/>
              <a:ext cx="123" cy="918"/>
              <a:chOff x="4278" y="2032"/>
              <a:chExt cx="123" cy="918"/>
            </a:xfrm>
          </p:grpSpPr>
          <p:sp>
            <p:nvSpPr>
              <p:cNvPr id="116" name="Freeform 57"/>
              <p:cNvSpPr>
                <a:spLocks/>
              </p:cNvSpPr>
              <p:nvPr/>
            </p:nvSpPr>
            <p:spPr bwMode="auto">
              <a:xfrm flipH="1">
                <a:off x="4286" y="2160"/>
                <a:ext cx="115" cy="790"/>
              </a:xfrm>
              <a:custGeom>
                <a:avLst/>
                <a:gdLst>
                  <a:gd name="T0" fmla="*/ 0 w 136"/>
                  <a:gd name="T1" fmla="*/ 165 h 997"/>
                  <a:gd name="T2" fmla="*/ 45 w 136"/>
                  <a:gd name="T3" fmla="*/ 135 h 997"/>
                  <a:gd name="T4" fmla="*/ 91 w 136"/>
                  <a:gd name="T5" fmla="*/ 60 h 997"/>
                  <a:gd name="T6" fmla="*/ 136 w 136"/>
                  <a:gd name="T7" fmla="*/ 0 h 99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6"/>
                  <a:gd name="T13" fmla="*/ 0 h 997"/>
                  <a:gd name="T14" fmla="*/ 136 w 136"/>
                  <a:gd name="T15" fmla="*/ 997 h 99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6" h="997">
                    <a:moveTo>
                      <a:pt x="0" y="997"/>
                    </a:moveTo>
                    <a:cubicBezTo>
                      <a:pt x="15" y="959"/>
                      <a:pt x="30" y="922"/>
                      <a:pt x="45" y="816"/>
                    </a:cubicBezTo>
                    <a:cubicBezTo>
                      <a:pt x="60" y="710"/>
                      <a:pt x="76" y="498"/>
                      <a:pt x="91" y="362"/>
                    </a:cubicBezTo>
                    <a:cubicBezTo>
                      <a:pt x="106" y="226"/>
                      <a:pt x="121" y="113"/>
                      <a:pt x="136" y="0"/>
                    </a:cubicBezTo>
                  </a:path>
                </a:pathLst>
              </a:custGeom>
              <a:noFill/>
              <a:ln w="3175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7" name="Line 58"/>
              <p:cNvSpPr>
                <a:spLocks noChangeShapeType="1"/>
              </p:cNvSpPr>
              <p:nvPr/>
            </p:nvSpPr>
            <p:spPr bwMode="auto">
              <a:xfrm rot="21000000" flipV="1">
                <a:off x="4278" y="2032"/>
                <a:ext cx="0" cy="136"/>
              </a:xfrm>
              <a:prstGeom prst="line">
                <a:avLst/>
              </a:prstGeom>
              <a:noFill/>
              <a:ln w="31750">
                <a:solidFill>
                  <a:srgbClr val="808080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15" name="Oval 70"/>
            <p:cNvSpPr>
              <a:spLocks noChangeArrowheads="1"/>
            </p:cNvSpPr>
            <p:nvPr/>
          </p:nvSpPr>
          <p:spPr bwMode="auto">
            <a:xfrm>
              <a:off x="4240" y="2632"/>
              <a:ext cx="763" cy="427"/>
            </a:xfrm>
            <a:prstGeom prst="ellipse">
              <a:avLst/>
            </a:prstGeom>
            <a:noFill/>
            <a:ln w="3175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26" name="Text Box 85"/>
          <p:cNvSpPr txBox="1">
            <a:spLocks noChangeArrowheads="1"/>
          </p:cNvSpPr>
          <p:nvPr/>
        </p:nvSpPr>
        <p:spPr bwMode="auto">
          <a:xfrm>
            <a:off x="2896423" y="5998539"/>
            <a:ext cx="450115" cy="33856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 dirty="0" smtClean="0">
                <a:solidFill>
                  <a:srgbClr val="0000FF"/>
                </a:solidFill>
                <a:latin typeface="Arial" charset="0"/>
              </a:rPr>
              <a:t>FF</a:t>
            </a:r>
            <a:endParaRPr lang="it-IT" sz="1600" i="1" dirty="0">
              <a:solidFill>
                <a:srgbClr val="0000FF"/>
              </a:solidFill>
              <a:latin typeface="Arial" charset="0"/>
            </a:endParaRPr>
          </a:p>
        </p:txBody>
      </p:sp>
      <p:grpSp>
        <p:nvGrpSpPr>
          <p:cNvPr id="106" name="Group 143"/>
          <p:cNvGrpSpPr>
            <a:grpSpLocks/>
          </p:cNvGrpSpPr>
          <p:nvPr/>
        </p:nvGrpSpPr>
        <p:grpSpPr bwMode="auto">
          <a:xfrm>
            <a:off x="2769783" y="4898138"/>
            <a:ext cx="578825" cy="1447449"/>
            <a:chOff x="4975" y="1433"/>
            <a:chExt cx="556" cy="1588"/>
          </a:xfrm>
        </p:grpSpPr>
        <p:sp>
          <p:nvSpPr>
            <p:cNvPr id="110" name="Oval 71"/>
            <p:cNvSpPr>
              <a:spLocks noChangeArrowheads="1"/>
            </p:cNvSpPr>
            <p:nvPr/>
          </p:nvSpPr>
          <p:spPr bwMode="auto">
            <a:xfrm>
              <a:off x="5123" y="2658"/>
              <a:ext cx="408" cy="363"/>
            </a:xfrm>
            <a:prstGeom prst="ellipse">
              <a:avLst/>
            </a:prstGeom>
            <a:noFill/>
            <a:ln w="3175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111" name="Group 80"/>
            <p:cNvGrpSpPr>
              <a:grpSpLocks/>
            </p:cNvGrpSpPr>
            <p:nvPr/>
          </p:nvGrpSpPr>
          <p:grpSpPr bwMode="auto">
            <a:xfrm>
              <a:off x="4975" y="1433"/>
              <a:ext cx="493" cy="1225"/>
              <a:chOff x="4884" y="1751"/>
              <a:chExt cx="493" cy="1225"/>
            </a:xfrm>
          </p:grpSpPr>
          <p:sp>
            <p:nvSpPr>
              <p:cNvPr id="112" name="Line 81"/>
              <p:cNvSpPr>
                <a:spLocks noChangeShapeType="1"/>
              </p:cNvSpPr>
              <p:nvPr/>
            </p:nvSpPr>
            <p:spPr bwMode="auto">
              <a:xfrm rot="-720000" flipH="1" flipV="1">
                <a:off x="4884" y="1751"/>
                <a:ext cx="91" cy="91"/>
              </a:xfrm>
              <a:prstGeom prst="line">
                <a:avLst/>
              </a:prstGeom>
              <a:noFill/>
              <a:ln w="31750">
                <a:solidFill>
                  <a:srgbClr val="3366FF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3" name="Freeform 82"/>
              <p:cNvSpPr>
                <a:spLocks/>
              </p:cNvSpPr>
              <p:nvPr/>
            </p:nvSpPr>
            <p:spPr bwMode="auto">
              <a:xfrm>
                <a:off x="4924" y="1797"/>
                <a:ext cx="453" cy="1179"/>
              </a:xfrm>
              <a:custGeom>
                <a:avLst/>
                <a:gdLst>
                  <a:gd name="T0" fmla="*/ 317 w 453"/>
                  <a:gd name="T1" fmla="*/ 1179 h 1179"/>
                  <a:gd name="T2" fmla="*/ 363 w 453"/>
                  <a:gd name="T3" fmla="*/ 953 h 1179"/>
                  <a:gd name="T4" fmla="*/ 453 w 453"/>
                  <a:gd name="T5" fmla="*/ 499 h 1179"/>
                  <a:gd name="T6" fmla="*/ 363 w 453"/>
                  <a:gd name="T7" fmla="*/ 227 h 1179"/>
                  <a:gd name="T8" fmla="*/ 0 w 453"/>
                  <a:gd name="T9" fmla="*/ 0 h 1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3"/>
                  <a:gd name="T16" fmla="*/ 0 h 1179"/>
                  <a:gd name="T17" fmla="*/ 453 w 453"/>
                  <a:gd name="T18" fmla="*/ 1179 h 11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3" h="1179">
                    <a:moveTo>
                      <a:pt x="317" y="1179"/>
                    </a:moveTo>
                    <a:cubicBezTo>
                      <a:pt x="328" y="1122"/>
                      <a:pt x="340" y="1066"/>
                      <a:pt x="363" y="953"/>
                    </a:cubicBezTo>
                    <a:cubicBezTo>
                      <a:pt x="386" y="840"/>
                      <a:pt x="453" y="620"/>
                      <a:pt x="453" y="499"/>
                    </a:cubicBezTo>
                    <a:cubicBezTo>
                      <a:pt x="453" y="378"/>
                      <a:pt x="438" y="310"/>
                      <a:pt x="363" y="227"/>
                    </a:cubicBezTo>
                    <a:cubicBezTo>
                      <a:pt x="288" y="144"/>
                      <a:pt x="144" y="72"/>
                      <a:pt x="0" y="0"/>
                    </a:cubicBezTo>
                  </a:path>
                </a:pathLst>
              </a:custGeom>
              <a:noFill/>
              <a:ln w="3175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97" name="Text Box 69"/>
          <p:cNvSpPr txBox="1">
            <a:spLocks noChangeArrowheads="1"/>
          </p:cNvSpPr>
          <p:nvPr/>
        </p:nvSpPr>
        <p:spPr bwMode="auto">
          <a:xfrm>
            <a:off x="3023173" y="3436391"/>
            <a:ext cx="953306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Pretzelosity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81617" y="1216895"/>
            <a:ext cx="233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SIDIS cross section</a:t>
            </a:r>
          </a:p>
          <a:p>
            <a:r>
              <a:rPr lang="en-US" sz="1400" b="1" dirty="0" smtClean="0">
                <a:solidFill>
                  <a:srgbClr val="0000FF"/>
                </a:solidFill>
              </a:rPr>
              <a:t>(transversely pol. target):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5396" y="3055783"/>
            <a:ext cx="3327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Involved phenomenology due to the</a:t>
            </a:r>
          </a:p>
          <a:p>
            <a:r>
              <a:rPr lang="en-US" sz="1400" dirty="0" smtClean="0"/>
              <a:t>convolution over transverse momentum</a:t>
            </a:r>
          </a:p>
        </p:txBody>
      </p:sp>
      <p:sp>
        <p:nvSpPr>
          <p:cNvPr id="5" name="Oval 4"/>
          <p:cNvSpPr/>
          <p:nvPr/>
        </p:nvSpPr>
        <p:spPr>
          <a:xfrm>
            <a:off x="4139298" y="2030132"/>
            <a:ext cx="2861190" cy="4410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05880" y="2081392"/>
            <a:ext cx="2860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TMD factorization for P</a:t>
            </a:r>
            <a:r>
              <a:rPr lang="en-US" sz="1600" baseline="-25000" dirty="0" smtClean="0"/>
              <a:t>T</a:t>
            </a:r>
            <a:r>
              <a:rPr lang="en-US" sz="1600" dirty="0" smtClean="0"/>
              <a:t>&lt;&lt;Q</a:t>
            </a:r>
            <a:endParaRPr lang="en-US" sz="1600" dirty="0"/>
          </a:p>
        </p:txBody>
      </p:sp>
      <p:graphicFrame>
        <p:nvGraphicFramePr>
          <p:cNvPr id="9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8761683"/>
              </p:ext>
            </p:extLst>
          </p:nvPr>
        </p:nvGraphicFramePr>
        <p:xfrm>
          <a:off x="4360863" y="2627313"/>
          <a:ext cx="4691062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9961" name="Equation" r:id="rId52" imgW="3187700" imgH="304800" progId="Equation.3">
                  <p:embed/>
                </p:oleObj>
              </mc:Choice>
              <mc:Fallback>
                <p:oleObj name="Equation" r:id="rId52" imgW="31877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0863" y="2627313"/>
                        <a:ext cx="4691062" cy="4508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MENU2013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October </a:t>
            </a:r>
            <a:r>
              <a:rPr lang="en-US" sz="1200" dirty="0" smtClean="0">
                <a:solidFill>
                  <a:schemeClr val="bg1"/>
                </a:solidFill>
              </a:rPr>
              <a:t>2013, </a:t>
            </a:r>
            <a:r>
              <a:rPr lang="en-US" sz="1200" dirty="0" smtClean="0">
                <a:solidFill>
                  <a:schemeClr val="bg1"/>
                </a:solidFill>
              </a:rPr>
              <a:t>Roma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497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24239" y="1056298"/>
            <a:ext cx="4621778" cy="49859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N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umber 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D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ensity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(T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he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B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aseline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)  </a:t>
            </a:r>
          </a:p>
        </p:txBody>
      </p:sp>
      <p:graphicFrame>
        <p:nvGraphicFramePr>
          <p:cNvPr id="3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565878"/>
              </p:ext>
            </p:extLst>
          </p:nvPr>
        </p:nvGraphicFramePr>
        <p:xfrm>
          <a:off x="2642395" y="2372885"/>
          <a:ext cx="3597944" cy="2607627"/>
        </p:xfrm>
        <a:graphic>
          <a:graphicData uri="http://schemas.openxmlformats.org/drawingml/2006/table">
            <a:tbl>
              <a:tblPr firstRow="1" bandRow="1"/>
              <a:tblGrid>
                <a:gridCol w="730551"/>
                <a:gridCol w="919238"/>
                <a:gridCol w="919239"/>
                <a:gridCol w="1028916"/>
              </a:tblGrid>
              <a:tr h="42248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5036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99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0012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 Box 40"/>
          <p:cNvSpPr txBox="1">
            <a:spLocks noChangeArrowheads="1"/>
          </p:cNvSpPr>
          <p:nvPr/>
        </p:nvSpPr>
        <p:spPr bwMode="auto">
          <a:xfrm rot="16200000">
            <a:off x="1420677" y="3683273"/>
            <a:ext cx="1937691" cy="31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400" b="1" dirty="0">
                <a:solidFill>
                  <a:srgbClr val="FF0000"/>
                </a:solidFill>
              </a:rPr>
              <a:t>nucleon </a:t>
            </a:r>
            <a:r>
              <a:rPr lang="en-US" sz="1400" b="1" dirty="0" err="1">
                <a:solidFill>
                  <a:srgbClr val="FF0000"/>
                </a:solidFill>
              </a:rPr>
              <a:t>polarisation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83995" y="2799636"/>
            <a:ext cx="900419" cy="696040"/>
          </a:xfrm>
          <a:prstGeom prst="rect">
            <a:avLst/>
          </a:prstGeom>
          <a:ln w="254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2"/>
          <p:cNvGrpSpPr>
            <a:grpSpLocks/>
          </p:cNvGrpSpPr>
          <p:nvPr/>
        </p:nvGrpSpPr>
        <p:grpSpPr bwMode="auto">
          <a:xfrm>
            <a:off x="3336055" y="2750143"/>
            <a:ext cx="718137" cy="558305"/>
            <a:chOff x="1632" y="1615"/>
            <a:chExt cx="841" cy="516"/>
          </a:xfrm>
        </p:grpSpPr>
        <p:pic>
          <p:nvPicPr>
            <p:cNvPr id="9" name="Picture 59" descr="spinsa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2" y="1734"/>
              <a:ext cx="242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" name="Object 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6354037"/>
                </p:ext>
              </p:extLst>
            </p:nvPr>
          </p:nvGraphicFramePr>
          <p:xfrm>
            <a:off x="1857" y="1615"/>
            <a:ext cx="269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04834" name="Equation" r:id="rId4" imgW="215640" imgH="266400" progId="Equation.3">
                    <p:embed/>
                  </p:oleObj>
                </mc:Choice>
                <mc:Fallback>
                  <p:oleObj name="Equation" r:id="rId4" imgW="2156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7" y="1615"/>
                          <a:ext cx="269" cy="3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 Box 61"/>
            <p:cNvSpPr txBox="1">
              <a:spLocks noChangeArrowheads="1"/>
            </p:cNvSpPr>
            <p:nvPr/>
          </p:nvSpPr>
          <p:spPr bwMode="auto">
            <a:xfrm>
              <a:off x="1632" y="1895"/>
              <a:ext cx="841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>
                  <a:solidFill>
                    <a:srgbClr val="0000FF"/>
                  </a:solidFill>
                </a:rPr>
                <a:t>N</a:t>
              </a:r>
              <a:r>
                <a:rPr lang="en-US" sz="1000" b="1" i="1" dirty="0" smtClean="0">
                  <a:solidFill>
                    <a:srgbClr val="0000FF"/>
                  </a:solidFill>
                </a:rPr>
                <a:t>umber </a:t>
              </a:r>
            </a:p>
          </p:txBody>
        </p:sp>
      </p:grpSp>
      <p:pic>
        <p:nvPicPr>
          <p:cNvPr id="16" name="Picture 49" descr="spinsb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602" y="4266775"/>
            <a:ext cx="575294" cy="33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9135725"/>
              </p:ext>
            </p:extLst>
          </p:nvPr>
        </p:nvGraphicFramePr>
        <p:xfrm>
          <a:off x="3370627" y="4277208"/>
          <a:ext cx="268975" cy="321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835" name="Equation" r:id="rId7" imgW="241200" imgH="266400" progId="Equation.3">
                  <p:embed/>
                </p:oleObj>
              </mc:Choice>
              <mc:Fallback>
                <p:oleObj name="Equation" r:id="rId7" imgW="2412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0627" y="4277208"/>
                        <a:ext cx="268975" cy="32187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65"/>
          <p:cNvSpPr txBox="1">
            <a:spLocks noChangeArrowheads="1"/>
          </p:cNvSpPr>
          <p:nvPr/>
        </p:nvSpPr>
        <p:spPr bwMode="auto">
          <a:xfrm>
            <a:off x="3501855" y="4605840"/>
            <a:ext cx="618491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Sivers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22" name="Picture 55" descr="spinsc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150" y="4304705"/>
            <a:ext cx="575294" cy="24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8026072"/>
              </p:ext>
            </p:extLst>
          </p:nvPr>
        </p:nvGraphicFramePr>
        <p:xfrm>
          <a:off x="4308684" y="4260637"/>
          <a:ext cx="277812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836" name="Equation" r:id="rId10" imgW="228600" imgH="228600" progId="Equation.3">
                  <p:embed/>
                </p:oleObj>
              </mc:Choice>
              <mc:Fallback>
                <p:oleObj name="Equation" r:id="rId10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8684" y="4260637"/>
                        <a:ext cx="277812" cy="279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46" descr="spinsa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859" y="3578944"/>
            <a:ext cx="598552" cy="1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4921134"/>
              </p:ext>
            </p:extLst>
          </p:nvPr>
        </p:nvGraphicFramePr>
        <p:xfrm>
          <a:off x="5278637" y="3522330"/>
          <a:ext cx="235738" cy="27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837" name="Equation" r:id="rId13" imgW="228600" imgH="266400" progId="Equation.3">
                  <p:embed/>
                </p:oleObj>
              </mc:Choice>
              <mc:Fallback>
                <p:oleObj name="Equation" r:id="rId13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8637" y="3522330"/>
                        <a:ext cx="235738" cy="2751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61"/>
          <p:cNvSpPr txBox="1">
            <a:spLocks noChangeArrowheads="1"/>
          </p:cNvSpPr>
          <p:nvPr/>
        </p:nvSpPr>
        <p:spPr bwMode="auto">
          <a:xfrm>
            <a:off x="3638975" y="3196433"/>
            <a:ext cx="696700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Density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27" name="Text Box 65"/>
          <p:cNvSpPr txBox="1">
            <a:spLocks noChangeArrowheads="1"/>
          </p:cNvSpPr>
          <p:nvPr/>
        </p:nvSpPr>
        <p:spPr bwMode="auto">
          <a:xfrm>
            <a:off x="5319740" y="3817026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28" name="Text Box 65"/>
          <p:cNvSpPr txBox="1">
            <a:spLocks noChangeArrowheads="1"/>
          </p:cNvSpPr>
          <p:nvPr/>
        </p:nvSpPr>
        <p:spPr bwMode="auto">
          <a:xfrm>
            <a:off x="4308684" y="4613324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30" name="Picture 52" descr="spinsb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62" y="4587743"/>
            <a:ext cx="575294" cy="26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6906114"/>
              </p:ext>
            </p:extLst>
          </p:nvPr>
        </p:nvGraphicFramePr>
        <p:xfrm>
          <a:off x="5273538" y="4569995"/>
          <a:ext cx="230810" cy="271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838" name="Equation" r:id="rId16" imgW="228600" imgH="266400" progId="Equation.3">
                  <p:embed/>
                </p:oleObj>
              </mc:Choice>
              <mc:Fallback>
                <p:oleObj name="Equation" r:id="rId16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3538" y="4569995"/>
                        <a:ext cx="230810" cy="27106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 Box 69"/>
          <p:cNvSpPr txBox="1">
            <a:spLocks noChangeArrowheads="1"/>
          </p:cNvSpPr>
          <p:nvPr/>
        </p:nvSpPr>
        <p:spPr bwMode="auto">
          <a:xfrm>
            <a:off x="5252226" y="4373494"/>
            <a:ext cx="993949" cy="25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>
                <a:solidFill>
                  <a:srgbClr val="0000FF"/>
                </a:solidFill>
              </a:rPr>
              <a:t>T</a:t>
            </a:r>
            <a:r>
              <a:rPr lang="en-US" sz="1000" b="1" i="1" dirty="0" err="1" smtClean="0">
                <a:solidFill>
                  <a:srgbClr val="0000FF"/>
                </a:solidFill>
              </a:rPr>
              <a:t>ransversity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graphicFrame>
        <p:nvGraphicFramePr>
          <p:cNvPr id="33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8757272"/>
              </p:ext>
            </p:extLst>
          </p:nvPr>
        </p:nvGraphicFramePr>
        <p:xfrm>
          <a:off x="5324808" y="4105162"/>
          <a:ext cx="189568" cy="360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839" name="Equation" r:id="rId18" imgW="177480" imgH="266400" progId="Equation.3">
                  <p:embed/>
                </p:oleObj>
              </mc:Choice>
              <mc:Fallback>
                <p:oleObj name="Equation" r:id="rId18" imgW="1774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4808" y="4105162"/>
                        <a:ext cx="189568" cy="3603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" name="Picture 67" descr="spinsa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63" y="4187393"/>
            <a:ext cx="575534" cy="2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69"/>
          <p:cNvSpPr txBox="1">
            <a:spLocks noChangeArrowheads="1"/>
          </p:cNvSpPr>
          <p:nvPr/>
        </p:nvSpPr>
        <p:spPr bwMode="auto">
          <a:xfrm>
            <a:off x="5252949" y="4768090"/>
            <a:ext cx="953306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Pretzelosity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grpSp>
        <p:nvGrpSpPr>
          <p:cNvPr id="12" name="Group 73"/>
          <p:cNvGrpSpPr>
            <a:grpSpLocks/>
          </p:cNvGrpSpPr>
          <p:nvPr/>
        </p:nvGrpSpPr>
        <p:grpSpPr bwMode="auto">
          <a:xfrm>
            <a:off x="4335128" y="3442614"/>
            <a:ext cx="840246" cy="619978"/>
            <a:chOff x="2802" y="2255"/>
            <a:chExt cx="984" cy="573"/>
          </a:xfrm>
        </p:grpSpPr>
        <p:pic>
          <p:nvPicPr>
            <p:cNvPr id="13" name="Picture 63" descr="spinsc7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2381"/>
              <a:ext cx="70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4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91671043"/>
                </p:ext>
              </p:extLst>
            </p:nvPr>
          </p:nvGraphicFramePr>
          <p:xfrm>
            <a:off x="2802" y="2255"/>
            <a:ext cx="236" cy="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04840" name="Equation" r:id="rId22" imgW="190440" imgH="266400" progId="Equation.3">
                    <p:embed/>
                  </p:oleObj>
                </mc:Choice>
                <mc:Fallback>
                  <p:oleObj name="Equation" r:id="rId22" imgW="1904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2" y="2255"/>
                          <a:ext cx="236" cy="3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 Box 65"/>
            <p:cNvSpPr txBox="1">
              <a:spLocks noChangeArrowheads="1"/>
            </p:cNvSpPr>
            <p:nvPr/>
          </p:nvSpPr>
          <p:spPr bwMode="auto">
            <a:xfrm>
              <a:off x="2822" y="2592"/>
              <a:ext cx="808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 err="1">
                  <a:solidFill>
                    <a:srgbClr val="0000FF"/>
                  </a:solidFill>
                </a:rPr>
                <a:t>H</a:t>
              </a:r>
              <a:r>
                <a:rPr lang="en-US" sz="1000" b="1" i="1" dirty="0" err="1" smtClean="0">
                  <a:solidFill>
                    <a:srgbClr val="0000FF"/>
                  </a:solidFill>
                </a:rPr>
                <a:t>elicity</a:t>
              </a:r>
              <a:endParaRPr lang="en-US" sz="1000" b="1" i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19" name="Picture 43" descr="spinsb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037" y="2878899"/>
            <a:ext cx="602859" cy="19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4396039"/>
              </p:ext>
            </p:extLst>
          </p:nvPr>
        </p:nvGraphicFramePr>
        <p:xfrm>
          <a:off x="5279685" y="2830100"/>
          <a:ext cx="224663" cy="295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841" name="Equation" r:id="rId25" imgW="203040" imgH="266400" progId="Equation.3">
                  <p:embed/>
                </p:oleObj>
              </mc:Choice>
              <mc:Fallback>
                <p:oleObj name="Equation" r:id="rId25" imgW="2030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9685" y="2830100"/>
                        <a:ext cx="224663" cy="29515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71"/>
          <p:cNvSpPr>
            <a:spLocks noChangeArrowheads="1"/>
          </p:cNvSpPr>
          <p:nvPr/>
        </p:nvSpPr>
        <p:spPr bwMode="auto">
          <a:xfrm>
            <a:off x="5211008" y="3131865"/>
            <a:ext cx="1029323" cy="23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83" tIns="50392" rIns="100783" bIns="50392"/>
          <a:lstStyle/>
          <a:p>
            <a:pPr marL="258763" indent="-258763" algn="l" defTabSz="1008063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Boer-Mulders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3722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1017027" y="815002"/>
            <a:ext cx="6874995" cy="646331"/>
          </a:xfrm>
          <a:prstGeom prst="rect">
            <a:avLst/>
          </a:prstGeom>
          <a:solidFill>
            <a:schemeClr val="bg1">
              <a:alpha val="59000"/>
            </a:schemeClr>
          </a:solidFill>
          <a:ln w="31750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Arial" pitchFamily="-108" charset="0"/>
              </a:rPr>
              <a:t>Spin degrees of freedom can </a:t>
            </a:r>
            <a:r>
              <a:rPr lang="en-US" dirty="0" smtClean="0">
                <a:latin typeface="Arial" pitchFamily="-108" charset="0"/>
              </a:rPr>
              <a:t>explain otherwise surprising phenomena </a:t>
            </a:r>
            <a:r>
              <a:rPr lang="en-US" dirty="0">
                <a:latin typeface="Arial" pitchFamily="-108" charset="0"/>
              </a:rPr>
              <a:t>and bring</a:t>
            </a:r>
            <a:r>
              <a:rPr lang="en-US" dirty="0" smtClean="0">
                <a:latin typeface="Arial" pitchFamily="-108" charset="0"/>
              </a:rPr>
              <a:t> new </a:t>
            </a:r>
            <a:r>
              <a:rPr lang="en-US" dirty="0">
                <a:latin typeface="Arial" pitchFamily="-108" charset="0"/>
              </a:rPr>
              <a:t>insights into </a:t>
            </a:r>
            <a:r>
              <a:rPr lang="en-US" dirty="0" smtClean="0">
                <a:latin typeface="Arial" pitchFamily="-108" charset="0"/>
              </a:rPr>
              <a:t>nuclear </a:t>
            </a:r>
            <a:r>
              <a:rPr lang="en-US" dirty="0">
                <a:latin typeface="Arial" pitchFamily="-108" charset="0"/>
              </a:rPr>
              <a:t>matter structure </a:t>
            </a:r>
            <a:endParaRPr lang="it-IT" dirty="0">
              <a:latin typeface="Arial" pitchFamily="-108" charset="0"/>
            </a:endParaRPr>
          </a:p>
        </p:txBody>
      </p:sp>
      <p:sp>
        <p:nvSpPr>
          <p:cNvPr id="1515524" name="Line 4"/>
          <p:cNvSpPr>
            <a:spLocks noChangeShapeType="1"/>
          </p:cNvSpPr>
          <p:nvPr/>
        </p:nvSpPr>
        <p:spPr bwMode="auto">
          <a:xfrm>
            <a:off x="827088" y="5949950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1786353" y="1924343"/>
            <a:ext cx="5109542" cy="4246562"/>
            <a:chOff x="1786353" y="2045293"/>
            <a:chExt cx="5109542" cy="4246562"/>
          </a:xfrm>
        </p:grpSpPr>
        <p:grpSp>
          <p:nvGrpSpPr>
            <p:cNvPr id="29" name="Group 28"/>
            <p:cNvGrpSpPr/>
            <p:nvPr/>
          </p:nvGrpSpPr>
          <p:grpSpPr>
            <a:xfrm>
              <a:off x="1786353" y="2045293"/>
              <a:ext cx="4734546" cy="4246562"/>
              <a:chOff x="1786353" y="2045293"/>
              <a:chExt cx="4734546" cy="4246562"/>
            </a:xfrm>
          </p:grpSpPr>
          <p:pic>
            <p:nvPicPr>
              <p:cNvPr id="1515559" name="Picture 39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786353" y="2045293"/>
                <a:ext cx="4705350" cy="4246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2" name="Group 57"/>
              <p:cNvGrpSpPr>
                <a:grpSpLocks/>
              </p:cNvGrpSpPr>
              <p:nvPr/>
            </p:nvGrpSpPr>
            <p:grpSpPr bwMode="auto">
              <a:xfrm>
                <a:off x="3096662" y="4333665"/>
                <a:ext cx="1912937" cy="336550"/>
                <a:chOff x="2037" y="2560"/>
                <a:chExt cx="1205" cy="212"/>
              </a:xfrm>
            </p:grpSpPr>
            <p:sp>
              <p:nvSpPr>
                <p:cNvPr id="1515560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2037" y="2560"/>
                  <a:ext cx="1205" cy="212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 lIns="91431" tIns="45715" rIns="91431" bIns="45715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lnSpc>
                      <a:spcPct val="80000"/>
                    </a:lnSpc>
                    <a:spcBef>
                      <a:spcPct val="50000"/>
                    </a:spcBef>
                  </a:pPr>
                  <a:r>
                    <a:rPr lang="it-IT" sz="1600" b="0">
                      <a:solidFill>
                        <a:srgbClr val="008000"/>
                      </a:solidFill>
                      <a:latin typeface="Arial" pitchFamily="-108" charset="0"/>
                    </a:rPr>
                    <a:t> </a:t>
                  </a:r>
                  <a:r>
                    <a:rPr lang="it-IT" sz="2000">
                      <a:solidFill>
                        <a:srgbClr val="CC0000"/>
                      </a:solidFill>
                    </a:rPr>
                    <a:t>e p → e p</a:t>
                  </a:r>
                  <a:endParaRPr lang="it-IT">
                    <a:solidFill>
                      <a:srgbClr val="CC0000"/>
                    </a:solidFill>
                    <a:sym typeface="Symbol" pitchFamily="-108" charset="2"/>
                  </a:endParaRPr>
                </a:p>
              </p:txBody>
            </p:sp>
            <p:sp>
              <p:nvSpPr>
                <p:cNvPr id="1515565" name="Line 45"/>
                <p:cNvSpPr>
                  <a:spLocks noChangeShapeType="1"/>
                </p:cNvSpPr>
                <p:nvPr/>
              </p:nvSpPr>
              <p:spPr bwMode="auto">
                <a:xfrm flipV="1">
                  <a:off x="2272" y="2576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CC33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15566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2872" y="2584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CC33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515567" name="Text Box 47"/>
              <p:cNvSpPr txBox="1">
                <a:spLocks noChangeArrowheads="1"/>
              </p:cNvSpPr>
              <p:nvPr/>
            </p:nvSpPr>
            <p:spPr bwMode="auto">
              <a:xfrm>
                <a:off x="4607962" y="3292265"/>
                <a:ext cx="1912937" cy="336550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lIns="91431" tIns="45715" rIns="91431" bIns="45715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it-IT" sz="1600" b="0" dirty="0">
                    <a:solidFill>
                      <a:srgbClr val="008000"/>
                    </a:solidFill>
                    <a:latin typeface="Arial" pitchFamily="-108" charset="0"/>
                  </a:rPr>
                  <a:t> </a:t>
                </a:r>
                <a:r>
                  <a:rPr lang="it-IT" sz="2000" dirty="0">
                    <a:solidFill>
                      <a:srgbClr val="3333FF"/>
                    </a:solidFill>
                  </a:rPr>
                  <a:t>e p → e p</a:t>
                </a:r>
                <a:endParaRPr lang="it-IT" dirty="0">
                  <a:solidFill>
                    <a:srgbClr val="3333FF"/>
                  </a:solidFill>
                  <a:sym typeface="Symbol" pitchFamily="-108" charset="2"/>
                </a:endParaRPr>
              </a:p>
            </p:txBody>
          </p:sp>
          <p:sp>
            <p:nvSpPr>
              <p:cNvPr id="1515576" name="Text Box 56"/>
              <p:cNvSpPr txBox="1">
                <a:spLocks noChangeArrowheads="1"/>
              </p:cNvSpPr>
              <p:nvPr/>
            </p:nvSpPr>
            <p:spPr bwMode="auto">
              <a:xfrm>
                <a:off x="2887803" y="5019930"/>
                <a:ext cx="1366838" cy="406400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lIns="91412" tIns="45705" rIns="91412" bIns="45705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b="0" dirty="0">
                    <a:solidFill>
                      <a:schemeClr val="tx1"/>
                    </a:solidFill>
                  </a:rPr>
                  <a:t>PRC 68, 034325 (2003)</a:t>
                </a:r>
              </a:p>
            </p:txBody>
          </p:sp>
        </p:grpSp>
        <p:sp>
          <p:nvSpPr>
            <p:cNvPr id="1515540" name="Text Box 20"/>
            <p:cNvSpPr txBox="1">
              <a:spLocks noChangeArrowheads="1"/>
            </p:cNvSpPr>
            <p:nvPr/>
          </p:nvSpPr>
          <p:spPr bwMode="auto">
            <a:xfrm>
              <a:off x="6462507" y="5553075"/>
              <a:ext cx="433388" cy="39687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>
                  <a:solidFill>
                    <a:schemeClr val="tx1"/>
                  </a:solidFill>
                </a:rPr>
                <a:t>x</a:t>
              </a:r>
              <a:r>
                <a:rPr lang="en-US" sz="2000" baseline="-25000" dirty="0" err="1">
                  <a:solidFill>
                    <a:schemeClr val="tx1"/>
                  </a:solidFill>
                </a:rPr>
                <a:t>F</a:t>
              </a:r>
              <a:endParaRPr lang="it-IT" sz="2000" baseline="-25000" dirty="0">
                <a:solidFill>
                  <a:schemeClr val="tx1"/>
                </a:solidFill>
              </a:endParaRPr>
            </a:p>
          </p:txBody>
        </p:sp>
      </p:grpSp>
      <p:sp>
        <p:nvSpPr>
          <p:cNvPr id="1515561" name="Rectangle 41"/>
          <p:cNvSpPr>
            <a:spLocks noChangeArrowheads="1"/>
          </p:cNvSpPr>
          <p:nvPr/>
        </p:nvSpPr>
        <p:spPr bwMode="auto">
          <a:xfrm>
            <a:off x="3568700" y="2616200"/>
            <a:ext cx="914400" cy="9144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15562" name="Text Box 42"/>
          <p:cNvSpPr txBox="1">
            <a:spLocks noChangeArrowheads="1"/>
          </p:cNvSpPr>
          <p:nvPr/>
        </p:nvSpPr>
        <p:spPr bwMode="auto">
          <a:xfrm>
            <a:off x="4137025" y="1263650"/>
            <a:ext cx="184150" cy="4429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515564" name="Line 44"/>
          <p:cNvSpPr>
            <a:spLocks noChangeShapeType="1"/>
          </p:cNvSpPr>
          <p:nvPr/>
        </p:nvSpPr>
        <p:spPr bwMode="auto">
          <a:xfrm>
            <a:off x="5080000" y="1943100"/>
            <a:ext cx="165100" cy="0"/>
          </a:xfrm>
          <a:prstGeom prst="line">
            <a:avLst/>
          </a:prstGeom>
          <a:noFill/>
          <a:ln w="31750">
            <a:noFill/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691073" y="-76200"/>
            <a:ext cx="561576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Spin 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D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egree of Freedom</a:t>
            </a:r>
          </a:p>
        </p:txBody>
      </p:sp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MENU2013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October </a:t>
            </a:r>
            <a:r>
              <a:rPr lang="en-US" sz="1200" dirty="0" smtClean="0">
                <a:solidFill>
                  <a:schemeClr val="bg1"/>
                </a:solidFill>
              </a:rPr>
              <a:t>2013, </a:t>
            </a:r>
            <a:r>
              <a:rPr lang="en-US" sz="1200" dirty="0" smtClean="0">
                <a:solidFill>
                  <a:schemeClr val="bg1"/>
                </a:solidFill>
              </a:rPr>
              <a:t>Roma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258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61" y="634907"/>
            <a:ext cx="4610034" cy="4061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86" y="5087079"/>
            <a:ext cx="3498273" cy="1556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43182" y="-76200"/>
            <a:ext cx="471154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Parton Number Density</a:t>
            </a:r>
          </a:p>
        </p:txBody>
      </p:sp>
      <p:sp>
        <p:nvSpPr>
          <p:cNvPr id="5" name="Donut 4"/>
          <p:cNvSpPr/>
          <p:nvPr/>
        </p:nvSpPr>
        <p:spPr>
          <a:xfrm>
            <a:off x="3239092" y="3965372"/>
            <a:ext cx="818445" cy="730957"/>
          </a:xfrm>
          <a:prstGeom prst="donut">
            <a:avLst>
              <a:gd name="adj" fmla="val 802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5704" y="4756297"/>
            <a:ext cx="1961445" cy="342327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94898" y="5110169"/>
            <a:ext cx="1889125" cy="36936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4810080"/>
            <a:ext cx="19481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ATLAS: arXiv</a:t>
            </a:r>
            <a:r>
              <a:rPr lang="en-US" sz="1200" b="1" dirty="0"/>
              <a:t>:</a:t>
            </a:r>
            <a:r>
              <a:rPr lang="en-US" sz="1200" b="1" dirty="0" smtClean="0"/>
              <a:t>1206.4051</a:t>
            </a:r>
            <a:endParaRPr lang="en-US" sz="1200" dirty="0"/>
          </a:p>
        </p:txBody>
      </p:sp>
      <p:sp>
        <p:nvSpPr>
          <p:cNvPr id="3" name="Rectangle 2"/>
          <p:cNvSpPr/>
          <p:nvPr/>
        </p:nvSpPr>
        <p:spPr>
          <a:xfrm>
            <a:off x="4838096" y="3965372"/>
            <a:ext cx="81728" cy="6187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MENU2013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October </a:t>
            </a:r>
            <a:r>
              <a:rPr lang="en-US" sz="1200" dirty="0" smtClean="0">
                <a:solidFill>
                  <a:schemeClr val="bg1"/>
                </a:solidFill>
              </a:rPr>
              <a:t>2013, </a:t>
            </a:r>
            <a:r>
              <a:rPr lang="en-US" sz="1200" dirty="0" smtClean="0">
                <a:solidFill>
                  <a:schemeClr val="bg1"/>
                </a:solidFill>
              </a:rPr>
              <a:t>Roma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57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61" y="634907"/>
            <a:ext cx="4610034" cy="4061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86" y="5087079"/>
            <a:ext cx="3498273" cy="1556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43182" y="-76200"/>
            <a:ext cx="471154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Parton Number Density</a:t>
            </a:r>
          </a:p>
        </p:txBody>
      </p:sp>
      <p:sp>
        <p:nvSpPr>
          <p:cNvPr id="5" name="Donut 4"/>
          <p:cNvSpPr/>
          <p:nvPr/>
        </p:nvSpPr>
        <p:spPr>
          <a:xfrm>
            <a:off x="3239092" y="3965372"/>
            <a:ext cx="818445" cy="730957"/>
          </a:xfrm>
          <a:prstGeom prst="donut">
            <a:avLst>
              <a:gd name="adj" fmla="val 802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5704" y="4756297"/>
            <a:ext cx="1961445" cy="342327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94898" y="5110169"/>
            <a:ext cx="1889125" cy="36936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4810080"/>
            <a:ext cx="19481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ATLAS: arXiv</a:t>
            </a:r>
            <a:r>
              <a:rPr lang="en-US" sz="1200" b="1" dirty="0"/>
              <a:t>:</a:t>
            </a:r>
            <a:r>
              <a:rPr lang="en-US" sz="1200" b="1" dirty="0" smtClean="0"/>
              <a:t>1206.4051</a:t>
            </a:r>
            <a:endParaRPr lang="en-US" sz="1200" dirty="0"/>
          </a:p>
        </p:txBody>
      </p:sp>
      <p:sp>
        <p:nvSpPr>
          <p:cNvPr id="39" name="Oval 38"/>
          <p:cNvSpPr/>
          <p:nvPr/>
        </p:nvSpPr>
        <p:spPr>
          <a:xfrm>
            <a:off x="7238350" y="720484"/>
            <a:ext cx="1778425" cy="28702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321897" y="715602"/>
            <a:ext cx="15277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Jackson, DIS 2013</a:t>
            </a:r>
            <a:endParaRPr lang="en-US" sz="1200" dirty="0"/>
          </a:p>
        </p:txBody>
      </p:sp>
      <p:sp>
        <p:nvSpPr>
          <p:cNvPr id="3" name="Rectangle 2"/>
          <p:cNvSpPr/>
          <p:nvPr/>
        </p:nvSpPr>
        <p:spPr>
          <a:xfrm>
            <a:off x="4838096" y="3965372"/>
            <a:ext cx="81728" cy="6187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3088" y="1054099"/>
            <a:ext cx="3571486" cy="4186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15429" y="695383"/>
            <a:ext cx="1621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SIDIS extraction: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21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524" y="4457691"/>
            <a:ext cx="3960585" cy="2162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MENU2013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October </a:t>
            </a:r>
            <a:r>
              <a:rPr lang="en-US" sz="1200" dirty="0" smtClean="0">
                <a:solidFill>
                  <a:schemeClr val="bg1"/>
                </a:solidFill>
              </a:rPr>
              <a:t>2013, </a:t>
            </a:r>
            <a:r>
              <a:rPr lang="en-US" sz="1200" dirty="0" smtClean="0">
                <a:solidFill>
                  <a:schemeClr val="bg1"/>
                </a:solidFill>
              </a:rPr>
              <a:t>Roma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334" y="1627798"/>
            <a:ext cx="4156335" cy="2571715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5681835" y="4133954"/>
            <a:ext cx="2175447" cy="429764"/>
          </a:xfrm>
          <a:prstGeom prst="wedgeEllipseCallout">
            <a:avLst>
              <a:gd name="adj1" fmla="val 42195"/>
              <a:gd name="adj2" fmla="val 11409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816286" y="4152278"/>
            <a:ext cx="1929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E12-07-104  Hall-B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694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0421" y="719239"/>
            <a:ext cx="49126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Disentanglement of z and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       : access to the transverse intrinsic quark </a:t>
            </a:r>
            <a:r>
              <a:rPr lang="en-US" sz="1400" dirty="0" err="1" smtClean="0"/>
              <a:t>k</a:t>
            </a:r>
            <a:r>
              <a:rPr lang="en-US" sz="1400" baseline="-25000" dirty="0" err="1" smtClean="0"/>
              <a:t>T</a:t>
            </a:r>
            <a:r>
              <a:rPr lang="en-US" sz="1400" dirty="0" smtClean="0"/>
              <a:t> and fragmentation </a:t>
            </a:r>
            <a:r>
              <a:rPr lang="en-US" sz="1400" dirty="0" err="1" smtClean="0"/>
              <a:t>p</a:t>
            </a:r>
            <a:r>
              <a:rPr lang="en-US" sz="1400" baseline="-25000" dirty="0" err="1" smtClean="0"/>
              <a:t>T</a:t>
            </a:r>
            <a:r>
              <a:rPr lang="en-US" sz="1400" baseline="-25000" dirty="0" smtClean="0"/>
              <a:t>,</a:t>
            </a:r>
            <a:r>
              <a:rPr lang="en-US" sz="1400" dirty="0" smtClean="0"/>
              <a:t> </a:t>
            </a:r>
          </a:p>
          <a:p>
            <a:endParaRPr lang="en-US" sz="1000" dirty="0" smtClean="0"/>
          </a:p>
          <a:p>
            <a:r>
              <a:rPr lang="en-US" sz="1400" dirty="0" smtClean="0"/>
              <a:t>i.e. from </a:t>
            </a:r>
            <a:r>
              <a:rPr lang="en-US" sz="1400" dirty="0" err="1" smtClean="0"/>
              <a:t>gaussian</a:t>
            </a:r>
            <a:r>
              <a:rPr lang="en-US" sz="1400" dirty="0" smtClean="0"/>
              <a:t> </a:t>
            </a:r>
            <a:r>
              <a:rPr lang="en-US" sz="1400" dirty="0" err="1" smtClean="0"/>
              <a:t>anstaz</a:t>
            </a:r>
            <a:endParaRPr lang="en-US" sz="1400" baseline="-25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023" y="628318"/>
            <a:ext cx="3806829" cy="29259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85532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4375286"/>
              </p:ext>
            </p:extLst>
          </p:nvPr>
        </p:nvGraphicFramePr>
        <p:xfrm>
          <a:off x="7993063" y="82550"/>
          <a:ext cx="8921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411" name="Equation" r:id="rId5" imgW="495300" imgH="228600" progId="Equation.3">
                  <p:embed/>
                </p:oleObj>
              </mc:Choice>
              <mc:Fallback>
                <p:oleObj name="Equation" r:id="rId5" imgW="495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3063" y="82550"/>
                        <a:ext cx="892175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1097279" y="-76200"/>
            <a:ext cx="680336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</a:t>
            </a:r>
            <a:r>
              <a:rPr lang="en-US" sz="3600" b="1" baseline="-25000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</a:t>
            </a:r>
            <a:r>
              <a:rPr lang="en-US" sz="3600" b="1" baseline="-2500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-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u</a:t>
            </a:r>
            <a:r>
              <a:rPr lang="en-US" sz="3600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nintegrated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multiplicities</a:t>
            </a:r>
          </a:p>
        </p:txBody>
      </p:sp>
      <p:pic>
        <p:nvPicPr>
          <p:cNvPr id="15" name="Picture 14" descr="mult_kaon_zpt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72" y="1643425"/>
            <a:ext cx="4438316" cy="4881050"/>
          </a:xfrm>
          <a:prstGeom prst="rect">
            <a:avLst/>
          </a:prstGeom>
        </p:spPr>
      </p:pic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380772"/>
              </p:ext>
            </p:extLst>
          </p:nvPr>
        </p:nvGraphicFramePr>
        <p:xfrm>
          <a:off x="2700201" y="1271590"/>
          <a:ext cx="1608221" cy="340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412" name="Equation" r:id="rId8" imgW="1320800" imgH="279400" progId="Equation.3">
                  <p:embed/>
                </p:oleObj>
              </mc:Choice>
              <mc:Fallback>
                <p:oleObj name="Equation" r:id="rId8" imgW="13208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700201" y="1271590"/>
                        <a:ext cx="1608221" cy="340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2228267" y="712894"/>
            <a:ext cx="471934" cy="365166"/>
            <a:chOff x="2832142" y="712894"/>
            <a:chExt cx="471934" cy="365166"/>
          </a:xfrm>
        </p:grpSpPr>
        <p:sp>
          <p:nvSpPr>
            <p:cNvPr id="6" name="TextBox 5"/>
            <p:cNvSpPr txBox="1"/>
            <p:nvPr/>
          </p:nvSpPr>
          <p:spPr>
            <a:xfrm rot="10800000">
              <a:off x="3013271" y="831839"/>
              <a:ext cx="29080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T</a:t>
              </a:r>
              <a:endParaRPr lang="en-US" sz="1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832142" y="712894"/>
              <a:ext cx="3709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P</a:t>
              </a:r>
              <a:r>
                <a:rPr lang="en-US" sz="1400" baseline="-25000" dirty="0" err="1" smtClean="0"/>
                <a:t>h</a:t>
              </a:r>
              <a:endParaRPr lang="en-US" sz="1400" baseline="-25000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8168105" y="3315368"/>
            <a:ext cx="147053" cy="1797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8046505" y="3255420"/>
            <a:ext cx="373659" cy="287028"/>
            <a:chOff x="8025156" y="3251610"/>
            <a:chExt cx="373659" cy="287028"/>
          </a:xfrm>
        </p:grpSpPr>
        <p:sp>
          <p:nvSpPr>
            <p:cNvPr id="26" name="TextBox 25"/>
            <p:cNvSpPr txBox="1"/>
            <p:nvPr/>
          </p:nvSpPr>
          <p:spPr>
            <a:xfrm rot="10800000">
              <a:off x="8108010" y="3353972"/>
              <a:ext cx="29080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b="1" dirty="0" smtClean="0"/>
                <a:t>T</a:t>
              </a:r>
              <a:endParaRPr lang="en-US" sz="600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025156" y="3263040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err="1" smtClean="0"/>
                <a:t>P</a:t>
              </a:r>
              <a:r>
                <a:rPr lang="en-US" sz="1000" b="1" baseline="-25000" dirty="0" err="1" smtClean="0"/>
                <a:t>h</a:t>
              </a:r>
              <a:endParaRPr lang="en-US" sz="1000" b="1" baseline="-25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135354" y="3251610"/>
              <a:ext cx="227459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/>
                <a:t>2</a:t>
              </a:r>
              <a:endParaRPr lang="en-US" sz="600" b="1" dirty="0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7767106" y="6391464"/>
            <a:ext cx="226492" cy="1797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887506" y="6419399"/>
            <a:ext cx="226492" cy="1797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3807881" y="6202632"/>
            <a:ext cx="226492" cy="3218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3629025" y="6168027"/>
            <a:ext cx="479350" cy="384185"/>
            <a:chOff x="3603625" y="6168027"/>
            <a:chExt cx="479350" cy="384185"/>
          </a:xfrm>
        </p:grpSpPr>
        <p:sp>
          <p:nvSpPr>
            <p:cNvPr id="46" name="TextBox 45"/>
            <p:cNvSpPr txBox="1"/>
            <p:nvPr/>
          </p:nvSpPr>
          <p:spPr>
            <a:xfrm rot="10800000">
              <a:off x="3792170" y="6305991"/>
              <a:ext cx="29080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/>
                <a:t>T</a:t>
              </a:r>
              <a:endParaRPr lang="en-US" sz="1000" b="1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603625" y="6168027"/>
              <a:ext cx="4050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/>
                <a:t>P</a:t>
              </a:r>
              <a:r>
                <a:rPr lang="en-US" sz="1600" b="1" baseline="-25000" dirty="0" err="1" smtClean="0"/>
                <a:t>h</a:t>
              </a:r>
              <a:endParaRPr lang="en-US" sz="1600" b="1" baseline="-25000" dirty="0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5472319" y="666602"/>
            <a:ext cx="1310093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/>
              <a:t>arXiv</a:t>
            </a:r>
            <a:r>
              <a:rPr lang="en-US" sz="1200" dirty="0"/>
              <a:t>:  1305.7317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78254" y="6272378"/>
            <a:ext cx="1310093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/>
              <a:t>Joosten</a:t>
            </a:r>
            <a:r>
              <a:rPr lang="en-US" sz="1200" dirty="0" smtClean="0"/>
              <a:t>, DIS 2011</a:t>
            </a:r>
            <a:endParaRPr lang="en-US" sz="1200" dirty="0"/>
          </a:p>
        </p:txBody>
      </p:sp>
      <p:sp>
        <p:nvSpPr>
          <p:cNvPr id="52" name="Rectangle 51"/>
          <p:cNvSpPr/>
          <p:nvPr/>
        </p:nvSpPr>
        <p:spPr>
          <a:xfrm rot="10800000">
            <a:off x="2389536" y="265641"/>
            <a:ext cx="32573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</a:t>
            </a:r>
          </a:p>
        </p:txBody>
      </p:sp>
      <p:sp>
        <p:nvSpPr>
          <p:cNvPr id="5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Flavor Structure of the Nucleon Sea, 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July 2013, ECT*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1294" y="3978324"/>
            <a:ext cx="3325714" cy="2189703"/>
          </a:xfrm>
          <a:prstGeom prst="rect">
            <a:avLst/>
          </a:prstGeom>
        </p:spPr>
      </p:pic>
      <p:sp>
        <p:nvSpPr>
          <p:cNvPr id="45" name="Oval 44"/>
          <p:cNvSpPr/>
          <p:nvPr/>
        </p:nvSpPr>
        <p:spPr>
          <a:xfrm>
            <a:off x="7200238" y="6225251"/>
            <a:ext cx="1814007" cy="27146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7305063" y="6199700"/>
            <a:ext cx="15447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 smtClean="0"/>
              <a:t>Scimemi</a:t>
            </a:r>
            <a:r>
              <a:rPr lang="en-US" sz="1200" b="1" dirty="0" smtClean="0"/>
              <a:t>, DIS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73262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9" descr="HallCnew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77" y="1340452"/>
            <a:ext cx="2819401" cy="213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3609792" y="4161945"/>
            <a:ext cx="5452216" cy="2625402"/>
            <a:chOff x="-41550" y="4165491"/>
            <a:chExt cx="5452216" cy="262540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1550" y="4165492"/>
              <a:ext cx="3287665" cy="2625401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-32802" y="4165491"/>
              <a:ext cx="1945270" cy="1820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Callout 10"/>
            <p:cNvSpPr/>
            <p:nvPr/>
          </p:nvSpPr>
          <p:spPr>
            <a:xfrm>
              <a:off x="2651953" y="5545666"/>
              <a:ext cx="2729750" cy="987779"/>
            </a:xfrm>
            <a:prstGeom prst="wedgeEllipseCallout">
              <a:avLst>
                <a:gd name="adj1" fmla="val -87932"/>
                <a:gd name="adj2" fmla="val -18928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875992" y="5663949"/>
              <a:ext cx="2534674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/>
                <a:t>At </a:t>
              </a:r>
              <a:r>
                <a:rPr lang="en-US" sz="1500" dirty="0" err="1" smtClean="0"/>
                <a:t>p</a:t>
              </a:r>
              <a:r>
                <a:rPr lang="en-US" sz="1500" baseline="-25000" dirty="0" err="1" smtClean="0"/>
                <a:t>T</a:t>
              </a:r>
              <a:r>
                <a:rPr lang="en-US" sz="1500" baseline="-25000" dirty="0" smtClean="0"/>
                <a:t> </a:t>
              </a:r>
              <a:r>
                <a:rPr lang="en-US" sz="1500" dirty="0" smtClean="0"/>
                <a:t>&gt; 0.2 </a:t>
              </a:r>
              <a:r>
                <a:rPr lang="en-US" sz="1500" dirty="0" err="1" smtClean="0"/>
                <a:t>GeV</a:t>
              </a:r>
              <a:r>
                <a:rPr lang="en-US" sz="1500" dirty="0" smtClean="0"/>
                <a:t>/c use </a:t>
              </a:r>
            </a:p>
            <a:p>
              <a:r>
                <a:rPr lang="en-US" sz="1500" dirty="0"/>
                <a:t>d</a:t>
              </a:r>
              <a:r>
                <a:rPr lang="en-US" sz="1500" dirty="0" smtClean="0"/>
                <a:t>ependencies measured </a:t>
              </a:r>
            </a:p>
            <a:p>
              <a:r>
                <a:rPr lang="en-US" sz="1500" dirty="0" smtClean="0"/>
                <a:t>in CLAS12 experiment</a:t>
              </a:r>
              <a:endParaRPr lang="en-US" sz="1500" dirty="0"/>
            </a:p>
          </p:txBody>
        </p:sp>
      </p:grpSp>
      <p:sp>
        <p:nvSpPr>
          <p:cNvPr id="16" name="Rectangle 15"/>
          <p:cNvSpPr/>
          <p:nvPr/>
        </p:nvSpPr>
        <p:spPr>
          <a:xfrm rot="16200000">
            <a:off x="-385517" y="6049466"/>
            <a:ext cx="1036324" cy="2652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3059122" y="-77788"/>
            <a:ext cx="331345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</a:t>
            </a:r>
            <a:r>
              <a:rPr lang="en-US" sz="3600" b="1" baseline="-25000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  Dependence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8673" y="711766"/>
            <a:ext cx="306729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Map </a:t>
            </a:r>
            <a:r>
              <a:rPr lang="en-US" sz="1600" dirty="0" err="1" smtClean="0"/>
              <a:t>pf</a:t>
            </a:r>
            <a:r>
              <a:rPr lang="en-US" sz="1600" dirty="0" smtClean="0"/>
              <a:t>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dirty="0" smtClean="0"/>
              <a:t> dependence for pion </a:t>
            </a:r>
            <a:endParaRPr lang="en-US" sz="1600" dirty="0"/>
          </a:p>
          <a:p>
            <a:r>
              <a:rPr lang="en-US" sz="1600" dirty="0" smtClean="0"/>
              <a:t>off proton and deuteron targets</a:t>
            </a:r>
            <a:endParaRPr lang="en-US" sz="1600" dirty="0"/>
          </a:p>
        </p:txBody>
      </p:sp>
      <p:sp>
        <p:nvSpPr>
          <p:cNvPr id="31" name="Rectangle 30"/>
          <p:cNvSpPr/>
          <p:nvPr/>
        </p:nvSpPr>
        <p:spPr>
          <a:xfrm rot="10800000">
            <a:off x="3486149" y="229591"/>
            <a:ext cx="343401" cy="4770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5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</a:t>
            </a:r>
            <a:endParaRPr lang="en-US" sz="25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6928" y="656323"/>
            <a:ext cx="3528529" cy="356253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5200" y="3628745"/>
            <a:ext cx="2654300" cy="259917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545970" y="5867400"/>
            <a:ext cx="289430" cy="7280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Callout 33"/>
          <p:cNvSpPr/>
          <p:nvPr/>
        </p:nvSpPr>
        <p:spPr>
          <a:xfrm>
            <a:off x="6800078" y="3200767"/>
            <a:ext cx="2175447" cy="429764"/>
          </a:xfrm>
          <a:prstGeom prst="wedgeEllipseCallout">
            <a:avLst>
              <a:gd name="adj1" fmla="val -31196"/>
              <a:gd name="adj2" fmla="val -25459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934529" y="3219091"/>
            <a:ext cx="1940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E12-09-017  Hall-C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5290" y="3072190"/>
            <a:ext cx="3410486" cy="164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634" y="3169524"/>
            <a:ext cx="1759961" cy="3435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8500" y="3170711"/>
            <a:ext cx="1577332" cy="35366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11" y="3725646"/>
            <a:ext cx="3742459" cy="286979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72759" y="5866449"/>
            <a:ext cx="1222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Hall C - </a:t>
            </a:r>
            <a:r>
              <a:rPr lang="en-US" sz="1400" dirty="0" err="1" smtClean="0">
                <a:solidFill>
                  <a:srgbClr val="0000FF"/>
                </a:solidFill>
              </a:rPr>
              <a:t>JLab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3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MENU2013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October </a:t>
            </a:r>
            <a:r>
              <a:rPr lang="en-US" sz="1200" dirty="0" smtClean="0">
                <a:solidFill>
                  <a:schemeClr val="bg1"/>
                </a:solidFill>
              </a:rPr>
              <a:t>2013, </a:t>
            </a:r>
            <a:r>
              <a:rPr lang="en-US" sz="1200" dirty="0" smtClean="0">
                <a:solidFill>
                  <a:schemeClr val="bg1"/>
                </a:solidFill>
              </a:rPr>
              <a:t>Roma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848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194" y="1916406"/>
            <a:ext cx="5130712" cy="471217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56012" y="4130523"/>
            <a:ext cx="3360462" cy="20017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110381" y="-76200"/>
            <a:ext cx="521271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Longitudinal Cross-section</a:t>
            </a:r>
            <a:endParaRPr lang="en-US" sz="3600" b="1" baseline="-2500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650" y="4195030"/>
            <a:ext cx="315743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</a:t>
            </a:r>
            <a:r>
              <a:rPr lang="en-US" sz="1600" baseline="-25000" dirty="0" smtClean="0"/>
              <a:t>DIS</a:t>
            </a:r>
            <a:r>
              <a:rPr lang="en-US" sz="1600" dirty="0" smtClean="0">
                <a:sym typeface="Wingdings"/>
              </a:rPr>
              <a:t></a:t>
            </a:r>
            <a:r>
              <a:rPr lang="en-US" sz="1600" dirty="0" smtClean="0"/>
              <a:t>0  at Q</a:t>
            </a:r>
            <a:r>
              <a:rPr lang="en-US" sz="1600" baseline="30000" dirty="0" smtClean="0"/>
              <a:t>2</a:t>
            </a:r>
            <a:r>
              <a:rPr lang="en-US" sz="1600" dirty="0" smtClean="0">
                <a:sym typeface="Wingdings"/>
              </a:rPr>
              <a:t>∞</a:t>
            </a:r>
            <a:r>
              <a:rPr lang="en-US" sz="1600" dirty="0" smtClean="0"/>
              <a:t> due to </a:t>
            </a:r>
          </a:p>
          <a:p>
            <a:r>
              <a:rPr lang="en-US" sz="1600" dirty="0" smtClean="0"/>
              <a:t>  </a:t>
            </a:r>
            <a:r>
              <a:rPr lang="en-US" sz="1600" dirty="0"/>
              <a:t> </a:t>
            </a:r>
            <a:r>
              <a:rPr lang="en-US" sz="1600" dirty="0" smtClean="0"/>
              <a:t>     scattering off spin-½ quarks</a:t>
            </a:r>
          </a:p>
          <a:p>
            <a:endParaRPr lang="en-US" sz="1600" dirty="0"/>
          </a:p>
          <a:p>
            <a:r>
              <a:rPr lang="en-US" sz="1600" dirty="0" smtClean="0"/>
              <a:t>R</a:t>
            </a:r>
            <a:r>
              <a:rPr lang="en-US" sz="1600" baseline="-25000" dirty="0" smtClean="0"/>
              <a:t>DIS</a:t>
            </a:r>
            <a:r>
              <a:rPr lang="en-US" sz="1600" dirty="0" smtClean="0"/>
              <a:t> sensitive to gluon and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higher-twist effects</a:t>
            </a:r>
          </a:p>
          <a:p>
            <a:endParaRPr lang="en-US" sz="1600" dirty="0"/>
          </a:p>
          <a:p>
            <a:r>
              <a:rPr lang="en-US" sz="1600" dirty="0" smtClean="0"/>
              <a:t>R</a:t>
            </a:r>
            <a:r>
              <a:rPr lang="en-US" sz="1600" baseline="-25000" dirty="0" smtClean="0"/>
              <a:t>SIDIS</a:t>
            </a:r>
            <a:r>
              <a:rPr lang="en-US" sz="1600" dirty="0" smtClean="0"/>
              <a:t>(</a:t>
            </a:r>
            <a:r>
              <a:rPr lang="en-US" sz="1600" dirty="0" err="1" smtClean="0"/>
              <a:t>z,pT</a:t>
            </a:r>
            <a:r>
              <a:rPr lang="en-US" sz="1600" dirty="0"/>
              <a:t>)</a:t>
            </a:r>
            <a:r>
              <a:rPr lang="en-US" sz="1600" dirty="0" smtClean="0"/>
              <a:t> = un-integrated R</a:t>
            </a:r>
            <a:r>
              <a:rPr lang="en-US" sz="1600" baseline="-25000" dirty="0" smtClean="0"/>
              <a:t>DIS</a:t>
            </a:r>
            <a:endParaRPr lang="en-US" sz="1600" baseline="-25000" dirty="0"/>
          </a:p>
        </p:txBody>
      </p:sp>
      <p:sp>
        <p:nvSpPr>
          <p:cNvPr id="6" name="TextBox 5"/>
          <p:cNvSpPr txBox="1"/>
          <p:nvPr/>
        </p:nvSpPr>
        <p:spPr>
          <a:xfrm>
            <a:off x="192415" y="3083776"/>
            <a:ext cx="27927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To be accounted in any TMD</a:t>
            </a:r>
          </a:p>
          <a:p>
            <a:r>
              <a:rPr lang="en-US" sz="1600" dirty="0"/>
              <a:t>a</a:t>
            </a:r>
            <a:r>
              <a:rPr lang="en-US" sz="1600" dirty="0" smtClean="0"/>
              <a:t>symmetry interpretation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366" y="2059917"/>
            <a:ext cx="2943392" cy="3981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365" y="2505301"/>
            <a:ext cx="2988633" cy="37357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92948" y="802415"/>
            <a:ext cx="6895062" cy="802403"/>
            <a:chOff x="1064663" y="802415"/>
            <a:chExt cx="6895062" cy="802403"/>
          </a:xfrm>
        </p:grpSpPr>
        <p:sp>
          <p:nvSpPr>
            <p:cNvPr id="19" name="Rounded Rectangle 18"/>
            <p:cNvSpPr/>
            <p:nvPr/>
          </p:nvSpPr>
          <p:spPr>
            <a:xfrm>
              <a:off x="1064663" y="802415"/>
              <a:ext cx="6895062" cy="802403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75815892"/>
                </p:ext>
              </p:extLst>
            </p:nvPr>
          </p:nvGraphicFramePr>
          <p:xfrm>
            <a:off x="1291988" y="922476"/>
            <a:ext cx="2970196" cy="6198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35387" name="Equation" r:id="rId7" imgW="2133600" imgH="444500" progId="Equation.3">
                    <p:embed/>
                  </p:oleObj>
                </mc:Choice>
                <mc:Fallback>
                  <p:oleObj name="Equation" r:id="rId7" imgW="2133600" imgH="4445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291988" y="922476"/>
                          <a:ext cx="2970196" cy="61985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76194362"/>
                </p:ext>
              </p:extLst>
            </p:nvPr>
          </p:nvGraphicFramePr>
          <p:xfrm>
            <a:off x="4226040" y="1046947"/>
            <a:ext cx="3579812" cy="333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35388" name="Equation" r:id="rId9" imgW="2730500" imgH="254000" progId="Equation.3">
                    <p:embed/>
                  </p:oleObj>
                </mc:Choice>
                <mc:Fallback>
                  <p:oleObj name="Equation" r:id="rId9" imgW="27305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226040" y="1046947"/>
                          <a:ext cx="3579812" cy="3333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Oval 13"/>
            <p:cNvSpPr/>
            <p:nvPr/>
          </p:nvSpPr>
          <p:spPr>
            <a:xfrm>
              <a:off x="3640666" y="922476"/>
              <a:ext cx="649739" cy="6198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636381" y="1674506"/>
            <a:ext cx="1948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Cornell data of 70’s</a:t>
            </a:r>
            <a:endParaRPr lang="en-US" sz="1600" dirty="0"/>
          </a:p>
        </p:txBody>
      </p:sp>
      <p:sp>
        <p:nvSpPr>
          <p:cNvPr id="29" name="Oval Callout 28"/>
          <p:cNvSpPr/>
          <p:nvPr/>
        </p:nvSpPr>
        <p:spPr>
          <a:xfrm>
            <a:off x="6992743" y="3276153"/>
            <a:ext cx="2175447" cy="429764"/>
          </a:xfrm>
          <a:prstGeom prst="wedgeEllipseCallout">
            <a:avLst>
              <a:gd name="adj1" fmla="val -42872"/>
              <a:gd name="adj2" fmla="val -13920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178080" y="3313581"/>
            <a:ext cx="1940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E12-06-104  Hall-C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3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MENU2013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October </a:t>
            </a:r>
            <a:r>
              <a:rPr lang="en-US" sz="1200" dirty="0" smtClean="0">
                <a:solidFill>
                  <a:schemeClr val="bg1"/>
                </a:solidFill>
              </a:rPr>
              <a:t>2013, </a:t>
            </a:r>
            <a:r>
              <a:rPr lang="en-US" sz="1200" dirty="0" smtClean="0">
                <a:solidFill>
                  <a:schemeClr val="bg1"/>
                </a:solidFill>
              </a:rPr>
              <a:t>Roma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299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9775" y="996119"/>
            <a:ext cx="6265395" cy="49859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C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aHn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&amp;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B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oer-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m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ulders</a:t>
            </a: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(T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he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N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eglected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E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ffects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)  </a:t>
            </a:r>
          </a:p>
        </p:txBody>
      </p:sp>
      <p:graphicFrame>
        <p:nvGraphicFramePr>
          <p:cNvPr id="3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159943"/>
              </p:ext>
            </p:extLst>
          </p:nvPr>
        </p:nvGraphicFramePr>
        <p:xfrm>
          <a:off x="2642395" y="2372885"/>
          <a:ext cx="3597944" cy="2607627"/>
        </p:xfrm>
        <a:graphic>
          <a:graphicData uri="http://schemas.openxmlformats.org/drawingml/2006/table">
            <a:tbl>
              <a:tblPr firstRow="1" bandRow="1"/>
              <a:tblGrid>
                <a:gridCol w="730551"/>
                <a:gridCol w="919238"/>
                <a:gridCol w="919239"/>
                <a:gridCol w="1028916"/>
              </a:tblGrid>
              <a:tr h="42248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5036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99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0012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 Box 40"/>
          <p:cNvSpPr txBox="1">
            <a:spLocks noChangeArrowheads="1"/>
          </p:cNvSpPr>
          <p:nvPr/>
        </p:nvSpPr>
        <p:spPr bwMode="auto">
          <a:xfrm rot="16200000">
            <a:off x="1420677" y="3683273"/>
            <a:ext cx="1937691" cy="31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400" b="1" dirty="0">
                <a:solidFill>
                  <a:srgbClr val="FF0000"/>
                </a:solidFill>
              </a:rPr>
              <a:t>nucleon </a:t>
            </a:r>
            <a:r>
              <a:rPr lang="en-US" sz="1400" b="1" dirty="0" err="1">
                <a:solidFill>
                  <a:srgbClr val="FF0000"/>
                </a:solidFill>
              </a:rPr>
              <a:t>polarisation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30478" y="2799636"/>
            <a:ext cx="997295" cy="69604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2"/>
          <p:cNvGrpSpPr>
            <a:grpSpLocks/>
          </p:cNvGrpSpPr>
          <p:nvPr/>
        </p:nvGrpSpPr>
        <p:grpSpPr bwMode="auto">
          <a:xfrm>
            <a:off x="3336055" y="2750143"/>
            <a:ext cx="718137" cy="558305"/>
            <a:chOff x="1632" y="1615"/>
            <a:chExt cx="841" cy="516"/>
          </a:xfrm>
        </p:grpSpPr>
        <p:pic>
          <p:nvPicPr>
            <p:cNvPr id="9" name="Picture 59" descr="spinsa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2" y="1734"/>
              <a:ext cx="242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" name="Object 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82168596"/>
                </p:ext>
              </p:extLst>
            </p:nvPr>
          </p:nvGraphicFramePr>
          <p:xfrm>
            <a:off x="1857" y="1615"/>
            <a:ext cx="269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1513" name="Equation" r:id="rId4" imgW="215640" imgH="266400" progId="Equation.3">
                    <p:embed/>
                  </p:oleObj>
                </mc:Choice>
                <mc:Fallback>
                  <p:oleObj name="Equation" r:id="rId4" imgW="2156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7" y="1615"/>
                          <a:ext cx="269" cy="3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 Box 61"/>
            <p:cNvSpPr txBox="1">
              <a:spLocks noChangeArrowheads="1"/>
            </p:cNvSpPr>
            <p:nvPr/>
          </p:nvSpPr>
          <p:spPr bwMode="auto">
            <a:xfrm>
              <a:off x="1632" y="1895"/>
              <a:ext cx="841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>
                  <a:solidFill>
                    <a:srgbClr val="0000FF"/>
                  </a:solidFill>
                </a:rPr>
                <a:t>N</a:t>
              </a:r>
              <a:r>
                <a:rPr lang="en-US" sz="1000" b="1" i="1" dirty="0" smtClean="0">
                  <a:solidFill>
                    <a:srgbClr val="0000FF"/>
                  </a:solidFill>
                </a:rPr>
                <a:t>umber </a:t>
              </a:r>
            </a:p>
          </p:txBody>
        </p:sp>
      </p:grpSp>
      <p:grpSp>
        <p:nvGrpSpPr>
          <p:cNvPr id="12" name="Group 73"/>
          <p:cNvGrpSpPr>
            <a:grpSpLocks/>
          </p:cNvGrpSpPr>
          <p:nvPr/>
        </p:nvGrpSpPr>
        <p:grpSpPr bwMode="auto">
          <a:xfrm>
            <a:off x="4335128" y="3442614"/>
            <a:ext cx="840246" cy="619978"/>
            <a:chOff x="2802" y="2255"/>
            <a:chExt cx="984" cy="573"/>
          </a:xfrm>
        </p:grpSpPr>
        <p:pic>
          <p:nvPicPr>
            <p:cNvPr id="13" name="Picture 63" descr="spinsc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2381"/>
              <a:ext cx="70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4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91765165"/>
                </p:ext>
              </p:extLst>
            </p:nvPr>
          </p:nvGraphicFramePr>
          <p:xfrm>
            <a:off x="2802" y="2255"/>
            <a:ext cx="236" cy="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1514" name="Equation" r:id="rId7" imgW="190440" imgH="266400" progId="Equation.3">
                    <p:embed/>
                  </p:oleObj>
                </mc:Choice>
                <mc:Fallback>
                  <p:oleObj name="Equation" r:id="rId7" imgW="1904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2" y="2255"/>
                          <a:ext cx="236" cy="3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 Box 65"/>
            <p:cNvSpPr txBox="1">
              <a:spLocks noChangeArrowheads="1"/>
            </p:cNvSpPr>
            <p:nvPr/>
          </p:nvSpPr>
          <p:spPr bwMode="auto">
            <a:xfrm>
              <a:off x="2822" y="2592"/>
              <a:ext cx="808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 err="1">
                  <a:solidFill>
                    <a:srgbClr val="0000FF"/>
                  </a:solidFill>
                </a:rPr>
                <a:t>H</a:t>
              </a:r>
              <a:r>
                <a:rPr lang="en-US" sz="1000" b="1" i="1" dirty="0" err="1" smtClean="0">
                  <a:solidFill>
                    <a:srgbClr val="0000FF"/>
                  </a:solidFill>
                </a:rPr>
                <a:t>elicity</a:t>
              </a:r>
              <a:endParaRPr lang="en-US" sz="1000" b="1" i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16" name="Picture 49" descr="spinsb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602" y="4266775"/>
            <a:ext cx="575294" cy="33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9481368"/>
              </p:ext>
            </p:extLst>
          </p:nvPr>
        </p:nvGraphicFramePr>
        <p:xfrm>
          <a:off x="3370627" y="4277208"/>
          <a:ext cx="268975" cy="321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1515" name="Equation" r:id="rId10" imgW="241200" imgH="266400" progId="Equation.3">
                  <p:embed/>
                </p:oleObj>
              </mc:Choice>
              <mc:Fallback>
                <p:oleObj name="Equation" r:id="rId10" imgW="2412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0627" y="4277208"/>
                        <a:ext cx="268975" cy="32187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65"/>
          <p:cNvSpPr txBox="1">
            <a:spLocks noChangeArrowheads="1"/>
          </p:cNvSpPr>
          <p:nvPr/>
        </p:nvSpPr>
        <p:spPr bwMode="auto">
          <a:xfrm>
            <a:off x="3501855" y="4605840"/>
            <a:ext cx="618491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Sivers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19" name="Picture 43" descr="spinsb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037" y="2878899"/>
            <a:ext cx="602859" cy="19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353984"/>
              </p:ext>
            </p:extLst>
          </p:nvPr>
        </p:nvGraphicFramePr>
        <p:xfrm>
          <a:off x="5279685" y="2830100"/>
          <a:ext cx="224663" cy="295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1516" name="Equation" r:id="rId13" imgW="203040" imgH="266400" progId="Equation.3">
                  <p:embed/>
                </p:oleObj>
              </mc:Choice>
              <mc:Fallback>
                <p:oleObj name="Equation" r:id="rId13" imgW="2030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9685" y="2830100"/>
                        <a:ext cx="224663" cy="29515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71"/>
          <p:cNvSpPr>
            <a:spLocks noChangeArrowheads="1"/>
          </p:cNvSpPr>
          <p:nvPr/>
        </p:nvSpPr>
        <p:spPr bwMode="auto">
          <a:xfrm>
            <a:off x="5211008" y="3131865"/>
            <a:ext cx="1029323" cy="23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83" tIns="50392" rIns="100783" bIns="50392"/>
          <a:lstStyle/>
          <a:p>
            <a:pPr marL="258763" indent="-258763" algn="l" defTabSz="1008063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Boer-Mulders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22" name="Picture 55" descr="spinsc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150" y="4304705"/>
            <a:ext cx="575294" cy="24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6968697"/>
              </p:ext>
            </p:extLst>
          </p:nvPr>
        </p:nvGraphicFramePr>
        <p:xfrm>
          <a:off x="4308684" y="4260637"/>
          <a:ext cx="277812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1517" name="Equation" r:id="rId16" imgW="228600" imgH="228600" progId="Equation.3">
                  <p:embed/>
                </p:oleObj>
              </mc:Choice>
              <mc:Fallback>
                <p:oleObj name="Equation" r:id="rId16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8684" y="4260637"/>
                        <a:ext cx="277812" cy="279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46" descr="spinsa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859" y="3578944"/>
            <a:ext cx="598552" cy="1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4730565"/>
              </p:ext>
            </p:extLst>
          </p:nvPr>
        </p:nvGraphicFramePr>
        <p:xfrm>
          <a:off x="5278637" y="3522330"/>
          <a:ext cx="235738" cy="27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1518" name="Equation" r:id="rId19" imgW="228600" imgH="266400" progId="Equation.3">
                  <p:embed/>
                </p:oleObj>
              </mc:Choice>
              <mc:Fallback>
                <p:oleObj name="Equation" r:id="rId19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8637" y="3522330"/>
                        <a:ext cx="235738" cy="2751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61"/>
          <p:cNvSpPr txBox="1">
            <a:spLocks noChangeArrowheads="1"/>
          </p:cNvSpPr>
          <p:nvPr/>
        </p:nvSpPr>
        <p:spPr bwMode="auto">
          <a:xfrm>
            <a:off x="3638975" y="3196433"/>
            <a:ext cx="696700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Density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27" name="Text Box 65"/>
          <p:cNvSpPr txBox="1">
            <a:spLocks noChangeArrowheads="1"/>
          </p:cNvSpPr>
          <p:nvPr/>
        </p:nvSpPr>
        <p:spPr bwMode="auto">
          <a:xfrm>
            <a:off x="5319740" y="3817026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28" name="Text Box 65"/>
          <p:cNvSpPr txBox="1">
            <a:spLocks noChangeArrowheads="1"/>
          </p:cNvSpPr>
          <p:nvPr/>
        </p:nvSpPr>
        <p:spPr bwMode="auto">
          <a:xfrm>
            <a:off x="4308684" y="4613324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30" name="Picture 52" descr="spinsb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62" y="4587743"/>
            <a:ext cx="575294" cy="26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754497"/>
              </p:ext>
            </p:extLst>
          </p:nvPr>
        </p:nvGraphicFramePr>
        <p:xfrm>
          <a:off x="5273538" y="4569995"/>
          <a:ext cx="230810" cy="271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1519" name="Equation" r:id="rId22" imgW="228600" imgH="266400" progId="Equation.3">
                  <p:embed/>
                </p:oleObj>
              </mc:Choice>
              <mc:Fallback>
                <p:oleObj name="Equation" r:id="rId22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3538" y="4569995"/>
                        <a:ext cx="230810" cy="27106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 Box 69"/>
          <p:cNvSpPr txBox="1">
            <a:spLocks noChangeArrowheads="1"/>
          </p:cNvSpPr>
          <p:nvPr/>
        </p:nvSpPr>
        <p:spPr bwMode="auto">
          <a:xfrm>
            <a:off x="5252226" y="4373494"/>
            <a:ext cx="993949" cy="25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>
                <a:solidFill>
                  <a:srgbClr val="0000FF"/>
                </a:solidFill>
              </a:rPr>
              <a:t>T</a:t>
            </a:r>
            <a:r>
              <a:rPr lang="en-US" sz="1000" b="1" i="1" dirty="0" err="1" smtClean="0">
                <a:solidFill>
                  <a:srgbClr val="0000FF"/>
                </a:solidFill>
              </a:rPr>
              <a:t>ransversity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graphicFrame>
        <p:nvGraphicFramePr>
          <p:cNvPr id="33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8821994"/>
              </p:ext>
            </p:extLst>
          </p:nvPr>
        </p:nvGraphicFramePr>
        <p:xfrm>
          <a:off x="5324808" y="4105162"/>
          <a:ext cx="189568" cy="360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1520" name="Equation" r:id="rId24" imgW="177480" imgH="266400" progId="Equation.3">
                  <p:embed/>
                </p:oleObj>
              </mc:Choice>
              <mc:Fallback>
                <p:oleObj name="Equation" r:id="rId24" imgW="1774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4808" y="4105162"/>
                        <a:ext cx="189568" cy="3603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" name="Picture 67" descr="spinsa4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63" y="4187393"/>
            <a:ext cx="575534" cy="2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69"/>
          <p:cNvSpPr txBox="1">
            <a:spLocks noChangeArrowheads="1"/>
          </p:cNvSpPr>
          <p:nvPr/>
        </p:nvSpPr>
        <p:spPr bwMode="auto">
          <a:xfrm>
            <a:off x="5252949" y="4768090"/>
            <a:ext cx="953306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Pretzelosity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36" name="Oval Callout 35"/>
          <p:cNvSpPr/>
          <p:nvPr/>
        </p:nvSpPr>
        <p:spPr>
          <a:xfrm>
            <a:off x="6494890" y="3024911"/>
            <a:ext cx="2510563" cy="968760"/>
          </a:xfrm>
          <a:prstGeom prst="wedgeEllipseCallout">
            <a:avLst>
              <a:gd name="adj1" fmla="val -59105"/>
              <a:gd name="adj2" fmla="val -7251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6448710" y="3049491"/>
            <a:ext cx="26178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Na</a:t>
            </a:r>
            <a:r>
              <a:rPr lang="fr-FR" sz="1400" dirty="0" err="1"/>
              <a:t>ï</a:t>
            </a:r>
            <a:r>
              <a:rPr lang="en-US" sz="1400" dirty="0" err="1"/>
              <a:t>ve</a:t>
            </a:r>
            <a:r>
              <a:rPr lang="en-US" sz="1400" dirty="0"/>
              <a:t>-T-odd</a:t>
            </a:r>
          </a:p>
          <a:p>
            <a:pPr algn="ctr"/>
            <a:r>
              <a:rPr lang="en-US" sz="1400" dirty="0" err="1" smtClean="0"/>
              <a:t>Chirally</a:t>
            </a:r>
            <a:r>
              <a:rPr lang="en-US" sz="1400" dirty="0" smtClean="0"/>
              <a:t>-odd</a:t>
            </a:r>
            <a:endParaRPr lang="en-US" sz="1400" dirty="0"/>
          </a:p>
          <a:p>
            <a:pPr algn="ctr"/>
            <a:r>
              <a:rPr lang="en-US" sz="1400" dirty="0"/>
              <a:t>Spin effect in </a:t>
            </a:r>
            <a:r>
              <a:rPr lang="en-US" sz="1400" dirty="0" err="1"/>
              <a:t>unpolarized</a:t>
            </a:r>
            <a:r>
              <a:rPr lang="en-US" sz="1400" dirty="0"/>
              <a:t> </a:t>
            </a:r>
            <a:endParaRPr lang="en-US" sz="1400" dirty="0" smtClean="0"/>
          </a:p>
          <a:p>
            <a:pPr algn="ctr"/>
            <a:r>
              <a:rPr lang="en-US" sz="1400" dirty="0" smtClean="0"/>
              <a:t>reactions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402755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8"/>
          <p:cNvGrpSpPr>
            <a:grpSpLocks/>
          </p:cNvGrpSpPr>
          <p:nvPr/>
        </p:nvGrpSpPr>
        <p:grpSpPr bwMode="auto">
          <a:xfrm>
            <a:off x="2874077" y="4395279"/>
            <a:ext cx="3167929" cy="2306328"/>
            <a:chOff x="132" y="639"/>
            <a:chExt cx="2373" cy="1750"/>
          </a:xfrm>
        </p:grpSpPr>
        <p:pic>
          <p:nvPicPr>
            <p:cNvPr id="30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" y="639"/>
              <a:ext cx="2373" cy="1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2" name="Text Box 11"/>
            <p:cNvSpPr txBox="1">
              <a:spLocks noChangeArrowheads="1"/>
            </p:cNvSpPr>
            <p:nvPr/>
          </p:nvSpPr>
          <p:spPr bwMode="auto">
            <a:xfrm>
              <a:off x="628" y="1611"/>
              <a:ext cx="792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066FF"/>
                  </a:solidFill>
                  <a:latin typeface="Arial" charset="0"/>
                </a:rPr>
                <a:t>EMC (1987)</a:t>
              </a:r>
              <a:endParaRPr lang="it-IT" sz="1400" dirty="0">
                <a:solidFill>
                  <a:srgbClr val="0066FF"/>
                </a:solidFill>
                <a:latin typeface="Arial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266379" y="3723535"/>
            <a:ext cx="1991610" cy="7255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064663" y="802415"/>
            <a:ext cx="6895062" cy="80240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85532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846056" y="-76200"/>
            <a:ext cx="530580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zimuthal Modulation</a:t>
            </a:r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9550241"/>
              </p:ext>
            </p:extLst>
          </p:nvPr>
        </p:nvGraphicFramePr>
        <p:xfrm>
          <a:off x="7959725" y="82550"/>
          <a:ext cx="95885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2535" name="Equation" r:id="rId5" imgW="533400" imgH="228600" progId="Equation.3">
                  <p:embed/>
                </p:oleObj>
              </mc:Choice>
              <mc:Fallback>
                <p:oleObj name="Equation" r:id="rId5" imgW="533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9725" y="82550"/>
                        <a:ext cx="958850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010" y="4445601"/>
            <a:ext cx="3009659" cy="209287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25592" y="2012193"/>
            <a:ext cx="3305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Kinematical effect predicted since 1978 </a:t>
            </a:r>
          </a:p>
          <a:p>
            <a:r>
              <a:rPr lang="en-US" sz="1400" dirty="0" smtClean="0"/>
              <a:t>by Cahn due to non-zero intrinsic </a:t>
            </a:r>
            <a:r>
              <a:rPr lang="en-US" sz="1400" dirty="0" err="1" smtClean="0"/>
              <a:t>k</a:t>
            </a:r>
            <a:r>
              <a:rPr lang="en-US" sz="1400" baseline="-25000" dirty="0" err="1" smtClean="0"/>
              <a:t>T</a:t>
            </a:r>
            <a:r>
              <a:rPr lang="en-US" sz="1400" dirty="0" smtClean="0"/>
              <a:t>        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767748" y="2079032"/>
            <a:ext cx="2978834" cy="1872903"/>
            <a:chOff x="5316848" y="4366355"/>
            <a:chExt cx="3482851" cy="2256807"/>
          </a:xfrm>
        </p:grpSpPr>
        <p:grpSp>
          <p:nvGrpSpPr>
            <p:cNvPr id="18" name="Group 17"/>
            <p:cNvGrpSpPr/>
            <p:nvPr/>
          </p:nvGrpSpPr>
          <p:grpSpPr>
            <a:xfrm>
              <a:off x="5316848" y="4366355"/>
              <a:ext cx="2978834" cy="2256807"/>
              <a:chOff x="5316848" y="4366355"/>
              <a:chExt cx="2978834" cy="2256807"/>
            </a:xfrm>
          </p:grpSpPr>
          <p:pic>
            <p:nvPicPr>
              <p:cNvPr id="23" name="Picture 48" descr="PT_range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5316848" y="4366355"/>
                <a:ext cx="2978834" cy="22568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6008998" y="5898100"/>
                <a:ext cx="2141244" cy="2966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rgbClr val="0000FF"/>
                    </a:solidFill>
                  </a:rPr>
                  <a:t>Non </a:t>
                </a:r>
                <a:r>
                  <a:rPr lang="en-US" sz="1000" dirty="0" err="1" smtClean="0">
                    <a:solidFill>
                      <a:srgbClr val="0000FF"/>
                    </a:solidFill>
                  </a:rPr>
                  <a:t>perturbative</a:t>
                </a:r>
                <a:r>
                  <a:rPr lang="en-US" sz="1000" dirty="0" smtClean="0">
                    <a:solidFill>
                      <a:srgbClr val="0000FF"/>
                    </a:solidFill>
                  </a:rPr>
                  <a:t> contribution</a:t>
                </a:r>
                <a:endParaRPr lang="en-US" sz="10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5" name="Up Arrow 24"/>
              <p:cNvSpPr/>
              <p:nvPr/>
            </p:nvSpPr>
            <p:spPr>
              <a:xfrm>
                <a:off x="6175074" y="5310440"/>
                <a:ext cx="175179" cy="573061"/>
              </a:xfrm>
              <a:prstGeom prst="up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7876850" y="6252356"/>
              <a:ext cx="9228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</a:t>
              </a:r>
              <a:r>
                <a:rPr lang="en-US" sz="1200" baseline="-25000" dirty="0" smtClean="0"/>
                <a:t>T</a:t>
              </a:r>
              <a:r>
                <a:rPr lang="en-US" sz="1200" dirty="0" smtClean="0"/>
                <a:t> (</a:t>
              </a:r>
              <a:r>
                <a:rPr lang="en-US" sz="1200" dirty="0" err="1" smtClean="0"/>
                <a:t>GeV/c</a:t>
              </a:r>
              <a:r>
                <a:rPr lang="en-US" sz="1200" dirty="0" smtClean="0"/>
                <a:t>)</a:t>
              </a:r>
              <a:endParaRPr lang="en-US" sz="1200" dirty="0"/>
            </a:p>
          </p:txBody>
        </p:sp>
        <p:sp>
          <p:nvSpPr>
            <p:cNvPr id="21" name="Rectangle 20"/>
            <p:cNvSpPr/>
            <p:nvPr/>
          </p:nvSpPr>
          <p:spPr>
            <a:xfrm flipV="1">
              <a:off x="7430526" y="6401347"/>
              <a:ext cx="554735" cy="1634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3266379" y="3747742"/>
            <a:ext cx="2065519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200" dirty="0" smtClean="0">
                <a:solidFill>
                  <a:schemeClr val="tx1"/>
                </a:solidFill>
              </a:rPr>
              <a:t>No </a:t>
            </a:r>
            <a:r>
              <a:rPr lang="en-US" sz="1200" dirty="0">
                <a:solidFill>
                  <a:schemeClr val="tx1"/>
                </a:solidFill>
              </a:rPr>
              <a:t>hadron identification</a:t>
            </a:r>
            <a:r>
              <a:rPr lang="en-US" sz="1200" dirty="0"/>
              <a:t>        </a:t>
            </a:r>
          </a:p>
          <a:p>
            <a:pPr>
              <a:buFontTx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  No charge separation</a:t>
            </a:r>
          </a:p>
          <a:p>
            <a:pPr>
              <a:buFontTx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  Poor statistics for cos2</a:t>
            </a:r>
            <a:r>
              <a:rPr lang="en-US" sz="1200" dirty="0">
                <a:solidFill>
                  <a:schemeClr val="tx1"/>
                </a:solidFill>
                <a:latin typeface="Symbol" charset="0"/>
              </a:rPr>
              <a:t>f</a:t>
            </a:r>
            <a:endParaRPr lang="it-IT" sz="1200" dirty="0">
              <a:solidFill>
                <a:schemeClr val="tx1"/>
              </a:solidFill>
              <a:latin typeface="Symbo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4510" y="3853192"/>
            <a:ext cx="28391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SIDIS: qualitative agreement with </a:t>
            </a:r>
          </a:p>
          <a:p>
            <a:r>
              <a:rPr lang="en-US" sz="1400" dirty="0" smtClean="0"/>
              <a:t>Cahn expectations till 2008</a:t>
            </a:r>
            <a:endParaRPr lang="en-US" sz="1400" dirty="0"/>
          </a:p>
        </p:txBody>
      </p:sp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5715342"/>
              </p:ext>
            </p:extLst>
          </p:nvPr>
        </p:nvGraphicFramePr>
        <p:xfrm>
          <a:off x="1291988" y="922476"/>
          <a:ext cx="2970196" cy="619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2536" name="Equation" r:id="rId9" imgW="2133600" imgH="444500" progId="Equation.3">
                  <p:embed/>
                </p:oleObj>
              </mc:Choice>
              <mc:Fallback>
                <p:oleObj name="Equation" r:id="rId9" imgW="21336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91988" y="922476"/>
                        <a:ext cx="2970196" cy="619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4911092"/>
              </p:ext>
            </p:extLst>
          </p:nvPr>
        </p:nvGraphicFramePr>
        <p:xfrm>
          <a:off x="4226040" y="1046947"/>
          <a:ext cx="3579812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2537" name="Equation" r:id="rId11" imgW="2730500" imgH="254000" progId="Equation.3">
                  <p:embed/>
                </p:oleObj>
              </mc:Choice>
              <mc:Fallback>
                <p:oleObj name="Equation" r:id="rId11" imgW="27305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226040" y="1046947"/>
                        <a:ext cx="3579812" cy="333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Oval Callout 60"/>
          <p:cNvSpPr/>
          <p:nvPr/>
        </p:nvSpPr>
        <p:spPr>
          <a:xfrm>
            <a:off x="5972832" y="1499992"/>
            <a:ext cx="1348814" cy="447868"/>
          </a:xfrm>
          <a:prstGeom prst="wedgeEllipseCallout">
            <a:avLst>
              <a:gd name="adj1" fmla="val -44510"/>
              <a:gd name="adj2" fmla="val -9017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6728798"/>
              </p:ext>
            </p:extLst>
          </p:nvPr>
        </p:nvGraphicFramePr>
        <p:xfrm>
          <a:off x="6103938" y="1508125"/>
          <a:ext cx="1160462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2538" name="Equation" r:id="rId13" imgW="800100" imgH="292100" progId="Equation.3">
                  <p:embed/>
                </p:oleObj>
              </mc:Choice>
              <mc:Fallback>
                <p:oleObj name="Equation" r:id="rId13" imgW="8001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3938" y="1508125"/>
                        <a:ext cx="1160462" cy="4397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9917010"/>
              </p:ext>
            </p:extLst>
          </p:nvPr>
        </p:nvGraphicFramePr>
        <p:xfrm>
          <a:off x="3572577" y="5972815"/>
          <a:ext cx="1761458" cy="225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2539" name="Equation" r:id="rId15" imgW="2171700" imgH="279400" progId="Equation.3">
                  <p:embed/>
                </p:oleObj>
              </mc:Choice>
              <mc:Fallback>
                <p:oleObj name="Equation" r:id="rId15" imgW="21717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572577" y="5972815"/>
                        <a:ext cx="1761458" cy="2259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Oval Callout 30"/>
          <p:cNvSpPr/>
          <p:nvPr/>
        </p:nvSpPr>
        <p:spPr>
          <a:xfrm>
            <a:off x="7805852" y="1442260"/>
            <a:ext cx="853544" cy="355090"/>
          </a:xfrm>
          <a:prstGeom prst="wedgeEllipseCallout">
            <a:avLst>
              <a:gd name="adj1" fmla="val -74648"/>
              <a:gd name="adj2" fmla="val -8477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0575843"/>
              </p:ext>
            </p:extLst>
          </p:nvPr>
        </p:nvGraphicFramePr>
        <p:xfrm>
          <a:off x="7864254" y="1442260"/>
          <a:ext cx="761093" cy="327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2540" name="Equation" r:id="rId17" imgW="533400" imgH="228600" progId="Equation.3">
                  <p:embed/>
                </p:oleObj>
              </mc:Choice>
              <mc:Fallback>
                <p:oleObj name="Equation" r:id="rId17" imgW="533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64254" y="1442260"/>
                        <a:ext cx="761093" cy="32762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366511" y="2788893"/>
            <a:ext cx="3108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Leading-twist contribution introduced</a:t>
            </a:r>
          </a:p>
          <a:p>
            <a:r>
              <a:rPr lang="en-US" sz="1400" dirty="0"/>
              <a:t>b</a:t>
            </a:r>
            <a:r>
              <a:rPr lang="en-US" sz="1400" dirty="0" smtClean="0"/>
              <a:t>y Boer &amp; Mulders in 1998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32034" y="2799019"/>
            <a:ext cx="2117021" cy="25926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/>
              <a:t>Boer &amp; Mulders PRD 57 (1998)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32034" y="2015532"/>
            <a:ext cx="1418273" cy="25926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 smtClean="0"/>
              <a:t>Cahn PLB 78 (1978)</a:t>
            </a:r>
            <a:endParaRPr lang="en-US" sz="1200" dirty="0"/>
          </a:p>
        </p:txBody>
      </p:sp>
      <p:grpSp>
        <p:nvGrpSpPr>
          <p:cNvPr id="40" name="Group 11"/>
          <p:cNvGrpSpPr>
            <a:grpSpLocks/>
          </p:cNvGrpSpPr>
          <p:nvPr/>
        </p:nvGrpSpPr>
        <p:grpSpPr bwMode="auto">
          <a:xfrm>
            <a:off x="6005883" y="4193047"/>
            <a:ext cx="3132138" cy="2404363"/>
            <a:chOff x="2566" y="516"/>
            <a:chExt cx="1973" cy="1384"/>
          </a:xfrm>
        </p:grpSpPr>
        <p:pic>
          <p:nvPicPr>
            <p:cNvPr id="42" name="Picture 12" descr="BoerMulders_DY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6" y="516"/>
              <a:ext cx="1973" cy="1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 Box 13"/>
            <p:cNvSpPr txBox="1">
              <a:spLocks noChangeArrowheads="1"/>
            </p:cNvSpPr>
            <p:nvPr/>
          </p:nvSpPr>
          <p:spPr bwMode="auto">
            <a:xfrm>
              <a:off x="4169" y="1046"/>
              <a:ext cx="32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3333FF"/>
                  </a:solidFill>
                  <a:latin typeface="Arial" charset="0"/>
                </a:rPr>
                <a:t>NA10</a:t>
              </a:r>
              <a:endParaRPr lang="it-IT" sz="1000" dirty="0">
                <a:solidFill>
                  <a:srgbClr val="3333FF"/>
                </a:solidFill>
                <a:latin typeface="Arial" charset="0"/>
              </a:endParaRPr>
            </a:p>
          </p:txBody>
        </p:sp>
        <p:sp>
          <p:nvSpPr>
            <p:cNvPr id="44" name="Text Box 14"/>
            <p:cNvSpPr txBox="1">
              <a:spLocks noChangeArrowheads="1"/>
            </p:cNvSpPr>
            <p:nvPr/>
          </p:nvSpPr>
          <p:spPr bwMode="auto">
            <a:xfrm>
              <a:off x="4149" y="1372"/>
              <a:ext cx="30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chemeClr val="tx1"/>
                  </a:solidFill>
                  <a:latin typeface="Arial" charset="0"/>
                </a:rPr>
                <a:t>E866</a:t>
              </a:r>
              <a:endParaRPr lang="it-IT" sz="10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45" name="Text Box 15"/>
            <p:cNvSpPr txBox="1">
              <a:spLocks noChangeArrowheads="1"/>
            </p:cNvSpPr>
            <p:nvPr/>
          </p:nvSpPr>
          <p:spPr bwMode="auto">
            <a:xfrm>
              <a:off x="4129" y="672"/>
              <a:ext cx="30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rgbClr val="FF3300"/>
                  </a:solidFill>
                  <a:latin typeface="Arial" charset="0"/>
                </a:rPr>
                <a:t>E615</a:t>
              </a:r>
              <a:endParaRPr lang="it-IT" sz="1000">
                <a:solidFill>
                  <a:srgbClr val="FF3300"/>
                </a:solidFill>
                <a:latin typeface="Arial" charset="0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6137932" y="3985660"/>
            <a:ext cx="2982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DY: violation of Lam-Tung relation</a:t>
            </a:r>
            <a:endParaRPr lang="en-US" sz="1400" dirty="0"/>
          </a:p>
        </p:txBody>
      </p:sp>
      <p:sp>
        <p:nvSpPr>
          <p:cNvPr id="4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MENU2013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October </a:t>
            </a:r>
            <a:r>
              <a:rPr lang="en-US" sz="1200" dirty="0" smtClean="0">
                <a:solidFill>
                  <a:schemeClr val="bg1"/>
                </a:solidFill>
              </a:rPr>
              <a:t>2013, </a:t>
            </a:r>
            <a:r>
              <a:rPr lang="en-US" sz="1200" dirty="0" smtClean="0">
                <a:solidFill>
                  <a:schemeClr val="bg1"/>
                </a:solidFill>
              </a:rPr>
              <a:t>Roma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43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909" y="662052"/>
            <a:ext cx="5911465" cy="2343005"/>
          </a:xfrm>
          <a:prstGeom prst="rect">
            <a:avLst/>
          </a:prstGeom>
        </p:spPr>
      </p:pic>
      <p:pic>
        <p:nvPicPr>
          <p:cNvPr id="2" name="Picture 1" descr="cosphi-4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359" y="3480303"/>
            <a:ext cx="5902016" cy="306030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2187" y="2887638"/>
            <a:ext cx="4224150" cy="50787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8195831"/>
              </p:ext>
            </p:extLst>
          </p:nvPr>
        </p:nvGraphicFramePr>
        <p:xfrm>
          <a:off x="158999" y="2877551"/>
          <a:ext cx="4097338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3554" name="Equation" r:id="rId6" imgW="2260600" imgH="279400" progId="Equation.3">
                  <p:embed/>
                </p:oleObj>
              </mc:Choice>
              <mc:Fallback>
                <p:oleObj name="Equation" r:id="rId6" imgW="22606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99" y="2877551"/>
                        <a:ext cx="4097338" cy="506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330634" y="1257283"/>
            <a:ext cx="2821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Difference in hadron </a:t>
            </a:r>
            <a:r>
              <a:rPr lang="en-US" sz="1600" dirty="0">
                <a:solidFill>
                  <a:srgbClr val="0000FF"/>
                </a:solidFill>
              </a:rPr>
              <a:t>charge !</a:t>
            </a:r>
          </a:p>
          <a:p>
            <a:endParaRPr lang="en-US" sz="1600" dirty="0">
              <a:solidFill>
                <a:srgbClr val="0000FF"/>
              </a:solidFill>
            </a:endParaRPr>
          </a:p>
          <a:p>
            <a:r>
              <a:rPr lang="en-US" sz="1600" dirty="0" smtClean="0">
                <a:solidFill>
                  <a:srgbClr val="0000FF"/>
                </a:solidFill>
                <a:effectLst/>
              </a:rPr>
              <a:t>Positive for </a:t>
            </a:r>
            <a:r>
              <a:rPr lang="en-US" sz="1600" dirty="0" smtClean="0">
                <a:solidFill>
                  <a:srgbClr val="0000FF"/>
                </a:solidFill>
                <a:effectLst/>
                <a:latin typeface="Symbol"/>
              </a:rPr>
              <a:t>p</a:t>
            </a:r>
            <a:r>
              <a:rPr lang="en-US" sz="1600" dirty="0" smtClean="0">
                <a:solidFill>
                  <a:srgbClr val="0000FF"/>
                </a:solidFill>
                <a:effectLst/>
              </a:rPr>
              <a:t>-</a:t>
            </a:r>
          </a:p>
          <a:p>
            <a:endParaRPr lang="en-US" sz="1600" dirty="0">
              <a:solidFill>
                <a:srgbClr val="0000FF"/>
              </a:solidFill>
            </a:endParaRPr>
          </a:p>
          <a:p>
            <a:r>
              <a:rPr lang="en-US" sz="1600" dirty="0">
                <a:solidFill>
                  <a:srgbClr val="0000FF"/>
                </a:solidFill>
              </a:rPr>
              <a:t>N</a:t>
            </a:r>
            <a:r>
              <a:rPr lang="en-US" sz="1600" dirty="0" smtClean="0">
                <a:solidFill>
                  <a:srgbClr val="0000FF"/>
                </a:solidFill>
                <a:effectLst/>
              </a:rPr>
              <a:t>egative for </a:t>
            </a:r>
            <a:r>
              <a:rPr lang="en-US" sz="1600" dirty="0" smtClean="0">
                <a:solidFill>
                  <a:srgbClr val="0000FF"/>
                </a:solidFill>
                <a:effectLst/>
                <a:latin typeface="Symbol"/>
              </a:rPr>
              <a:t>p</a:t>
            </a:r>
            <a:r>
              <a:rPr lang="en-US" sz="1600" dirty="0" smtClean="0">
                <a:solidFill>
                  <a:srgbClr val="0000FF"/>
                </a:solidFill>
                <a:effectLst/>
              </a:rPr>
              <a:t>+</a:t>
            </a:r>
          </a:p>
          <a:p>
            <a:endParaRPr lang="en-US" sz="1600" dirty="0" smtClean="0">
              <a:solidFill>
                <a:srgbClr val="0000FF"/>
              </a:solidFill>
              <a:effectLst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8999" y="758473"/>
            <a:ext cx="218538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  <a:effectLst/>
              </a:rPr>
              <a:t>os2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Symbol"/>
              </a:rPr>
              <a:t>f </a:t>
            </a:r>
            <a:r>
              <a:rPr lang="en-US" dirty="0" smtClean="0">
                <a:solidFill>
                  <a:srgbClr val="FF0000"/>
                </a:solidFill>
              </a:rPr>
              <a:t> n</a:t>
            </a:r>
            <a:r>
              <a:rPr lang="en-US" dirty="0" smtClean="0">
                <a:solidFill>
                  <a:srgbClr val="FF0000"/>
                </a:solidFill>
                <a:effectLst/>
              </a:rPr>
              <a:t>on-zero !   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938027" y="-76200"/>
            <a:ext cx="512186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Unpolarized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Cross-section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07379" y="4392856"/>
            <a:ext cx="2780855" cy="7870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310558" y="4429690"/>
            <a:ext cx="26084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Quark d </a:t>
            </a:r>
            <a:r>
              <a:rPr lang="en-US" sz="1400" dirty="0" err="1" smtClean="0">
                <a:solidFill>
                  <a:srgbClr val="0000FF"/>
                </a:solidFill>
              </a:rPr>
              <a:t>vs</a:t>
            </a:r>
            <a:r>
              <a:rPr lang="en-US" sz="1400" dirty="0" smtClean="0">
                <a:solidFill>
                  <a:srgbClr val="0000FF"/>
                </a:solidFill>
              </a:rPr>
              <a:t> u contribution ?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DATA support Boer-Mulders of 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same sign for u and d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42676" y="770017"/>
            <a:ext cx="1707473" cy="1866479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687751" y="3523295"/>
            <a:ext cx="1332386" cy="1296617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687750" y="4879911"/>
            <a:ext cx="1332387" cy="1284977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5014565" y="3228390"/>
            <a:ext cx="4468858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smtClean="0">
                <a:solidFill>
                  <a:srgbClr val="0000FF"/>
                </a:solidFill>
              </a:rPr>
              <a:t>HERMES H &amp; D DATA               </a:t>
            </a:r>
            <a:r>
              <a:rPr lang="en-US" sz="1200" b="1" i="1" dirty="0" smtClean="0"/>
              <a:t>[PRD 87 </a:t>
            </a:r>
            <a:r>
              <a:rPr lang="en-US" sz="1200" b="1" i="1" dirty="0"/>
              <a:t>(2013) </a:t>
            </a:r>
            <a:r>
              <a:rPr lang="en-US" sz="1200" b="1" i="1" dirty="0" smtClean="0"/>
              <a:t>012010]</a:t>
            </a:r>
          </a:p>
        </p:txBody>
      </p:sp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MENU2013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October </a:t>
            </a:r>
            <a:r>
              <a:rPr lang="en-US" sz="1200" dirty="0" smtClean="0">
                <a:solidFill>
                  <a:schemeClr val="bg1"/>
                </a:solidFill>
              </a:rPr>
              <a:t>2013, </a:t>
            </a:r>
            <a:r>
              <a:rPr lang="en-US" sz="1200" dirty="0" smtClean="0">
                <a:solidFill>
                  <a:schemeClr val="bg1"/>
                </a:solidFill>
              </a:rPr>
              <a:t>Roma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382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58" y="1812630"/>
            <a:ext cx="6701899" cy="433514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85532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141651" y="845154"/>
            <a:ext cx="4224150" cy="50787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3042705"/>
              </p:ext>
            </p:extLst>
          </p:nvPr>
        </p:nvGraphicFramePr>
        <p:xfrm>
          <a:off x="227319" y="846617"/>
          <a:ext cx="4097338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4579" name="Equation" r:id="rId5" imgW="2260600" imgH="279400" progId="Equation.3">
                  <p:embed/>
                </p:oleObj>
              </mc:Choice>
              <mc:Fallback>
                <p:oleObj name="Equation" r:id="rId5" imgW="22606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319" y="846617"/>
                        <a:ext cx="4097338" cy="506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3565146"/>
              </p:ext>
            </p:extLst>
          </p:nvPr>
        </p:nvGraphicFramePr>
        <p:xfrm>
          <a:off x="7959725" y="82550"/>
          <a:ext cx="95885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4580" name="Equation" r:id="rId7" imgW="533400" imgH="228600" progId="Equation.3">
                  <p:embed/>
                </p:oleObj>
              </mc:Choice>
              <mc:Fallback>
                <p:oleObj name="Equation" r:id="rId7" imgW="533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9725" y="82550"/>
                        <a:ext cx="958850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ctangle 43"/>
          <p:cNvSpPr/>
          <p:nvPr/>
        </p:nvSpPr>
        <p:spPr>
          <a:xfrm>
            <a:off x="1387767" y="-76200"/>
            <a:ext cx="622237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SIDIS cos2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/>
              </a:rPr>
              <a:t>f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</a:t>
            </a:r>
            <a:r>
              <a:rPr lang="en-US" sz="3600" b="1" baseline="-25000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dependence</a:t>
            </a:r>
          </a:p>
        </p:txBody>
      </p:sp>
      <p:sp>
        <p:nvSpPr>
          <p:cNvPr id="46" name="Rounded Rectangular Callout 45"/>
          <p:cNvSpPr/>
          <p:nvPr/>
        </p:nvSpPr>
        <p:spPr>
          <a:xfrm>
            <a:off x="6386943" y="845154"/>
            <a:ext cx="2285167" cy="764121"/>
          </a:xfrm>
          <a:prstGeom prst="wedgeRoundRectCallout">
            <a:avLst>
              <a:gd name="adj1" fmla="val 1927"/>
              <a:gd name="adj2" fmla="val 13680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6312607" y="838524"/>
            <a:ext cx="23985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Can be explained by</a:t>
            </a:r>
          </a:p>
          <a:p>
            <a:pPr algn="ctr"/>
            <a:r>
              <a:rPr lang="en-US" sz="1400" dirty="0"/>
              <a:t>l</a:t>
            </a:r>
            <a:r>
              <a:rPr lang="en-US" sz="1400" dirty="0" smtClean="0">
                <a:effectLst/>
              </a:rPr>
              <a:t>arge uncertainty on Cahn</a:t>
            </a:r>
          </a:p>
          <a:p>
            <a:pPr algn="ctr"/>
            <a:r>
              <a:rPr lang="en-US" sz="1400" dirty="0"/>
              <a:t>a</a:t>
            </a:r>
            <a:r>
              <a:rPr lang="en-US" sz="1400" dirty="0" smtClean="0"/>
              <a:t>nd neglected HT effects ?</a:t>
            </a:r>
            <a:endParaRPr lang="en-US" sz="1400" dirty="0" smtClean="0">
              <a:effectLst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5888343" y="1629177"/>
            <a:ext cx="159846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i="1" dirty="0" smtClean="0"/>
              <a:t>[</a:t>
            </a:r>
            <a:r>
              <a:rPr lang="en-US" sz="1200" b="1" i="1" dirty="0" err="1" smtClean="0"/>
              <a:t>arXiv</a:t>
            </a:r>
            <a:r>
              <a:rPr lang="en-US" sz="1200" b="1" i="1" dirty="0" smtClean="0"/>
              <a:t>: 0912.5194]</a:t>
            </a:r>
          </a:p>
        </p:txBody>
      </p:sp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MENU2013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October </a:t>
            </a:r>
            <a:r>
              <a:rPr lang="en-US" sz="1200" dirty="0" smtClean="0">
                <a:solidFill>
                  <a:schemeClr val="bg1"/>
                </a:solidFill>
              </a:rPr>
              <a:t>2013, </a:t>
            </a:r>
            <a:r>
              <a:rPr lang="en-US" sz="1200" dirty="0" smtClean="0">
                <a:solidFill>
                  <a:schemeClr val="bg1"/>
                </a:solidFill>
              </a:rPr>
              <a:t>Roma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707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21782" y="400755"/>
            <a:ext cx="7946697" cy="3013098"/>
            <a:chOff x="-256979" y="3283258"/>
            <a:chExt cx="8410379" cy="3210624"/>
          </a:xfrm>
        </p:grpSpPr>
        <p:pic>
          <p:nvPicPr>
            <p:cNvPr id="90" name="Picture 89" descr="plot12gevauuxpt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56979" y="3283258"/>
              <a:ext cx="5806127" cy="3210624"/>
            </a:xfrm>
            <a:prstGeom prst="rect">
              <a:avLst/>
            </a:prstGeom>
          </p:spPr>
        </p:pic>
        <p:sp>
          <p:nvSpPr>
            <p:cNvPr id="91" name="Rectangle 90"/>
            <p:cNvSpPr/>
            <p:nvPr/>
          </p:nvSpPr>
          <p:spPr>
            <a:xfrm>
              <a:off x="5916924" y="4029450"/>
              <a:ext cx="2236476" cy="5847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glow rad="101600">
                <a:schemeClr val="accent6">
                  <a:lumMod val="60000"/>
                  <a:lumOff val="40000"/>
                  <a:alpha val="75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r>
                <a:rPr lang="en-US" sz="1600" dirty="0" err="1" smtClean="0"/>
                <a:t>Perturbative</a:t>
              </a:r>
              <a:r>
                <a:rPr lang="en-US" sz="1600" dirty="0" smtClean="0"/>
                <a:t> region</a:t>
              </a:r>
            </a:p>
            <a:p>
              <a:r>
                <a:rPr lang="en-US" sz="1600" dirty="0" smtClean="0"/>
                <a:t>Collinear factorization</a:t>
              </a:r>
              <a:endParaRPr lang="en-US" sz="1600" dirty="0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5654991" y="4974119"/>
              <a:ext cx="1792378" cy="5847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glow rad="101600">
                <a:schemeClr val="accent5">
                  <a:lumMod val="60000"/>
                  <a:lumOff val="40000"/>
                  <a:alpha val="75000"/>
                </a:schemeClr>
              </a:glow>
            </a:effectLst>
          </p:spPr>
          <p:txBody>
            <a:bodyPr wrap="none">
              <a:spAutoFit/>
            </a:bodyPr>
            <a:lstStyle/>
            <a:p>
              <a:r>
                <a:rPr lang="en-US" sz="1600" dirty="0" smtClean="0"/>
                <a:t>Non-</a:t>
              </a:r>
              <a:r>
                <a:rPr lang="en-US" sz="1600" dirty="0" err="1" smtClean="0"/>
                <a:t>perturbative</a:t>
              </a:r>
              <a:r>
                <a:rPr lang="en-US" sz="1600" dirty="0" smtClean="0"/>
                <a:t> </a:t>
              </a:r>
            </a:p>
            <a:p>
              <a:r>
                <a:rPr lang="en-US" sz="1600" dirty="0" smtClean="0"/>
                <a:t>TMD factorization</a:t>
              </a:r>
              <a:endParaRPr lang="en-US" sz="1600" dirty="0"/>
            </a:p>
          </p:txBody>
        </p:sp>
        <p:sp>
          <p:nvSpPr>
            <p:cNvPr id="93" name="Bent Arrow 92"/>
            <p:cNvSpPr/>
            <p:nvPr/>
          </p:nvSpPr>
          <p:spPr>
            <a:xfrm rot="16200000">
              <a:off x="4496044" y="4124032"/>
              <a:ext cx="611447" cy="1706447"/>
            </a:xfrm>
            <a:prstGeom prst="ben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4" name="Bent Arrow 93"/>
            <p:cNvSpPr/>
            <p:nvPr/>
          </p:nvSpPr>
          <p:spPr>
            <a:xfrm rot="16200000">
              <a:off x="5158859" y="3935924"/>
              <a:ext cx="411784" cy="998948"/>
            </a:xfrm>
            <a:prstGeom prst="bentArrow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</a:gradFill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42996" y="5656940"/>
              <a:ext cx="1524000" cy="394138"/>
            </a:xfrm>
            <a:prstGeom prst="rect">
              <a:avLst/>
            </a:prstGeom>
          </p:spPr>
        </p:pic>
      </p:grpSp>
      <p:sp>
        <p:nvSpPr>
          <p:cNvPr id="67" name="Rectangle 66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2363694" y="-76200"/>
            <a:ext cx="384845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Unpolarized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Target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341825" y="4026798"/>
            <a:ext cx="990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>
            <a:off x="91925" y="3627536"/>
            <a:ext cx="9059983" cy="2888187"/>
            <a:chOff x="91925" y="3627536"/>
            <a:chExt cx="9059983" cy="2888187"/>
          </a:xfrm>
        </p:grpSpPr>
        <p:grpSp>
          <p:nvGrpSpPr>
            <p:cNvPr id="50" name="Group 49"/>
            <p:cNvGrpSpPr/>
            <p:nvPr/>
          </p:nvGrpSpPr>
          <p:grpSpPr>
            <a:xfrm>
              <a:off x="2707584" y="3673954"/>
              <a:ext cx="6444324" cy="2841769"/>
              <a:chOff x="2690046" y="760834"/>
              <a:chExt cx="6444324" cy="2841769"/>
            </a:xfrm>
          </p:grpSpPr>
          <p:pic>
            <p:nvPicPr>
              <p:cNvPr id="53" name="Picture 2" descr="aul4vs12gev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690046" y="1035131"/>
                <a:ext cx="2952731" cy="25659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" name="Picture 14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5642517" y="938492"/>
                <a:ext cx="3491853" cy="2664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5" name="Text Box 17"/>
              <p:cNvSpPr txBox="1">
                <a:spLocks noChangeArrowheads="1"/>
              </p:cNvSpPr>
              <p:nvPr/>
            </p:nvSpPr>
            <p:spPr bwMode="auto">
              <a:xfrm>
                <a:off x="4444606" y="2720244"/>
                <a:ext cx="1535195" cy="40011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dirty="0"/>
                  <a:t>In the </a:t>
                </a:r>
                <a:r>
                  <a:rPr lang="en-US" sz="1000" dirty="0" err="1"/>
                  <a:t>perturbative</a:t>
                </a:r>
                <a:r>
                  <a:rPr lang="en-US" sz="1000" dirty="0"/>
                  <a:t> limit </a:t>
                </a:r>
                <a:r>
                  <a:rPr lang="en-US" sz="1000" dirty="0" smtClean="0"/>
                  <a:t> </a:t>
                </a:r>
              </a:p>
              <a:p>
                <a:r>
                  <a:rPr lang="en-US" sz="1000" dirty="0" smtClean="0"/>
                  <a:t>1</a:t>
                </a:r>
                <a:r>
                  <a:rPr lang="en-US" sz="1000" dirty="0"/>
                  <a:t>/P</a:t>
                </a:r>
                <a:r>
                  <a:rPr lang="en-US" sz="1000" baseline="-25000" dirty="0"/>
                  <a:t>T</a:t>
                </a:r>
                <a:r>
                  <a:rPr lang="en-US" sz="1000" baseline="-25000" dirty="0" smtClean="0"/>
                  <a:t>  </a:t>
                </a:r>
                <a:r>
                  <a:rPr lang="en-US" sz="1000" dirty="0" smtClean="0"/>
                  <a:t>behavior </a:t>
                </a:r>
                <a:r>
                  <a:rPr lang="en-US" sz="1000" dirty="0"/>
                  <a:t>expected</a:t>
                </a:r>
              </a:p>
            </p:txBody>
          </p:sp>
          <p:sp>
            <p:nvSpPr>
              <p:cNvPr id="56" name="Text Box 3"/>
              <p:cNvSpPr txBox="1">
                <a:spLocks noChangeArrowheads="1"/>
              </p:cNvSpPr>
              <p:nvPr/>
            </p:nvSpPr>
            <p:spPr bwMode="auto">
              <a:xfrm>
                <a:off x="6467370" y="2721328"/>
                <a:ext cx="1981200" cy="3385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/>
                  <a:t>A</a:t>
                </a:r>
                <a:r>
                  <a:rPr lang="en-US" sz="1600" baseline="-25000"/>
                  <a:t>LU</a:t>
                </a:r>
                <a:r>
                  <a:rPr lang="en-US" sz="1600"/>
                  <a:t>~ 1/Q (Twist-3)</a:t>
                </a:r>
              </a:p>
            </p:txBody>
          </p:sp>
          <p:sp>
            <p:nvSpPr>
              <p:cNvPr id="57" name="Text Box 6"/>
              <p:cNvSpPr txBox="1">
                <a:spLocks noChangeArrowheads="1"/>
              </p:cNvSpPr>
              <p:nvPr/>
            </p:nvSpPr>
            <p:spPr bwMode="auto">
              <a:xfrm>
                <a:off x="3049471" y="760834"/>
                <a:ext cx="6073224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dirty="0"/>
                  <a:t>Measurements of kinematic (x,Q</a:t>
                </a:r>
                <a:r>
                  <a:rPr lang="en-US" sz="1400" baseline="30000" dirty="0"/>
                  <a:t>2</a:t>
                </a:r>
                <a:r>
                  <a:rPr lang="en-US" sz="1400" dirty="0"/>
                  <a:t>,z,P</a:t>
                </a:r>
                <a:r>
                  <a:rPr lang="en-US" sz="1400" baseline="-25000" dirty="0"/>
                  <a:t>T</a:t>
                </a:r>
                <a:r>
                  <a:rPr lang="en-US" sz="1400" dirty="0" smtClean="0"/>
                  <a:t>) will probe </a:t>
                </a:r>
                <a:r>
                  <a:rPr lang="en-US" sz="1400" dirty="0"/>
                  <a:t>HT distribution functions</a:t>
                </a:r>
              </a:p>
            </p:txBody>
          </p:sp>
        </p:grpSp>
        <p:sp>
          <p:nvSpPr>
            <p:cNvPr id="51" name="Rounded Rectangle 50"/>
            <p:cNvSpPr/>
            <p:nvPr/>
          </p:nvSpPr>
          <p:spPr>
            <a:xfrm>
              <a:off x="91925" y="3653644"/>
              <a:ext cx="2937772" cy="47242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52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05433685"/>
                </p:ext>
              </p:extLst>
            </p:nvPr>
          </p:nvGraphicFramePr>
          <p:xfrm>
            <a:off x="197130" y="3627536"/>
            <a:ext cx="2643499" cy="5416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5602" name="Equation" r:id="rId8" imgW="1358900" imgH="279400" progId="Equation.3">
                    <p:embed/>
                  </p:oleObj>
                </mc:Choice>
                <mc:Fallback>
                  <p:oleObj name="Equation" r:id="rId8" imgW="13589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7130" y="3627536"/>
                          <a:ext cx="2643499" cy="5416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8" name="Oval 57"/>
          <p:cNvSpPr/>
          <p:nvPr/>
        </p:nvSpPr>
        <p:spPr>
          <a:xfrm>
            <a:off x="330634" y="4385426"/>
            <a:ext cx="1929635" cy="43500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330635" y="4416851"/>
            <a:ext cx="1914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E12-06-112  Hall-B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MENU2013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October </a:t>
            </a:r>
            <a:r>
              <a:rPr lang="en-US" sz="1200" dirty="0" smtClean="0">
                <a:solidFill>
                  <a:schemeClr val="bg1"/>
                </a:solidFill>
              </a:rPr>
              <a:t>2013, </a:t>
            </a:r>
            <a:r>
              <a:rPr lang="en-US" sz="1200" dirty="0" smtClean="0">
                <a:solidFill>
                  <a:schemeClr val="bg1"/>
                </a:solidFill>
              </a:rPr>
              <a:t>Roma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204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921777" y="890001"/>
            <a:ext cx="6874995" cy="369332"/>
          </a:xfrm>
          <a:prstGeom prst="rect">
            <a:avLst/>
          </a:prstGeom>
          <a:solidFill>
            <a:schemeClr val="bg1">
              <a:alpha val="59000"/>
            </a:schemeClr>
          </a:solidFill>
          <a:ln w="31750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latin typeface="Arial" pitchFamily="-108" charset="0"/>
              </a:rPr>
              <a:t>In our exploration of the QCD micro-world</a:t>
            </a:r>
            <a:endParaRPr lang="it-IT" dirty="0">
              <a:latin typeface="Arial" pitchFamily="-108" charset="0"/>
            </a:endParaRPr>
          </a:p>
        </p:txBody>
      </p:sp>
      <p:sp>
        <p:nvSpPr>
          <p:cNvPr id="1515524" name="Line 4"/>
          <p:cNvSpPr>
            <a:spLocks noChangeShapeType="1"/>
          </p:cNvSpPr>
          <p:nvPr/>
        </p:nvSpPr>
        <p:spPr bwMode="auto">
          <a:xfrm>
            <a:off x="827088" y="5949950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561" name="Rectangle 41"/>
          <p:cNvSpPr>
            <a:spLocks noChangeArrowheads="1"/>
          </p:cNvSpPr>
          <p:nvPr/>
        </p:nvSpPr>
        <p:spPr bwMode="auto">
          <a:xfrm>
            <a:off x="3568700" y="2616200"/>
            <a:ext cx="914400" cy="9144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15562" name="Text Box 42"/>
          <p:cNvSpPr txBox="1">
            <a:spLocks noChangeArrowheads="1"/>
          </p:cNvSpPr>
          <p:nvPr/>
        </p:nvSpPr>
        <p:spPr bwMode="auto">
          <a:xfrm>
            <a:off x="4137025" y="1263650"/>
            <a:ext cx="184150" cy="4429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515564" name="Line 44"/>
          <p:cNvSpPr>
            <a:spLocks noChangeShapeType="1"/>
          </p:cNvSpPr>
          <p:nvPr/>
        </p:nvSpPr>
        <p:spPr bwMode="auto">
          <a:xfrm>
            <a:off x="5080000" y="1943100"/>
            <a:ext cx="165100" cy="0"/>
          </a:xfrm>
          <a:prstGeom prst="line">
            <a:avLst/>
          </a:prstGeom>
          <a:noFill/>
          <a:ln w="31750">
            <a:noFill/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15578" name="Text Box 58"/>
          <p:cNvSpPr txBox="1">
            <a:spLocks noChangeArrowheads="1"/>
          </p:cNvSpPr>
          <p:nvPr/>
        </p:nvSpPr>
        <p:spPr bwMode="auto">
          <a:xfrm>
            <a:off x="1870403" y="1375740"/>
            <a:ext cx="5225394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-108" charset="0"/>
              </a:rPr>
              <a:t>Fundamental: do not neglect </a:t>
            </a:r>
            <a:r>
              <a:rPr lang="en-US" sz="2400" dirty="0" smtClean="0">
                <a:solidFill>
                  <a:srgbClr val="FF0000"/>
                </a:solidFill>
                <a:latin typeface="Arial" pitchFamily="-108" charset="0"/>
              </a:rPr>
              <a:t>spin </a:t>
            </a:r>
            <a:r>
              <a:rPr lang="en-US" sz="2400" dirty="0">
                <a:solidFill>
                  <a:srgbClr val="FF0000"/>
                </a:solidFill>
                <a:latin typeface="Arial" pitchFamily="-108" charset="0"/>
              </a:rPr>
              <a:t>!!</a:t>
            </a:r>
            <a:endParaRPr lang="it-IT" sz="2400" dirty="0">
              <a:solidFill>
                <a:srgbClr val="FF0000"/>
              </a:solidFill>
              <a:latin typeface="Arial" pitchFamily="-10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691073" y="-76200"/>
            <a:ext cx="561576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Spin 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D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egree of Freedom</a:t>
            </a: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558759" y="1974850"/>
            <a:ext cx="5524831" cy="646331"/>
          </a:xfrm>
          <a:prstGeom prst="rect">
            <a:avLst/>
          </a:prstGeom>
          <a:solidFill>
            <a:schemeClr val="bg1">
              <a:alpha val="59000"/>
            </a:schemeClr>
          </a:solidFill>
          <a:ln w="31750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latin typeface="Arial" pitchFamily="-108" charset="0"/>
              </a:rPr>
              <a:t>Two questions in </a:t>
            </a:r>
            <a:r>
              <a:rPr lang="en-US" dirty="0" err="1">
                <a:latin typeface="Arial" pitchFamily="-108" charset="0"/>
              </a:rPr>
              <a:t>H</a:t>
            </a:r>
            <a:r>
              <a:rPr lang="en-US" dirty="0" err="1" smtClean="0">
                <a:latin typeface="Arial" pitchFamily="-108" charset="0"/>
              </a:rPr>
              <a:t>adronic</a:t>
            </a:r>
            <a:r>
              <a:rPr lang="en-US" dirty="0" smtClean="0">
                <a:latin typeface="Arial" pitchFamily="-108" charset="0"/>
              </a:rPr>
              <a:t> Physics </a:t>
            </a:r>
          </a:p>
          <a:p>
            <a:pPr algn="ctr"/>
            <a:r>
              <a:rPr lang="en-US" dirty="0">
                <a:latin typeface="Arial" pitchFamily="-108" charset="0"/>
              </a:rPr>
              <a:t>a</a:t>
            </a:r>
            <a:r>
              <a:rPr lang="en-US" dirty="0" smtClean="0">
                <a:latin typeface="Arial" pitchFamily="-108" charset="0"/>
              </a:rPr>
              <a:t>wait explanation since too long  </a:t>
            </a:r>
            <a:endParaRPr lang="it-IT" dirty="0">
              <a:latin typeface="Arial" pitchFamily="-108" charset="0"/>
            </a:endParaRPr>
          </a:p>
        </p:txBody>
      </p:sp>
      <p:graphicFrame>
        <p:nvGraphicFramePr>
          <p:cNvPr id="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8054030"/>
              </p:ext>
            </p:extLst>
          </p:nvPr>
        </p:nvGraphicFramePr>
        <p:xfrm>
          <a:off x="330634" y="5523232"/>
          <a:ext cx="3806391" cy="853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5884" name="Equation" r:id="rId4" imgW="2095200" imgH="469800" progId="Equation.3">
                  <p:embed/>
                </p:oleObj>
              </mc:Choice>
              <mc:Fallback>
                <p:oleObj name="Equation" r:id="rId4" imgW="20952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634" y="5523232"/>
                        <a:ext cx="3806391" cy="85343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3" descr="delta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88" y="3364232"/>
            <a:ext cx="2500312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" descr="AN_E70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55939" y="3496826"/>
            <a:ext cx="3420791" cy="2837221"/>
          </a:xfrm>
          <a:prstGeom prst="rect">
            <a:avLst/>
          </a:prstGeom>
          <a:noFill/>
        </p:spPr>
      </p:pic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5972282" y="4102652"/>
            <a:ext cx="1616681" cy="415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2" tIns="45705" rIns="91412" bIns="45705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0" dirty="0" err="1">
                <a:solidFill>
                  <a:srgbClr val="0066FF"/>
                </a:solidFill>
              </a:rPr>
              <a:t>p</a:t>
            </a:r>
            <a:r>
              <a:rPr lang="en-US" sz="1200" b="0" baseline="-25000" dirty="0" err="1">
                <a:solidFill>
                  <a:srgbClr val="0066FF"/>
                </a:solidFill>
              </a:rPr>
              <a:t>T</a:t>
            </a:r>
            <a:r>
              <a:rPr lang="en-US" sz="1200" b="0" dirty="0">
                <a:solidFill>
                  <a:srgbClr val="0066FF"/>
                </a:solidFill>
              </a:rPr>
              <a:t>&lt; 2 </a:t>
            </a:r>
            <a:r>
              <a:rPr lang="en-US" sz="1200" b="0" dirty="0" err="1">
                <a:solidFill>
                  <a:srgbClr val="0066FF"/>
                </a:solidFill>
              </a:rPr>
              <a:t>GeV/c</a:t>
            </a:r>
            <a:endParaRPr lang="en-US" sz="1200" b="0" dirty="0">
              <a:solidFill>
                <a:srgbClr val="0066FF"/>
              </a:solidFill>
            </a:endParaRPr>
          </a:p>
        </p:txBody>
      </p: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5970924" y="3902893"/>
            <a:ext cx="1588891" cy="36895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 lIns="91431" tIns="45715" rIns="91431" bIns="45715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it-IT" sz="1200" b="0" dirty="0">
                <a:solidFill>
                  <a:srgbClr val="008000"/>
                </a:solidFill>
                <a:ea typeface="Arial" pitchFamily="-108" charset="0"/>
                <a:cs typeface="Arial" pitchFamily="-108" charset="0"/>
              </a:rPr>
              <a:t>√s = 20 GeV  </a:t>
            </a: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8124684" y="6003431"/>
            <a:ext cx="561346" cy="553456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x</a:t>
            </a:r>
            <a:r>
              <a:rPr lang="en-US" baseline="-25000" dirty="0" err="1">
                <a:solidFill>
                  <a:schemeClr val="tx1"/>
                </a:solidFill>
              </a:rPr>
              <a:t>F</a:t>
            </a:r>
            <a:endParaRPr lang="it-IT" baseline="-25000" dirty="0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259436" y="4765677"/>
            <a:ext cx="521375" cy="5412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413375" y="3411857"/>
            <a:ext cx="3272656" cy="3367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5612623" y="3380107"/>
            <a:ext cx="653875" cy="50733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A</a:t>
            </a:r>
            <a:r>
              <a:rPr lang="en-US" sz="1600" baseline="-25000" dirty="0">
                <a:solidFill>
                  <a:schemeClr val="tx1"/>
                </a:solidFill>
              </a:rPr>
              <a:t>N</a:t>
            </a:r>
            <a:endParaRPr lang="it-IT" sz="1600" baseline="-25000" dirty="0">
              <a:solidFill>
                <a:schemeClr val="tx1"/>
              </a:solidFill>
            </a:endParaRPr>
          </a:p>
        </p:txBody>
      </p:sp>
      <p:sp>
        <p:nvSpPr>
          <p:cNvPr id="44" name="Text Box 58"/>
          <p:cNvSpPr txBox="1">
            <a:spLocks noChangeArrowheads="1"/>
          </p:cNvSpPr>
          <p:nvPr/>
        </p:nvSpPr>
        <p:spPr bwMode="auto">
          <a:xfrm>
            <a:off x="599498" y="2845765"/>
            <a:ext cx="2873952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itchFamily="-108" charset="0"/>
              </a:rPr>
              <a:t>Proton Spin Budget </a:t>
            </a:r>
            <a:endParaRPr lang="it-IT" sz="2400" dirty="0">
              <a:solidFill>
                <a:srgbClr val="FF0000"/>
              </a:solidFill>
              <a:latin typeface="Arial" pitchFamily="-108" charset="0"/>
            </a:endParaRPr>
          </a:p>
        </p:txBody>
      </p:sp>
      <p:sp>
        <p:nvSpPr>
          <p:cNvPr id="45" name="Text Box 58"/>
          <p:cNvSpPr txBox="1">
            <a:spLocks noChangeArrowheads="1"/>
          </p:cNvSpPr>
          <p:nvPr/>
        </p:nvSpPr>
        <p:spPr bwMode="auto">
          <a:xfrm>
            <a:off x="5413374" y="2837799"/>
            <a:ext cx="3730626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itchFamily="-108" charset="0"/>
              </a:rPr>
              <a:t>Single Spin Asymmetries</a:t>
            </a:r>
            <a:endParaRPr lang="it-IT" sz="2400" dirty="0">
              <a:solidFill>
                <a:srgbClr val="FF0000"/>
              </a:solidFill>
              <a:latin typeface="Arial" pitchFamily="-10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81033" y="3675734"/>
            <a:ext cx="117840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 smtClean="0">
                <a:solidFill>
                  <a:srgbClr val="FF0000"/>
                </a:solidFill>
                <a:latin typeface="Wide Latin"/>
                <a:cs typeface="Wide Latin"/>
              </a:rPr>
              <a:t>?</a:t>
            </a:r>
            <a:endParaRPr lang="en-US" sz="10000" dirty="0">
              <a:solidFill>
                <a:srgbClr val="FF0000"/>
              </a:solidFill>
              <a:latin typeface="Wide Latin"/>
              <a:cs typeface="Wide Latin"/>
            </a:endParaRPr>
          </a:p>
        </p:txBody>
      </p:sp>
      <p:sp>
        <p:nvSpPr>
          <p:cNvPr id="3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MENU2013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October </a:t>
            </a:r>
            <a:r>
              <a:rPr lang="en-US" sz="1200" dirty="0" smtClean="0">
                <a:solidFill>
                  <a:schemeClr val="bg1"/>
                </a:solidFill>
              </a:rPr>
              <a:t>2013, </a:t>
            </a:r>
            <a:r>
              <a:rPr lang="en-US" sz="1200" dirty="0" smtClean="0">
                <a:solidFill>
                  <a:schemeClr val="bg1"/>
                </a:solidFill>
              </a:rPr>
              <a:t>Roma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0329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00" y="880067"/>
            <a:ext cx="3405188" cy="249078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sp>
        <p:nvSpPr>
          <p:cNvPr id="41" name="Rectangle 40"/>
          <p:cNvSpPr/>
          <p:nvPr/>
        </p:nvSpPr>
        <p:spPr>
          <a:xfrm>
            <a:off x="859327" y="1124769"/>
            <a:ext cx="685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D60202"/>
                </a:solidFill>
              </a:rPr>
              <a:t>kaon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62798" y="679664"/>
            <a:ext cx="990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613714" y="659116"/>
            <a:ext cx="990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2840629" y="684697"/>
            <a:ext cx="1929635" cy="43500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2840630" y="716122"/>
            <a:ext cx="1929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E12-09-008  Hall-B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9753" y="707496"/>
            <a:ext cx="1082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e</a:t>
            </a:r>
            <a:r>
              <a:rPr lang="en-US" sz="1400" dirty="0" err="1" smtClean="0"/>
              <a:t>p</a:t>
            </a:r>
            <a:r>
              <a:rPr lang="en-US" sz="1400" dirty="0" smtClean="0"/>
              <a:t> </a:t>
            </a:r>
            <a:r>
              <a:rPr lang="en-US" sz="1400" dirty="0" smtClean="0">
                <a:sym typeface="Wingdings"/>
              </a:rPr>
              <a:t> e’ KX</a:t>
            </a:r>
            <a:endParaRPr lang="en-US" sz="1400" dirty="0"/>
          </a:p>
        </p:txBody>
      </p:sp>
      <p:pic>
        <p:nvPicPr>
          <p:cNvPr id="32" name="Picture 31" descr="H_had-pion-kaon-_cos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25" y="1295861"/>
            <a:ext cx="5729380" cy="1869374"/>
          </a:xfrm>
          <a:prstGeom prst="rect">
            <a:avLst/>
          </a:prstGeom>
        </p:spPr>
      </p:pic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221782" y="4836605"/>
            <a:ext cx="31432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>
                <a:latin typeface="Tahoma" pitchFamily="-65" charset="0"/>
              </a:rPr>
              <a:t>Boer-</a:t>
            </a:r>
            <a:r>
              <a:rPr lang="en-US" sz="1400" dirty="0" err="1" smtClean="0">
                <a:latin typeface="Tahoma" pitchFamily="-65" charset="0"/>
              </a:rPr>
              <a:t>Mulders</a:t>
            </a:r>
            <a:r>
              <a:rPr lang="en-US" sz="1400" dirty="0" smtClean="0">
                <a:latin typeface="Tahoma" pitchFamily="-65" charset="0"/>
              </a:rPr>
              <a:t> spin-orbit effect</a:t>
            </a:r>
            <a:endParaRPr lang="en-US" sz="1400" dirty="0">
              <a:latin typeface="Calibri" pitchFamily="-65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76948" y="4194979"/>
            <a:ext cx="3523755" cy="54713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3108704"/>
              </p:ext>
            </p:extLst>
          </p:nvPr>
        </p:nvGraphicFramePr>
        <p:xfrm>
          <a:off x="576948" y="4231264"/>
          <a:ext cx="3506561" cy="449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627" name="Equation" r:id="rId6" imgW="1879600" imgH="241300" progId="Equation.3">
                  <p:embed/>
                </p:oleObj>
              </mc:Choice>
              <mc:Fallback>
                <p:oleObj name="Equation" r:id="rId6" imgW="18796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948" y="4231264"/>
                        <a:ext cx="3506561" cy="44911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4049" y="3713570"/>
            <a:ext cx="3911930" cy="2657085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2712135" y="5293538"/>
            <a:ext cx="1929635" cy="43500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712136" y="5324963"/>
            <a:ext cx="1914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E12-06-112  Hall-B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785532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4961446"/>
              </p:ext>
            </p:extLst>
          </p:nvPr>
        </p:nvGraphicFramePr>
        <p:xfrm>
          <a:off x="7959725" y="82550"/>
          <a:ext cx="95885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628" name="Equation" r:id="rId9" imgW="533400" imgH="228600" progId="Equation.3">
                  <p:embed/>
                </p:oleObj>
              </mc:Choice>
              <mc:Fallback>
                <p:oleObj name="Equation" r:id="rId9" imgW="533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9725" y="82550"/>
                        <a:ext cx="958850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Rectangle 42"/>
          <p:cNvSpPr/>
          <p:nvPr/>
        </p:nvSpPr>
        <p:spPr>
          <a:xfrm>
            <a:off x="1360080" y="-89883"/>
            <a:ext cx="622237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SIDIS cos2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/>
              </a:rPr>
              <a:t>f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</a:t>
            </a:r>
            <a:r>
              <a:rPr lang="en-US" sz="3600" b="1" baseline="-25000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dependence</a:t>
            </a:r>
          </a:p>
        </p:txBody>
      </p:sp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MENU2013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October </a:t>
            </a:r>
            <a:r>
              <a:rPr lang="en-US" sz="1200" dirty="0" smtClean="0">
                <a:solidFill>
                  <a:schemeClr val="bg1"/>
                </a:solidFill>
              </a:rPr>
              <a:t>2013, </a:t>
            </a:r>
            <a:r>
              <a:rPr lang="en-US" sz="1200" dirty="0" smtClean="0">
                <a:solidFill>
                  <a:schemeClr val="bg1"/>
                </a:solidFill>
              </a:rPr>
              <a:t>Roma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2044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89788" y="959100"/>
            <a:ext cx="3971021" cy="49859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H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elicity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(T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he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F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irst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P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uzzle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)  </a:t>
            </a:r>
          </a:p>
        </p:txBody>
      </p:sp>
      <p:graphicFrame>
        <p:nvGraphicFramePr>
          <p:cNvPr id="3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832476"/>
              </p:ext>
            </p:extLst>
          </p:nvPr>
        </p:nvGraphicFramePr>
        <p:xfrm>
          <a:off x="2642395" y="2372885"/>
          <a:ext cx="3597944" cy="2607627"/>
        </p:xfrm>
        <a:graphic>
          <a:graphicData uri="http://schemas.openxmlformats.org/drawingml/2006/table">
            <a:tbl>
              <a:tblPr firstRow="1" bandRow="1"/>
              <a:tblGrid>
                <a:gridCol w="730551"/>
                <a:gridCol w="919238"/>
                <a:gridCol w="919239"/>
                <a:gridCol w="1028916"/>
              </a:tblGrid>
              <a:tr h="42248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5036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99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0012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 Box 40"/>
          <p:cNvSpPr txBox="1">
            <a:spLocks noChangeArrowheads="1"/>
          </p:cNvSpPr>
          <p:nvPr/>
        </p:nvSpPr>
        <p:spPr bwMode="auto">
          <a:xfrm rot="16200000">
            <a:off x="1420677" y="3683273"/>
            <a:ext cx="1937691" cy="31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400" b="1" dirty="0">
                <a:solidFill>
                  <a:srgbClr val="FF0000"/>
                </a:solidFill>
              </a:rPr>
              <a:t>nucleon </a:t>
            </a:r>
            <a:r>
              <a:rPr lang="en-US" sz="1400" b="1" dirty="0" err="1">
                <a:solidFill>
                  <a:srgbClr val="FF0000"/>
                </a:solidFill>
              </a:rPr>
              <a:t>polarisation</a:t>
            </a:r>
            <a:endParaRPr lang="en-US" sz="1400" b="1" dirty="0">
              <a:solidFill>
                <a:srgbClr val="FF0000"/>
              </a:solidFill>
            </a:endParaRPr>
          </a:p>
        </p:txBody>
      </p:sp>
      <p:grpSp>
        <p:nvGrpSpPr>
          <p:cNvPr id="8" name="Group 72"/>
          <p:cNvGrpSpPr>
            <a:grpSpLocks/>
          </p:cNvGrpSpPr>
          <p:nvPr/>
        </p:nvGrpSpPr>
        <p:grpSpPr bwMode="auto">
          <a:xfrm>
            <a:off x="3336055" y="2750143"/>
            <a:ext cx="718137" cy="558305"/>
            <a:chOff x="1632" y="1615"/>
            <a:chExt cx="841" cy="516"/>
          </a:xfrm>
        </p:grpSpPr>
        <p:pic>
          <p:nvPicPr>
            <p:cNvPr id="9" name="Picture 59" descr="spinsa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2" y="1734"/>
              <a:ext cx="242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" name="Object 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57203224"/>
                </p:ext>
              </p:extLst>
            </p:nvPr>
          </p:nvGraphicFramePr>
          <p:xfrm>
            <a:off x="1857" y="1615"/>
            <a:ext cx="269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05858" name="Equation" r:id="rId4" imgW="215640" imgH="266400" progId="Equation.3">
                    <p:embed/>
                  </p:oleObj>
                </mc:Choice>
                <mc:Fallback>
                  <p:oleObj name="Equation" r:id="rId4" imgW="2156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7" y="1615"/>
                          <a:ext cx="269" cy="3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 Box 61"/>
            <p:cNvSpPr txBox="1">
              <a:spLocks noChangeArrowheads="1"/>
            </p:cNvSpPr>
            <p:nvPr/>
          </p:nvSpPr>
          <p:spPr bwMode="auto">
            <a:xfrm>
              <a:off x="1632" y="1895"/>
              <a:ext cx="841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>
                  <a:solidFill>
                    <a:srgbClr val="0000FF"/>
                  </a:solidFill>
                </a:rPr>
                <a:t>N</a:t>
              </a:r>
              <a:r>
                <a:rPr lang="en-US" sz="1000" b="1" i="1" dirty="0" smtClean="0">
                  <a:solidFill>
                    <a:srgbClr val="0000FF"/>
                  </a:solidFill>
                </a:rPr>
                <a:t>umber </a:t>
              </a:r>
            </a:p>
          </p:txBody>
        </p:sp>
      </p:grpSp>
      <p:pic>
        <p:nvPicPr>
          <p:cNvPr id="16" name="Picture 49" descr="spinsb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602" y="4266775"/>
            <a:ext cx="575294" cy="33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5639994"/>
              </p:ext>
            </p:extLst>
          </p:nvPr>
        </p:nvGraphicFramePr>
        <p:xfrm>
          <a:off x="3370627" y="4277208"/>
          <a:ext cx="268975" cy="321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859" name="Equation" r:id="rId7" imgW="241200" imgH="266400" progId="Equation.3">
                  <p:embed/>
                </p:oleObj>
              </mc:Choice>
              <mc:Fallback>
                <p:oleObj name="Equation" r:id="rId7" imgW="2412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0627" y="4277208"/>
                        <a:ext cx="268975" cy="32187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65"/>
          <p:cNvSpPr txBox="1">
            <a:spLocks noChangeArrowheads="1"/>
          </p:cNvSpPr>
          <p:nvPr/>
        </p:nvSpPr>
        <p:spPr bwMode="auto">
          <a:xfrm>
            <a:off x="3501855" y="4605840"/>
            <a:ext cx="618491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Sivers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19" name="Picture 43" descr="spinsb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037" y="2878899"/>
            <a:ext cx="602859" cy="19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0956182"/>
              </p:ext>
            </p:extLst>
          </p:nvPr>
        </p:nvGraphicFramePr>
        <p:xfrm>
          <a:off x="5279685" y="2830100"/>
          <a:ext cx="224663" cy="295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860" name="Equation" r:id="rId10" imgW="203040" imgH="266400" progId="Equation.3">
                  <p:embed/>
                </p:oleObj>
              </mc:Choice>
              <mc:Fallback>
                <p:oleObj name="Equation" r:id="rId10" imgW="2030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9685" y="2830100"/>
                        <a:ext cx="224663" cy="29515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71"/>
          <p:cNvSpPr>
            <a:spLocks noChangeArrowheads="1"/>
          </p:cNvSpPr>
          <p:nvPr/>
        </p:nvSpPr>
        <p:spPr bwMode="auto">
          <a:xfrm>
            <a:off x="5211008" y="3131865"/>
            <a:ext cx="1029323" cy="23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83" tIns="50392" rIns="100783" bIns="50392"/>
          <a:lstStyle/>
          <a:p>
            <a:pPr marL="258763" indent="-258763" algn="l" defTabSz="1008063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Boer-Mulders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22" name="Picture 55" descr="spinsc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150" y="4304705"/>
            <a:ext cx="575294" cy="24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4946800"/>
              </p:ext>
            </p:extLst>
          </p:nvPr>
        </p:nvGraphicFramePr>
        <p:xfrm>
          <a:off x="4308684" y="4260637"/>
          <a:ext cx="277812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861" name="Equation" r:id="rId13" imgW="228600" imgH="228600" progId="Equation.3">
                  <p:embed/>
                </p:oleObj>
              </mc:Choice>
              <mc:Fallback>
                <p:oleObj name="Equation" r:id="rId13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8684" y="4260637"/>
                        <a:ext cx="277812" cy="279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46" descr="spinsa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859" y="3578944"/>
            <a:ext cx="598552" cy="1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8139402"/>
              </p:ext>
            </p:extLst>
          </p:nvPr>
        </p:nvGraphicFramePr>
        <p:xfrm>
          <a:off x="5278637" y="3522330"/>
          <a:ext cx="235738" cy="27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862" name="Equation" r:id="rId16" imgW="228600" imgH="266400" progId="Equation.3">
                  <p:embed/>
                </p:oleObj>
              </mc:Choice>
              <mc:Fallback>
                <p:oleObj name="Equation" r:id="rId16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8637" y="3522330"/>
                        <a:ext cx="235738" cy="2751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61"/>
          <p:cNvSpPr txBox="1">
            <a:spLocks noChangeArrowheads="1"/>
          </p:cNvSpPr>
          <p:nvPr/>
        </p:nvSpPr>
        <p:spPr bwMode="auto">
          <a:xfrm>
            <a:off x="3638975" y="3196433"/>
            <a:ext cx="696700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Density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27" name="Text Box 65"/>
          <p:cNvSpPr txBox="1">
            <a:spLocks noChangeArrowheads="1"/>
          </p:cNvSpPr>
          <p:nvPr/>
        </p:nvSpPr>
        <p:spPr bwMode="auto">
          <a:xfrm>
            <a:off x="5319740" y="3817026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28" name="Text Box 65"/>
          <p:cNvSpPr txBox="1">
            <a:spLocks noChangeArrowheads="1"/>
          </p:cNvSpPr>
          <p:nvPr/>
        </p:nvSpPr>
        <p:spPr bwMode="auto">
          <a:xfrm>
            <a:off x="4308684" y="4613324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30" name="Picture 52" descr="spinsb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62" y="4587743"/>
            <a:ext cx="575294" cy="26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8933429"/>
              </p:ext>
            </p:extLst>
          </p:nvPr>
        </p:nvGraphicFramePr>
        <p:xfrm>
          <a:off x="5273538" y="4569995"/>
          <a:ext cx="230810" cy="271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863" name="Equation" r:id="rId19" imgW="228600" imgH="266400" progId="Equation.3">
                  <p:embed/>
                </p:oleObj>
              </mc:Choice>
              <mc:Fallback>
                <p:oleObj name="Equation" r:id="rId19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3538" y="4569995"/>
                        <a:ext cx="230810" cy="27106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 Box 69"/>
          <p:cNvSpPr txBox="1">
            <a:spLocks noChangeArrowheads="1"/>
          </p:cNvSpPr>
          <p:nvPr/>
        </p:nvSpPr>
        <p:spPr bwMode="auto">
          <a:xfrm>
            <a:off x="5252226" y="4373494"/>
            <a:ext cx="993949" cy="25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>
                <a:solidFill>
                  <a:srgbClr val="0000FF"/>
                </a:solidFill>
              </a:rPr>
              <a:t>T</a:t>
            </a:r>
            <a:r>
              <a:rPr lang="en-US" sz="1000" b="1" i="1" dirty="0" err="1" smtClean="0">
                <a:solidFill>
                  <a:srgbClr val="0000FF"/>
                </a:solidFill>
              </a:rPr>
              <a:t>ransversity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graphicFrame>
        <p:nvGraphicFramePr>
          <p:cNvPr id="33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9587967"/>
              </p:ext>
            </p:extLst>
          </p:nvPr>
        </p:nvGraphicFramePr>
        <p:xfrm>
          <a:off x="5324808" y="4105162"/>
          <a:ext cx="189568" cy="360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864" name="Equation" r:id="rId21" imgW="177480" imgH="266400" progId="Equation.3">
                  <p:embed/>
                </p:oleObj>
              </mc:Choice>
              <mc:Fallback>
                <p:oleObj name="Equation" r:id="rId21" imgW="1774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4808" y="4105162"/>
                        <a:ext cx="189568" cy="3603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" name="Picture 67" descr="spinsa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63" y="4187393"/>
            <a:ext cx="575534" cy="2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69"/>
          <p:cNvSpPr txBox="1">
            <a:spLocks noChangeArrowheads="1"/>
          </p:cNvSpPr>
          <p:nvPr/>
        </p:nvSpPr>
        <p:spPr bwMode="auto">
          <a:xfrm>
            <a:off x="5252949" y="4768090"/>
            <a:ext cx="953306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Pretzelosity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284414" y="3491353"/>
            <a:ext cx="932303" cy="696040"/>
          </a:xfrm>
          <a:prstGeom prst="rect">
            <a:avLst/>
          </a:prstGeom>
          <a:ln w="254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73"/>
          <p:cNvGrpSpPr>
            <a:grpSpLocks/>
          </p:cNvGrpSpPr>
          <p:nvPr/>
        </p:nvGrpSpPr>
        <p:grpSpPr bwMode="auto">
          <a:xfrm>
            <a:off x="4335128" y="3442614"/>
            <a:ext cx="840246" cy="619978"/>
            <a:chOff x="2802" y="2255"/>
            <a:chExt cx="984" cy="573"/>
          </a:xfrm>
        </p:grpSpPr>
        <p:pic>
          <p:nvPicPr>
            <p:cNvPr id="13" name="Picture 63" descr="spinsc7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2381"/>
              <a:ext cx="70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4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1067637"/>
                </p:ext>
              </p:extLst>
            </p:nvPr>
          </p:nvGraphicFramePr>
          <p:xfrm>
            <a:off x="2802" y="2255"/>
            <a:ext cx="236" cy="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05865" name="Equation" r:id="rId25" imgW="190440" imgH="266400" progId="Equation.3">
                    <p:embed/>
                  </p:oleObj>
                </mc:Choice>
                <mc:Fallback>
                  <p:oleObj name="Equation" r:id="rId25" imgW="1904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2" y="2255"/>
                          <a:ext cx="236" cy="3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 Box 65"/>
            <p:cNvSpPr txBox="1">
              <a:spLocks noChangeArrowheads="1"/>
            </p:cNvSpPr>
            <p:nvPr/>
          </p:nvSpPr>
          <p:spPr bwMode="auto">
            <a:xfrm>
              <a:off x="2822" y="2592"/>
              <a:ext cx="808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 err="1">
                  <a:solidFill>
                    <a:srgbClr val="0000FF"/>
                  </a:solidFill>
                </a:rPr>
                <a:t>H</a:t>
              </a:r>
              <a:r>
                <a:rPr lang="en-US" sz="1000" b="1" i="1" dirty="0" err="1" smtClean="0">
                  <a:solidFill>
                    <a:srgbClr val="0000FF"/>
                  </a:solidFill>
                </a:rPr>
                <a:t>elicity</a:t>
              </a:r>
              <a:endParaRPr lang="en-US" sz="1000" b="1" i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09047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931601" y="-76200"/>
            <a:ext cx="513471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Parton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Helicity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from SIDIS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286" y="849704"/>
            <a:ext cx="4653835" cy="327112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296" y="4309618"/>
            <a:ext cx="3479366" cy="226857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692800" y="667380"/>
            <a:ext cx="33633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 </a:t>
            </a:r>
            <a:r>
              <a:rPr lang="en-US" sz="1200" b="1" dirty="0" smtClean="0"/>
              <a:t>COMPASS                          [arXiv:1007.4061]</a:t>
            </a:r>
            <a:endParaRPr lang="en-US" sz="1200" dirty="0"/>
          </a:p>
        </p:txBody>
      </p:sp>
      <p:sp>
        <p:nvSpPr>
          <p:cNvPr id="29" name="Rectangle 28"/>
          <p:cNvSpPr/>
          <p:nvPr/>
        </p:nvSpPr>
        <p:spPr>
          <a:xfrm>
            <a:off x="5168839" y="4120826"/>
            <a:ext cx="29130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HERMES                   [arXiv:0803.2993]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7362464" y="4816963"/>
            <a:ext cx="5480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FF"/>
                </a:solidFill>
              </a:rPr>
              <a:t>-- LSS</a:t>
            </a:r>
            <a:endParaRPr lang="en-US" sz="1000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28" y="941649"/>
            <a:ext cx="3752624" cy="5620085"/>
          </a:xfrm>
          <a:prstGeom prst="rect">
            <a:avLst/>
          </a:prstGeom>
        </p:spPr>
      </p:pic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226876" y="747625"/>
            <a:ext cx="273727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smtClean="0"/>
              <a:t>HERMES</a:t>
            </a:r>
            <a:r>
              <a:rPr lang="en-US" sz="1200" b="1" dirty="0" smtClean="0">
                <a:solidFill>
                  <a:srgbClr val="000000"/>
                </a:solidFill>
              </a:rPr>
              <a:t>               [</a:t>
            </a:r>
            <a:r>
              <a:rPr lang="en-US" sz="1200" b="1" dirty="0" err="1" smtClean="0">
                <a:solidFill>
                  <a:srgbClr val="000000"/>
                </a:solidFill>
              </a:rPr>
              <a:t>hep</a:t>
            </a:r>
            <a:r>
              <a:rPr lang="en-US" sz="1200" b="1" dirty="0" smtClean="0">
                <a:solidFill>
                  <a:srgbClr val="000000"/>
                </a:solidFill>
              </a:rPr>
              <a:t>-ex/0407032]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86478" y="944379"/>
            <a:ext cx="6591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-- DSSV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47823" y="3548499"/>
            <a:ext cx="671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-- GRSV</a:t>
            </a:r>
          </a:p>
          <a:p>
            <a:r>
              <a:rPr lang="en-US" sz="1000" dirty="0" smtClean="0">
                <a:solidFill>
                  <a:srgbClr val="000000"/>
                </a:solidFill>
              </a:rPr>
              <a:t>-- BB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9545" y="5164463"/>
            <a:ext cx="3313546" cy="101510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647225" y="2894543"/>
            <a:ext cx="2176139" cy="101060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896315" y="5284818"/>
            <a:ext cx="3019038" cy="89954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MENU2013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October </a:t>
            </a:r>
            <a:r>
              <a:rPr lang="en-US" sz="1200" dirty="0" smtClean="0">
                <a:solidFill>
                  <a:schemeClr val="bg1"/>
                </a:solidFill>
              </a:rPr>
              <a:t>2013, </a:t>
            </a:r>
            <a:r>
              <a:rPr lang="en-US" sz="1200" dirty="0" smtClean="0">
                <a:solidFill>
                  <a:schemeClr val="bg1"/>
                </a:solidFill>
              </a:rPr>
              <a:t>Roma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502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03923" y="905919"/>
            <a:ext cx="5617763" cy="5265036"/>
            <a:chOff x="2162658" y="891993"/>
            <a:chExt cx="5617763" cy="526503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2658" y="1044605"/>
              <a:ext cx="5473908" cy="511242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905321" y="1044605"/>
              <a:ext cx="2875100" cy="2420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0062" y="1142963"/>
              <a:ext cx="2645259" cy="232167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05322" y="1098077"/>
              <a:ext cx="2420574" cy="232944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05136" y="3438108"/>
              <a:ext cx="191372" cy="237743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7293591" y="4212167"/>
              <a:ext cx="191372" cy="111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074024" y="891993"/>
              <a:ext cx="238313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/>
                <a:t>DSSV++       [arXiv:1304.0079]</a:t>
              </a:r>
              <a:endParaRPr lang="en-US" sz="1200" dirty="0"/>
            </a:p>
          </p:txBody>
        </p:sp>
      </p:grpSp>
      <p:sp>
        <p:nvSpPr>
          <p:cNvPr id="29" name="Rectangular Callout 28"/>
          <p:cNvSpPr/>
          <p:nvPr/>
        </p:nvSpPr>
        <p:spPr>
          <a:xfrm>
            <a:off x="5527555" y="905919"/>
            <a:ext cx="3616445" cy="5081794"/>
          </a:xfrm>
          <a:prstGeom prst="wedgeRectCallout">
            <a:avLst>
              <a:gd name="adj1" fmla="val -72585"/>
              <a:gd name="adj2" fmla="val -1563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567657" y="-76200"/>
            <a:ext cx="586260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Sea Parton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Helicity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from RHIC</a:t>
            </a:r>
          </a:p>
        </p:txBody>
      </p:sp>
      <p:sp>
        <p:nvSpPr>
          <p:cNvPr id="1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Flavor Structure of the Nucleon Sea, 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July 2013, ECT*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2820" y="1446859"/>
            <a:ext cx="3348652" cy="4058972"/>
          </a:xfrm>
          <a:prstGeom prst="rect">
            <a:avLst/>
          </a:prstGeom>
        </p:spPr>
      </p:pic>
      <p:sp>
        <p:nvSpPr>
          <p:cNvPr id="22" name="Oval Callout 21"/>
          <p:cNvSpPr/>
          <p:nvPr/>
        </p:nvSpPr>
        <p:spPr>
          <a:xfrm>
            <a:off x="8375224" y="4064737"/>
            <a:ext cx="405152" cy="497213"/>
          </a:xfrm>
          <a:prstGeom prst="wedgeEllipseCallout">
            <a:avLst>
              <a:gd name="adj1" fmla="val 53239"/>
              <a:gd name="adj2" fmla="val -956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5858252"/>
              </p:ext>
            </p:extLst>
          </p:nvPr>
        </p:nvGraphicFramePr>
        <p:xfrm>
          <a:off x="8450077" y="4085109"/>
          <a:ext cx="304154" cy="463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7435" name="Equation" r:id="rId9" imgW="266700" imgH="406400" progId="Equation.3">
                  <p:embed/>
                </p:oleObj>
              </mc:Choice>
              <mc:Fallback>
                <p:oleObj name="Equation" r:id="rId9" imgW="2667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450077" y="4085109"/>
                        <a:ext cx="304154" cy="4634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Oval Callout 23"/>
          <p:cNvSpPr/>
          <p:nvPr/>
        </p:nvSpPr>
        <p:spPr>
          <a:xfrm>
            <a:off x="6091934" y="2762249"/>
            <a:ext cx="405152" cy="497213"/>
          </a:xfrm>
          <a:prstGeom prst="wedgeEllipseCallout">
            <a:avLst>
              <a:gd name="adj1" fmla="val -23135"/>
              <a:gd name="adj2" fmla="val 3666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0704520"/>
              </p:ext>
            </p:extLst>
          </p:nvPr>
        </p:nvGraphicFramePr>
        <p:xfrm>
          <a:off x="6127014" y="2748881"/>
          <a:ext cx="329968" cy="519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7436" name="Equation" r:id="rId11" imgW="254000" imgH="393700" progId="Equation.3">
                  <p:embed/>
                </p:oleObj>
              </mc:Choice>
              <mc:Fallback>
                <p:oleObj name="Equation" r:id="rId11" imgW="254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127014" y="2748881"/>
                        <a:ext cx="329968" cy="5194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ight Arrow 27"/>
          <p:cNvSpPr/>
          <p:nvPr/>
        </p:nvSpPr>
        <p:spPr>
          <a:xfrm>
            <a:off x="7816273" y="6005882"/>
            <a:ext cx="1343400" cy="62269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348953" y="6152103"/>
            <a:ext cx="1479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</a:t>
            </a:r>
            <a:r>
              <a:rPr lang="en-US" sz="1400" dirty="0" smtClean="0"/>
              <a:t>          </a:t>
            </a:r>
            <a:r>
              <a:rPr lang="en-US" sz="1400" dirty="0" err="1" smtClean="0"/>
              <a:t>Seidl</a:t>
            </a:r>
            <a:r>
              <a:rPr lang="en-US" sz="1400" dirty="0" smtClean="0"/>
              <a:t> talk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656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03923" y="905919"/>
            <a:ext cx="5617763" cy="5265036"/>
            <a:chOff x="2162658" y="891993"/>
            <a:chExt cx="5617763" cy="526503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62658" y="1044605"/>
              <a:ext cx="5473908" cy="511242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905321" y="1044605"/>
              <a:ext cx="2875100" cy="51124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0062" y="1142963"/>
              <a:ext cx="2645259" cy="232167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05322" y="1098077"/>
              <a:ext cx="2420574" cy="232944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21139" y="3462419"/>
              <a:ext cx="2378021" cy="251136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93591" y="3438108"/>
              <a:ext cx="191372" cy="237743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7293591" y="4212167"/>
              <a:ext cx="191372" cy="111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074024" y="891993"/>
              <a:ext cx="238313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/>
                <a:t>DSSV++       [arXiv:1304.0079]</a:t>
              </a:r>
              <a:endParaRPr lang="en-US" sz="1200" dirty="0"/>
            </a:p>
          </p:txBody>
        </p:sp>
      </p:grpSp>
      <p:sp>
        <p:nvSpPr>
          <p:cNvPr id="29" name="Rectangular Callout 28"/>
          <p:cNvSpPr/>
          <p:nvPr/>
        </p:nvSpPr>
        <p:spPr>
          <a:xfrm>
            <a:off x="5527555" y="905919"/>
            <a:ext cx="3616445" cy="5081794"/>
          </a:xfrm>
          <a:prstGeom prst="wedgeRectCallout">
            <a:avLst>
              <a:gd name="adj1" fmla="val -58538"/>
              <a:gd name="adj2" fmla="val -89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331303" y="-76200"/>
            <a:ext cx="633531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Gluon Parton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Helicity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from RHIC</a:t>
            </a:r>
          </a:p>
        </p:txBody>
      </p:sp>
      <p:sp>
        <p:nvSpPr>
          <p:cNvPr id="1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Flavor Structure of the Nucleon Sea, 1</a:t>
            </a:r>
            <a:r>
              <a:rPr lang="en-US" sz="1200" baseline="30000" dirty="0" smtClean="0">
                <a:solidFill>
                  <a:schemeClr val="bg1"/>
                </a:solidFill>
              </a:rPr>
              <a:t>st</a:t>
            </a:r>
            <a:r>
              <a:rPr lang="en-US" sz="1200" dirty="0" smtClean="0">
                <a:solidFill>
                  <a:schemeClr val="bg1"/>
                </a:solidFill>
              </a:rPr>
              <a:t> July 2013, ECT*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7971" y="1058531"/>
            <a:ext cx="3340471" cy="314625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4317" y="4755067"/>
            <a:ext cx="3023471" cy="50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35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354561" y="-76200"/>
            <a:ext cx="472437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Quark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Helicity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at High-x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566" y="595881"/>
            <a:ext cx="6195556" cy="59133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51111" y="6339720"/>
            <a:ext cx="1419368" cy="207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Callout 20"/>
          <p:cNvSpPr/>
          <p:nvPr/>
        </p:nvSpPr>
        <p:spPr>
          <a:xfrm>
            <a:off x="33358" y="2296213"/>
            <a:ext cx="2175447" cy="429764"/>
          </a:xfrm>
          <a:prstGeom prst="wedgeEllipseCallout">
            <a:avLst>
              <a:gd name="adj1" fmla="val 128929"/>
              <a:gd name="adj2" fmla="val 17037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67809" y="2314537"/>
            <a:ext cx="1929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E12-07-104  Hall-B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33105" y="3267364"/>
            <a:ext cx="272360" cy="1731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833105" y="2310616"/>
            <a:ext cx="263123" cy="1731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237242" y="4463144"/>
            <a:ext cx="3324151" cy="19714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40" y="4523417"/>
            <a:ext cx="2683297" cy="21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MENU2013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October </a:t>
            </a:r>
            <a:r>
              <a:rPr lang="en-US" sz="1200" dirty="0" smtClean="0">
                <a:solidFill>
                  <a:schemeClr val="bg1"/>
                </a:solidFill>
              </a:rPr>
              <a:t>2013, </a:t>
            </a:r>
            <a:r>
              <a:rPr lang="en-US" sz="1200" dirty="0" smtClean="0">
                <a:solidFill>
                  <a:schemeClr val="bg1"/>
                </a:solidFill>
              </a:rPr>
              <a:t>Roma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229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265065" y="-76200"/>
            <a:ext cx="290335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Quark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Helicity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43100" y="6388100"/>
            <a:ext cx="1321965" cy="1904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856" y="1907488"/>
            <a:ext cx="3683000" cy="46644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4" y="2359731"/>
            <a:ext cx="4779923" cy="3949760"/>
          </a:xfrm>
          <a:prstGeom prst="rect">
            <a:avLst/>
          </a:prstGeom>
        </p:spPr>
      </p:pic>
      <p:sp>
        <p:nvSpPr>
          <p:cNvPr id="12" name="Oval Callout 11"/>
          <p:cNvSpPr/>
          <p:nvPr/>
        </p:nvSpPr>
        <p:spPr>
          <a:xfrm>
            <a:off x="6476272" y="1364870"/>
            <a:ext cx="2175447" cy="429764"/>
          </a:xfrm>
          <a:prstGeom prst="wedgeEllipseCallout">
            <a:avLst>
              <a:gd name="adj1" fmla="val -33421"/>
              <a:gd name="adj2" fmla="val 21259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610723" y="1383194"/>
            <a:ext cx="1929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E12-07-104  Hall-B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2747142" y="1792668"/>
            <a:ext cx="2175447" cy="429764"/>
          </a:xfrm>
          <a:prstGeom prst="wedgeEllipseCallout">
            <a:avLst>
              <a:gd name="adj1" fmla="val -11662"/>
              <a:gd name="adj2" fmla="val 23677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862272" y="1822929"/>
            <a:ext cx="1929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E12-06-109  Hall-B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06460" y="5141222"/>
            <a:ext cx="508537" cy="7586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463637" y="5406668"/>
            <a:ext cx="992908" cy="3786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Callout 19"/>
          <p:cNvSpPr/>
          <p:nvPr/>
        </p:nvSpPr>
        <p:spPr>
          <a:xfrm>
            <a:off x="3124409" y="5081405"/>
            <a:ext cx="2175447" cy="477226"/>
          </a:xfrm>
          <a:prstGeom prst="wedgeEllipseCallout">
            <a:avLst>
              <a:gd name="adj1" fmla="val -28644"/>
              <a:gd name="adj2" fmla="val -8915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212680" y="5122819"/>
            <a:ext cx="1918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E12-06-122  Hall-A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414052" y="3396677"/>
            <a:ext cx="508537" cy="7586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Callout 15"/>
          <p:cNvSpPr/>
          <p:nvPr/>
        </p:nvSpPr>
        <p:spPr>
          <a:xfrm>
            <a:off x="2995151" y="3677918"/>
            <a:ext cx="2175447" cy="429764"/>
          </a:xfrm>
          <a:prstGeom prst="wedgeEllipseCallout">
            <a:avLst>
              <a:gd name="adj1" fmla="val -6354"/>
              <a:gd name="adj2" fmla="val 9439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106512" y="3696242"/>
            <a:ext cx="1925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E12-06-110  Hall-C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75905" y="713621"/>
            <a:ext cx="3070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Transverse momentum dependence</a:t>
            </a:r>
          </a:p>
          <a:p>
            <a:r>
              <a:rPr lang="en-US" sz="1400" dirty="0"/>
              <a:t>o</a:t>
            </a:r>
            <a:r>
              <a:rPr lang="en-US" sz="1400" dirty="0" smtClean="0"/>
              <a:t>f quark </a:t>
            </a:r>
            <a:r>
              <a:rPr lang="en-US" sz="1400" dirty="0" err="1" smtClean="0"/>
              <a:t>helicity</a:t>
            </a:r>
            <a:r>
              <a:rPr lang="en-US" sz="1400" dirty="0" smtClean="0"/>
              <a:t> </a:t>
            </a:r>
            <a:r>
              <a:rPr lang="en-US" sz="1400" dirty="0" err="1" smtClean="0"/>
              <a:t>vs</a:t>
            </a:r>
            <a:r>
              <a:rPr lang="en-US" sz="1400" dirty="0" smtClean="0"/>
              <a:t> number density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408064" y="858082"/>
            <a:ext cx="2988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Quark </a:t>
            </a:r>
            <a:r>
              <a:rPr lang="en-US" sz="1400" dirty="0" err="1" smtClean="0"/>
              <a:t>helicity</a:t>
            </a:r>
            <a:r>
              <a:rPr lang="en-US" sz="1400" dirty="0" smtClean="0"/>
              <a:t> at high-x  is sensitive </a:t>
            </a:r>
          </a:p>
          <a:p>
            <a:r>
              <a:rPr lang="en-US" sz="1400" dirty="0" smtClean="0"/>
              <a:t>to orbital angular momentum.</a:t>
            </a:r>
            <a:endParaRPr lang="en-US" sz="1400" dirty="0"/>
          </a:p>
        </p:txBody>
      </p:sp>
      <p:sp>
        <p:nvSpPr>
          <p:cNvPr id="2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MENU2013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October </a:t>
            </a:r>
            <a:r>
              <a:rPr lang="en-US" sz="1200" dirty="0" smtClean="0">
                <a:solidFill>
                  <a:schemeClr val="bg1"/>
                </a:solidFill>
              </a:rPr>
              <a:t>2013, </a:t>
            </a:r>
            <a:r>
              <a:rPr lang="en-US" sz="1200" dirty="0" smtClean="0">
                <a:solidFill>
                  <a:schemeClr val="bg1"/>
                </a:solidFill>
              </a:rPr>
              <a:t>Roma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824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val Callout 36"/>
          <p:cNvSpPr/>
          <p:nvPr/>
        </p:nvSpPr>
        <p:spPr>
          <a:xfrm>
            <a:off x="6650173" y="2268980"/>
            <a:ext cx="2309088" cy="1803703"/>
          </a:xfrm>
          <a:prstGeom prst="wedgeEllipseCallout">
            <a:avLst>
              <a:gd name="adj1" fmla="val -68214"/>
              <a:gd name="adj2" fmla="val 5786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936396" y="3463635"/>
            <a:ext cx="1712927" cy="1268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37615" y="996119"/>
            <a:ext cx="6549690" cy="49859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T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ransversity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(t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he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C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ollinear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M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issing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p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iece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)  </a:t>
            </a:r>
          </a:p>
        </p:txBody>
      </p:sp>
      <p:graphicFrame>
        <p:nvGraphicFramePr>
          <p:cNvPr id="3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376523"/>
              </p:ext>
            </p:extLst>
          </p:nvPr>
        </p:nvGraphicFramePr>
        <p:xfrm>
          <a:off x="2642395" y="2372885"/>
          <a:ext cx="3597944" cy="2607627"/>
        </p:xfrm>
        <a:graphic>
          <a:graphicData uri="http://schemas.openxmlformats.org/drawingml/2006/table">
            <a:tbl>
              <a:tblPr firstRow="1" bandRow="1"/>
              <a:tblGrid>
                <a:gridCol w="730551"/>
                <a:gridCol w="919238"/>
                <a:gridCol w="919239"/>
                <a:gridCol w="1028916"/>
              </a:tblGrid>
              <a:tr h="42248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5036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99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0012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 Box 40"/>
          <p:cNvSpPr txBox="1">
            <a:spLocks noChangeArrowheads="1"/>
          </p:cNvSpPr>
          <p:nvPr/>
        </p:nvSpPr>
        <p:spPr bwMode="auto">
          <a:xfrm rot="16200000">
            <a:off x="1420677" y="3683273"/>
            <a:ext cx="1937691" cy="31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400" b="1" dirty="0">
                <a:solidFill>
                  <a:srgbClr val="FF0000"/>
                </a:solidFill>
              </a:rPr>
              <a:t>nucleon </a:t>
            </a:r>
            <a:r>
              <a:rPr lang="en-US" sz="1400" b="1" dirty="0" err="1">
                <a:solidFill>
                  <a:srgbClr val="FF0000"/>
                </a:solidFill>
              </a:rPr>
              <a:t>polarisation</a:t>
            </a:r>
            <a:endParaRPr lang="en-US" sz="1400" b="1" dirty="0">
              <a:solidFill>
                <a:srgbClr val="FF0000"/>
              </a:solidFill>
            </a:endParaRPr>
          </a:p>
        </p:txBody>
      </p:sp>
      <p:grpSp>
        <p:nvGrpSpPr>
          <p:cNvPr id="8" name="Group 72"/>
          <p:cNvGrpSpPr>
            <a:grpSpLocks/>
          </p:cNvGrpSpPr>
          <p:nvPr/>
        </p:nvGrpSpPr>
        <p:grpSpPr bwMode="auto">
          <a:xfrm>
            <a:off x="3336055" y="2750143"/>
            <a:ext cx="718137" cy="558305"/>
            <a:chOff x="1632" y="1615"/>
            <a:chExt cx="841" cy="516"/>
          </a:xfrm>
        </p:grpSpPr>
        <p:pic>
          <p:nvPicPr>
            <p:cNvPr id="9" name="Picture 59" descr="spinsa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2" y="1734"/>
              <a:ext cx="242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" name="Object 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91714293"/>
                </p:ext>
              </p:extLst>
            </p:nvPr>
          </p:nvGraphicFramePr>
          <p:xfrm>
            <a:off x="1857" y="1615"/>
            <a:ext cx="269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06882" name="Equation" r:id="rId5" imgW="215640" imgH="266400" progId="Equation.3">
                    <p:embed/>
                  </p:oleObj>
                </mc:Choice>
                <mc:Fallback>
                  <p:oleObj name="Equation" r:id="rId5" imgW="2156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7" y="1615"/>
                          <a:ext cx="269" cy="3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 Box 61"/>
            <p:cNvSpPr txBox="1">
              <a:spLocks noChangeArrowheads="1"/>
            </p:cNvSpPr>
            <p:nvPr/>
          </p:nvSpPr>
          <p:spPr bwMode="auto">
            <a:xfrm>
              <a:off x="1632" y="1895"/>
              <a:ext cx="841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>
                  <a:solidFill>
                    <a:srgbClr val="0000FF"/>
                  </a:solidFill>
                </a:rPr>
                <a:t>N</a:t>
              </a:r>
              <a:r>
                <a:rPr lang="en-US" sz="1000" b="1" i="1" dirty="0" smtClean="0">
                  <a:solidFill>
                    <a:srgbClr val="0000FF"/>
                  </a:solidFill>
                </a:rPr>
                <a:t>umber </a:t>
              </a:r>
            </a:p>
          </p:txBody>
        </p:sp>
      </p:grpSp>
      <p:grpSp>
        <p:nvGrpSpPr>
          <p:cNvPr id="12" name="Group 73"/>
          <p:cNvGrpSpPr>
            <a:grpSpLocks/>
          </p:cNvGrpSpPr>
          <p:nvPr/>
        </p:nvGrpSpPr>
        <p:grpSpPr bwMode="auto">
          <a:xfrm>
            <a:off x="4335128" y="3442614"/>
            <a:ext cx="840246" cy="619978"/>
            <a:chOff x="2802" y="2255"/>
            <a:chExt cx="984" cy="573"/>
          </a:xfrm>
        </p:grpSpPr>
        <p:pic>
          <p:nvPicPr>
            <p:cNvPr id="13" name="Picture 63" descr="spinsc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2381"/>
              <a:ext cx="70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4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5997435"/>
                </p:ext>
              </p:extLst>
            </p:nvPr>
          </p:nvGraphicFramePr>
          <p:xfrm>
            <a:off x="2802" y="2255"/>
            <a:ext cx="236" cy="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06883" name="Equation" r:id="rId8" imgW="190440" imgH="266400" progId="Equation.3">
                    <p:embed/>
                  </p:oleObj>
                </mc:Choice>
                <mc:Fallback>
                  <p:oleObj name="Equation" r:id="rId8" imgW="1904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2" y="2255"/>
                          <a:ext cx="236" cy="3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 Box 65"/>
            <p:cNvSpPr txBox="1">
              <a:spLocks noChangeArrowheads="1"/>
            </p:cNvSpPr>
            <p:nvPr/>
          </p:nvSpPr>
          <p:spPr bwMode="auto">
            <a:xfrm>
              <a:off x="2822" y="2592"/>
              <a:ext cx="808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 err="1">
                  <a:solidFill>
                    <a:srgbClr val="0000FF"/>
                  </a:solidFill>
                </a:rPr>
                <a:t>H</a:t>
              </a:r>
              <a:r>
                <a:rPr lang="en-US" sz="1000" b="1" i="1" dirty="0" err="1" smtClean="0">
                  <a:solidFill>
                    <a:srgbClr val="0000FF"/>
                  </a:solidFill>
                </a:rPr>
                <a:t>elicity</a:t>
              </a:r>
              <a:endParaRPr lang="en-US" sz="1000" b="1" i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16" name="Picture 49" descr="spinsb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602" y="4266775"/>
            <a:ext cx="575294" cy="33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3895708"/>
              </p:ext>
            </p:extLst>
          </p:nvPr>
        </p:nvGraphicFramePr>
        <p:xfrm>
          <a:off x="3370627" y="4277208"/>
          <a:ext cx="268975" cy="321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884" name="Equation" r:id="rId11" imgW="241200" imgH="266400" progId="Equation.3">
                  <p:embed/>
                </p:oleObj>
              </mc:Choice>
              <mc:Fallback>
                <p:oleObj name="Equation" r:id="rId11" imgW="2412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0627" y="4277208"/>
                        <a:ext cx="268975" cy="32187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65"/>
          <p:cNvSpPr txBox="1">
            <a:spLocks noChangeArrowheads="1"/>
          </p:cNvSpPr>
          <p:nvPr/>
        </p:nvSpPr>
        <p:spPr bwMode="auto">
          <a:xfrm>
            <a:off x="3501855" y="4605840"/>
            <a:ext cx="618491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Sivers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19" name="Picture 43" descr="spinsb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037" y="2878899"/>
            <a:ext cx="602859" cy="19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3305720"/>
              </p:ext>
            </p:extLst>
          </p:nvPr>
        </p:nvGraphicFramePr>
        <p:xfrm>
          <a:off x="5279685" y="2830100"/>
          <a:ext cx="224663" cy="295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885" name="Equation" r:id="rId14" imgW="203040" imgH="266400" progId="Equation.3">
                  <p:embed/>
                </p:oleObj>
              </mc:Choice>
              <mc:Fallback>
                <p:oleObj name="Equation" r:id="rId14" imgW="2030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9685" y="2830100"/>
                        <a:ext cx="224663" cy="29515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71"/>
          <p:cNvSpPr>
            <a:spLocks noChangeArrowheads="1"/>
          </p:cNvSpPr>
          <p:nvPr/>
        </p:nvSpPr>
        <p:spPr bwMode="auto">
          <a:xfrm>
            <a:off x="5211008" y="3131865"/>
            <a:ext cx="1029323" cy="23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83" tIns="50392" rIns="100783" bIns="50392"/>
          <a:lstStyle/>
          <a:p>
            <a:pPr marL="258763" indent="-258763" algn="l" defTabSz="1008063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Boer-Mulders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22" name="Picture 55" descr="spinsc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150" y="4304705"/>
            <a:ext cx="575294" cy="24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3946874"/>
              </p:ext>
            </p:extLst>
          </p:nvPr>
        </p:nvGraphicFramePr>
        <p:xfrm>
          <a:off x="4308684" y="4260637"/>
          <a:ext cx="277812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886" name="Equation" r:id="rId17" imgW="228600" imgH="228600" progId="Equation.3">
                  <p:embed/>
                </p:oleObj>
              </mc:Choice>
              <mc:Fallback>
                <p:oleObj name="Equation" r:id="rId17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8684" y="4260637"/>
                        <a:ext cx="277812" cy="279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46" descr="spinsa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859" y="3578944"/>
            <a:ext cx="598552" cy="1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822778"/>
              </p:ext>
            </p:extLst>
          </p:nvPr>
        </p:nvGraphicFramePr>
        <p:xfrm>
          <a:off x="5278637" y="3522330"/>
          <a:ext cx="235738" cy="27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887" name="Equation" r:id="rId20" imgW="228600" imgH="266400" progId="Equation.3">
                  <p:embed/>
                </p:oleObj>
              </mc:Choice>
              <mc:Fallback>
                <p:oleObj name="Equation" r:id="rId20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8637" y="3522330"/>
                        <a:ext cx="235738" cy="2751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61"/>
          <p:cNvSpPr txBox="1">
            <a:spLocks noChangeArrowheads="1"/>
          </p:cNvSpPr>
          <p:nvPr/>
        </p:nvSpPr>
        <p:spPr bwMode="auto">
          <a:xfrm>
            <a:off x="3638975" y="3196433"/>
            <a:ext cx="696700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Density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27" name="Text Box 65"/>
          <p:cNvSpPr txBox="1">
            <a:spLocks noChangeArrowheads="1"/>
          </p:cNvSpPr>
          <p:nvPr/>
        </p:nvSpPr>
        <p:spPr bwMode="auto">
          <a:xfrm>
            <a:off x="5319740" y="3817026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28" name="Text Box 65"/>
          <p:cNvSpPr txBox="1">
            <a:spLocks noChangeArrowheads="1"/>
          </p:cNvSpPr>
          <p:nvPr/>
        </p:nvSpPr>
        <p:spPr bwMode="auto">
          <a:xfrm>
            <a:off x="4308684" y="4613324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30" name="Picture 52" descr="spinsb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62" y="4587743"/>
            <a:ext cx="575294" cy="26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1656705"/>
              </p:ext>
            </p:extLst>
          </p:nvPr>
        </p:nvGraphicFramePr>
        <p:xfrm>
          <a:off x="5273538" y="4569995"/>
          <a:ext cx="230810" cy="271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888" name="Equation" r:id="rId23" imgW="228600" imgH="266400" progId="Equation.3">
                  <p:embed/>
                </p:oleObj>
              </mc:Choice>
              <mc:Fallback>
                <p:oleObj name="Equation" r:id="rId23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3538" y="4569995"/>
                        <a:ext cx="230810" cy="27106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5216717" y="4105162"/>
            <a:ext cx="1029458" cy="523681"/>
            <a:chOff x="5216717" y="4105162"/>
            <a:chExt cx="1029458" cy="523681"/>
          </a:xfrm>
        </p:grpSpPr>
        <p:sp>
          <p:nvSpPr>
            <p:cNvPr id="29" name="Rectangle 28"/>
            <p:cNvSpPr/>
            <p:nvPr/>
          </p:nvSpPr>
          <p:spPr>
            <a:xfrm>
              <a:off x="5216717" y="4178088"/>
              <a:ext cx="1029458" cy="409656"/>
            </a:xfrm>
            <a:prstGeom prst="rect">
              <a:avLst/>
            </a:prstGeom>
            <a:ln w="25400"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 Box 69"/>
            <p:cNvSpPr txBox="1">
              <a:spLocks noChangeArrowheads="1"/>
            </p:cNvSpPr>
            <p:nvPr/>
          </p:nvSpPr>
          <p:spPr bwMode="auto">
            <a:xfrm>
              <a:off x="5252226" y="4373494"/>
              <a:ext cx="993949" cy="255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 err="1">
                  <a:solidFill>
                    <a:srgbClr val="0000FF"/>
                  </a:solidFill>
                </a:rPr>
                <a:t>T</a:t>
              </a:r>
              <a:r>
                <a:rPr lang="en-US" sz="1000" b="1" i="1" dirty="0" err="1" smtClean="0">
                  <a:solidFill>
                    <a:srgbClr val="0000FF"/>
                  </a:solidFill>
                </a:rPr>
                <a:t>ransversity</a:t>
              </a:r>
              <a:endParaRPr lang="en-US" sz="1000" b="1" i="1" dirty="0">
                <a:solidFill>
                  <a:srgbClr val="0000FF"/>
                </a:solidFill>
              </a:endParaRPr>
            </a:p>
          </p:txBody>
        </p:sp>
        <p:graphicFrame>
          <p:nvGraphicFramePr>
            <p:cNvPr id="33" name="Object 6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51619062"/>
                </p:ext>
              </p:extLst>
            </p:nvPr>
          </p:nvGraphicFramePr>
          <p:xfrm>
            <a:off x="5324808" y="4105162"/>
            <a:ext cx="189568" cy="3603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06889" name="Equation" r:id="rId25" imgW="177480" imgH="266400" progId="Equation.3">
                    <p:embed/>
                  </p:oleObj>
                </mc:Choice>
                <mc:Fallback>
                  <p:oleObj name="Equation" r:id="rId25" imgW="17748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24808" y="4105162"/>
                          <a:ext cx="189568" cy="36030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4" name="Picture 67" descr="spinsa4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5363" y="4187393"/>
              <a:ext cx="575534" cy="249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" name="Text Box 69"/>
          <p:cNvSpPr txBox="1">
            <a:spLocks noChangeArrowheads="1"/>
          </p:cNvSpPr>
          <p:nvPr/>
        </p:nvSpPr>
        <p:spPr bwMode="auto">
          <a:xfrm>
            <a:off x="5252949" y="4768090"/>
            <a:ext cx="953306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Pretzelosity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936396" y="2543818"/>
            <a:ext cx="1712927" cy="1135415"/>
            <a:chOff x="6973873" y="5148185"/>
            <a:chExt cx="1712927" cy="1135415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6973873" y="5148185"/>
              <a:ext cx="1712927" cy="96546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7264090" y="5902606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230595" y="5914268"/>
              <a:ext cx="261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246083" y="5486804"/>
              <a:ext cx="261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196696" y="5486804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</p:grpSp>
      <p:sp>
        <p:nvSpPr>
          <p:cNvPr id="44" name="Oval 43"/>
          <p:cNvSpPr/>
          <p:nvPr/>
        </p:nvSpPr>
        <p:spPr>
          <a:xfrm>
            <a:off x="7702905" y="2662851"/>
            <a:ext cx="255647" cy="17733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25021" y="2268980"/>
            <a:ext cx="11425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Chirally</a:t>
            </a:r>
            <a:r>
              <a:rPr lang="en-US" sz="1400" dirty="0" smtClean="0"/>
              <a:t>-odd</a:t>
            </a:r>
            <a:endParaRPr lang="en-US" sz="1400" dirty="0"/>
          </a:p>
        </p:txBody>
      </p:sp>
      <p:sp>
        <p:nvSpPr>
          <p:cNvPr id="46" name="TextBox 45"/>
          <p:cNvSpPr txBox="1"/>
          <p:nvPr/>
        </p:nvSpPr>
        <p:spPr>
          <a:xfrm>
            <a:off x="6888915" y="3583375"/>
            <a:ext cx="1801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First evidence: 2005</a:t>
            </a:r>
            <a:endParaRPr lang="en-US" sz="1400" dirty="0"/>
          </a:p>
        </p:txBody>
      </p:sp>
      <p:sp>
        <p:nvSpPr>
          <p:cNvPr id="47" name="Rectangle 46"/>
          <p:cNvSpPr/>
          <p:nvPr/>
        </p:nvSpPr>
        <p:spPr>
          <a:xfrm>
            <a:off x="7580416" y="2776535"/>
            <a:ext cx="122489" cy="5016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702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collins-2b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98" y="3501648"/>
            <a:ext cx="3900334" cy="30820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1411" y="3176788"/>
            <a:ext cx="4632848" cy="342372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306688" y="-76200"/>
            <a:ext cx="438450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Collins 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mplitude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83113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6702919"/>
              </p:ext>
            </p:extLst>
          </p:nvPr>
        </p:nvGraphicFramePr>
        <p:xfrm>
          <a:off x="7993899" y="83028"/>
          <a:ext cx="89058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8446" name="Equation" r:id="rId6" imgW="495300" imgH="228600" progId="Equation.3">
                  <p:embed/>
                </p:oleObj>
              </mc:Choice>
              <mc:Fallback>
                <p:oleObj name="Equation" r:id="rId6" imgW="495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3899" y="83028"/>
                        <a:ext cx="890588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5177776" y="2879152"/>
            <a:ext cx="3261951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smtClean="0">
                <a:solidFill>
                  <a:srgbClr val="FF0000"/>
                </a:solidFill>
              </a:rPr>
              <a:t>COMPASS combined 2007 – 2010 results</a:t>
            </a:r>
          </a:p>
        </p:txBody>
      </p:sp>
      <p:pic>
        <p:nvPicPr>
          <p:cNvPr id="39" name="Picture 38" descr="D:\talks\icons\compass_logo_125x125.png"/>
          <p:cNvPicPr>
            <a:picLocks noChangeAspect="1" noChangeArrowheads="1"/>
          </p:cNvPicPr>
          <p:nvPr/>
        </p:nvPicPr>
        <p:blipFill>
          <a:blip r:embed="rId8">
            <a:lum bright="30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513" y="2944180"/>
            <a:ext cx="489221" cy="489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560" y="936544"/>
            <a:ext cx="3859695" cy="13471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920" y="2283710"/>
            <a:ext cx="3689081" cy="1303079"/>
          </a:xfrm>
          <a:prstGeom prst="rect">
            <a:avLst/>
          </a:prstGeom>
        </p:spPr>
      </p:pic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1487454" y="727268"/>
            <a:ext cx="2966864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smtClean="0">
                <a:solidFill>
                  <a:srgbClr val="000000"/>
                </a:solidFill>
              </a:rPr>
              <a:t>HERMES              </a:t>
            </a:r>
            <a:r>
              <a:rPr lang="en-US" sz="1200" b="1" dirty="0" smtClean="0"/>
              <a:t>[arXiv:1006.4221]</a:t>
            </a:r>
          </a:p>
        </p:txBody>
      </p:sp>
      <p:sp>
        <p:nvSpPr>
          <p:cNvPr id="2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MENU2013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October </a:t>
            </a:r>
            <a:r>
              <a:rPr lang="en-US" sz="1200" dirty="0" smtClean="0">
                <a:solidFill>
                  <a:schemeClr val="bg1"/>
                </a:solidFill>
              </a:rPr>
              <a:t>2013, </a:t>
            </a:r>
            <a:r>
              <a:rPr lang="en-US" sz="1200" dirty="0" smtClean="0">
                <a:solidFill>
                  <a:schemeClr val="bg1"/>
                </a:solidFill>
              </a:rPr>
              <a:t>Roma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592980" y="947042"/>
            <a:ext cx="4364077" cy="1847622"/>
            <a:chOff x="4229396" y="688045"/>
            <a:chExt cx="4440242" cy="184762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44900" y="688045"/>
              <a:ext cx="4424738" cy="151654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29396" y="2192775"/>
              <a:ext cx="4364077" cy="342892"/>
            </a:xfrm>
            <a:prstGeom prst="rect">
              <a:avLst/>
            </a:prstGeom>
          </p:spPr>
        </p:pic>
      </p:grp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5775174" y="682470"/>
            <a:ext cx="2966864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smtClean="0">
                <a:solidFill>
                  <a:srgbClr val="000000"/>
                </a:solidFill>
              </a:rPr>
              <a:t>Hall A                          </a:t>
            </a:r>
            <a:r>
              <a:rPr lang="en-US" sz="1200" b="1" dirty="0" smtClean="0"/>
              <a:t>[</a:t>
            </a:r>
            <a:r>
              <a:rPr lang="en-US" sz="1200" b="1" dirty="0" smtClean="0"/>
              <a:t>arXiv:</a:t>
            </a:r>
            <a:r>
              <a:rPr lang="en-US" sz="1200" b="1" dirty="0" smtClean="0"/>
              <a:t>1106.0363]</a:t>
            </a:r>
            <a:endParaRPr lang="en-US" sz="1200" b="1" dirty="0" smtClean="0"/>
          </a:p>
        </p:txBody>
      </p:sp>
      <p:sp>
        <p:nvSpPr>
          <p:cNvPr id="27" name="Rectangle 26"/>
          <p:cNvSpPr/>
          <p:nvPr/>
        </p:nvSpPr>
        <p:spPr>
          <a:xfrm>
            <a:off x="866366" y="3588283"/>
            <a:ext cx="3231889" cy="2556097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827711" y="4708305"/>
            <a:ext cx="4056776" cy="1436076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557855" y="4603388"/>
            <a:ext cx="1638377" cy="28702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7636566" y="4598506"/>
            <a:ext cx="14816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Martin at DIS13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3683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uppo 36"/>
          <p:cNvGrpSpPr>
            <a:grpSpLocks/>
          </p:cNvGrpSpPr>
          <p:nvPr/>
        </p:nvGrpSpPr>
        <p:grpSpPr bwMode="auto">
          <a:xfrm>
            <a:off x="206848" y="2973830"/>
            <a:ext cx="3436937" cy="3521075"/>
            <a:chOff x="157661" y="3300245"/>
            <a:chExt cx="3436883" cy="3520966"/>
          </a:xfrm>
        </p:grpSpPr>
        <p:sp>
          <p:nvSpPr>
            <p:cNvPr id="119" name="Rettangolo arrotondato 32"/>
            <p:cNvSpPr/>
            <p:nvPr/>
          </p:nvSpPr>
          <p:spPr>
            <a:xfrm>
              <a:off x="157661" y="3300245"/>
              <a:ext cx="3436883" cy="3520966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it-IT" dirty="0"/>
            </a:p>
          </p:txBody>
        </p:sp>
        <p:sp>
          <p:nvSpPr>
            <p:cNvPr id="121" name="CasellaDiTesto 31"/>
            <p:cNvSpPr txBox="1">
              <a:spLocks noChangeArrowheads="1"/>
            </p:cNvSpPr>
            <p:nvPr/>
          </p:nvSpPr>
          <p:spPr bwMode="auto">
            <a:xfrm>
              <a:off x="467793" y="3347437"/>
              <a:ext cx="3111451" cy="320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sz="1500" b="1" dirty="0" smtClean="0"/>
                <a:t>1</a:t>
              </a:r>
              <a:r>
                <a:rPr lang="it-IT" sz="1500" b="1" baseline="30000" dirty="0" smtClean="0"/>
                <a:t>st</a:t>
              </a:r>
              <a:r>
                <a:rPr lang="it-IT" sz="1500" b="1" dirty="0" smtClean="0"/>
                <a:t> </a:t>
              </a:r>
              <a:r>
                <a:rPr lang="it-IT" sz="1500" b="1" dirty="0" err="1"/>
                <a:t>extraction</a:t>
              </a:r>
              <a:r>
                <a:rPr lang="it-IT" sz="1500" b="1" dirty="0"/>
                <a:t> of </a:t>
              </a:r>
              <a:r>
                <a:rPr lang="it-IT" sz="1500" b="1" dirty="0" err="1"/>
                <a:t>Transversity</a:t>
              </a:r>
              <a:r>
                <a:rPr lang="it-IT" sz="1500" b="1" dirty="0"/>
                <a:t>!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11" y="3325992"/>
            <a:ext cx="2895883" cy="285895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520735" y="-76200"/>
            <a:ext cx="395643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Transversity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Signals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8" name="Oval 46"/>
          <p:cNvSpPr>
            <a:spLocks noChangeArrowheads="1"/>
          </p:cNvSpPr>
          <p:nvPr/>
        </p:nvSpPr>
        <p:spPr bwMode="auto">
          <a:xfrm>
            <a:off x="1514851" y="1474686"/>
            <a:ext cx="657553" cy="517141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/>
          </a:p>
        </p:txBody>
      </p:sp>
      <p:graphicFrame>
        <p:nvGraphicFramePr>
          <p:cNvPr id="71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1047219"/>
              </p:ext>
            </p:extLst>
          </p:nvPr>
        </p:nvGraphicFramePr>
        <p:xfrm>
          <a:off x="452989" y="1516820"/>
          <a:ext cx="2755427" cy="447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0936" name="Equation" r:id="rId5" imgW="1562100" imgH="254000" progId="Equation.3">
                  <p:embed/>
                </p:oleObj>
              </mc:Choice>
              <mc:Fallback>
                <p:oleObj name="Equation" r:id="rId5" imgW="15621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989" y="1516820"/>
                        <a:ext cx="2755427" cy="4477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3" name="Picture 72" descr="B-logo-small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777" y="734023"/>
            <a:ext cx="451826" cy="410012"/>
          </a:xfrm>
          <a:prstGeom prst="rect">
            <a:avLst/>
          </a:prstGeom>
        </p:spPr>
      </p:pic>
      <p:graphicFrame>
        <p:nvGraphicFramePr>
          <p:cNvPr id="74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4795741"/>
              </p:ext>
            </p:extLst>
          </p:nvPr>
        </p:nvGraphicFramePr>
        <p:xfrm>
          <a:off x="672847" y="2304682"/>
          <a:ext cx="1027113" cy="270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0937" name="Equazione" r:id="rId8" imgW="672840" imgH="177480" progId="Equation.3">
                  <p:embed/>
                </p:oleObj>
              </mc:Choice>
              <mc:Fallback>
                <p:oleObj name="Equazione" r:id="rId8" imgW="67284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847" y="2304682"/>
                        <a:ext cx="1027113" cy="2702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5" name="Picture 3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"/>
          <a:stretch>
            <a:fillRect/>
          </a:stretch>
        </p:blipFill>
        <p:spPr bwMode="auto">
          <a:xfrm>
            <a:off x="126824" y="2239933"/>
            <a:ext cx="473017" cy="39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6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683762"/>
              </p:ext>
            </p:extLst>
          </p:nvPr>
        </p:nvGraphicFramePr>
        <p:xfrm>
          <a:off x="835582" y="758634"/>
          <a:ext cx="1008063" cy="310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0938" name="Equazione" r:id="rId11" imgW="660240" imgH="203040" progId="Equation.3">
                  <p:embed/>
                </p:oleObj>
              </mc:Choice>
              <mc:Fallback>
                <p:oleObj name="Equazione" r:id="rId11" imgW="6602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5582" y="758634"/>
                        <a:ext cx="1008063" cy="3100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7" name="Picture 33" descr="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/>
          <a:stretch>
            <a:fillRect/>
          </a:stretch>
        </p:blipFill>
        <p:spPr bwMode="auto">
          <a:xfrm>
            <a:off x="148676" y="662524"/>
            <a:ext cx="608626" cy="501421"/>
          </a:xfrm>
          <a:prstGeom prst="rect">
            <a:avLst/>
          </a:prstGeom>
          <a:solidFill>
            <a:srgbClr val="99CC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Line 37"/>
          <p:cNvSpPr>
            <a:spLocks noChangeShapeType="1"/>
          </p:cNvSpPr>
          <p:nvPr/>
        </p:nvSpPr>
        <p:spPr bwMode="auto">
          <a:xfrm>
            <a:off x="565631" y="1144035"/>
            <a:ext cx="191671" cy="2639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9" name="Line 38"/>
          <p:cNvSpPr>
            <a:spLocks noChangeShapeType="1"/>
          </p:cNvSpPr>
          <p:nvPr/>
        </p:nvSpPr>
        <p:spPr bwMode="auto">
          <a:xfrm flipV="1">
            <a:off x="493586" y="2076684"/>
            <a:ext cx="220452" cy="16057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5" name="Line 44"/>
          <p:cNvSpPr>
            <a:spLocks noChangeShapeType="1"/>
          </p:cNvSpPr>
          <p:nvPr/>
        </p:nvSpPr>
        <p:spPr bwMode="auto">
          <a:xfrm flipH="1">
            <a:off x="2739046" y="1215081"/>
            <a:ext cx="0" cy="256524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aphicFrame>
        <p:nvGraphicFramePr>
          <p:cNvPr id="11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2816902"/>
              </p:ext>
            </p:extLst>
          </p:nvPr>
        </p:nvGraphicFramePr>
        <p:xfrm>
          <a:off x="2983489" y="1113584"/>
          <a:ext cx="1152416" cy="295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0939" name="Equation" r:id="rId14" imgW="888840" imgH="228600" progId="Equation.3">
                  <p:embed/>
                </p:oleObj>
              </mc:Choice>
              <mc:Fallback>
                <p:oleObj name="Equation" r:id="rId14" imgW="8888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3489" y="1113584"/>
                        <a:ext cx="1152416" cy="2955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" name="Line 47"/>
          <p:cNvSpPr>
            <a:spLocks noChangeShapeType="1"/>
          </p:cNvSpPr>
          <p:nvPr/>
        </p:nvSpPr>
        <p:spPr bwMode="auto">
          <a:xfrm rot="1140000">
            <a:off x="1648750" y="2099942"/>
            <a:ext cx="277982" cy="807317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cxnSp>
        <p:nvCxnSpPr>
          <p:cNvPr id="123" name="Straight Connector 122"/>
          <p:cNvCxnSpPr/>
          <p:nvPr/>
        </p:nvCxnSpPr>
        <p:spPr bwMode="auto">
          <a:xfrm>
            <a:off x="1171220" y="3529263"/>
            <a:ext cx="0" cy="22859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5" name="Rectangle 124"/>
          <p:cNvSpPr/>
          <p:nvPr/>
        </p:nvSpPr>
        <p:spPr>
          <a:xfrm>
            <a:off x="451384" y="3709040"/>
            <a:ext cx="207605" cy="18774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6" name="Group 125"/>
          <p:cNvGrpSpPr/>
          <p:nvPr/>
        </p:nvGrpSpPr>
        <p:grpSpPr>
          <a:xfrm rot="16200000">
            <a:off x="206848" y="4745769"/>
            <a:ext cx="583688" cy="297011"/>
            <a:chOff x="2624138" y="3458195"/>
            <a:chExt cx="583688" cy="297011"/>
          </a:xfrm>
        </p:grpSpPr>
        <p:sp>
          <p:nvSpPr>
            <p:cNvPr id="127" name="TextBox 126"/>
            <p:cNvSpPr txBox="1"/>
            <p:nvPr/>
          </p:nvSpPr>
          <p:spPr>
            <a:xfrm>
              <a:off x="2624138" y="3478207"/>
              <a:ext cx="5836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xh</a:t>
              </a:r>
              <a:r>
                <a:rPr lang="en-US" sz="1200" baseline="-25000" dirty="0" smtClean="0"/>
                <a:t>1</a:t>
              </a:r>
              <a:r>
                <a:rPr lang="en-US" sz="1200" dirty="0" smtClean="0"/>
                <a:t>(x)</a:t>
              </a:r>
              <a:endParaRPr lang="en-US" sz="1200" dirty="0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783016" y="3458195"/>
              <a:ext cx="24172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d</a:t>
              </a:r>
              <a:endParaRPr lang="en-US" sz="800" dirty="0"/>
            </a:p>
          </p:txBody>
        </p:sp>
      </p:grpSp>
      <p:grpSp>
        <p:nvGrpSpPr>
          <p:cNvPr id="129" name="Group 128"/>
          <p:cNvGrpSpPr/>
          <p:nvPr/>
        </p:nvGrpSpPr>
        <p:grpSpPr>
          <a:xfrm rot="16200000">
            <a:off x="193239" y="3561801"/>
            <a:ext cx="583688" cy="297011"/>
            <a:chOff x="2624138" y="3458195"/>
            <a:chExt cx="583688" cy="297011"/>
          </a:xfrm>
        </p:grpSpPr>
        <p:sp>
          <p:nvSpPr>
            <p:cNvPr id="130" name="TextBox 129"/>
            <p:cNvSpPr txBox="1"/>
            <p:nvPr/>
          </p:nvSpPr>
          <p:spPr>
            <a:xfrm>
              <a:off x="2624138" y="3478207"/>
              <a:ext cx="5836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xh</a:t>
              </a:r>
              <a:r>
                <a:rPr lang="en-US" sz="1200" baseline="-25000" dirty="0" smtClean="0"/>
                <a:t>1</a:t>
              </a:r>
              <a:r>
                <a:rPr lang="en-US" sz="1200" dirty="0" smtClean="0"/>
                <a:t>(x)</a:t>
              </a:r>
              <a:endParaRPr lang="en-US" sz="1200" dirty="0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783016" y="3458195"/>
              <a:ext cx="24172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u</a:t>
              </a:r>
            </a:p>
          </p:txBody>
        </p:sp>
      </p:grpSp>
      <p:sp>
        <p:nvSpPr>
          <p:cNvPr id="3" name="Oval 2"/>
          <p:cNvSpPr/>
          <p:nvPr/>
        </p:nvSpPr>
        <p:spPr>
          <a:xfrm>
            <a:off x="2567200" y="2121219"/>
            <a:ext cx="3514328" cy="94290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TextBox 142"/>
          <p:cNvSpPr txBox="1"/>
          <p:nvPr/>
        </p:nvSpPr>
        <p:spPr>
          <a:xfrm>
            <a:off x="2881966" y="2251788"/>
            <a:ext cx="3030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E</a:t>
            </a:r>
            <a:r>
              <a:rPr lang="it-IT" sz="1400" dirty="0" err="1" smtClean="0"/>
              <a:t>xisting</a:t>
            </a:r>
            <a:r>
              <a:rPr lang="it-IT" sz="1400" dirty="0" smtClean="0"/>
              <a:t> </a:t>
            </a:r>
            <a:r>
              <a:rPr lang="it-IT" sz="1400" dirty="0"/>
              <a:t>data </a:t>
            </a:r>
            <a:r>
              <a:rPr lang="it-IT" sz="1400" dirty="0" err="1" smtClean="0"/>
              <a:t>limited</a:t>
            </a:r>
            <a:r>
              <a:rPr lang="it-IT" sz="1400" dirty="0"/>
              <a:t> </a:t>
            </a:r>
            <a:r>
              <a:rPr lang="it-IT" sz="1400" dirty="0" smtClean="0"/>
              <a:t>to </a:t>
            </a:r>
            <a:r>
              <a:rPr lang="en-US" sz="1400" dirty="0" smtClean="0"/>
              <a:t>x &lt; 0.3</a:t>
            </a:r>
          </a:p>
          <a:p>
            <a:pPr marL="342900" indent="-342900">
              <a:buFontTx/>
              <a:buChar char="-"/>
            </a:pPr>
            <a:endParaRPr lang="en-US" sz="400" dirty="0" smtClean="0"/>
          </a:p>
          <a:p>
            <a:pPr>
              <a:buSzPct val="100000"/>
            </a:pPr>
            <a:endParaRPr lang="en-US" sz="400" dirty="0" smtClean="0"/>
          </a:p>
          <a:p>
            <a:r>
              <a:rPr lang="en-US" sz="1400" dirty="0" smtClean="0"/>
              <a:t>FF </a:t>
            </a:r>
            <a:r>
              <a:rPr lang="en-US" sz="1400" dirty="0" err="1" smtClean="0"/>
              <a:t>evol</a:t>
            </a:r>
            <a:r>
              <a:rPr lang="en-US" sz="1400" dirty="0" smtClean="0"/>
              <a:t>.. from high energy colliders</a:t>
            </a:r>
          </a:p>
        </p:txBody>
      </p:sp>
      <p:sp>
        <p:nvSpPr>
          <p:cNvPr id="72" name="Oval 71"/>
          <p:cNvSpPr/>
          <p:nvPr/>
        </p:nvSpPr>
        <p:spPr>
          <a:xfrm>
            <a:off x="454396" y="6222243"/>
            <a:ext cx="3013345" cy="28702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99841" y="6208725"/>
            <a:ext cx="28094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/>
              <a:t>Anselmino</a:t>
            </a:r>
            <a:r>
              <a:rPr lang="en-US" sz="1400" b="1" dirty="0" smtClean="0"/>
              <a:t> ++ </a:t>
            </a:r>
            <a:r>
              <a:rPr lang="en-US" sz="1400" b="1" dirty="0" err="1" smtClean="0"/>
              <a:t>arXiv</a:t>
            </a:r>
            <a:r>
              <a:rPr lang="en-US" sz="1400" b="1" dirty="0" smtClean="0"/>
              <a:t>: 1303.3822</a:t>
            </a:r>
            <a:endParaRPr lang="en-US" sz="1400" dirty="0"/>
          </a:p>
        </p:txBody>
      </p:sp>
      <p:sp>
        <p:nvSpPr>
          <p:cNvPr id="5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MENU2013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October </a:t>
            </a:r>
            <a:r>
              <a:rPr lang="en-US" sz="1200" dirty="0" smtClean="0">
                <a:solidFill>
                  <a:schemeClr val="bg1"/>
                </a:solidFill>
              </a:rPr>
              <a:t>2013, </a:t>
            </a:r>
            <a:r>
              <a:rPr lang="en-US" sz="1200" dirty="0" smtClean="0">
                <a:solidFill>
                  <a:schemeClr val="bg1"/>
                </a:solidFill>
              </a:rPr>
              <a:t>Roma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270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256" y="1267753"/>
            <a:ext cx="2176405" cy="1899582"/>
          </a:xfrm>
          <a:prstGeom prst="rect">
            <a:avLst/>
          </a:prstGeom>
        </p:spPr>
      </p:pic>
      <p:sp>
        <p:nvSpPr>
          <p:cNvPr id="359427" name="Text Box 3"/>
          <p:cNvSpPr txBox="1">
            <a:spLocks noChangeArrowheads="1"/>
          </p:cNvSpPr>
          <p:nvPr/>
        </p:nvSpPr>
        <p:spPr bwMode="auto">
          <a:xfrm>
            <a:off x="3557552" y="4847602"/>
            <a:ext cx="1773238" cy="406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>
                <a:latin typeface="Arial" pitchFamily="-108" charset="0"/>
              </a:rPr>
              <a:t>PDFs f</a:t>
            </a:r>
            <a:r>
              <a:rPr lang="en-US" sz="2000" b="0" baseline="-25000">
                <a:latin typeface="Arial" pitchFamily="-108" charset="0"/>
              </a:rPr>
              <a:t>p</a:t>
            </a:r>
            <a:r>
              <a:rPr lang="en-US" sz="2000" b="0" baseline="30000">
                <a:latin typeface="Arial" pitchFamily="-108" charset="0"/>
              </a:rPr>
              <a:t>u</a:t>
            </a:r>
            <a:r>
              <a:rPr lang="en-US" sz="2000" b="0">
                <a:latin typeface="Arial" pitchFamily="-108" charset="0"/>
              </a:rPr>
              <a:t>(x),…</a:t>
            </a:r>
          </a:p>
        </p:txBody>
      </p:sp>
      <p:sp>
        <p:nvSpPr>
          <p:cNvPr id="359429" name="Text Box 5"/>
          <p:cNvSpPr txBox="1">
            <a:spLocks noChangeArrowheads="1"/>
          </p:cNvSpPr>
          <p:nvPr/>
        </p:nvSpPr>
        <p:spPr bwMode="auto">
          <a:xfrm>
            <a:off x="844725" y="3173682"/>
            <a:ext cx="2762250" cy="406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TMD PDFs: </a:t>
            </a:r>
            <a:r>
              <a:rPr lang="en-US" sz="2000" b="0" dirty="0" err="1">
                <a:latin typeface="Arial" pitchFamily="-108" charset="0"/>
              </a:rPr>
              <a:t>f</a:t>
            </a:r>
            <a:r>
              <a:rPr lang="en-US" sz="2000" b="0" baseline="-25000" dirty="0" err="1">
                <a:latin typeface="Arial" pitchFamily="-108" charset="0"/>
              </a:rPr>
              <a:t>p</a:t>
            </a:r>
            <a:r>
              <a:rPr lang="en-US" sz="2000" b="0" baseline="30000" dirty="0" err="1">
                <a:latin typeface="Arial" pitchFamily="-108" charset="0"/>
              </a:rPr>
              <a:t>u</a:t>
            </a:r>
            <a:r>
              <a:rPr lang="en-US" sz="2000" b="0" dirty="0">
                <a:latin typeface="Arial" pitchFamily="-108" charset="0"/>
              </a:rPr>
              <a:t>(</a:t>
            </a:r>
            <a:r>
              <a:rPr lang="en-US" sz="2000" b="0" dirty="0" err="1">
                <a:latin typeface="Arial" pitchFamily="-108" charset="0"/>
              </a:rPr>
              <a:t>x,k</a:t>
            </a:r>
            <a:r>
              <a:rPr lang="en-US" sz="2000" b="0" baseline="-25000" dirty="0" err="1">
                <a:latin typeface="Arial" pitchFamily="-108" charset="0"/>
              </a:rPr>
              <a:t>T</a:t>
            </a:r>
            <a:r>
              <a:rPr lang="en-US" sz="2000" b="0" dirty="0">
                <a:latin typeface="Arial" pitchFamily="-108" charset="0"/>
              </a:rPr>
              <a:t>),…</a:t>
            </a:r>
          </a:p>
        </p:txBody>
      </p:sp>
      <p:sp>
        <p:nvSpPr>
          <p:cNvPr id="359430" name="Text Box 6"/>
          <p:cNvSpPr txBox="1">
            <a:spLocks noChangeArrowheads="1"/>
          </p:cNvSpPr>
          <p:nvPr/>
        </p:nvSpPr>
        <p:spPr bwMode="auto">
          <a:xfrm rot="2338822">
            <a:off x="3604907" y="4049404"/>
            <a:ext cx="646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d</a:t>
            </a:r>
            <a:r>
              <a:rPr lang="en-US" sz="2000" b="0" baseline="30000" dirty="0">
                <a:latin typeface="Arial" pitchFamily="-108" charset="0"/>
              </a:rPr>
              <a:t>2</a:t>
            </a:r>
            <a:r>
              <a:rPr lang="en-US" sz="2000" b="0" dirty="0">
                <a:latin typeface="Arial" pitchFamily="-108" charset="0"/>
              </a:rPr>
              <a:t>k</a:t>
            </a:r>
            <a:r>
              <a:rPr lang="en-US" sz="2000" b="0" baseline="-25000" dirty="0">
                <a:latin typeface="Arial" pitchFamily="-108" charset="0"/>
              </a:rPr>
              <a:t>T</a:t>
            </a:r>
          </a:p>
        </p:txBody>
      </p:sp>
      <p:sp>
        <p:nvSpPr>
          <p:cNvPr id="359431" name="Line 7"/>
          <p:cNvSpPr>
            <a:spLocks noChangeShapeType="1"/>
          </p:cNvSpPr>
          <p:nvPr/>
        </p:nvSpPr>
        <p:spPr bwMode="auto">
          <a:xfrm flipH="1">
            <a:off x="4343400" y="4106610"/>
            <a:ext cx="977760" cy="68380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33" name="Text Box 9"/>
          <p:cNvSpPr txBox="1">
            <a:spLocks noChangeArrowheads="1"/>
          </p:cNvSpPr>
          <p:nvPr/>
        </p:nvSpPr>
        <p:spPr bwMode="auto">
          <a:xfrm rot="19369591">
            <a:off x="4319840" y="3987477"/>
            <a:ext cx="1103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 err="1">
                <a:latin typeface="Symbol" pitchFamily="-108" charset="2"/>
              </a:rPr>
              <a:t>x</a:t>
            </a:r>
            <a:r>
              <a:rPr lang="en-US" sz="2000" b="0" dirty="0">
                <a:latin typeface="Arial" pitchFamily="-108" charset="0"/>
              </a:rPr>
              <a:t>=0,t=0</a:t>
            </a:r>
          </a:p>
        </p:txBody>
      </p:sp>
      <p:sp>
        <p:nvSpPr>
          <p:cNvPr id="359435" name="Text Box 11"/>
          <p:cNvSpPr txBox="1">
            <a:spLocks noChangeArrowheads="1"/>
          </p:cNvSpPr>
          <p:nvPr/>
        </p:nvSpPr>
        <p:spPr bwMode="auto">
          <a:xfrm>
            <a:off x="2040804" y="609600"/>
            <a:ext cx="4035226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 dirty="0" err="1" smtClean="0">
                <a:latin typeface="Arial" pitchFamily="-108" charset="0"/>
              </a:rPr>
              <a:t>W</a:t>
            </a:r>
            <a:r>
              <a:rPr lang="en-US" sz="1600" b="0" baseline="-25000" dirty="0" err="1" smtClean="0">
                <a:latin typeface="Arial" pitchFamily="-108" charset="0"/>
              </a:rPr>
              <a:t>p</a:t>
            </a:r>
            <a:r>
              <a:rPr lang="en-US" sz="2000" baseline="30000" dirty="0" err="1">
                <a:latin typeface="Arial" pitchFamily="-108" charset="0"/>
              </a:rPr>
              <a:t>q</a:t>
            </a:r>
            <a:r>
              <a:rPr lang="en-US" sz="1600" b="0" dirty="0" err="1" smtClean="0">
                <a:latin typeface="Arial" pitchFamily="-108" charset="0"/>
              </a:rPr>
              <a:t>(</a:t>
            </a:r>
            <a:r>
              <a:rPr lang="en-US" sz="1600" b="0" dirty="0" err="1">
                <a:latin typeface="Arial" pitchFamily="-108" charset="0"/>
              </a:rPr>
              <a:t>x,</a:t>
            </a:r>
            <a:r>
              <a:rPr lang="en-US" sz="1600" dirty="0" err="1">
                <a:latin typeface="Arial" pitchFamily="-108" charset="0"/>
              </a:rPr>
              <a:t>k</a:t>
            </a:r>
            <a:r>
              <a:rPr lang="en-US" sz="1600" b="0" baseline="-25000" dirty="0" err="1"/>
              <a:t>T</a:t>
            </a:r>
            <a:r>
              <a:rPr lang="en-US" sz="1600" b="0" dirty="0" err="1">
                <a:latin typeface="Arial" pitchFamily="-108" charset="0"/>
              </a:rPr>
              <a:t>,</a:t>
            </a:r>
            <a:r>
              <a:rPr lang="en-US" sz="1600" dirty="0" err="1">
                <a:latin typeface="Arial" pitchFamily="-108" charset="0"/>
              </a:rPr>
              <a:t>r</a:t>
            </a:r>
            <a:r>
              <a:rPr lang="en-US" sz="1600" b="0" dirty="0">
                <a:latin typeface="Arial" pitchFamily="-108" charset="0"/>
              </a:rPr>
              <a:t>)  “Mother” Wigner distributions </a:t>
            </a:r>
          </a:p>
        </p:txBody>
      </p:sp>
      <p:sp>
        <p:nvSpPr>
          <p:cNvPr id="359436" name="Text Box 12"/>
          <p:cNvSpPr txBox="1">
            <a:spLocks noChangeArrowheads="1"/>
          </p:cNvSpPr>
          <p:nvPr/>
        </p:nvSpPr>
        <p:spPr bwMode="auto">
          <a:xfrm rot="18267567">
            <a:off x="3067141" y="1695872"/>
            <a:ext cx="6302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d</a:t>
            </a:r>
            <a:r>
              <a:rPr lang="en-US" sz="2000" b="0" baseline="30000" dirty="0">
                <a:latin typeface="Arial" pitchFamily="-108" charset="0"/>
              </a:rPr>
              <a:t>3</a:t>
            </a:r>
            <a:r>
              <a:rPr lang="en-US" sz="2000" b="0" dirty="0">
                <a:latin typeface="Arial" pitchFamily="-108" charset="0"/>
              </a:rPr>
              <a:t>r </a:t>
            </a:r>
            <a:endParaRPr lang="en-US" sz="2000" b="0" baseline="30000" dirty="0">
              <a:latin typeface="Arial" pitchFamily="-108" charset="0"/>
            </a:endParaRPr>
          </a:p>
        </p:txBody>
      </p:sp>
      <p:sp>
        <p:nvSpPr>
          <p:cNvPr id="359437" name="Line 13"/>
          <p:cNvSpPr>
            <a:spLocks noChangeShapeType="1"/>
          </p:cNvSpPr>
          <p:nvPr/>
        </p:nvSpPr>
        <p:spPr bwMode="auto">
          <a:xfrm flipH="1">
            <a:off x="2949156" y="1340747"/>
            <a:ext cx="1128576" cy="17435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38" name="Line 14"/>
          <p:cNvSpPr>
            <a:spLocks noChangeShapeType="1"/>
          </p:cNvSpPr>
          <p:nvPr/>
        </p:nvSpPr>
        <p:spPr bwMode="auto">
          <a:xfrm>
            <a:off x="4230132" y="1326148"/>
            <a:ext cx="1371600" cy="17329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39" name="Text Box 15"/>
          <p:cNvSpPr txBox="1">
            <a:spLocks noChangeArrowheads="1"/>
          </p:cNvSpPr>
          <p:nvPr/>
        </p:nvSpPr>
        <p:spPr bwMode="auto">
          <a:xfrm rot="2760000">
            <a:off x="4711282" y="1809831"/>
            <a:ext cx="741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d</a:t>
            </a:r>
            <a:r>
              <a:rPr lang="en-US" sz="2000" b="0" baseline="30000" dirty="0">
                <a:latin typeface="Arial" pitchFamily="-108" charset="0"/>
              </a:rPr>
              <a:t>2</a:t>
            </a:r>
            <a:r>
              <a:rPr lang="en-US" sz="2000" b="0" dirty="0">
                <a:latin typeface="Arial" pitchFamily="-108" charset="0"/>
              </a:rPr>
              <a:t>k</a:t>
            </a:r>
            <a:r>
              <a:rPr lang="en-US" sz="2000" b="0" baseline="-25000" dirty="0">
                <a:latin typeface="Arial" pitchFamily="-108" charset="0"/>
              </a:rPr>
              <a:t>T</a:t>
            </a:r>
            <a:endParaRPr lang="en-US" sz="1000" b="0" dirty="0">
              <a:latin typeface="Arial" pitchFamily="-108" charset="0"/>
            </a:endParaRPr>
          </a:p>
        </p:txBody>
      </p:sp>
      <p:sp>
        <p:nvSpPr>
          <p:cNvPr id="359441" name="Text Box 17"/>
          <p:cNvSpPr txBox="1">
            <a:spLocks noChangeArrowheads="1"/>
          </p:cNvSpPr>
          <p:nvPr/>
        </p:nvSpPr>
        <p:spPr bwMode="auto">
          <a:xfrm>
            <a:off x="5335758" y="3618897"/>
            <a:ext cx="3574207" cy="7386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0" dirty="0" smtClean="0">
                <a:latin typeface="Arial" pitchFamily="-108" charset="0"/>
              </a:rPr>
              <a:t>Exclusive Measurements</a:t>
            </a:r>
          </a:p>
          <a:p>
            <a:r>
              <a:rPr lang="en-US" sz="1400" b="0" dirty="0" smtClean="0">
                <a:latin typeface="Arial" pitchFamily="-108" charset="0"/>
              </a:rPr>
              <a:t>Momentum </a:t>
            </a:r>
            <a:r>
              <a:rPr lang="en-US" sz="1400" b="0" dirty="0">
                <a:latin typeface="Arial" pitchFamily="-108" charset="0"/>
              </a:rPr>
              <a:t>transfer to target</a:t>
            </a:r>
          </a:p>
          <a:p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Direct info about spatial 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distribution</a:t>
            </a:r>
            <a:endParaRPr lang="en-US" sz="1400" b="0" dirty="0">
              <a:solidFill>
                <a:srgbClr val="3333CC"/>
              </a:solidFill>
              <a:latin typeface="Arial" pitchFamily="-108" charset="0"/>
            </a:endParaRPr>
          </a:p>
        </p:txBody>
      </p:sp>
      <p:sp>
        <p:nvSpPr>
          <p:cNvPr id="359442" name="Text Box 18"/>
          <p:cNvSpPr txBox="1">
            <a:spLocks noChangeArrowheads="1"/>
          </p:cNvSpPr>
          <p:nvPr/>
        </p:nvSpPr>
        <p:spPr bwMode="auto">
          <a:xfrm>
            <a:off x="124329" y="3583391"/>
            <a:ext cx="3492500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0" dirty="0" smtClean="0">
                <a:latin typeface="Arial" pitchFamily="-108" charset="0"/>
              </a:rPr>
              <a:t>Semi-inclusive measurements</a:t>
            </a:r>
          </a:p>
          <a:p>
            <a:r>
              <a:rPr lang="en-US" sz="1400" dirty="0">
                <a:latin typeface="Arial" pitchFamily="-108" charset="0"/>
              </a:rPr>
              <a:t>M</a:t>
            </a:r>
            <a:r>
              <a:rPr lang="en-US" sz="1400" b="0" dirty="0" smtClean="0">
                <a:latin typeface="Arial" pitchFamily="-108" charset="0"/>
              </a:rPr>
              <a:t>omentum </a:t>
            </a:r>
            <a:r>
              <a:rPr lang="en-US" sz="1400" b="0" dirty="0">
                <a:latin typeface="Arial" pitchFamily="-108" charset="0"/>
              </a:rPr>
              <a:t>transfer </a:t>
            </a:r>
            <a:r>
              <a:rPr lang="en-US" sz="1400" b="0" dirty="0" smtClean="0">
                <a:latin typeface="Arial" pitchFamily="-108" charset="0"/>
              </a:rPr>
              <a:t>to quark</a:t>
            </a:r>
            <a:endParaRPr lang="en-US" sz="1400" b="0" dirty="0">
              <a:latin typeface="Arial" pitchFamily="-108" charset="0"/>
            </a:endParaRPr>
          </a:p>
          <a:p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Direct info about momentum 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distribution</a:t>
            </a:r>
            <a:endParaRPr lang="en-US" sz="1400" b="0" dirty="0">
              <a:solidFill>
                <a:srgbClr val="FF0000"/>
              </a:solidFill>
              <a:latin typeface="Arial" pitchFamily="-108" charset="0"/>
            </a:endParaRPr>
          </a:p>
        </p:txBody>
      </p:sp>
      <p:sp>
        <p:nvSpPr>
          <p:cNvPr id="359447" name="Text Box 23"/>
          <p:cNvSpPr txBox="1">
            <a:spLocks noChangeArrowheads="1"/>
          </p:cNvSpPr>
          <p:nvPr/>
        </p:nvSpPr>
        <p:spPr bwMode="auto">
          <a:xfrm rot="2700000">
            <a:off x="4416283" y="2043163"/>
            <a:ext cx="712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(FT)</a:t>
            </a:r>
          </a:p>
        </p:txBody>
      </p:sp>
      <p:sp>
        <p:nvSpPr>
          <p:cNvPr id="359448" name="Text Box 24"/>
          <p:cNvSpPr txBox="1">
            <a:spLocks noChangeArrowheads="1"/>
          </p:cNvSpPr>
          <p:nvPr/>
        </p:nvSpPr>
        <p:spPr bwMode="auto">
          <a:xfrm>
            <a:off x="5321160" y="3199129"/>
            <a:ext cx="2438400" cy="406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 err="1">
                <a:latin typeface="Arial" pitchFamily="-108" charset="0"/>
              </a:rPr>
              <a:t>GPDs</a:t>
            </a:r>
            <a:r>
              <a:rPr lang="en-US" sz="2000" b="0" dirty="0">
                <a:latin typeface="Arial" pitchFamily="-108" charset="0"/>
              </a:rPr>
              <a:t>: </a:t>
            </a:r>
            <a:r>
              <a:rPr lang="en-US" sz="2000" b="0" dirty="0" err="1">
                <a:latin typeface="Arial" pitchFamily="-108" charset="0"/>
              </a:rPr>
              <a:t>H</a:t>
            </a:r>
            <a:r>
              <a:rPr lang="en-US" sz="2000" b="0" baseline="-25000" dirty="0" err="1">
                <a:latin typeface="Arial" pitchFamily="-108" charset="0"/>
              </a:rPr>
              <a:t>p</a:t>
            </a:r>
            <a:r>
              <a:rPr lang="en-US" sz="2000" b="0" baseline="30000" dirty="0" err="1">
                <a:latin typeface="Arial" pitchFamily="-108" charset="0"/>
              </a:rPr>
              <a:t>u</a:t>
            </a:r>
            <a:r>
              <a:rPr lang="en-US" sz="2000" b="0" dirty="0" err="1">
                <a:latin typeface="Arial" pitchFamily="-108" charset="0"/>
              </a:rPr>
              <a:t>(x,</a:t>
            </a:r>
            <a:r>
              <a:rPr lang="en-US" sz="2000" b="0" dirty="0" err="1">
                <a:latin typeface="Symbol" pitchFamily="-108" charset="2"/>
              </a:rPr>
              <a:t>x</a:t>
            </a:r>
            <a:r>
              <a:rPr lang="en-US" sz="2000" b="0" dirty="0" err="1">
                <a:latin typeface="Arial" pitchFamily="-108" charset="0"/>
              </a:rPr>
              <a:t>,t</a:t>
            </a:r>
            <a:r>
              <a:rPr lang="en-US" sz="2000" b="0" dirty="0">
                <a:latin typeface="Arial" pitchFamily="-108" charset="0"/>
              </a:rPr>
              <a:t>), …</a:t>
            </a:r>
          </a:p>
        </p:txBody>
      </p:sp>
      <p:sp>
        <p:nvSpPr>
          <p:cNvPr id="359450" name="Line 26"/>
          <p:cNvSpPr>
            <a:spLocks noChangeShapeType="1"/>
          </p:cNvSpPr>
          <p:nvPr/>
        </p:nvSpPr>
        <p:spPr bwMode="auto">
          <a:xfrm>
            <a:off x="3616829" y="4300564"/>
            <a:ext cx="596782" cy="4898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-10427" y="-76200"/>
            <a:ext cx="901874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Quantum Phase-space Distributions of Quarks</a:t>
            </a:r>
          </a:p>
        </p:txBody>
      </p:sp>
      <p:grpSp>
        <p:nvGrpSpPr>
          <p:cNvPr id="4" name="Group 46"/>
          <p:cNvGrpSpPr/>
          <p:nvPr/>
        </p:nvGrpSpPr>
        <p:grpSpPr>
          <a:xfrm>
            <a:off x="456100" y="4558444"/>
            <a:ext cx="2880962" cy="2055505"/>
            <a:chOff x="342476" y="4483088"/>
            <a:chExt cx="2880962" cy="2055505"/>
          </a:xfrm>
        </p:grpSpPr>
        <p:grpSp>
          <p:nvGrpSpPr>
            <p:cNvPr id="5" name="Group 42"/>
            <p:cNvGrpSpPr/>
            <p:nvPr/>
          </p:nvGrpSpPr>
          <p:grpSpPr>
            <a:xfrm>
              <a:off x="342476" y="4483088"/>
              <a:ext cx="2880962" cy="2055505"/>
              <a:chOff x="-156418" y="4614327"/>
              <a:chExt cx="2562871" cy="2010255"/>
            </a:xfrm>
          </p:grpSpPr>
          <p:pic>
            <p:nvPicPr>
              <p:cNvPr id="34" name="Picture 5" descr="AN_E704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-102702" y="4614327"/>
                <a:ext cx="2498893" cy="1893332"/>
              </a:xfrm>
              <a:prstGeom prst="rect">
                <a:avLst/>
              </a:prstGeom>
              <a:noFill/>
            </p:spPr>
          </p:pic>
          <p:sp>
            <p:nvSpPr>
              <p:cNvPr id="35" name="Text Box 6"/>
              <p:cNvSpPr txBox="1">
                <a:spLocks noChangeArrowheads="1"/>
              </p:cNvSpPr>
              <p:nvPr/>
            </p:nvSpPr>
            <p:spPr bwMode="auto">
              <a:xfrm>
                <a:off x="609600" y="5029200"/>
                <a:ext cx="1180988" cy="2769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1412" tIns="45705" rIns="91412" bIns="45705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 b="0" dirty="0" err="1">
                    <a:solidFill>
                      <a:srgbClr val="0066FF"/>
                    </a:solidFill>
                  </a:rPr>
                  <a:t>p</a:t>
                </a:r>
                <a:r>
                  <a:rPr lang="en-US" sz="1200" b="0" baseline="-25000" dirty="0" err="1">
                    <a:solidFill>
                      <a:srgbClr val="0066FF"/>
                    </a:solidFill>
                  </a:rPr>
                  <a:t>T</a:t>
                </a:r>
                <a:r>
                  <a:rPr lang="en-US" sz="1200" b="0" dirty="0">
                    <a:solidFill>
                      <a:srgbClr val="0066FF"/>
                    </a:solidFill>
                  </a:rPr>
                  <a:t>&lt; 2 </a:t>
                </a:r>
                <a:r>
                  <a:rPr lang="en-US" sz="1200" b="0" dirty="0" err="1">
                    <a:solidFill>
                      <a:srgbClr val="0066FF"/>
                    </a:solidFill>
                  </a:rPr>
                  <a:t>GeV/c</a:t>
                </a:r>
                <a:endParaRPr lang="en-US" sz="1200" b="0" dirty="0">
                  <a:solidFill>
                    <a:srgbClr val="0066FF"/>
                  </a:solidFill>
                </a:endParaRPr>
              </a:p>
            </p:txBody>
          </p:sp>
          <p:sp>
            <p:nvSpPr>
              <p:cNvPr id="36" name="Text Box 7"/>
              <p:cNvSpPr txBox="1">
                <a:spLocks noChangeArrowheads="1"/>
              </p:cNvSpPr>
              <p:nvPr/>
            </p:nvSpPr>
            <p:spPr bwMode="auto">
              <a:xfrm>
                <a:off x="527436" y="4842927"/>
                <a:ext cx="1160687" cy="246211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square" lIns="91431" tIns="45715" rIns="91431" bIns="45715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it-IT" sz="1200" b="0" dirty="0">
                    <a:solidFill>
                      <a:srgbClr val="008000"/>
                    </a:solidFill>
                    <a:ea typeface="Arial" pitchFamily="-108" charset="0"/>
                    <a:cs typeface="Arial" pitchFamily="-108" charset="0"/>
                  </a:rPr>
                  <a:t>√s = 20 GeV  </a:t>
                </a:r>
              </a:p>
            </p:txBody>
          </p:sp>
          <p:sp>
            <p:nvSpPr>
              <p:cNvPr id="38" name="Text Box 9"/>
              <p:cNvSpPr txBox="1">
                <a:spLocks noChangeArrowheads="1"/>
              </p:cNvSpPr>
              <p:nvPr/>
            </p:nvSpPr>
            <p:spPr bwMode="auto">
              <a:xfrm>
                <a:off x="1996389" y="6255250"/>
                <a:ext cx="410064" cy="369332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 err="1">
                    <a:solidFill>
                      <a:schemeClr val="tx1"/>
                    </a:solidFill>
                  </a:rPr>
                  <a:t>x</a:t>
                </a:r>
                <a:r>
                  <a:rPr lang="en-US" baseline="-25000" dirty="0" err="1">
                    <a:solidFill>
                      <a:schemeClr val="tx1"/>
                    </a:solidFill>
                  </a:rPr>
                  <a:t>F</a:t>
                </a:r>
                <a:endParaRPr lang="it-IT" baseline="-25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Text Box 10"/>
              <p:cNvSpPr txBox="1">
                <a:spLocks noChangeArrowheads="1"/>
              </p:cNvSpPr>
              <p:nvPr/>
            </p:nvSpPr>
            <p:spPr bwMode="auto">
              <a:xfrm>
                <a:off x="-156418" y="4980053"/>
                <a:ext cx="477657" cy="338554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dirty="0">
                    <a:solidFill>
                      <a:schemeClr val="tx1"/>
                    </a:solidFill>
                  </a:rPr>
                  <a:t>A</a:t>
                </a:r>
                <a:r>
                  <a:rPr lang="en-US" sz="1600" baseline="-25000" dirty="0">
                    <a:solidFill>
                      <a:schemeClr val="tx1"/>
                    </a:solidFill>
                  </a:rPr>
                  <a:t>N</a:t>
                </a:r>
                <a:endParaRPr lang="it-IT" sz="1600" baseline="-250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487848" y="5348873"/>
              <a:ext cx="4281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977876" y="4757052"/>
            <a:ext cx="2400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May solve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proton spin puzzle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6" name="Picture 55" descr="Snapshot 2009-09-27 10-27-26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456" y="1267753"/>
            <a:ext cx="2342242" cy="1845789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8914849"/>
              </p:ext>
            </p:extLst>
          </p:nvPr>
        </p:nvGraphicFramePr>
        <p:xfrm>
          <a:off x="4681722" y="5619777"/>
          <a:ext cx="4306888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0620" name="Equation" r:id="rId7" imgW="3035300" imgH="457200" progId="Equation.3">
                  <p:embed/>
                </p:oleObj>
              </mc:Choice>
              <mc:Fallback>
                <p:oleObj name="Equation" r:id="rId7" imgW="30353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81722" y="5619777"/>
                        <a:ext cx="4306888" cy="650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705508" y="4536687"/>
            <a:ext cx="2533069" cy="188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159097" y="4338102"/>
            <a:ext cx="3255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May explain SSA &amp; Lam-Tung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9446" name="Text Box 22"/>
          <p:cNvSpPr txBox="1">
            <a:spLocks noChangeArrowheads="1"/>
          </p:cNvSpPr>
          <p:nvPr/>
        </p:nvSpPr>
        <p:spPr bwMode="auto">
          <a:xfrm>
            <a:off x="422922" y="985481"/>
            <a:ext cx="8068850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Probability to find a quark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 </a:t>
            </a:r>
            <a:r>
              <a:rPr lang="en-US" sz="1400" dirty="0" err="1">
                <a:solidFill>
                  <a:srgbClr val="3333CC"/>
                </a:solidFill>
                <a:latin typeface="Arial" pitchFamily="-108" charset="0"/>
              </a:rPr>
              <a:t>q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 </a:t>
            </a:r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in a nucleon </a:t>
            </a:r>
            <a:r>
              <a:rPr lang="en-US" sz="1400" dirty="0">
                <a:solidFill>
                  <a:srgbClr val="3333CC"/>
                </a:solidFill>
                <a:latin typeface="Arial" pitchFamily="-108" charset="0"/>
              </a:rPr>
              <a:t>P</a:t>
            </a:r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 with a certain polarization in a position </a:t>
            </a:r>
            <a:r>
              <a:rPr lang="en-US" sz="1400" dirty="0" err="1">
                <a:solidFill>
                  <a:srgbClr val="3333CC"/>
                </a:solidFill>
                <a:latin typeface="Arial" pitchFamily="-108" charset="0"/>
              </a:rPr>
              <a:t>r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 </a:t>
            </a:r>
            <a:r>
              <a:rPr lang="en-US" sz="1400" dirty="0" smtClean="0">
                <a:solidFill>
                  <a:srgbClr val="3333CC"/>
                </a:solidFill>
                <a:latin typeface="Arial" pitchFamily="-108" charset="0"/>
              </a:rPr>
              <a:t> &amp;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 </a:t>
            </a:r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momentum </a:t>
            </a:r>
            <a:r>
              <a:rPr lang="en-US" sz="1400" dirty="0" err="1">
                <a:solidFill>
                  <a:srgbClr val="3333CC"/>
                </a:solidFill>
                <a:latin typeface="Arial" pitchFamily="-108" charset="0"/>
              </a:rPr>
              <a:t>k</a:t>
            </a:r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 </a:t>
            </a:r>
          </a:p>
        </p:txBody>
      </p:sp>
      <p:sp>
        <p:nvSpPr>
          <p:cNvPr id="49" name="Rectangle 4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MENU2013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October </a:t>
            </a:r>
            <a:r>
              <a:rPr lang="en-US" sz="1200" dirty="0" smtClean="0">
                <a:solidFill>
                  <a:schemeClr val="bg1"/>
                </a:solidFill>
              </a:rPr>
              <a:t>2013, </a:t>
            </a:r>
            <a:r>
              <a:rPr lang="en-US" sz="1200" dirty="0" smtClean="0">
                <a:solidFill>
                  <a:schemeClr val="bg1"/>
                </a:solidFill>
              </a:rPr>
              <a:t>Roma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6260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uppo 36"/>
          <p:cNvGrpSpPr>
            <a:grpSpLocks/>
          </p:cNvGrpSpPr>
          <p:nvPr/>
        </p:nvGrpSpPr>
        <p:grpSpPr bwMode="auto">
          <a:xfrm>
            <a:off x="206848" y="2973830"/>
            <a:ext cx="3436937" cy="3521075"/>
            <a:chOff x="157661" y="3300245"/>
            <a:chExt cx="3436883" cy="3520966"/>
          </a:xfrm>
        </p:grpSpPr>
        <p:sp>
          <p:nvSpPr>
            <p:cNvPr id="119" name="Rettangolo arrotondato 32"/>
            <p:cNvSpPr/>
            <p:nvPr/>
          </p:nvSpPr>
          <p:spPr>
            <a:xfrm>
              <a:off x="157661" y="3300245"/>
              <a:ext cx="3436883" cy="3520966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it-IT" dirty="0"/>
            </a:p>
          </p:txBody>
        </p:sp>
        <p:sp>
          <p:nvSpPr>
            <p:cNvPr id="121" name="CasellaDiTesto 31"/>
            <p:cNvSpPr txBox="1">
              <a:spLocks noChangeArrowheads="1"/>
            </p:cNvSpPr>
            <p:nvPr/>
          </p:nvSpPr>
          <p:spPr bwMode="auto">
            <a:xfrm>
              <a:off x="467793" y="3347437"/>
              <a:ext cx="3111451" cy="320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sz="1500" b="1" dirty="0" smtClean="0"/>
                <a:t>1</a:t>
              </a:r>
              <a:r>
                <a:rPr lang="it-IT" sz="1500" b="1" baseline="30000" dirty="0" smtClean="0"/>
                <a:t>st</a:t>
              </a:r>
              <a:r>
                <a:rPr lang="it-IT" sz="1500" b="1" dirty="0" smtClean="0"/>
                <a:t> </a:t>
              </a:r>
              <a:r>
                <a:rPr lang="it-IT" sz="1500" b="1" dirty="0" err="1"/>
                <a:t>extraction</a:t>
              </a:r>
              <a:r>
                <a:rPr lang="it-IT" sz="1500" b="1" dirty="0"/>
                <a:t> of </a:t>
              </a:r>
              <a:r>
                <a:rPr lang="it-IT" sz="1500" b="1" dirty="0" err="1"/>
                <a:t>Transversity</a:t>
              </a:r>
              <a:r>
                <a:rPr lang="it-IT" sz="1500" b="1" dirty="0"/>
                <a:t>!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11" y="3325992"/>
            <a:ext cx="2895883" cy="2858959"/>
          </a:xfrm>
          <a:prstGeom prst="rect">
            <a:avLst/>
          </a:prstGeom>
        </p:spPr>
      </p:pic>
      <p:sp>
        <p:nvSpPr>
          <p:cNvPr id="150" name="Rettangolo arrotondato 32"/>
          <p:cNvSpPr/>
          <p:nvPr/>
        </p:nvSpPr>
        <p:spPr bwMode="auto">
          <a:xfrm>
            <a:off x="4050376" y="3057968"/>
            <a:ext cx="5093624" cy="3453139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graphicFrame>
        <p:nvGraphicFramePr>
          <p:cNvPr id="31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6459113"/>
              </p:ext>
            </p:extLst>
          </p:nvPr>
        </p:nvGraphicFramePr>
        <p:xfrm>
          <a:off x="6057531" y="816654"/>
          <a:ext cx="1151753" cy="327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649" name="Equation" r:id="rId5" imgW="889000" imgH="228600" progId="Equation.3">
                  <p:embed/>
                </p:oleObj>
              </mc:Choice>
              <mc:Fallback>
                <p:oleObj name="Equation" r:id="rId5" imgW="889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7531" y="816654"/>
                        <a:ext cx="1151753" cy="3273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33" descr="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/>
          <a:stretch>
            <a:fillRect/>
          </a:stretch>
        </p:blipFill>
        <p:spPr bwMode="auto">
          <a:xfrm>
            <a:off x="4837251" y="718451"/>
            <a:ext cx="500499" cy="478600"/>
          </a:xfrm>
          <a:prstGeom prst="rect">
            <a:avLst/>
          </a:prstGeom>
          <a:solidFill>
            <a:srgbClr val="99CC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46"/>
          <p:cNvSpPr>
            <a:spLocks noChangeArrowheads="1"/>
          </p:cNvSpPr>
          <p:nvPr/>
        </p:nvSpPr>
        <p:spPr bwMode="auto">
          <a:xfrm>
            <a:off x="6732048" y="1536048"/>
            <a:ext cx="584842" cy="523053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520735" y="-76200"/>
            <a:ext cx="395643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Transversity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Signals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6" name="Picture 25" descr="B-logo-small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064" y="789160"/>
            <a:ext cx="470581" cy="42703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"/>
          <a:stretch>
            <a:fillRect/>
          </a:stretch>
        </p:blipFill>
        <p:spPr bwMode="auto">
          <a:xfrm>
            <a:off x="5369460" y="746434"/>
            <a:ext cx="543089" cy="450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Line 44"/>
          <p:cNvSpPr>
            <a:spLocks noChangeShapeType="1"/>
          </p:cNvSpPr>
          <p:nvPr/>
        </p:nvSpPr>
        <p:spPr bwMode="auto">
          <a:xfrm flipH="1">
            <a:off x="8360325" y="1216193"/>
            <a:ext cx="18749" cy="27574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" name="Line 47"/>
          <p:cNvSpPr>
            <a:spLocks noChangeShapeType="1"/>
          </p:cNvSpPr>
          <p:nvPr/>
        </p:nvSpPr>
        <p:spPr bwMode="auto">
          <a:xfrm rot="1140000">
            <a:off x="6856131" y="2088395"/>
            <a:ext cx="324084" cy="861292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" name="Line 37"/>
          <p:cNvSpPr>
            <a:spLocks noChangeShapeType="1"/>
          </p:cNvSpPr>
          <p:nvPr/>
        </p:nvSpPr>
        <p:spPr bwMode="auto">
          <a:xfrm flipH="1">
            <a:off x="5743223" y="1229607"/>
            <a:ext cx="17578" cy="2639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" name="TextBox 5"/>
          <p:cNvSpPr txBox="1"/>
          <p:nvPr/>
        </p:nvSpPr>
        <p:spPr>
          <a:xfrm>
            <a:off x="5280221" y="3126595"/>
            <a:ext cx="215147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 </a:t>
            </a:r>
            <a:r>
              <a:rPr lang="en-US" sz="1500" b="1" dirty="0" smtClean="0"/>
              <a:t>Collinear extraction !</a:t>
            </a:r>
            <a:endParaRPr lang="en-US" sz="1500" b="1" dirty="0"/>
          </a:p>
        </p:txBody>
      </p:sp>
      <p:sp>
        <p:nvSpPr>
          <p:cNvPr id="68" name="Oval 46"/>
          <p:cNvSpPr>
            <a:spLocks noChangeArrowheads="1"/>
          </p:cNvSpPr>
          <p:nvPr/>
        </p:nvSpPr>
        <p:spPr bwMode="auto">
          <a:xfrm>
            <a:off x="1514851" y="1474686"/>
            <a:ext cx="657553" cy="517141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/>
          </a:p>
        </p:txBody>
      </p:sp>
      <p:graphicFrame>
        <p:nvGraphicFramePr>
          <p:cNvPr id="71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4051632"/>
              </p:ext>
            </p:extLst>
          </p:nvPr>
        </p:nvGraphicFramePr>
        <p:xfrm>
          <a:off x="452989" y="1516820"/>
          <a:ext cx="2755427" cy="447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650" name="Equation" r:id="rId10" imgW="1562100" imgH="254000" progId="Equation.3">
                  <p:embed/>
                </p:oleObj>
              </mc:Choice>
              <mc:Fallback>
                <p:oleObj name="Equation" r:id="rId10" imgW="15621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989" y="1516820"/>
                        <a:ext cx="2755427" cy="4477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3" name="Picture 72" descr="B-logo-small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777" y="734023"/>
            <a:ext cx="451826" cy="410012"/>
          </a:xfrm>
          <a:prstGeom prst="rect">
            <a:avLst/>
          </a:prstGeom>
        </p:spPr>
      </p:pic>
      <p:graphicFrame>
        <p:nvGraphicFramePr>
          <p:cNvPr id="74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4815533"/>
              </p:ext>
            </p:extLst>
          </p:nvPr>
        </p:nvGraphicFramePr>
        <p:xfrm>
          <a:off x="672847" y="2304682"/>
          <a:ext cx="1027113" cy="270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651" name="Equazione" r:id="rId12" imgW="672840" imgH="177480" progId="Equation.3">
                  <p:embed/>
                </p:oleObj>
              </mc:Choice>
              <mc:Fallback>
                <p:oleObj name="Equazione" r:id="rId12" imgW="67284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847" y="2304682"/>
                        <a:ext cx="1027113" cy="2702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5" name="Picture 3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"/>
          <a:stretch>
            <a:fillRect/>
          </a:stretch>
        </p:blipFill>
        <p:spPr bwMode="auto">
          <a:xfrm>
            <a:off x="126824" y="2239933"/>
            <a:ext cx="473017" cy="39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6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6984384"/>
              </p:ext>
            </p:extLst>
          </p:nvPr>
        </p:nvGraphicFramePr>
        <p:xfrm>
          <a:off x="835582" y="758634"/>
          <a:ext cx="1008063" cy="310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652" name="Equazione" r:id="rId14" imgW="660240" imgH="203040" progId="Equation.3">
                  <p:embed/>
                </p:oleObj>
              </mc:Choice>
              <mc:Fallback>
                <p:oleObj name="Equazione" r:id="rId14" imgW="6602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5582" y="758634"/>
                        <a:ext cx="1008063" cy="3100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7" name="Picture 33" descr="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/>
          <a:stretch>
            <a:fillRect/>
          </a:stretch>
        </p:blipFill>
        <p:spPr bwMode="auto">
          <a:xfrm>
            <a:off x="148676" y="662524"/>
            <a:ext cx="608626" cy="501421"/>
          </a:xfrm>
          <a:prstGeom prst="rect">
            <a:avLst/>
          </a:prstGeom>
          <a:solidFill>
            <a:srgbClr val="99CC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Line 37"/>
          <p:cNvSpPr>
            <a:spLocks noChangeShapeType="1"/>
          </p:cNvSpPr>
          <p:nvPr/>
        </p:nvSpPr>
        <p:spPr bwMode="auto">
          <a:xfrm>
            <a:off x="565631" y="1144035"/>
            <a:ext cx="191671" cy="2639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9" name="Line 38"/>
          <p:cNvSpPr>
            <a:spLocks noChangeShapeType="1"/>
          </p:cNvSpPr>
          <p:nvPr/>
        </p:nvSpPr>
        <p:spPr bwMode="auto">
          <a:xfrm flipV="1">
            <a:off x="493586" y="2076684"/>
            <a:ext cx="220452" cy="16057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5" name="Line 44"/>
          <p:cNvSpPr>
            <a:spLocks noChangeShapeType="1"/>
          </p:cNvSpPr>
          <p:nvPr/>
        </p:nvSpPr>
        <p:spPr bwMode="auto">
          <a:xfrm flipH="1">
            <a:off x="2739046" y="1215081"/>
            <a:ext cx="0" cy="256524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aphicFrame>
        <p:nvGraphicFramePr>
          <p:cNvPr id="11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2663286"/>
              </p:ext>
            </p:extLst>
          </p:nvPr>
        </p:nvGraphicFramePr>
        <p:xfrm>
          <a:off x="2983489" y="1113584"/>
          <a:ext cx="1152416" cy="295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653" name="Equation" r:id="rId16" imgW="888840" imgH="228600" progId="Equation.3">
                  <p:embed/>
                </p:oleObj>
              </mc:Choice>
              <mc:Fallback>
                <p:oleObj name="Equation" r:id="rId16" imgW="8888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3489" y="1113584"/>
                        <a:ext cx="1152416" cy="2955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" name="Line 47"/>
          <p:cNvSpPr>
            <a:spLocks noChangeShapeType="1"/>
          </p:cNvSpPr>
          <p:nvPr/>
        </p:nvSpPr>
        <p:spPr bwMode="auto">
          <a:xfrm rot="1140000">
            <a:off x="1648750" y="2099942"/>
            <a:ext cx="277982" cy="807317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cxnSp>
        <p:nvCxnSpPr>
          <p:cNvPr id="123" name="Straight Connector 122"/>
          <p:cNvCxnSpPr/>
          <p:nvPr/>
        </p:nvCxnSpPr>
        <p:spPr bwMode="auto">
          <a:xfrm>
            <a:off x="1171220" y="3529263"/>
            <a:ext cx="0" cy="22859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5" name="Rectangle 124"/>
          <p:cNvSpPr/>
          <p:nvPr/>
        </p:nvSpPr>
        <p:spPr>
          <a:xfrm>
            <a:off x="451384" y="3709040"/>
            <a:ext cx="207605" cy="18774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6" name="Group 125"/>
          <p:cNvGrpSpPr/>
          <p:nvPr/>
        </p:nvGrpSpPr>
        <p:grpSpPr>
          <a:xfrm rot="16200000">
            <a:off x="206848" y="4745769"/>
            <a:ext cx="583688" cy="297011"/>
            <a:chOff x="2624138" y="3458195"/>
            <a:chExt cx="583688" cy="297011"/>
          </a:xfrm>
        </p:grpSpPr>
        <p:sp>
          <p:nvSpPr>
            <p:cNvPr id="127" name="TextBox 126"/>
            <p:cNvSpPr txBox="1"/>
            <p:nvPr/>
          </p:nvSpPr>
          <p:spPr>
            <a:xfrm>
              <a:off x="2624138" y="3478207"/>
              <a:ext cx="5836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xh</a:t>
              </a:r>
              <a:r>
                <a:rPr lang="en-US" sz="1200" baseline="-25000" dirty="0" smtClean="0"/>
                <a:t>1</a:t>
              </a:r>
              <a:r>
                <a:rPr lang="en-US" sz="1200" dirty="0" smtClean="0"/>
                <a:t>(x)</a:t>
              </a:r>
              <a:endParaRPr lang="en-US" sz="1200" dirty="0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783016" y="3458195"/>
              <a:ext cx="24172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d</a:t>
              </a:r>
              <a:endParaRPr lang="en-US" sz="800" dirty="0"/>
            </a:p>
          </p:txBody>
        </p:sp>
      </p:grpSp>
      <p:grpSp>
        <p:nvGrpSpPr>
          <p:cNvPr id="129" name="Group 128"/>
          <p:cNvGrpSpPr/>
          <p:nvPr/>
        </p:nvGrpSpPr>
        <p:grpSpPr>
          <a:xfrm rot="16200000">
            <a:off x="193239" y="3561801"/>
            <a:ext cx="583688" cy="297011"/>
            <a:chOff x="2624138" y="3458195"/>
            <a:chExt cx="583688" cy="297011"/>
          </a:xfrm>
        </p:grpSpPr>
        <p:sp>
          <p:nvSpPr>
            <p:cNvPr id="130" name="TextBox 129"/>
            <p:cNvSpPr txBox="1"/>
            <p:nvPr/>
          </p:nvSpPr>
          <p:spPr>
            <a:xfrm>
              <a:off x="2624138" y="3478207"/>
              <a:ext cx="5836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xh</a:t>
              </a:r>
              <a:r>
                <a:rPr lang="en-US" sz="1200" baseline="-25000" dirty="0" smtClean="0"/>
                <a:t>1</a:t>
              </a:r>
              <a:r>
                <a:rPr lang="en-US" sz="1200" dirty="0" smtClean="0"/>
                <a:t>(x)</a:t>
              </a:r>
              <a:endParaRPr lang="en-US" sz="1200" dirty="0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783016" y="3458195"/>
              <a:ext cx="24172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u</a:t>
              </a:r>
            </a:p>
          </p:txBody>
        </p:sp>
      </p:grpSp>
      <p:sp>
        <p:nvSpPr>
          <p:cNvPr id="3" name="Oval 2"/>
          <p:cNvSpPr/>
          <p:nvPr/>
        </p:nvSpPr>
        <p:spPr>
          <a:xfrm>
            <a:off x="2567200" y="2121219"/>
            <a:ext cx="3514328" cy="94290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TextBox 142"/>
          <p:cNvSpPr txBox="1"/>
          <p:nvPr/>
        </p:nvSpPr>
        <p:spPr>
          <a:xfrm>
            <a:off x="2881966" y="2251788"/>
            <a:ext cx="3030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E</a:t>
            </a:r>
            <a:r>
              <a:rPr lang="it-IT" sz="1400" dirty="0" err="1" smtClean="0"/>
              <a:t>xisting</a:t>
            </a:r>
            <a:r>
              <a:rPr lang="it-IT" sz="1400" dirty="0" smtClean="0"/>
              <a:t> </a:t>
            </a:r>
            <a:r>
              <a:rPr lang="it-IT" sz="1400" dirty="0"/>
              <a:t>data </a:t>
            </a:r>
            <a:r>
              <a:rPr lang="it-IT" sz="1400" dirty="0" err="1" smtClean="0"/>
              <a:t>limited</a:t>
            </a:r>
            <a:r>
              <a:rPr lang="it-IT" sz="1400" dirty="0"/>
              <a:t> </a:t>
            </a:r>
            <a:r>
              <a:rPr lang="it-IT" sz="1400" dirty="0" smtClean="0"/>
              <a:t>to </a:t>
            </a:r>
            <a:r>
              <a:rPr lang="en-US" sz="1400" dirty="0" smtClean="0"/>
              <a:t>x &lt; 0.3</a:t>
            </a:r>
          </a:p>
          <a:p>
            <a:pPr marL="342900" indent="-342900">
              <a:buFontTx/>
              <a:buChar char="-"/>
            </a:pPr>
            <a:endParaRPr lang="en-US" sz="400" dirty="0" smtClean="0"/>
          </a:p>
          <a:p>
            <a:pPr>
              <a:buSzPct val="100000"/>
            </a:pPr>
            <a:endParaRPr lang="en-US" sz="400" dirty="0" smtClean="0"/>
          </a:p>
          <a:p>
            <a:r>
              <a:rPr lang="en-US" sz="1400" dirty="0" smtClean="0"/>
              <a:t>FF </a:t>
            </a:r>
            <a:r>
              <a:rPr lang="en-US" sz="1400" dirty="0" err="1" smtClean="0"/>
              <a:t>evol</a:t>
            </a:r>
            <a:r>
              <a:rPr lang="en-US" sz="1400" dirty="0" smtClean="0"/>
              <a:t>.. from high energy colliders</a:t>
            </a:r>
          </a:p>
        </p:txBody>
      </p:sp>
      <p:graphicFrame>
        <p:nvGraphicFramePr>
          <p:cNvPr id="20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6767493"/>
              </p:ext>
            </p:extLst>
          </p:nvPr>
        </p:nvGraphicFramePr>
        <p:xfrm>
          <a:off x="5097163" y="1581150"/>
          <a:ext cx="2943225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654" name="Equation" r:id="rId18" imgW="1879600" imgH="254000" progId="Equation.3">
                  <p:embed/>
                </p:oleObj>
              </mc:Choice>
              <mc:Fallback>
                <p:oleObj name="Equation" r:id="rId18" imgW="1879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7163" y="1581150"/>
                        <a:ext cx="2943225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Oval 64"/>
          <p:cNvSpPr/>
          <p:nvPr/>
        </p:nvSpPr>
        <p:spPr>
          <a:xfrm>
            <a:off x="5006779" y="6184951"/>
            <a:ext cx="3013345" cy="28702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5107215" y="6170057"/>
            <a:ext cx="27498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/>
              <a:t>Bacchetta</a:t>
            </a:r>
            <a:r>
              <a:rPr lang="en-US" sz="1400" b="1" dirty="0" smtClean="0"/>
              <a:t> ++ </a:t>
            </a:r>
            <a:r>
              <a:rPr lang="en-US" sz="1400" b="1" dirty="0" err="1" smtClean="0"/>
              <a:t>arXiv</a:t>
            </a:r>
            <a:r>
              <a:rPr lang="en-US" sz="1400" b="1" dirty="0" smtClean="0"/>
              <a:t>: 1206.1836</a:t>
            </a:r>
            <a:endParaRPr lang="en-US" sz="1400" dirty="0"/>
          </a:p>
        </p:txBody>
      </p:sp>
      <p:sp>
        <p:nvSpPr>
          <p:cNvPr id="72" name="Oval 71"/>
          <p:cNvSpPr/>
          <p:nvPr/>
        </p:nvSpPr>
        <p:spPr>
          <a:xfrm>
            <a:off x="454396" y="6222243"/>
            <a:ext cx="3013345" cy="28702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99841" y="6208725"/>
            <a:ext cx="28094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/>
              <a:t>Anselmino</a:t>
            </a:r>
            <a:r>
              <a:rPr lang="en-US" sz="1400" b="1" dirty="0" smtClean="0"/>
              <a:t> ++ </a:t>
            </a:r>
            <a:r>
              <a:rPr lang="en-US" sz="1400" b="1" dirty="0" err="1" smtClean="0"/>
              <a:t>arXiv</a:t>
            </a:r>
            <a:r>
              <a:rPr lang="en-US" sz="1400" b="1" dirty="0" smtClean="0"/>
              <a:t>: 1303.3822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35905" y="3662378"/>
            <a:ext cx="4899864" cy="198055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70231" y="534636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x</a:t>
            </a:r>
            <a:endParaRPr lang="en-US" sz="1200" dirty="0"/>
          </a:p>
        </p:txBody>
      </p:sp>
      <p:sp>
        <p:nvSpPr>
          <p:cNvPr id="81" name="TextBox 80"/>
          <p:cNvSpPr txBox="1"/>
          <p:nvPr/>
        </p:nvSpPr>
        <p:spPr>
          <a:xfrm>
            <a:off x="8652339" y="542256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x</a:t>
            </a:r>
            <a:endParaRPr lang="en-US" sz="1200" dirty="0"/>
          </a:p>
        </p:txBody>
      </p:sp>
      <p:sp>
        <p:nvSpPr>
          <p:cNvPr id="5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MENU2013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October </a:t>
            </a:r>
            <a:r>
              <a:rPr lang="en-US" sz="1200" dirty="0" smtClean="0">
                <a:solidFill>
                  <a:schemeClr val="bg1"/>
                </a:solidFill>
              </a:rPr>
              <a:t>2013, </a:t>
            </a:r>
            <a:r>
              <a:rPr lang="en-US" sz="1200" dirty="0" smtClean="0">
                <a:solidFill>
                  <a:schemeClr val="bg1"/>
                </a:solidFill>
              </a:rPr>
              <a:t>Roma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203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945" y="695660"/>
            <a:ext cx="3453824" cy="2683715"/>
          </a:xfrm>
          <a:prstGeom prst="rect">
            <a:avLst/>
          </a:prstGeom>
        </p:spPr>
      </p:pic>
      <p:pic>
        <p:nvPicPr>
          <p:cNvPr id="2" name="Picture 1" descr="clas12proj-collins_hermes_compass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019" y="1205244"/>
            <a:ext cx="5423336" cy="542333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224990" y="-76200"/>
            <a:ext cx="454794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Transversity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 @ JLab12    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517242" y="695660"/>
            <a:ext cx="2642859" cy="1951287"/>
            <a:chOff x="517242" y="695660"/>
            <a:chExt cx="2642859" cy="1951287"/>
          </a:xfrm>
        </p:grpSpPr>
        <p:sp>
          <p:nvSpPr>
            <p:cNvPr id="13" name="Rounded Rectangle 12"/>
            <p:cNvSpPr/>
            <p:nvPr/>
          </p:nvSpPr>
          <p:spPr>
            <a:xfrm>
              <a:off x="517242" y="695660"/>
              <a:ext cx="2642859" cy="53560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123007" y="2312738"/>
              <a:ext cx="828722" cy="334209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1461603" y="1244637"/>
              <a:ext cx="0" cy="106810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00348" y="721417"/>
              <a:ext cx="25597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Large x important to constrain </a:t>
              </a:r>
            </a:p>
            <a:p>
              <a:r>
                <a:rPr lang="en-US" sz="1400" dirty="0"/>
                <a:t>t</a:t>
              </a:r>
              <a:r>
                <a:rPr lang="en-US" sz="1400" dirty="0" smtClean="0"/>
                <a:t>he tensor charge</a:t>
              </a:r>
              <a:endParaRPr lang="en-US" sz="1400" dirty="0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8858" y="3777679"/>
            <a:ext cx="3943292" cy="2838805"/>
          </a:xfrm>
          <a:prstGeom prst="rect">
            <a:avLst/>
          </a:prstGeom>
        </p:spPr>
      </p:pic>
      <p:sp>
        <p:nvSpPr>
          <p:cNvPr id="45" name="Oval 44"/>
          <p:cNvSpPr/>
          <p:nvPr/>
        </p:nvSpPr>
        <p:spPr>
          <a:xfrm>
            <a:off x="6130855" y="5675782"/>
            <a:ext cx="1834747" cy="33495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160322" y="5679868"/>
            <a:ext cx="1711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E12-12-109  Hall-B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566245" y="3209333"/>
            <a:ext cx="2110135" cy="57039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5553011" y="3257713"/>
            <a:ext cx="2160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Di-hadron channel for h</a:t>
            </a:r>
            <a:r>
              <a:rPr lang="en-US" sz="1400" baseline="-25000" dirty="0" smtClean="0"/>
              <a:t>1</a:t>
            </a:r>
          </a:p>
          <a:p>
            <a:r>
              <a:rPr lang="en-US" sz="1400" dirty="0"/>
              <a:t>T</a:t>
            </a:r>
            <a:r>
              <a:rPr lang="en-US" sz="1400" dirty="0" smtClean="0"/>
              <a:t>est  of TMDs extraction</a:t>
            </a:r>
            <a:endParaRPr lang="en-US" sz="1400" dirty="0"/>
          </a:p>
        </p:txBody>
      </p:sp>
      <p:sp>
        <p:nvSpPr>
          <p:cNvPr id="46" name="Rounded Rectangle 45"/>
          <p:cNvSpPr/>
          <p:nvPr/>
        </p:nvSpPr>
        <p:spPr>
          <a:xfrm>
            <a:off x="3436577" y="1429474"/>
            <a:ext cx="1150450" cy="29187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Proton</a:t>
            </a:r>
            <a:endParaRPr lang="en-US" sz="1400" dirty="0"/>
          </a:p>
        </p:txBody>
      </p:sp>
      <p:sp>
        <p:nvSpPr>
          <p:cNvPr id="48" name="Oval 47"/>
          <p:cNvSpPr/>
          <p:nvPr/>
        </p:nvSpPr>
        <p:spPr>
          <a:xfrm>
            <a:off x="1450058" y="1320155"/>
            <a:ext cx="1805762" cy="33920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1461603" y="1328489"/>
            <a:ext cx="1681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C</a:t>
            </a:r>
            <a:r>
              <a:rPr lang="en-US" sz="1400" dirty="0" smtClean="0">
                <a:solidFill>
                  <a:srgbClr val="0000FF"/>
                </a:solidFill>
              </a:rPr>
              <a:t>12-11-111  Hall-B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565106" y="3992910"/>
            <a:ext cx="3013345" cy="287020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MENU2013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October </a:t>
            </a:r>
            <a:r>
              <a:rPr lang="en-US" sz="1200" dirty="0" smtClean="0">
                <a:solidFill>
                  <a:schemeClr val="bg1"/>
                </a:solidFill>
              </a:rPr>
              <a:t>2013, </a:t>
            </a:r>
            <a:r>
              <a:rPr lang="en-US" sz="1200" dirty="0" smtClean="0">
                <a:solidFill>
                  <a:schemeClr val="bg1"/>
                </a:solidFill>
              </a:rPr>
              <a:t>Roma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059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8843" y="996119"/>
            <a:ext cx="5027250" cy="49859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S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ivers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(T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he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TMD c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hallenge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)  </a:t>
            </a:r>
          </a:p>
        </p:txBody>
      </p:sp>
      <p:graphicFrame>
        <p:nvGraphicFramePr>
          <p:cNvPr id="3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84351"/>
              </p:ext>
            </p:extLst>
          </p:nvPr>
        </p:nvGraphicFramePr>
        <p:xfrm>
          <a:off x="2642395" y="2372885"/>
          <a:ext cx="3597944" cy="2607627"/>
        </p:xfrm>
        <a:graphic>
          <a:graphicData uri="http://schemas.openxmlformats.org/drawingml/2006/table">
            <a:tbl>
              <a:tblPr firstRow="1" bandRow="1"/>
              <a:tblGrid>
                <a:gridCol w="730551"/>
                <a:gridCol w="919238"/>
                <a:gridCol w="919239"/>
                <a:gridCol w="1028916"/>
              </a:tblGrid>
              <a:tr h="42248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5036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99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0012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 Box 40"/>
          <p:cNvSpPr txBox="1">
            <a:spLocks noChangeArrowheads="1"/>
          </p:cNvSpPr>
          <p:nvPr/>
        </p:nvSpPr>
        <p:spPr bwMode="auto">
          <a:xfrm rot="16200000">
            <a:off x="1420677" y="3683273"/>
            <a:ext cx="1937691" cy="31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400" b="1" dirty="0">
                <a:solidFill>
                  <a:srgbClr val="FF0000"/>
                </a:solidFill>
              </a:rPr>
              <a:t>nucleon </a:t>
            </a:r>
            <a:r>
              <a:rPr lang="en-US" sz="1400" b="1" dirty="0" err="1">
                <a:solidFill>
                  <a:srgbClr val="FF0000"/>
                </a:solidFill>
              </a:rPr>
              <a:t>polarisation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83995" y="4184225"/>
            <a:ext cx="900419" cy="78922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2"/>
          <p:cNvGrpSpPr>
            <a:grpSpLocks/>
          </p:cNvGrpSpPr>
          <p:nvPr/>
        </p:nvGrpSpPr>
        <p:grpSpPr bwMode="auto">
          <a:xfrm>
            <a:off x="3336055" y="2750143"/>
            <a:ext cx="718137" cy="558305"/>
            <a:chOff x="1632" y="1615"/>
            <a:chExt cx="841" cy="516"/>
          </a:xfrm>
        </p:grpSpPr>
        <p:pic>
          <p:nvPicPr>
            <p:cNvPr id="9" name="Picture 59" descr="spinsa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2" y="1734"/>
              <a:ext cx="242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" name="Object 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88821205"/>
                </p:ext>
              </p:extLst>
            </p:nvPr>
          </p:nvGraphicFramePr>
          <p:xfrm>
            <a:off x="1857" y="1615"/>
            <a:ext cx="269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12002" name="Equation" r:id="rId4" imgW="215640" imgH="266400" progId="Equation.3">
                    <p:embed/>
                  </p:oleObj>
                </mc:Choice>
                <mc:Fallback>
                  <p:oleObj name="Equation" r:id="rId4" imgW="2156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7" y="1615"/>
                          <a:ext cx="269" cy="3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 Box 61"/>
            <p:cNvSpPr txBox="1">
              <a:spLocks noChangeArrowheads="1"/>
            </p:cNvSpPr>
            <p:nvPr/>
          </p:nvSpPr>
          <p:spPr bwMode="auto">
            <a:xfrm>
              <a:off x="1632" y="1895"/>
              <a:ext cx="841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>
                  <a:solidFill>
                    <a:srgbClr val="0000FF"/>
                  </a:solidFill>
                </a:rPr>
                <a:t>N</a:t>
              </a:r>
              <a:r>
                <a:rPr lang="en-US" sz="1000" b="1" i="1" dirty="0" smtClean="0">
                  <a:solidFill>
                    <a:srgbClr val="0000FF"/>
                  </a:solidFill>
                </a:rPr>
                <a:t>umber </a:t>
              </a:r>
            </a:p>
          </p:txBody>
        </p:sp>
      </p:grpSp>
      <p:grpSp>
        <p:nvGrpSpPr>
          <p:cNvPr id="12" name="Group 73"/>
          <p:cNvGrpSpPr>
            <a:grpSpLocks/>
          </p:cNvGrpSpPr>
          <p:nvPr/>
        </p:nvGrpSpPr>
        <p:grpSpPr bwMode="auto">
          <a:xfrm>
            <a:off x="4335128" y="3442614"/>
            <a:ext cx="840246" cy="619978"/>
            <a:chOff x="2802" y="2255"/>
            <a:chExt cx="984" cy="573"/>
          </a:xfrm>
        </p:grpSpPr>
        <p:pic>
          <p:nvPicPr>
            <p:cNvPr id="13" name="Picture 63" descr="spinsc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2381"/>
              <a:ext cx="70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4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16912994"/>
                </p:ext>
              </p:extLst>
            </p:nvPr>
          </p:nvGraphicFramePr>
          <p:xfrm>
            <a:off x="2802" y="2255"/>
            <a:ext cx="236" cy="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12003" name="Equation" r:id="rId7" imgW="190440" imgH="266400" progId="Equation.3">
                    <p:embed/>
                  </p:oleObj>
                </mc:Choice>
                <mc:Fallback>
                  <p:oleObj name="Equation" r:id="rId7" imgW="19044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2" y="2255"/>
                          <a:ext cx="236" cy="3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 Box 65"/>
            <p:cNvSpPr txBox="1">
              <a:spLocks noChangeArrowheads="1"/>
            </p:cNvSpPr>
            <p:nvPr/>
          </p:nvSpPr>
          <p:spPr bwMode="auto">
            <a:xfrm>
              <a:off x="2822" y="2592"/>
              <a:ext cx="808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83" tIns="50392" rIns="100783" bIns="50392">
              <a:spAutoFit/>
            </a:bodyPr>
            <a:lstStyle>
              <a:lvl1pPr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 marL="819150" indent="-3159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 marL="1260475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 marL="1763713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 marL="2268538" indent="-252413" algn="l" defTabSz="1008063"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7257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31829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6401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4097338" indent="-252413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US" sz="1000" b="1" i="1" dirty="0" err="1">
                  <a:solidFill>
                    <a:srgbClr val="0000FF"/>
                  </a:solidFill>
                </a:rPr>
                <a:t>H</a:t>
              </a:r>
              <a:r>
                <a:rPr lang="en-US" sz="1000" b="1" i="1" dirty="0" err="1" smtClean="0">
                  <a:solidFill>
                    <a:srgbClr val="0000FF"/>
                  </a:solidFill>
                </a:rPr>
                <a:t>elicity</a:t>
              </a:r>
              <a:endParaRPr lang="en-US" sz="1000" b="1" i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16" name="Picture 49" descr="spinsb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602" y="4266775"/>
            <a:ext cx="575294" cy="33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8982393"/>
              </p:ext>
            </p:extLst>
          </p:nvPr>
        </p:nvGraphicFramePr>
        <p:xfrm>
          <a:off x="3370627" y="4277208"/>
          <a:ext cx="268975" cy="321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2004" name="Equation" r:id="rId10" imgW="241200" imgH="266400" progId="Equation.3">
                  <p:embed/>
                </p:oleObj>
              </mc:Choice>
              <mc:Fallback>
                <p:oleObj name="Equation" r:id="rId10" imgW="2412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0627" y="4277208"/>
                        <a:ext cx="268975" cy="32187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65"/>
          <p:cNvSpPr txBox="1">
            <a:spLocks noChangeArrowheads="1"/>
          </p:cNvSpPr>
          <p:nvPr/>
        </p:nvSpPr>
        <p:spPr bwMode="auto">
          <a:xfrm>
            <a:off x="3501855" y="4605840"/>
            <a:ext cx="618491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Sivers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19" name="Picture 43" descr="spinsb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037" y="2878899"/>
            <a:ext cx="602859" cy="19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7835101"/>
              </p:ext>
            </p:extLst>
          </p:nvPr>
        </p:nvGraphicFramePr>
        <p:xfrm>
          <a:off x="5279685" y="2830100"/>
          <a:ext cx="224663" cy="295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2005" name="Equation" r:id="rId13" imgW="203040" imgH="266400" progId="Equation.3">
                  <p:embed/>
                </p:oleObj>
              </mc:Choice>
              <mc:Fallback>
                <p:oleObj name="Equation" r:id="rId13" imgW="2030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9685" y="2830100"/>
                        <a:ext cx="224663" cy="29515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71"/>
          <p:cNvSpPr>
            <a:spLocks noChangeArrowheads="1"/>
          </p:cNvSpPr>
          <p:nvPr/>
        </p:nvSpPr>
        <p:spPr bwMode="auto">
          <a:xfrm>
            <a:off x="5211008" y="3131865"/>
            <a:ext cx="1029323" cy="23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83" tIns="50392" rIns="100783" bIns="50392"/>
          <a:lstStyle/>
          <a:p>
            <a:pPr marL="258763" indent="-258763" algn="l" defTabSz="1008063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Boer-Mulders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22" name="Picture 55" descr="spinsc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150" y="4304705"/>
            <a:ext cx="575294" cy="24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5211079"/>
              </p:ext>
            </p:extLst>
          </p:nvPr>
        </p:nvGraphicFramePr>
        <p:xfrm>
          <a:off x="4308684" y="4260637"/>
          <a:ext cx="277812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2006" name="Equation" r:id="rId16" imgW="228600" imgH="228600" progId="Equation.3">
                  <p:embed/>
                </p:oleObj>
              </mc:Choice>
              <mc:Fallback>
                <p:oleObj name="Equation" r:id="rId16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8684" y="4260637"/>
                        <a:ext cx="277812" cy="279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46" descr="spinsa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859" y="3578944"/>
            <a:ext cx="598552" cy="1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7537660"/>
              </p:ext>
            </p:extLst>
          </p:nvPr>
        </p:nvGraphicFramePr>
        <p:xfrm>
          <a:off x="5278637" y="3522330"/>
          <a:ext cx="235738" cy="27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2007" name="Equation" r:id="rId19" imgW="228600" imgH="266400" progId="Equation.3">
                  <p:embed/>
                </p:oleObj>
              </mc:Choice>
              <mc:Fallback>
                <p:oleObj name="Equation" r:id="rId19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8637" y="3522330"/>
                        <a:ext cx="235738" cy="2751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61"/>
          <p:cNvSpPr txBox="1">
            <a:spLocks noChangeArrowheads="1"/>
          </p:cNvSpPr>
          <p:nvPr/>
        </p:nvSpPr>
        <p:spPr bwMode="auto">
          <a:xfrm>
            <a:off x="3638975" y="3196433"/>
            <a:ext cx="696700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Density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27" name="Text Box 65"/>
          <p:cNvSpPr txBox="1">
            <a:spLocks noChangeArrowheads="1"/>
          </p:cNvSpPr>
          <p:nvPr/>
        </p:nvSpPr>
        <p:spPr bwMode="auto">
          <a:xfrm>
            <a:off x="5319740" y="3817026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28" name="Text Box 65"/>
          <p:cNvSpPr txBox="1">
            <a:spLocks noChangeArrowheads="1"/>
          </p:cNvSpPr>
          <p:nvPr/>
        </p:nvSpPr>
        <p:spPr bwMode="auto">
          <a:xfrm>
            <a:off x="4308684" y="4613324"/>
            <a:ext cx="908033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smtClean="0">
                <a:solidFill>
                  <a:srgbClr val="0000FF"/>
                </a:solidFill>
              </a:rPr>
              <a:t>Worm-gear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pic>
        <p:nvPicPr>
          <p:cNvPr id="30" name="Picture 52" descr="spinsb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62" y="4587743"/>
            <a:ext cx="575294" cy="26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9475774"/>
              </p:ext>
            </p:extLst>
          </p:nvPr>
        </p:nvGraphicFramePr>
        <p:xfrm>
          <a:off x="5273538" y="4569995"/>
          <a:ext cx="230810" cy="271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2008" name="Equation" r:id="rId22" imgW="228600" imgH="266400" progId="Equation.3">
                  <p:embed/>
                </p:oleObj>
              </mc:Choice>
              <mc:Fallback>
                <p:oleObj name="Equation" r:id="rId22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3538" y="4569995"/>
                        <a:ext cx="230810" cy="27106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 Box 69"/>
          <p:cNvSpPr txBox="1">
            <a:spLocks noChangeArrowheads="1"/>
          </p:cNvSpPr>
          <p:nvPr/>
        </p:nvSpPr>
        <p:spPr bwMode="auto">
          <a:xfrm>
            <a:off x="5252226" y="4373494"/>
            <a:ext cx="993949" cy="25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>
                <a:solidFill>
                  <a:srgbClr val="0000FF"/>
                </a:solidFill>
              </a:rPr>
              <a:t>T</a:t>
            </a:r>
            <a:r>
              <a:rPr lang="en-US" sz="1000" b="1" i="1" dirty="0" err="1" smtClean="0">
                <a:solidFill>
                  <a:srgbClr val="0000FF"/>
                </a:solidFill>
              </a:rPr>
              <a:t>ransversity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graphicFrame>
        <p:nvGraphicFramePr>
          <p:cNvPr id="33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4068135"/>
              </p:ext>
            </p:extLst>
          </p:nvPr>
        </p:nvGraphicFramePr>
        <p:xfrm>
          <a:off x="5324808" y="4105162"/>
          <a:ext cx="189568" cy="360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2009" name="Equation" r:id="rId24" imgW="177480" imgH="266400" progId="Equation.3">
                  <p:embed/>
                </p:oleObj>
              </mc:Choice>
              <mc:Fallback>
                <p:oleObj name="Equation" r:id="rId24" imgW="1774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4808" y="4105162"/>
                        <a:ext cx="189568" cy="3603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" name="Picture 67" descr="spinsa4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63" y="4187393"/>
            <a:ext cx="575534" cy="2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69"/>
          <p:cNvSpPr txBox="1">
            <a:spLocks noChangeArrowheads="1"/>
          </p:cNvSpPr>
          <p:nvPr/>
        </p:nvSpPr>
        <p:spPr bwMode="auto">
          <a:xfrm>
            <a:off x="5252949" y="4768090"/>
            <a:ext cx="953306" cy="2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000" b="1" i="1" dirty="0" err="1" smtClean="0">
                <a:solidFill>
                  <a:srgbClr val="0000FF"/>
                </a:solidFill>
              </a:rPr>
              <a:t>Pretzelosity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36" name="Oval Callout 35"/>
          <p:cNvSpPr/>
          <p:nvPr/>
        </p:nvSpPr>
        <p:spPr>
          <a:xfrm>
            <a:off x="6494890" y="1791381"/>
            <a:ext cx="2510563" cy="1994972"/>
          </a:xfrm>
          <a:prstGeom prst="wedgeEllipseCallout">
            <a:avLst>
              <a:gd name="adj1" fmla="val -137744"/>
              <a:gd name="adj2" fmla="val 6931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Na</a:t>
            </a:r>
            <a:r>
              <a:rPr lang="fr-FR" sz="1400" dirty="0" err="1" smtClean="0"/>
              <a:t>ï</a:t>
            </a:r>
            <a:r>
              <a:rPr lang="en-US" sz="1400" dirty="0" err="1" smtClean="0"/>
              <a:t>ve</a:t>
            </a:r>
            <a:r>
              <a:rPr lang="en-US" sz="1400" dirty="0" smtClean="0"/>
              <a:t>-T-odd</a:t>
            </a:r>
          </a:p>
          <a:p>
            <a:pPr algn="ctr"/>
            <a:r>
              <a:rPr lang="en-US" sz="1400" dirty="0" smtClean="0"/>
              <a:t>Non-trivial gauge link</a:t>
            </a:r>
          </a:p>
          <a:p>
            <a:pPr algn="ctr"/>
            <a:endParaRPr lang="en-US" sz="1400" dirty="0"/>
          </a:p>
          <a:p>
            <a:pPr algn="ctr"/>
            <a:endParaRPr lang="en-US" sz="1400" dirty="0" smtClean="0"/>
          </a:p>
          <a:p>
            <a:pPr algn="ctr"/>
            <a:endParaRPr lang="en-US" sz="1400" dirty="0"/>
          </a:p>
          <a:p>
            <a:pPr algn="ctr"/>
            <a:endParaRPr lang="en-US" sz="1400" dirty="0" smtClean="0"/>
          </a:p>
          <a:p>
            <a:pPr algn="ctr"/>
            <a:endParaRPr lang="en-US" sz="1400" dirty="0" smtClean="0"/>
          </a:p>
          <a:p>
            <a:pPr algn="ctr"/>
            <a:r>
              <a:rPr lang="en-US" sz="1400" dirty="0" smtClean="0"/>
              <a:t>Process dependence</a:t>
            </a:r>
            <a:endParaRPr lang="en-US" sz="1400" dirty="0"/>
          </a:p>
        </p:txBody>
      </p:sp>
      <p:sp>
        <p:nvSpPr>
          <p:cNvPr id="43" name="Rectangle 42"/>
          <p:cNvSpPr/>
          <p:nvPr/>
        </p:nvSpPr>
        <p:spPr>
          <a:xfrm>
            <a:off x="6856188" y="3303219"/>
            <a:ext cx="1712927" cy="1268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6856188" y="2379944"/>
            <a:ext cx="1712927" cy="1135415"/>
            <a:chOff x="6973873" y="5148185"/>
            <a:chExt cx="1712927" cy="1135415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6973873" y="5148185"/>
              <a:ext cx="1712927" cy="965468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7264090" y="5902606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230595" y="5914268"/>
              <a:ext cx="261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246083" y="5486804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196696" y="5486804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774683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720683" y="-76200"/>
            <a:ext cx="355653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Sivers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Signals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83113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5530031"/>
              </p:ext>
            </p:extLst>
          </p:nvPr>
        </p:nvGraphicFramePr>
        <p:xfrm>
          <a:off x="7965102" y="56292"/>
          <a:ext cx="982662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2859" name="Equation" r:id="rId4" imgW="546100" imgH="228600" progId="Equation.3">
                  <p:embed/>
                </p:oleObj>
              </mc:Choice>
              <mc:Fallback>
                <p:oleObj name="Equation" r:id="rId4" imgW="546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5102" y="56292"/>
                        <a:ext cx="982662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6880" y="607233"/>
            <a:ext cx="5190001" cy="3594127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652915" y="1747790"/>
            <a:ext cx="2704507" cy="28702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80826" y="1718535"/>
            <a:ext cx="24500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HERMES, </a:t>
            </a:r>
            <a:r>
              <a:rPr lang="en-US" sz="1400" b="1" dirty="0" err="1" smtClean="0"/>
              <a:t>arXiv</a:t>
            </a:r>
            <a:r>
              <a:rPr lang="en-US" sz="1400" b="1" dirty="0" smtClean="0"/>
              <a:t>: 0906.3918</a:t>
            </a:r>
            <a:endParaRPr lang="en-US" sz="1400" dirty="0"/>
          </a:p>
        </p:txBody>
      </p:sp>
      <p:sp>
        <p:nvSpPr>
          <p:cNvPr id="40" name="Oval 39"/>
          <p:cNvSpPr/>
          <p:nvPr/>
        </p:nvSpPr>
        <p:spPr>
          <a:xfrm>
            <a:off x="652915" y="1278329"/>
            <a:ext cx="2704507" cy="28702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80826" y="1273447"/>
            <a:ext cx="25764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COMPASS, </a:t>
            </a:r>
            <a:r>
              <a:rPr lang="en-US" sz="1400" b="1" dirty="0" err="1" smtClean="0"/>
              <a:t>arXiv</a:t>
            </a:r>
            <a:r>
              <a:rPr lang="en-US" sz="1400" b="1" dirty="0" smtClean="0"/>
              <a:t>: 1205.5122</a:t>
            </a:r>
            <a:endParaRPr lang="en-US" sz="1400" dirty="0"/>
          </a:p>
        </p:txBody>
      </p:sp>
      <p:sp>
        <p:nvSpPr>
          <p:cNvPr id="44" name="Oval Callout 43"/>
          <p:cNvSpPr/>
          <p:nvPr/>
        </p:nvSpPr>
        <p:spPr>
          <a:xfrm>
            <a:off x="901954" y="2488569"/>
            <a:ext cx="2329144" cy="689065"/>
          </a:xfrm>
          <a:prstGeom prst="wedgeEllipseCallout">
            <a:avLst>
              <a:gd name="adj1" fmla="val 161400"/>
              <a:gd name="adj2" fmla="val -12514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1269265" y="2524854"/>
            <a:ext cx="19030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Systematic shift:</a:t>
            </a:r>
          </a:p>
          <a:p>
            <a:r>
              <a:rPr lang="en-US" sz="1600" dirty="0" err="1" smtClean="0">
                <a:latin typeface="+mn-lt"/>
              </a:rPr>
              <a:t>Sivers</a:t>
            </a:r>
            <a:r>
              <a:rPr lang="en-US" sz="1600" dirty="0" smtClean="0">
                <a:latin typeface="+mn-lt"/>
              </a:rPr>
              <a:t> Q</a:t>
            </a:r>
            <a:r>
              <a:rPr lang="en-US" sz="1600" baseline="30000" dirty="0" smtClean="0">
                <a:latin typeface="+mn-lt"/>
              </a:rPr>
              <a:t>2</a:t>
            </a:r>
            <a:r>
              <a:rPr lang="en-US" sz="1600" dirty="0" smtClean="0">
                <a:latin typeface="+mn-lt"/>
              </a:rPr>
              <a:t> evolution ?</a:t>
            </a:r>
            <a:endParaRPr lang="en-US" sz="160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435" y="761999"/>
            <a:ext cx="232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Clear not-zero signals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69561" y="3734573"/>
            <a:ext cx="8847533" cy="2835421"/>
            <a:chOff x="-3009692" y="3635545"/>
            <a:chExt cx="8814333" cy="3521250"/>
          </a:xfrm>
        </p:grpSpPr>
        <p:grpSp>
          <p:nvGrpSpPr>
            <p:cNvPr id="23" name="Group 22"/>
            <p:cNvGrpSpPr/>
            <p:nvPr/>
          </p:nvGrpSpPr>
          <p:grpSpPr>
            <a:xfrm>
              <a:off x="927156" y="4547092"/>
              <a:ext cx="4877485" cy="2609703"/>
              <a:chOff x="927156" y="4547092"/>
              <a:chExt cx="4877485" cy="2609703"/>
            </a:xfrm>
          </p:grpSpPr>
          <p:pic>
            <p:nvPicPr>
              <p:cNvPr id="25" name="Picture 5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141" b="2198"/>
              <a:stretch/>
            </p:blipFill>
            <p:spPr bwMode="auto">
              <a:xfrm>
                <a:off x="927156" y="4547092"/>
                <a:ext cx="4877485" cy="26097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6" name="Text Box 8"/>
              <p:cNvSpPr txBox="1">
                <a:spLocks noChangeArrowheads="1"/>
              </p:cNvSpPr>
              <p:nvPr/>
            </p:nvSpPr>
            <p:spPr bwMode="auto">
              <a:xfrm>
                <a:off x="1971918" y="5898448"/>
                <a:ext cx="403502" cy="3822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it-IT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K-</a:t>
                </a:r>
              </a:p>
            </p:txBody>
          </p:sp>
          <p:sp>
            <p:nvSpPr>
              <p:cNvPr id="27" name="Text Box 8"/>
              <p:cNvSpPr txBox="1">
                <a:spLocks noChangeArrowheads="1"/>
              </p:cNvSpPr>
              <p:nvPr/>
            </p:nvSpPr>
            <p:spPr bwMode="auto">
              <a:xfrm>
                <a:off x="1500897" y="4653397"/>
                <a:ext cx="471022" cy="3822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it-IT" sz="1400" b="1" dirty="0">
                    <a:solidFill>
                      <a:srgbClr val="FF0000"/>
                    </a:solidFill>
                  </a:rPr>
                  <a:t>K+</a:t>
                </a:r>
              </a:p>
            </p:txBody>
          </p:sp>
        </p:grpSp>
        <p:sp>
          <p:nvSpPr>
            <p:cNvPr id="24" name="Rectangle 3"/>
            <p:cNvSpPr>
              <a:spLocks noChangeArrowheads="1"/>
            </p:cNvSpPr>
            <p:nvPr/>
          </p:nvSpPr>
          <p:spPr bwMode="auto">
            <a:xfrm>
              <a:off x="-3009692" y="3635545"/>
              <a:ext cx="2950424" cy="382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K</a:t>
              </a:r>
              <a:r>
                <a:rPr lang="en-US" sz="1400" b="1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+</a:t>
              </a:r>
              <a:r>
                <a:rPr lang="en-US" sz="14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 amplitudes larger than </a:t>
              </a:r>
              <a:r>
                <a:rPr lang="el-GR" sz="1400" b="1" dirty="0">
                  <a:solidFill>
                    <a:srgbClr val="FF0000"/>
                  </a:solidFill>
                  <a:latin typeface="Arial"/>
                  <a:cs typeface="Arial"/>
                </a:rPr>
                <a:t>π</a:t>
              </a:r>
              <a:r>
                <a:rPr lang="it-IT" sz="1400" b="1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+</a:t>
              </a:r>
              <a:r>
                <a:rPr lang="it-IT" sz="14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:</a:t>
              </a:r>
              <a:endParaRPr lang="en-US" sz="1400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6795914" y="4092562"/>
            <a:ext cx="2433829" cy="231451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smtClean="0"/>
              <a:t>combined 2007 – 2010 results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3679" y="4443294"/>
            <a:ext cx="471055" cy="446263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26689" y="4457419"/>
            <a:ext cx="4092031" cy="2113946"/>
            <a:chOff x="4757862" y="4185140"/>
            <a:chExt cx="4126232" cy="2289654"/>
          </a:xfrm>
        </p:grpSpPr>
        <p:sp>
          <p:nvSpPr>
            <p:cNvPr id="46" name="Rectangle 45"/>
            <p:cNvSpPr/>
            <p:nvPr/>
          </p:nvSpPr>
          <p:spPr>
            <a:xfrm>
              <a:off x="5396188" y="4230105"/>
              <a:ext cx="3453705" cy="1784265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342900" indent="-342900" algn="ctr">
                <a:buFont typeface="+mj-lt"/>
                <a:buAutoNum type="arabicPeriod"/>
              </a:pPr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716276" y="4185140"/>
              <a:ext cx="7450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K</a:t>
              </a:r>
              <a:r>
                <a:rPr lang="en-US" baseline="30000" dirty="0" smtClean="0"/>
                <a:t>+</a:t>
              </a:r>
              <a:r>
                <a:rPr lang="en-US" dirty="0" smtClean="0"/>
                <a:t>-</a:t>
              </a:r>
              <a:r>
                <a:rPr lang="en-US" dirty="0" smtClean="0">
                  <a:latin typeface="Symbol"/>
                </a:rPr>
                <a:t>p</a:t>
              </a:r>
              <a:r>
                <a:rPr lang="en-US" baseline="30000" dirty="0" smtClean="0">
                  <a:latin typeface="Symbol"/>
                </a:rPr>
                <a:t>+</a:t>
              </a:r>
              <a:endParaRPr lang="en-US" baseline="30000" dirty="0">
                <a:latin typeface="Symbol"/>
              </a:endParaRPr>
            </a:p>
          </p:txBody>
        </p:sp>
        <p:pic>
          <p:nvPicPr>
            <p:cNvPr id="48" name="Picture 47" descr="lucianomarkus.sivers-4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7862" y="4185140"/>
              <a:ext cx="4126232" cy="2289654"/>
            </a:xfrm>
            <a:prstGeom prst="rect">
              <a:avLst/>
            </a:prstGeom>
          </p:spPr>
        </p:pic>
      </p:grpSp>
      <p:sp>
        <p:nvSpPr>
          <p:cNvPr id="49" name="Rectangle 4"/>
          <p:cNvSpPr>
            <a:spLocks noChangeArrowheads="1"/>
          </p:cNvSpPr>
          <p:nvPr/>
        </p:nvSpPr>
        <p:spPr bwMode="auto">
          <a:xfrm>
            <a:off x="1488432" y="4076544"/>
            <a:ext cx="2966864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200" b="1" dirty="0" smtClean="0">
                <a:solidFill>
                  <a:srgbClr val="000000"/>
                </a:solidFill>
              </a:rPr>
              <a:t>HERMES              </a:t>
            </a:r>
            <a:r>
              <a:rPr lang="en-US" sz="1200" b="1" dirty="0" smtClean="0"/>
              <a:t>[arXiv:0906.3918]</a:t>
            </a:r>
          </a:p>
        </p:txBody>
      </p:sp>
      <p:sp>
        <p:nvSpPr>
          <p:cNvPr id="3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MENU2013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October </a:t>
            </a:r>
            <a:r>
              <a:rPr lang="en-US" sz="1200" dirty="0" smtClean="0">
                <a:solidFill>
                  <a:schemeClr val="bg1"/>
                </a:solidFill>
              </a:rPr>
              <a:t>2013, </a:t>
            </a:r>
            <a:r>
              <a:rPr lang="en-US" sz="1200" dirty="0" smtClean="0">
                <a:solidFill>
                  <a:schemeClr val="bg1"/>
                </a:solidFill>
              </a:rPr>
              <a:t>Roma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24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144958" y="-76200"/>
            <a:ext cx="470798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Sivers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Distributions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714223" y="6499562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83113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9332192"/>
              </p:ext>
            </p:extLst>
          </p:nvPr>
        </p:nvGraphicFramePr>
        <p:xfrm>
          <a:off x="7965102" y="56292"/>
          <a:ext cx="982662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4906" name="Equation" r:id="rId4" imgW="546100" imgH="228600" progId="Equation.3">
                  <p:embed/>
                </p:oleObj>
              </mc:Choice>
              <mc:Fallback>
                <p:oleObj name="Equation" r:id="rId4" imgW="546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5102" y="56292"/>
                        <a:ext cx="982662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943" y="1475621"/>
            <a:ext cx="3474835" cy="473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9900" y="1498711"/>
            <a:ext cx="3650286" cy="470771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5608278" y="1330653"/>
            <a:ext cx="22118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 </a:t>
            </a:r>
            <a:r>
              <a:rPr lang="en-US" sz="1200" b="1" dirty="0" smtClean="0"/>
              <a:t>                 [arXiv:1012.3565]</a:t>
            </a:r>
            <a:endParaRPr lang="en-US" sz="1200" dirty="0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540875" y="1048537"/>
            <a:ext cx="11326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"/>
                <a:cs typeface="Arial"/>
              </a:rPr>
              <a:t>Without sea:</a:t>
            </a:r>
            <a:endParaRPr lang="en-US" sz="1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5316040" y="1048537"/>
            <a:ext cx="11326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"/>
                <a:cs typeface="Arial"/>
              </a:rPr>
              <a:t>With sea:</a:t>
            </a:r>
            <a:endParaRPr lang="en-US" sz="1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7831131" y="4260270"/>
            <a:ext cx="1203603" cy="446322"/>
          </a:xfrm>
          <a:prstGeom prst="wedgeEllipseCallout">
            <a:avLst>
              <a:gd name="adj1" fmla="val -158964"/>
              <a:gd name="adj2" fmla="val -7070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918641" y="4341090"/>
            <a:ext cx="1012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Not zero ?</a:t>
            </a:r>
            <a:endParaRPr lang="en-US" sz="1400" dirty="0"/>
          </a:p>
        </p:txBody>
      </p:sp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MENU2013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October </a:t>
            </a:r>
            <a:r>
              <a:rPr lang="en-US" sz="1200" dirty="0" smtClean="0">
                <a:solidFill>
                  <a:schemeClr val="bg1"/>
                </a:solidFill>
              </a:rPr>
              <a:t>2013, </a:t>
            </a:r>
            <a:r>
              <a:rPr lang="en-US" sz="1200" dirty="0" smtClean="0">
                <a:solidFill>
                  <a:schemeClr val="bg1"/>
                </a:solidFill>
              </a:rPr>
              <a:t>Roma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51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3203" y="583503"/>
            <a:ext cx="3436890" cy="2564599"/>
            <a:chOff x="35868" y="583503"/>
            <a:chExt cx="3436890" cy="2564599"/>
          </a:xfrm>
        </p:grpSpPr>
        <p:pic>
          <p:nvPicPr>
            <p:cNvPr id="38" name="Picture 37" descr="Sivers_extraction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68" y="583503"/>
              <a:ext cx="3436890" cy="255768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985818" y="3024908"/>
              <a:ext cx="208208" cy="1231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443412" y="-76200"/>
            <a:ext cx="411107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Sivers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hallenge</a:t>
            </a:r>
            <a:endParaRPr lang="en-US" sz="3600" b="1" baseline="-250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783113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543983"/>
              </p:ext>
            </p:extLst>
          </p:nvPr>
        </p:nvGraphicFramePr>
        <p:xfrm>
          <a:off x="7965102" y="56292"/>
          <a:ext cx="982662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930" name="Equation" r:id="rId5" imgW="546100" imgH="228600" progId="Equation.3">
                  <p:embed/>
                </p:oleObj>
              </mc:Choice>
              <mc:Fallback>
                <p:oleObj name="Equation" r:id="rId5" imgW="546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5102" y="56292"/>
                        <a:ext cx="982662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2608449" y="731321"/>
            <a:ext cx="1235510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err="1" smtClean="0"/>
              <a:t>arXiv</a:t>
            </a:r>
            <a:r>
              <a:rPr lang="en-US" sz="1200" dirty="0" smtClean="0"/>
              <a:t>: 1107.4446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3863115" y="2817099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x</a:t>
            </a:r>
            <a:endParaRPr lang="en-US" sz="1200" dirty="0"/>
          </a:p>
        </p:txBody>
      </p:sp>
      <p:sp>
        <p:nvSpPr>
          <p:cNvPr id="48" name="Rectangle 47"/>
          <p:cNvSpPr/>
          <p:nvPr/>
        </p:nvSpPr>
        <p:spPr>
          <a:xfrm>
            <a:off x="4451994" y="752414"/>
            <a:ext cx="2648863" cy="81458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4461317" y="746094"/>
            <a:ext cx="23063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F</a:t>
            </a:r>
            <a:r>
              <a:rPr lang="en-US" sz="1400" b="1" i="1" dirty="0" smtClean="0"/>
              <a:t>rom SIDIS to </a:t>
            </a:r>
            <a:r>
              <a:rPr lang="en-US" sz="1400" b="1" i="1" dirty="0" err="1" smtClean="0"/>
              <a:t>Drell</a:t>
            </a:r>
            <a:r>
              <a:rPr lang="en-US" sz="1400" b="1" i="1" dirty="0" smtClean="0"/>
              <a:t>-Yan:</a:t>
            </a:r>
            <a:endParaRPr lang="en-US" sz="1400" b="1" i="1" dirty="0"/>
          </a:p>
        </p:txBody>
      </p:sp>
      <p:sp>
        <p:nvSpPr>
          <p:cNvPr id="50" name="Text Box 88"/>
          <p:cNvSpPr txBox="1">
            <a:spLocks noChangeArrowheads="1"/>
          </p:cNvSpPr>
          <p:nvPr/>
        </p:nvSpPr>
        <p:spPr bwMode="auto">
          <a:xfrm>
            <a:off x="4484799" y="1052225"/>
            <a:ext cx="25998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dirty="0" smtClean="0">
                <a:solidFill>
                  <a:srgbClr val="FF0000"/>
                </a:solidFill>
                <a:latin typeface="Arial"/>
              </a:rPr>
              <a:t>Sign change as a crucial test of TMDs factorization</a:t>
            </a:r>
            <a:endParaRPr lang="en-US" sz="14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MENU2013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October </a:t>
            </a:r>
            <a:r>
              <a:rPr lang="en-US" sz="1200" dirty="0" smtClean="0">
                <a:solidFill>
                  <a:schemeClr val="bg1"/>
                </a:solidFill>
              </a:rPr>
              <a:t>2013, </a:t>
            </a:r>
            <a:r>
              <a:rPr lang="en-US" sz="1200" dirty="0" smtClean="0">
                <a:solidFill>
                  <a:schemeClr val="bg1"/>
                </a:solidFill>
              </a:rPr>
              <a:t>Roma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075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3203" y="583503"/>
            <a:ext cx="3436890" cy="2564599"/>
            <a:chOff x="35868" y="583503"/>
            <a:chExt cx="3436890" cy="2564599"/>
          </a:xfrm>
        </p:grpSpPr>
        <p:pic>
          <p:nvPicPr>
            <p:cNvPr id="38" name="Picture 37" descr="Sivers_extraction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68" y="583503"/>
              <a:ext cx="3436890" cy="255768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985818" y="3024908"/>
              <a:ext cx="208208" cy="1231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443412" y="-76200"/>
            <a:ext cx="411107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Sivers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hallenge</a:t>
            </a:r>
            <a:endParaRPr lang="en-US" sz="3600" b="1" baseline="-250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7831131" y="96396"/>
            <a:ext cx="1203603" cy="4144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074882"/>
              </p:ext>
            </p:extLst>
          </p:nvPr>
        </p:nvGraphicFramePr>
        <p:xfrm>
          <a:off x="7965102" y="56292"/>
          <a:ext cx="982662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7002" name="Equation" r:id="rId5" imgW="546100" imgH="228600" progId="Equation.3">
                  <p:embed/>
                </p:oleObj>
              </mc:Choice>
              <mc:Fallback>
                <p:oleObj name="Equation" r:id="rId5" imgW="546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5102" y="56292"/>
                        <a:ext cx="982662" cy="412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2608449" y="731321"/>
            <a:ext cx="1235510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err="1" smtClean="0"/>
              <a:t>arXiv</a:t>
            </a:r>
            <a:r>
              <a:rPr lang="en-US" sz="1200" dirty="0" smtClean="0"/>
              <a:t>: 1107.4446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3863115" y="2817099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x</a:t>
            </a:r>
            <a:endParaRPr lang="en-US" sz="1200" dirty="0"/>
          </a:p>
        </p:txBody>
      </p:sp>
      <p:sp>
        <p:nvSpPr>
          <p:cNvPr id="34" name="Rounded Rectangle 33"/>
          <p:cNvSpPr/>
          <p:nvPr/>
        </p:nvSpPr>
        <p:spPr>
          <a:xfrm>
            <a:off x="5706735" y="3148956"/>
            <a:ext cx="3032132" cy="36431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165435" y="3143942"/>
            <a:ext cx="2100079" cy="369332"/>
            <a:chOff x="5736810" y="3175692"/>
            <a:chExt cx="2100079" cy="369332"/>
          </a:xfrm>
        </p:grpSpPr>
        <p:sp>
          <p:nvSpPr>
            <p:cNvPr id="43" name="TextBox 42"/>
            <p:cNvSpPr txBox="1"/>
            <p:nvPr/>
          </p:nvSpPr>
          <p:spPr>
            <a:xfrm>
              <a:off x="5736810" y="3175692"/>
              <a:ext cx="21000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</a:t>
              </a:r>
              <a:r>
                <a:rPr lang="en-US" dirty="0" smtClean="0">
                  <a:solidFill>
                    <a:srgbClr val="FF0000"/>
                  </a:solidFill>
                </a:rPr>
                <a:t> p @ Brookhaven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5984875" y="3175692"/>
              <a:ext cx="0" cy="19125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 47"/>
          <p:cNvSpPr/>
          <p:nvPr/>
        </p:nvSpPr>
        <p:spPr>
          <a:xfrm>
            <a:off x="4451994" y="752414"/>
            <a:ext cx="2648863" cy="81458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4461317" y="746094"/>
            <a:ext cx="23063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F</a:t>
            </a:r>
            <a:r>
              <a:rPr lang="en-US" sz="1400" b="1" i="1" dirty="0" smtClean="0"/>
              <a:t>rom SIDIS to </a:t>
            </a:r>
            <a:r>
              <a:rPr lang="en-US" sz="1400" b="1" i="1" dirty="0" err="1" smtClean="0"/>
              <a:t>Drell</a:t>
            </a:r>
            <a:r>
              <a:rPr lang="en-US" sz="1400" b="1" i="1" dirty="0" smtClean="0"/>
              <a:t>-Yan:</a:t>
            </a:r>
            <a:endParaRPr lang="en-US" sz="1400" b="1" i="1" dirty="0"/>
          </a:p>
        </p:txBody>
      </p:sp>
      <p:sp>
        <p:nvSpPr>
          <p:cNvPr id="50" name="Text Box 88"/>
          <p:cNvSpPr txBox="1">
            <a:spLocks noChangeArrowheads="1"/>
          </p:cNvSpPr>
          <p:nvPr/>
        </p:nvSpPr>
        <p:spPr bwMode="auto">
          <a:xfrm>
            <a:off x="4484799" y="1052225"/>
            <a:ext cx="25998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dirty="0" smtClean="0">
                <a:solidFill>
                  <a:srgbClr val="FF0000"/>
                </a:solidFill>
                <a:latin typeface="Arial"/>
              </a:rPr>
              <a:t>Sign change as a crucial test of TMDs factorization</a:t>
            </a:r>
            <a:endParaRPr lang="en-US" sz="14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1165880" y="3188712"/>
            <a:ext cx="3032132" cy="36431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/>
          <p:cNvGrpSpPr/>
          <p:nvPr/>
        </p:nvGrpSpPr>
        <p:grpSpPr>
          <a:xfrm>
            <a:off x="1624580" y="3183698"/>
            <a:ext cx="1687105" cy="369332"/>
            <a:chOff x="5736810" y="3175692"/>
            <a:chExt cx="1687105" cy="369332"/>
          </a:xfrm>
        </p:grpSpPr>
        <p:sp>
          <p:nvSpPr>
            <p:cNvPr id="54" name="TextBox 53"/>
            <p:cNvSpPr txBox="1"/>
            <p:nvPr/>
          </p:nvSpPr>
          <p:spPr>
            <a:xfrm>
              <a:off x="5736810" y="3175692"/>
              <a:ext cx="16871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dirty="0" smtClean="0">
                  <a:solidFill>
                    <a:srgbClr val="FF0000"/>
                  </a:solidFill>
                </a:rPr>
                <a:t> H   @ CERN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 flipV="1">
              <a:off x="6238875" y="3175692"/>
              <a:ext cx="0" cy="19125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729" y="3595020"/>
            <a:ext cx="2998639" cy="2977743"/>
          </a:xfrm>
          <a:prstGeom prst="rect">
            <a:avLst/>
          </a:prstGeom>
        </p:spPr>
      </p:pic>
      <p:sp>
        <p:nvSpPr>
          <p:cNvPr id="56" name="Striped Right Arrow 55"/>
          <p:cNvSpPr/>
          <p:nvPr/>
        </p:nvSpPr>
        <p:spPr bwMode="auto">
          <a:xfrm rot="5400000">
            <a:off x="5370477" y="2178727"/>
            <a:ext cx="462761" cy="359098"/>
          </a:xfrm>
          <a:prstGeom prst="stripedRightArrow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DC09F3">
                <a:alpha val="75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2600" y="3595020"/>
            <a:ext cx="4998906" cy="2977743"/>
          </a:xfrm>
          <a:prstGeom prst="rect">
            <a:avLst/>
          </a:prstGeom>
        </p:spPr>
      </p:pic>
      <p:sp>
        <p:nvSpPr>
          <p:cNvPr id="42" name="Oval Callout 41"/>
          <p:cNvSpPr/>
          <p:nvPr/>
        </p:nvSpPr>
        <p:spPr>
          <a:xfrm>
            <a:off x="5679556" y="5107835"/>
            <a:ext cx="287630" cy="329897"/>
          </a:xfrm>
          <a:prstGeom prst="wedgeEllipseCallout">
            <a:avLst>
              <a:gd name="adj1" fmla="val 53239"/>
              <a:gd name="adj2" fmla="val -956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8103866"/>
              </p:ext>
            </p:extLst>
          </p:nvPr>
        </p:nvGraphicFramePr>
        <p:xfrm>
          <a:off x="5757420" y="5200187"/>
          <a:ext cx="146050" cy="160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7003" name="Equation" r:id="rId9" imgW="127000" imgH="139700" progId="Equation.3">
                  <p:embed/>
                </p:oleObj>
              </mc:Choice>
              <mc:Fallback>
                <p:oleObj name="Equation" r:id="rId9" imgW="1270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757420" y="5200187"/>
                        <a:ext cx="146050" cy="160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Oval Callout 45"/>
          <p:cNvSpPr/>
          <p:nvPr/>
        </p:nvSpPr>
        <p:spPr>
          <a:xfrm>
            <a:off x="4573009" y="4675683"/>
            <a:ext cx="287630" cy="329897"/>
          </a:xfrm>
          <a:prstGeom prst="wedgeEllipseCallout">
            <a:avLst>
              <a:gd name="adj1" fmla="val 53239"/>
              <a:gd name="adj2" fmla="val -956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2154730"/>
              </p:ext>
            </p:extLst>
          </p:nvPr>
        </p:nvGraphicFramePr>
        <p:xfrm>
          <a:off x="4626985" y="4718263"/>
          <a:ext cx="160338" cy="23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7004" name="Equation" r:id="rId11" imgW="139700" imgH="203200" progId="Equation.3">
                  <p:embed/>
                </p:oleObj>
              </mc:Choice>
              <mc:Fallback>
                <p:oleObj name="Equation" r:id="rId11" imgW="139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626985" y="4718263"/>
                        <a:ext cx="160338" cy="231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MENU2013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October </a:t>
            </a:r>
            <a:r>
              <a:rPr lang="en-US" sz="1200" dirty="0" smtClean="0">
                <a:solidFill>
                  <a:schemeClr val="bg1"/>
                </a:solidFill>
              </a:rPr>
              <a:t>2013, </a:t>
            </a:r>
            <a:r>
              <a:rPr lang="en-US" sz="1200" dirty="0" smtClean="0">
                <a:solidFill>
                  <a:schemeClr val="bg1"/>
                </a:solidFill>
              </a:rPr>
              <a:t>Roma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785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19" y="1918086"/>
            <a:ext cx="3783395" cy="28321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201992" y="-76200"/>
            <a:ext cx="302949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OAM Glimpses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2415" y="877482"/>
            <a:ext cx="2455553" cy="18917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0435" y="865938"/>
            <a:ext cx="2451925" cy="18869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3524" y="2752929"/>
            <a:ext cx="2533457" cy="192173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044917" y="3454400"/>
            <a:ext cx="1016434" cy="139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988" y="4803152"/>
            <a:ext cx="6102558" cy="84020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062153" y="2757715"/>
            <a:ext cx="2571255" cy="1862908"/>
            <a:chOff x="4062153" y="3115443"/>
            <a:chExt cx="2436148" cy="178225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62153" y="3115443"/>
              <a:ext cx="2358158" cy="1782259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 flipH="1">
              <a:off x="5232845" y="3388647"/>
              <a:ext cx="1055702" cy="139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001897" y="3267529"/>
              <a:ext cx="478474" cy="139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 flipH="1">
              <a:off x="6313128" y="3407229"/>
              <a:ext cx="185173" cy="139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0273758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8002" name="Equation" r:id="rId10" imgW="114300" imgH="165100" progId="Equation.3">
                  <p:embed/>
                </p:oleObj>
              </mc:Choice>
              <mc:Fallback>
                <p:oleObj name="Equation" r:id="rId10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0174000"/>
              </p:ext>
            </p:extLst>
          </p:nvPr>
        </p:nvGraphicFramePr>
        <p:xfrm>
          <a:off x="469179" y="877484"/>
          <a:ext cx="17907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8003" name="Equation" r:id="rId12" imgW="1193800" imgH="254000" progId="Equation.3">
                  <p:embed/>
                </p:oleObj>
              </mc:Choice>
              <mc:Fallback>
                <p:oleObj name="Equation" r:id="rId12" imgW="11938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69179" y="877484"/>
                        <a:ext cx="17907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Oval Callout 27"/>
          <p:cNvSpPr/>
          <p:nvPr/>
        </p:nvSpPr>
        <p:spPr>
          <a:xfrm>
            <a:off x="1847273" y="1431638"/>
            <a:ext cx="2225142" cy="486448"/>
          </a:xfrm>
          <a:prstGeom prst="wedgeEllipseCallout">
            <a:avLst>
              <a:gd name="adj1" fmla="val -35880"/>
              <a:gd name="adj2" fmla="val 16571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950057" y="1500908"/>
            <a:ext cx="2103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Inconsistency in DATA ?</a:t>
            </a:r>
            <a:endParaRPr lang="en-US" sz="14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0113" y="5623633"/>
            <a:ext cx="5637116" cy="99137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869546" y="5080045"/>
            <a:ext cx="2118038" cy="2769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Diehl et al. </a:t>
            </a:r>
            <a:r>
              <a:rPr lang="en-US" sz="1200" dirty="0" err="1" smtClean="0"/>
              <a:t>arXiv</a:t>
            </a:r>
            <a:r>
              <a:rPr lang="en-US" sz="1200" dirty="0" smtClean="0"/>
              <a:t>: 1302.4604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6547268" y="6156035"/>
            <a:ext cx="2440316" cy="2769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err="1" smtClean="0"/>
              <a:t>Bacchetta</a:t>
            </a:r>
            <a:r>
              <a:rPr lang="en-US" sz="1200" dirty="0" smtClean="0"/>
              <a:t> et al. </a:t>
            </a:r>
            <a:r>
              <a:rPr lang="en-US" sz="1200" dirty="0" err="1" smtClean="0"/>
              <a:t>arXiv</a:t>
            </a:r>
            <a:r>
              <a:rPr lang="en-US" sz="1200" dirty="0" smtClean="0"/>
              <a:t>: 1107.5755</a:t>
            </a:r>
            <a:endParaRPr lang="en-US" sz="1200" dirty="0"/>
          </a:p>
        </p:txBody>
      </p:sp>
      <p:sp>
        <p:nvSpPr>
          <p:cNvPr id="3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MENU2013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October </a:t>
            </a:r>
            <a:r>
              <a:rPr lang="en-US" sz="1200" dirty="0" smtClean="0">
                <a:solidFill>
                  <a:schemeClr val="bg1"/>
                </a:solidFill>
              </a:rPr>
              <a:t>2013, </a:t>
            </a:r>
            <a:r>
              <a:rPr lang="en-US" sz="1200" dirty="0" smtClean="0">
                <a:solidFill>
                  <a:schemeClr val="bg1"/>
                </a:solidFill>
              </a:rPr>
              <a:t>Roma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01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22" y="863807"/>
            <a:ext cx="3313057" cy="231985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883679" y="-76200"/>
            <a:ext cx="323057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Sivers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@ JLab12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2183563" y="715500"/>
            <a:ext cx="1929635" cy="43500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2275924" y="781560"/>
            <a:ext cx="1681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C</a:t>
            </a:r>
            <a:r>
              <a:rPr lang="en-US" sz="1400" dirty="0" smtClean="0">
                <a:solidFill>
                  <a:srgbClr val="0000FF"/>
                </a:solidFill>
              </a:rPr>
              <a:t>12-11-111  Hall-B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572" y="3685933"/>
            <a:ext cx="4163218" cy="2623944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2925697" y="5040434"/>
            <a:ext cx="847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0000FF"/>
                </a:solidFill>
              </a:rPr>
              <a:t>SOLID </a:t>
            </a:r>
          </a:p>
          <a:p>
            <a:r>
              <a:rPr lang="en-US" sz="1000" b="1" dirty="0" smtClean="0">
                <a:solidFill>
                  <a:srgbClr val="0000FF"/>
                </a:solidFill>
              </a:rPr>
              <a:t>(projected)</a:t>
            </a:r>
            <a:endParaRPr lang="en-US" sz="1000" b="1" dirty="0">
              <a:solidFill>
                <a:srgbClr val="0000FF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2378123" y="3329520"/>
            <a:ext cx="1929635" cy="573913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2480113" y="3375700"/>
            <a:ext cx="1710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E12-10-006  Hall-A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E12-11-108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-3813969" y="4223173"/>
            <a:ext cx="1150450" cy="29187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Proton</a:t>
            </a:r>
            <a:endParaRPr lang="en-US" sz="1400" dirty="0"/>
          </a:p>
        </p:txBody>
      </p:sp>
      <p:sp>
        <p:nvSpPr>
          <p:cNvPr id="62" name="Rounded Rectangle 61"/>
          <p:cNvSpPr/>
          <p:nvPr/>
        </p:nvSpPr>
        <p:spPr>
          <a:xfrm>
            <a:off x="734940" y="3394060"/>
            <a:ext cx="1150450" cy="29187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NH</a:t>
            </a:r>
            <a:r>
              <a:rPr lang="en-US" sz="1400" baseline="-25000" dirty="0" smtClean="0"/>
              <a:t>3 </a:t>
            </a:r>
            <a:r>
              <a:rPr lang="en-US" sz="1400" dirty="0" smtClean="0"/>
              <a:t>&amp;</a:t>
            </a:r>
            <a:r>
              <a:rPr lang="en-US" sz="1400" baseline="30000" dirty="0" smtClean="0"/>
              <a:t> </a:t>
            </a:r>
            <a:r>
              <a:rPr lang="en-US" sz="1400" baseline="30000" dirty="0" smtClean="0"/>
              <a:t>3</a:t>
            </a:r>
            <a:r>
              <a:rPr lang="en-US" sz="1400" dirty="0" smtClean="0"/>
              <a:t>He</a:t>
            </a:r>
            <a:endParaRPr lang="en-US" sz="14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7059" y="1461459"/>
            <a:ext cx="3703207" cy="2761714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8000237" y="1428816"/>
            <a:ext cx="989263" cy="5454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917539" y="1715596"/>
            <a:ext cx="7618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"/>
              </a:rPr>
              <a:t>)X 40 days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7214365" y="2900694"/>
            <a:ext cx="1929635" cy="43500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7214366" y="2932119"/>
            <a:ext cx="19030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E12-11-007  Hall-A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MENU2013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October </a:t>
            </a:r>
            <a:r>
              <a:rPr lang="en-US" sz="1200" dirty="0" smtClean="0">
                <a:solidFill>
                  <a:schemeClr val="bg1"/>
                </a:solidFill>
              </a:rPr>
              <a:t>2013, </a:t>
            </a:r>
            <a:r>
              <a:rPr lang="en-US" sz="1200" dirty="0" smtClean="0">
                <a:solidFill>
                  <a:schemeClr val="bg1"/>
                </a:solidFill>
              </a:rPr>
              <a:t>Roma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771067" y="1282879"/>
            <a:ext cx="1150450" cy="29187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aseline="30000" dirty="0" smtClean="0"/>
              <a:t>3</a:t>
            </a:r>
            <a:r>
              <a:rPr lang="en-US" sz="1400" dirty="0" smtClean="0"/>
              <a:t>He</a:t>
            </a:r>
            <a:endParaRPr lang="en-US" sz="1400" dirty="0"/>
          </a:p>
        </p:txBody>
      </p:sp>
      <p:sp>
        <p:nvSpPr>
          <p:cNvPr id="29" name="Rounded Rectangle 28"/>
          <p:cNvSpPr/>
          <p:nvPr/>
        </p:nvSpPr>
        <p:spPr>
          <a:xfrm>
            <a:off x="1095756" y="678045"/>
            <a:ext cx="1150450" cy="29187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HDice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02331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dim-clas12proj-pi+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709" y="695542"/>
            <a:ext cx="5761796" cy="57617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51213" y="2563091"/>
            <a:ext cx="515257" cy="87612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054000" y="-76200"/>
            <a:ext cx="332547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Multi-D Analysis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353" y="4295896"/>
            <a:ext cx="900282" cy="1731311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2516457" y="943116"/>
            <a:ext cx="1783072" cy="62959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496960" y="974563"/>
            <a:ext cx="18784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Statistical errors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4D analysis on </a:t>
            </a:r>
            <a:r>
              <a:rPr lang="en-US" sz="1600" dirty="0" smtClean="0">
                <a:latin typeface="Symbol"/>
              </a:rPr>
              <a:t>p</a:t>
            </a:r>
            <a:r>
              <a:rPr lang="en-US" sz="1600" dirty="0" smtClean="0"/>
              <a:t>+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766470" y="3439213"/>
            <a:ext cx="2332300" cy="12571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MENU2013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October </a:t>
            </a:r>
            <a:r>
              <a:rPr lang="en-US" sz="1200" dirty="0" smtClean="0">
                <a:solidFill>
                  <a:schemeClr val="bg1"/>
                </a:solidFill>
              </a:rPr>
              <a:t>2013, </a:t>
            </a:r>
            <a:r>
              <a:rPr lang="en-US" sz="1200" dirty="0" smtClean="0">
                <a:solidFill>
                  <a:schemeClr val="bg1"/>
                </a:solidFill>
              </a:rPr>
              <a:t>Roma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178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87926" y="-76200"/>
            <a:ext cx="482205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 World-wide Challenge  </a:t>
            </a:r>
            <a:endParaRPr lang="en-US" sz="3600" b="1" baseline="-250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8715"/>
            <a:ext cx="9144000" cy="5567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" y="6011333"/>
            <a:ext cx="9144000" cy="617247"/>
          </a:xfrm>
          <a:prstGeom prst="rect">
            <a:avLst/>
          </a:prstGeom>
        </p:spPr>
      </p:pic>
      <p:sp>
        <p:nvSpPr>
          <p:cNvPr id="11" name="Multiply 10"/>
          <p:cNvSpPr/>
          <p:nvPr/>
        </p:nvSpPr>
        <p:spPr>
          <a:xfrm>
            <a:off x="2464234" y="6011333"/>
            <a:ext cx="922433" cy="617247"/>
          </a:xfrm>
          <a:prstGeom prst="mathMultipl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05202" y="6035192"/>
            <a:ext cx="697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EIC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352800" y="2438094"/>
            <a:ext cx="3766199" cy="3759345"/>
          </a:xfrm>
          <a:custGeom>
            <a:avLst/>
            <a:gdLst>
              <a:gd name="connsiteX0" fmla="*/ 118533 w 3766199"/>
              <a:gd name="connsiteY0" fmla="*/ 592973 h 3759345"/>
              <a:gd name="connsiteX1" fmla="*/ 1490133 w 3766199"/>
              <a:gd name="connsiteY1" fmla="*/ 306 h 3759345"/>
              <a:gd name="connsiteX2" fmla="*/ 3081867 w 3766199"/>
              <a:gd name="connsiteY2" fmla="*/ 660706 h 3759345"/>
              <a:gd name="connsiteX3" fmla="*/ 3759200 w 3766199"/>
              <a:gd name="connsiteY3" fmla="*/ 2523373 h 3759345"/>
              <a:gd name="connsiteX4" fmla="*/ 2709333 w 3766199"/>
              <a:gd name="connsiteY4" fmla="*/ 3742573 h 3759345"/>
              <a:gd name="connsiteX5" fmla="*/ 965200 w 3766199"/>
              <a:gd name="connsiteY5" fmla="*/ 3251506 h 3759345"/>
              <a:gd name="connsiteX6" fmla="*/ 0 w 3766199"/>
              <a:gd name="connsiteY6" fmla="*/ 3522439 h 3759345"/>
              <a:gd name="connsiteX7" fmla="*/ 0 w 3766199"/>
              <a:gd name="connsiteY7" fmla="*/ 3522439 h 375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66199" h="3759345">
                <a:moveTo>
                  <a:pt x="118533" y="592973"/>
                </a:moveTo>
                <a:cubicBezTo>
                  <a:pt x="557388" y="290995"/>
                  <a:pt x="996244" y="-10983"/>
                  <a:pt x="1490133" y="306"/>
                </a:cubicBezTo>
                <a:cubicBezTo>
                  <a:pt x="1984022" y="11595"/>
                  <a:pt x="2703689" y="240195"/>
                  <a:pt x="3081867" y="660706"/>
                </a:cubicBezTo>
                <a:cubicBezTo>
                  <a:pt x="3460045" y="1081217"/>
                  <a:pt x="3821289" y="2009729"/>
                  <a:pt x="3759200" y="2523373"/>
                </a:cubicBezTo>
                <a:cubicBezTo>
                  <a:pt x="3697111" y="3037017"/>
                  <a:pt x="3175000" y="3621217"/>
                  <a:pt x="2709333" y="3742573"/>
                </a:cubicBezTo>
                <a:cubicBezTo>
                  <a:pt x="2243666" y="3863929"/>
                  <a:pt x="1416755" y="3288195"/>
                  <a:pt x="965200" y="3251506"/>
                </a:cubicBezTo>
                <a:cubicBezTo>
                  <a:pt x="513645" y="3214817"/>
                  <a:pt x="0" y="3522439"/>
                  <a:pt x="0" y="3522439"/>
                </a:cubicBezTo>
                <a:lnTo>
                  <a:pt x="0" y="3522439"/>
                </a:lnTo>
              </a:path>
            </a:pathLst>
          </a:custGeom>
          <a:ln w="38100"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MENU2013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October </a:t>
            </a:r>
            <a:r>
              <a:rPr lang="en-US" sz="1200" dirty="0" smtClean="0">
                <a:solidFill>
                  <a:schemeClr val="bg1"/>
                </a:solidFill>
              </a:rPr>
              <a:t>2013, </a:t>
            </a:r>
            <a:r>
              <a:rPr lang="en-US" sz="1200" dirty="0" smtClean="0">
                <a:solidFill>
                  <a:schemeClr val="bg1"/>
                </a:solidFill>
              </a:rPr>
              <a:t>Roma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9768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634334" y="-76200"/>
            <a:ext cx="372920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JLab12 Charge</a:t>
            </a:r>
            <a:endParaRPr lang="en-US" sz="3600" b="1" baseline="-2500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909733"/>
            <a:ext cx="811018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Complete mapping (3D) of the nucleon in the valence region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High potential of the complementary programs of 3 experimental halls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8726" y="824225"/>
            <a:ext cx="8110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Start of Accelerator commissioning expected in November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a</a:t>
            </a:r>
            <a:r>
              <a:rPr lang="en-US" sz="1600" b="1" dirty="0" smtClean="0">
                <a:solidFill>
                  <a:srgbClr val="FF0000"/>
                </a:solidFill>
              </a:rPr>
              <a:t>nd running beam to Hall-A in February 2014</a:t>
            </a:r>
          </a:p>
          <a:p>
            <a:pPr algn="ctr"/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442" y="1613505"/>
            <a:ext cx="4851400" cy="4114800"/>
          </a:xfrm>
          <a:prstGeom prst="rect">
            <a:avLst/>
          </a:prstGeom>
        </p:spPr>
      </p:pic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MENU2013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October </a:t>
            </a:r>
            <a:r>
              <a:rPr lang="en-US" sz="1200" dirty="0" smtClean="0">
                <a:solidFill>
                  <a:schemeClr val="bg1"/>
                </a:solidFill>
              </a:rPr>
              <a:t>2013, </a:t>
            </a:r>
            <a:r>
              <a:rPr lang="en-US" sz="1200" dirty="0" smtClean="0">
                <a:solidFill>
                  <a:schemeClr val="bg1"/>
                </a:solidFill>
              </a:rPr>
              <a:t>Roma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75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47473" y="2967335"/>
            <a:ext cx="504905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Your Text Here</a:t>
            </a:r>
          </a:p>
        </p:txBody>
      </p:sp>
      <p:pic>
        <p:nvPicPr>
          <p:cNvPr id="27651" name="Picture 5" descr="Snapshot 2009-09-08 22-44-24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90600"/>
            <a:ext cx="91440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2407243"/>
            <a:ext cx="4361009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43000" y="838200"/>
            <a:ext cx="2891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Limit defined by luminosity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75314" y="4648200"/>
            <a:ext cx="61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32</a:t>
            </a:r>
            <a:endParaRPr lang="en-US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2130607" y="4865132"/>
            <a:ext cx="61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31</a:t>
            </a:r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2819400" y="5029200"/>
            <a:ext cx="61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35</a:t>
            </a:r>
            <a:endParaRPr lang="en-US" baseline="30000" dirty="0"/>
          </a:p>
        </p:txBody>
      </p:sp>
      <p:sp>
        <p:nvSpPr>
          <p:cNvPr id="13" name="Rectangle 12"/>
          <p:cNvSpPr/>
          <p:nvPr/>
        </p:nvSpPr>
        <p:spPr>
          <a:xfrm>
            <a:off x="4724400" y="1752600"/>
            <a:ext cx="3896552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99848" y="2034736"/>
            <a:ext cx="3221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Different Q</a:t>
            </a:r>
            <a:r>
              <a:rPr lang="en-US" baseline="30000" dirty="0" smtClean="0"/>
              <a:t>2 </a:t>
            </a:r>
            <a:r>
              <a:rPr lang="en-US" dirty="0" smtClean="0"/>
              <a:t>for same </a:t>
            </a:r>
            <a:r>
              <a:rPr lang="en-US" dirty="0" err="1" smtClean="0"/>
              <a:t>x</a:t>
            </a:r>
            <a:r>
              <a:rPr lang="en-US" dirty="0" smtClean="0"/>
              <a:t> range</a:t>
            </a:r>
            <a:endParaRPr lang="en-US" dirty="0"/>
          </a:p>
        </p:txBody>
      </p:sp>
      <p:sp>
        <p:nvSpPr>
          <p:cNvPr id="15" name="Right Triangle 14"/>
          <p:cNvSpPr/>
          <p:nvPr/>
        </p:nvSpPr>
        <p:spPr>
          <a:xfrm rot="10800000" flipH="1">
            <a:off x="762000" y="1447800"/>
            <a:ext cx="1447800" cy="3886200"/>
          </a:xfrm>
          <a:prstGeom prst="rtTriangle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7701877">
            <a:off x="888074" y="3286319"/>
            <a:ext cx="719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EIC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685800" y="3810000"/>
            <a:ext cx="612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34</a:t>
            </a:r>
            <a:endParaRPr lang="en-US" baseline="300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61999" y="1447800"/>
            <a:ext cx="3581401" cy="1588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01600">
              <a:srgbClr val="D51214">
                <a:alpha val="75000"/>
              </a:srgbClr>
            </a:glow>
            <a:outerShdw blurRad="40000" dist="20000" dir="5400000" rotWithShape="0">
              <a:schemeClr val="tx2">
                <a:lumMod val="40000"/>
                <a:lumOff val="60000"/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324600" y="2478992"/>
            <a:ext cx="685800" cy="2514600"/>
          </a:xfrm>
          <a:prstGeom prst="rect">
            <a:avLst/>
          </a:prstGeom>
          <a:noFill/>
          <a:ln>
            <a:solidFill>
              <a:schemeClr val="accent6">
                <a:lumMod val="75000"/>
                <a:alpha val="20000"/>
              </a:schemeClr>
            </a:solidFill>
          </a:ln>
          <a:effectLst>
            <a:glow rad="101600">
              <a:schemeClr val="accent6">
                <a:lumMod val="60000"/>
                <a:lumOff val="40000"/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/>
          <p:cNvSpPr/>
          <p:nvPr/>
        </p:nvSpPr>
        <p:spPr>
          <a:xfrm rot="5400000">
            <a:off x="3145171" y="5194948"/>
            <a:ext cx="206377" cy="1275680"/>
          </a:xfrm>
          <a:prstGeom prst="rightBrace">
            <a:avLst/>
          </a:prstGeom>
          <a:ln>
            <a:solidFill>
              <a:srgbClr val="FF22F6"/>
            </a:solidFill>
          </a:ln>
          <a:effectLst>
            <a:glow rad="101600">
              <a:srgbClr val="FFB3E2">
                <a:alpha val="75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607156" y="6019800"/>
            <a:ext cx="1163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A019FF"/>
                </a:solidFill>
              </a:rPr>
              <a:t> Valence</a:t>
            </a:r>
            <a:endParaRPr lang="en-US" sz="2000" dirty="0">
              <a:solidFill>
                <a:srgbClr val="A019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34000" y="5512393"/>
            <a:ext cx="3463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A019FF"/>
                </a:solidFill>
              </a:rPr>
              <a:t>Complementary experiments</a:t>
            </a:r>
            <a:endParaRPr lang="en-US" sz="2000" dirty="0">
              <a:solidFill>
                <a:srgbClr val="A019FF"/>
              </a:solidFill>
            </a:endParaRPr>
          </a:p>
        </p:txBody>
      </p:sp>
      <p:graphicFrame>
        <p:nvGraphicFramePr>
          <p:cNvPr id="419842" name="Object 2"/>
          <p:cNvGraphicFramePr>
            <a:graphicFrameLocks noChangeAspect="1"/>
          </p:cNvGraphicFramePr>
          <p:nvPr/>
        </p:nvGraphicFramePr>
        <p:xfrm>
          <a:off x="4832350" y="1042988"/>
          <a:ext cx="4148138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name="Equation" r:id="rId5" imgW="2654300" imgH="431800" progId="Equation.3">
                  <p:embed/>
                </p:oleObj>
              </mc:Choice>
              <mc:Fallback>
                <p:oleObj name="Equation" r:id="rId5" imgW="26543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2350" y="1042988"/>
                        <a:ext cx="4148138" cy="674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ight Brace 29"/>
          <p:cNvSpPr/>
          <p:nvPr/>
        </p:nvSpPr>
        <p:spPr>
          <a:xfrm rot="5400000">
            <a:off x="1389578" y="5199429"/>
            <a:ext cx="206377" cy="1275680"/>
          </a:xfrm>
          <a:prstGeom prst="rightBrace">
            <a:avLst/>
          </a:prstGeom>
          <a:ln>
            <a:solidFill>
              <a:srgbClr val="FF22F6"/>
            </a:solidFill>
          </a:ln>
          <a:effectLst>
            <a:glow rad="101600">
              <a:srgbClr val="FFB3E2">
                <a:alpha val="75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261100" y="6024281"/>
            <a:ext cx="641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A019FF"/>
                </a:solidFill>
              </a:rPr>
              <a:t>Sea</a:t>
            </a:r>
            <a:endParaRPr lang="en-US" sz="2000" dirty="0">
              <a:solidFill>
                <a:srgbClr val="A019FF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459090" y="-76200"/>
            <a:ext cx="407973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SIDIS Landscape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MENU2013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October </a:t>
            </a:r>
            <a:r>
              <a:rPr lang="en-US" sz="1200" dirty="0" smtClean="0">
                <a:solidFill>
                  <a:schemeClr val="bg1"/>
                </a:solidFill>
              </a:rPr>
              <a:t>2013, </a:t>
            </a:r>
            <a:r>
              <a:rPr lang="en-US" sz="1200" dirty="0" smtClean="0">
                <a:solidFill>
                  <a:schemeClr val="bg1"/>
                </a:solidFill>
              </a:rPr>
              <a:t>Roma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0144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76837" y="2044005"/>
            <a:ext cx="573746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T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he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JLAB12 F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acility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540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AutoShape 2"/>
          <p:cNvSpPr>
            <a:spLocks noChangeArrowheads="1"/>
          </p:cNvSpPr>
          <p:nvPr/>
        </p:nvSpPr>
        <p:spPr bwMode="auto">
          <a:xfrm rot="5400000">
            <a:off x="3943013" y="2491592"/>
            <a:ext cx="538163" cy="381000"/>
          </a:xfrm>
          <a:prstGeom prst="parallelogram">
            <a:avLst>
              <a:gd name="adj" fmla="val 48339"/>
            </a:avLst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srgbClr val="000000"/>
              </a:solidFill>
              <a:latin typeface="Calibri" pitchFamily="-65" charset="0"/>
            </a:endParaRPr>
          </a:p>
        </p:txBody>
      </p:sp>
      <p:pic>
        <p:nvPicPr>
          <p:cNvPr id="76803" name="Picture 4" descr="6_GeV_Racetr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365" y="2294366"/>
            <a:ext cx="4879882" cy="3450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2019088" y="1835696"/>
            <a:ext cx="4087841" cy="2921878"/>
            <a:chOff x="2134" y="379"/>
            <a:chExt cx="3871" cy="2530"/>
          </a:xfrm>
        </p:grpSpPr>
        <p:pic>
          <p:nvPicPr>
            <p:cNvPr id="76824" name="Picture 7" descr="12_GeV_mods_NL-cryomodules_overlay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34" y="787"/>
              <a:ext cx="864" cy="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825" name="Picture 8" descr="12_GeV_mods_SL-cryomodules_overlay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93" y="2050"/>
              <a:ext cx="1174" cy="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2932" y="1408"/>
              <a:ext cx="632" cy="534"/>
              <a:chOff x="3146" y="1440"/>
              <a:chExt cx="632" cy="534"/>
            </a:xfrm>
          </p:grpSpPr>
          <p:sp>
            <p:nvSpPr>
              <p:cNvPr id="4106" name="Text Box 10"/>
              <p:cNvSpPr txBox="1">
                <a:spLocks noChangeArrowheads="1"/>
              </p:cNvSpPr>
              <p:nvPr/>
            </p:nvSpPr>
            <p:spPr bwMode="auto">
              <a:xfrm>
                <a:off x="3360" y="1440"/>
                <a:ext cx="418" cy="18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 defTabSz="992188" eaLnBrk="0" hangingPunct="0">
                  <a:spcBef>
                    <a:spcPct val="50000"/>
                  </a:spcBef>
                </a:pPr>
                <a:r>
                  <a:rPr lang="en-US" sz="1400" b="1" i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alibri" pitchFamily="-65" charset="0"/>
                  </a:rPr>
                  <a:t>CHL-2</a:t>
                </a:r>
              </a:p>
            </p:txBody>
          </p:sp>
          <p:grpSp>
            <p:nvGrpSpPr>
              <p:cNvPr id="5" name="Group 11"/>
              <p:cNvGrpSpPr>
                <a:grpSpLocks/>
              </p:cNvGrpSpPr>
              <p:nvPr/>
            </p:nvGrpSpPr>
            <p:grpSpPr bwMode="auto">
              <a:xfrm>
                <a:off x="3146" y="1536"/>
                <a:ext cx="406" cy="438"/>
                <a:chOff x="3146" y="1536"/>
                <a:chExt cx="406" cy="438"/>
              </a:xfrm>
            </p:grpSpPr>
            <p:pic>
              <p:nvPicPr>
                <p:cNvPr id="76832" name="Picture 12" descr="12_GeV_mods_CHL_overlay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3146" y="1707"/>
                  <a:ext cx="184" cy="2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6833" name="Picture 13" descr="12_GeV_mods_arrow_overlay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3329" y="1536"/>
                  <a:ext cx="223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4342" y="379"/>
              <a:ext cx="1663" cy="852"/>
              <a:chOff x="4560" y="408"/>
              <a:chExt cx="1663" cy="852"/>
            </a:xfrm>
          </p:grpSpPr>
          <p:sp>
            <p:nvSpPr>
              <p:cNvPr id="4111" name="Text Box 15"/>
              <p:cNvSpPr txBox="1">
                <a:spLocks noChangeArrowheads="1"/>
              </p:cNvSpPr>
              <p:nvPr/>
            </p:nvSpPr>
            <p:spPr bwMode="auto">
              <a:xfrm>
                <a:off x="4737" y="408"/>
                <a:ext cx="1486" cy="64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square" lIns="99276" tIns="49638" rIns="99276" bIns="49638">
                <a:prstTxWarp prst="textNoShape">
                  <a:avLst/>
                </a:prstTxWarp>
                <a:spAutoFit/>
              </a:bodyPr>
              <a:lstStyle/>
              <a:p>
                <a:pPr algn="ctr" defTabSz="992188" eaLnBrk="0" hangingPunct="0">
                  <a:spcBef>
                    <a:spcPct val="50000"/>
                  </a:spcBef>
                </a:pPr>
                <a:r>
                  <a:rPr lang="en-US" sz="1400" b="1" i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Upgrade magnets and power supplies</a:t>
                </a:r>
                <a:endParaRPr lang="en-US" sz="1400" b="1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endParaRPr>
              </a:p>
            </p:txBody>
          </p:sp>
          <p:pic>
            <p:nvPicPr>
              <p:cNvPr id="76829" name="Picture 16" descr="12_GeV_mods_arrow_overlay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560" y="864"/>
                <a:ext cx="306" cy="3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273933" y="4335113"/>
            <a:ext cx="4470401" cy="1762126"/>
            <a:chOff x="531" y="2356"/>
            <a:chExt cx="2816" cy="1110"/>
          </a:xfrm>
        </p:grpSpPr>
        <p:sp>
          <p:nvSpPr>
            <p:cNvPr id="4115" name="Text Box 19"/>
            <p:cNvSpPr txBox="1">
              <a:spLocks noChangeArrowheads="1"/>
            </p:cNvSpPr>
            <p:nvPr/>
          </p:nvSpPr>
          <p:spPr bwMode="auto">
            <a:xfrm>
              <a:off x="1630" y="3087"/>
              <a:ext cx="1717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07784" tIns="53892" rIns="107784" bIns="53892">
              <a:prstTxWarp prst="textNoShape">
                <a:avLst/>
              </a:prstTxWarp>
              <a:spAutoFit/>
            </a:bodyPr>
            <a:lstStyle/>
            <a:p>
              <a:pPr defTabSz="992188" eaLnBrk="0" hangingPunct="0"/>
              <a:r>
                <a:rPr lang="en-US" sz="1600" b="1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pitchFamily="-65" charset="0"/>
                </a:rPr>
                <a:t>Enhance equipment in existing halls</a:t>
              </a:r>
            </a:p>
          </p:txBody>
        </p:sp>
        <p:sp>
          <p:nvSpPr>
            <p:cNvPr id="4116" name="Oval 20"/>
            <p:cNvSpPr>
              <a:spLocks noChangeArrowheads="1"/>
            </p:cNvSpPr>
            <p:nvPr/>
          </p:nvSpPr>
          <p:spPr bwMode="auto">
            <a:xfrm rot="2428027">
              <a:off x="531" y="2356"/>
              <a:ext cx="1180" cy="57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107784" tIns="53892" rIns="107784" bIns="53892">
              <a:prstTxWarp prst="textNoShape">
                <a:avLst/>
              </a:prstTxWarp>
            </a:bodyPr>
            <a:lstStyle/>
            <a:p>
              <a:pPr algn="ctr" defTabSz="992188" eaLnBrk="0" hangingPunct="0"/>
              <a:endParaRPr lang="en-US" sz="2600" b="1" i="1" u="sng">
                <a:solidFill>
                  <a:srgbClr val="99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65" charset="0"/>
              </a:endParaRPr>
            </a:p>
          </p:txBody>
        </p:sp>
      </p:grp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178993" y="996071"/>
            <a:ext cx="5927716" cy="3406077"/>
            <a:chOff x="646" y="-154"/>
            <a:chExt cx="5131" cy="3085"/>
          </a:xfrm>
        </p:grpSpPr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646" y="-154"/>
              <a:ext cx="5131" cy="3085"/>
              <a:chOff x="646" y="-154"/>
              <a:chExt cx="5131" cy="3085"/>
            </a:xfrm>
          </p:grpSpPr>
          <p:pic>
            <p:nvPicPr>
              <p:cNvPr id="76814" name="Picture 23" descr="12_GeV_mods_HallD-beamline_overlay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964" y="530"/>
                <a:ext cx="610" cy="8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815" name="Picture 24" descr="12_GeV_mods_Arc-10_overlay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646" y="1749"/>
                <a:ext cx="2134" cy="1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0" name="Group 25"/>
              <p:cNvGrpSpPr>
                <a:grpSpLocks/>
              </p:cNvGrpSpPr>
              <p:nvPr/>
            </p:nvGrpSpPr>
            <p:grpSpPr bwMode="auto">
              <a:xfrm>
                <a:off x="3554" y="67"/>
                <a:ext cx="945" cy="606"/>
                <a:chOff x="3792" y="74"/>
                <a:chExt cx="945" cy="606"/>
              </a:xfrm>
            </p:grpSpPr>
            <p:pic>
              <p:nvPicPr>
                <p:cNvPr id="76818" name="Picture 26" descr="12_GeV_mods_Hall-D_overlay"/>
                <p:cNvPicPr>
                  <a:picLocks noChangeAspect="1" noChangeArrowheads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3792" y="74"/>
                  <a:ext cx="945" cy="6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6819" name="AutoShape 2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4084" y="324"/>
                  <a:ext cx="192" cy="240"/>
                </a:xfrm>
                <a:prstGeom prst="parallelogram">
                  <a:avLst>
                    <a:gd name="adj" fmla="val 59023"/>
                  </a:avLst>
                </a:prstGeom>
                <a:solidFill>
                  <a:schemeClr val="bg1"/>
                </a:solidFill>
                <a:ln w="19050">
                  <a:noFill/>
                  <a:miter lim="800000"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 sz="2400">
                    <a:solidFill>
                      <a:srgbClr val="000000"/>
                    </a:solidFill>
                    <a:latin typeface="Calibri" pitchFamily="-65" charset="0"/>
                  </a:endParaRPr>
                </a:p>
              </p:txBody>
            </p:sp>
          </p:grpSp>
          <p:sp>
            <p:nvSpPr>
              <p:cNvPr id="76817" name="Text Box 28"/>
              <p:cNvSpPr txBox="1">
                <a:spLocks noChangeArrowheads="1"/>
              </p:cNvSpPr>
              <p:nvPr/>
            </p:nvSpPr>
            <p:spPr bwMode="auto">
              <a:xfrm>
                <a:off x="4566" y="-154"/>
                <a:ext cx="1211" cy="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400" b="1" i="1" dirty="0">
                    <a:solidFill>
                      <a:srgbClr val="000000"/>
                    </a:solidFill>
                  </a:rPr>
                  <a:t>add Hall D </a:t>
                </a:r>
              </a:p>
              <a:p>
                <a:pPr eaLnBrk="0" hangingPunct="0"/>
                <a:r>
                  <a:rPr lang="en-US" sz="1400" b="1" i="1" dirty="0">
                    <a:solidFill>
                      <a:srgbClr val="000000"/>
                    </a:solidFill>
                  </a:rPr>
                  <a:t>(and beam line)</a:t>
                </a:r>
                <a:endParaRPr lang="en-US" sz="1400" b="1" i="1" dirty="0">
                  <a:solidFill>
                    <a:srgbClr val="000000"/>
                  </a:solidFill>
                  <a:latin typeface="Calibri" pitchFamily="-65" charset="0"/>
                </a:endParaRPr>
              </a:p>
            </p:txBody>
          </p:sp>
        </p:grpSp>
        <p:sp>
          <p:nvSpPr>
            <p:cNvPr id="76813" name="Freeform 29"/>
            <p:cNvSpPr>
              <a:spLocks/>
            </p:cNvSpPr>
            <p:nvPr/>
          </p:nvSpPr>
          <p:spPr bwMode="auto">
            <a:xfrm>
              <a:off x="3822" y="341"/>
              <a:ext cx="304" cy="130"/>
            </a:xfrm>
            <a:custGeom>
              <a:avLst/>
              <a:gdLst>
                <a:gd name="T0" fmla="*/ 0 w 304"/>
                <a:gd name="T1" fmla="*/ 130 h 130"/>
                <a:gd name="T2" fmla="*/ 14 w 304"/>
                <a:gd name="T3" fmla="*/ 108 h 130"/>
                <a:gd name="T4" fmla="*/ 28 w 304"/>
                <a:gd name="T5" fmla="*/ 122 h 130"/>
                <a:gd name="T6" fmla="*/ 44 w 304"/>
                <a:gd name="T7" fmla="*/ 128 h 130"/>
                <a:gd name="T8" fmla="*/ 53 w 304"/>
                <a:gd name="T9" fmla="*/ 107 h 130"/>
                <a:gd name="T10" fmla="*/ 72 w 304"/>
                <a:gd name="T11" fmla="*/ 99 h 130"/>
                <a:gd name="T12" fmla="*/ 88 w 304"/>
                <a:gd name="T13" fmla="*/ 106 h 130"/>
                <a:gd name="T14" fmla="*/ 94 w 304"/>
                <a:gd name="T15" fmla="*/ 88 h 130"/>
                <a:gd name="T16" fmla="*/ 96 w 304"/>
                <a:gd name="T17" fmla="*/ 82 h 130"/>
                <a:gd name="T18" fmla="*/ 112 w 304"/>
                <a:gd name="T19" fmla="*/ 84 h 130"/>
                <a:gd name="T20" fmla="*/ 128 w 304"/>
                <a:gd name="T21" fmla="*/ 88 h 130"/>
                <a:gd name="T22" fmla="*/ 146 w 304"/>
                <a:gd name="T23" fmla="*/ 60 h 130"/>
                <a:gd name="T24" fmla="*/ 152 w 304"/>
                <a:gd name="T25" fmla="*/ 62 h 130"/>
                <a:gd name="T26" fmla="*/ 158 w 304"/>
                <a:gd name="T27" fmla="*/ 66 h 130"/>
                <a:gd name="T28" fmla="*/ 170 w 304"/>
                <a:gd name="T29" fmla="*/ 70 h 130"/>
                <a:gd name="T30" fmla="*/ 192 w 304"/>
                <a:gd name="T31" fmla="*/ 38 h 130"/>
                <a:gd name="T32" fmla="*/ 214 w 304"/>
                <a:gd name="T33" fmla="*/ 54 h 130"/>
                <a:gd name="T34" fmla="*/ 236 w 304"/>
                <a:gd name="T35" fmla="*/ 24 h 130"/>
                <a:gd name="T36" fmla="*/ 254 w 304"/>
                <a:gd name="T37" fmla="*/ 34 h 130"/>
                <a:gd name="T38" fmla="*/ 266 w 304"/>
                <a:gd name="T39" fmla="*/ 38 h 130"/>
                <a:gd name="T40" fmla="*/ 286 w 304"/>
                <a:gd name="T41" fmla="*/ 10 h 130"/>
                <a:gd name="T42" fmla="*/ 304 w 304"/>
                <a:gd name="T43" fmla="*/ 0 h 1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04"/>
                <a:gd name="T67" fmla="*/ 0 h 130"/>
                <a:gd name="T68" fmla="*/ 304 w 304"/>
                <a:gd name="T69" fmla="*/ 130 h 13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04" h="130">
                  <a:moveTo>
                    <a:pt x="0" y="130"/>
                  </a:moveTo>
                  <a:cubicBezTo>
                    <a:pt x="16" y="119"/>
                    <a:pt x="11" y="127"/>
                    <a:pt x="14" y="108"/>
                  </a:cubicBezTo>
                  <a:cubicBezTo>
                    <a:pt x="25" y="112"/>
                    <a:pt x="19" y="108"/>
                    <a:pt x="28" y="122"/>
                  </a:cubicBezTo>
                  <a:cubicBezTo>
                    <a:pt x="29" y="124"/>
                    <a:pt x="44" y="128"/>
                    <a:pt x="44" y="128"/>
                  </a:cubicBezTo>
                  <a:cubicBezTo>
                    <a:pt x="53" y="119"/>
                    <a:pt x="40" y="111"/>
                    <a:pt x="53" y="107"/>
                  </a:cubicBezTo>
                  <a:cubicBezTo>
                    <a:pt x="64" y="92"/>
                    <a:pt x="61" y="88"/>
                    <a:pt x="72" y="99"/>
                  </a:cubicBezTo>
                  <a:cubicBezTo>
                    <a:pt x="73" y="103"/>
                    <a:pt x="82" y="116"/>
                    <a:pt x="88" y="106"/>
                  </a:cubicBezTo>
                  <a:cubicBezTo>
                    <a:pt x="88" y="106"/>
                    <a:pt x="93" y="91"/>
                    <a:pt x="94" y="88"/>
                  </a:cubicBezTo>
                  <a:cubicBezTo>
                    <a:pt x="95" y="86"/>
                    <a:pt x="96" y="82"/>
                    <a:pt x="96" y="82"/>
                  </a:cubicBezTo>
                  <a:cubicBezTo>
                    <a:pt x="101" y="83"/>
                    <a:pt x="107" y="83"/>
                    <a:pt x="112" y="84"/>
                  </a:cubicBezTo>
                  <a:cubicBezTo>
                    <a:pt x="117" y="85"/>
                    <a:pt x="128" y="88"/>
                    <a:pt x="128" y="88"/>
                  </a:cubicBezTo>
                  <a:cubicBezTo>
                    <a:pt x="141" y="85"/>
                    <a:pt x="139" y="71"/>
                    <a:pt x="146" y="60"/>
                  </a:cubicBezTo>
                  <a:cubicBezTo>
                    <a:pt x="148" y="61"/>
                    <a:pt x="150" y="61"/>
                    <a:pt x="152" y="62"/>
                  </a:cubicBezTo>
                  <a:cubicBezTo>
                    <a:pt x="154" y="63"/>
                    <a:pt x="156" y="65"/>
                    <a:pt x="158" y="66"/>
                  </a:cubicBezTo>
                  <a:cubicBezTo>
                    <a:pt x="162" y="68"/>
                    <a:pt x="170" y="70"/>
                    <a:pt x="170" y="70"/>
                  </a:cubicBezTo>
                  <a:cubicBezTo>
                    <a:pt x="177" y="60"/>
                    <a:pt x="180" y="42"/>
                    <a:pt x="192" y="38"/>
                  </a:cubicBezTo>
                  <a:cubicBezTo>
                    <a:pt x="201" y="44"/>
                    <a:pt x="204" y="51"/>
                    <a:pt x="214" y="54"/>
                  </a:cubicBezTo>
                  <a:cubicBezTo>
                    <a:pt x="227" y="50"/>
                    <a:pt x="232" y="36"/>
                    <a:pt x="236" y="24"/>
                  </a:cubicBezTo>
                  <a:cubicBezTo>
                    <a:pt x="242" y="26"/>
                    <a:pt x="249" y="32"/>
                    <a:pt x="254" y="34"/>
                  </a:cubicBezTo>
                  <a:cubicBezTo>
                    <a:pt x="258" y="35"/>
                    <a:pt x="266" y="38"/>
                    <a:pt x="266" y="38"/>
                  </a:cubicBezTo>
                  <a:cubicBezTo>
                    <a:pt x="276" y="20"/>
                    <a:pt x="280" y="19"/>
                    <a:pt x="286" y="10"/>
                  </a:cubicBezTo>
                  <a:cubicBezTo>
                    <a:pt x="286" y="8"/>
                    <a:pt x="300" y="2"/>
                    <a:pt x="304" y="0"/>
                  </a:cubicBezTo>
                </a:path>
              </a:pathLst>
            </a:custGeom>
            <a:noFill/>
            <a:ln w="19050" cap="flat" cmpd="sng">
              <a:solidFill>
                <a:srgbClr val="FFB62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38" name="Rectangle 3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3877" y="2876960"/>
            <a:ext cx="3900123" cy="366434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03666" y="985814"/>
            <a:ext cx="281489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Beam Energy       </a:t>
            </a:r>
            <a:r>
              <a:rPr lang="en-US" dirty="0" smtClean="0">
                <a:solidFill>
                  <a:srgbClr val="FF0000"/>
                </a:solidFill>
              </a:rPr>
              <a:t>12 </a:t>
            </a:r>
            <a:r>
              <a:rPr lang="en-US" dirty="0" smtClean="0">
                <a:solidFill>
                  <a:srgbClr val="FF0000"/>
                </a:solidFill>
              </a:rPr>
              <a:t>GeV</a:t>
            </a:r>
          </a:p>
          <a:p>
            <a:r>
              <a:rPr lang="en-US" dirty="0" smtClean="0"/>
              <a:t>Beam current         </a:t>
            </a:r>
            <a:r>
              <a:rPr lang="en-US" dirty="0" smtClean="0">
                <a:solidFill>
                  <a:srgbClr val="FF0000"/>
                </a:solidFill>
              </a:rPr>
              <a:t>90 </a:t>
            </a:r>
            <a:r>
              <a:rPr lang="en-US" dirty="0" smtClean="0">
                <a:solidFill>
                  <a:srgbClr val="FF0000"/>
                </a:solidFill>
                <a:latin typeface="Symbol"/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A</a:t>
            </a:r>
          </a:p>
          <a:p>
            <a:r>
              <a:rPr lang="en-US" dirty="0" smtClean="0"/>
              <a:t>Beam polarization  </a:t>
            </a:r>
            <a:r>
              <a:rPr lang="en-US" dirty="0" smtClean="0">
                <a:solidFill>
                  <a:srgbClr val="FF0000"/>
                </a:solidFill>
              </a:rPr>
              <a:t>85 %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610744" y="-76200"/>
            <a:ext cx="626024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CEBAF Upgrade at Jefferson Lab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2" name="Picture 1" descr="Snapshot 2013-09-25 08-21-44.tif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519" y="693921"/>
            <a:ext cx="2124292" cy="2104314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V="1">
            <a:off x="5290607" y="1700978"/>
            <a:ext cx="2380594" cy="1223812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 flipV="1">
            <a:off x="7636566" y="1700978"/>
            <a:ext cx="1460154" cy="1226928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MENU2013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rd</a:t>
            </a:r>
            <a:r>
              <a:rPr lang="en-US" sz="1200" dirty="0" smtClean="0">
                <a:solidFill>
                  <a:schemeClr val="bg1"/>
                </a:solidFill>
              </a:rPr>
              <a:t> October </a:t>
            </a:r>
            <a:r>
              <a:rPr lang="en-US" sz="1200" dirty="0" smtClean="0">
                <a:solidFill>
                  <a:schemeClr val="bg1"/>
                </a:solidFill>
              </a:rPr>
              <a:t>2013, </a:t>
            </a:r>
            <a:r>
              <a:rPr lang="en-US" sz="1200" dirty="0" smtClean="0">
                <a:solidFill>
                  <a:schemeClr val="bg1"/>
                </a:solidFill>
              </a:rPr>
              <a:t>Roma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5796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9144000" cy="655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09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88756</TotalTime>
  <Words>3127</Words>
  <Application>Microsoft Macintosh PowerPoint</Application>
  <PresentationFormat>On-screen Show (4:3)</PresentationFormat>
  <Paragraphs>767</Paragraphs>
  <Slides>50</Slides>
  <Notes>43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Office Theme</vt:lpstr>
      <vt:lpstr>Equation</vt:lpstr>
      <vt:lpstr>Equazione</vt:lpstr>
      <vt:lpstr>Microsoft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Marco Contalbrigo</dc:creator>
  <cp:lastModifiedBy>Marco Contalbrigo</cp:lastModifiedBy>
  <cp:revision>1394</cp:revision>
  <cp:lastPrinted>2010-12-08T08:29:55Z</cp:lastPrinted>
  <dcterms:created xsi:type="dcterms:W3CDTF">2010-04-14T08:22:41Z</dcterms:created>
  <dcterms:modified xsi:type="dcterms:W3CDTF">2013-10-03T10:50:16Z</dcterms:modified>
</cp:coreProperties>
</file>