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6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7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0.xml" ContentType="application/vnd.openxmlformats-officedocument.presentationml.notesSlide+xml"/>
  <Override PartName="/ppt/embeddings/oleObject40.bin" ContentType="application/vnd.openxmlformats-officedocument.oleObject"/>
  <Override PartName="/ppt/notesSlides/notesSlide11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12.xml" ContentType="application/vnd.openxmlformats-officedocument.presentationml.notesSlide+xml"/>
  <Override PartName="/ppt/embeddings/Microsoft_Equation2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50.bin" ContentType="application/vnd.openxmlformats-officedocument.oleObject"/>
  <Override PartName="/ppt/embeddings/Microsoft_Equation3.bin" ContentType="application/vnd.openxmlformats-officedocument.oleObject"/>
  <Override PartName="/ppt/notesSlides/notesSlide15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16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17.xml" ContentType="application/vnd.openxmlformats-officedocument.presentationml.notesSlide+xml"/>
  <Override PartName="/ppt/embeddings/oleObject56.bin" ContentType="application/vnd.openxmlformats-officedocument.oleObject"/>
  <Override PartName="/ppt/notesSlides/notesSlide18.xml" ContentType="application/vnd.openxmlformats-officedocument.presentationml.notesSlide+xml"/>
  <Override PartName="/ppt/embeddings/oleObject57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58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1481" r:id="rId3"/>
    <p:sldId id="1571" r:id="rId4"/>
    <p:sldId id="1572" r:id="rId5"/>
    <p:sldId id="1570" r:id="rId6"/>
    <p:sldId id="1602" r:id="rId7"/>
    <p:sldId id="1603" r:id="rId8"/>
    <p:sldId id="1461" r:id="rId9"/>
    <p:sldId id="1485" r:id="rId10"/>
    <p:sldId id="1639" r:id="rId11"/>
    <p:sldId id="1640" r:id="rId12"/>
    <p:sldId id="1641" r:id="rId13"/>
    <p:sldId id="1642" r:id="rId14"/>
    <p:sldId id="1632" r:id="rId15"/>
    <p:sldId id="1608" r:id="rId16"/>
    <p:sldId id="1609" r:id="rId17"/>
    <p:sldId id="1629" r:id="rId18"/>
    <p:sldId id="1532" r:id="rId19"/>
    <p:sldId id="1562" r:id="rId20"/>
    <p:sldId id="1540" r:id="rId21"/>
    <p:sldId id="1617" r:id="rId22"/>
    <p:sldId id="1575" r:id="rId23"/>
    <p:sldId id="1576" r:id="rId24"/>
    <p:sldId id="1578" r:id="rId25"/>
    <p:sldId id="1579" r:id="rId26"/>
    <p:sldId id="161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risto Cisbani" initials="EC" lastIdx="2" clrIdx="0"/>
  <p:cmAuthor id="1" name="Cвой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B252B"/>
    <a:srgbClr val="DFD455"/>
    <a:srgbClr val="E03DDA"/>
    <a:srgbClr val="FF48F7"/>
    <a:srgbClr val="DFD2E7"/>
    <a:srgbClr val="E3CBE7"/>
    <a:srgbClr val="D9B8D6"/>
    <a:srgbClr val="C4A5BF"/>
    <a:srgbClr val="E4C535"/>
    <a:srgbClr val="357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5818" autoAdjust="0"/>
  </p:normalViewPr>
  <p:slideViewPr>
    <p:cSldViewPr snapToGrid="0" snapToObjects="1">
      <p:cViewPr>
        <p:scale>
          <a:sx n="125" d="100"/>
          <a:sy n="125" d="100"/>
        </p:scale>
        <p:origin x="-73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wmf"/><Relationship Id="rId8" Type="http://schemas.openxmlformats.org/officeDocument/2006/relationships/image" Target="../media/image27.emf"/><Relationship Id="rId9" Type="http://schemas.openxmlformats.org/officeDocument/2006/relationships/image" Target="../media/image28.wmf"/><Relationship Id="rId10" Type="http://schemas.openxmlformats.org/officeDocument/2006/relationships/image" Target="../media/image29.emf"/><Relationship Id="rId1" Type="http://schemas.openxmlformats.org/officeDocument/2006/relationships/image" Target="../media/image5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wmf"/><Relationship Id="rId5" Type="http://schemas.openxmlformats.org/officeDocument/2006/relationships/image" Target="../media/image27.emf"/><Relationship Id="rId6" Type="http://schemas.openxmlformats.org/officeDocument/2006/relationships/image" Target="../media/image28.w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wmf"/><Relationship Id="rId8" Type="http://schemas.openxmlformats.org/officeDocument/2006/relationships/image" Target="../media/image27.emf"/><Relationship Id="rId9" Type="http://schemas.openxmlformats.org/officeDocument/2006/relationships/image" Target="../media/image28.wmf"/><Relationship Id="rId10" Type="http://schemas.openxmlformats.org/officeDocument/2006/relationships/image" Target="../media/image29.emf"/><Relationship Id="rId1" Type="http://schemas.openxmlformats.org/officeDocument/2006/relationships/image" Target="../media/image36.emf"/><Relationship Id="rId2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wmf"/><Relationship Id="rId7" Type="http://schemas.openxmlformats.org/officeDocument/2006/relationships/image" Target="../media/image27.emf"/><Relationship Id="rId8" Type="http://schemas.openxmlformats.org/officeDocument/2006/relationships/image" Target="../media/image28.wmf"/><Relationship Id="rId9" Type="http://schemas.openxmlformats.org/officeDocument/2006/relationships/image" Target="../media/image29.emf"/><Relationship Id="rId10" Type="http://schemas.openxmlformats.org/officeDocument/2006/relationships/image" Target="../media/image46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728B-32A3-944B-A7BD-DD912AC76995}" type="datetimeFigureOut">
              <a:rPr lang="en-US" smtClean="0"/>
              <a:pPr/>
              <a:t>03/11/15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D5413-665A-8C4B-B85F-5C603DCC1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FB9905-6D89-A143-8EF2-FB1A254D5AAB}" type="datetime1">
              <a:rPr lang="en-US"/>
              <a:pPr>
                <a:defRPr/>
              </a:pPr>
              <a:t>03/11/15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649E0E-4C44-FB4C-A473-DE36212A8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0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5BFEB-D5C6-B34F-911F-7D0AEDC49E8E}" type="slidenum">
              <a:rPr lang="en-US"/>
              <a:pPr/>
              <a:t>2</a:t>
            </a:fld>
            <a:endParaRPr lang="en-US"/>
          </a:p>
        </p:txBody>
      </p:sp>
      <p:sp>
        <p:nvSpPr>
          <p:cNvPr id="151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Trovare un plot migliore</a:t>
            </a:r>
            <a:r>
              <a:rPr lang="it-IT" baseline="0" dirty="0" smtClean="0"/>
              <a:t> nella presentazione di Luciano ? E formula di </a:t>
            </a:r>
            <a:r>
              <a:rPr lang="it-IT" baseline="0" dirty="0" err="1" smtClean="0"/>
              <a:t>Repko</a:t>
            </a:r>
            <a:r>
              <a:rPr lang="it-IT" baseline="0" dirty="0" smtClean="0"/>
              <a:t>  </a:t>
            </a:r>
            <a:r>
              <a:rPr lang="it-IT" baseline="0" dirty="0" err="1" smtClean="0"/>
              <a:t>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alpha_S</a:t>
            </a:r>
            <a:r>
              <a:rPr lang="it-IT" baseline="0" dirty="0" smtClean="0"/>
              <a:t> mq/Q^2</a:t>
            </a:r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Mettere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immagine</a:t>
            </a:r>
            <a:r>
              <a:rPr lang="en-US" dirty="0" smtClean="0"/>
              <a:t> con </a:t>
            </a:r>
            <a:r>
              <a:rPr lang="en-US" dirty="0" err="1" smtClean="0"/>
              <a:t>dati</a:t>
            </a:r>
            <a:r>
              <a:rPr lang="en-US" dirty="0" smtClean="0"/>
              <a:t> ? Serve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gluone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56E87-349A-6747-B672-6F960F4B787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Vedi se </a:t>
            </a:r>
            <a:r>
              <a:rPr lang="it-IT" dirty="0" err="1" smtClean="0"/>
              <a:t>c’e’</a:t>
            </a:r>
            <a:r>
              <a:rPr lang="it-IT" dirty="0" smtClean="0"/>
              <a:t> qualcosa su EIC</a:t>
            </a:r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15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16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Ma che fa SOLID with 3He ? Non fa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isoscalar</a:t>
            </a:r>
            <a:r>
              <a:rPr lang="it-IT" baseline="0" dirty="0" smtClean="0"/>
              <a:t> ma ci </a:t>
            </a:r>
            <a:r>
              <a:rPr lang="it-IT" baseline="0" dirty="0" err="1" smtClean="0"/>
              <a:t>s</a:t>
            </a:r>
            <a:r>
              <a:rPr lang="it-IT" baseline="0" dirty="0" smtClean="0"/>
              <a:t> avvicina</a:t>
            </a:r>
            <a:r>
              <a:rPr lang="en-US" baseline="0" dirty="0" smtClean="0"/>
              <a:t>…</a:t>
            </a:r>
          </a:p>
          <a:p>
            <a:r>
              <a:rPr lang="en-US" baseline="0" dirty="0" err="1" smtClean="0"/>
              <a:t>Che</a:t>
            </a:r>
            <a:r>
              <a:rPr lang="en-US" baseline="0" dirty="0" smtClean="0"/>
              <a:t> target </a:t>
            </a:r>
            <a:r>
              <a:rPr lang="en-US" baseline="0" dirty="0" err="1" smtClean="0"/>
              <a:t>usa</a:t>
            </a:r>
            <a:r>
              <a:rPr lang="en-US" baseline="0" dirty="0" smtClean="0"/>
              <a:t> qua ?  NH3 e ND3…. </a:t>
            </a:r>
            <a:r>
              <a:rPr lang="en-US" baseline="0" dirty="0" err="1" smtClean="0"/>
              <a:t>Isoscalar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funziona</a:t>
            </a:r>
            <a:r>
              <a:rPr lang="en-US" baseline="0" dirty="0" smtClean="0"/>
              <a:t> ?</a:t>
            </a:r>
          </a:p>
          <a:p>
            <a:r>
              <a:rPr lang="en-US" baseline="0" dirty="0" err="1" smtClean="0"/>
              <a:t>Cambiar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puntatore</a:t>
            </a:r>
            <a:r>
              <a:rPr lang="en-US" baseline="0" dirty="0" smtClean="0"/>
              <a:t> verso I due </a:t>
            </a:r>
            <a:r>
              <a:rPr lang="en-US" baseline="0" dirty="0" err="1" smtClean="0"/>
              <a:t>punti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errore</a:t>
            </a:r>
            <a:endParaRPr lang="en-US" baseline="0" dirty="0" smtClean="0"/>
          </a:p>
          <a:p>
            <a:r>
              <a:rPr lang="en-US" baseline="0" dirty="0" smtClean="0"/>
              <a:t>Ma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assunzinoe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fatto</a:t>
            </a:r>
            <a:r>
              <a:rPr lang="en-US" baseline="0" dirty="0" smtClean="0"/>
              <a:t> per Delta </a:t>
            </a:r>
            <a:r>
              <a:rPr lang="en-US" baseline="0" dirty="0" err="1" smtClean="0"/>
              <a:t>sbar</a:t>
            </a:r>
            <a:r>
              <a:rPr lang="en-US" baseline="0" dirty="0" smtClean="0"/>
              <a:t> ?</a:t>
            </a:r>
          </a:p>
          <a:p>
            <a:r>
              <a:rPr lang="en-US" baseline="0" dirty="0" err="1" smtClean="0"/>
              <a:t>Vedere</a:t>
            </a:r>
            <a:r>
              <a:rPr lang="en-US" baseline="0" dirty="0" smtClean="0"/>
              <a:t> proposal </a:t>
            </a:r>
            <a:r>
              <a:rPr lang="en-US" baseline="0" dirty="0" err="1" smtClean="0"/>
              <a:t>iniziale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perche</a:t>
            </a:r>
            <a:r>
              <a:rPr lang="en-US" baseline="0" dirty="0" smtClean="0"/>
              <a:t>’ ha </a:t>
            </a:r>
            <a:r>
              <a:rPr lang="en-US" baseline="0" dirty="0" err="1" smtClean="0"/>
              <a:t>errori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cosi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piccoli</a:t>
            </a:r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17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Inverti i plot</a:t>
            </a:r>
            <a:r>
              <a:rPr lang="it-IT" baseline="0" dirty="0" smtClean="0"/>
              <a:t> Q2 ed EIC</a:t>
            </a:r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5BFEB-D5C6-B34F-911F-7D0AEDC49E8E}" type="slidenum">
              <a:rPr lang="en-US"/>
              <a:pPr/>
              <a:t>18</a:t>
            </a:fld>
            <a:endParaRPr lang="en-US"/>
          </a:p>
        </p:txBody>
      </p:sp>
      <p:sp>
        <p:nvSpPr>
          <p:cNvPr id="151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Aggiungere link a </a:t>
            </a:r>
            <a:r>
              <a:rPr lang="it-IT" dirty="0" err="1" smtClean="0"/>
              <a:t>FFs</a:t>
            </a:r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19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Dovrei sapere come accedere a quelle </a:t>
            </a:r>
            <a:r>
              <a:rPr lang="it-IT" dirty="0" err="1" smtClean="0"/>
              <a:t>chirally-odd</a:t>
            </a:r>
            <a:r>
              <a:rPr lang="it-IT" dirty="0" smtClean="0"/>
              <a:t>, se le mostro</a:t>
            </a:r>
            <a:r>
              <a:rPr lang="it-IT" baseline="0" dirty="0" smtClean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cosi’</a:t>
            </a:r>
            <a:r>
              <a:rPr lang="it-IT" dirty="0" smtClean="0"/>
              <a:t>…..</a:t>
            </a:r>
          </a:p>
          <a:p>
            <a:r>
              <a:rPr lang="it-IT" dirty="0" smtClean="0"/>
              <a:t>Tra l’altro non credo valga la tabella,</a:t>
            </a:r>
            <a:r>
              <a:rPr lang="it-IT" baseline="0" dirty="0" smtClean="0"/>
              <a:t> in DVCS dipendo sempre da tutte e 4….</a:t>
            </a:r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20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21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Vanderhaeghen,Guichon,Guidal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</a:t>
            </a:r>
            <a:endParaRPr lang="it-I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Vedere</a:t>
            </a:r>
            <a:r>
              <a:rPr lang="it-IT" baseline="0" dirty="0" smtClean="0"/>
              <a:t> i vari casi</a:t>
            </a:r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5BFEB-D5C6-B34F-911F-7D0AEDC49E8E}" type="slidenum">
              <a:rPr lang="en-US"/>
              <a:pPr/>
              <a:t>3</a:t>
            </a:fld>
            <a:endParaRPr lang="en-US"/>
          </a:p>
        </p:txBody>
      </p:sp>
      <p:sp>
        <p:nvSpPr>
          <p:cNvPr id="151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Discutere che servono spin (fin dall’</a:t>
            </a:r>
            <a:r>
              <a:rPr lang="it-IT" baseline="0" dirty="0" err="1" smtClean="0"/>
              <a:t>iniio</a:t>
            </a:r>
            <a:r>
              <a:rPr lang="it-IT" baseline="0" dirty="0" smtClean="0"/>
              <a:t> </a:t>
            </a:r>
            <a:r>
              <a:rPr lang="it-IT" baseline="0" dirty="0" smtClean="0">
                <a:sym typeface="Wingdings"/>
              </a:rPr>
              <a:t> metter qualche simbolo nel disegno ?</a:t>
            </a:r>
            <a:r>
              <a:rPr lang="it-IT" baseline="0" dirty="0" smtClean="0"/>
              <a:t>) e scala perturbativa</a:t>
            </a:r>
            <a:endParaRPr 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23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Vedere</a:t>
            </a:r>
            <a:r>
              <a:rPr lang="it-IT" baseline="0" dirty="0" smtClean="0"/>
              <a:t> i vari casi</a:t>
            </a:r>
            <a:endParaRPr lang="it-I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Sachs GE e GM danno </a:t>
            </a:r>
            <a:r>
              <a:rPr lang="it-IT" dirty="0" err="1" smtClean="0"/>
              <a:t>scattering</a:t>
            </a:r>
            <a:r>
              <a:rPr lang="it-IT" dirty="0" smtClean="0"/>
              <a:t> elettrico e magnetico, son questi che a Q2=0 danno carica e momento magnetico anomalo</a:t>
            </a:r>
          </a:p>
          <a:p>
            <a:r>
              <a:rPr lang="it-IT" dirty="0" err="1" smtClean="0"/>
              <a:t>Dirac</a:t>
            </a:r>
            <a:r>
              <a:rPr lang="it-IT" dirty="0" smtClean="0"/>
              <a:t> F1 e Pauli F2 danno </a:t>
            </a:r>
            <a:r>
              <a:rPr lang="it-IT" dirty="0" err="1" smtClean="0"/>
              <a:t>scattering</a:t>
            </a:r>
            <a:r>
              <a:rPr lang="it-IT" dirty="0" smtClean="0"/>
              <a:t> che preserva o</a:t>
            </a:r>
            <a:r>
              <a:rPr lang="it-IT" baseline="0" dirty="0" smtClean="0"/>
              <a:t> flippa </a:t>
            </a:r>
            <a:r>
              <a:rPr lang="it-IT" baseline="0" dirty="0" err="1" smtClean="0"/>
              <a:t>l’elicita’</a:t>
            </a:r>
            <a:r>
              <a:rPr lang="it-IT" baseline="0" dirty="0" smtClean="0"/>
              <a:t> </a:t>
            </a:r>
            <a:endParaRPr lang="it-IT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25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Sachs GE e GM danno </a:t>
            </a:r>
            <a:r>
              <a:rPr lang="it-IT" dirty="0" err="1" smtClean="0"/>
              <a:t>scattering</a:t>
            </a:r>
            <a:r>
              <a:rPr lang="it-IT" dirty="0" smtClean="0"/>
              <a:t> elettrico e magnetico, son questi che a Q2=0 danno carica e momento magnetico anomalo</a:t>
            </a:r>
          </a:p>
          <a:p>
            <a:r>
              <a:rPr lang="it-IT" dirty="0" err="1" smtClean="0"/>
              <a:t>Dirac</a:t>
            </a:r>
            <a:r>
              <a:rPr lang="it-IT" dirty="0" smtClean="0"/>
              <a:t> F1 e Pauli F2 danno </a:t>
            </a:r>
            <a:r>
              <a:rPr lang="it-IT" dirty="0" err="1" smtClean="0"/>
              <a:t>scattering</a:t>
            </a:r>
            <a:r>
              <a:rPr lang="it-IT" dirty="0" smtClean="0"/>
              <a:t> che preserva o</a:t>
            </a:r>
            <a:r>
              <a:rPr lang="it-IT" baseline="0" dirty="0" smtClean="0"/>
              <a:t> flippa </a:t>
            </a:r>
            <a:r>
              <a:rPr lang="it-IT" baseline="0" dirty="0" err="1" smtClean="0"/>
              <a:t>l’elicita’</a:t>
            </a:r>
            <a:r>
              <a:rPr lang="it-IT" baseline="0" dirty="0" smtClean="0"/>
              <a:t> </a:t>
            </a:r>
            <a:endParaRPr lang="it-IT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26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baseline="0" dirty="0" smtClean="0"/>
              <a:t>Aggiungere </a:t>
            </a:r>
            <a:r>
              <a:rPr lang="it-IT" baseline="0" dirty="0" err="1" smtClean="0"/>
              <a:t>range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validita’</a:t>
            </a:r>
            <a:r>
              <a:rPr lang="it-IT" baseline="0" dirty="0" smtClean="0"/>
              <a:t> per fattorizzazione </a:t>
            </a:r>
            <a:r>
              <a:rPr lang="it-IT" baseline="0" dirty="0" err="1" smtClean="0"/>
              <a:t>GPDs</a:t>
            </a:r>
            <a:endParaRPr lang="it-IT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9ED9953-EEA0-3840-B9DC-A211588AC486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Domanda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raggiunto</a:t>
            </a:r>
            <a:r>
              <a:rPr lang="en-US" dirty="0" smtClean="0"/>
              <a:t> I 12 GeV</a:t>
            </a:r>
            <a:r>
              <a:rPr lang="en-US" baseline="0" dirty="0" smtClean="0"/>
              <a:t> ?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5BFEB-D5C6-B34F-911F-7D0AEDC49E8E}" type="slidenum">
              <a:rPr lang="en-US"/>
              <a:pPr/>
              <a:t>7</a:t>
            </a:fld>
            <a:endParaRPr lang="en-US"/>
          </a:p>
        </p:txBody>
      </p:sp>
      <p:sp>
        <p:nvSpPr>
          <p:cNvPr id="151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Discutere che servono spin (fin dall’</a:t>
            </a:r>
            <a:r>
              <a:rPr lang="it-IT" baseline="0" dirty="0" err="1" smtClean="0"/>
              <a:t>iniio</a:t>
            </a:r>
            <a:r>
              <a:rPr lang="it-IT" baseline="0" dirty="0" smtClean="0"/>
              <a:t> </a:t>
            </a:r>
            <a:r>
              <a:rPr lang="it-IT" baseline="0" dirty="0" smtClean="0">
                <a:sym typeface="Wingdings"/>
              </a:rPr>
              <a:t> metter qualche simbolo nel disegno ?</a:t>
            </a:r>
            <a:r>
              <a:rPr lang="it-IT" baseline="0" dirty="0" smtClean="0"/>
              <a:t>) e scala perturbativa</a:t>
            </a:r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Che</a:t>
            </a:r>
            <a:r>
              <a:rPr lang="en-US" dirty="0" smtClean="0"/>
              <a:t> dice optical theorem ?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Mettere</a:t>
            </a:r>
            <a:r>
              <a:rPr lang="en-US" dirty="0" smtClean="0"/>
              <a:t> </a:t>
            </a:r>
            <a:r>
              <a:rPr lang="en-US" dirty="0" err="1" smtClean="0"/>
              <a:t>variabili</a:t>
            </a:r>
            <a:r>
              <a:rPr lang="en-US" dirty="0" smtClean="0"/>
              <a:t> SIDIS ?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Aggiungere</a:t>
            </a:r>
            <a:r>
              <a:rPr lang="en-US" dirty="0" smtClean="0"/>
              <a:t> FFs</a:t>
            </a: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56E87-349A-6747-B672-6F960F4B787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Aggiungere</a:t>
            </a:r>
            <a:r>
              <a:rPr lang="en-US" dirty="0" smtClean="0"/>
              <a:t> </a:t>
            </a:r>
            <a:r>
              <a:rPr lang="en-US" dirty="0" err="1" smtClean="0"/>
              <a:t>convoluzione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56E87-349A-6747-B672-6F960F4B787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capito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 ZEUS !!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Spezzare</a:t>
            </a:r>
            <a:r>
              <a:rPr lang="en-US" baseline="0" dirty="0" smtClean="0"/>
              <a:t> la slides in due, con e </a:t>
            </a:r>
            <a:r>
              <a:rPr lang="en-US" baseline="0" dirty="0" err="1" smtClean="0"/>
              <a:t>senza</a:t>
            </a:r>
            <a:r>
              <a:rPr lang="en-US" baseline="0" dirty="0" smtClean="0"/>
              <a:t> FFs</a:t>
            </a: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56E87-349A-6747-B672-6F960F4B787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11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Vedere talk Signori ? Per mettere una frase ?</a:t>
            </a:r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Mettere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immagine</a:t>
            </a:r>
            <a:r>
              <a:rPr lang="en-US" dirty="0" smtClean="0"/>
              <a:t> con </a:t>
            </a:r>
            <a:r>
              <a:rPr lang="en-US" dirty="0" err="1" smtClean="0"/>
              <a:t>dati</a:t>
            </a:r>
            <a:r>
              <a:rPr lang="en-US" dirty="0" smtClean="0"/>
              <a:t> ? Serve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gluone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56E87-349A-6747-B672-6F960F4B787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F8002C5-0EFB-8844-B890-D8670C0AE74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image" Target="../media/image27.emf"/><Relationship Id="rId21" Type="http://schemas.openxmlformats.org/officeDocument/2006/relationships/oleObject" Target="../embeddings/oleObject28.bin"/><Relationship Id="rId22" Type="http://schemas.openxmlformats.org/officeDocument/2006/relationships/image" Target="../media/image28.wmf"/><Relationship Id="rId23" Type="http://schemas.openxmlformats.org/officeDocument/2006/relationships/oleObject" Target="../embeddings/oleObject29.bin"/><Relationship Id="rId24" Type="http://schemas.openxmlformats.org/officeDocument/2006/relationships/image" Target="../media/image29.emf"/><Relationship Id="rId25" Type="http://schemas.openxmlformats.org/officeDocument/2006/relationships/image" Target="../media/image38.emf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10" Type="http://schemas.openxmlformats.org/officeDocument/2006/relationships/image" Target="../media/image31.emf"/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25.e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26.wmf"/><Relationship Id="rId19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6.emf"/><Relationship Id="rId6" Type="http://schemas.openxmlformats.org/officeDocument/2006/relationships/image" Target="../media/image37.png"/><Relationship Id="rId7" Type="http://schemas.openxmlformats.org/officeDocument/2006/relationships/oleObject" Target="../embeddings/oleObject21.bin"/><Relationship Id="rId8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emf"/><Relationship Id="rId20" Type="http://schemas.openxmlformats.org/officeDocument/2006/relationships/oleObject" Target="../embeddings/oleObject37.bin"/><Relationship Id="rId21" Type="http://schemas.openxmlformats.org/officeDocument/2006/relationships/image" Target="../media/image28.wmf"/><Relationship Id="rId22" Type="http://schemas.openxmlformats.org/officeDocument/2006/relationships/oleObject" Target="../embeddings/oleObject38.bin"/><Relationship Id="rId23" Type="http://schemas.openxmlformats.org/officeDocument/2006/relationships/image" Target="../media/image29.emf"/><Relationship Id="rId24" Type="http://schemas.openxmlformats.org/officeDocument/2006/relationships/image" Target="../media/image49.png"/><Relationship Id="rId25" Type="http://schemas.openxmlformats.org/officeDocument/2006/relationships/oleObject" Target="../embeddings/oleObject39.bin"/><Relationship Id="rId26" Type="http://schemas.openxmlformats.org/officeDocument/2006/relationships/image" Target="../media/image46.emf"/><Relationship Id="rId27" Type="http://schemas.openxmlformats.org/officeDocument/2006/relationships/image" Target="../media/image50.png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23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24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25.emf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26.wmf"/><Relationship Id="rId18" Type="http://schemas.openxmlformats.org/officeDocument/2006/relationships/oleObject" Target="../embeddings/oleObject36.bin"/><Relationship Id="rId19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7.GIF"/><Relationship Id="rId5" Type="http://schemas.openxmlformats.org/officeDocument/2006/relationships/image" Target="../media/image48.png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oleObject" Target="../embeddings/oleObject40.bin"/><Relationship Id="rId7" Type="http://schemas.openxmlformats.org/officeDocument/2006/relationships/image" Target="../media/image1.wmf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6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55.emf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emf"/><Relationship Id="rId20" Type="http://schemas.openxmlformats.org/officeDocument/2006/relationships/oleObject" Target="../embeddings/oleObject47.bin"/><Relationship Id="rId21" Type="http://schemas.openxmlformats.org/officeDocument/2006/relationships/image" Target="../media/image27.emf"/><Relationship Id="rId22" Type="http://schemas.openxmlformats.org/officeDocument/2006/relationships/oleObject" Target="../embeddings/oleObject48.bin"/><Relationship Id="rId23" Type="http://schemas.openxmlformats.org/officeDocument/2006/relationships/image" Target="../media/image28.wmf"/><Relationship Id="rId24" Type="http://schemas.openxmlformats.org/officeDocument/2006/relationships/oleObject" Target="../embeddings/oleObject49.bin"/><Relationship Id="rId25" Type="http://schemas.openxmlformats.org/officeDocument/2006/relationships/image" Target="../media/image29.emf"/><Relationship Id="rId10" Type="http://schemas.openxmlformats.org/officeDocument/2006/relationships/oleObject" Target="../embeddings/oleObject42.bin"/><Relationship Id="rId11" Type="http://schemas.openxmlformats.org/officeDocument/2006/relationships/image" Target="../media/image31.emf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44.bin"/><Relationship Id="rId15" Type="http://schemas.openxmlformats.org/officeDocument/2006/relationships/image" Target="../media/image24.emf"/><Relationship Id="rId16" Type="http://schemas.openxmlformats.org/officeDocument/2006/relationships/oleObject" Target="../embeddings/oleObject45.bin"/><Relationship Id="rId17" Type="http://schemas.openxmlformats.org/officeDocument/2006/relationships/image" Target="../media/image25.emf"/><Relationship Id="rId18" Type="http://schemas.openxmlformats.org/officeDocument/2006/relationships/oleObject" Target="../embeddings/oleObject46.bin"/><Relationship Id="rId19" Type="http://schemas.openxmlformats.org/officeDocument/2006/relationships/image" Target="../media/image2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59.emf"/><Relationship Id="rId8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75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48.png"/><Relationship Id="rId9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.bin"/><Relationship Id="rId12" Type="http://schemas.openxmlformats.org/officeDocument/2006/relationships/image" Target="../media/image6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oleObject" Target="../embeddings/oleObject50.bin"/><Relationship Id="rId7" Type="http://schemas.openxmlformats.org/officeDocument/2006/relationships/image" Target="../media/image67.emf"/><Relationship Id="rId8" Type="http://schemas.openxmlformats.org/officeDocument/2006/relationships/image" Target="../media/image71.png"/><Relationship Id="rId9" Type="http://schemas.openxmlformats.org/officeDocument/2006/relationships/image" Target="../media/image72.jpg"/><Relationship Id="rId10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5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7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7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oleObject" Target="../embeddings/oleObject56.bin"/><Relationship Id="rId8" Type="http://schemas.openxmlformats.org/officeDocument/2006/relationships/image" Target="../media/image81.emf"/><Relationship Id="rId9" Type="http://schemas.openxmlformats.org/officeDocument/2006/relationships/image" Target="../media/image85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ng"/><Relationship Id="rId12" Type="http://schemas.openxmlformats.org/officeDocument/2006/relationships/image" Target="../media/image48.png"/><Relationship Id="rId13" Type="http://schemas.openxmlformats.org/officeDocument/2006/relationships/image" Target="../media/image88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86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oleObject" Target="../embeddings/oleObject57.bin"/><Relationship Id="rId9" Type="http://schemas.openxmlformats.org/officeDocument/2006/relationships/image" Target="../media/image81.emf"/><Relationship Id="rId10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48.png"/><Relationship Id="rId9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oleObject" Target="../embeddings/oleObject58.bin"/><Relationship Id="rId9" Type="http://schemas.openxmlformats.org/officeDocument/2006/relationships/image" Target="../media/image95.emf"/><Relationship Id="rId10" Type="http://schemas.openxmlformats.org/officeDocument/2006/relationships/image" Target="../media/image48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emf"/><Relationship Id="rId20" Type="http://schemas.openxmlformats.org/officeDocument/2006/relationships/oleObject" Target="../embeddings/oleObject16.bin"/><Relationship Id="rId21" Type="http://schemas.openxmlformats.org/officeDocument/2006/relationships/image" Target="../media/image30.emf"/><Relationship Id="rId22" Type="http://schemas.openxmlformats.org/officeDocument/2006/relationships/oleObject" Target="../embeddings/oleObject17.bin"/><Relationship Id="rId23" Type="http://schemas.openxmlformats.org/officeDocument/2006/relationships/image" Target="../media/image31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25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26.w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27.emf"/><Relationship Id="rId16" Type="http://schemas.openxmlformats.org/officeDocument/2006/relationships/oleObject" Target="../embeddings/oleObject14.bin"/><Relationship Id="rId17" Type="http://schemas.openxmlformats.org/officeDocument/2006/relationships/image" Target="../media/image28.wmf"/><Relationship Id="rId18" Type="http://schemas.openxmlformats.org/officeDocument/2006/relationships/oleObject" Target="../embeddings/oleObject15.bin"/><Relationship Id="rId19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1509" y="3293459"/>
            <a:ext cx="2280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Contalbrigo</a:t>
            </a:r>
            <a:r>
              <a:rPr lang="en-US" sz="2000" dirty="0" smtClean="0"/>
              <a:t> Marco</a:t>
            </a:r>
          </a:p>
          <a:p>
            <a:r>
              <a:rPr lang="en-US" sz="2000" dirty="0" smtClean="0"/>
              <a:t>    INFN Ferrara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45517" y="5529924"/>
            <a:ext cx="299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Spin Structure – EINN15</a:t>
            </a:r>
          </a:p>
          <a:p>
            <a:pPr algn="ctr"/>
            <a:r>
              <a:rPr lang="en-US" dirty="0" smtClean="0"/>
              <a:t>November 3, 2015  </a:t>
            </a:r>
            <a:r>
              <a:rPr lang="en-US" dirty="0" err="1" smtClean="0"/>
              <a:t>Paphos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2640" y="5452136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640" y="6291924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57369" y="1009868"/>
            <a:ext cx="6704379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Jefferson LAB HALL-B RESULTS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4"/>
          <p:cNvSpPr>
            <a:spLocks/>
          </p:cNvSpPr>
          <p:nvPr/>
        </p:nvSpPr>
        <p:spPr bwMode="auto">
          <a:xfrm>
            <a:off x="7301" y="789853"/>
            <a:ext cx="4485854" cy="1628288"/>
          </a:xfrm>
          <a:prstGeom prst="rect">
            <a:avLst/>
          </a:prstGeom>
          <a:gradFill rotWithShape="0">
            <a:gsLst>
              <a:gs pos="0">
                <a:schemeClr val="bg1">
                  <a:alpha val="25000"/>
                </a:schemeClr>
              </a:gs>
              <a:gs pos="100000">
                <a:srgbClr val="3366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62" name="Text Box 39"/>
          <p:cNvSpPr txBox="1">
            <a:spLocks noChangeArrowheads="1"/>
          </p:cNvSpPr>
          <p:nvPr/>
        </p:nvSpPr>
        <p:spPr bwMode="auto">
          <a:xfrm>
            <a:off x="1374784" y="2505856"/>
            <a:ext cx="2236272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q</a:t>
            </a:r>
            <a:r>
              <a:rPr lang="en-US" sz="1200" b="1" dirty="0" smtClean="0">
                <a:solidFill>
                  <a:srgbClr val="FF0000"/>
                </a:solidFill>
              </a:rPr>
              <a:t>uark </a:t>
            </a:r>
            <a:r>
              <a:rPr lang="en-US" sz="1200" b="1" dirty="0" err="1" smtClean="0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3" name="Text Box 40"/>
          <p:cNvSpPr txBox="1">
            <a:spLocks noChangeArrowheads="1"/>
          </p:cNvSpPr>
          <p:nvPr/>
        </p:nvSpPr>
        <p:spPr bwMode="auto">
          <a:xfrm rot="16200000">
            <a:off x="-199634" y="3588562"/>
            <a:ext cx="1937691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nucleon </a:t>
            </a:r>
            <a:r>
              <a:rPr lang="en-US" sz="1200" b="1" dirty="0" err="1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99104" y="1377802"/>
            <a:ext cx="1688534" cy="924246"/>
            <a:chOff x="224568" y="989061"/>
            <a:chExt cx="2226748" cy="1185179"/>
          </a:xfrm>
        </p:grpSpPr>
        <p:sp>
          <p:nvSpPr>
            <p:cNvPr id="3" name="Oval 2"/>
            <p:cNvSpPr/>
            <p:nvPr/>
          </p:nvSpPr>
          <p:spPr>
            <a:xfrm>
              <a:off x="690880" y="1523334"/>
              <a:ext cx="1270000" cy="386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835973" y="1127944"/>
              <a:ext cx="98629" cy="46669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1672624" y="1107532"/>
              <a:ext cx="79172" cy="46669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96622" y="1818640"/>
              <a:ext cx="471957" cy="2787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1882825" y="1818640"/>
              <a:ext cx="521741" cy="2787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24568" y="1604822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49771" y="1592876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23780" y="1094742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85681" y="1095843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290319" y="989061"/>
              <a:ext cx="0" cy="1185179"/>
            </a:xfrm>
            <a:prstGeom prst="line">
              <a:avLst/>
            </a:prstGeom>
            <a:ln w="25400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TextBox 199"/>
          <p:cNvSpPr txBox="1"/>
          <p:nvPr/>
        </p:nvSpPr>
        <p:spPr>
          <a:xfrm>
            <a:off x="2104203" y="1432762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204" name="Group 203"/>
          <p:cNvGrpSpPr/>
          <p:nvPr/>
        </p:nvGrpSpPr>
        <p:grpSpPr>
          <a:xfrm>
            <a:off x="2472804" y="1423211"/>
            <a:ext cx="1688534" cy="859433"/>
            <a:chOff x="224568" y="1072172"/>
            <a:chExt cx="2226748" cy="1102068"/>
          </a:xfrm>
        </p:grpSpPr>
        <p:sp>
          <p:nvSpPr>
            <p:cNvPr id="205" name="Oval 204"/>
            <p:cNvSpPr/>
            <p:nvPr/>
          </p:nvSpPr>
          <p:spPr>
            <a:xfrm>
              <a:off x="690880" y="1523334"/>
              <a:ext cx="1270000" cy="386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 flipV="1">
              <a:off x="835973" y="1127944"/>
              <a:ext cx="98629" cy="46669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 flipV="1">
              <a:off x="1672624" y="1107532"/>
              <a:ext cx="79172" cy="46669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V="1">
              <a:off x="296622" y="1818640"/>
              <a:ext cx="471957" cy="2787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 flipV="1">
              <a:off x="1882825" y="1818640"/>
              <a:ext cx="521741" cy="2787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>
              <a:off x="224568" y="1604822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49771" y="1592876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23780" y="1094742"/>
              <a:ext cx="344898" cy="473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685681" y="1095843"/>
              <a:ext cx="344898" cy="473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cxnSp>
          <p:nvCxnSpPr>
            <p:cNvPr id="217" name="Straight Connector 216"/>
            <p:cNvCxnSpPr/>
            <p:nvPr/>
          </p:nvCxnSpPr>
          <p:spPr>
            <a:xfrm>
              <a:off x="1290319" y="1072172"/>
              <a:ext cx="0" cy="1102068"/>
            </a:xfrm>
            <a:prstGeom prst="line">
              <a:avLst/>
            </a:prstGeom>
            <a:ln w="25400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3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56663"/>
              </p:ext>
            </p:extLst>
          </p:nvPr>
        </p:nvGraphicFramePr>
        <p:xfrm>
          <a:off x="1234486" y="789853"/>
          <a:ext cx="1654581" cy="29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503" name="Equation" r:id="rId4" imgW="1270000" imgH="228600" progId="Equation.3">
                  <p:embed/>
                </p:oleObj>
              </mc:Choice>
              <mc:Fallback>
                <p:oleObj name="Equation" r:id="rId4" imgW="1270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86" y="789853"/>
                        <a:ext cx="1654581" cy="2947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Rectangle 16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637058" y="-76200"/>
            <a:ext cx="37237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Unpolarized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TMDs</a:t>
            </a:r>
            <a:endParaRPr lang="en-US" sz="3600" b="1" baseline="-250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1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qq-ve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" y="649355"/>
            <a:ext cx="704154" cy="560295"/>
          </a:xfrm>
          <a:prstGeom prst="rect">
            <a:avLst/>
          </a:prstGeom>
        </p:spPr>
      </p:pic>
      <p:graphicFrame>
        <p:nvGraphicFramePr>
          <p:cNvPr id="1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88027"/>
              </p:ext>
            </p:extLst>
          </p:nvPr>
        </p:nvGraphicFramePr>
        <p:xfrm>
          <a:off x="988358" y="5280886"/>
          <a:ext cx="2681222" cy="799546"/>
        </p:xfrm>
        <a:graphic>
          <a:graphicData uri="http://schemas.openxmlformats.org/drawingml/2006/table">
            <a:tbl>
              <a:tblPr firstRow="1" bandRow="1"/>
              <a:tblGrid>
                <a:gridCol w="544414"/>
                <a:gridCol w="685025"/>
                <a:gridCol w="685025"/>
                <a:gridCol w="766758"/>
              </a:tblGrid>
              <a:tr h="3268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6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40"/>
          <p:cNvSpPr txBox="1">
            <a:spLocks noChangeArrowheads="1"/>
          </p:cNvSpPr>
          <p:nvPr/>
        </p:nvSpPr>
        <p:spPr bwMode="auto">
          <a:xfrm rot="16200000">
            <a:off x="-241842" y="5325797"/>
            <a:ext cx="1937691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hadron </a:t>
            </a:r>
            <a:r>
              <a:rPr lang="en-US" sz="1200" b="1" dirty="0" err="1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6" name="Text Box 39"/>
          <p:cNvSpPr txBox="1">
            <a:spLocks noChangeArrowheads="1"/>
          </p:cNvSpPr>
          <p:nvPr/>
        </p:nvSpPr>
        <p:spPr bwMode="auto">
          <a:xfrm>
            <a:off x="1475556" y="4922395"/>
            <a:ext cx="2236272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q</a:t>
            </a:r>
            <a:r>
              <a:rPr lang="en-US" sz="1200" b="1" dirty="0" smtClean="0">
                <a:solidFill>
                  <a:srgbClr val="FF0000"/>
                </a:solidFill>
              </a:rPr>
              <a:t>uark </a:t>
            </a:r>
            <a:r>
              <a:rPr lang="en-US" sz="1200" b="1" dirty="0" err="1" smtClean="0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7" name="Rectangle 4"/>
          <p:cNvSpPr>
            <a:spLocks/>
          </p:cNvSpPr>
          <p:nvPr/>
        </p:nvSpPr>
        <p:spPr bwMode="auto">
          <a:xfrm>
            <a:off x="1550781" y="5609870"/>
            <a:ext cx="681232" cy="512822"/>
          </a:xfrm>
          <a:prstGeom prst="rect">
            <a:avLst/>
          </a:prstGeom>
          <a:gradFill rotWithShape="0">
            <a:gsLst>
              <a:gs pos="0">
                <a:srgbClr val="0080FF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graphicFrame>
        <p:nvGraphicFramePr>
          <p:cNvPr id="11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477041"/>
              </p:ext>
            </p:extLst>
          </p:nvPr>
        </p:nvGraphicFramePr>
        <p:xfrm>
          <a:off x="1738042" y="5661038"/>
          <a:ext cx="2936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504" name="Equation" r:id="rId7" imgW="203200" imgH="228600" progId="Equation.3">
                  <p:embed/>
                </p:oleObj>
              </mc:Choice>
              <mc:Fallback>
                <p:oleObj name="Equation" r:id="rId7" imgW="20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042" y="5661038"/>
                        <a:ext cx="293688" cy="331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80200"/>
              </p:ext>
            </p:extLst>
          </p:nvPr>
        </p:nvGraphicFramePr>
        <p:xfrm>
          <a:off x="3120755" y="5680088"/>
          <a:ext cx="3476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505" name="Equation" r:id="rId9" imgW="241300" imgH="228600" progId="Equation.3">
                  <p:embed/>
                </p:oleObj>
              </mc:Choice>
              <mc:Fallback>
                <p:oleObj name="Equation" r:id="rId9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755" y="5680088"/>
                        <a:ext cx="347662" cy="331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45681"/>
              </p:ext>
            </p:extLst>
          </p:nvPr>
        </p:nvGraphicFramePr>
        <p:xfrm>
          <a:off x="990298" y="2875507"/>
          <a:ext cx="2681222" cy="1786574"/>
        </p:xfrm>
        <a:graphic>
          <a:graphicData uri="http://schemas.openxmlformats.org/drawingml/2006/table">
            <a:tbl>
              <a:tblPr firstRow="1" bandRow="1"/>
              <a:tblGrid>
                <a:gridCol w="544414"/>
                <a:gridCol w="685025"/>
                <a:gridCol w="685025"/>
                <a:gridCol w="766758"/>
              </a:tblGrid>
              <a:tr h="3268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6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45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57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0795"/>
              </p:ext>
            </p:extLst>
          </p:nvPr>
        </p:nvGraphicFramePr>
        <p:xfrm>
          <a:off x="1727729" y="3266571"/>
          <a:ext cx="2174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506" name="Equation" r:id="rId11" imgW="203200" imgH="228600" progId="Equation.3">
                  <p:embed/>
                </p:oleObj>
              </mc:Choice>
              <mc:Fallback>
                <p:oleObj name="Equation" r:id="rId11" imgW="20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729" y="3266571"/>
                        <a:ext cx="21748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574995"/>
              </p:ext>
            </p:extLst>
          </p:nvPr>
        </p:nvGraphicFramePr>
        <p:xfrm>
          <a:off x="2468824" y="3723824"/>
          <a:ext cx="239444" cy="33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507" name="Equation" r:id="rId13" imgW="165100" imgH="228600" progId="Equation.3">
                  <p:embed/>
                </p:oleObj>
              </mc:Choice>
              <mc:Fallback>
                <p:oleObj name="Equation" r:id="rId13" imgW="16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824" y="3723824"/>
                        <a:ext cx="239444" cy="3318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317084"/>
              </p:ext>
            </p:extLst>
          </p:nvPr>
        </p:nvGraphicFramePr>
        <p:xfrm>
          <a:off x="2466299" y="4247835"/>
          <a:ext cx="277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508" name="Equation" r:id="rId15" imgW="228600" imgH="228600" progId="Equation.3">
                  <p:embed/>
                </p:oleObj>
              </mc:Choice>
              <mc:Fallback>
                <p:oleObj name="Equation" r:id="rId1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299" y="4247835"/>
                        <a:ext cx="277812" cy="279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38069"/>
              </p:ext>
            </p:extLst>
          </p:nvPr>
        </p:nvGraphicFramePr>
        <p:xfrm>
          <a:off x="3136235" y="3722425"/>
          <a:ext cx="290223" cy="3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509" name="Equation" r:id="rId17" imgW="228600" imgH="266400" progId="Equation.3">
                  <p:embed/>
                </p:oleObj>
              </mc:Choice>
              <mc:Fallback>
                <p:oleObj name="Equation" r:id="rId17" imgW="228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235" y="3722425"/>
                        <a:ext cx="290223" cy="338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85388"/>
              </p:ext>
            </p:extLst>
          </p:nvPr>
        </p:nvGraphicFramePr>
        <p:xfrm>
          <a:off x="3033983" y="4202448"/>
          <a:ext cx="53498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510" name="Equation" r:id="rId19" imgW="381000" imgH="228600" progId="Equation.3">
                  <p:embed/>
                </p:oleObj>
              </mc:Choice>
              <mc:Fallback>
                <p:oleObj name="Equation" r:id="rId19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983" y="4202448"/>
                        <a:ext cx="534988" cy="325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06710"/>
              </p:ext>
            </p:extLst>
          </p:nvPr>
        </p:nvGraphicFramePr>
        <p:xfrm>
          <a:off x="3136236" y="3231279"/>
          <a:ext cx="290222" cy="38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511" name="Equation" r:id="rId21" imgW="203040" imgH="266400" progId="Equation.3">
                  <p:embed/>
                </p:oleObj>
              </mc:Choice>
              <mc:Fallback>
                <p:oleObj name="Equation" r:id="rId21" imgW="203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236" y="3231279"/>
                        <a:ext cx="290222" cy="3812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42992"/>
              </p:ext>
            </p:extLst>
          </p:nvPr>
        </p:nvGraphicFramePr>
        <p:xfrm>
          <a:off x="1733141" y="4202030"/>
          <a:ext cx="277827" cy="33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512" name="Equation" r:id="rId23" imgW="215900" imgH="228600" progId="Equation.3">
                  <p:embed/>
                </p:oleObj>
              </mc:Choice>
              <mc:Fallback>
                <p:oleObj name="Equation" r:id="rId23" imgW="21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141" y="4202030"/>
                        <a:ext cx="277827" cy="3363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4"/>
          <p:cNvSpPr>
            <a:spLocks/>
          </p:cNvSpPr>
          <p:nvPr/>
        </p:nvSpPr>
        <p:spPr bwMode="auto">
          <a:xfrm>
            <a:off x="1548984" y="3211002"/>
            <a:ext cx="681232" cy="512822"/>
          </a:xfrm>
          <a:prstGeom prst="rect">
            <a:avLst/>
          </a:prstGeom>
          <a:gradFill rotWithShape="0">
            <a:gsLst>
              <a:gs pos="0">
                <a:srgbClr val="0080FF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0542" y="5992826"/>
            <a:ext cx="545088" cy="445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952644" y="1489667"/>
            <a:ext cx="55963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655978" y="1285369"/>
            <a:ext cx="305656" cy="196303"/>
          </a:xfrm>
          <a:custGeom>
            <a:avLst/>
            <a:gdLst>
              <a:gd name="connsiteX0" fmla="*/ 0 w 403083"/>
              <a:gd name="connsiteY0" fmla="*/ 52268 h 251723"/>
              <a:gd name="connsiteX1" fmla="*/ 121920 w 403083"/>
              <a:gd name="connsiteY1" fmla="*/ 1468 h 251723"/>
              <a:gd name="connsiteX2" fmla="*/ 111760 w 403083"/>
              <a:gd name="connsiteY2" fmla="*/ 103068 h 251723"/>
              <a:gd name="connsiteX3" fmla="*/ 223520 w 403083"/>
              <a:gd name="connsiteY3" fmla="*/ 72588 h 251723"/>
              <a:gd name="connsiteX4" fmla="*/ 233680 w 403083"/>
              <a:gd name="connsiteY4" fmla="*/ 184348 h 251723"/>
              <a:gd name="connsiteX5" fmla="*/ 325120 w 403083"/>
              <a:gd name="connsiteY5" fmla="*/ 164028 h 251723"/>
              <a:gd name="connsiteX6" fmla="*/ 325120 w 403083"/>
              <a:gd name="connsiteY6" fmla="*/ 245308 h 251723"/>
              <a:gd name="connsiteX7" fmla="*/ 396240 w 403083"/>
              <a:gd name="connsiteY7" fmla="*/ 245308 h 251723"/>
              <a:gd name="connsiteX8" fmla="*/ 396240 w 403083"/>
              <a:gd name="connsiteY8" fmla="*/ 235148 h 25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83" h="251723">
                <a:moveTo>
                  <a:pt x="0" y="52268"/>
                </a:moveTo>
                <a:cubicBezTo>
                  <a:pt x="51646" y="22634"/>
                  <a:pt x="103293" y="-6999"/>
                  <a:pt x="121920" y="1468"/>
                </a:cubicBezTo>
                <a:cubicBezTo>
                  <a:pt x="140547" y="9935"/>
                  <a:pt x="94827" y="91215"/>
                  <a:pt x="111760" y="103068"/>
                </a:cubicBezTo>
                <a:cubicBezTo>
                  <a:pt x="128693" y="114921"/>
                  <a:pt x="203200" y="59041"/>
                  <a:pt x="223520" y="72588"/>
                </a:cubicBezTo>
                <a:cubicBezTo>
                  <a:pt x="243840" y="86135"/>
                  <a:pt x="216747" y="169108"/>
                  <a:pt x="233680" y="184348"/>
                </a:cubicBezTo>
                <a:cubicBezTo>
                  <a:pt x="250613" y="199588"/>
                  <a:pt x="309880" y="153868"/>
                  <a:pt x="325120" y="164028"/>
                </a:cubicBezTo>
                <a:cubicBezTo>
                  <a:pt x="340360" y="174188"/>
                  <a:pt x="313267" y="231761"/>
                  <a:pt x="325120" y="245308"/>
                </a:cubicBezTo>
                <a:cubicBezTo>
                  <a:pt x="336973" y="258855"/>
                  <a:pt x="384387" y="247001"/>
                  <a:pt x="396240" y="245308"/>
                </a:cubicBezTo>
                <a:cubicBezTo>
                  <a:pt x="408093" y="243615"/>
                  <a:pt x="402166" y="239381"/>
                  <a:pt x="396240" y="23514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498103" y="1285369"/>
            <a:ext cx="305656" cy="196303"/>
          </a:xfrm>
          <a:custGeom>
            <a:avLst/>
            <a:gdLst>
              <a:gd name="connsiteX0" fmla="*/ 0 w 403083"/>
              <a:gd name="connsiteY0" fmla="*/ 52268 h 251723"/>
              <a:gd name="connsiteX1" fmla="*/ 121920 w 403083"/>
              <a:gd name="connsiteY1" fmla="*/ 1468 h 251723"/>
              <a:gd name="connsiteX2" fmla="*/ 111760 w 403083"/>
              <a:gd name="connsiteY2" fmla="*/ 103068 h 251723"/>
              <a:gd name="connsiteX3" fmla="*/ 223520 w 403083"/>
              <a:gd name="connsiteY3" fmla="*/ 72588 h 251723"/>
              <a:gd name="connsiteX4" fmla="*/ 233680 w 403083"/>
              <a:gd name="connsiteY4" fmla="*/ 184348 h 251723"/>
              <a:gd name="connsiteX5" fmla="*/ 325120 w 403083"/>
              <a:gd name="connsiteY5" fmla="*/ 164028 h 251723"/>
              <a:gd name="connsiteX6" fmla="*/ 325120 w 403083"/>
              <a:gd name="connsiteY6" fmla="*/ 245308 h 251723"/>
              <a:gd name="connsiteX7" fmla="*/ 396240 w 403083"/>
              <a:gd name="connsiteY7" fmla="*/ 245308 h 251723"/>
              <a:gd name="connsiteX8" fmla="*/ 396240 w 403083"/>
              <a:gd name="connsiteY8" fmla="*/ 235148 h 25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83" h="251723">
                <a:moveTo>
                  <a:pt x="0" y="52268"/>
                </a:moveTo>
                <a:cubicBezTo>
                  <a:pt x="51646" y="22634"/>
                  <a:pt x="103293" y="-6999"/>
                  <a:pt x="121920" y="1468"/>
                </a:cubicBezTo>
                <a:cubicBezTo>
                  <a:pt x="140547" y="9935"/>
                  <a:pt x="94827" y="91215"/>
                  <a:pt x="111760" y="103068"/>
                </a:cubicBezTo>
                <a:cubicBezTo>
                  <a:pt x="128693" y="114921"/>
                  <a:pt x="203200" y="59041"/>
                  <a:pt x="223520" y="72588"/>
                </a:cubicBezTo>
                <a:cubicBezTo>
                  <a:pt x="243840" y="86135"/>
                  <a:pt x="216747" y="169108"/>
                  <a:pt x="233680" y="184348"/>
                </a:cubicBezTo>
                <a:cubicBezTo>
                  <a:pt x="250613" y="199588"/>
                  <a:pt x="309880" y="153868"/>
                  <a:pt x="325120" y="164028"/>
                </a:cubicBezTo>
                <a:cubicBezTo>
                  <a:pt x="340360" y="174188"/>
                  <a:pt x="313267" y="231761"/>
                  <a:pt x="325120" y="245308"/>
                </a:cubicBezTo>
                <a:cubicBezTo>
                  <a:pt x="336973" y="258855"/>
                  <a:pt x="384387" y="247001"/>
                  <a:pt x="396240" y="245308"/>
                </a:cubicBezTo>
                <a:cubicBezTo>
                  <a:pt x="408093" y="243615"/>
                  <a:pt x="402166" y="239381"/>
                  <a:pt x="396240" y="235148"/>
                </a:cubicBezTo>
              </a:path>
            </a:pathLst>
          </a:cu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3031098" y="1450786"/>
            <a:ext cx="55963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>
            <a:off x="2754752" y="1246488"/>
            <a:ext cx="305656" cy="196303"/>
          </a:xfrm>
          <a:custGeom>
            <a:avLst/>
            <a:gdLst>
              <a:gd name="connsiteX0" fmla="*/ 0 w 403083"/>
              <a:gd name="connsiteY0" fmla="*/ 52268 h 251723"/>
              <a:gd name="connsiteX1" fmla="*/ 121920 w 403083"/>
              <a:gd name="connsiteY1" fmla="*/ 1468 h 251723"/>
              <a:gd name="connsiteX2" fmla="*/ 111760 w 403083"/>
              <a:gd name="connsiteY2" fmla="*/ 103068 h 251723"/>
              <a:gd name="connsiteX3" fmla="*/ 223520 w 403083"/>
              <a:gd name="connsiteY3" fmla="*/ 72588 h 251723"/>
              <a:gd name="connsiteX4" fmla="*/ 233680 w 403083"/>
              <a:gd name="connsiteY4" fmla="*/ 184348 h 251723"/>
              <a:gd name="connsiteX5" fmla="*/ 325120 w 403083"/>
              <a:gd name="connsiteY5" fmla="*/ 164028 h 251723"/>
              <a:gd name="connsiteX6" fmla="*/ 325120 w 403083"/>
              <a:gd name="connsiteY6" fmla="*/ 245308 h 251723"/>
              <a:gd name="connsiteX7" fmla="*/ 396240 w 403083"/>
              <a:gd name="connsiteY7" fmla="*/ 245308 h 251723"/>
              <a:gd name="connsiteX8" fmla="*/ 396240 w 403083"/>
              <a:gd name="connsiteY8" fmla="*/ 235148 h 25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83" h="251723">
                <a:moveTo>
                  <a:pt x="0" y="52268"/>
                </a:moveTo>
                <a:cubicBezTo>
                  <a:pt x="51646" y="22634"/>
                  <a:pt x="103293" y="-6999"/>
                  <a:pt x="121920" y="1468"/>
                </a:cubicBezTo>
                <a:cubicBezTo>
                  <a:pt x="140547" y="9935"/>
                  <a:pt x="94827" y="91215"/>
                  <a:pt x="111760" y="103068"/>
                </a:cubicBezTo>
                <a:cubicBezTo>
                  <a:pt x="128693" y="114921"/>
                  <a:pt x="203200" y="59041"/>
                  <a:pt x="223520" y="72588"/>
                </a:cubicBezTo>
                <a:cubicBezTo>
                  <a:pt x="243840" y="86135"/>
                  <a:pt x="216747" y="169108"/>
                  <a:pt x="233680" y="184348"/>
                </a:cubicBezTo>
                <a:cubicBezTo>
                  <a:pt x="250613" y="199588"/>
                  <a:pt x="309880" y="153868"/>
                  <a:pt x="325120" y="164028"/>
                </a:cubicBezTo>
                <a:cubicBezTo>
                  <a:pt x="340360" y="174188"/>
                  <a:pt x="313267" y="231761"/>
                  <a:pt x="325120" y="245308"/>
                </a:cubicBezTo>
                <a:cubicBezTo>
                  <a:pt x="336973" y="258855"/>
                  <a:pt x="384387" y="247001"/>
                  <a:pt x="396240" y="245308"/>
                </a:cubicBezTo>
                <a:cubicBezTo>
                  <a:pt x="408093" y="243615"/>
                  <a:pt x="402166" y="239381"/>
                  <a:pt x="396240" y="23514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596877" y="1246488"/>
            <a:ext cx="305656" cy="196303"/>
          </a:xfrm>
          <a:custGeom>
            <a:avLst/>
            <a:gdLst>
              <a:gd name="connsiteX0" fmla="*/ 0 w 403083"/>
              <a:gd name="connsiteY0" fmla="*/ 52268 h 251723"/>
              <a:gd name="connsiteX1" fmla="*/ 121920 w 403083"/>
              <a:gd name="connsiteY1" fmla="*/ 1468 h 251723"/>
              <a:gd name="connsiteX2" fmla="*/ 111760 w 403083"/>
              <a:gd name="connsiteY2" fmla="*/ 103068 h 251723"/>
              <a:gd name="connsiteX3" fmla="*/ 223520 w 403083"/>
              <a:gd name="connsiteY3" fmla="*/ 72588 h 251723"/>
              <a:gd name="connsiteX4" fmla="*/ 233680 w 403083"/>
              <a:gd name="connsiteY4" fmla="*/ 184348 h 251723"/>
              <a:gd name="connsiteX5" fmla="*/ 325120 w 403083"/>
              <a:gd name="connsiteY5" fmla="*/ 164028 h 251723"/>
              <a:gd name="connsiteX6" fmla="*/ 325120 w 403083"/>
              <a:gd name="connsiteY6" fmla="*/ 245308 h 251723"/>
              <a:gd name="connsiteX7" fmla="*/ 396240 w 403083"/>
              <a:gd name="connsiteY7" fmla="*/ 245308 h 251723"/>
              <a:gd name="connsiteX8" fmla="*/ 396240 w 403083"/>
              <a:gd name="connsiteY8" fmla="*/ 235148 h 25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83" h="251723">
                <a:moveTo>
                  <a:pt x="0" y="52268"/>
                </a:moveTo>
                <a:cubicBezTo>
                  <a:pt x="51646" y="22634"/>
                  <a:pt x="103293" y="-6999"/>
                  <a:pt x="121920" y="1468"/>
                </a:cubicBezTo>
                <a:cubicBezTo>
                  <a:pt x="140547" y="9935"/>
                  <a:pt x="94827" y="91215"/>
                  <a:pt x="111760" y="103068"/>
                </a:cubicBezTo>
                <a:cubicBezTo>
                  <a:pt x="128693" y="114921"/>
                  <a:pt x="203200" y="59041"/>
                  <a:pt x="223520" y="72588"/>
                </a:cubicBezTo>
                <a:cubicBezTo>
                  <a:pt x="243840" y="86135"/>
                  <a:pt x="216747" y="169108"/>
                  <a:pt x="233680" y="184348"/>
                </a:cubicBezTo>
                <a:cubicBezTo>
                  <a:pt x="250613" y="199588"/>
                  <a:pt x="309880" y="153868"/>
                  <a:pt x="325120" y="164028"/>
                </a:cubicBezTo>
                <a:cubicBezTo>
                  <a:pt x="340360" y="174188"/>
                  <a:pt x="313267" y="231761"/>
                  <a:pt x="325120" y="245308"/>
                </a:cubicBezTo>
                <a:cubicBezTo>
                  <a:pt x="336973" y="258855"/>
                  <a:pt x="384387" y="247001"/>
                  <a:pt x="396240" y="245308"/>
                </a:cubicBezTo>
                <a:cubicBezTo>
                  <a:pt x="408093" y="243615"/>
                  <a:pt x="402166" y="239381"/>
                  <a:pt x="396240" y="235148"/>
                </a:cubicBezTo>
              </a:path>
            </a:pathLst>
          </a:cu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7120" y="1423211"/>
            <a:ext cx="287664" cy="1414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50273" y="1403702"/>
            <a:ext cx="287664" cy="1414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2617" y="677208"/>
            <a:ext cx="444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Scattering on deuterium with proton spectator tagging</a:t>
            </a: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5195630" y="1014707"/>
            <a:ext cx="3180109" cy="2603288"/>
            <a:chOff x="5195630" y="1046456"/>
            <a:chExt cx="3180109" cy="2603288"/>
          </a:xfrm>
        </p:grpSpPr>
        <p:grpSp>
          <p:nvGrpSpPr>
            <p:cNvPr id="88" name="Gruppo 16"/>
            <p:cNvGrpSpPr/>
            <p:nvPr/>
          </p:nvGrpSpPr>
          <p:grpSpPr>
            <a:xfrm>
              <a:off x="5195630" y="1046456"/>
              <a:ext cx="3180109" cy="2603288"/>
              <a:chOff x="2873353" y="3224748"/>
              <a:chExt cx="3138807" cy="2882243"/>
            </a:xfrm>
          </p:grpSpPr>
          <p:pic>
            <p:nvPicPr>
              <p:cNvPr id="89" name="Picture 3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353" y="3224748"/>
                <a:ext cx="3138807" cy="2882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Rettangolo 7"/>
              <p:cNvSpPr/>
              <p:nvPr/>
            </p:nvSpPr>
            <p:spPr>
              <a:xfrm>
                <a:off x="3290958" y="4581128"/>
                <a:ext cx="1641082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1036" y="4855738"/>
                <a:ext cx="681704" cy="360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5" name="Rettangolo 3"/>
            <p:cNvSpPr/>
            <p:nvPr/>
          </p:nvSpPr>
          <p:spPr>
            <a:xfrm>
              <a:off x="6033788" y="2950312"/>
              <a:ext cx="162385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000" b="1" i="1" dirty="0"/>
                <a:t>PRL 108, 142001 (2012)</a:t>
              </a:r>
            </a:p>
          </p:txBody>
        </p:sp>
      </p:grpSp>
      <p:pic>
        <p:nvPicPr>
          <p:cNvPr id="14" name="Picture 13" descr="Osipenko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09" y="3936231"/>
            <a:ext cx="2718463" cy="2647113"/>
          </a:xfrm>
          <a:prstGeom prst="rect">
            <a:avLst/>
          </a:prstGeom>
        </p:spPr>
      </p:pic>
      <p:sp>
        <p:nvSpPr>
          <p:cNvPr id="70" name="Rettangolo 3"/>
          <p:cNvSpPr/>
          <p:nvPr/>
        </p:nvSpPr>
        <p:spPr>
          <a:xfrm>
            <a:off x="6136302" y="5897709"/>
            <a:ext cx="15691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i="1" dirty="0" smtClean="0"/>
              <a:t>PRD 80, 032004 </a:t>
            </a:r>
            <a:r>
              <a:rPr lang="it-IT" sz="1000" b="1" i="1" dirty="0"/>
              <a:t>(</a:t>
            </a:r>
            <a:r>
              <a:rPr lang="it-IT" sz="1000" b="1" i="1" dirty="0" smtClean="0"/>
              <a:t>2009)</a:t>
            </a:r>
            <a:endParaRPr lang="it-IT" sz="10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4830783" y="3654589"/>
            <a:ext cx="4096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Extending the study to the transverse momentum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487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27483" y="1850977"/>
            <a:ext cx="2299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P. Schweitzer++   [arXiv</a:t>
            </a:r>
            <a:r>
              <a:rPr lang="en-US" sz="1000" b="1" dirty="0"/>
              <a:t>:</a:t>
            </a:r>
            <a:r>
              <a:rPr lang="en-US" sz="1000" b="1" dirty="0" smtClean="0"/>
              <a:t>1003.2190]</a:t>
            </a:r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3301" y="-76200"/>
            <a:ext cx="30312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Evolution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4996" y="2085190"/>
            <a:ext cx="2953599" cy="2367459"/>
            <a:chOff x="5227288" y="962270"/>
            <a:chExt cx="3325832" cy="24787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844299" y="1357832"/>
              <a:ext cx="1059003" cy="29302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5548425" y="962270"/>
              <a:ext cx="3004695" cy="2478794"/>
              <a:chOff x="524571" y="1153723"/>
              <a:chExt cx="3004695" cy="247879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571" y="1153723"/>
                <a:ext cx="3004695" cy="2478794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101418" y="2103988"/>
                <a:ext cx="6509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z ~ 0.5</a:t>
                </a:r>
                <a:endParaRPr lang="en-US" sz="1200" dirty="0"/>
              </a:p>
            </p:txBody>
          </p:sp>
        </p:grpSp>
      </p:grp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662867" y="873912"/>
            <a:ext cx="403613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latin typeface="Arial"/>
              </a:rPr>
              <a:t>TMD evolution: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 err="1" smtClean="0">
                <a:latin typeface="Arial"/>
              </a:rPr>
              <a:t>k</a:t>
            </a:r>
            <a:r>
              <a:rPr lang="en-US" sz="1400" b="1" baseline="-25000" dirty="0" err="1" smtClean="0">
                <a:latin typeface="Arial"/>
              </a:rPr>
              <a:t>T</a:t>
            </a:r>
            <a:r>
              <a:rPr lang="en-US" sz="1400" b="1" dirty="0" smtClean="0">
                <a:latin typeface="Arial"/>
              </a:rPr>
              <a:t> and </a:t>
            </a:r>
            <a:r>
              <a:rPr lang="en-US" sz="1400" b="1" dirty="0" err="1" smtClean="0">
                <a:latin typeface="Arial"/>
              </a:rPr>
              <a:t>p</a:t>
            </a:r>
            <a:r>
              <a:rPr lang="en-US" sz="1400" b="1" baseline="-25000" dirty="0" err="1" smtClean="0">
                <a:latin typeface="Arial"/>
              </a:rPr>
              <a:t>T</a:t>
            </a:r>
            <a:r>
              <a:rPr lang="en-US" sz="1400" b="1" dirty="0" smtClean="0">
                <a:latin typeface="Arial"/>
              </a:rPr>
              <a:t> broadening with </a:t>
            </a:r>
            <a:r>
              <a:rPr lang="en-US" sz="1400" b="1" dirty="0" err="1" smtClean="0">
                <a:latin typeface="Arial"/>
              </a:rPr>
              <a:t>c.m</a:t>
            </a:r>
            <a:r>
              <a:rPr lang="en-US" sz="1400" b="1" dirty="0" smtClean="0">
                <a:latin typeface="Arial"/>
              </a:rPr>
              <a:t>. energy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8270" y="4687606"/>
            <a:ext cx="121344" cy="505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27483" y="4823861"/>
            <a:ext cx="16514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Fixed target SIDIS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 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~ few GeV</a:t>
            </a:r>
            <a:r>
              <a:rPr lang="en-US" sz="1400" baseline="30000" dirty="0" smtClean="0"/>
              <a:t>2</a:t>
            </a:r>
            <a:endParaRPr lang="en-US" sz="1400" baseline="30000" dirty="0"/>
          </a:p>
        </p:txBody>
      </p:sp>
      <p:sp>
        <p:nvSpPr>
          <p:cNvPr id="24" name="Left-Right Arrow 23"/>
          <p:cNvSpPr/>
          <p:nvPr/>
        </p:nvSpPr>
        <p:spPr>
          <a:xfrm>
            <a:off x="3588270" y="3817008"/>
            <a:ext cx="1381513" cy="43688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88"/>
          <p:cNvSpPr txBox="1">
            <a:spLocks noChangeArrowheads="1"/>
          </p:cNvSpPr>
          <p:nvPr/>
        </p:nvSpPr>
        <p:spPr bwMode="auto">
          <a:xfrm>
            <a:off x="3349574" y="2515720"/>
            <a:ext cx="18846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latin typeface="Arial"/>
              </a:rPr>
              <a:t>TMD Q</a:t>
            </a:r>
            <a:r>
              <a:rPr lang="en-US" sz="1400" b="1" baseline="30000" dirty="0" smtClean="0">
                <a:latin typeface="Arial"/>
              </a:rPr>
              <a:t>2</a:t>
            </a:r>
            <a:r>
              <a:rPr lang="en-US" sz="1400" b="1" dirty="0" smtClean="0">
                <a:latin typeface="Arial"/>
              </a:rPr>
              <a:t> evolution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latin typeface="Arial"/>
              </a:rPr>
              <a:t>               ≠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latin typeface="Arial"/>
              </a:rPr>
              <a:t>DGLAP</a:t>
            </a:r>
            <a:endParaRPr lang="en-US" sz="1400" b="1" dirty="0">
              <a:latin typeface="Arial"/>
            </a:endParaRPr>
          </a:p>
        </p:txBody>
      </p:sp>
      <p:pic>
        <p:nvPicPr>
          <p:cNvPr id="30" name="Picture 29" descr="FFs_colline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21" y="3551965"/>
            <a:ext cx="3626378" cy="29374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09846" y="5211569"/>
            <a:ext cx="1420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~ 100 GeV</a:t>
            </a:r>
            <a:r>
              <a:rPr lang="en-US" sz="1400" baseline="30000" dirty="0" smtClean="0"/>
              <a:t>2</a:t>
            </a:r>
            <a:endParaRPr lang="en-US" sz="14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4000079" y="4885416"/>
            <a:ext cx="104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B-factories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42105" y="842145"/>
            <a:ext cx="3324903" cy="2426775"/>
            <a:chOff x="5155058" y="842145"/>
            <a:chExt cx="3324903" cy="2426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7596" y="926890"/>
              <a:ext cx="3062365" cy="23420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4761594" y="1235609"/>
              <a:ext cx="1059003" cy="27207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767650" y="952045"/>
              <a:ext cx="919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Drell</a:t>
              </a:r>
              <a:r>
                <a:rPr lang="en-US" sz="1400" dirty="0" smtClean="0">
                  <a:solidFill>
                    <a:srgbClr val="FF0000"/>
                  </a:solidFill>
                </a:rPr>
                <a:t>-Yan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44135" y="1495783"/>
              <a:ext cx="13207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 Q</a:t>
              </a:r>
              <a:r>
                <a:rPr lang="en-US" sz="1400" baseline="30000" dirty="0" smtClean="0"/>
                <a:t>2</a:t>
              </a:r>
              <a:r>
                <a:rPr lang="en-US" sz="1400" dirty="0" smtClean="0"/>
                <a:t> &gt; 16 GeV</a:t>
              </a:r>
              <a:r>
                <a:rPr lang="en-US" sz="1400" baseline="30000" dirty="0" smtClean="0"/>
                <a:t>2</a:t>
              </a:r>
              <a:endParaRPr lang="en-US" sz="1400" baseline="30000" dirty="0"/>
            </a:p>
          </p:txBody>
        </p:sp>
      </p:grpSp>
      <p:sp>
        <p:nvSpPr>
          <p:cNvPr id="37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9846" y="5562525"/>
            <a:ext cx="1336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Still collinear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638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241147" y="745230"/>
            <a:ext cx="3531158" cy="2225600"/>
            <a:chOff x="640684" y="3068960"/>
            <a:chExt cx="3900286" cy="2501316"/>
          </a:xfrm>
        </p:grpSpPr>
        <p:grpSp>
          <p:nvGrpSpPr>
            <p:cNvPr id="57" name="Group 56"/>
            <p:cNvGrpSpPr/>
            <p:nvPr/>
          </p:nvGrpSpPr>
          <p:grpSpPr>
            <a:xfrm>
              <a:off x="640684" y="3068960"/>
              <a:ext cx="3900286" cy="2501316"/>
              <a:chOff x="5632116" y="3068960"/>
              <a:chExt cx="3900286" cy="2501316"/>
            </a:xfrm>
          </p:grpSpPr>
          <p:pic>
            <p:nvPicPr>
              <p:cNvPr id="59" name="Immagin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2116" y="3068960"/>
                <a:ext cx="3404379" cy="2224317"/>
              </a:xfrm>
              <a:prstGeom prst="rect">
                <a:avLst/>
              </a:prstGeom>
            </p:spPr>
          </p:pic>
          <p:sp>
            <p:nvSpPr>
              <p:cNvPr id="61" name="Rettangolo 2"/>
              <p:cNvSpPr/>
              <p:nvPr/>
            </p:nvSpPr>
            <p:spPr>
              <a:xfrm>
                <a:off x="5707544" y="5293277"/>
                <a:ext cx="382485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200" b="1" dirty="0" smtClean="0"/>
                  <a:t>High-</a:t>
                </a:r>
                <a:r>
                  <a:rPr lang="it-IT" sz="1200" b="1" dirty="0" err="1" smtClean="0"/>
                  <a:t>statistics</a:t>
                </a:r>
                <a:r>
                  <a:rPr lang="it-IT" sz="1200" b="1" dirty="0" smtClean="0"/>
                  <a:t> (x10) on 2009 data in progress</a:t>
                </a:r>
                <a:endParaRPr lang="it-IT" sz="1200" b="1" dirty="0"/>
              </a:p>
            </p:txBody>
          </p:sp>
        </p:grp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458" y="4578508"/>
              <a:ext cx="616514" cy="32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2" name="Text Box 39"/>
          <p:cNvSpPr txBox="1">
            <a:spLocks noChangeArrowheads="1"/>
          </p:cNvSpPr>
          <p:nvPr/>
        </p:nvSpPr>
        <p:spPr bwMode="auto">
          <a:xfrm>
            <a:off x="1374784" y="2505856"/>
            <a:ext cx="2236272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q</a:t>
            </a:r>
            <a:r>
              <a:rPr lang="en-US" sz="1200" b="1" dirty="0" smtClean="0">
                <a:solidFill>
                  <a:srgbClr val="FF0000"/>
                </a:solidFill>
              </a:rPr>
              <a:t>uark </a:t>
            </a:r>
            <a:r>
              <a:rPr lang="en-US" sz="1200" b="1" dirty="0" err="1" smtClean="0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3" name="Text Box 40"/>
          <p:cNvSpPr txBox="1">
            <a:spLocks noChangeArrowheads="1"/>
          </p:cNvSpPr>
          <p:nvPr/>
        </p:nvSpPr>
        <p:spPr bwMode="auto">
          <a:xfrm rot="16200000">
            <a:off x="-199634" y="3588562"/>
            <a:ext cx="1937691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nucleon </a:t>
            </a:r>
            <a:r>
              <a:rPr lang="en-US" sz="1200" b="1" dirty="0" err="1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3047279" y="-76200"/>
            <a:ext cx="29033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Quark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Helicity</a:t>
            </a:r>
            <a:endParaRPr lang="en-US" sz="3600" b="1" baseline="-250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1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23116"/>
              </p:ext>
            </p:extLst>
          </p:nvPr>
        </p:nvGraphicFramePr>
        <p:xfrm>
          <a:off x="988358" y="5280886"/>
          <a:ext cx="2681222" cy="799546"/>
        </p:xfrm>
        <a:graphic>
          <a:graphicData uri="http://schemas.openxmlformats.org/drawingml/2006/table">
            <a:tbl>
              <a:tblPr firstRow="1" bandRow="1"/>
              <a:tblGrid>
                <a:gridCol w="544414"/>
                <a:gridCol w="685025"/>
                <a:gridCol w="685025"/>
                <a:gridCol w="766758"/>
              </a:tblGrid>
              <a:tr h="3268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6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5" name="Text Box 40"/>
          <p:cNvSpPr txBox="1">
            <a:spLocks noChangeArrowheads="1"/>
          </p:cNvSpPr>
          <p:nvPr/>
        </p:nvSpPr>
        <p:spPr bwMode="auto">
          <a:xfrm rot="16200000">
            <a:off x="-241842" y="5325797"/>
            <a:ext cx="1937691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hadron </a:t>
            </a:r>
            <a:r>
              <a:rPr lang="en-US" sz="1200" b="1" dirty="0" err="1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6" name="Text Box 39"/>
          <p:cNvSpPr txBox="1">
            <a:spLocks noChangeArrowheads="1"/>
          </p:cNvSpPr>
          <p:nvPr/>
        </p:nvSpPr>
        <p:spPr bwMode="auto">
          <a:xfrm>
            <a:off x="1475556" y="4922395"/>
            <a:ext cx="2236272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q</a:t>
            </a:r>
            <a:r>
              <a:rPr lang="en-US" sz="1200" b="1" dirty="0" smtClean="0">
                <a:solidFill>
                  <a:srgbClr val="FF0000"/>
                </a:solidFill>
              </a:rPr>
              <a:t>uark </a:t>
            </a:r>
            <a:r>
              <a:rPr lang="en-US" sz="1200" b="1" dirty="0" err="1" smtClean="0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1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601588"/>
              </p:ext>
            </p:extLst>
          </p:nvPr>
        </p:nvGraphicFramePr>
        <p:xfrm>
          <a:off x="1738042" y="5661038"/>
          <a:ext cx="2936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1" name="Equation" r:id="rId6" imgW="203200" imgH="228600" progId="Equation.3">
                  <p:embed/>
                </p:oleObj>
              </mc:Choice>
              <mc:Fallback>
                <p:oleObj name="Equation" r:id="rId6" imgW="20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042" y="5661038"/>
                        <a:ext cx="293688" cy="331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47260"/>
              </p:ext>
            </p:extLst>
          </p:nvPr>
        </p:nvGraphicFramePr>
        <p:xfrm>
          <a:off x="3120755" y="5680088"/>
          <a:ext cx="3476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2" name="Equation" r:id="rId8" imgW="241300" imgH="228600" progId="Equation.3">
                  <p:embed/>
                </p:oleObj>
              </mc:Choice>
              <mc:Fallback>
                <p:oleObj name="Equation" r:id="rId8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755" y="5680088"/>
                        <a:ext cx="347662" cy="331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31730"/>
              </p:ext>
            </p:extLst>
          </p:nvPr>
        </p:nvGraphicFramePr>
        <p:xfrm>
          <a:off x="990298" y="2875507"/>
          <a:ext cx="2681222" cy="1786574"/>
        </p:xfrm>
        <a:graphic>
          <a:graphicData uri="http://schemas.openxmlformats.org/drawingml/2006/table">
            <a:tbl>
              <a:tblPr firstRow="1" bandRow="1"/>
              <a:tblGrid>
                <a:gridCol w="544414"/>
                <a:gridCol w="685025"/>
                <a:gridCol w="685025"/>
                <a:gridCol w="766758"/>
              </a:tblGrid>
              <a:tr h="3268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6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45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57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553035"/>
              </p:ext>
            </p:extLst>
          </p:nvPr>
        </p:nvGraphicFramePr>
        <p:xfrm>
          <a:off x="1727729" y="3266571"/>
          <a:ext cx="2174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3" name="Equation" r:id="rId10" imgW="203200" imgH="228600" progId="Equation.3">
                  <p:embed/>
                </p:oleObj>
              </mc:Choice>
              <mc:Fallback>
                <p:oleObj name="Equation" r:id="rId10" imgW="20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729" y="3266571"/>
                        <a:ext cx="21748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485723"/>
              </p:ext>
            </p:extLst>
          </p:nvPr>
        </p:nvGraphicFramePr>
        <p:xfrm>
          <a:off x="2468824" y="3723824"/>
          <a:ext cx="239444" cy="33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4" name="Equation" r:id="rId12" imgW="165100" imgH="228600" progId="Equation.3">
                  <p:embed/>
                </p:oleObj>
              </mc:Choice>
              <mc:Fallback>
                <p:oleObj name="Equation" r:id="rId12" imgW="16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824" y="3723824"/>
                        <a:ext cx="239444" cy="3318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72000"/>
              </p:ext>
            </p:extLst>
          </p:nvPr>
        </p:nvGraphicFramePr>
        <p:xfrm>
          <a:off x="2466299" y="4247835"/>
          <a:ext cx="277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5" name="Equation" r:id="rId14" imgW="228600" imgH="228600" progId="Equation.3">
                  <p:embed/>
                </p:oleObj>
              </mc:Choice>
              <mc:Fallback>
                <p:oleObj name="Equation" r:id="rId14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299" y="4247835"/>
                        <a:ext cx="277812" cy="279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68098"/>
              </p:ext>
            </p:extLst>
          </p:nvPr>
        </p:nvGraphicFramePr>
        <p:xfrm>
          <a:off x="3136235" y="3722425"/>
          <a:ext cx="290223" cy="3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6" name="Equation" r:id="rId16" imgW="228600" imgH="266400" progId="Equation.3">
                  <p:embed/>
                </p:oleObj>
              </mc:Choice>
              <mc:Fallback>
                <p:oleObj name="Equation" r:id="rId16" imgW="228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235" y="3722425"/>
                        <a:ext cx="290223" cy="338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442434"/>
              </p:ext>
            </p:extLst>
          </p:nvPr>
        </p:nvGraphicFramePr>
        <p:xfrm>
          <a:off x="3033983" y="4202448"/>
          <a:ext cx="53498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7" name="Equation" r:id="rId18" imgW="381000" imgH="228600" progId="Equation.3">
                  <p:embed/>
                </p:oleObj>
              </mc:Choice>
              <mc:Fallback>
                <p:oleObj name="Equation" r:id="rId18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983" y="4202448"/>
                        <a:ext cx="534988" cy="325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76400"/>
              </p:ext>
            </p:extLst>
          </p:nvPr>
        </p:nvGraphicFramePr>
        <p:xfrm>
          <a:off x="3136236" y="3231279"/>
          <a:ext cx="290222" cy="38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8" name="Equation" r:id="rId20" imgW="203040" imgH="266400" progId="Equation.3">
                  <p:embed/>
                </p:oleObj>
              </mc:Choice>
              <mc:Fallback>
                <p:oleObj name="Equation" r:id="rId20" imgW="203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236" y="3231279"/>
                        <a:ext cx="290222" cy="3812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307579"/>
              </p:ext>
            </p:extLst>
          </p:nvPr>
        </p:nvGraphicFramePr>
        <p:xfrm>
          <a:off x="1733141" y="4202030"/>
          <a:ext cx="277827" cy="33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9" name="Equation" r:id="rId22" imgW="215900" imgH="228600" progId="Equation.3">
                  <p:embed/>
                </p:oleObj>
              </mc:Choice>
              <mc:Fallback>
                <p:oleObj name="Equation" r:id="rId22" imgW="21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141" y="4202030"/>
                        <a:ext cx="277827" cy="3363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4"/>
          <p:cNvSpPr>
            <a:spLocks/>
          </p:cNvSpPr>
          <p:nvPr/>
        </p:nvSpPr>
        <p:spPr bwMode="auto">
          <a:xfrm>
            <a:off x="2204093" y="3680137"/>
            <a:ext cx="681232" cy="512822"/>
          </a:xfrm>
          <a:prstGeom prst="rect">
            <a:avLst/>
          </a:prstGeom>
          <a:gradFill rotWithShape="0">
            <a:gsLst>
              <a:gs pos="0">
                <a:srgbClr val="008000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52" name="Rectangle 4"/>
          <p:cNvSpPr>
            <a:spLocks/>
          </p:cNvSpPr>
          <p:nvPr/>
        </p:nvSpPr>
        <p:spPr bwMode="auto">
          <a:xfrm>
            <a:off x="1530044" y="5604620"/>
            <a:ext cx="681232" cy="512822"/>
          </a:xfrm>
          <a:prstGeom prst="rect">
            <a:avLst/>
          </a:prstGeom>
          <a:gradFill rotWithShape="0">
            <a:gsLst>
              <a:gs pos="0">
                <a:srgbClr val="008000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6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3" name="Gruppo 7"/>
          <p:cNvGrpSpPr/>
          <p:nvPr/>
        </p:nvGrpSpPr>
        <p:grpSpPr>
          <a:xfrm>
            <a:off x="4881574" y="3002503"/>
            <a:ext cx="3995466" cy="3026185"/>
            <a:chOff x="288502" y="2474938"/>
            <a:chExt cx="3995466" cy="3026185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02" y="2474938"/>
              <a:ext cx="3995466" cy="302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010" y="2924944"/>
              <a:ext cx="636599" cy="3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336417" y="6047357"/>
            <a:ext cx="3722919" cy="449523"/>
            <a:chOff x="5159722" y="3084341"/>
            <a:chExt cx="3722919" cy="449523"/>
          </a:xfrm>
        </p:grpSpPr>
        <p:sp>
          <p:nvSpPr>
            <p:cNvPr id="64" name="Rectangle 63"/>
            <p:cNvSpPr/>
            <p:nvPr/>
          </p:nvSpPr>
          <p:spPr>
            <a:xfrm>
              <a:off x="5159722" y="3084341"/>
              <a:ext cx="372291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 smtClean="0"/>
                <a:t>H. </a:t>
              </a:r>
              <a:r>
                <a:rPr lang="en-US" sz="1000" b="1" dirty="0" err="1" smtClean="0"/>
                <a:t>Avakian</a:t>
              </a:r>
              <a:r>
                <a:rPr lang="en-US" sz="1000" b="1" dirty="0" smtClean="0"/>
                <a:t> et al. PRL 105: 262002 (2010) [</a:t>
              </a:r>
              <a:r>
                <a:rPr lang="en-US" sz="1000" b="1" dirty="0" err="1" smtClean="0"/>
                <a:t>arXiv</a:t>
              </a:r>
              <a:r>
                <a:rPr lang="en-US" sz="1000" b="1" dirty="0" smtClean="0"/>
                <a:t> 1003.4549]</a:t>
              </a:r>
              <a:endParaRPr lang="en-US" sz="1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165321" y="3287643"/>
              <a:ext cx="253146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H. </a:t>
              </a:r>
              <a:r>
                <a:rPr lang="en-US" sz="1000" b="1" dirty="0" err="1" smtClean="0">
                  <a:solidFill>
                    <a:srgbClr val="FF0000"/>
                  </a:solidFill>
                </a:rPr>
                <a:t>Avakian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 et al. E12-07-107 @  12 GeV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ectangle 4"/>
          <p:cNvSpPr>
            <a:spLocks/>
          </p:cNvSpPr>
          <p:nvPr/>
        </p:nvSpPr>
        <p:spPr bwMode="auto">
          <a:xfrm>
            <a:off x="-19850" y="763370"/>
            <a:ext cx="4485854" cy="1628288"/>
          </a:xfrm>
          <a:prstGeom prst="rect">
            <a:avLst/>
          </a:prstGeom>
          <a:gradFill rotWithShape="0">
            <a:gsLst>
              <a:gs pos="0">
                <a:schemeClr val="bg1">
                  <a:alpha val="25000"/>
                </a:schemeClr>
              </a:gs>
              <a:gs pos="100000">
                <a:srgbClr val="008000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71953" y="1373761"/>
            <a:ext cx="1688534" cy="901806"/>
            <a:chOff x="224568" y="1017837"/>
            <a:chExt cx="2226748" cy="1156403"/>
          </a:xfrm>
        </p:grpSpPr>
        <p:sp>
          <p:nvSpPr>
            <p:cNvPr id="40" name="Oval 39"/>
            <p:cNvSpPr/>
            <p:nvPr/>
          </p:nvSpPr>
          <p:spPr>
            <a:xfrm>
              <a:off x="690880" y="1523334"/>
              <a:ext cx="1270000" cy="386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835973" y="1127944"/>
              <a:ext cx="98629" cy="46669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672624" y="1107532"/>
              <a:ext cx="79172" cy="46669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96622" y="1818640"/>
              <a:ext cx="471957" cy="2787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1882825" y="1818640"/>
              <a:ext cx="521741" cy="2787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24568" y="1604822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49771" y="1592876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3780" y="1094742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85681" y="1095843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290319" y="1017837"/>
              <a:ext cx="0" cy="1156403"/>
            </a:xfrm>
            <a:prstGeom prst="line">
              <a:avLst/>
            </a:prstGeom>
            <a:ln w="25400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077052" y="1335159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472804" y="1414329"/>
            <a:ext cx="1688534" cy="841832"/>
            <a:chOff x="224568" y="1094742"/>
            <a:chExt cx="2226748" cy="1079498"/>
          </a:xfrm>
        </p:grpSpPr>
        <p:sp>
          <p:nvSpPr>
            <p:cNvPr id="54" name="Oval 53"/>
            <p:cNvSpPr/>
            <p:nvPr/>
          </p:nvSpPr>
          <p:spPr>
            <a:xfrm>
              <a:off x="690880" y="1523334"/>
              <a:ext cx="1270000" cy="386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835973" y="1127944"/>
              <a:ext cx="98629" cy="46669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1672624" y="1107532"/>
              <a:ext cx="79172" cy="46669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96622" y="1818640"/>
              <a:ext cx="471957" cy="2787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1882825" y="1818640"/>
              <a:ext cx="521741" cy="2787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24568" y="1604822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49771" y="1592876"/>
              <a:ext cx="401545" cy="434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3780" y="1094742"/>
              <a:ext cx="344898" cy="473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85681" y="1095843"/>
              <a:ext cx="344898" cy="473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290319" y="1094742"/>
              <a:ext cx="0" cy="1079498"/>
            </a:xfrm>
            <a:prstGeom prst="line">
              <a:avLst/>
            </a:prstGeom>
            <a:ln w="25400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6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60816"/>
              </p:ext>
            </p:extLst>
          </p:nvPr>
        </p:nvGraphicFramePr>
        <p:xfrm>
          <a:off x="1200150" y="763588"/>
          <a:ext cx="16700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60" name="Equation" r:id="rId25" imgW="1282700" imgH="228600" progId="Equation.3">
                  <p:embed/>
                </p:oleObj>
              </mc:Choice>
              <mc:Fallback>
                <p:oleObj name="Equation" r:id="rId25" imgW="1282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763588"/>
                        <a:ext cx="1670050" cy="295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Picture 76" descr="qq-axia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892"/>
            <a:ext cx="810597" cy="5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4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24" y="4520553"/>
            <a:ext cx="3129977" cy="21125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7857" y="6467929"/>
            <a:ext cx="1825551" cy="217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ubar_db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75" y="553838"/>
            <a:ext cx="3172491" cy="3974235"/>
          </a:xfrm>
          <a:prstGeom prst="rect">
            <a:avLst/>
          </a:prstGeom>
        </p:spPr>
      </p:pic>
      <p:sp>
        <p:nvSpPr>
          <p:cNvPr id="166" name="Rectangle 16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3047279" y="-76200"/>
            <a:ext cx="29033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Quark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Helicity</a:t>
            </a:r>
            <a:endParaRPr lang="en-US" sz="3600" b="1" baseline="-250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1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551299"/>
              </p:ext>
            </p:extLst>
          </p:nvPr>
        </p:nvGraphicFramePr>
        <p:xfrm>
          <a:off x="422431" y="758943"/>
          <a:ext cx="2661937" cy="59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48" name="Equation" r:id="rId6" imgW="2095200" imgH="469800" progId="Equation.3">
                  <p:embed/>
                </p:oleObj>
              </mc:Choice>
              <mc:Fallback>
                <p:oleObj name="Equation" r:id="rId6" imgW="2095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1" y="758943"/>
                        <a:ext cx="2661937" cy="5968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Deltaq_high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6" y="1362824"/>
            <a:ext cx="3498384" cy="2454090"/>
          </a:xfrm>
          <a:prstGeom prst="rect">
            <a:avLst/>
          </a:prstGeom>
        </p:spPr>
      </p:pic>
      <p:pic>
        <p:nvPicPr>
          <p:cNvPr id="8" name="Picture 7" descr="Deltaq12_high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8" y="4077174"/>
            <a:ext cx="3513821" cy="2487149"/>
          </a:xfrm>
          <a:prstGeom prst="rect">
            <a:avLst/>
          </a:prstGeom>
        </p:spPr>
      </p:pic>
      <p:sp>
        <p:nvSpPr>
          <p:cNvPr id="6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89271" y="849940"/>
            <a:ext cx="454271" cy="513358"/>
            <a:chOff x="7305040" y="648454"/>
            <a:chExt cx="454271" cy="513358"/>
          </a:xfrm>
        </p:grpSpPr>
        <p:sp>
          <p:nvSpPr>
            <p:cNvPr id="6" name="TextBox 5"/>
            <p:cNvSpPr txBox="1"/>
            <p:nvPr/>
          </p:nvSpPr>
          <p:spPr>
            <a:xfrm>
              <a:off x="7305040" y="792480"/>
              <a:ext cx="45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dirty="0" smtClean="0">
                  <a:solidFill>
                    <a:srgbClr val="FF0000"/>
                  </a:solidFill>
                </a:rPr>
                <a:t>u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57136" y="648454"/>
              <a:ext cx="2786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-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909591" y="2720240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71847" y="2535574"/>
            <a:ext cx="278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-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09591" y="4675671"/>
            <a:ext cx="44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6566" y="783761"/>
            <a:ext cx="127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@CLAS12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0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8072" y="-76200"/>
            <a:ext cx="46617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Transversity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 @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CLAS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12   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88729" y="1235724"/>
            <a:ext cx="5423336" cy="5423336"/>
            <a:chOff x="-212436" y="1025333"/>
            <a:chExt cx="5423336" cy="5423336"/>
          </a:xfrm>
        </p:grpSpPr>
        <p:pic>
          <p:nvPicPr>
            <p:cNvPr id="2" name="Picture 1" descr="clas12proj-collins_hermes_compass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436" y="1025333"/>
              <a:ext cx="5423336" cy="542333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2752346" y="1148578"/>
              <a:ext cx="1681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C</a:t>
              </a:r>
              <a:r>
                <a:rPr lang="en-US" sz="1400" dirty="0" smtClean="0">
                  <a:solidFill>
                    <a:srgbClr val="0000FF"/>
                  </a:solidFill>
                </a:rPr>
                <a:t>12-11-111  Hall-B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341" y="1358969"/>
            <a:ext cx="2169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Single hadron channel: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7680" y="751466"/>
            <a:ext cx="1981144" cy="5071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163700"/>
              </p:ext>
            </p:extLst>
          </p:nvPr>
        </p:nvGraphicFramePr>
        <p:xfrm>
          <a:off x="496888" y="801688"/>
          <a:ext cx="19669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261" name="Equation" r:id="rId5" imgW="1143000" imgH="241300" progId="Equation.3">
                  <p:embed/>
                </p:oleObj>
              </mc:Choice>
              <mc:Fallback>
                <p:oleObj name="Equation" r:id="rId5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801688"/>
                        <a:ext cx="1966912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" descr="Screen shot 2012-06-07 at 6.43.14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63" y="3980390"/>
            <a:ext cx="3706963" cy="254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Torino_Transv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10" y="908917"/>
            <a:ext cx="2821214" cy="28099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59240" y="662326"/>
            <a:ext cx="1222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Distributions: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81601" y="3675228"/>
            <a:ext cx="182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Di-hadron channel: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8160" y="1046480"/>
            <a:ext cx="243840" cy="216408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7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18554" y="-76200"/>
            <a:ext cx="61608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Spin-Orbit Correlations @ CLAS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6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982721" y="3501913"/>
            <a:ext cx="396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i="1" dirty="0"/>
              <a:t>H. Avakian et al., </a:t>
            </a:r>
            <a:r>
              <a:rPr lang="da-DK" sz="1200" b="1" i="1" dirty="0"/>
              <a:t>PRL105: 262002 (</a:t>
            </a:r>
            <a:r>
              <a:rPr lang="da-DK" sz="1200" b="1" i="1" dirty="0" smtClean="0"/>
              <a:t>2010)</a:t>
            </a:r>
          </a:p>
          <a:p>
            <a:r>
              <a:rPr lang="it-IT" sz="1200" b="1" i="1" dirty="0" smtClean="0">
                <a:solidFill>
                  <a:srgbClr val="FF0000"/>
                </a:solidFill>
              </a:rPr>
              <a:t>E12-07-107 (</a:t>
            </a:r>
            <a:r>
              <a:rPr lang="it-IT" sz="1200" b="1" i="1" dirty="0" err="1" smtClean="0">
                <a:solidFill>
                  <a:srgbClr val="FF0000"/>
                </a:solidFill>
              </a:rPr>
              <a:t>pions</a:t>
            </a:r>
            <a:r>
              <a:rPr lang="it-IT" sz="1200" b="1" i="1" dirty="0" smtClean="0">
                <a:solidFill>
                  <a:srgbClr val="FF0000"/>
                </a:solidFill>
              </a:rPr>
              <a:t>), E12-009-009 (</a:t>
            </a:r>
            <a:r>
              <a:rPr lang="it-IT" sz="1200" b="1" i="1" dirty="0" err="1" smtClean="0">
                <a:solidFill>
                  <a:srgbClr val="FF0000"/>
                </a:solidFill>
              </a:rPr>
              <a:t>kaons</a:t>
            </a:r>
            <a:r>
              <a:rPr lang="it-IT" sz="1200" b="1" i="1" dirty="0" smtClean="0">
                <a:solidFill>
                  <a:srgbClr val="FF0000"/>
                </a:solidFill>
              </a:rPr>
              <a:t>) @12 </a:t>
            </a:r>
            <a:r>
              <a:rPr lang="it-IT" sz="1200" b="1" i="1" dirty="0" err="1" smtClean="0">
                <a:solidFill>
                  <a:srgbClr val="FF0000"/>
                </a:solidFill>
              </a:rPr>
              <a:t>GeV</a:t>
            </a:r>
            <a:endParaRPr lang="it-IT" sz="1200" b="1" i="1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34" y="4152079"/>
            <a:ext cx="3341974" cy="247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97" y="734064"/>
            <a:ext cx="4109474" cy="26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87680" y="866144"/>
            <a:ext cx="1981144" cy="5071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492993"/>
              </p:ext>
            </p:extLst>
          </p:nvPr>
        </p:nvGraphicFramePr>
        <p:xfrm>
          <a:off x="583786" y="915829"/>
          <a:ext cx="17922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49" name="Equation" r:id="rId6" imgW="1041400" imgH="241300" progId="Equation.3">
                  <p:embed/>
                </p:oleObj>
              </mc:Choice>
              <mc:Fallback>
                <p:oleObj name="Equation" r:id="rId6" imgW="1041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86" y="915829"/>
                        <a:ext cx="1792288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49451" y="1638714"/>
            <a:ext cx="4126400" cy="523220"/>
            <a:chOff x="846667" y="2084917"/>
            <a:chExt cx="4126400" cy="523220"/>
          </a:xfrm>
        </p:grpSpPr>
        <p:sp>
          <p:nvSpPr>
            <p:cNvPr id="2" name="TextBox 1"/>
            <p:cNvSpPr txBox="1"/>
            <p:nvPr/>
          </p:nvSpPr>
          <p:spPr>
            <a:xfrm>
              <a:off x="846667" y="2084917"/>
              <a:ext cx="412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First </a:t>
              </a:r>
              <a:r>
                <a:rPr lang="en-US" sz="1400" dirty="0" smtClean="0"/>
                <a:t>indication of </a:t>
              </a:r>
              <a:r>
                <a:rPr lang="en-US" sz="1400" dirty="0" smtClean="0"/>
                <a:t>non-zero A</a:t>
              </a:r>
              <a:r>
                <a:rPr lang="en-US" sz="1400" baseline="-25000" dirty="0" smtClean="0"/>
                <a:t>UL</a:t>
              </a:r>
              <a:r>
                <a:rPr lang="en-US" sz="1400" dirty="0" smtClean="0"/>
                <a:t>     for </a:t>
              </a:r>
              <a:r>
                <a:rPr lang="en-US" sz="1400" dirty="0" err="1" smtClean="0"/>
                <a:t>pions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Potentially significant quark spin-orbit correlations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4017" y="2093497"/>
              <a:ext cx="474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err="1" smtClean="0"/>
                <a:t>sin</a:t>
              </a:r>
              <a:r>
                <a:rPr lang="en-US" baseline="30000" dirty="0" err="1" smtClean="0">
                  <a:latin typeface="Symbol" charset="2"/>
                  <a:cs typeface="Symbol" charset="2"/>
                </a:rPr>
                <a:t>j</a:t>
              </a:r>
              <a:endParaRPr lang="en-US" baseline="30000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1374784" y="2505856"/>
            <a:ext cx="2236272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q</a:t>
            </a:r>
            <a:r>
              <a:rPr lang="en-US" sz="1200" b="1" dirty="0" smtClean="0">
                <a:solidFill>
                  <a:srgbClr val="FF0000"/>
                </a:solidFill>
              </a:rPr>
              <a:t>uark </a:t>
            </a:r>
            <a:r>
              <a:rPr lang="en-US" sz="1200" b="1" dirty="0" err="1" smtClean="0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 rot="16200000">
            <a:off x="-199634" y="3588562"/>
            <a:ext cx="1937691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nucleon </a:t>
            </a:r>
            <a:r>
              <a:rPr lang="en-US" sz="1200" b="1" dirty="0" err="1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57776"/>
              </p:ext>
            </p:extLst>
          </p:nvPr>
        </p:nvGraphicFramePr>
        <p:xfrm>
          <a:off x="988358" y="5280886"/>
          <a:ext cx="2681222" cy="799546"/>
        </p:xfrm>
        <a:graphic>
          <a:graphicData uri="http://schemas.openxmlformats.org/drawingml/2006/table">
            <a:tbl>
              <a:tblPr firstRow="1" bandRow="1"/>
              <a:tblGrid>
                <a:gridCol w="544414"/>
                <a:gridCol w="685025"/>
                <a:gridCol w="685025"/>
                <a:gridCol w="766758"/>
              </a:tblGrid>
              <a:tr h="3268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6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 Box 40"/>
          <p:cNvSpPr txBox="1">
            <a:spLocks noChangeArrowheads="1"/>
          </p:cNvSpPr>
          <p:nvPr/>
        </p:nvSpPr>
        <p:spPr bwMode="auto">
          <a:xfrm rot="16200000">
            <a:off x="-241842" y="5325797"/>
            <a:ext cx="1937691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hadron </a:t>
            </a:r>
            <a:r>
              <a:rPr lang="en-US" sz="1200" b="1" dirty="0" err="1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1475556" y="4922395"/>
            <a:ext cx="2236272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q</a:t>
            </a:r>
            <a:r>
              <a:rPr lang="en-US" sz="1200" b="1" dirty="0" smtClean="0">
                <a:solidFill>
                  <a:srgbClr val="FF0000"/>
                </a:solidFill>
              </a:rPr>
              <a:t>uark </a:t>
            </a:r>
            <a:r>
              <a:rPr lang="en-US" sz="1200" b="1" dirty="0" err="1" smtClean="0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23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629723"/>
              </p:ext>
            </p:extLst>
          </p:nvPr>
        </p:nvGraphicFramePr>
        <p:xfrm>
          <a:off x="1738042" y="5661038"/>
          <a:ext cx="2936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50" name="Equation" r:id="rId8" imgW="203200" imgH="228600" progId="Equation.3">
                  <p:embed/>
                </p:oleObj>
              </mc:Choice>
              <mc:Fallback>
                <p:oleObj name="Equation" r:id="rId8" imgW="20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042" y="5661038"/>
                        <a:ext cx="293688" cy="331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153593"/>
              </p:ext>
            </p:extLst>
          </p:nvPr>
        </p:nvGraphicFramePr>
        <p:xfrm>
          <a:off x="3120755" y="5680088"/>
          <a:ext cx="3476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51" name="Equation" r:id="rId10" imgW="241300" imgH="228600" progId="Equation.3">
                  <p:embed/>
                </p:oleObj>
              </mc:Choice>
              <mc:Fallback>
                <p:oleObj name="Equation" r:id="rId10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755" y="5680088"/>
                        <a:ext cx="347662" cy="331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80433"/>
              </p:ext>
            </p:extLst>
          </p:nvPr>
        </p:nvGraphicFramePr>
        <p:xfrm>
          <a:off x="990298" y="2875507"/>
          <a:ext cx="2681222" cy="1786574"/>
        </p:xfrm>
        <a:graphic>
          <a:graphicData uri="http://schemas.openxmlformats.org/drawingml/2006/table">
            <a:tbl>
              <a:tblPr firstRow="1" bandRow="1"/>
              <a:tblGrid>
                <a:gridCol w="544414"/>
                <a:gridCol w="685025"/>
                <a:gridCol w="685025"/>
                <a:gridCol w="766758"/>
              </a:tblGrid>
              <a:tr h="3268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6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45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57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1534"/>
              </p:ext>
            </p:extLst>
          </p:nvPr>
        </p:nvGraphicFramePr>
        <p:xfrm>
          <a:off x="1727729" y="3266571"/>
          <a:ext cx="2174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52" name="Equation" r:id="rId12" imgW="203200" imgH="228600" progId="Equation.3">
                  <p:embed/>
                </p:oleObj>
              </mc:Choice>
              <mc:Fallback>
                <p:oleObj name="Equation" r:id="rId12" imgW="20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729" y="3266571"/>
                        <a:ext cx="21748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788804"/>
              </p:ext>
            </p:extLst>
          </p:nvPr>
        </p:nvGraphicFramePr>
        <p:xfrm>
          <a:off x="2468824" y="3723824"/>
          <a:ext cx="239444" cy="33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53" name="Equation" r:id="rId14" imgW="165100" imgH="228600" progId="Equation.3">
                  <p:embed/>
                </p:oleObj>
              </mc:Choice>
              <mc:Fallback>
                <p:oleObj name="Equation" r:id="rId14" imgW="16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824" y="3723824"/>
                        <a:ext cx="239444" cy="3318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35483"/>
              </p:ext>
            </p:extLst>
          </p:nvPr>
        </p:nvGraphicFramePr>
        <p:xfrm>
          <a:off x="2466299" y="4247835"/>
          <a:ext cx="277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54" name="Equation" r:id="rId16" imgW="228600" imgH="228600" progId="Equation.3">
                  <p:embed/>
                </p:oleObj>
              </mc:Choice>
              <mc:Fallback>
                <p:oleObj name="Equation" r:id="rId1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299" y="4247835"/>
                        <a:ext cx="277812" cy="279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496118"/>
              </p:ext>
            </p:extLst>
          </p:nvPr>
        </p:nvGraphicFramePr>
        <p:xfrm>
          <a:off x="3136235" y="3722425"/>
          <a:ext cx="290223" cy="3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55" name="Equation" r:id="rId18" imgW="228600" imgH="266400" progId="Equation.3">
                  <p:embed/>
                </p:oleObj>
              </mc:Choice>
              <mc:Fallback>
                <p:oleObj name="Equation" r:id="rId18" imgW="228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235" y="3722425"/>
                        <a:ext cx="290223" cy="338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998761"/>
              </p:ext>
            </p:extLst>
          </p:nvPr>
        </p:nvGraphicFramePr>
        <p:xfrm>
          <a:off x="3033983" y="4202448"/>
          <a:ext cx="53498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56" name="Equation" r:id="rId20" imgW="381000" imgH="228600" progId="Equation.3">
                  <p:embed/>
                </p:oleObj>
              </mc:Choice>
              <mc:Fallback>
                <p:oleObj name="Equation" r:id="rId20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983" y="4202448"/>
                        <a:ext cx="534988" cy="325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10533"/>
              </p:ext>
            </p:extLst>
          </p:nvPr>
        </p:nvGraphicFramePr>
        <p:xfrm>
          <a:off x="3136236" y="3231279"/>
          <a:ext cx="290222" cy="38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57" name="Equation" r:id="rId22" imgW="203040" imgH="266400" progId="Equation.3">
                  <p:embed/>
                </p:oleObj>
              </mc:Choice>
              <mc:Fallback>
                <p:oleObj name="Equation" r:id="rId22" imgW="203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236" y="3231279"/>
                        <a:ext cx="290222" cy="3812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566124"/>
              </p:ext>
            </p:extLst>
          </p:nvPr>
        </p:nvGraphicFramePr>
        <p:xfrm>
          <a:off x="1733141" y="4202030"/>
          <a:ext cx="277827" cy="33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58" name="Equation" r:id="rId24" imgW="215900" imgH="228600" progId="Equation.3">
                  <p:embed/>
                </p:oleObj>
              </mc:Choice>
              <mc:Fallback>
                <p:oleObj name="Equation" r:id="rId24" imgW="21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141" y="4202030"/>
                        <a:ext cx="277827" cy="3363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4"/>
          <p:cNvSpPr>
            <a:spLocks/>
          </p:cNvSpPr>
          <p:nvPr/>
        </p:nvSpPr>
        <p:spPr bwMode="auto">
          <a:xfrm>
            <a:off x="2885324" y="3673618"/>
            <a:ext cx="786195" cy="478461"/>
          </a:xfrm>
          <a:prstGeom prst="rect">
            <a:avLst/>
          </a:prstGeom>
          <a:gradFill rotWithShape="0">
            <a:gsLst>
              <a:gs pos="0">
                <a:srgbClr val="008000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2885324" y="5604620"/>
            <a:ext cx="786195" cy="475812"/>
          </a:xfrm>
          <a:prstGeom prst="rect">
            <a:avLst/>
          </a:prstGeom>
          <a:gradFill rotWithShape="0">
            <a:gsLst>
              <a:gs pos="0">
                <a:srgbClr val="008000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4946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566425" y="-76200"/>
            <a:ext cx="43006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Higher-twists 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@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CLAS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" y="2219593"/>
            <a:ext cx="3614965" cy="2576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14"/>
              <p:cNvSpPr/>
              <p:nvPr/>
            </p:nvSpPr>
            <p:spPr>
              <a:xfrm>
                <a:off x="122386" y="764704"/>
                <a:ext cx="659812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sz="1600" b="0" i="1" smtClean="0">
                            <a:latin typeface="Cambria Math"/>
                          </a:rPr>
                          <m:t>𝐿𝑈</m:t>
                        </m:r>
                      </m:sub>
                    </m:sSub>
                  </m:oMath>
                </a14:m>
                <a:r>
                  <a:rPr lang="en-US" sz="1600" dirty="0" smtClean="0"/>
                  <a:t> is proportional to the structure function</a:t>
                </a:r>
              </a:p>
              <a:p>
                <a:endParaRPr lang="en-US" sz="1600" dirty="0" smtClean="0"/>
              </a:p>
              <a:p>
                <a:endParaRPr lang="en-US" sz="1600" dirty="0"/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27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6" y="764704"/>
                <a:ext cx="6598129" cy="1077218"/>
              </a:xfrm>
              <a:prstGeom prst="rect">
                <a:avLst/>
              </a:prstGeom>
              <a:blipFill rotWithShape="1">
                <a:blip r:embed="rId4"/>
                <a:stretch>
                  <a:fillRect b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6" y="1159861"/>
            <a:ext cx="6001016" cy="49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ttangolo 1"/>
          <p:cNvSpPr/>
          <p:nvPr/>
        </p:nvSpPr>
        <p:spPr>
          <a:xfrm>
            <a:off x="703994" y="5014466"/>
            <a:ext cx="2787886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ym typeface="Symbol"/>
              </a:rPr>
              <a:t> </a:t>
            </a:r>
            <a:r>
              <a:rPr lang="en-US" sz="1400" b="1" dirty="0"/>
              <a:t>Entire structure function is twist-3, so in commonly used </a:t>
            </a:r>
            <a:r>
              <a:rPr lang="en-US" sz="1400" b="1" dirty="0" err="1"/>
              <a:t>Wandzura-Wilczek</a:t>
            </a:r>
            <a:r>
              <a:rPr lang="en-US" sz="1400" b="1" dirty="0"/>
              <a:t> </a:t>
            </a:r>
            <a:r>
              <a:rPr lang="it-IT" sz="1400" b="1" dirty="0" err="1"/>
              <a:t>approximation</a:t>
            </a:r>
            <a:r>
              <a:rPr lang="it-IT" sz="1400" b="1" dirty="0"/>
              <a:t> </a:t>
            </a:r>
            <a:r>
              <a:rPr lang="it-IT" sz="1400" b="1" dirty="0" err="1"/>
              <a:t>entire</a:t>
            </a:r>
            <a:r>
              <a:rPr lang="it-IT" sz="1400" b="1" dirty="0"/>
              <a:t> </a:t>
            </a:r>
            <a:r>
              <a:rPr lang="it-IT" sz="1400" b="1" dirty="0" err="1"/>
              <a:t>asymmetry</a:t>
            </a:r>
            <a:r>
              <a:rPr lang="it-IT" sz="1400" b="1" dirty="0"/>
              <a:t> = </a:t>
            </a:r>
            <a:r>
              <a:rPr lang="it-IT" sz="1400" b="1" dirty="0" smtClean="0"/>
              <a:t>0</a:t>
            </a:r>
            <a:endParaRPr lang="en-US" sz="1400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664" y="1717682"/>
            <a:ext cx="4750325" cy="22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15" y="3854611"/>
            <a:ext cx="4654816" cy="208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asellaDiTesto 2"/>
          <p:cNvSpPr txBox="1"/>
          <p:nvPr/>
        </p:nvSpPr>
        <p:spPr>
          <a:xfrm>
            <a:off x="467544" y="1961237"/>
            <a:ext cx="3348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H. </a:t>
            </a:r>
            <a:r>
              <a:rPr lang="it-IT" sz="1200" b="1" dirty="0" err="1" smtClean="0"/>
              <a:t>Avakian</a:t>
            </a:r>
            <a:r>
              <a:rPr lang="it-IT" sz="1200" b="1" dirty="0" smtClean="0"/>
              <a:t> </a:t>
            </a:r>
            <a:r>
              <a:rPr lang="it-IT" sz="1200" b="1" i="1" dirty="0" smtClean="0"/>
              <a:t>et al.</a:t>
            </a:r>
            <a:r>
              <a:rPr lang="it-IT" sz="1200" b="1" dirty="0" smtClean="0"/>
              <a:t>, PRD69, 112004 (2004)@4.3 </a:t>
            </a:r>
            <a:r>
              <a:rPr lang="it-IT" sz="1200" b="1" dirty="0" err="1" smtClean="0"/>
              <a:t>GeV</a:t>
            </a:r>
            <a:endParaRPr lang="it-IT" sz="1200" b="1" dirty="0"/>
          </a:p>
        </p:txBody>
      </p:sp>
      <p:sp>
        <p:nvSpPr>
          <p:cNvPr id="34" name="CasellaDiTesto 17"/>
          <p:cNvSpPr txBox="1"/>
          <p:nvPr/>
        </p:nvSpPr>
        <p:spPr>
          <a:xfrm>
            <a:off x="4631350" y="5999351"/>
            <a:ext cx="413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W. </a:t>
            </a:r>
            <a:r>
              <a:rPr lang="it-IT" sz="1200" b="1" dirty="0" err="1" smtClean="0"/>
              <a:t>Gohn</a:t>
            </a:r>
            <a:r>
              <a:rPr lang="it-IT" sz="1200" b="1" dirty="0" smtClean="0"/>
              <a:t> </a:t>
            </a:r>
            <a:r>
              <a:rPr lang="it-IT" sz="1200" b="1" i="1" dirty="0" smtClean="0"/>
              <a:t>et al.</a:t>
            </a:r>
            <a:r>
              <a:rPr lang="it-IT" sz="1200" b="1" dirty="0" smtClean="0"/>
              <a:t>, PRD89, 072011 (2014)@5.5 GeV</a:t>
            </a:r>
            <a:endParaRPr lang="it-IT" sz="1200" b="1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83" y="4193485"/>
            <a:ext cx="694244" cy="36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59753"/>
            <a:ext cx="683928" cy="3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3408" y="910167"/>
            <a:ext cx="2269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(x): twist-3 PDF sensitive </a:t>
            </a:r>
          </a:p>
          <a:p>
            <a:r>
              <a:rPr lang="en-US" sz="1400" dirty="0" smtClean="0"/>
              <a:t>to </a:t>
            </a:r>
            <a:r>
              <a:rPr lang="en-US" sz="1400" dirty="0" err="1" smtClean="0"/>
              <a:t>qGq</a:t>
            </a:r>
            <a:r>
              <a:rPr lang="en-US" sz="1400" dirty="0"/>
              <a:t> </a:t>
            </a:r>
            <a:r>
              <a:rPr lang="en-US" sz="1400" dirty="0" smtClean="0"/>
              <a:t>correlations</a:t>
            </a:r>
          </a:p>
          <a:p>
            <a:r>
              <a:rPr lang="en-US" sz="1400" dirty="0" smtClean="0">
                <a:sym typeface="Wingdings"/>
              </a:rPr>
              <a:t>“transverse force” 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43552" y="775287"/>
            <a:ext cx="6713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68081" y="807036"/>
            <a:ext cx="496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r>
              <a:rPr lang="en-US" sz="1600" baseline="-25000" dirty="0" smtClean="0"/>
              <a:t>LU</a:t>
            </a:r>
            <a:endParaRPr lang="en-US" sz="1600" baseline="-25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34417" y="3016250"/>
            <a:ext cx="4426314" cy="21167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5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attice_signch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" y="4090318"/>
            <a:ext cx="3236672" cy="25179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978" y="4457646"/>
            <a:ext cx="950349" cy="869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4438" y="3766468"/>
            <a:ext cx="71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Lattice</a:t>
            </a:r>
            <a:endParaRPr lang="en-US" sz="1400" dirty="0"/>
          </a:p>
        </p:txBody>
      </p:sp>
      <p:graphicFrame>
        <p:nvGraphicFramePr>
          <p:cNvPr id="28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634085"/>
              </p:ext>
            </p:extLst>
          </p:nvPr>
        </p:nvGraphicFramePr>
        <p:xfrm>
          <a:off x="2307895" y="3766468"/>
          <a:ext cx="3921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195" name="Equation" r:id="rId6" imgW="304800" imgH="241300" progId="Equation.3">
                  <p:embed/>
                </p:oleObj>
              </mc:Choice>
              <mc:Fallback>
                <p:oleObj name="Equation" r:id="rId6" imgW="30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895" y="3766468"/>
                        <a:ext cx="392112" cy="323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625" y="1549184"/>
            <a:ext cx="3094021" cy="216648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38897" y="-76200"/>
            <a:ext cx="51556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Sivers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Mapping @ CLAS12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19" descr="4dim-clas12proj-pi+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71" y="639578"/>
            <a:ext cx="5871529" cy="587152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299261" y="3433578"/>
            <a:ext cx="2216849" cy="12571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50094" y="2550527"/>
            <a:ext cx="449167" cy="883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4533" y="4306705"/>
            <a:ext cx="924559" cy="177799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974474" y="802857"/>
            <a:ext cx="2224012" cy="852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13712" y="799772"/>
            <a:ext cx="23698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Stat. error for a 4D analysis </a:t>
            </a:r>
          </a:p>
          <a:p>
            <a:r>
              <a:rPr lang="en-US" sz="1400" dirty="0" smtClean="0"/>
              <a:t>of the </a:t>
            </a:r>
            <a:r>
              <a:rPr lang="en-US" sz="1400" dirty="0" smtClean="0">
                <a:latin typeface="Symbol"/>
              </a:rPr>
              <a:t>p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</a:t>
            </a:r>
            <a:r>
              <a:rPr lang="en-US" sz="1400" dirty="0" err="1" smtClean="0"/>
              <a:t>Sivers</a:t>
            </a:r>
            <a:r>
              <a:rPr lang="en-US" sz="1400" dirty="0" smtClean="0"/>
              <a:t> asymmetry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n proton target</a:t>
            </a:r>
            <a:endParaRPr lang="en-US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629920" y="734064"/>
            <a:ext cx="2103755" cy="5071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875279"/>
              </p:ext>
            </p:extLst>
          </p:nvPr>
        </p:nvGraphicFramePr>
        <p:xfrm>
          <a:off x="768350" y="779463"/>
          <a:ext cx="19653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196" name="Equation" r:id="rId11" imgW="1143000" imgH="241300" progId="Equation.3">
                  <p:embed/>
                </p:oleObj>
              </mc:Choice>
              <mc:Fallback>
                <p:oleObj name="Equation" r:id="rId11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779463"/>
                        <a:ext cx="1965325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39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912" y="1213784"/>
            <a:ext cx="6576260" cy="5113121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212054" y="890137"/>
            <a:ext cx="4325309" cy="23574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5524" name="Line 4"/>
          <p:cNvSpPr>
            <a:spLocks noChangeShapeType="1"/>
          </p:cNvSpPr>
          <p:nvPr/>
        </p:nvSpPr>
        <p:spPr bwMode="auto">
          <a:xfrm>
            <a:off x="1589058" y="6146215"/>
            <a:ext cx="7239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46031" y="-76200"/>
            <a:ext cx="51058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3D Nucleon Structure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2237910" y="4481476"/>
            <a:ext cx="1121785" cy="16647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3912" y="4375720"/>
            <a:ext cx="902422" cy="912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37910" y="5391716"/>
            <a:ext cx="625334" cy="80068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120595" y="4768273"/>
            <a:ext cx="742649" cy="62344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22070" y="3671217"/>
            <a:ext cx="21117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Longitudinal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momentum</a:t>
            </a:r>
          </a:p>
          <a:p>
            <a:r>
              <a:rPr lang="en-US" i="1" dirty="0">
                <a:solidFill>
                  <a:srgbClr val="0000FF"/>
                </a:solidFill>
              </a:rPr>
              <a:t>k</a:t>
            </a:r>
            <a:r>
              <a:rPr lang="en-US" i="1" baseline="30000" dirty="0" smtClean="0">
                <a:solidFill>
                  <a:srgbClr val="0000FF"/>
                </a:solidFill>
              </a:rPr>
              <a:t>+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i="1" dirty="0" err="1" smtClean="0">
                <a:solidFill>
                  <a:srgbClr val="0000FF"/>
                </a:solidFill>
              </a:rPr>
              <a:t>xP</a:t>
            </a:r>
            <a:r>
              <a:rPr lang="en-US" i="1" baseline="30000" dirty="0" smtClean="0">
                <a:solidFill>
                  <a:srgbClr val="0000FF"/>
                </a:solidFill>
              </a:rPr>
              <a:t>+</a:t>
            </a:r>
            <a:endParaRPr lang="en-US" i="1" baseline="30000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14273" y="2920992"/>
            <a:ext cx="1546750" cy="668293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21166">
            <a:off x="6412667" y="5510268"/>
            <a:ext cx="1565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Transverse plane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166605" y="2920992"/>
            <a:ext cx="342644" cy="854364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836418" y="3008011"/>
            <a:ext cx="449209" cy="369332"/>
            <a:chOff x="6026548" y="1194323"/>
            <a:chExt cx="449209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6026548" y="1194323"/>
              <a:ext cx="449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rgbClr val="0000FF"/>
                  </a:solidFill>
                </a:rPr>
                <a:t>b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T</a:t>
              </a:r>
              <a:endParaRPr lang="en-US" i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133236" y="1249584"/>
              <a:ext cx="176217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6605359" y="3259093"/>
            <a:ext cx="1744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Transverse position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71270" y="4666142"/>
            <a:ext cx="29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avoye LET"/>
                <a:cs typeface="Savoye LET"/>
              </a:rPr>
              <a:t>l</a:t>
            </a:r>
            <a:endParaRPr lang="en-US" baseline="30000" dirty="0">
              <a:solidFill>
                <a:srgbClr val="FF0000"/>
              </a:solidFill>
              <a:latin typeface="Savoye LET"/>
              <a:cs typeface="Savoye LE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17426" y="5895175"/>
            <a:ext cx="22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avoye LET"/>
                <a:cs typeface="Savoye LET"/>
              </a:rPr>
              <a:t>l</a:t>
            </a:r>
            <a:endParaRPr lang="en-US" baseline="30000" dirty="0">
              <a:solidFill>
                <a:srgbClr val="FF0000"/>
              </a:solidFill>
              <a:latin typeface="Savoye LET"/>
              <a:cs typeface="Savoye LET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31089"/>
              </p:ext>
            </p:extLst>
          </p:nvPr>
        </p:nvGraphicFramePr>
        <p:xfrm>
          <a:off x="1457470" y="921369"/>
          <a:ext cx="1305427" cy="42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141" name="Equation" r:id="rId5" imgW="812800" imgH="266700" progId="Equation.3">
                  <p:embed/>
                </p:oleObj>
              </mc:Choice>
              <mc:Fallback>
                <p:oleObj name="Equation" r:id="rId5" imgW="812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7470" y="921369"/>
                        <a:ext cx="1305427" cy="42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934342"/>
              </p:ext>
            </p:extLst>
          </p:nvPr>
        </p:nvGraphicFramePr>
        <p:xfrm>
          <a:off x="2340693" y="1790685"/>
          <a:ext cx="21177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142" name="Equation" r:id="rId7" imgW="1358900" imgH="317500" progId="Equation.3">
                  <p:embed/>
                </p:oleObj>
              </mc:Choice>
              <mc:Fallback>
                <p:oleObj name="Equation" r:id="rId7" imgW="1358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0693" y="1790685"/>
                        <a:ext cx="21177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283478" y="5506610"/>
            <a:ext cx="15164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Photon </a:t>
            </a:r>
            <a:r>
              <a:rPr lang="en-US" sz="1400" dirty="0" err="1" smtClean="0"/>
              <a:t>Virtuality</a:t>
            </a:r>
            <a:endParaRPr lang="en-US" sz="1400" dirty="0" smtClean="0"/>
          </a:p>
          <a:p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endParaRPr lang="en-US" i="1" baseline="300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82780"/>
              </p:ext>
            </p:extLst>
          </p:nvPr>
        </p:nvGraphicFramePr>
        <p:xfrm>
          <a:off x="1649168" y="2806188"/>
          <a:ext cx="5937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143" name="Equation" r:id="rId9" imgW="393700" imgH="254000" progId="Equation.3">
                  <p:embed/>
                </p:oleObj>
              </mc:Choice>
              <mc:Fallback>
                <p:oleObj name="Equation" r:id="rId9" imgW="393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49168" y="2806188"/>
                        <a:ext cx="59372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6"/>
          <p:cNvSpPr txBox="1">
            <a:spLocks noChangeArrowheads="1"/>
          </p:cNvSpPr>
          <p:nvPr/>
        </p:nvSpPr>
        <p:spPr bwMode="auto">
          <a:xfrm rot="2481873">
            <a:off x="2448685" y="1379046"/>
            <a:ext cx="466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 dirty="0">
                <a:latin typeface="Arial" pitchFamily="-108" charset="0"/>
              </a:rPr>
              <a:t>d</a:t>
            </a:r>
            <a:r>
              <a:rPr lang="en-US" sz="1200" b="0" baseline="30000" dirty="0">
                <a:latin typeface="Arial" pitchFamily="-108" charset="0"/>
              </a:rPr>
              <a:t>2</a:t>
            </a:r>
            <a:r>
              <a:rPr lang="en-US" sz="1200" b="0" dirty="0">
                <a:latin typeface="Arial" pitchFamily="-108" charset="0"/>
              </a:rPr>
              <a:t>k</a:t>
            </a:r>
            <a:r>
              <a:rPr lang="en-US" sz="1200" b="0" baseline="-25000" dirty="0">
                <a:latin typeface="Arial" pitchFamily="-108" charset="0"/>
              </a:rPr>
              <a:t>T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 rot="19437630">
            <a:off x="2128577" y="2400161"/>
            <a:ext cx="528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latin typeface="Arial" pitchFamily="-108" charset="0"/>
              </a:rPr>
              <a:t>d</a:t>
            </a:r>
            <a:r>
              <a:rPr lang="en-US" sz="1200" baseline="30000" dirty="0" smtClean="0">
                <a:latin typeface="Arial" pitchFamily="-108" charset="0"/>
              </a:rPr>
              <a:t>2</a:t>
            </a:r>
            <a:r>
              <a:rPr lang="en-US" sz="1200" dirty="0" smtClean="0">
                <a:latin typeface="Arial" pitchFamily="-108" charset="0"/>
              </a:rPr>
              <a:t>b</a:t>
            </a:r>
            <a:r>
              <a:rPr lang="en-US" sz="1200" baseline="-25000" dirty="0" smtClean="0">
                <a:latin typeface="Arial" pitchFamily="-108" charset="0"/>
              </a:rPr>
              <a:t>T</a:t>
            </a:r>
            <a:endParaRPr lang="en-US" sz="2000" b="0" baseline="30000" dirty="0">
              <a:latin typeface="Arial" pitchFamily="-108" charset="0"/>
            </a:endParaRP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 flipH="1">
            <a:off x="2176933" y="2344768"/>
            <a:ext cx="711603" cy="511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2271423" y="1326622"/>
            <a:ext cx="545641" cy="511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13971" y="830349"/>
            <a:ext cx="213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Confinement Scale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5979" y="3609662"/>
            <a:ext cx="213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Energy Probe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Hard Scale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3959166" y="2262715"/>
            <a:ext cx="11360" cy="543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 rot="16200000">
            <a:off x="3540392" y="2301254"/>
            <a:ext cx="528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latin typeface="Arial" pitchFamily="-108" charset="0"/>
              </a:rPr>
              <a:t>d</a:t>
            </a:r>
            <a:r>
              <a:rPr lang="en-US" sz="1200" dirty="0">
                <a:latin typeface="Arial" pitchFamily="-108" charset="0"/>
              </a:rPr>
              <a:t>x</a:t>
            </a:r>
            <a:endParaRPr lang="en-US" sz="2000" b="0" baseline="30000" dirty="0">
              <a:latin typeface="Arial" pitchFamily="-10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5585" y="2818473"/>
            <a:ext cx="43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</a:t>
            </a:r>
            <a:endParaRPr lang="en-US" sz="1600" dirty="0"/>
          </a:p>
        </p:txBody>
      </p:sp>
      <p:sp>
        <p:nvSpPr>
          <p:cNvPr id="62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35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86" y="1153583"/>
            <a:ext cx="2930248" cy="29077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295437" y="-76200"/>
            <a:ext cx="64069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Generalized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parton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distributions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58220" y="762000"/>
            <a:ext cx="3682259" cy="3676121"/>
            <a:chOff x="4361743" y="2794000"/>
            <a:chExt cx="3682259" cy="36761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1743" y="2794000"/>
              <a:ext cx="3516289" cy="3676121"/>
            </a:xfrm>
            <a:prstGeom prst="rect">
              <a:avLst/>
            </a:prstGeom>
          </p:spPr>
        </p:pic>
        <p:pic>
          <p:nvPicPr>
            <p:cNvPr id="3" name="Picture 2" descr="DVCS_4chiral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419" y="2871928"/>
              <a:ext cx="3617583" cy="1367275"/>
            </a:xfrm>
            <a:prstGeom prst="rect">
              <a:avLst/>
            </a:prstGeom>
          </p:spPr>
        </p:pic>
        <p:pic>
          <p:nvPicPr>
            <p:cNvPr id="4" name="Picture 3" descr="DVCS_sensitivity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743" y="4348496"/>
              <a:ext cx="3406423" cy="55600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25753" y="5106260"/>
            <a:ext cx="4953000" cy="1103642"/>
            <a:chOff x="625753" y="4669765"/>
            <a:chExt cx="4953000" cy="1103642"/>
          </a:xfrm>
        </p:grpSpPr>
        <p:sp>
          <p:nvSpPr>
            <p:cNvPr id="35" name="TextBox 34"/>
            <p:cNvSpPr txBox="1"/>
            <p:nvPr/>
          </p:nvSpPr>
          <p:spPr>
            <a:xfrm>
              <a:off x="625753" y="4798483"/>
              <a:ext cx="35220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Access OAM  </a:t>
              </a:r>
              <a:r>
                <a:rPr lang="en-US" sz="1400" dirty="0" err="1" smtClean="0"/>
                <a:t>L</a:t>
              </a:r>
              <a:r>
                <a:rPr lang="en-US" sz="1400" baseline="-25000" dirty="0" err="1" smtClean="0"/>
                <a:t>q</a:t>
              </a:r>
              <a:r>
                <a:rPr lang="en-US" sz="1400" dirty="0" smtClean="0"/>
                <a:t>= J</a:t>
              </a:r>
              <a:r>
                <a:rPr lang="en-US" sz="1400" baseline="-25000" dirty="0" smtClean="0"/>
                <a:t>q</a:t>
              </a:r>
              <a:r>
                <a:rPr lang="en-US" sz="1400" dirty="0" smtClean="0"/>
                <a:t>-½</a:t>
              </a:r>
              <a:r>
                <a:rPr lang="en-US" sz="1400" dirty="0" smtClean="0">
                  <a:latin typeface="Symbol"/>
                </a:rPr>
                <a:t>DS</a:t>
              </a:r>
              <a:r>
                <a:rPr lang="en-US" sz="1400" dirty="0" smtClean="0"/>
                <a:t>   via </a:t>
              </a:r>
              <a:r>
                <a:rPr lang="en-US" sz="1400" dirty="0" err="1" smtClean="0"/>
                <a:t>Ji</a:t>
              </a:r>
              <a:r>
                <a:rPr lang="en-US" sz="1400" dirty="0" smtClean="0"/>
                <a:t> sum rule</a:t>
              </a:r>
              <a:endParaRPr lang="en-US" sz="1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25753" y="4669765"/>
              <a:ext cx="4953000" cy="1103642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2000" y="5048096"/>
              <a:ext cx="3729045" cy="72531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011334" y="4798483"/>
            <a:ext cx="2698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ollinear PDFs as forward limit: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844736"/>
              </p:ext>
            </p:extLst>
          </p:nvPr>
        </p:nvGraphicFramePr>
        <p:xfrm>
          <a:off x="6351363" y="5242650"/>
          <a:ext cx="2199970" cy="44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9" imgW="1384300" imgH="279400" progId="Equation.3">
                  <p:embed/>
                </p:oleObj>
              </mc:Choice>
              <mc:Fallback>
                <p:oleObj name="Equation" r:id="rId9" imgW="1384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1363" y="5242650"/>
                        <a:ext cx="2199970" cy="446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43781"/>
              </p:ext>
            </p:extLst>
          </p:nvPr>
        </p:nvGraphicFramePr>
        <p:xfrm>
          <a:off x="6342063" y="5808663"/>
          <a:ext cx="22193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11" imgW="1397000" imgH="279400" progId="Equation.3">
                  <p:embed/>
                </p:oleObj>
              </mc:Choice>
              <mc:Fallback>
                <p:oleObj name="Equation" r:id="rId11" imgW="1397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42063" y="5808663"/>
                        <a:ext cx="221932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8470" y="839928"/>
            <a:ext cx="182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Exclusive reaction: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1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921777" y="890001"/>
            <a:ext cx="6874995" cy="369332"/>
          </a:xfrm>
          <a:prstGeom prst="rect">
            <a:avLst/>
          </a:prstGeom>
          <a:solidFill>
            <a:schemeClr val="bg1">
              <a:alpha val="59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rial" pitchFamily="-108" charset="0"/>
              </a:rPr>
              <a:t>In our exploration of the QCD micro-world</a:t>
            </a:r>
            <a:endParaRPr lang="it-IT" dirty="0">
              <a:latin typeface="Arial" pitchFamily="-108" charset="0"/>
            </a:endParaRPr>
          </a:p>
        </p:txBody>
      </p:sp>
      <p:sp>
        <p:nvSpPr>
          <p:cNvPr id="1515524" name="Line 4"/>
          <p:cNvSpPr>
            <a:spLocks noChangeShapeType="1"/>
          </p:cNvSpPr>
          <p:nvPr/>
        </p:nvSpPr>
        <p:spPr bwMode="auto">
          <a:xfrm>
            <a:off x="827088" y="5949950"/>
            <a:ext cx="7239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561" name="Rectangle 41"/>
          <p:cNvSpPr>
            <a:spLocks noChangeArrowheads="1"/>
          </p:cNvSpPr>
          <p:nvPr/>
        </p:nvSpPr>
        <p:spPr bwMode="auto">
          <a:xfrm>
            <a:off x="3568700" y="2616200"/>
            <a:ext cx="914400" cy="914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15562" name="Text Box 42"/>
          <p:cNvSpPr txBox="1">
            <a:spLocks noChangeArrowheads="1"/>
          </p:cNvSpPr>
          <p:nvPr/>
        </p:nvSpPr>
        <p:spPr bwMode="auto">
          <a:xfrm>
            <a:off x="4137025" y="1263650"/>
            <a:ext cx="184150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15564" name="Line 44"/>
          <p:cNvSpPr>
            <a:spLocks noChangeShapeType="1"/>
          </p:cNvSpPr>
          <p:nvPr/>
        </p:nvSpPr>
        <p:spPr bwMode="auto">
          <a:xfrm>
            <a:off x="5080000" y="1943100"/>
            <a:ext cx="165100" cy="0"/>
          </a:xfrm>
          <a:prstGeom prst="line">
            <a:avLst/>
          </a:prstGeom>
          <a:noFill/>
          <a:ln w="31750">
            <a:noFill/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15578" name="Text Box 58"/>
          <p:cNvSpPr txBox="1">
            <a:spLocks noChangeArrowheads="1"/>
          </p:cNvSpPr>
          <p:nvPr/>
        </p:nvSpPr>
        <p:spPr bwMode="auto">
          <a:xfrm>
            <a:off x="1870403" y="1375740"/>
            <a:ext cx="5225394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-108" charset="0"/>
              </a:rPr>
              <a:t>Fundamental: do not neglect </a:t>
            </a:r>
            <a:r>
              <a:rPr lang="en-US" sz="2400" dirty="0" smtClean="0">
                <a:solidFill>
                  <a:srgbClr val="FF0000"/>
                </a:solidFill>
                <a:latin typeface="Arial" pitchFamily="-108" charset="0"/>
              </a:rPr>
              <a:t>spin </a:t>
            </a:r>
            <a:r>
              <a:rPr lang="en-US" sz="2400" dirty="0">
                <a:solidFill>
                  <a:srgbClr val="FF0000"/>
                </a:solidFill>
                <a:latin typeface="Arial" pitchFamily="-108" charset="0"/>
              </a:rPr>
              <a:t>!!</a:t>
            </a:r>
            <a:endParaRPr lang="it-IT" sz="2400" dirty="0">
              <a:solidFill>
                <a:srgbClr val="FF0000"/>
              </a:solidFill>
              <a:latin typeface="Arial" pitchFamily="-10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91073" y="-76200"/>
            <a:ext cx="56157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Spin 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egree of Freedom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558759" y="1974850"/>
            <a:ext cx="5524831" cy="646331"/>
          </a:xfrm>
          <a:prstGeom prst="rect">
            <a:avLst/>
          </a:prstGeom>
          <a:solidFill>
            <a:schemeClr val="bg1">
              <a:alpha val="59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rial" pitchFamily="-108" charset="0"/>
              </a:rPr>
              <a:t>Two questions in </a:t>
            </a:r>
            <a:r>
              <a:rPr lang="en-US" dirty="0" err="1">
                <a:latin typeface="Arial" pitchFamily="-108" charset="0"/>
              </a:rPr>
              <a:t>H</a:t>
            </a:r>
            <a:r>
              <a:rPr lang="en-US" dirty="0" err="1" smtClean="0">
                <a:latin typeface="Arial" pitchFamily="-108" charset="0"/>
              </a:rPr>
              <a:t>adronic</a:t>
            </a:r>
            <a:r>
              <a:rPr lang="en-US" dirty="0" smtClean="0">
                <a:latin typeface="Arial" pitchFamily="-108" charset="0"/>
              </a:rPr>
              <a:t> Physics </a:t>
            </a:r>
          </a:p>
          <a:p>
            <a:pPr algn="ctr"/>
            <a:r>
              <a:rPr lang="en-US" dirty="0">
                <a:latin typeface="Arial" pitchFamily="-108" charset="0"/>
              </a:rPr>
              <a:t>a</a:t>
            </a:r>
            <a:r>
              <a:rPr lang="en-US" dirty="0" smtClean="0">
                <a:latin typeface="Arial" pitchFamily="-108" charset="0"/>
              </a:rPr>
              <a:t>wait explanation since too long  </a:t>
            </a:r>
            <a:endParaRPr lang="it-IT" dirty="0">
              <a:latin typeface="Arial" pitchFamily="-108" charset="0"/>
            </a:endParaRP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277277"/>
              </p:ext>
            </p:extLst>
          </p:nvPr>
        </p:nvGraphicFramePr>
        <p:xfrm>
          <a:off x="330634" y="5523232"/>
          <a:ext cx="3806391" cy="85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52" name="Equation" r:id="rId4" imgW="2095200" imgH="469800" progId="Equation.3">
                  <p:embed/>
                </p:oleObj>
              </mc:Choice>
              <mc:Fallback>
                <p:oleObj name="Equation" r:id="rId4" imgW="2095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34" y="5523232"/>
                        <a:ext cx="3806391" cy="8534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3" descr="delta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8" y="3364232"/>
            <a:ext cx="250031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AN_E7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55939" y="3496826"/>
            <a:ext cx="3420791" cy="2837221"/>
          </a:xfrm>
          <a:prstGeom prst="rect">
            <a:avLst/>
          </a:prstGeom>
          <a:noFill/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5972282" y="4102652"/>
            <a:ext cx="1616681" cy="41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2" tIns="45705" rIns="91412" bIns="4570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0" dirty="0" err="1">
                <a:solidFill>
                  <a:srgbClr val="0066FF"/>
                </a:solidFill>
              </a:rPr>
              <a:t>p</a:t>
            </a:r>
            <a:r>
              <a:rPr lang="en-US" sz="1200" b="0" baseline="-25000" dirty="0" err="1">
                <a:solidFill>
                  <a:srgbClr val="0066FF"/>
                </a:solidFill>
              </a:rPr>
              <a:t>T</a:t>
            </a:r>
            <a:r>
              <a:rPr lang="en-US" sz="1200" b="0" dirty="0">
                <a:solidFill>
                  <a:srgbClr val="0066FF"/>
                </a:solidFill>
              </a:rPr>
              <a:t>&lt; 2 </a:t>
            </a:r>
            <a:r>
              <a:rPr lang="en-US" sz="1200" b="0" dirty="0" err="1">
                <a:solidFill>
                  <a:srgbClr val="0066FF"/>
                </a:solidFill>
              </a:rPr>
              <a:t>GeV/c</a:t>
            </a:r>
            <a:endParaRPr lang="en-US" sz="1200" b="0" dirty="0">
              <a:solidFill>
                <a:srgbClr val="0066FF"/>
              </a:solidFill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970924" y="3902893"/>
            <a:ext cx="1588891" cy="3689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1431" tIns="45715" rIns="91431" bIns="45715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sz="1200" b="0" dirty="0">
                <a:solidFill>
                  <a:srgbClr val="008000"/>
                </a:solidFill>
                <a:ea typeface="Arial" pitchFamily="-108" charset="0"/>
                <a:cs typeface="Arial" pitchFamily="-108" charset="0"/>
              </a:rPr>
              <a:t>√s = 20 GeV  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8124684" y="6003431"/>
            <a:ext cx="561346" cy="5534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x</a:t>
            </a:r>
            <a:r>
              <a:rPr lang="en-US" baseline="-25000" dirty="0" err="1">
                <a:solidFill>
                  <a:schemeClr val="tx1"/>
                </a:solidFill>
              </a:rPr>
              <a:t>F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59436" y="4765677"/>
            <a:ext cx="521375" cy="541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3375" y="3411857"/>
            <a:ext cx="3272656" cy="336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5612623" y="3380107"/>
            <a:ext cx="653875" cy="50733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baseline="-25000" dirty="0">
                <a:solidFill>
                  <a:schemeClr val="tx1"/>
                </a:solidFill>
              </a:rPr>
              <a:t>N</a:t>
            </a:r>
            <a:endParaRPr lang="it-IT" sz="1600" baseline="-25000" dirty="0">
              <a:solidFill>
                <a:schemeClr val="tx1"/>
              </a:solidFill>
            </a:endParaRP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599498" y="2845765"/>
            <a:ext cx="287395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-108" charset="0"/>
              </a:rPr>
              <a:t>Proton Spin Budget </a:t>
            </a:r>
            <a:endParaRPr lang="it-IT" sz="2400" dirty="0">
              <a:solidFill>
                <a:srgbClr val="FF0000"/>
              </a:solidFill>
              <a:latin typeface="Arial" pitchFamily="-108" charset="0"/>
            </a:endParaRP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5413374" y="2837799"/>
            <a:ext cx="3730626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-108" charset="0"/>
              </a:rPr>
              <a:t>Single Spin Asymmetries</a:t>
            </a:r>
            <a:endParaRPr lang="it-IT" sz="2400" dirty="0">
              <a:solidFill>
                <a:srgbClr val="FF0000"/>
              </a:solidFill>
              <a:latin typeface="Arial" pitchFamily="-10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1033" y="3675734"/>
            <a:ext cx="11784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  <a:latin typeface="Wide Latin"/>
                <a:cs typeface="Wide Latin"/>
              </a:rPr>
              <a:t>?</a:t>
            </a:r>
            <a:endParaRPr lang="en-US" sz="10000" dirty="0">
              <a:solidFill>
                <a:srgbClr val="FF0000"/>
              </a:solidFill>
              <a:latin typeface="Wide Latin"/>
              <a:cs typeface="Wide Latin"/>
            </a:endParaRPr>
          </a:p>
        </p:txBody>
      </p:sp>
      <p:sp>
        <p:nvSpPr>
          <p:cNvPr id="2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4534" y="3382218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pp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/>
              </a:rPr>
              <a:t> </a:t>
            </a:r>
            <a:r>
              <a:rPr lang="en-US" sz="1600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1600" dirty="0" err="1" smtClean="0">
                <a:sym typeface="Wingdings"/>
              </a:rPr>
              <a:t>X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633408" y="3404063"/>
            <a:ext cx="0" cy="18552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04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003" y="1613602"/>
            <a:ext cx="2255333" cy="14784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58138" y="-76200"/>
            <a:ext cx="36816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DVCS Interference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079" y="830921"/>
            <a:ext cx="4270628" cy="1862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79" y="1261000"/>
            <a:ext cx="1309267" cy="559358"/>
          </a:xfrm>
          <a:prstGeom prst="rect">
            <a:avLst/>
          </a:prstGeom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621058"/>
              </p:ext>
            </p:extLst>
          </p:nvPr>
        </p:nvGraphicFramePr>
        <p:xfrm>
          <a:off x="1827101" y="1401732"/>
          <a:ext cx="2508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82" name="Equation" r:id="rId7" imgW="139700" imgH="127000" progId="Equation.3">
                  <p:embed/>
                </p:oleObj>
              </mc:Choice>
              <mc:Fallback>
                <p:oleObj name="Equation" r:id="rId7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101" y="1401732"/>
                        <a:ext cx="250825" cy="228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542" y="1307180"/>
            <a:ext cx="2109574" cy="3693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645" y="669454"/>
            <a:ext cx="4405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I</a:t>
            </a:r>
            <a:r>
              <a:rPr lang="en-US" sz="1400" dirty="0" err="1" smtClean="0"/>
              <a:t>nformations</a:t>
            </a:r>
            <a:r>
              <a:rPr lang="en-US" sz="1400" dirty="0" smtClean="0"/>
              <a:t> </a:t>
            </a:r>
            <a:r>
              <a:rPr lang="en-US" sz="1400" dirty="0"/>
              <a:t>on the real </a:t>
            </a:r>
            <a:r>
              <a:rPr lang="en-US" sz="1400" dirty="0" smtClean="0"/>
              <a:t>and imaginary </a:t>
            </a:r>
            <a:r>
              <a:rPr lang="en-US" sz="1400" dirty="0"/>
              <a:t>part of the QCD scattering </a:t>
            </a:r>
            <a:r>
              <a:rPr lang="en-US" sz="1400" dirty="0" smtClean="0"/>
              <a:t>amplitude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3546925" y="3108573"/>
            <a:ext cx="855187" cy="651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52999" y="3140213"/>
            <a:ext cx="964324" cy="793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52294" y="3610702"/>
            <a:ext cx="496692" cy="793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4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53" y="1449120"/>
            <a:ext cx="4257633" cy="491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633089" y="1820358"/>
            <a:ext cx="4299243" cy="2275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003" y="1613602"/>
            <a:ext cx="2255333" cy="14784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58138" y="-76200"/>
            <a:ext cx="36816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DVCS Interference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079" y="830921"/>
            <a:ext cx="4270628" cy="1862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79" y="1261000"/>
            <a:ext cx="1309267" cy="559358"/>
          </a:xfrm>
          <a:prstGeom prst="rect">
            <a:avLst/>
          </a:prstGeom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656509"/>
              </p:ext>
            </p:extLst>
          </p:nvPr>
        </p:nvGraphicFramePr>
        <p:xfrm>
          <a:off x="1827101" y="1401732"/>
          <a:ext cx="2508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012" name="Equation" r:id="rId8" imgW="139700" imgH="127000" progId="Equation.3">
                  <p:embed/>
                </p:oleObj>
              </mc:Choice>
              <mc:Fallback>
                <p:oleObj name="Equation" r:id="rId8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101" y="1401732"/>
                        <a:ext cx="250825" cy="228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5542" y="1307180"/>
            <a:ext cx="2109574" cy="3693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645" y="669454"/>
            <a:ext cx="4405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I</a:t>
            </a:r>
            <a:r>
              <a:rPr lang="en-US" sz="1400" dirty="0" err="1" smtClean="0"/>
              <a:t>nformations</a:t>
            </a:r>
            <a:r>
              <a:rPr lang="en-US" sz="1400" dirty="0" smtClean="0"/>
              <a:t> </a:t>
            </a:r>
            <a:r>
              <a:rPr lang="en-US" sz="1400" dirty="0"/>
              <a:t>on the real </a:t>
            </a:r>
            <a:r>
              <a:rPr lang="en-US" sz="1400" dirty="0" smtClean="0"/>
              <a:t>and imaginary </a:t>
            </a:r>
            <a:r>
              <a:rPr lang="en-US" sz="1400" dirty="0"/>
              <a:t>part of the QCD scattering </a:t>
            </a:r>
            <a:r>
              <a:rPr lang="en-US" sz="1400" dirty="0" smtClean="0"/>
              <a:t>amplitude</a:t>
            </a:r>
            <a:endParaRPr lang="en-US" sz="1400" dirty="0"/>
          </a:p>
        </p:txBody>
      </p:sp>
      <p:sp>
        <p:nvSpPr>
          <p:cNvPr id="2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4" y="3381746"/>
            <a:ext cx="3170439" cy="31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2" y="5588333"/>
            <a:ext cx="679364" cy="35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ttangolo 4"/>
          <p:cNvSpPr/>
          <p:nvPr/>
        </p:nvSpPr>
        <p:spPr>
          <a:xfrm>
            <a:off x="6933396" y="1541357"/>
            <a:ext cx="241815" cy="20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17"/>
          <p:cNvSpPr/>
          <p:nvPr/>
        </p:nvSpPr>
        <p:spPr>
          <a:xfrm>
            <a:off x="8468672" y="1532065"/>
            <a:ext cx="241815" cy="20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21"/>
          <p:cNvSpPr/>
          <p:nvPr/>
        </p:nvSpPr>
        <p:spPr>
          <a:xfrm>
            <a:off x="4861547" y="3091938"/>
            <a:ext cx="3821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200" b="1" i="1" dirty="0" smtClean="0"/>
              <a:t>S</a:t>
            </a:r>
            <a:r>
              <a:rPr lang="nb-NO" sz="1200" b="1" i="1" dirty="0"/>
              <a:t>. Chen et al., Phys. Rev. Lett. 97, 072002 (2006).</a:t>
            </a:r>
            <a:endParaRPr lang="en-US" sz="1200" b="1" i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39" y="4222750"/>
            <a:ext cx="594730" cy="31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8192" y="3524388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</a:t>
            </a:r>
            <a:r>
              <a:rPr lang="en-US" sz="1400" baseline="-25000" dirty="0" err="1" smtClean="0"/>
              <a:t>beam</a:t>
            </a:r>
            <a:r>
              <a:rPr lang="en-US" sz="1400" dirty="0" smtClean="0"/>
              <a:t>=4.25 GeV</a:t>
            </a:r>
            <a:endParaRPr lang="en-US" sz="1400" dirty="0"/>
          </a:p>
        </p:txBody>
      </p:sp>
      <p:sp>
        <p:nvSpPr>
          <p:cNvPr id="39" name="Rectangle 12"/>
          <p:cNvSpPr/>
          <p:nvPr/>
        </p:nvSpPr>
        <p:spPr>
          <a:xfrm>
            <a:off x="-97234" y="3041314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200" b="1" i="1" dirty="0" smtClean="0"/>
              <a:t>S</a:t>
            </a:r>
            <a:r>
              <a:rPr lang="nb-NO" sz="1200" b="1" i="1" dirty="0"/>
              <a:t>. Stepanyan et al., Phys. Rev. Lett. 87, 182002 (2001</a:t>
            </a:r>
            <a:r>
              <a:rPr lang="nb-NO" sz="1200" b="1" i="1" dirty="0" smtClean="0"/>
              <a:t>).</a:t>
            </a:r>
            <a:endParaRPr lang="en-US" sz="1200" b="1" i="1" dirty="0"/>
          </a:p>
        </p:txBody>
      </p:sp>
      <p:pic>
        <p:nvPicPr>
          <p:cNvPr id="5" name="Picture 4" descr="VGGmode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50" y="3381746"/>
            <a:ext cx="1790411" cy="7500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319617" y="3499317"/>
            <a:ext cx="512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UL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399" y="2693166"/>
            <a:ext cx="51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LU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0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arrotondato 3"/>
          <p:cNvSpPr/>
          <p:nvPr/>
        </p:nvSpPr>
        <p:spPr>
          <a:xfrm>
            <a:off x="3419872" y="836711"/>
            <a:ext cx="2160240" cy="558737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3"/>
          <p:cNvSpPr/>
          <p:nvPr/>
        </p:nvSpPr>
        <p:spPr>
          <a:xfrm>
            <a:off x="3430455" y="836711"/>
            <a:ext cx="2160240" cy="558737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0" y="1588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1441" y="-76200"/>
            <a:ext cx="53550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DVCS A</a:t>
            </a:r>
            <a:r>
              <a:rPr lang="en-US" sz="3600" b="1" baseline="-25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LU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, A</a:t>
            </a:r>
            <a:r>
              <a:rPr lang="en-US" sz="3600" b="1" baseline="-25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UL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,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</a:t>
            </a:r>
            <a:r>
              <a:rPr lang="en-US" sz="3600" b="1" baseline="-25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LL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 @ CLAS 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4470"/>
            <a:ext cx="2736304" cy="349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18" y="872054"/>
            <a:ext cx="3307238" cy="43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98" y="2564904"/>
            <a:ext cx="1651753" cy="16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40"/>
          <p:cNvSpPr/>
          <p:nvPr/>
        </p:nvSpPr>
        <p:spPr>
          <a:xfrm>
            <a:off x="5933653" y="5374957"/>
            <a:ext cx="340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/>
              <a:t>E. Seder et al, PRL114</a:t>
            </a:r>
            <a:r>
              <a:rPr lang="it-IT" sz="1200" b="1" i="1" dirty="0"/>
              <a:t>, 032001 (2015</a:t>
            </a:r>
            <a:r>
              <a:rPr lang="it-IT" sz="1200" b="1" i="1" dirty="0" smtClean="0"/>
              <a:t>)</a:t>
            </a:r>
            <a:r>
              <a:rPr lang="nb-NO" sz="1200" b="1" i="1" dirty="0"/>
              <a:t> </a:t>
            </a:r>
            <a:endParaRPr lang="nb-NO" sz="1200" b="1" i="1" dirty="0" smtClean="0"/>
          </a:p>
          <a:p>
            <a:r>
              <a:rPr lang="nb-NO" sz="1200" b="1" i="1" dirty="0" smtClean="0"/>
              <a:t>[</a:t>
            </a:r>
            <a:r>
              <a:rPr lang="nb-NO" sz="1200" b="1" i="1" dirty="0" err="1"/>
              <a:t>arXiv</a:t>
            </a:r>
            <a:r>
              <a:rPr lang="nb-NO" sz="1200" b="1" i="1" dirty="0"/>
              <a:t>: </a:t>
            </a:r>
            <a:r>
              <a:rPr lang="nb-NO" sz="1200" b="1" i="1" dirty="0" smtClean="0"/>
              <a:t>1410.6615]</a:t>
            </a:r>
            <a:endParaRPr lang="en-US" sz="1200" b="1" i="1" dirty="0"/>
          </a:p>
        </p:txBody>
      </p:sp>
      <p:cxnSp>
        <p:nvCxnSpPr>
          <p:cNvPr id="27" name="Connettore 1 7"/>
          <p:cNvCxnSpPr/>
          <p:nvPr/>
        </p:nvCxnSpPr>
        <p:spPr>
          <a:xfrm flipV="1">
            <a:off x="1331640" y="1171212"/>
            <a:ext cx="2088232" cy="290586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7"/>
          <p:cNvCxnSpPr/>
          <p:nvPr/>
        </p:nvCxnSpPr>
        <p:spPr>
          <a:xfrm flipV="1">
            <a:off x="1331640" y="1171212"/>
            <a:ext cx="2088232" cy="290586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2"/>
          <p:cNvCxnSpPr/>
          <p:nvPr/>
        </p:nvCxnSpPr>
        <p:spPr>
          <a:xfrm>
            <a:off x="1331640" y="4077074"/>
            <a:ext cx="2160240" cy="2061259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98" y="4142973"/>
            <a:ext cx="1651755" cy="16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34" y="971656"/>
            <a:ext cx="1656254" cy="166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1198"/>
            <a:ext cx="820132" cy="43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9421" y="206375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UL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3833370" y="3666071"/>
            <a:ext cx="5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LU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820587" y="520087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L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42609" y="4701125"/>
            <a:ext cx="321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statistics extraction of Single and </a:t>
            </a:r>
          </a:p>
          <a:p>
            <a:r>
              <a:rPr lang="en-US" sz="1400" dirty="0" smtClean="0"/>
              <a:t>Double-spin asymmetries on NH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6" y="5759678"/>
            <a:ext cx="3367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Simultaneous CFF extraction from three </a:t>
            </a:r>
          </a:p>
          <a:p>
            <a:r>
              <a:rPr lang="en-US" sz="1400" dirty="0" smtClean="0"/>
              <a:t>observables in a common kinematics</a:t>
            </a:r>
            <a:endParaRPr lang="en-US" sz="1400" dirty="0"/>
          </a:p>
        </p:txBody>
      </p:sp>
      <p:sp>
        <p:nvSpPr>
          <p:cNvPr id="8" name="Down Arrow 7"/>
          <p:cNvSpPr/>
          <p:nvPr/>
        </p:nvSpPr>
        <p:spPr>
          <a:xfrm>
            <a:off x="1248833" y="5245511"/>
            <a:ext cx="502963" cy="4271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ttangolo 3"/>
          <p:cNvSpPr/>
          <p:nvPr/>
        </p:nvSpPr>
        <p:spPr>
          <a:xfrm>
            <a:off x="5934951" y="5851018"/>
            <a:ext cx="3185583" cy="46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i="1" dirty="0" smtClean="0"/>
              <a:t>S. </a:t>
            </a:r>
            <a:r>
              <a:rPr lang="nb-NO" sz="1200" b="1" i="1" dirty="0" err="1" smtClean="0"/>
              <a:t>Pisano</a:t>
            </a:r>
            <a:r>
              <a:rPr lang="nb-NO" sz="1200" b="1" i="1" dirty="0" smtClean="0"/>
              <a:t> et </a:t>
            </a:r>
            <a:r>
              <a:rPr lang="nb-NO" sz="1200" b="1" i="1" dirty="0"/>
              <a:t>al., </a:t>
            </a:r>
            <a:r>
              <a:rPr lang="nb-NO" sz="1200" b="1" i="1" dirty="0" smtClean="0"/>
              <a:t>PRD91, 5 052014  </a:t>
            </a:r>
            <a:r>
              <a:rPr lang="nb-NO" sz="1200" b="1" i="1" dirty="0"/>
              <a:t>(</a:t>
            </a:r>
            <a:r>
              <a:rPr lang="nb-NO" sz="1200" b="1" i="1" dirty="0" smtClean="0"/>
              <a:t>2015)  [</a:t>
            </a:r>
            <a:r>
              <a:rPr lang="nb-NO" sz="1200" b="1" i="1" dirty="0" err="1" smtClean="0"/>
              <a:t>arXiv</a:t>
            </a:r>
            <a:r>
              <a:rPr lang="nb-NO" sz="1200" b="1" i="1" dirty="0" smtClean="0"/>
              <a:t>: 1501.07052]</a:t>
            </a:r>
            <a:endParaRPr lang="en-US" sz="1200" b="1" i="1" dirty="0"/>
          </a:p>
        </p:txBody>
      </p:sp>
      <p:sp>
        <p:nvSpPr>
          <p:cNvPr id="5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 descr="Bas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38" y="5833020"/>
            <a:ext cx="1583267" cy="4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588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8608" y="-76200"/>
            <a:ext cx="59006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DVCS X-sec on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Proton @ CLAS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5" name="CasellaDiTesto 1"/>
          <p:cNvSpPr txBox="1"/>
          <p:nvPr/>
        </p:nvSpPr>
        <p:spPr>
          <a:xfrm>
            <a:off x="2299469" y="6199767"/>
            <a:ext cx="269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smtClean="0"/>
              <a:t>H. S. </a:t>
            </a:r>
            <a:r>
              <a:rPr lang="it-IT" sz="1200" b="1" i="1" dirty="0" err="1" smtClean="0"/>
              <a:t>Jo</a:t>
            </a:r>
            <a:r>
              <a:rPr lang="it-IT" sz="1200" b="1" i="1" dirty="0" smtClean="0"/>
              <a:t> et. al.  [</a:t>
            </a:r>
            <a:r>
              <a:rPr lang="it-IT" sz="1200" b="1" i="1" dirty="0" err="1" smtClean="0"/>
              <a:t>arXiv</a:t>
            </a:r>
            <a:r>
              <a:rPr lang="it-IT" sz="1200" b="1" i="1" dirty="0" smtClean="0"/>
              <a:t>: 1504.02009]</a:t>
            </a:r>
            <a:endParaRPr lang="it-IT" sz="1200" b="1" i="1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19739"/>
            <a:ext cx="2386955" cy="83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8731"/>
            <a:ext cx="5718776" cy="38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90" y="692696"/>
            <a:ext cx="25039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90" y="3356992"/>
            <a:ext cx="255327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984" y="724528"/>
            <a:ext cx="4891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DVCS </a:t>
            </a:r>
            <a:r>
              <a:rPr lang="en-US" sz="1400" dirty="0" err="1" smtClean="0"/>
              <a:t>xsec</a:t>
            </a:r>
            <a:r>
              <a:rPr lang="en-US" sz="1400" dirty="0" smtClean="0"/>
              <a:t> on LH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in </a:t>
            </a:r>
            <a:r>
              <a:rPr lang="en-US" sz="1400" dirty="0" smtClean="0"/>
              <a:t>a large kinematics domain (110 bins)</a:t>
            </a:r>
            <a:endParaRPr lang="en-US" sz="1400" dirty="0"/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263402"/>
              </p:ext>
            </p:extLst>
          </p:nvPr>
        </p:nvGraphicFramePr>
        <p:xfrm>
          <a:off x="942975" y="1247775"/>
          <a:ext cx="13906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92" name="Equation" r:id="rId8" imgW="850900" imgH="444500" progId="Equation.3">
                  <p:embed/>
                </p:oleObj>
              </mc:Choice>
              <mc:Fallback>
                <p:oleObj name="Equation" r:id="rId8" imgW="850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1247775"/>
                        <a:ext cx="1390650" cy="730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71" y="3477443"/>
            <a:ext cx="577440" cy="3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4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50781" y="-76200"/>
            <a:ext cx="45319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Impact of CLAS12 Data 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0" y="1536661"/>
            <a:ext cx="4370839" cy="435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1"/>
          <p:cNvSpPr/>
          <p:nvPr/>
        </p:nvSpPr>
        <p:spPr>
          <a:xfrm>
            <a:off x="1592847" y="6090592"/>
            <a:ext cx="6164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i="1" dirty="0" smtClean="0"/>
              <a:t>M. </a:t>
            </a:r>
            <a:r>
              <a:rPr lang="it-IT" sz="1200" b="1" i="1" dirty="0" err="1" smtClean="0"/>
              <a:t>Guidal</a:t>
            </a:r>
            <a:r>
              <a:rPr lang="it-IT" sz="1200" b="1" i="1" dirty="0" smtClean="0"/>
              <a:t>, H. </a:t>
            </a:r>
            <a:r>
              <a:rPr lang="it-IT" sz="1200" b="1" i="1" dirty="0" err="1" smtClean="0"/>
              <a:t>Moutarde</a:t>
            </a:r>
            <a:r>
              <a:rPr lang="it-IT" sz="1200" b="1" i="1" dirty="0" smtClean="0"/>
              <a:t>, M. </a:t>
            </a:r>
            <a:r>
              <a:rPr lang="it-IT" sz="1200" b="1" i="1" dirty="0" err="1" smtClean="0"/>
              <a:t>Vanderhaeghen</a:t>
            </a:r>
            <a:r>
              <a:rPr lang="it-IT" sz="1200" b="1" i="1" dirty="0" smtClean="0"/>
              <a:t>  [arXiv:1303.6600]</a:t>
            </a:r>
            <a:endParaRPr lang="it-IT" sz="1200" b="1" i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75" y="1454553"/>
            <a:ext cx="4428358" cy="445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167" y="910167"/>
            <a:ext cx="3444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charset="2"/>
                <a:cs typeface="Symbol" charset="2"/>
              </a:rPr>
              <a:t>j</a:t>
            </a:r>
            <a:r>
              <a:rPr lang="en-US" sz="1400" dirty="0" smtClean="0"/>
              <a:t> distribution in any (x, -t,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 bin</a:t>
            </a:r>
          </a:p>
          <a:p>
            <a:r>
              <a:rPr lang="en-US" sz="1400" dirty="0" smtClean="0"/>
              <a:t>CLAS acceptance &amp; efficiencies included</a:t>
            </a:r>
            <a:endParaRPr lang="en-US" sz="1400" dirty="0"/>
          </a:p>
        </p:txBody>
      </p:sp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9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8" y="2496292"/>
            <a:ext cx="3608884" cy="374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o 4"/>
          <p:cNvGrpSpPr/>
          <p:nvPr/>
        </p:nvGrpSpPr>
        <p:grpSpPr>
          <a:xfrm>
            <a:off x="4627042" y="2527383"/>
            <a:ext cx="3778780" cy="3718973"/>
            <a:chOff x="5004048" y="1851667"/>
            <a:chExt cx="4032448" cy="402560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851667"/>
              <a:ext cx="3960440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ttangolo 3"/>
            <p:cNvSpPr/>
            <p:nvPr/>
          </p:nvSpPr>
          <p:spPr>
            <a:xfrm>
              <a:off x="5004048" y="5589240"/>
              <a:ext cx="32403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Rectangle 2"/>
          <p:cNvSpPr/>
          <p:nvPr/>
        </p:nvSpPr>
        <p:spPr>
          <a:xfrm>
            <a:off x="3056932" y="4886034"/>
            <a:ext cx="1361295" cy="607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42396" y="4907202"/>
            <a:ext cx="1461144" cy="607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01742" y="-76200"/>
            <a:ext cx="72300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Quark Orbital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Momentum @ CLAS12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4" y="1252702"/>
            <a:ext cx="4327419" cy="56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7515" y="4938952"/>
            <a:ext cx="136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E12-12-010</a:t>
            </a:r>
          </a:p>
          <a:p>
            <a:r>
              <a:rPr lang="en-US" sz="1400" b="1" dirty="0" smtClean="0"/>
              <a:t>A</a:t>
            </a:r>
            <a:r>
              <a:rPr lang="en-US" sz="1400" b="1" baseline="-25000" dirty="0" smtClean="0"/>
              <a:t>UT</a:t>
            </a:r>
            <a:r>
              <a:rPr lang="en-US" sz="1400" b="1" dirty="0" smtClean="0"/>
              <a:t> on proton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63562" y="4928368"/>
            <a:ext cx="1461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E12-11-003</a:t>
            </a:r>
          </a:p>
          <a:p>
            <a:r>
              <a:rPr lang="en-US" sz="1400" b="1" dirty="0" smtClean="0"/>
              <a:t>A</a:t>
            </a:r>
            <a:r>
              <a:rPr lang="en-US" sz="1400" b="1" baseline="-25000" dirty="0" smtClean="0"/>
              <a:t>LU</a:t>
            </a:r>
            <a:r>
              <a:rPr lang="en-US" sz="1400" b="1" dirty="0" smtClean="0"/>
              <a:t> on neutron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749" y="2255190"/>
            <a:ext cx="120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Proton GPD 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5573" y="2259994"/>
            <a:ext cx="1311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</a:rPr>
              <a:t>eutron GPD 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2658" y="742088"/>
            <a:ext cx="3707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 access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u</a:t>
            </a:r>
            <a:r>
              <a:rPr lang="en-US" sz="1400" dirty="0"/>
              <a:t> </a:t>
            </a:r>
            <a:r>
              <a:rPr lang="en-US" sz="1400" dirty="0" smtClean="0"/>
              <a:t>&amp; E</a:t>
            </a:r>
            <a:r>
              <a:rPr lang="en-US" sz="1400" baseline="-25000" dirty="0" smtClean="0"/>
              <a:t>d</a:t>
            </a:r>
            <a:r>
              <a:rPr lang="en-US" sz="1400" dirty="0" smtClean="0"/>
              <a:t> both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 </a:t>
            </a:r>
            <a:r>
              <a:rPr lang="en-US" sz="1400" dirty="0" smtClean="0"/>
              <a:t>&amp; E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</a:t>
            </a:r>
            <a:r>
              <a:rPr lang="en-US" sz="1400" dirty="0" smtClean="0"/>
              <a:t>are needed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30041" y="1250253"/>
            <a:ext cx="3783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(H,E)</a:t>
            </a:r>
            <a:r>
              <a:rPr lang="en-US" baseline="-25000" dirty="0" smtClean="0"/>
              <a:t>u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x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cs typeface="Symbol" charset="2"/>
              </a:rPr>
              <a:t>x</a:t>
            </a:r>
            <a:r>
              <a:rPr lang="en-US" dirty="0" err="1" smtClean="0"/>
              <a:t>,t</a:t>
            </a:r>
            <a:r>
              <a:rPr lang="en-US" dirty="0" smtClean="0"/>
              <a:t>) = 9/15[ 4(H,E)</a:t>
            </a:r>
            <a:r>
              <a:rPr lang="en-US" baseline="-25000" dirty="0" smtClean="0"/>
              <a:t>p</a:t>
            </a:r>
            <a:r>
              <a:rPr lang="en-US" dirty="0" smtClean="0"/>
              <a:t>-(H,E)</a:t>
            </a:r>
            <a:r>
              <a:rPr lang="en-US" baseline="-25000" dirty="0" smtClean="0"/>
              <a:t>n 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/>
              <a:t>(H,E</a:t>
            </a:r>
            <a:r>
              <a:rPr lang="en-US" dirty="0" smtClean="0"/>
              <a:t>)</a:t>
            </a:r>
            <a:r>
              <a:rPr lang="en-US" baseline="-25000" dirty="0" smtClean="0"/>
              <a:t>d</a:t>
            </a:r>
            <a:r>
              <a:rPr lang="en-US" dirty="0" smtClean="0"/>
              <a:t>(</a:t>
            </a:r>
            <a:r>
              <a:rPr lang="en-US" dirty="0" err="1">
                <a:latin typeface="Symbol" charset="2"/>
                <a:cs typeface="Symbol" charset="2"/>
              </a:rPr>
              <a:t>x</a:t>
            </a:r>
            <a:r>
              <a:rPr lang="en-US" dirty="0" err="1"/>
              <a:t>,</a:t>
            </a:r>
            <a:r>
              <a:rPr lang="en-US" dirty="0" err="1">
                <a:latin typeface="Symbol" charset="2"/>
                <a:cs typeface="Symbol" charset="2"/>
              </a:rPr>
              <a:t>x</a:t>
            </a:r>
            <a:r>
              <a:rPr lang="en-US" dirty="0" err="1"/>
              <a:t>,t</a:t>
            </a:r>
            <a:r>
              <a:rPr lang="en-US" dirty="0" smtClean="0"/>
              <a:t>) = 9</a:t>
            </a:r>
            <a:r>
              <a:rPr lang="en-US" dirty="0"/>
              <a:t>/15</a:t>
            </a:r>
            <a:r>
              <a:rPr lang="en-US" dirty="0" smtClean="0"/>
              <a:t>[ 4</a:t>
            </a:r>
            <a:r>
              <a:rPr lang="en-US" dirty="0"/>
              <a:t>(H,E</a:t>
            </a:r>
            <a:r>
              <a:rPr lang="en-US" dirty="0" smtClean="0"/>
              <a:t>)</a:t>
            </a:r>
            <a:r>
              <a:rPr lang="en-US" baseline="-25000" dirty="0" smtClean="0"/>
              <a:t>n</a:t>
            </a:r>
            <a:r>
              <a:rPr lang="en-US" dirty="0" smtClean="0"/>
              <a:t>-</a:t>
            </a:r>
            <a:r>
              <a:rPr lang="en-US" dirty="0"/>
              <a:t>(H,E</a:t>
            </a:r>
            <a:r>
              <a:rPr lang="en-US" dirty="0" smtClean="0"/>
              <a:t>)</a:t>
            </a:r>
            <a:r>
              <a:rPr lang="en-US" baseline="-25000" dirty="0" smtClean="0"/>
              <a:t>p 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6667" y="5451588"/>
            <a:ext cx="1936750" cy="23166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7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98580" y="2368698"/>
            <a:ext cx="74514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600" dirty="0" smtClean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pitchFamily="-108" charset="0"/>
              </a:rPr>
              <a:t> Constrain models in the valence region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Arial" pitchFamily="-108" charset="0"/>
              </a:rPr>
              <a:t>  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 pitchFamily="-108" charset="0"/>
              </a:rPr>
              <a:t>  Test </a:t>
            </a:r>
            <a:r>
              <a:rPr lang="en-US" sz="1600" dirty="0" smtClean="0">
                <a:solidFill>
                  <a:srgbClr val="0000FF"/>
                </a:solidFill>
                <a:latin typeface="Arial" pitchFamily="-108" charset="0"/>
              </a:rPr>
              <a:t>factorization </a:t>
            </a:r>
          </a:p>
          <a:p>
            <a:r>
              <a:rPr lang="en-US" sz="1600" dirty="0">
                <a:solidFill>
                  <a:srgbClr val="0000FF"/>
                </a:solidFill>
                <a:latin typeface="Arial" pitchFamily="-108" charset="0"/>
              </a:rPr>
              <a:t> 	 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pitchFamily="-108" charset="0"/>
              </a:rPr>
              <a:t>  Study higher twist effects</a:t>
            </a:r>
            <a:r>
              <a:rPr lang="en-US" sz="1600" dirty="0" smtClean="0">
                <a:solidFill>
                  <a:srgbClr val="0000FF"/>
                </a:solidFill>
                <a:latin typeface="Arial" pitchFamily="-108" charset="0"/>
              </a:rPr>
              <a:t> </a:t>
            </a:r>
          </a:p>
          <a:p>
            <a:pPr>
              <a:buFontTx/>
              <a:buChar char="•"/>
            </a:pPr>
            <a:endParaRPr lang="en-US" sz="1600" dirty="0" smtClean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 pitchFamily="-108" charset="0"/>
              </a:rPr>
              <a:t>  Investigate non</a:t>
            </a:r>
            <a:r>
              <a:rPr lang="en-US" sz="1600" dirty="0">
                <a:solidFill>
                  <a:srgbClr val="0000FF"/>
                </a:solidFill>
                <a:latin typeface="Arial" pitchFamily="-108" charset="0"/>
              </a:rPr>
              <a:t>-</a:t>
            </a:r>
            <a:r>
              <a:rPr lang="en-US" sz="1600" dirty="0" err="1">
                <a:solidFill>
                  <a:srgbClr val="0000FF"/>
                </a:solidFill>
                <a:latin typeface="Arial" pitchFamily="-108" charset="0"/>
              </a:rPr>
              <a:t>perturbative</a:t>
            </a:r>
            <a:r>
              <a:rPr lang="en-US" sz="1600" dirty="0">
                <a:solidFill>
                  <a:srgbClr val="0000FF"/>
                </a:solidFill>
                <a:latin typeface="Arial" pitchFamily="-108" charset="0"/>
              </a:rPr>
              <a:t> to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-108" charset="0"/>
              </a:rPr>
              <a:t>perturbative</a:t>
            </a:r>
            <a:r>
              <a:rPr lang="en-US" sz="1600" dirty="0" smtClean="0">
                <a:solidFill>
                  <a:srgbClr val="0000FF"/>
                </a:solidFill>
                <a:latin typeface="Arial" pitchFamily="-108" charset="0"/>
              </a:rPr>
              <a:t> transition (along P</a:t>
            </a:r>
            <a:r>
              <a:rPr lang="en-US" sz="1600" baseline="-25000" dirty="0" smtClean="0">
                <a:solidFill>
                  <a:srgbClr val="0000FF"/>
                </a:solidFill>
                <a:latin typeface="Arial" pitchFamily="-108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Arial" pitchFamily="-108" charset="0"/>
              </a:rPr>
              <a:t>) </a:t>
            </a:r>
            <a:endParaRPr lang="en-US" sz="1600" dirty="0" smtClean="0">
              <a:solidFill>
                <a:srgbClr val="0000FF"/>
              </a:solidFill>
              <a:latin typeface="Arial" pitchFamily="-108" charset="0"/>
            </a:endParaRPr>
          </a:p>
          <a:p>
            <a:endParaRPr lang="en-US" sz="1600" dirty="0" smtClean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 pitchFamily="-108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Flavor </a:t>
            </a:r>
            <a:r>
              <a:rPr lang="en-US" sz="1600" dirty="0">
                <a:solidFill>
                  <a:srgbClr val="0000FF"/>
                </a:solidFill>
              </a:rPr>
              <a:t>separation via proton and deuteron </a:t>
            </a:r>
            <a:r>
              <a:rPr lang="en-US" sz="1600" dirty="0" smtClean="0">
                <a:solidFill>
                  <a:srgbClr val="0000FF"/>
                </a:solidFill>
              </a:rPr>
              <a:t>targets and hadron ID</a:t>
            </a:r>
            <a:endParaRPr lang="en-US" sz="1600" dirty="0" smtClean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endParaRPr lang="en-US" sz="1600" dirty="0" smtClean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 pitchFamily="-108" charset="0"/>
              </a:rPr>
              <a:t>  Test of Lattice QCD calculations: tensor charge </a:t>
            </a:r>
          </a:p>
          <a:p>
            <a:pPr>
              <a:buFontTx/>
              <a:buChar char="•"/>
            </a:pPr>
            <a:endParaRPr lang="en-US" sz="1600" dirty="0" smtClean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 pitchFamily="-108" charset="0"/>
              </a:rPr>
              <a:t>  Access to OAM 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70485" y="-76200"/>
            <a:ext cx="245692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Conclusions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6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Int. Nuclear School – 37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Course, 21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2015, </a:t>
            </a:r>
            <a:r>
              <a:rPr lang="en-US" sz="1200" dirty="0" err="1" smtClean="0">
                <a:solidFill>
                  <a:schemeClr val="bg1"/>
                </a:solidFill>
              </a:rPr>
              <a:t>Erice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8525" y="1843440"/>
            <a:ext cx="6674868" cy="445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5547" y="881562"/>
            <a:ext cx="84027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 smtClean="0">
                <a:solidFill>
                  <a:schemeClr val="tx1"/>
                </a:solidFill>
                <a:latin typeface="Times New Roman" pitchFamily="-108" charset="0"/>
              </a:rPr>
              <a:t>CLAS @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-108" charset="0"/>
              </a:rPr>
              <a:t>HallB</a:t>
            </a:r>
            <a:r>
              <a:rPr lang="en-US" b="0" dirty="0" smtClean="0">
                <a:solidFill>
                  <a:schemeClr val="tx1"/>
                </a:solidFill>
                <a:latin typeface="Times New Roman" pitchFamily="-108" charset="0"/>
              </a:rPr>
              <a:t>: </a:t>
            </a:r>
            <a:r>
              <a:rPr lang="en-US" b="0" dirty="0" smtClean="0">
                <a:solidFill>
                  <a:schemeClr val="tx1"/>
                </a:solidFill>
                <a:latin typeface="Times New Roman" pitchFamily="-108" charset="0"/>
              </a:rPr>
              <a:t>a  wide-acceptance  high-luminosity  high-polarization experiment </a:t>
            </a:r>
            <a:r>
              <a:rPr lang="en-US" dirty="0" smtClean="0">
                <a:latin typeface="Times New Roman" pitchFamily="-108" charset="0"/>
              </a:rPr>
              <a:t>for a</a:t>
            </a:r>
            <a:r>
              <a:rPr lang="en-US" b="0" dirty="0" smtClean="0">
                <a:solidFill>
                  <a:schemeClr val="tx1"/>
                </a:solidFill>
                <a:latin typeface="Times New Roman" pitchFamily="-108" charset="0"/>
              </a:rPr>
              <a:t> </a:t>
            </a:r>
            <a:r>
              <a:rPr lang="en-US" b="0" dirty="0" smtClean="0">
                <a:solidFill>
                  <a:srgbClr val="FF0000"/>
                </a:solidFill>
                <a:latin typeface="Times New Roman" pitchFamily="-108" charset="0"/>
              </a:rPr>
              <a:t> </a:t>
            </a:r>
          </a:p>
          <a:p>
            <a:pPr eaLnBrk="0" hangingPunct="0"/>
            <a:r>
              <a:rPr lang="en-US" b="0" dirty="0" smtClean="0">
                <a:solidFill>
                  <a:srgbClr val="FF0000"/>
                </a:solidFill>
                <a:latin typeface="Times New Roman" pitchFamily="-108" charset="0"/>
              </a:rPr>
              <a:t>comprehensive study of the </a:t>
            </a:r>
            <a:r>
              <a:rPr lang="en-US" b="0" dirty="0" err="1" smtClean="0">
                <a:solidFill>
                  <a:srgbClr val="FF0000"/>
                </a:solidFill>
                <a:latin typeface="Times New Roman" pitchFamily="-108" charset="0"/>
              </a:rPr>
              <a:t>partonic</a:t>
            </a:r>
            <a:r>
              <a:rPr lang="en-US" b="0" dirty="0" smtClean="0">
                <a:solidFill>
                  <a:srgbClr val="FF0000"/>
                </a:solidFill>
                <a:latin typeface="Times New Roman" pitchFamily="-108" charset="0"/>
              </a:rPr>
              <a:t> transverse degree of freedoms in the nucleon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753" y="1908473"/>
            <a:ext cx="6532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-108" charset="0"/>
              </a:rPr>
              <a:t>Precise mapping of </a:t>
            </a:r>
            <a:r>
              <a:rPr lang="en-US" sz="1600" dirty="0" err="1" smtClean="0">
                <a:latin typeface="Arial" pitchFamily="-108" charset="0"/>
              </a:rPr>
              <a:t>TMDs</a:t>
            </a:r>
            <a:r>
              <a:rPr lang="en-US" sz="1600" dirty="0" smtClean="0">
                <a:latin typeface="Arial" pitchFamily="-108" charset="0"/>
              </a:rPr>
              <a:t> (</a:t>
            </a:r>
            <a:r>
              <a:rPr lang="en-US" sz="1600" dirty="0" err="1" smtClean="0">
                <a:latin typeface="Arial" pitchFamily="-108" charset="0"/>
              </a:rPr>
              <a:t>pdf</a:t>
            </a:r>
            <a:r>
              <a:rPr lang="en-US" sz="1600" dirty="0" smtClean="0">
                <a:latin typeface="Arial" pitchFamily="-108" charset="0"/>
              </a:rPr>
              <a:t> &amp; FF) and </a:t>
            </a:r>
            <a:r>
              <a:rPr lang="en-US" sz="1600" dirty="0" err="1" smtClean="0">
                <a:latin typeface="Arial" pitchFamily="-108" charset="0"/>
              </a:rPr>
              <a:t>GPDs</a:t>
            </a:r>
            <a:r>
              <a:rPr lang="en-US" sz="1600" dirty="0" smtClean="0">
                <a:latin typeface="Arial" pitchFamily="-108" charset="0"/>
              </a:rPr>
              <a:t> in a multi-D approach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403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912" y="1213784"/>
            <a:ext cx="6576260" cy="5113121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212054" y="890137"/>
            <a:ext cx="4325309" cy="23574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524" name="Line 4"/>
          <p:cNvSpPr>
            <a:spLocks noChangeShapeType="1"/>
          </p:cNvSpPr>
          <p:nvPr/>
        </p:nvSpPr>
        <p:spPr bwMode="auto">
          <a:xfrm>
            <a:off x="1589058" y="6146215"/>
            <a:ext cx="7239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46031" y="-76200"/>
            <a:ext cx="51058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3D Nucleon Structure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2237910" y="4481476"/>
            <a:ext cx="1121785" cy="16647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3912" y="4375720"/>
            <a:ext cx="902422" cy="912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37910" y="5391716"/>
            <a:ext cx="625334" cy="80068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120595" y="4768273"/>
            <a:ext cx="742649" cy="62344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22070" y="3671217"/>
            <a:ext cx="21117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Longitudinal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momentum</a:t>
            </a:r>
          </a:p>
          <a:p>
            <a:r>
              <a:rPr lang="en-US" i="1" dirty="0">
                <a:solidFill>
                  <a:srgbClr val="0000FF"/>
                </a:solidFill>
              </a:rPr>
              <a:t>k</a:t>
            </a:r>
            <a:r>
              <a:rPr lang="en-US" i="1" baseline="30000" dirty="0" smtClean="0">
                <a:solidFill>
                  <a:srgbClr val="0000FF"/>
                </a:solidFill>
              </a:rPr>
              <a:t>+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i="1" dirty="0" err="1" smtClean="0">
                <a:solidFill>
                  <a:srgbClr val="0000FF"/>
                </a:solidFill>
              </a:rPr>
              <a:t>xP</a:t>
            </a:r>
            <a:r>
              <a:rPr lang="en-US" i="1" baseline="30000" dirty="0" smtClean="0">
                <a:solidFill>
                  <a:srgbClr val="0000FF"/>
                </a:solidFill>
              </a:rPr>
              <a:t>+</a:t>
            </a:r>
            <a:endParaRPr lang="en-US" i="1" baseline="30000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14273" y="2920992"/>
            <a:ext cx="1546750" cy="668293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21166">
            <a:off x="6412667" y="5510268"/>
            <a:ext cx="1565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Transverse plane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159740" y="2041498"/>
            <a:ext cx="274808" cy="814276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166605" y="2920992"/>
            <a:ext cx="342644" cy="854364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911933" y="2079879"/>
            <a:ext cx="436247" cy="369332"/>
            <a:chOff x="6026548" y="1194323"/>
            <a:chExt cx="436247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6026548" y="1194323"/>
              <a:ext cx="436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k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T</a:t>
              </a:r>
              <a:endParaRPr lang="en-US" i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133236" y="1249584"/>
              <a:ext cx="176217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836418" y="3008011"/>
            <a:ext cx="449209" cy="369332"/>
            <a:chOff x="6026548" y="1194323"/>
            <a:chExt cx="449209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6026548" y="1194323"/>
              <a:ext cx="449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rgbClr val="0000FF"/>
                  </a:solidFill>
                </a:rPr>
                <a:t>b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T</a:t>
              </a:r>
              <a:endParaRPr lang="en-US" i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133236" y="1249584"/>
              <a:ext cx="176217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599644" y="1733721"/>
            <a:ext cx="202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Transverse momentum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05359" y="3259093"/>
            <a:ext cx="1744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Transverse position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71270" y="4666142"/>
            <a:ext cx="29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avoye LET"/>
                <a:cs typeface="Savoye LET"/>
              </a:rPr>
              <a:t>l</a:t>
            </a:r>
            <a:endParaRPr lang="en-US" baseline="30000" dirty="0">
              <a:solidFill>
                <a:srgbClr val="FF0000"/>
              </a:solidFill>
              <a:latin typeface="Savoye LET"/>
              <a:cs typeface="Savoye LE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17426" y="5895175"/>
            <a:ext cx="22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avoye LET"/>
                <a:cs typeface="Savoye LET"/>
              </a:rPr>
              <a:t>l</a:t>
            </a:r>
            <a:endParaRPr lang="en-US" baseline="30000" dirty="0">
              <a:solidFill>
                <a:srgbClr val="FF0000"/>
              </a:solidFill>
              <a:latin typeface="Savoye LET"/>
              <a:cs typeface="Savoye LET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695773"/>
              </p:ext>
            </p:extLst>
          </p:nvPr>
        </p:nvGraphicFramePr>
        <p:xfrm>
          <a:off x="1457470" y="921369"/>
          <a:ext cx="1305427" cy="42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68" name="Equation" r:id="rId5" imgW="812800" imgH="266700" progId="Equation.3">
                  <p:embed/>
                </p:oleObj>
              </mc:Choice>
              <mc:Fallback>
                <p:oleObj name="Equation" r:id="rId5" imgW="812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7470" y="921369"/>
                        <a:ext cx="1305427" cy="42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56731"/>
              </p:ext>
            </p:extLst>
          </p:nvPr>
        </p:nvGraphicFramePr>
        <p:xfrm>
          <a:off x="406471" y="1849171"/>
          <a:ext cx="889203" cy="41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69" name="Equation" r:id="rId7" imgW="571500" imgH="266700" progId="Equation.3">
                  <p:embed/>
                </p:oleObj>
              </mc:Choice>
              <mc:Fallback>
                <p:oleObj name="Equation" r:id="rId7" imgW="571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71" y="1849171"/>
                        <a:ext cx="889203" cy="413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030854"/>
              </p:ext>
            </p:extLst>
          </p:nvPr>
        </p:nvGraphicFramePr>
        <p:xfrm>
          <a:off x="2340693" y="1790685"/>
          <a:ext cx="21177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70" name="Equation" r:id="rId9" imgW="1358900" imgH="317500" progId="Equation.3">
                  <p:embed/>
                </p:oleObj>
              </mc:Choice>
              <mc:Fallback>
                <p:oleObj name="Equation" r:id="rId9" imgW="1358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40693" y="1790685"/>
                        <a:ext cx="21177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283478" y="5506610"/>
            <a:ext cx="15164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Photon </a:t>
            </a:r>
            <a:r>
              <a:rPr lang="en-US" sz="1400" dirty="0" err="1" smtClean="0"/>
              <a:t>Virtuality</a:t>
            </a:r>
            <a:endParaRPr lang="en-US" sz="1400" dirty="0" smtClean="0"/>
          </a:p>
          <a:p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endParaRPr lang="en-US" i="1" baseline="300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83508"/>
              </p:ext>
            </p:extLst>
          </p:nvPr>
        </p:nvGraphicFramePr>
        <p:xfrm>
          <a:off x="1649168" y="2806188"/>
          <a:ext cx="5937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71" name="Equation" r:id="rId11" imgW="393700" imgH="254000" progId="Equation.3">
                  <p:embed/>
                </p:oleObj>
              </mc:Choice>
              <mc:Fallback>
                <p:oleObj name="Equation" r:id="rId11" imgW="393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49168" y="2806188"/>
                        <a:ext cx="59372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6"/>
          <p:cNvSpPr txBox="1">
            <a:spLocks noChangeArrowheads="1"/>
          </p:cNvSpPr>
          <p:nvPr/>
        </p:nvSpPr>
        <p:spPr bwMode="auto">
          <a:xfrm rot="2338822">
            <a:off x="1224073" y="2341292"/>
            <a:ext cx="466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 dirty="0">
                <a:latin typeface="Arial" pitchFamily="-108" charset="0"/>
              </a:rPr>
              <a:t>d</a:t>
            </a:r>
            <a:r>
              <a:rPr lang="en-US" sz="1200" b="0" baseline="30000" dirty="0">
                <a:latin typeface="Arial" pitchFamily="-108" charset="0"/>
              </a:rPr>
              <a:t>2</a:t>
            </a:r>
            <a:r>
              <a:rPr lang="en-US" sz="1200" b="0" dirty="0">
                <a:latin typeface="Arial" pitchFamily="-108" charset="0"/>
              </a:rPr>
              <a:t>k</a:t>
            </a:r>
            <a:r>
              <a:rPr lang="en-US" sz="1200" b="0" baseline="-25000" dirty="0">
                <a:latin typeface="Arial" pitchFamily="-108" charset="0"/>
              </a:rPr>
              <a:t>T</a:t>
            </a: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 rot="19437630">
            <a:off x="839590" y="1342912"/>
            <a:ext cx="528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latin typeface="Arial" pitchFamily="-108" charset="0"/>
              </a:rPr>
              <a:t>d</a:t>
            </a:r>
            <a:r>
              <a:rPr lang="en-US" sz="1200" baseline="30000" dirty="0" smtClean="0">
                <a:latin typeface="Arial" pitchFamily="-108" charset="0"/>
              </a:rPr>
              <a:t>2</a:t>
            </a:r>
            <a:r>
              <a:rPr lang="en-US" sz="1200" dirty="0" smtClean="0">
                <a:latin typeface="Arial" pitchFamily="-108" charset="0"/>
              </a:rPr>
              <a:t>b</a:t>
            </a:r>
            <a:r>
              <a:rPr lang="en-US" sz="1200" baseline="-25000" dirty="0" smtClean="0">
                <a:latin typeface="Arial" pitchFamily="-108" charset="0"/>
              </a:rPr>
              <a:t>T</a:t>
            </a:r>
            <a:endParaRPr lang="en-US" sz="2000" b="0" baseline="30000" dirty="0">
              <a:latin typeface="Arial" pitchFamily="-108" charset="0"/>
            </a:endParaRP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H="1">
            <a:off x="877454" y="1349712"/>
            <a:ext cx="711603" cy="511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948480" y="2250462"/>
            <a:ext cx="700687" cy="605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 rot="2481873">
            <a:off x="2448685" y="1379046"/>
            <a:ext cx="466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 dirty="0">
                <a:latin typeface="Arial" pitchFamily="-108" charset="0"/>
              </a:rPr>
              <a:t>d</a:t>
            </a:r>
            <a:r>
              <a:rPr lang="en-US" sz="1200" b="0" baseline="30000" dirty="0">
                <a:latin typeface="Arial" pitchFamily="-108" charset="0"/>
              </a:rPr>
              <a:t>2</a:t>
            </a:r>
            <a:r>
              <a:rPr lang="en-US" sz="1200" b="0" dirty="0">
                <a:latin typeface="Arial" pitchFamily="-108" charset="0"/>
              </a:rPr>
              <a:t>k</a:t>
            </a:r>
            <a:r>
              <a:rPr lang="en-US" sz="1200" b="0" baseline="-25000" dirty="0">
                <a:latin typeface="Arial" pitchFamily="-108" charset="0"/>
              </a:rPr>
              <a:t>T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 rot="19437630">
            <a:off x="2128577" y="2400161"/>
            <a:ext cx="528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latin typeface="Arial" pitchFamily="-108" charset="0"/>
              </a:rPr>
              <a:t>d</a:t>
            </a:r>
            <a:r>
              <a:rPr lang="en-US" sz="1200" baseline="30000" dirty="0" smtClean="0">
                <a:latin typeface="Arial" pitchFamily="-108" charset="0"/>
              </a:rPr>
              <a:t>2</a:t>
            </a:r>
            <a:r>
              <a:rPr lang="en-US" sz="1200" dirty="0" smtClean="0">
                <a:latin typeface="Arial" pitchFamily="-108" charset="0"/>
              </a:rPr>
              <a:t>b</a:t>
            </a:r>
            <a:r>
              <a:rPr lang="en-US" sz="1200" baseline="-25000" dirty="0" smtClean="0">
                <a:latin typeface="Arial" pitchFamily="-108" charset="0"/>
              </a:rPr>
              <a:t>T</a:t>
            </a:r>
            <a:endParaRPr lang="en-US" sz="2000" b="0" baseline="30000" dirty="0">
              <a:latin typeface="Arial" pitchFamily="-108" charset="0"/>
            </a:endParaRP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 flipH="1">
            <a:off x="2176933" y="2344768"/>
            <a:ext cx="711603" cy="511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2271423" y="1326622"/>
            <a:ext cx="545641" cy="511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13971" y="830349"/>
            <a:ext cx="213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Confinement Scale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5979" y="3609662"/>
            <a:ext cx="213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Energy Probe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Hard Scale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551024">
            <a:off x="7377524" y="4328134"/>
            <a:ext cx="640009" cy="36764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016170" y="4173699"/>
            <a:ext cx="54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Spin</a:t>
            </a:r>
          </a:p>
        </p:txBody>
      </p:sp>
      <p:sp>
        <p:nvSpPr>
          <p:cNvPr id="6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37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 rot="5400000">
            <a:off x="3943013" y="2491592"/>
            <a:ext cx="538163" cy="381000"/>
          </a:xfrm>
          <a:prstGeom prst="parallelogram">
            <a:avLst>
              <a:gd name="adj" fmla="val 48339"/>
            </a:avLst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 pitchFamily="-65" charset="0"/>
            </a:endParaRPr>
          </a:p>
        </p:txBody>
      </p:sp>
      <p:pic>
        <p:nvPicPr>
          <p:cNvPr id="76803" name="Picture 4" descr="6_GeV_Racet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365" y="2294366"/>
            <a:ext cx="4879882" cy="345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019088" y="1835696"/>
            <a:ext cx="4087841" cy="2921878"/>
            <a:chOff x="2134" y="379"/>
            <a:chExt cx="3871" cy="2530"/>
          </a:xfrm>
        </p:grpSpPr>
        <p:pic>
          <p:nvPicPr>
            <p:cNvPr id="76824" name="Picture 7" descr="12_GeV_mods_NL-cryomodules_overl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34" y="787"/>
              <a:ext cx="864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5" name="Picture 8" descr="12_GeV_mods_SL-cryomodules_overl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93" y="2050"/>
              <a:ext cx="1174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932" y="1408"/>
              <a:ext cx="632" cy="534"/>
              <a:chOff x="3146" y="1440"/>
              <a:chExt cx="632" cy="534"/>
            </a:xfrm>
          </p:grpSpPr>
          <p:sp>
            <p:nvSpPr>
              <p:cNvPr id="4106" name="Text Box 10"/>
              <p:cNvSpPr txBox="1">
                <a:spLocks noChangeArrowheads="1"/>
              </p:cNvSpPr>
              <p:nvPr/>
            </p:nvSpPr>
            <p:spPr bwMode="auto">
              <a:xfrm>
                <a:off x="3360" y="1440"/>
                <a:ext cx="418" cy="18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92188" eaLnBrk="0" hangingPunct="0">
                  <a:spcBef>
                    <a:spcPct val="50000"/>
                  </a:spcBef>
                </a:pPr>
                <a:r>
                  <a:rPr lang="en-US" sz="14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pitchFamily="-65" charset="0"/>
                  </a:rPr>
                  <a:t>CHL-2</a:t>
                </a:r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3146" y="1536"/>
                <a:ext cx="406" cy="438"/>
                <a:chOff x="3146" y="1536"/>
                <a:chExt cx="406" cy="438"/>
              </a:xfrm>
            </p:grpSpPr>
            <p:pic>
              <p:nvPicPr>
                <p:cNvPr id="76832" name="Picture 12" descr="12_GeV_mods_CHL_overlay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146" y="1707"/>
                  <a:ext cx="184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833" name="Picture 13" descr="12_GeV_mods_arrow_overlay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329" y="1536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342" y="379"/>
              <a:ext cx="1663" cy="852"/>
              <a:chOff x="4560" y="408"/>
              <a:chExt cx="1663" cy="852"/>
            </a:xfrm>
          </p:grpSpPr>
          <p:sp>
            <p:nvSpPr>
              <p:cNvPr id="4111" name="Text Box 15"/>
              <p:cNvSpPr txBox="1">
                <a:spLocks noChangeArrowheads="1"/>
              </p:cNvSpPr>
              <p:nvPr/>
            </p:nvSpPr>
            <p:spPr bwMode="auto">
              <a:xfrm>
                <a:off x="4737" y="408"/>
                <a:ext cx="1486" cy="64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square" lIns="99276" tIns="49638" rIns="99276" bIns="49638">
                <a:prstTxWarp prst="textNoShape">
                  <a:avLst/>
                </a:prstTxWarp>
                <a:spAutoFit/>
              </a:bodyPr>
              <a:lstStyle/>
              <a:p>
                <a:pPr algn="ctr" defTabSz="992188" eaLnBrk="0" hangingPunct="0">
                  <a:spcBef>
                    <a:spcPct val="50000"/>
                  </a:spcBef>
                </a:pPr>
                <a:r>
                  <a:rPr lang="en-US" sz="14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Upgrade magnets and power supplies</a:t>
                </a:r>
                <a:endPara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endParaRPr>
              </a:p>
            </p:txBody>
          </p:sp>
          <p:pic>
            <p:nvPicPr>
              <p:cNvPr id="76829" name="Picture 16" descr="12_GeV_mods_arrow_overla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560" y="864"/>
                <a:ext cx="306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73933" y="4335113"/>
            <a:ext cx="4470401" cy="1762126"/>
            <a:chOff x="531" y="2356"/>
            <a:chExt cx="2816" cy="1110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1630" y="3087"/>
              <a:ext cx="1717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7784" tIns="53892" rIns="107784" bIns="53892">
              <a:prstTxWarp prst="textNoShape">
                <a:avLst/>
              </a:prstTxWarp>
              <a:spAutoFit/>
            </a:bodyPr>
            <a:lstStyle/>
            <a:p>
              <a:pPr defTabSz="992188" eaLnBrk="0" hangingPunct="0"/>
              <a:r>
                <a:rPr lang="en-US" sz="1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pitchFamily="-65" charset="0"/>
                </a:rPr>
                <a:t>Enhance equipment in existing halls</a:t>
              </a: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 rot="2428027">
              <a:off x="531" y="2356"/>
              <a:ext cx="1180" cy="57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7784" tIns="53892" rIns="107784" bIns="53892">
              <a:prstTxWarp prst="textNoShape">
                <a:avLst/>
              </a:prstTxWarp>
            </a:bodyPr>
            <a:lstStyle/>
            <a:p>
              <a:pPr algn="ctr" defTabSz="992188" eaLnBrk="0" hangingPunct="0"/>
              <a:endParaRPr lang="en-US" sz="2600" b="1" i="1" u="sng">
                <a:solidFill>
                  <a:srgbClr val="99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65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78993" y="996071"/>
            <a:ext cx="5927716" cy="3406077"/>
            <a:chOff x="646" y="-154"/>
            <a:chExt cx="5131" cy="3085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646" y="-154"/>
              <a:ext cx="5131" cy="3085"/>
              <a:chOff x="646" y="-154"/>
              <a:chExt cx="5131" cy="3085"/>
            </a:xfrm>
          </p:grpSpPr>
          <p:pic>
            <p:nvPicPr>
              <p:cNvPr id="76814" name="Picture 23" descr="12_GeV_mods_HallD-beamline_overla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964" y="530"/>
                <a:ext cx="610" cy="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15" name="Picture 24" descr="12_GeV_mods_Arc-10_overlay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46" y="1749"/>
                <a:ext cx="2134" cy="1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3554" y="67"/>
                <a:ext cx="945" cy="606"/>
                <a:chOff x="3792" y="74"/>
                <a:chExt cx="945" cy="606"/>
              </a:xfrm>
            </p:grpSpPr>
            <p:pic>
              <p:nvPicPr>
                <p:cNvPr id="76818" name="Picture 26" descr="12_GeV_mods_Hall-D_overlay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792" y="74"/>
                  <a:ext cx="945" cy="6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6819" name="AutoShape 2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084" y="324"/>
                  <a:ext cx="192" cy="240"/>
                </a:xfrm>
                <a:prstGeom prst="parallelogram">
                  <a:avLst>
                    <a:gd name="adj" fmla="val 59023"/>
                  </a:avLst>
                </a:prstGeom>
                <a:solidFill>
                  <a:schemeClr val="bg1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400">
                    <a:solidFill>
                      <a:srgbClr val="000000"/>
                    </a:solidFill>
                    <a:latin typeface="Calibri" pitchFamily="-65" charset="0"/>
                  </a:endParaRPr>
                </a:p>
              </p:txBody>
            </p:sp>
          </p:grpSp>
          <p:sp>
            <p:nvSpPr>
              <p:cNvPr id="76817" name="Text Box 28"/>
              <p:cNvSpPr txBox="1">
                <a:spLocks noChangeArrowheads="1"/>
              </p:cNvSpPr>
              <p:nvPr/>
            </p:nvSpPr>
            <p:spPr bwMode="auto">
              <a:xfrm>
                <a:off x="4566" y="-154"/>
                <a:ext cx="1211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b="1" i="1" dirty="0">
                    <a:solidFill>
                      <a:srgbClr val="000000"/>
                    </a:solidFill>
                  </a:rPr>
                  <a:t>add Hall D </a:t>
                </a:r>
              </a:p>
              <a:p>
                <a:pPr eaLnBrk="0" hangingPunct="0"/>
                <a:r>
                  <a:rPr lang="en-US" sz="1400" b="1" i="1" dirty="0">
                    <a:solidFill>
                      <a:srgbClr val="000000"/>
                    </a:solidFill>
                  </a:rPr>
                  <a:t>(and beam line)</a:t>
                </a:r>
                <a:endParaRPr lang="en-US" sz="1400" b="1" i="1" dirty="0">
                  <a:solidFill>
                    <a:srgbClr val="000000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76813" name="Freeform 29"/>
            <p:cNvSpPr>
              <a:spLocks/>
            </p:cNvSpPr>
            <p:nvPr/>
          </p:nvSpPr>
          <p:spPr bwMode="auto">
            <a:xfrm>
              <a:off x="3822" y="341"/>
              <a:ext cx="304" cy="130"/>
            </a:xfrm>
            <a:custGeom>
              <a:avLst/>
              <a:gdLst>
                <a:gd name="T0" fmla="*/ 0 w 304"/>
                <a:gd name="T1" fmla="*/ 130 h 130"/>
                <a:gd name="T2" fmla="*/ 14 w 304"/>
                <a:gd name="T3" fmla="*/ 108 h 130"/>
                <a:gd name="T4" fmla="*/ 28 w 304"/>
                <a:gd name="T5" fmla="*/ 122 h 130"/>
                <a:gd name="T6" fmla="*/ 44 w 304"/>
                <a:gd name="T7" fmla="*/ 128 h 130"/>
                <a:gd name="T8" fmla="*/ 53 w 304"/>
                <a:gd name="T9" fmla="*/ 107 h 130"/>
                <a:gd name="T10" fmla="*/ 72 w 304"/>
                <a:gd name="T11" fmla="*/ 99 h 130"/>
                <a:gd name="T12" fmla="*/ 88 w 304"/>
                <a:gd name="T13" fmla="*/ 106 h 130"/>
                <a:gd name="T14" fmla="*/ 94 w 304"/>
                <a:gd name="T15" fmla="*/ 88 h 130"/>
                <a:gd name="T16" fmla="*/ 96 w 304"/>
                <a:gd name="T17" fmla="*/ 82 h 130"/>
                <a:gd name="T18" fmla="*/ 112 w 304"/>
                <a:gd name="T19" fmla="*/ 84 h 130"/>
                <a:gd name="T20" fmla="*/ 128 w 304"/>
                <a:gd name="T21" fmla="*/ 88 h 130"/>
                <a:gd name="T22" fmla="*/ 146 w 304"/>
                <a:gd name="T23" fmla="*/ 60 h 130"/>
                <a:gd name="T24" fmla="*/ 152 w 304"/>
                <a:gd name="T25" fmla="*/ 62 h 130"/>
                <a:gd name="T26" fmla="*/ 158 w 304"/>
                <a:gd name="T27" fmla="*/ 66 h 130"/>
                <a:gd name="T28" fmla="*/ 170 w 304"/>
                <a:gd name="T29" fmla="*/ 70 h 130"/>
                <a:gd name="T30" fmla="*/ 192 w 304"/>
                <a:gd name="T31" fmla="*/ 38 h 130"/>
                <a:gd name="T32" fmla="*/ 214 w 304"/>
                <a:gd name="T33" fmla="*/ 54 h 130"/>
                <a:gd name="T34" fmla="*/ 236 w 304"/>
                <a:gd name="T35" fmla="*/ 24 h 130"/>
                <a:gd name="T36" fmla="*/ 254 w 304"/>
                <a:gd name="T37" fmla="*/ 34 h 130"/>
                <a:gd name="T38" fmla="*/ 266 w 304"/>
                <a:gd name="T39" fmla="*/ 38 h 130"/>
                <a:gd name="T40" fmla="*/ 286 w 304"/>
                <a:gd name="T41" fmla="*/ 10 h 130"/>
                <a:gd name="T42" fmla="*/ 304 w 304"/>
                <a:gd name="T43" fmla="*/ 0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4"/>
                <a:gd name="T67" fmla="*/ 0 h 130"/>
                <a:gd name="T68" fmla="*/ 304 w 304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4" h="130">
                  <a:moveTo>
                    <a:pt x="0" y="130"/>
                  </a:moveTo>
                  <a:cubicBezTo>
                    <a:pt x="16" y="119"/>
                    <a:pt x="11" y="127"/>
                    <a:pt x="14" y="108"/>
                  </a:cubicBezTo>
                  <a:cubicBezTo>
                    <a:pt x="25" y="112"/>
                    <a:pt x="19" y="108"/>
                    <a:pt x="28" y="122"/>
                  </a:cubicBezTo>
                  <a:cubicBezTo>
                    <a:pt x="29" y="124"/>
                    <a:pt x="44" y="128"/>
                    <a:pt x="44" y="128"/>
                  </a:cubicBezTo>
                  <a:cubicBezTo>
                    <a:pt x="53" y="119"/>
                    <a:pt x="40" y="111"/>
                    <a:pt x="53" y="107"/>
                  </a:cubicBezTo>
                  <a:cubicBezTo>
                    <a:pt x="64" y="92"/>
                    <a:pt x="61" y="88"/>
                    <a:pt x="72" y="99"/>
                  </a:cubicBezTo>
                  <a:cubicBezTo>
                    <a:pt x="73" y="103"/>
                    <a:pt x="82" y="116"/>
                    <a:pt x="88" y="106"/>
                  </a:cubicBezTo>
                  <a:cubicBezTo>
                    <a:pt x="88" y="106"/>
                    <a:pt x="93" y="91"/>
                    <a:pt x="94" y="88"/>
                  </a:cubicBezTo>
                  <a:cubicBezTo>
                    <a:pt x="95" y="86"/>
                    <a:pt x="96" y="82"/>
                    <a:pt x="96" y="82"/>
                  </a:cubicBezTo>
                  <a:cubicBezTo>
                    <a:pt x="101" y="83"/>
                    <a:pt x="107" y="83"/>
                    <a:pt x="112" y="84"/>
                  </a:cubicBezTo>
                  <a:cubicBezTo>
                    <a:pt x="117" y="85"/>
                    <a:pt x="128" y="88"/>
                    <a:pt x="128" y="88"/>
                  </a:cubicBezTo>
                  <a:cubicBezTo>
                    <a:pt x="141" y="85"/>
                    <a:pt x="139" y="71"/>
                    <a:pt x="146" y="60"/>
                  </a:cubicBezTo>
                  <a:cubicBezTo>
                    <a:pt x="148" y="61"/>
                    <a:pt x="150" y="61"/>
                    <a:pt x="152" y="62"/>
                  </a:cubicBezTo>
                  <a:cubicBezTo>
                    <a:pt x="154" y="63"/>
                    <a:pt x="156" y="65"/>
                    <a:pt x="158" y="66"/>
                  </a:cubicBezTo>
                  <a:cubicBezTo>
                    <a:pt x="162" y="68"/>
                    <a:pt x="170" y="70"/>
                    <a:pt x="170" y="70"/>
                  </a:cubicBezTo>
                  <a:cubicBezTo>
                    <a:pt x="177" y="60"/>
                    <a:pt x="180" y="42"/>
                    <a:pt x="192" y="38"/>
                  </a:cubicBezTo>
                  <a:cubicBezTo>
                    <a:pt x="201" y="44"/>
                    <a:pt x="204" y="51"/>
                    <a:pt x="214" y="54"/>
                  </a:cubicBezTo>
                  <a:cubicBezTo>
                    <a:pt x="227" y="50"/>
                    <a:pt x="232" y="36"/>
                    <a:pt x="236" y="24"/>
                  </a:cubicBezTo>
                  <a:cubicBezTo>
                    <a:pt x="242" y="26"/>
                    <a:pt x="249" y="32"/>
                    <a:pt x="254" y="34"/>
                  </a:cubicBezTo>
                  <a:cubicBezTo>
                    <a:pt x="258" y="35"/>
                    <a:pt x="266" y="38"/>
                    <a:pt x="266" y="38"/>
                  </a:cubicBezTo>
                  <a:cubicBezTo>
                    <a:pt x="276" y="20"/>
                    <a:pt x="280" y="19"/>
                    <a:pt x="286" y="10"/>
                  </a:cubicBezTo>
                  <a:cubicBezTo>
                    <a:pt x="286" y="8"/>
                    <a:pt x="300" y="2"/>
                    <a:pt x="304" y="0"/>
                  </a:cubicBezTo>
                </a:path>
              </a:pathLst>
            </a:custGeom>
            <a:noFill/>
            <a:ln w="19050" cap="flat" cmpd="sng">
              <a:solidFill>
                <a:srgbClr val="FFB62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3877" y="2876960"/>
            <a:ext cx="3900123" cy="366434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3666" y="985814"/>
            <a:ext cx="28148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Energy       </a:t>
            </a:r>
            <a:r>
              <a:rPr lang="en-US" dirty="0" smtClean="0">
                <a:solidFill>
                  <a:srgbClr val="FF0000"/>
                </a:solidFill>
              </a:rPr>
              <a:t>12 GeV</a:t>
            </a:r>
          </a:p>
          <a:p>
            <a:r>
              <a:rPr lang="en-US" dirty="0" smtClean="0"/>
              <a:t>Beam current         </a:t>
            </a:r>
            <a:r>
              <a:rPr lang="en-US" dirty="0" smtClean="0">
                <a:solidFill>
                  <a:srgbClr val="FF0000"/>
                </a:solidFill>
              </a:rPr>
              <a:t>90 </a:t>
            </a:r>
            <a:r>
              <a:rPr lang="en-US" dirty="0" smtClean="0">
                <a:solidFill>
                  <a:srgbClr val="FF0000"/>
                </a:solidFill>
                <a:latin typeface="Symbol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dirty="0" smtClean="0"/>
              <a:t>Beam polarization  </a:t>
            </a:r>
            <a:r>
              <a:rPr lang="en-US" dirty="0" smtClean="0">
                <a:solidFill>
                  <a:srgbClr val="FF0000"/>
                </a:solidFill>
              </a:rPr>
              <a:t>85 %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610744" y="-76200"/>
            <a:ext cx="62602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CEBAF Upgrade at Jefferson Lab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2" name="Picture 1" descr="Snapshot 2013-09-25 08-21-44.tif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19" y="693921"/>
            <a:ext cx="2124292" cy="210431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5290607" y="1700978"/>
            <a:ext cx="2380594" cy="1223812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7636566" y="1700978"/>
            <a:ext cx="1460154" cy="1226928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9101" y="6216317"/>
            <a:ext cx="369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</a:t>
            </a:r>
            <a:r>
              <a:rPr lang="en-US" sz="1600" b="1" dirty="0" smtClean="0">
                <a:solidFill>
                  <a:srgbClr val="FF0000"/>
                </a:solidFill>
              </a:rPr>
              <a:t>eam is being delivered to the Halls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4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7473" y="2967335"/>
            <a:ext cx="50490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Your Text Here</a:t>
            </a:r>
          </a:p>
        </p:txBody>
      </p:sp>
      <p:pic>
        <p:nvPicPr>
          <p:cNvPr id="27651" name="Picture 5" descr="Snapshot 2009-09-08 22-44-24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599"/>
            <a:ext cx="9144000" cy="512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07243"/>
            <a:ext cx="4361009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838200"/>
            <a:ext cx="289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Limit defined by luminosity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5314" y="4648200"/>
            <a:ext cx="6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130607" y="4865132"/>
            <a:ext cx="6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029200"/>
            <a:ext cx="6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35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4724400" y="1752600"/>
            <a:ext cx="3896552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99848" y="2034736"/>
            <a:ext cx="322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Q</a:t>
            </a:r>
            <a:r>
              <a:rPr lang="en-US" baseline="30000" dirty="0" smtClean="0"/>
              <a:t>2 </a:t>
            </a:r>
            <a:r>
              <a:rPr lang="en-US" dirty="0" smtClean="0"/>
              <a:t>for same </a:t>
            </a:r>
            <a:r>
              <a:rPr lang="en-US" dirty="0" err="1" smtClean="0"/>
              <a:t>x</a:t>
            </a:r>
            <a:r>
              <a:rPr lang="en-US" dirty="0" smtClean="0"/>
              <a:t> range</a:t>
            </a:r>
            <a:endParaRPr lang="en-US" dirty="0"/>
          </a:p>
        </p:txBody>
      </p:sp>
      <p:sp>
        <p:nvSpPr>
          <p:cNvPr id="15" name="Right Triangle 14"/>
          <p:cNvSpPr/>
          <p:nvPr/>
        </p:nvSpPr>
        <p:spPr>
          <a:xfrm rot="10800000" flipH="1">
            <a:off x="762000" y="1447800"/>
            <a:ext cx="1447800" cy="3886200"/>
          </a:xfrm>
          <a:prstGeom prst="rtTriangl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7701877">
            <a:off x="888074" y="3286319"/>
            <a:ext cx="71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EIC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3810000"/>
            <a:ext cx="61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34</a:t>
            </a:r>
            <a:endParaRPr lang="en-US" baseline="30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61999" y="1447800"/>
            <a:ext cx="3581401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rgbClr val="D51214">
                <a:alpha val="75000"/>
              </a:srgbClr>
            </a:glow>
            <a:outerShdw blurRad="40000" dist="20000" dir="5400000" rotWithShape="0">
              <a:schemeClr val="tx2">
                <a:lumMod val="40000"/>
                <a:lumOff val="6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5400000">
            <a:off x="3145171" y="5194948"/>
            <a:ext cx="206377" cy="1275680"/>
          </a:xfrm>
          <a:prstGeom prst="rightBrace">
            <a:avLst/>
          </a:prstGeom>
          <a:ln>
            <a:solidFill>
              <a:srgbClr val="FF22F6"/>
            </a:solidFill>
          </a:ln>
          <a:effectLst>
            <a:glow rad="101600">
              <a:srgbClr val="FFB3E2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07156" y="6019800"/>
            <a:ext cx="1163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019FF"/>
                </a:solidFill>
              </a:rPr>
              <a:t> Valence</a:t>
            </a:r>
            <a:endParaRPr lang="en-US" sz="2000" dirty="0">
              <a:solidFill>
                <a:srgbClr val="A019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5512393"/>
            <a:ext cx="346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019FF"/>
                </a:solidFill>
              </a:rPr>
              <a:t>Complementary experiments</a:t>
            </a:r>
            <a:endParaRPr lang="en-US" sz="2000" dirty="0">
              <a:solidFill>
                <a:srgbClr val="A019FF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 rot="5400000">
            <a:off x="1389578" y="5199429"/>
            <a:ext cx="206377" cy="1275680"/>
          </a:xfrm>
          <a:prstGeom prst="rightBrace">
            <a:avLst/>
          </a:prstGeom>
          <a:ln>
            <a:solidFill>
              <a:srgbClr val="FF22F6"/>
            </a:solidFill>
          </a:ln>
          <a:effectLst>
            <a:glow rad="101600">
              <a:srgbClr val="FFB3E2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61100" y="6024281"/>
            <a:ext cx="64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019FF"/>
                </a:solidFill>
              </a:rPr>
              <a:t>Sea</a:t>
            </a:r>
            <a:endParaRPr lang="en-US" sz="2000" dirty="0">
              <a:solidFill>
                <a:srgbClr val="A019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59090" y="-76200"/>
            <a:ext cx="40797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SIDIS Landscape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7215943">
            <a:off x="3251117" y="3802091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</a:t>
            </a:r>
            <a:endParaRPr lang="en-US" sz="2000" dirty="0"/>
          </a:p>
        </p:txBody>
      </p:sp>
      <p:sp>
        <p:nvSpPr>
          <p:cNvPr id="2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78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34145" y="-76200"/>
            <a:ext cx="29296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Hall-B Mission 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CasellaDiTesto 23"/>
          <p:cNvSpPr txBox="1"/>
          <p:nvPr/>
        </p:nvSpPr>
        <p:spPr>
          <a:xfrm>
            <a:off x="472885" y="777518"/>
            <a:ext cx="7881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Comprehensive </a:t>
            </a:r>
            <a:r>
              <a:rPr lang="it-IT" sz="1400" dirty="0" err="1" smtClean="0"/>
              <a:t>measurements</a:t>
            </a:r>
            <a:r>
              <a:rPr lang="it-IT" sz="1400" dirty="0" smtClean="0"/>
              <a:t> </a:t>
            </a:r>
            <a:r>
              <a:rPr lang="it-IT" sz="1400" dirty="0" err="1" smtClean="0"/>
              <a:t>based</a:t>
            </a:r>
            <a:r>
              <a:rPr lang="it-IT" sz="1400" dirty="0" smtClean="0"/>
              <a:t> on :   H</a:t>
            </a:r>
            <a:r>
              <a:rPr lang="it-IT" sz="1400" dirty="0" smtClean="0"/>
              <a:t>igh </a:t>
            </a:r>
            <a:r>
              <a:rPr lang="it-IT" sz="1400" dirty="0" err="1" smtClean="0"/>
              <a:t>luminosity</a:t>
            </a:r>
            <a:r>
              <a:rPr lang="it-IT" sz="1400" dirty="0" smtClean="0"/>
              <a:t>  up to 10</a:t>
            </a:r>
            <a:r>
              <a:rPr lang="it-IT" sz="1400" baseline="30000" dirty="0" smtClean="0"/>
              <a:t>35</a:t>
            </a:r>
            <a:r>
              <a:rPr lang="it-IT" sz="1400" dirty="0" smtClean="0"/>
              <a:t> cm</a:t>
            </a:r>
            <a:r>
              <a:rPr lang="it-IT" sz="1400" baseline="30000" dirty="0" smtClean="0"/>
              <a:t>-2</a:t>
            </a:r>
            <a:r>
              <a:rPr lang="it-IT" sz="1400" dirty="0" smtClean="0"/>
              <a:t> s</a:t>
            </a:r>
            <a:r>
              <a:rPr lang="it-IT" sz="1400" baseline="30000" dirty="0" smtClean="0"/>
              <a:t>-1</a:t>
            </a:r>
            <a:endParaRPr lang="it-IT" sz="1400" dirty="0"/>
          </a:p>
          <a:p>
            <a:r>
              <a:rPr lang="it-IT" sz="1400" dirty="0" smtClean="0"/>
              <a:t>                                                                       Large </a:t>
            </a:r>
            <a:r>
              <a:rPr lang="it-IT" sz="1400" dirty="0" err="1" smtClean="0"/>
              <a:t>acceptance</a:t>
            </a:r>
            <a:r>
              <a:rPr lang="it-IT" sz="1400" dirty="0"/>
              <a:t> </a:t>
            </a:r>
            <a:r>
              <a:rPr lang="it-IT" sz="1400" dirty="0" smtClean="0"/>
              <a:t> (</a:t>
            </a:r>
            <a:r>
              <a:rPr lang="it-IT" sz="1400" dirty="0" err="1" smtClean="0"/>
              <a:t>current</a:t>
            </a:r>
            <a:r>
              <a:rPr lang="it-IT" sz="1400" dirty="0" smtClean="0"/>
              <a:t> &amp; target </a:t>
            </a:r>
            <a:r>
              <a:rPr lang="it-IT" sz="1400" dirty="0" err="1" smtClean="0"/>
              <a:t>fragmentation</a:t>
            </a:r>
            <a:r>
              <a:rPr lang="it-IT" sz="1400" dirty="0" smtClean="0"/>
              <a:t>)</a:t>
            </a:r>
          </a:p>
          <a:p>
            <a:r>
              <a:rPr lang="it-IT" sz="1400" dirty="0"/>
              <a:t> </a:t>
            </a:r>
            <a:r>
              <a:rPr lang="it-IT" sz="1400" dirty="0" smtClean="0"/>
              <a:t>                                                                      </a:t>
            </a:r>
            <a:r>
              <a:rPr lang="it-IT" sz="1400" dirty="0" err="1" smtClean="0"/>
              <a:t>Polarized</a:t>
            </a:r>
            <a:r>
              <a:rPr lang="it-IT" sz="1400" dirty="0" smtClean="0"/>
              <a:t> </a:t>
            </a:r>
            <a:r>
              <a:rPr lang="it-IT" sz="1400" dirty="0" err="1" smtClean="0"/>
              <a:t>beam</a:t>
            </a:r>
            <a:r>
              <a:rPr lang="it-IT" sz="1400" dirty="0" smtClean="0"/>
              <a:t> and targets</a:t>
            </a:r>
          </a:p>
          <a:p>
            <a:r>
              <a:rPr lang="it-IT" sz="1400" dirty="0"/>
              <a:t> </a:t>
            </a:r>
            <a:r>
              <a:rPr lang="it-IT" sz="1400" dirty="0" smtClean="0"/>
              <a:t>                                                                     </a:t>
            </a:r>
            <a:r>
              <a:rPr lang="it-IT" sz="1400" dirty="0" smtClean="0"/>
              <a:t> Multi</a:t>
            </a:r>
            <a:r>
              <a:rPr lang="it-IT" sz="1400" dirty="0" smtClean="0"/>
              <a:t>-</a:t>
            </a:r>
            <a:r>
              <a:rPr lang="it-IT" sz="1400" dirty="0" err="1" smtClean="0"/>
              <a:t>particle</a:t>
            </a:r>
            <a:r>
              <a:rPr lang="it-IT" sz="1400" dirty="0" smtClean="0"/>
              <a:t> </a:t>
            </a:r>
            <a:r>
              <a:rPr lang="it-IT" sz="1400" dirty="0" err="1" smtClean="0"/>
              <a:t>final</a:t>
            </a:r>
            <a:r>
              <a:rPr lang="it-IT" sz="1400" dirty="0" smtClean="0"/>
              <a:t> state </a:t>
            </a:r>
            <a:r>
              <a:rPr lang="it-IT" sz="1400" dirty="0" err="1" smtClean="0"/>
              <a:t>measurements</a:t>
            </a:r>
            <a:endParaRPr lang="it-IT" sz="1400" dirty="0" smtClean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34" y="3031077"/>
            <a:ext cx="3155906" cy="3054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9" name="Group 38"/>
          <p:cNvGrpSpPr/>
          <p:nvPr/>
        </p:nvGrpSpPr>
        <p:grpSpPr>
          <a:xfrm>
            <a:off x="4158093" y="2367970"/>
            <a:ext cx="4608915" cy="4268046"/>
            <a:chOff x="3608086" y="1439123"/>
            <a:chExt cx="5533331" cy="5117899"/>
          </a:xfrm>
        </p:grpSpPr>
        <p:pic>
          <p:nvPicPr>
            <p:cNvPr id="40" name="Picture 39" descr="clas1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086" y="1659993"/>
              <a:ext cx="5533331" cy="489702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698935" y="1457958"/>
              <a:ext cx="469246" cy="11440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DC </a:t>
              </a:r>
            </a:p>
            <a:p>
              <a:r>
                <a:rPr lang="en-US" sz="1400" dirty="0" smtClean="0"/>
                <a:t>R3</a:t>
              </a:r>
            </a:p>
            <a:p>
              <a:r>
                <a:rPr lang="en-US" sz="1400" dirty="0" smtClean="0"/>
                <a:t>R2</a:t>
              </a:r>
            </a:p>
            <a:p>
              <a:r>
                <a:rPr lang="en-US" sz="1400" dirty="0" smtClean="0"/>
                <a:t>R1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59167" y="2551048"/>
              <a:ext cx="441881" cy="3690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/>
                <a:t>E</a:t>
              </a:r>
              <a:r>
                <a:rPr lang="en-US" sz="1400" dirty="0" smtClean="0"/>
                <a:t>C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39871" y="5506629"/>
              <a:ext cx="710914" cy="369332"/>
            </a:xfrm>
            <a:prstGeom prst="rect">
              <a:avLst/>
            </a:prstGeom>
            <a:gradFill>
              <a:gsLst>
                <a:gs pos="0">
                  <a:srgbClr val="E4C535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Torus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79878" y="1439123"/>
              <a:ext cx="676233" cy="369062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FTOF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98568" y="5006058"/>
              <a:ext cx="658992" cy="36933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PCAL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65033" y="3465770"/>
              <a:ext cx="68070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HTCC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7603" y="5146436"/>
              <a:ext cx="997539" cy="369332"/>
            </a:xfrm>
            <a:prstGeom prst="rect">
              <a:avLst/>
            </a:prstGeom>
            <a:gradFill>
              <a:gsLst>
                <a:gs pos="0">
                  <a:srgbClr val="0000FF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Solenoid</a:t>
              </a:r>
              <a:endParaRPr lang="en-US" sz="14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8657" y="2897009"/>
              <a:ext cx="775039" cy="568761"/>
              <a:chOff x="7898161" y="1625006"/>
              <a:chExt cx="1550076" cy="568761"/>
            </a:xfrm>
          </p:grpSpPr>
          <p:sp>
            <p:nvSpPr>
              <p:cNvPr id="52" name="10-Point Star 51"/>
              <p:cNvSpPr/>
              <p:nvPr/>
            </p:nvSpPr>
            <p:spPr>
              <a:xfrm>
                <a:off x="7937280" y="1625006"/>
                <a:ext cx="1510957" cy="568761"/>
              </a:xfrm>
              <a:prstGeom prst="star10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898161" y="1706809"/>
                <a:ext cx="134678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 RICH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992981" y="4336961"/>
              <a:ext cx="825863" cy="568761"/>
              <a:chOff x="7796517" y="1625006"/>
              <a:chExt cx="1651720" cy="568761"/>
            </a:xfrm>
          </p:grpSpPr>
          <p:sp>
            <p:nvSpPr>
              <p:cNvPr id="50" name="10-Point Star 49"/>
              <p:cNvSpPr/>
              <p:nvPr/>
            </p:nvSpPr>
            <p:spPr>
              <a:xfrm>
                <a:off x="7937280" y="1625006"/>
                <a:ext cx="1510957" cy="568761"/>
              </a:xfrm>
              <a:prstGeom prst="star10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796517" y="1719499"/>
                <a:ext cx="148652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HD-Ice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751796" y="2635256"/>
            <a:ext cx="169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NIM A503, 513 (2003)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334" y="194026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 GeV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46117" y="1887345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12 GeV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4714" y="724600"/>
            <a:ext cx="7860869" cy="1038774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17083" y="3746500"/>
            <a:ext cx="306917" cy="311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8530167" y="6068049"/>
            <a:ext cx="399017" cy="297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5324" y="3811861"/>
            <a:ext cx="612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e</a:t>
            </a:r>
            <a:r>
              <a:rPr lang="en-US" sz="1000" dirty="0" smtClean="0">
                <a:solidFill>
                  <a:srgbClr val="FF0000"/>
                </a:solidFill>
              </a:rPr>
              <a:t> beam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23964" y="6242345"/>
            <a:ext cx="612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e</a:t>
            </a:r>
            <a:r>
              <a:rPr lang="en-US" sz="1000" dirty="0" smtClean="0">
                <a:solidFill>
                  <a:srgbClr val="FF0000"/>
                </a:solidFill>
              </a:rPr>
              <a:t> beam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73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912" y="1213784"/>
            <a:ext cx="6576260" cy="5113121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212054" y="890137"/>
            <a:ext cx="4325309" cy="23574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524" name="Line 4"/>
          <p:cNvSpPr>
            <a:spLocks noChangeShapeType="1"/>
          </p:cNvSpPr>
          <p:nvPr/>
        </p:nvSpPr>
        <p:spPr bwMode="auto">
          <a:xfrm>
            <a:off x="1589058" y="6146215"/>
            <a:ext cx="7239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46031" y="-76200"/>
            <a:ext cx="51058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3D Nucleon Structure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2237910" y="4481476"/>
            <a:ext cx="1121785" cy="16647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3912" y="4375720"/>
            <a:ext cx="902422" cy="912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37910" y="5391716"/>
            <a:ext cx="625334" cy="80068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120595" y="4768273"/>
            <a:ext cx="742649" cy="62344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22070" y="3671217"/>
            <a:ext cx="21117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Longitudinal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momentum</a:t>
            </a:r>
          </a:p>
          <a:p>
            <a:r>
              <a:rPr lang="en-US" i="1" dirty="0">
                <a:solidFill>
                  <a:srgbClr val="0000FF"/>
                </a:solidFill>
              </a:rPr>
              <a:t>k</a:t>
            </a:r>
            <a:r>
              <a:rPr lang="en-US" i="1" baseline="30000" dirty="0" smtClean="0">
                <a:solidFill>
                  <a:srgbClr val="0000FF"/>
                </a:solidFill>
              </a:rPr>
              <a:t>+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i="1" dirty="0" err="1" smtClean="0">
                <a:solidFill>
                  <a:srgbClr val="0000FF"/>
                </a:solidFill>
              </a:rPr>
              <a:t>xP</a:t>
            </a:r>
            <a:r>
              <a:rPr lang="en-US" i="1" baseline="30000" dirty="0" smtClean="0">
                <a:solidFill>
                  <a:srgbClr val="0000FF"/>
                </a:solidFill>
              </a:rPr>
              <a:t>+</a:t>
            </a:r>
            <a:endParaRPr lang="en-US" i="1" baseline="30000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14273" y="2920992"/>
            <a:ext cx="1546750" cy="668293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21166">
            <a:off x="6412667" y="5510268"/>
            <a:ext cx="1565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Transverse plane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159740" y="2041498"/>
            <a:ext cx="274808" cy="814276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911933" y="2079879"/>
            <a:ext cx="436247" cy="369332"/>
            <a:chOff x="6026548" y="1194323"/>
            <a:chExt cx="436247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6026548" y="1194323"/>
              <a:ext cx="436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k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T</a:t>
              </a:r>
              <a:endParaRPr lang="en-US" i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133236" y="1249584"/>
              <a:ext cx="176217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599644" y="1733721"/>
            <a:ext cx="202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Transverse momentum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71270" y="4666142"/>
            <a:ext cx="29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avoye LET"/>
                <a:cs typeface="Savoye LET"/>
              </a:rPr>
              <a:t>l</a:t>
            </a:r>
            <a:endParaRPr lang="en-US" baseline="30000" dirty="0">
              <a:solidFill>
                <a:srgbClr val="FF0000"/>
              </a:solidFill>
              <a:latin typeface="Savoye LET"/>
              <a:cs typeface="Savoye LE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17426" y="5895175"/>
            <a:ext cx="22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avoye LET"/>
                <a:cs typeface="Savoye LET"/>
              </a:rPr>
              <a:t>l</a:t>
            </a:r>
            <a:endParaRPr lang="en-US" baseline="30000" dirty="0">
              <a:solidFill>
                <a:srgbClr val="FF0000"/>
              </a:solidFill>
              <a:latin typeface="Savoye LET"/>
              <a:cs typeface="Savoye LET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799642"/>
              </p:ext>
            </p:extLst>
          </p:nvPr>
        </p:nvGraphicFramePr>
        <p:xfrm>
          <a:off x="1457470" y="921369"/>
          <a:ext cx="1305427" cy="42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88" name="Equation" r:id="rId5" imgW="812800" imgH="266700" progId="Equation.3">
                  <p:embed/>
                </p:oleObj>
              </mc:Choice>
              <mc:Fallback>
                <p:oleObj name="Equation" r:id="rId5" imgW="812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7470" y="921369"/>
                        <a:ext cx="1305427" cy="42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302696"/>
              </p:ext>
            </p:extLst>
          </p:nvPr>
        </p:nvGraphicFramePr>
        <p:xfrm>
          <a:off x="406471" y="1849171"/>
          <a:ext cx="889203" cy="41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89" name="Equation" r:id="rId7" imgW="571500" imgH="266700" progId="Equation.3">
                  <p:embed/>
                </p:oleObj>
              </mc:Choice>
              <mc:Fallback>
                <p:oleObj name="Equation" r:id="rId7" imgW="571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71" y="1849171"/>
                        <a:ext cx="889203" cy="413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283478" y="5506610"/>
            <a:ext cx="15164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Photon </a:t>
            </a:r>
            <a:r>
              <a:rPr lang="en-US" sz="1400" dirty="0" err="1" smtClean="0"/>
              <a:t>Virtuality</a:t>
            </a:r>
            <a:endParaRPr lang="en-US" sz="1400" dirty="0" smtClean="0"/>
          </a:p>
          <a:p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endParaRPr lang="en-US" i="1" baseline="300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85551"/>
              </p:ext>
            </p:extLst>
          </p:nvPr>
        </p:nvGraphicFramePr>
        <p:xfrm>
          <a:off x="1649168" y="2806188"/>
          <a:ext cx="5937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90" name="Equation" r:id="rId9" imgW="393700" imgH="254000" progId="Equation.3">
                  <p:embed/>
                </p:oleObj>
              </mc:Choice>
              <mc:Fallback>
                <p:oleObj name="Equation" r:id="rId9" imgW="393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49168" y="2806188"/>
                        <a:ext cx="59372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6"/>
          <p:cNvSpPr txBox="1">
            <a:spLocks noChangeArrowheads="1"/>
          </p:cNvSpPr>
          <p:nvPr/>
        </p:nvSpPr>
        <p:spPr bwMode="auto">
          <a:xfrm rot="2338822">
            <a:off x="1224073" y="2341292"/>
            <a:ext cx="466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 dirty="0">
                <a:latin typeface="Arial" pitchFamily="-108" charset="0"/>
              </a:rPr>
              <a:t>d</a:t>
            </a:r>
            <a:r>
              <a:rPr lang="en-US" sz="1200" b="0" baseline="30000" dirty="0">
                <a:latin typeface="Arial" pitchFamily="-108" charset="0"/>
              </a:rPr>
              <a:t>2</a:t>
            </a:r>
            <a:r>
              <a:rPr lang="en-US" sz="1200" b="0" dirty="0">
                <a:latin typeface="Arial" pitchFamily="-108" charset="0"/>
              </a:rPr>
              <a:t>k</a:t>
            </a:r>
            <a:r>
              <a:rPr lang="en-US" sz="1200" b="0" baseline="-25000" dirty="0">
                <a:latin typeface="Arial" pitchFamily="-108" charset="0"/>
              </a:rPr>
              <a:t>T</a:t>
            </a: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 rot="19437630">
            <a:off x="839590" y="1342912"/>
            <a:ext cx="528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0" dirty="0" smtClean="0">
                <a:latin typeface="Arial" pitchFamily="-108" charset="0"/>
              </a:rPr>
              <a:t>d</a:t>
            </a:r>
            <a:r>
              <a:rPr lang="en-US" sz="1200" baseline="30000" dirty="0" smtClean="0">
                <a:latin typeface="Arial" pitchFamily="-108" charset="0"/>
              </a:rPr>
              <a:t>2</a:t>
            </a:r>
            <a:r>
              <a:rPr lang="en-US" sz="1200" dirty="0" smtClean="0">
                <a:latin typeface="Arial" pitchFamily="-108" charset="0"/>
              </a:rPr>
              <a:t>b</a:t>
            </a:r>
            <a:r>
              <a:rPr lang="en-US" sz="1200" baseline="-25000" dirty="0" smtClean="0">
                <a:latin typeface="Arial" pitchFamily="-108" charset="0"/>
              </a:rPr>
              <a:t>T</a:t>
            </a:r>
            <a:endParaRPr lang="en-US" sz="2000" b="0" baseline="30000" dirty="0">
              <a:latin typeface="Arial" pitchFamily="-108" charset="0"/>
            </a:endParaRP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H="1">
            <a:off x="877454" y="1349712"/>
            <a:ext cx="711603" cy="511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948480" y="2250462"/>
            <a:ext cx="700687" cy="605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13971" y="830349"/>
            <a:ext cx="213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Confinement Scale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5979" y="3609662"/>
            <a:ext cx="213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Energy Probe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Hard Scale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551024">
            <a:off x="7377524" y="4328134"/>
            <a:ext cx="640009" cy="36764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016170" y="4173699"/>
            <a:ext cx="54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Spin</a:t>
            </a:r>
          </a:p>
        </p:txBody>
      </p:sp>
      <p:sp>
        <p:nvSpPr>
          <p:cNvPr id="6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4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6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750108" y="-76200"/>
            <a:ext cx="34976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DIS Cross-Section</a:t>
            </a:r>
            <a:endParaRPr lang="en-US" sz="3600" b="1" baseline="-250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1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78" y="990657"/>
            <a:ext cx="4395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optical theorem: </a:t>
            </a:r>
          </a:p>
          <a:p>
            <a:r>
              <a:rPr lang="en-US" sz="1400" dirty="0" smtClean="0"/>
              <a:t>related to the imaginary part of the forward scattering</a:t>
            </a:r>
            <a:endParaRPr lang="en-US" sz="1400" dirty="0"/>
          </a:p>
        </p:txBody>
      </p:sp>
      <p:pic>
        <p:nvPicPr>
          <p:cNvPr id="24" name="Picture 23" descr="qq-proj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28" y="5313083"/>
            <a:ext cx="3537416" cy="554514"/>
          </a:xfrm>
          <a:prstGeom prst="rect">
            <a:avLst/>
          </a:prstGeom>
        </p:spPr>
      </p:pic>
      <p:pic>
        <p:nvPicPr>
          <p:cNvPr id="25" name="Picture 24" descr="qqcorrelat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6" y="4445000"/>
            <a:ext cx="5747034" cy="6353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9260" y="2933154"/>
            <a:ext cx="5195364" cy="151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649" y="5372294"/>
            <a:ext cx="1771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Projection into</a:t>
            </a:r>
          </a:p>
          <a:p>
            <a:r>
              <a:rPr lang="en-US" sz="1400" dirty="0" smtClean="0"/>
              <a:t>8 Lorentz structures</a:t>
            </a:r>
            <a:endParaRPr lang="en-US" sz="1400" dirty="0"/>
          </a:p>
        </p:txBody>
      </p:sp>
      <p:sp>
        <p:nvSpPr>
          <p:cNvPr id="59" name="Oval 58"/>
          <p:cNvSpPr/>
          <p:nvPr/>
        </p:nvSpPr>
        <p:spPr>
          <a:xfrm>
            <a:off x="3632619" y="3344998"/>
            <a:ext cx="1584501" cy="4678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>
            <a:endCxn id="72" idx="7"/>
          </p:cNvCxnSpPr>
          <p:nvPr/>
        </p:nvCxnSpPr>
        <p:spPr>
          <a:xfrm flipV="1">
            <a:off x="3813643" y="2775902"/>
            <a:ext cx="112593" cy="6554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817435" y="2783675"/>
            <a:ext cx="138824" cy="6229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4" idx="3"/>
            <a:endCxn id="72" idx="7"/>
          </p:cNvCxnSpPr>
          <p:nvPr/>
        </p:nvCxnSpPr>
        <p:spPr>
          <a:xfrm flipH="1">
            <a:off x="3926236" y="2379211"/>
            <a:ext cx="304077" cy="3966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140728" y="3702828"/>
            <a:ext cx="588832" cy="3377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5119736" y="3702828"/>
            <a:ext cx="650944" cy="3377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3431872" y="2478656"/>
            <a:ext cx="502902" cy="305019"/>
          </a:xfrm>
          <a:custGeom>
            <a:avLst/>
            <a:gdLst>
              <a:gd name="connsiteX0" fmla="*/ 0 w 403083"/>
              <a:gd name="connsiteY0" fmla="*/ 52268 h 251723"/>
              <a:gd name="connsiteX1" fmla="*/ 121920 w 403083"/>
              <a:gd name="connsiteY1" fmla="*/ 1468 h 251723"/>
              <a:gd name="connsiteX2" fmla="*/ 111760 w 403083"/>
              <a:gd name="connsiteY2" fmla="*/ 103068 h 251723"/>
              <a:gd name="connsiteX3" fmla="*/ 223520 w 403083"/>
              <a:gd name="connsiteY3" fmla="*/ 72588 h 251723"/>
              <a:gd name="connsiteX4" fmla="*/ 233680 w 403083"/>
              <a:gd name="connsiteY4" fmla="*/ 184348 h 251723"/>
              <a:gd name="connsiteX5" fmla="*/ 325120 w 403083"/>
              <a:gd name="connsiteY5" fmla="*/ 164028 h 251723"/>
              <a:gd name="connsiteX6" fmla="*/ 325120 w 403083"/>
              <a:gd name="connsiteY6" fmla="*/ 245308 h 251723"/>
              <a:gd name="connsiteX7" fmla="*/ 396240 w 403083"/>
              <a:gd name="connsiteY7" fmla="*/ 245308 h 251723"/>
              <a:gd name="connsiteX8" fmla="*/ 396240 w 403083"/>
              <a:gd name="connsiteY8" fmla="*/ 235148 h 25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83" h="251723">
                <a:moveTo>
                  <a:pt x="0" y="52268"/>
                </a:moveTo>
                <a:cubicBezTo>
                  <a:pt x="51646" y="22634"/>
                  <a:pt x="103293" y="-6999"/>
                  <a:pt x="121920" y="1468"/>
                </a:cubicBezTo>
                <a:cubicBezTo>
                  <a:pt x="140547" y="9935"/>
                  <a:pt x="94827" y="91215"/>
                  <a:pt x="111760" y="103068"/>
                </a:cubicBezTo>
                <a:cubicBezTo>
                  <a:pt x="128693" y="114921"/>
                  <a:pt x="203200" y="59041"/>
                  <a:pt x="223520" y="72588"/>
                </a:cubicBezTo>
                <a:cubicBezTo>
                  <a:pt x="243840" y="86135"/>
                  <a:pt x="216747" y="169108"/>
                  <a:pt x="233680" y="184348"/>
                </a:cubicBezTo>
                <a:cubicBezTo>
                  <a:pt x="250613" y="199588"/>
                  <a:pt x="309880" y="153868"/>
                  <a:pt x="325120" y="164028"/>
                </a:cubicBezTo>
                <a:cubicBezTo>
                  <a:pt x="340360" y="174188"/>
                  <a:pt x="313267" y="231761"/>
                  <a:pt x="325120" y="245308"/>
                </a:cubicBezTo>
                <a:cubicBezTo>
                  <a:pt x="336973" y="258855"/>
                  <a:pt x="384387" y="247001"/>
                  <a:pt x="396240" y="245308"/>
                </a:cubicBezTo>
                <a:cubicBezTo>
                  <a:pt x="408093" y="243615"/>
                  <a:pt x="402166" y="239381"/>
                  <a:pt x="396240" y="23514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817435" y="2478656"/>
            <a:ext cx="502902" cy="305019"/>
          </a:xfrm>
          <a:custGeom>
            <a:avLst/>
            <a:gdLst>
              <a:gd name="connsiteX0" fmla="*/ 0 w 403083"/>
              <a:gd name="connsiteY0" fmla="*/ 52268 h 251723"/>
              <a:gd name="connsiteX1" fmla="*/ 121920 w 403083"/>
              <a:gd name="connsiteY1" fmla="*/ 1468 h 251723"/>
              <a:gd name="connsiteX2" fmla="*/ 111760 w 403083"/>
              <a:gd name="connsiteY2" fmla="*/ 103068 h 251723"/>
              <a:gd name="connsiteX3" fmla="*/ 223520 w 403083"/>
              <a:gd name="connsiteY3" fmla="*/ 72588 h 251723"/>
              <a:gd name="connsiteX4" fmla="*/ 233680 w 403083"/>
              <a:gd name="connsiteY4" fmla="*/ 184348 h 251723"/>
              <a:gd name="connsiteX5" fmla="*/ 325120 w 403083"/>
              <a:gd name="connsiteY5" fmla="*/ 164028 h 251723"/>
              <a:gd name="connsiteX6" fmla="*/ 325120 w 403083"/>
              <a:gd name="connsiteY6" fmla="*/ 245308 h 251723"/>
              <a:gd name="connsiteX7" fmla="*/ 396240 w 403083"/>
              <a:gd name="connsiteY7" fmla="*/ 245308 h 251723"/>
              <a:gd name="connsiteX8" fmla="*/ 396240 w 403083"/>
              <a:gd name="connsiteY8" fmla="*/ 235148 h 25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83" h="251723">
                <a:moveTo>
                  <a:pt x="0" y="52268"/>
                </a:moveTo>
                <a:cubicBezTo>
                  <a:pt x="51646" y="22634"/>
                  <a:pt x="103293" y="-6999"/>
                  <a:pt x="121920" y="1468"/>
                </a:cubicBezTo>
                <a:cubicBezTo>
                  <a:pt x="140547" y="9935"/>
                  <a:pt x="94827" y="91215"/>
                  <a:pt x="111760" y="103068"/>
                </a:cubicBezTo>
                <a:cubicBezTo>
                  <a:pt x="128693" y="114921"/>
                  <a:pt x="203200" y="59041"/>
                  <a:pt x="223520" y="72588"/>
                </a:cubicBezTo>
                <a:cubicBezTo>
                  <a:pt x="243840" y="86135"/>
                  <a:pt x="216747" y="169108"/>
                  <a:pt x="233680" y="184348"/>
                </a:cubicBezTo>
                <a:cubicBezTo>
                  <a:pt x="250613" y="199588"/>
                  <a:pt x="309880" y="153868"/>
                  <a:pt x="325120" y="164028"/>
                </a:cubicBezTo>
                <a:cubicBezTo>
                  <a:pt x="340360" y="174188"/>
                  <a:pt x="313267" y="231761"/>
                  <a:pt x="325120" y="245308"/>
                </a:cubicBezTo>
                <a:cubicBezTo>
                  <a:pt x="336973" y="258855"/>
                  <a:pt x="384387" y="247001"/>
                  <a:pt x="396240" y="245308"/>
                </a:cubicBezTo>
                <a:cubicBezTo>
                  <a:pt x="408093" y="243615"/>
                  <a:pt x="402166" y="239381"/>
                  <a:pt x="396240" y="235148"/>
                </a:cubicBezTo>
              </a:path>
            </a:pathLst>
          </a:cu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140728" y="3514519"/>
            <a:ext cx="500983" cy="52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5348343" y="3520705"/>
            <a:ext cx="500983" cy="52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3515581" y="3028866"/>
            <a:ext cx="500983" cy="52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4965208" y="3030198"/>
            <a:ext cx="500983" cy="52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80" name="Rectangle 79"/>
          <p:cNvSpPr/>
          <p:nvPr/>
        </p:nvSpPr>
        <p:spPr>
          <a:xfrm>
            <a:off x="1188357" y="2891964"/>
            <a:ext cx="6946267" cy="151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090218" y="1991888"/>
            <a:ext cx="580571" cy="420986"/>
            <a:chOff x="4073072" y="2548452"/>
            <a:chExt cx="580571" cy="420986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4073072" y="2566594"/>
              <a:ext cx="253004" cy="1952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4425177" y="2548452"/>
              <a:ext cx="228466" cy="1952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4154714" y="2739570"/>
              <a:ext cx="399143" cy="2298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Connector 84"/>
          <p:cNvCxnSpPr>
            <a:stCxn id="84" idx="5"/>
          </p:cNvCxnSpPr>
          <p:nvPr/>
        </p:nvCxnSpPr>
        <p:spPr>
          <a:xfrm>
            <a:off x="4512550" y="2379211"/>
            <a:ext cx="304885" cy="3966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975374" y="2554171"/>
            <a:ext cx="800871" cy="139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4380504" y="1860378"/>
            <a:ext cx="0" cy="2273340"/>
          </a:xfrm>
          <a:prstGeom prst="line">
            <a:avLst/>
          </a:prstGeom>
          <a:ln w="254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 Box 39"/>
          <p:cNvSpPr txBox="1">
            <a:spLocks noChangeArrowheads="1"/>
          </p:cNvSpPr>
          <p:nvPr/>
        </p:nvSpPr>
        <p:spPr bwMode="auto">
          <a:xfrm>
            <a:off x="6655839" y="4158566"/>
            <a:ext cx="2236272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q</a:t>
            </a:r>
            <a:r>
              <a:rPr lang="en-US" sz="1200" b="1" dirty="0" smtClean="0">
                <a:solidFill>
                  <a:srgbClr val="FF0000"/>
                </a:solidFill>
              </a:rPr>
              <a:t>uark </a:t>
            </a:r>
            <a:r>
              <a:rPr lang="en-US" sz="1200" b="1" dirty="0" err="1" smtClean="0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 rot="16200000">
            <a:off x="5081421" y="5241272"/>
            <a:ext cx="1937691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nucleon </a:t>
            </a:r>
            <a:r>
              <a:rPr lang="en-US" sz="1200" b="1" dirty="0" err="1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52631"/>
              </p:ext>
            </p:extLst>
          </p:nvPr>
        </p:nvGraphicFramePr>
        <p:xfrm>
          <a:off x="6271353" y="4528217"/>
          <a:ext cx="2681222" cy="1786574"/>
        </p:xfrm>
        <a:graphic>
          <a:graphicData uri="http://schemas.openxmlformats.org/drawingml/2006/table">
            <a:tbl>
              <a:tblPr firstRow="1" bandRow="1"/>
              <a:tblGrid>
                <a:gridCol w="544414"/>
                <a:gridCol w="685025"/>
                <a:gridCol w="685025"/>
                <a:gridCol w="766758"/>
              </a:tblGrid>
              <a:tr h="3268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6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45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57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33560"/>
              </p:ext>
            </p:extLst>
          </p:nvPr>
        </p:nvGraphicFramePr>
        <p:xfrm>
          <a:off x="7008784" y="4919281"/>
          <a:ext cx="2174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00" name="Equation" r:id="rId6" imgW="203200" imgH="228600" progId="Equation.3">
                  <p:embed/>
                </p:oleObj>
              </mc:Choice>
              <mc:Fallback>
                <p:oleObj name="Equation" r:id="rId6" imgW="20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784" y="4919281"/>
                        <a:ext cx="21748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00544"/>
              </p:ext>
            </p:extLst>
          </p:nvPr>
        </p:nvGraphicFramePr>
        <p:xfrm>
          <a:off x="7749879" y="5376534"/>
          <a:ext cx="239444" cy="33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01" name="Equation" r:id="rId8" imgW="165100" imgH="228600" progId="Equation.3">
                  <p:embed/>
                </p:oleObj>
              </mc:Choice>
              <mc:Fallback>
                <p:oleObj name="Equation" r:id="rId8" imgW="16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9879" y="5376534"/>
                        <a:ext cx="239444" cy="3318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285498"/>
              </p:ext>
            </p:extLst>
          </p:nvPr>
        </p:nvGraphicFramePr>
        <p:xfrm>
          <a:off x="7747354" y="5900545"/>
          <a:ext cx="277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02" name="Equation" r:id="rId10" imgW="228600" imgH="228600" progId="Equation.3">
                  <p:embed/>
                </p:oleObj>
              </mc:Choice>
              <mc:Fallback>
                <p:oleObj name="Equation" r:id="rId10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354" y="5900545"/>
                        <a:ext cx="277812" cy="279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53052"/>
              </p:ext>
            </p:extLst>
          </p:nvPr>
        </p:nvGraphicFramePr>
        <p:xfrm>
          <a:off x="8417290" y="5375135"/>
          <a:ext cx="290223" cy="3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03" name="Equation" r:id="rId12" imgW="228600" imgH="266400" progId="Equation.3">
                  <p:embed/>
                </p:oleObj>
              </mc:Choice>
              <mc:Fallback>
                <p:oleObj name="Equation" r:id="rId12" imgW="228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7290" y="5375135"/>
                        <a:ext cx="290223" cy="338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242288"/>
              </p:ext>
            </p:extLst>
          </p:nvPr>
        </p:nvGraphicFramePr>
        <p:xfrm>
          <a:off x="8315038" y="5855158"/>
          <a:ext cx="53498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04" name="Equation" r:id="rId14" imgW="381000" imgH="228600" progId="Equation.3">
                  <p:embed/>
                </p:oleObj>
              </mc:Choice>
              <mc:Fallback>
                <p:oleObj name="Equation" r:id="rId14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038" y="5855158"/>
                        <a:ext cx="534988" cy="325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00480"/>
              </p:ext>
            </p:extLst>
          </p:nvPr>
        </p:nvGraphicFramePr>
        <p:xfrm>
          <a:off x="8417291" y="4883989"/>
          <a:ext cx="290222" cy="38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05" name="Equation" r:id="rId16" imgW="203040" imgH="266400" progId="Equation.3">
                  <p:embed/>
                </p:oleObj>
              </mc:Choice>
              <mc:Fallback>
                <p:oleObj name="Equation" r:id="rId16" imgW="203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7291" y="4883989"/>
                        <a:ext cx="290222" cy="3812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71961"/>
              </p:ext>
            </p:extLst>
          </p:nvPr>
        </p:nvGraphicFramePr>
        <p:xfrm>
          <a:off x="7014196" y="5854740"/>
          <a:ext cx="277827" cy="33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06" name="Equation" r:id="rId18" imgW="215900" imgH="228600" progId="Equation.3">
                  <p:embed/>
                </p:oleObj>
              </mc:Choice>
              <mc:Fallback>
                <p:oleObj name="Equation" r:id="rId18" imgW="21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196" y="5854740"/>
                        <a:ext cx="277827" cy="3363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4"/>
          <p:cNvSpPr>
            <a:spLocks/>
          </p:cNvSpPr>
          <p:nvPr/>
        </p:nvSpPr>
        <p:spPr bwMode="auto">
          <a:xfrm>
            <a:off x="8178246" y="4859471"/>
            <a:ext cx="770592" cy="1649791"/>
          </a:xfrm>
          <a:prstGeom prst="rect">
            <a:avLst/>
          </a:prstGeom>
          <a:gradFill rotWithShape="0">
            <a:gsLst>
              <a:gs pos="0">
                <a:srgbClr val="0080FF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graphicFrame>
        <p:nvGraphicFramePr>
          <p:cNvPr id="1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89494"/>
              </p:ext>
            </p:extLst>
          </p:nvPr>
        </p:nvGraphicFramePr>
        <p:xfrm>
          <a:off x="6043538" y="1107544"/>
          <a:ext cx="2681222" cy="799546"/>
        </p:xfrm>
        <a:graphic>
          <a:graphicData uri="http://schemas.openxmlformats.org/drawingml/2006/table">
            <a:tbl>
              <a:tblPr firstRow="1" bandRow="1"/>
              <a:tblGrid>
                <a:gridCol w="544414"/>
                <a:gridCol w="685025"/>
                <a:gridCol w="685025"/>
                <a:gridCol w="766758"/>
              </a:tblGrid>
              <a:tr h="3268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6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00783" marR="100783" marT="50392" marB="50392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0783" marR="100783" marT="50392" marB="50392" anchor="ctr" horzOverflow="overflow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" name="Text Box 40"/>
          <p:cNvSpPr txBox="1">
            <a:spLocks noChangeArrowheads="1"/>
          </p:cNvSpPr>
          <p:nvPr/>
        </p:nvSpPr>
        <p:spPr bwMode="auto">
          <a:xfrm rot="16200000">
            <a:off x="4813338" y="1152455"/>
            <a:ext cx="1937691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hadron </a:t>
            </a:r>
            <a:r>
              <a:rPr lang="en-US" sz="1200" b="1" dirty="0" err="1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4" name="Text Box 39"/>
          <p:cNvSpPr txBox="1">
            <a:spLocks noChangeArrowheads="1"/>
          </p:cNvSpPr>
          <p:nvPr/>
        </p:nvSpPr>
        <p:spPr bwMode="auto">
          <a:xfrm>
            <a:off x="6530736" y="749053"/>
            <a:ext cx="2236272" cy="2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819150" indent="-3159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260475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763713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268538" indent="-252413" algn="l" defTabSz="1008063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q</a:t>
            </a:r>
            <a:r>
              <a:rPr lang="en-US" sz="1200" b="1" dirty="0" smtClean="0">
                <a:solidFill>
                  <a:srgbClr val="FF0000"/>
                </a:solidFill>
              </a:rPr>
              <a:t>uark </a:t>
            </a:r>
            <a:r>
              <a:rPr lang="en-US" sz="1200" b="1" dirty="0" err="1" smtClean="0">
                <a:solidFill>
                  <a:srgbClr val="FF0000"/>
                </a:solidFill>
              </a:rPr>
              <a:t>polarisation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5" name="Rectangle 4"/>
          <p:cNvSpPr>
            <a:spLocks/>
          </p:cNvSpPr>
          <p:nvPr/>
        </p:nvSpPr>
        <p:spPr bwMode="auto">
          <a:xfrm>
            <a:off x="7954168" y="1432288"/>
            <a:ext cx="770592" cy="512822"/>
          </a:xfrm>
          <a:prstGeom prst="rect">
            <a:avLst/>
          </a:prstGeom>
          <a:gradFill rotWithShape="0">
            <a:gsLst>
              <a:gs pos="0">
                <a:srgbClr val="0080FF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graphicFrame>
        <p:nvGraphicFramePr>
          <p:cNvPr id="10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390661"/>
              </p:ext>
            </p:extLst>
          </p:nvPr>
        </p:nvGraphicFramePr>
        <p:xfrm>
          <a:off x="6793222" y="1487696"/>
          <a:ext cx="2936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07" name="Equation" r:id="rId20" imgW="203200" imgH="228600" progId="Equation.3">
                  <p:embed/>
                </p:oleObj>
              </mc:Choice>
              <mc:Fallback>
                <p:oleObj name="Equation" r:id="rId20" imgW="20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3222" y="1487696"/>
                        <a:ext cx="293688" cy="331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91850"/>
              </p:ext>
            </p:extLst>
          </p:nvPr>
        </p:nvGraphicFramePr>
        <p:xfrm>
          <a:off x="8175935" y="1506746"/>
          <a:ext cx="3476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08" name="Equation" r:id="rId22" imgW="241300" imgH="228600" progId="Equation.3">
                  <p:embed/>
                </p:oleObj>
              </mc:Choice>
              <mc:Fallback>
                <p:oleObj name="Equation" r:id="rId22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935" y="1506746"/>
                        <a:ext cx="347662" cy="331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6132899" y="3356751"/>
            <a:ext cx="19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Quark-quark </a:t>
            </a:r>
            <a:r>
              <a:rPr lang="en-US" sz="1400" dirty="0" err="1" smtClean="0"/>
              <a:t>correlator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339282" y="2654141"/>
            <a:ext cx="1402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Hard scattering</a:t>
            </a:r>
            <a:endParaRPr lang="en-US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132899" y="2033205"/>
            <a:ext cx="1821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Quark fragmentation</a:t>
            </a:r>
            <a:endParaRPr lang="en-US" sz="1400" dirty="0"/>
          </a:p>
        </p:txBody>
      </p:sp>
      <p:sp>
        <p:nvSpPr>
          <p:cNvPr id="111" name="Rounded Rectangle 110"/>
          <p:cNvSpPr/>
          <p:nvPr/>
        </p:nvSpPr>
        <p:spPr>
          <a:xfrm>
            <a:off x="435429" y="2647776"/>
            <a:ext cx="2028805" cy="6112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620920" y="2706578"/>
            <a:ext cx="165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TMD Factorization</a:t>
            </a:r>
          </a:p>
          <a:p>
            <a:r>
              <a:rPr lang="en-US" sz="1400" dirty="0"/>
              <a:t>h</a:t>
            </a:r>
            <a:r>
              <a:rPr lang="en-US" sz="1400" dirty="0" smtClean="0"/>
              <a:t>olds for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&lt;&lt;Q </a:t>
            </a:r>
            <a:endParaRPr lang="en-US" sz="1400" dirty="0"/>
          </a:p>
        </p:txBody>
      </p:sp>
      <p:sp>
        <p:nvSpPr>
          <p:cNvPr id="55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6601659" y="1432288"/>
            <a:ext cx="687523" cy="512822"/>
          </a:xfrm>
          <a:prstGeom prst="rect">
            <a:avLst/>
          </a:prstGeom>
          <a:gradFill rotWithShape="0">
            <a:gsLst>
              <a:gs pos="0">
                <a:srgbClr val="008000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57" name="Rectangle 4"/>
          <p:cNvSpPr>
            <a:spLocks/>
          </p:cNvSpPr>
          <p:nvPr/>
        </p:nvSpPr>
        <p:spPr bwMode="auto">
          <a:xfrm>
            <a:off x="6814389" y="4855688"/>
            <a:ext cx="674024" cy="457395"/>
          </a:xfrm>
          <a:prstGeom prst="rect">
            <a:avLst/>
          </a:prstGeom>
          <a:gradFill rotWithShape="0">
            <a:gsLst>
              <a:gs pos="0">
                <a:srgbClr val="008000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7488412" y="5336761"/>
            <a:ext cx="687523" cy="512822"/>
          </a:xfrm>
          <a:prstGeom prst="rect">
            <a:avLst/>
          </a:prstGeom>
          <a:gradFill rotWithShape="0">
            <a:gsLst>
              <a:gs pos="0">
                <a:srgbClr val="008000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63" name="Rectangle 4"/>
          <p:cNvSpPr>
            <a:spLocks/>
          </p:cNvSpPr>
          <p:nvPr/>
        </p:nvSpPr>
        <p:spPr bwMode="auto">
          <a:xfrm>
            <a:off x="6800889" y="5774410"/>
            <a:ext cx="687523" cy="512822"/>
          </a:xfrm>
          <a:prstGeom prst="rect">
            <a:avLst/>
          </a:prstGeom>
          <a:gradFill rotWithShape="0">
            <a:gsLst>
              <a:gs pos="0">
                <a:srgbClr val="008000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64" name="Rectangle 4"/>
          <p:cNvSpPr>
            <a:spLocks/>
          </p:cNvSpPr>
          <p:nvPr/>
        </p:nvSpPr>
        <p:spPr bwMode="auto">
          <a:xfrm>
            <a:off x="7500016" y="5780609"/>
            <a:ext cx="687523" cy="512822"/>
          </a:xfrm>
          <a:prstGeom prst="rect">
            <a:avLst/>
          </a:prstGeom>
          <a:gradFill rotWithShape="0">
            <a:gsLst>
              <a:gs pos="0">
                <a:srgbClr val="008000">
                  <a:alpha val="25000"/>
                </a:srgbClr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7079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5833" y="707518"/>
            <a:ext cx="8773584" cy="91172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69693"/>
              </p:ext>
            </p:extLst>
          </p:nvPr>
        </p:nvGraphicFramePr>
        <p:xfrm>
          <a:off x="563563" y="4377250"/>
          <a:ext cx="8128000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998" name="Equation" r:id="rId4" imgW="5397500" imgH="1409700" progId="Equation.3">
                  <p:embed/>
                </p:oleObj>
              </mc:Choice>
              <mc:Fallback>
                <p:oleObj name="Equation" r:id="rId4" imgW="5397500" imgH="140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377250"/>
                        <a:ext cx="8128000" cy="2132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632619" y="3344998"/>
            <a:ext cx="1584501" cy="4678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endCxn id="63" idx="7"/>
          </p:cNvCxnSpPr>
          <p:nvPr/>
        </p:nvCxnSpPr>
        <p:spPr>
          <a:xfrm flipV="1">
            <a:off x="3813643" y="2775902"/>
            <a:ext cx="112593" cy="6554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817435" y="2783675"/>
            <a:ext cx="138824" cy="6229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3"/>
            <a:endCxn id="63" idx="7"/>
          </p:cNvCxnSpPr>
          <p:nvPr/>
        </p:nvCxnSpPr>
        <p:spPr>
          <a:xfrm flipH="1">
            <a:off x="3926236" y="2379211"/>
            <a:ext cx="304077" cy="3966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140728" y="3702828"/>
            <a:ext cx="588832" cy="3377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119736" y="3702828"/>
            <a:ext cx="650944" cy="3377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3431872" y="2478656"/>
            <a:ext cx="502902" cy="305019"/>
          </a:xfrm>
          <a:custGeom>
            <a:avLst/>
            <a:gdLst>
              <a:gd name="connsiteX0" fmla="*/ 0 w 403083"/>
              <a:gd name="connsiteY0" fmla="*/ 52268 h 251723"/>
              <a:gd name="connsiteX1" fmla="*/ 121920 w 403083"/>
              <a:gd name="connsiteY1" fmla="*/ 1468 h 251723"/>
              <a:gd name="connsiteX2" fmla="*/ 111760 w 403083"/>
              <a:gd name="connsiteY2" fmla="*/ 103068 h 251723"/>
              <a:gd name="connsiteX3" fmla="*/ 223520 w 403083"/>
              <a:gd name="connsiteY3" fmla="*/ 72588 h 251723"/>
              <a:gd name="connsiteX4" fmla="*/ 233680 w 403083"/>
              <a:gd name="connsiteY4" fmla="*/ 184348 h 251723"/>
              <a:gd name="connsiteX5" fmla="*/ 325120 w 403083"/>
              <a:gd name="connsiteY5" fmla="*/ 164028 h 251723"/>
              <a:gd name="connsiteX6" fmla="*/ 325120 w 403083"/>
              <a:gd name="connsiteY6" fmla="*/ 245308 h 251723"/>
              <a:gd name="connsiteX7" fmla="*/ 396240 w 403083"/>
              <a:gd name="connsiteY7" fmla="*/ 245308 h 251723"/>
              <a:gd name="connsiteX8" fmla="*/ 396240 w 403083"/>
              <a:gd name="connsiteY8" fmla="*/ 235148 h 25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83" h="251723">
                <a:moveTo>
                  <a:pt x="0" y="52268"/>
                </a:moveTo>
                <a:cubicBezTo>
                  <a:pt x="51646" y="22634"/>
                  <a:pt x="103293" y="-6999"/>
                  <a:pt x="121920" y="1468"/>
                </a:cubicBezTo>
                <a:cubicBezTo>
                  <a:pt x="140547" y="9935"/>
                  <a:pt x="94827" y="91215"/>
                  <a:pt x="111760" y="103068"/>
                </a:cubicBezTo>
                <a:cubicBezTo>
                  <a:pt x="128693" y="114921"/>
                  <a:pt x="203200" y="59041"/>
                  <a:pt x="223520" y="72588"/>
                </a:cubicBezTo>
                <a:cubicBezTo>
                  <a:pt x="243840" y="86135"/>
                  <a:pt x="216747" y="169108"/>
                  <a:pt x="233680" y="184348"/>
                </a:cubicBezTo>
                <a:cubicBezTo>
                  <a:pt x="250613" y="199588"/>
                  <a:pt x="309880" y="153868"/>
                  <a:pt x="325120" y="164028"/>
                </a:cubicBezTo>
                <a:cubicBezTo>
                  <a:pt x="340360" y="174188"/>
                  <a:pt x="313267" y="231761"/>
                  <a:pt x="325120" y="245308"/>
                </a:cubicBezTo>
                <a:cubicBezTo>
                  <a:pt x="336973" y="258855"/>
                  <a:pt x="384387" y="247001"/>
                  <a:pt x="396240" y="245308"/>
                </a:cubicBezTo>
                <a:cubicBezTo>
                  <a:pt x="408093" y="243615"/>
                  <a:pt x="402166" y="239381"/>
                  <a:pt x="396240" y="23514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817435" y="2478656"/>
            <a:ext cx="502902" cy="305019"/>
          </a:xfrm>
          <a:custGeom>
            <a:avLst/>
            <a:gdLst>
              <a:gd name="connsiteX0" fmla="*/ 0 w 403083"/>
              <a:gd name="connsiteY0" fmla="*/ 52268 h 251723"/>
              <a:gd name="connsiteX1" fmla="*/ 121920 w 403083"/>
              <a:gd name="connsiteY1" fmla="*/ 1468 h 251723"/>
              <a:gd name="connsiteX2" fmla="*/ 111760 w 403083"/>
              <a:gd name="connsiteY2" fmla="*/ 103068 h 251723"/>
              <a:gd name="connsiteX3" fmla="*/ 223520 w 403083"/>
              <a:gd name="connsiteY3" fmla="*/ 72588 h 251723"/>
              <a:gd name="connsiteX4" fmla="*/ 233680 w 403083"/>
              <a:gd name="connsiteY4" fmla="*/ 184348 h 251723"/>
              <a:gd name="connsiteX5" fmla="*/ 325120 w 403083"/>
              <a:gd name="connsiteY5" fmla="*/ 164028 h 251723"/>
              <a:gd name="connsiteX6" fmla="*/ 325120 w 403083"/>
              <a:gd name="connsiteY6" fmla="*/ 245308 h 251723"/>
              <a:gd name="connsiteX7" fmla="*/ 396240 w 403083"/>
              <a:gd name="connsiteY7" fmla="*/ 245308 h 251723"/>
              <a:gd name="connsiteX8" fmla="*/ 396240 w 403083"/>
              <a:gd name="connsiteY8" fmla="*/ 235148 h 25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83" h="251723">
                <a:moveTo>
                  <a:pt x="0" y="52268"/>
                </a:moveTo>
                <a:cubicBezTo>
                  <a:pt x="51646" y="22634"/>
                  <a:pt x="103293" y="-6999"/>
                  <a:pt x="121920" y="1468"/>
                </a:cubicBezTo>
                <a:cubicBezTo>
                  <a:pt x="140547" y="9935"/>
                  <a:pt x="94827" y="91215"/>
                  <a:pt x="111760" y="103068"/>
                </a:cubicBezTo>
                <a:cubicBezTo>
                  <a:pt x="128693" y="114921"/>
                  <a:pt x="203200" y="59041"/>
                  <a:pt x="223520" y="72588"/>
                </a:cubicBezTo>
                <a:cubicBezTo>
                  <a:pt x="243840" y="86135"/>
                  <a:pt x="216747" y="169108"/>
                  <a:pt x="233680" y="184348"/>
                </a:cubicBezTo>
                <a:cubicBezTo>
                  <a:pt x="250613" y="199588"/>
                  <a:pt x="309880" y="153868"/>
                  <a:pt x="325120" y="164028"/>
                </a:cubicBezTo>
                <a:cubicBezTo>
                  <a:pt x="340360" y="174188"/>
                  <a:pt x="313267" y="231761"/>
                  <a:pt x="325120" y="245308"/>
                </a:cubicBezTo>
                <a:cubicBezTo>
                  <a:pt x="336973" y="258855"/>
                  <a:pt x="384387" y="247001"/>
                  <a:pt x="396240" y="245308"/>
                </a:cubicBezTo>
                <a:cubicBezTo>
                  <a:pt x="408093" y="243615"/>
                  <a:pt x="402166" y="239381"/>
                  <a:pt x="396240" y="235148"/>
                </a:cubicBezTo>
              </a:path>
            </a:pathLst>
          </a:cu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140728" y="3514519"/>
            <a:ext cx="500983" cy="52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348343" y="3520705"/>
            <a:ext cx="500983" cy="52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3515581" y="3028866"/>
            <a:ext cx="500983" cy="52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4965208" y="3030198"/>
            <a:ext cx="500983" cy="52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166" name="Rectangle 16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750108" y="-76200"/>
            <a:ext cx="34976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DIS Cross-Section</a:t>
            </a:r>
            <a:endParaRPr lang="en-US" sz="3600" b="1" baseline="-250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1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8357" y="2891964"/>
            <a:ext cx="6946267" cy="151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090218" y="1991888"/>
            <a:ext cx="580571" cy="420986"/>
            <a:chOff x="4073072" y="2548452"/>
            <a:chExt cx="580571" cy="420986"/>
          </a:xfrm>
        </p:grpSpPr>
        <p:cxnSp>
          <p:nvCxnSpPr>
            <p:cNvPr id="31" name="Straight Connector 30"/>
            <p:cNvCxnSpPr/>
            <p:nvPr/>
          </p:nvCxnSpPr>
          <p:spPr>
            <a:xfrm flipH="1" flipV="1">
              <a:off x="4073072" y="2566594"/>
              <a:ext cx="253004" cy="1952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425177" y="2548452"/>
              <a:ext cx="228466" cy="1952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154714" y="2739570"/>
              <a:ext cx="399143" cy="2298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400251"/>
              </p:ext>
            </p:extLst>
          </p:nvPr>
        </p:nvGraphicFramePr>
        <p:xfrm>
          <a:off x="357188" y="1119182"/>
          <a:ext cx="83835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999" name="Equation" r:id="rId6" imgW="5130800" imgH="304800" progId="Equation.3">
                  <p:embed/>
                </p:oleObj>
              </mc:Choice>
              <mc:Fallback>
                <p:oleObj name="Equation" r:id="rId6" imgW="5130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119182"/>
                        <a:ext cx="8383587" cy="500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>
            <a:stCxn id="4" idx="5"/>
          </p:cNvCxnSpPr>
          <p:nvPr/>
        </p:nvCxnSpPr>
        <p:spPr>
          <a:xfrm>
            <a:off x="4512550" y="2379211"/>
            <a:ext cx="304885" cy="3966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75374" y="2554171"/>
            <a:ext cx="800871" cy="139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4380504" y="1860378"/>
            <a:ext cx="0" cy="2273340"/>
          </a:xfrm>
          <a:prstGeom prst="line">
            <a:avLst/>
          </a:prstGeom>
          <a:ln w="254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5429" y="2647776"/>
            <a:ext cx="2028805" cy="6112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920" y="2706578"/>
            <a:ext cx="165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TMD Factorization</a:t>
            </a:r>
          </a:p>
          <a:p>
            <a:r>
              <a:rPr lang="en-US" sz="1400" dirty="0"/>
              <a:t>h</a:t>
            </a:r>
            <a:r>
              <a:rPr lang="en-US" sz="1400" dirty="0" smtClean="0"/>
              <a:t>olds for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&lt;&lt;Q 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6132899" y="3356751"/>
            <a:ext cx="19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Quark-quark </a:t>
            </a:r>
            <a:r>
              <a:rPr lang="en-US" sz="1400" dirty="0" err="1" smtClean="0"/>
              <a:t>correlator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39282" y="2654141"/>
            <a:ext cx="1402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Hard scattering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132899" y="2033205"/>
            <a:ext cx="1821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Quark fragmentation</a:t>
            </a:r>
            <a:endParaRPr lang="en-US" sz="1400" dirty="0"/>
          </a:p>
        </p:txBody>
      </p:sp>
      <p:sp>
        <p:nvSpPr>
          <p:cNvPr id="35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Spin Structure – EINN15, 3</a:t>
            </a:r>
            <a:r>
              <a:rPr lang="en-US" sz="1200" baseline="30000" dirty="0" smtClean="0">
                <a:solidFill>
                  <a:schemeClr val="bg1"/>
                </a:solidFill>
              </a:rPr>
              <a:t>rd</a:t>
            </a:r>
            <a:r>
              <a:rPr lang="en-US" sz="1200" dirty="0" smtClean="0">
                <a:solidFill>
                  <a:schemeClr val="bg1"/>
                </a:solidFill>
              </a:rPr>
              <a:t> November 2015, </a:t>
            </a:r>
            <a:r>
              <a:rPr lang="en-US" sz="1200" dirty="0" err="1" smtClean="0">
                <a:solidFill>
                  <a:schemeClr val="bg1"/>
                </a:solidFill>
              </a:rPr>
              <a:t>Paphos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634" y="707518"/>
            <a:ext cx="5807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Wide kinematic coverage is needed to resolve the convolution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703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119810</TotalTime>
  <Words>1924</Words>
  <Application>Microsoft Macintosh PowerPoint</Application>
  <PresentationFormat>On-screen Show (4:3)</PresentationFormat>
  <Paragraphs>470</Paragraphs>
  <Slides>26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Contalbrigo</dc:creator>
  <cp:lastModifiedBy>Marco Contalbrigo</cp:lastModifiedBy>
  <cp:revision>1987</cp:revision>
  <cp:lastPrinted>2010-12-08T08:29:55Z</cp:lastPrinted>
  <dcterms:created xsi:type="dcterms:W3CDTF">2010-04-14T08:22:41Z</dcterms:created>
  <dcterms:modified xsi:type="dcterms:W3CDTF">2015-11-03T15:00:03Z</dcterms:modified>
</cp:coreProperties>
</file>