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embeddings/Microsoft_Equation29.bin" ContentType="application/vnd.openxmlformats-officedocument.oleObject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Default Extension="png" ContentType="image/png"/>
  <Override PartName="/ppt/embeddings/Microsoft_Equation1.bin" ContentType="application/vnd.openxmlformats-officedocument.oleObject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tags/tag4.xml" ContentType="application/vnd.openxmlformats-officedocument.presentationml.tags+xml"/>
  <Override PartName="/ppt/embeddings/Microsoft_Equation26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6" r:id="rId2"/>
    <p:sldId id="410" r:id="rId3"/>
    <p:sldId id="368" r:id="rId4"/>
    <p:sldId id="408" r:id="rId5"/>
    <p:sldId id="385" r:id="rId6"/>
    <p:sldId id="389" r:id="rId7"/>
    <p:sldId id="395" r:id="rId8"/>
    <p:sldId id="398" r:id="rId9"/>
    <p:sldId id="411" r:id="rId10"/>
    <p:sldId id="417" r:id="rId11"/>
    <p:sldId id="335" r:id="rId12"/>
    <p:sldId id="409" r:id="rId13"/>
    <p:sldId id="419" r:id="rId14"/>
    <p:sldId id="420" r:id="rId15"/>
    <p:sldId id="414" r:id="rId16"/>
    <p:sldId id="397" r:id="rId17"/>
    <p:sldId id="376" r:id="rId18"/>
    <p:sldId id="407" r:id="rId19"/>
    <p:sldId id="415" r:id="rId20"/>
    <p:sldId id="374" r:id="rId21"/>
    <p:sldId id="383" r:id="rId22"/>
    <p:sldId id="373" r:id="rId23"/>
    <p:sldId id="382" r:id="rId24"/>
    <p:sldId id="405" r:id="rId25"/>
    <p:sldId id="416" r:id="rId26"/>
    <p:sldId id="412" r:id="rId27"/>
    <p:sldId id="375" r:id="rId28"/>
    <p:sldId id="425" r:id="rId29"/>
    <p:sldId id="426" r:id="rId30"/>
    <p:sldId id="404" r:id="rId31"/>
    <p:sldId id="350" r:id="rId32"/>
    <p:sldId id="366" r:id="rId33"/>
    <p:sldId id="362" r:id="rId34"/>
    <p:sldId id="363" r:id="rId35"/>
    <p:sldId id="424" r:id="rId36"/>
    <p:sldId id="421" r:id="rId37"/>
    <p:sldId id="422" r:id="rId38"/>
    <p:sldId id="423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Evaristo Cisbani" initials="EC" lastIdx="2" clrIdx="0"/>
  <p:cmAuthor id="1" name="Cвой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504D"/>
    <a:srgbClr val="993366"/>
    <a:srgbClr val="A019FF"/>
    <a:srgbClr val="FF22F6"/>
    <a:srgbClr val="FFFF00"/>
    <a:srgbClr val="FFFFE2"/>
    <a:srgbClr val="FFE2F0"/>
    <a:srgbClr val="FFB3E2"/>
    <a:srgbClr val="D0F7FF"/>
    <a:srgbClr val="FEFF9F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8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ict"/><Relationship Id="rId1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ict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ict"/><Relationship Id="rId4" Type="http://schemas.openxmlformats.org/officeDocument/2006/relationships/image" Target="../media/image10.pict"/><Relationship Id="rId10" Type="http://schemas.openxmlformats.org/officeDocument/2006/relationships/image" Target="../media/image16.pict"/><Relationship Id="rId5" Type="http://schemas.openxmlformats.org/officeDocument/2006/relationships/image" Target="../media/image11.pict"/><Relationship Id="rId7" Type="http://schemas.openxmlformats.org/officeDocument/2006/relationships/image" Target="../media/image13.pict"/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9" Type="http://schemas.openxmlformats.org/officeDocument/2006/relationships/image" Target="../media/image15.pict"/><Relationship Id="rId3" Type="http://schemas.openxmlformats.org/officeDocument/2006/relationships/image" Target="../media/image9.pict"/><Relationship Id="rId6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3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ict"/><Relationship Id="rId1" Type="http://schemas.openxmlformats.org/officeDocument/2006/relationships/image" Target="../media/image69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ict"/><Relationship Id="rId1" Type="http://schemas.openxmlformats.org/officeDocument/2006/relationships/image" Target="../media/image71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ict"/><Relationship Id="rId1" Type="http://schemas.openxmlformats.org/officeDocument/2006/relationships/image" Target="../media/image79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ict"/><Relationship Id="rId3" Type="http://schemas.openxmlformats.org/officeDocument/2006/relationships/image" Target="../media/image84.pict"/><Relationship Id="rId1" Type="http://schemas.openxmlformats.org/officeDocument/2006/relationships/image" Target="../media/image8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728B-32A3-944B-A7BD-DD912AC76995}" type="datetimeFigureOut">
              <a:rPr lang="en-US" smtClean="0"/>
              <a:pPr/>
              <a:t>3/10/10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5413-665A-8C4B-B85F-5C603DCC1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B9905-6D89-A143-8EF2-FB1A254D5AAB}" type="datetime1">
              <a:rPr lang="en-US"/>
              <a:pPr>
                <a:defRPr/>
              </a:pPr>
              <a:t>3/10/10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49E0E-4C44-FB4C-A473-DE36212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Bacchetta</a:t>
            </a:r>
            <a:r>
              <a:rPr lang="en-US" sz="1200" dirty="0" smtClean="0"/>
              <a:t>,</a:t>
            </a:r>
            <a:r>
              <a:rPr lang="en-US" sz="1200" baseline="0" dirty="0" smtClean="0"/>
              <a:t> PRD78 </a:t>
            </a:r>
            <a:r>
              <a:rPr lang="en-US" sz="1200" baseline="0" dirty="0" err="1" smtClean="0"/>
              <a:t>mostra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gafico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diverso</a:t>
            </a:r>
            <a:r>
              <a:rPr lang="en-US" sz="1200" baseline="0" dirty="0" smtClean="0"/>
              <a:t>, con shift </a:t>
            </a:r>
            <a:r>
              <a:rPr lang="en-US" sz="1200" baseline="0" dirty="0" err="1" smtClean="0"/>
              <a:t>positivo</a:t>
            </a:r>
            <a:r>
              <a:rPr lang="en-US" sz="1200" baseline="0" dirty="0" smtClean="0"/>
              <a:t> per </a:t>
            </a:r>
            <a:r>
              <a:rPr lang="en-US" sz="1200" baseline="0" dirty="0" err="1" smtClean="0"/>
              <a:t>gli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Da</a:t>
            </a:r>
            <a:r>
              <a:rPr lang="en-US" sz="1200" baseline="0" dirty="0" smtClean="0"/>
              <a:t> dove </a:t>
            </a:r>
            <a:r>
              <a:rPr lang="en-US" sz="1200" baseline="0" dirty="0" err="1" smtClean="0"/>
              <a:t>viene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davvero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grafico</a:t>
            </a:r>
            <a:r>
              <a:rPr lang="en-US" sz="1200" baseline="0" dirty="0" smtClean="0"/>
              <a:t> ?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endParaRPr lang="en-US" sz="9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OK con </a:t>
            </a:r>
            <a:r>
              <a:rPr lang="en-US" sz="900" dirty="0" err="1" smtClean="0"/>
              <a:t>referenze</a:t>
            </a: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Plot in alto </a:t>
            </a:r>
            <a:r>
              <a:rPr lang="en-US" sz="900" dirty="0" err="1" smtClean="0"/>
              <a:t>dal</a:t>
            </a:r>
            <a:r>
              <a:rPr lang="en-US" sz="900" baseline="0" dirty="0" smtClean="0"/>
              <a:t> PR12-07-107, curve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Efremov</a:t>
            </a:r>
            <a:r>
              <a:rPr lang="en-US" sz="900" baseline="0" dirty="0" smtClean="0"/>
              <a:t> et al., Czech J Phys 55 (2005) A189  hep-ph/0412420</a:t>
            </a:r>
          </a:p>
          <a:p>
            <a:pPr marL="215900" indent="-215900" eaLnBrk="1" hangingPunct="1">
              <a:spcBef>
                <a:spcPct val="0"/>
              </a:spcBef>
            </a:pPr>
            <a:endParaRPr lang="en-US" sz="900" baseline="0" dirty="0" smtClean="0"/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Plot in basso </a:t>
            </a:r>
            <a:r>
              <a:rPr lang="en-US" sz="900" baseline="0" dirty="0" err="1" smtClean="0"/>
              <a:t>dal</a:t>
            </a:r>
            <a:r>
              <a:rPr lang="en-US" sz="900" baseline="0" dirty="0" smtClean="0"/>
              <a:t> PR12-09-009, curve </a:t>
            </a:r>
            <a:r>
              <a:rPr lang="en-US" sz="900" baseline="0" dirty="0" err="1" smtClean="0"/>
              <a:t>colorate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CQM con diverse wave functions </a:t>
            </a:r>
            <a:r>
              <a:rPr lang="en-US" sz="900" baseline="0" dirty="0" err="1" smtClean="0"/>
              <a:t>Pasquini</a:t>
            </a:r>
            <a:r>
              <a:rPr lang="en-US" sz="900" baseline="0" dirty="0" smtClean="0"/>
              <a:t> et al, PRD78 (2008) 034025, 0806.2298</a:t>
            </a:r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                                                             in </a:t>
            </a:r>
            <a:r>
              <a:rPr lang="en-US" sz="900" baseline="0" dirty="0" err="1" smtClean="0"/>
              <a:t>questo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papero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anche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relazione</a:t>
            </a:r>
            <a:r>
              <a:rPr lang="en-US" sz="900" baseline="0" dirty="0" smtClean="0"/>
              <a:t> h1T=g1L-h1</a:t>
            </a:r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baseline="0" dirty="0" smtClean="0"/>
              <a:t>                                                   curve in </a:t>
            </a:r>
            <a:r>
              <a:rPr lang="en-US" sz="900" baseline="0" dirty="0" err="1" smtClean="0"/>
              <a:t>nero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sono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limiti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da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relazione</a:t>
            </a:r>
            <a:r>
              <a:rPr lang="en-US" sz="900" baseline="0" dirty="0" smtClean="0"/>
              <a:t> con h1 </a:t>
            </a:r>
            <a:r>
              <a:rPr lang="en-US" sz="900" baseline="0" dirty="0" err="1" smtClean="0"/>
              <a:t>Avakian</a:t>
            </a:r>
            <a:r>
              <a:rPr lang="en-US" sz="900" baseline="0" dirty="0" smtClean="0"/>
              <a:t> et al., PRD77 (2007) 014023, 0709.3253  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CF13B-F158-DB4B-B00D-14C46DDEA5CB}" type="slidenum">
              <a:rPr lang="en-US"/>
              <a:pPr/>
              <a:t>24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081088" lvl="2" indent="-215900">
              <a:spcBef>
                <a:spcPct val="0"/>
              </a:spcBef>
            </a:pPr>
            <a:r>
              <a:rPr lang="en-US" sz="900" dirty="0" err="1" smtClean="0"/>
              <a:t>Recuperare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valori</a:t>
            </a:r>
            <a:r>
              <a:rPr lang="en-US" sz="900" baseline="0" dirty="0" smtClean="0"/>
              <a:t> di </a:t>
            </a:r>
            <a:r>
              <a:rPr lang="en-US" sz="900" baseline="0" dirty="0" err="1" smtClean="0"/>
              <a:t>polarizzazione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aggiungere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che</a:t>
            </a:r>
            <a:r>
              <a:rPr lang="en-US" sz="900" baseline="0" dirty="0" smtClean="0"/>
              <a:t> H </a:t>
            </a:r>
            <a:r>
              <a:rPr lang="en-US" sz="900" baseline="0" dirty="0" err="1" smtClean="0"/>
              <a:t>e</a:t>
            </a:r>
            <a:r>
              <a:rPr lang="en-US" sz="900" baseline="0" dirty="0" smtClean="0"/>
              <a:t> D </a:t>
            </a:r>
            <a:r>
              <a:rPr lang="en-US" sz="900" baseline="0" dirty="0" err="1" smtClean="0"/>
              <a:t>possono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essere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polarizzati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indipendentemente</a:t>
            </a:r>
            <a:r>
              <a:rPr lang="en-US" sz="900" baseline="0" dirty="0" smtClean="0"/>
              <a:t> </a:t>
            </a:r>
            <a:endParaRPr lang="en-US" sz="900" dirty="0" smtClean="0"/>
          </a:p>
          <a:p>
            <a:pPr marL="1081088" lvl="2" indent="-215900">
              <a:spcBef>
                <a:spcPct val="0"/>
              </a:spcBef>
            </a:pPr>
            <a:endParaRPr lang="en-US" sz="900" dirty="0" smtClean="0"/>
          </a:p>
          <a:p>
            <a:pPr marL="1081088" lvl="2" indent="-215900">
              <a:spcBef>
                <a:spcPct val="0"/>
              </a:spcBef>
            </a:pPr>
            <a:r>
              <a:rPr lang="en-US" sz="900" dirty="0" smtClean="0"/>
              <a:t>Details </a:t>
            </a:r>
            <a:r>
              <a:rPr lang="en-US" sz="900" dirty="0"/>
              <a:t>of the HD were already presented by Volker. In addition SIDIS will benefit significantly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From </a:t>
            </a:r>
            <a:r>
              <a:rPr lang="en-US" sz="900" dirty="0" smtClean="0"/>
              <a:t>absence </a:t>
            </a:r>
            <a:r>
              <a:rPr lang="en-US" sz="900" dirty="0"/>
              <a:t>of nuclear material, which complicates the final analysis due to nuclear </a:t>
            </a:r>
            <a:r>
              <a:rPr lang="en-US" sz="900" dirty="0" err="1"/>
              <a:t>attentation</a:t>
            </a:r>
            <a:r>
              <a:rPr lang="en-US" sz="900" dirty="0"/>
              <a:t> effects.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And here also crucial for this experiment will be the demonstration that target can remain polarized for long periods</a:t>
            </a:r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With electron beam currents ~1-2 </a:t>
            </a:r>
            <a:r>
              <a:rPr lang="en-US" sz="900" dirty="0" err="1"/>
              <a:t>nA</a:t>
            </a:r>
            <a:r>
              <a:rPr lang="en-US" sz="900" dirty="0"/>
              <a:t>.</a:t>
            </a:r>
          </a:p>
          <a:p>
            <a:pPr marL="1081088" lvl="2" indent="-215900">
              <a:spcBef>
                <a:spcPct val="0"/>
              </a:spcBef>
            </a:pPr>
            <a:endParaRPr lang="en-US" sz="900" dirty="0"/>
          </a:p>
          <a:p>
            <a:pPr marL="1081088" lvl="2" indent="-215900">
              <a:spcBef>
                <a:spcPct val="0"/>
              </a:spcBef>
            </a:pPr>
            <a:r>
              <a:rPr lang="en-US" sz="900" dirty="0"/>
              <a:t>Untested for electrons (suggestive but unverified evidence of slow depolarization from beam-generated free radicals)</a:t>
            </a:r>
          </a:p>
          <a:p>
            <a:pPr marL="215900" indent="-215900" eaLnBrk="1" hangingPunct="1">
              <a:spcBef>
                <a:spcPct val="0"/>
              </a:spcBef>
            </a:pPr>
            <a:endParaRPr lang="en-US" sz="9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F2B84-2D7F-424C-938B-B3CD2F59E92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Curve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Efremov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probabilmente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PRD76 (2006) 094025 </a:t>
            </a:r>
            <a:r>
              <a:rPr lang="en-US" baseline="0" dirty="0" err="1" smtClean="0"/>
              <a:t>uscita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postuma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ATT: dilution factor </a:t>
            </a:r>
            <a:r>
              <a:rPr lang="en-US" baseline="0" dirty="0" err="1" smtClean="0"/>
              <a:t>dell’HD</a:t>
            </a:r>
            <a:r>
              <a:rPr lang="en-US" baseline="0" dirty="0" smtClean="0"/>
              <a:t>-ice !!!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Solo proton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Aggiungere</a:t>
            </a:r>
            <a:r>
              <a:rPr lang="en-US" baseline="0" dirty="0" smtClean="0"/>
              <a:t> qui plots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tensor charge! </a:t>
            </a:r>
            <a:r>
              <a:rPr lang="en-US" baseline="0" dirty="0" err="1" smtClean="0"/>
              <a:t>Vedere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prokudin</a:t>
            </a:r>
            <a:r>
              <a:rPr lang="en-US" baseline="0" dirty="0" smtClean="0"/>
              <a:t> at DIS 2008!!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F2B84-2D7F-424C-938B-B3CD2F59E92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Curve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Efremov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probabilmente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PRD76 (2006) 094025 </a:t>
            </a:r>
            <a:r>
              <a:rPr lang="en-US" baseline="0" dirty="0" err="1" smtClean="0"/>
              <a:t>uscita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postuma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ATT: dilution factor </a:t>
            </a:r>
            <a:r>
              <a:rPr lang="en-US" baseline="0" dirty="0" err="1" smtClean="0"/>
              <a:t>dell’HD</a:t>
            </a:r>
            <a:r>
              <a:rPr lang="en-US" baseline="0" dirty="0" smtClean="0"/>
              <a:t>-ice !!!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Solo proton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Aggiungere</a:t>
            </a:r>
            <a:r>
              <a:rPr lang="en-US" baseline="0" dirty="0" smtClean="0"/>
              <a:t> qui plots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tensor charge! </a:t>
            </a:r>
            <a:r>
              <a:rPr lang="en-US" baseline="0" dirty="0" err="1" smtClean="0"/>
              <a:t>Vedere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prokudin</a:t>
            </a:r>
            <a:r>
              <a:rPr lang="en-US" baseline="0" dirty="0" smtClean="0"/>
              <a:t> at DIS 2008!!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L’articolo</a:t>
            </a:r>
            <a:r>
              <a:rPr lang="en-US" dirty="0" smtClean="0"/>
              <a:t> di </a:t>
            </a:r>
            <a:r>
              <a:rPr lang="en-US" dirty="0" err="1" smtClean="0"/>
              <a:t>Avakian</a:t>
            </a:r>
            <a:r>
              <a:rPr lang="en-US" dirty="0" smtClean="0"/>
              <a:t> </a:t>
            </a:r>
            <a:r>
              <a:rPr lang="en-US" dirty="0" err="1" smtClean="0"/>
              <a:t>lavora</a:t>
            </a:r>
            <a:r>
              <a:rPr lang="en-US" dirty="0" smtClean="0"/>
              <a:t> </a:t>
            </a:r>
            <a:r>
              <a:rPr lang="en-US" dirty="0" err="1" smtClean="0"/>
              <a:t>col</a:t>
            </a:r>
            <a:r>
              <a:rPr lang="en-US" dirty="0" smtClean="0"/>
              <a:t> bag model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con spectator model </a:t>
            </a:r>
            <a:r>
              <a:rPr lang="en-US" baseline="0" dirty="0" err="1" smtClean="0"/>
              <a:t>Jackob</a:t>
            </a:r>
            <a:r>
              <a:rPr lang="en-US" baseline="0" dirty="0" smtClean="0"/>
              <a:t> hep-ph/9707340 </a:t>
            </a:r>
            <a:r>
              <a:rPr lang="en-US" baseline="0" dirty="0" err="1" smtClean="0"/>
              <a:t>trovano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Asimmetria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entro</a:t>
            </a:r>
            <a:r>
              <a:rPr lang="en-US" baseline="0" dirty="0" smtClean="0"/>
              <a:t> I positivity bounds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HD-ice for transverse because the transverse magnet can not clean the </a:t>
            </a:r>
            <a:r>
              <a:rPr lang="en-US" baseline="0" dirty="0" err="1" smtClean="0"/>
              <a:t>Mollers</a:t>
            </a:r>
            <a:r>
              <a:rPr lang="en-US" baseline="0" dirty="0" smtClean="0"/>
              <a:t>-&gt;if I have low-</a:t>
            </a:r>
            <a:r>
              <a:rPr lang="en-US" baseline="0" dirty="0" err="1" smtClean="0"/>
              <a:t>lumi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meglio</a:t>
            </a:r>
            <a:r>
              <a:rPr lang="en-US" baseline="0" dirty="0" smtClean="0"/>
              <a:t> HD-ice con high </a:t>
            </a:r>
            <a:r>
              <a:rPr lang="en-US" baseline="0" dirty="0" err="1" smtClean="0"/>
              <a:t>f</a:t>
            </a:r>
            <a:endParaRPr lang="en-US" dirty="0"/>
          </a:p>
        </p:txBody>
      </p:sp>
      <p:sp>
        <p:nvSpPr>
          <p:cNvPr id="134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DB693CB-B65C-AD4C-8ECF-FD0AD9BC2AAF}" type="slidenum">
              <a:rPr lang="it-IT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1A4CD3C-C468-4E41-BB44-C3748967579D}" type="slidenum">
              <a:rPr lang="en-US"/>
              <a:pPr/>
              <a:t>31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eaLnBrk="1" hangingPunct="1">
              <a:spcBef>
                <a:spcPct val="0"/>
              </a:spcBef>
            </a:pPr>
            <a:r>
              <a:rPr lang="en-US" sz="1000" dirty="0" err="1" smtClean="0"/>
              <a:t>Manca</a:t>
            </a:r>
            <a:r>
              <a:rPr lang="en-US" sz="1000" dirty="0" smtClean="0"/>
              <a:t> </a:t>
            </a:r>
            <a:r>
              <a:rPr lang="en-US" sz="1000" dirty="0" err="1" smtClean="0"/>
              <a:t>referenza</a:t>
            </a:r>
            <a:r>
              <a:rPr lang="en-US" sz="1000" dirty="0" smtClean="0"/>
              <a:t> plot </a:t>
            </a:r>
            <a:r>
              <a:rPr lang="en-US" sz="1000" dirty="0" err="1" smtClean="0"/>
              <a:t>pioni</a:t>
            </a:r>
            <a:endParaRPr lang="en-US" sz="1000" dirty="0" smtClean="0"/>
          </a:p>
          <a:p>
            <a:pPr eaLnBrk="1" hangingPunct="1"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spcBef>
                <a:spcPct val="0"/>
              </a:spcBef>
            </a:pPr>
            <a:r>
              <a:rPr lang="en-US" sz="1000" dirty="0" smtClean="0"/>
              <a:t>Plot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dei</a:t>
            </a:r>
            <a:r>
              <a:rPr lang="en-US" sz="1000" baseline="0" dirty="0" smtClean="0"/>
              <a:t> K </a:t>
            </a:r>
            <a:r>
              <a:rPr lang="en-US" sz="1000" baseline="0" dirty="0" err="1" smtClean="0"/>
              <a:t>da</a:t>
            </a:r>
            <a:r>
              <a:rPr lang="en-US" sz="1000" baseline="0" dirty="0" smtClean="0"/>
              <a:t> LOI12 al pac34</a:t>
            </a:r>
          </a:p>
          <a:p>
            <a:pPr eaLnBrk="1" hangingPunct="1">
              <a:spcBef>
                <a:spcPct val="0"/>
              </a:spcBef>
            </a:pPr>
            <a:endParaRPr lang="en-US" sz="1000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1000" baseline="0" dirty="0" err="1" smtClean="0"/>
              <a:t>Mettere</a:t>
            </a:r>
            <a:r>
              <a:rPr lang="en-US" sz="1000" baseline="0" dirty="0" smtClean="0"/>
              <a:t> 10^34 in </a:t>
            </a:r>
            <a:r>
              <a:rPr lang="en-US" sz="1000" baseline="0" dirty="0" err="1" smtClean="0"/>
              <a:t>lumi</a:t>
            </a:r>
            <a:r>
              <a:rPr lang="en-US" sz="1000" baseline="0" dirty="0" smtClean="0"/>
              <a:t>, con NH3 </a:t>
            </a:r>
            <a:r>
              <a:rPr lang="en-US" sz="1000" baseline="0" dirty="0" err="1" smtClean="0"/>
              <a:t>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escludono</a:t>
            </a:r>
            <a:r>
              <a:rPr lang="en-US" sz="1000" baseline="0" dirty="0" smtClean="0"/>
              <a:t> 2 </a:t>
            </a:r>
            <a:r>
              <a:rPr lang="en-US" sz="1000" baseline="0" dirty="0" err="1" smtClean="0"/>
              <a:t>settori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e</a:t>
            </a:r>
            <a:r>
              <a:rPr lang="en-US" sz="1000" baseline="0" dirty="0" smtClean="0"/>
              <a:t> ho Pt broadening (</a:t>
            </a:r>
            <a:r>
              <a:rPr lang="en-US" sz="1000" baseline="0" dirty="0" err="1" smtClean="0"/>
              <a:t>f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dipende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da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tutto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loro</a:t>
            </a:r>
            <a:r>
              <a:rPr lang="en-US" sz="1000" baseline="0" dirty="0" smtClean="0"/>
              <a:t> ne </a:t>
            </a:r>
            <a:r>
              <a:rPr lang="en-US" sz="1000" baseline="0" dirty="0" err="1" smtClean="0"/>
              <a:t>tengono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conto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il</a:t>
            </a:r>
            <a:r>
              <a:rPr lang="en-US" sz="1000" baseline="0" dirty="0" smtClean="0"/>
              <a:t> dilution lo </a:t>
            </a:r>
            <a:r>
              <a:rPr lang="en-US" sz="1000" baseline="0" dirty="0" err="1" smtClean="0"/>
              <a:t>calcolano</a:t>
            </a:r>
            <a:r>
              <a:rPr lang="en-US" sz="1000" baseline="0" dirty="0" smtClean="0"/>
              <a:t> con target di </a:t>
            </a:r>
            <a:r>
              <a:rPr lang="en-US" sz="1000" baseline="0" dirty="0" err="1" smtClean="0"/>
              <a:t>Carbonio</a:t>
            </a:r>
            <a:r>
              <a:rPr lang="en-US" sz="1000" baseline="0" dirty="0" smtClean="0"/>
              <a:t>)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88318-754E-904C-93F7-D3F462B114B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PUT </a:t>
            </a:r>
            <a:r>
              <a:rPr lang="en-US" dirty="0" err="1" smtClean="0"/>
              <a:t>lumi</a:t>
            </a:r>
            <a:r>
              <a:rPr lang="en-US" dirty="0" smtClean="0"/>
              <a:t> to 10^34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 con </a:t>
            </a:r>
            <a:r>
              <a:rPr lang="en-US" dirty="0" err="1" smtClean="0"/>
              <a:t>referenze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Confinment</a:t>
            </a:r>
            <a:r>
              <a:rPr lang="en-US" dirty="0" smtClean="0"/>
              <a:t>: distribution in PT and </a:t>
            </a:r>
            <a:r>
              <a:rPr lang="en-US" dirty="0" err="1" smtClean="0"/>
              <a:t>xT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-&gt; </a:t>
            </a:r>
            <a:r>
              <a:rPr lang="en-US" baseline="0" dirty="0" err="1" smtClean="0">
                <a:sym typeface="Wingdings"/>
              </a:rPr>
              <a:t>buono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da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usare</a:t>
            </a:r>
            <a:r>
              <a:rPr lang="en-US" baseline="0" dirty="0" smtClean="0">
                <a:sym typeface="Wingding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2C0A8-4ABA-EC48-A1EF-7D51BE62CDA9}" type="slidenum">
              <a:rPr lang="en-US"/>
              <a:pPr/>
              <a:t>35</a:t>
            </a:fld>
            <a:endParaRPr lang="en-US"/>
          </a:p>
        </p:txBody>
      </p:sp>
      <p:sp>
        <p:nvSpPr>
          <p:cNvPr id="15728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94" y="4343401"/>
            <a:ext cx="5027212" cy="4114800"/>
          </a:xfrm>
        </p:spPr>
        <p:txBody>
          <a:bodyPr/>
          <a:lstStyle/>
          <a:p>
            <a:endParaRPr lang="it-IT" sz="9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4720D-8B1A-ED4E-ABC0-6EF680BC0698}" type="slidenum">
              <a:rPr lang="en-US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PAC June 11 A.Nagaytsev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6F8288-6CC4-A04B-9F6B-DB38FCDCB956}" type="slidenum">
              <a:rPr lang="en-GB"/>
              <a:pPr/>
              <a:t>37</a:t>
            </a:fld>
            <a:endParaRPr lang="en-GB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56" tIns="47037" rIns="90456" bIns="47037" anchor="b">
            <a:prstTxWarp prst="textNoShape">
              <a:avLst/>
            </a:prstTxWarp>
          </a:bodyPr>
          <a:lstStyle/>
          <a:p>
            <a:pPr algn="r" defTabSz="450850">
              <a:tabLst>
                <a:tab pos="0" algn="l"/>
                <a:tab pos="919163" algn="l"/>
                <a:tab pos="1836738" algn="l"/>
                <a:tab pos="2757488" algn="l"/>
                <a:tab pos="3676650" algn="l"/>
                <a:tab pos="4595813" algn="l"/>
                <a:tab pos="5513388" algn="l"/>
                <a:tab pos="6432550" algn="l"/>
                <a:tab pos="7351713" algn="l"/>
                <a:tab pos="8272463" algn="l"/>
                <a:tab pos="9190038" algn="l"/>
                <a:tab pos="10109200" algn="l"/>
              </a:tabLst>
            </a:pPr>
            <a:fld id="{0CDECB87-A0DA-0F44-B2E5-8496B1F40DEF}" type="slidenum">
              <a:rPr lang="en-GB" sz="1200" b="0">
                <a:solidFill>
                  <a:srgbClr val="000000"/>
                </a:solidFill>
                <a:latin typeface="Arial" charset="0"/>
              </a:rPr>
              <a:pPr algn="r" defTabSz="450850">
                <a:tabLst>
                  <a:tab pos="0" algn="l"/>
                  <a:tab pos="919163" algn="l"/>
                  <a:tab pos="1836738" algn="l"/>
                  <a:tab pos="2757488" algn="l"/>
                  <a:tab pos="3676650" algn="l"/>
                  <a:tab pos="4595813" algn="l"/>
                  <a:tab pos="5513388" algn="l"/>
                  <a:tab pos="6432550" algn="l"/>
                  <a:tab pos="7351713" algn="l"/>
                  <a:tab pos="8272463" algn="l"/>
                  <a:tab pos="9190038" algn="l"/>
                  <a:tab pos="10109200" algn="l"/>
                </a:tabLst>
              </a:pPr>
              <a:t>37</a:t>
            </a:fld>
            <a:endParaRPr lang="en-GB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3557"/>
          </a:xfrm>
        </p:spPr>
        <p:txBody>
          <a:bodyPr/>
          <a:lstStyle/>
          <a:p>
            <a:pPr algn="just" defTabSz="914400"/>
            <a:r>
              <a:rPr lang="en-US">
                <a:latin typeface="Times New Roman" charset="0"/>
              </a:rPr>
              <a:t>     </a:t>
            </a:r>
            <a:endParaRPr lang="ru-RU" sz="1600">
              <a:latin typeface="Times New Roman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903295" y="4543485"/>
            <a:ext cx="5485440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6" tIns="45943" rIns="91886" bIns="45943">
            <a:prstTxWarp prst="textNoShape">
              <a:avLst/>
            </a:prstTxWarp>
          </a:bodyPr>
          <a:lstStyle/>
          <a:p>
            <a:pPr algn="just" defTabSz="893763" eaLnBrk="0" hangingPunct="0">
              <a:spcBef>
                <a:spcPct val="30000"/>
              </a:spcBef>
              <a:buFont typeface="Times New Roman" charset="0"/>
              <a:buNone/>
            </a:pPr>
            <a:r>
              <a:rPr lang="en-US" altLang="ja-JP" sz="1600" b="0">
                <a:solidFill>
                  <a:srgbClr val="000000"/>
                </a:solidFill>
                <a:latin typeface="Times New Roman" charset="0"/>
                <a:cs typeface="ＭＳ Ｐゴシック" charset="-128"/>
              </a:rPr>
              <a:t>    </a:t>
            </a:r>
            <a:endParaRPr lang="ru-RU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672667" y="4305124"/>
            <a:ext cx="5487041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6" tIns="45943" rIns="91886" bIns="45943">
            <a:prstTxWarp prst="textNoShape">
              <a:avLst/>
            </a:prstTxWarp>
          </a:bodyPr>
          <a:lstStyle/>
          <a:p>
            <a:pPr algn="just" defTabSz="893763" eaLnBrk="0" hangingPunct="0">
              <a:spcBef>
                <a:spcPct val="30000"/>
              </a:spcBef>
              <a:buFont typeface="Times New Roman" charset="0"/>
              <a:buNone/>
            </a:pPr>
            <a:r>
              <a:rPr lang="en-US" sz="1600" b="0">
                <a:solidFill>
                  <a:srgbClr val="000000"/>
                </a:solidFill>
                <a:latin typeface="Times New Roman" charset="0"/>
              </a:rPr>
              <a:t>   </a:t>
            </a:r>
            <a:endParaRPr lang="ru-RU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9ED9953-EEA0-3840-B9DC-A211588AC486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CD14D-CA01-0E4E-8934-D189E0796B3F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94" y="4343401"/>
            <a:ext cx="5027212" cy="4113286"/>
          </a:xfrm>
          <a:noFill/>
          <a:ln/>
        </p:spPr>
        <p:txBody>
          <a:bodyPr/>
          <a:lstStyle/>
          <a:p>
            <a:pPr eaLnBrk="1" hangingPunct="1"/>
            <a:endParaRPr lang="it-IT" sz="900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CD14D-CA01-0E4E-8934-D189E0796B3F}" type="slidenum">
              <a:rPr lang="en-US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94" y="4343401"/>
            <a:ext cx="5027212" cy="4113286"/>
          </a:xfrm>
          <a:noFill/>
          <a:ln/>
        </p:spPr>
        <p:txBody>
          <a:bodyPr/>
          <a:lstStyle/>
          <a:p>
            <a:pPr eaLnBrk="1" hangingPunct="1"/>
            <a:endParaRPr lang="it-IT" sz="9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0B0D-8FC4-4948-AFD6-B14A468081E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PR12-06-112</a:t>
            </a:r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dirty="0" smtClean="0"/>
              <a:t>ATT: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corrente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tipica</a:t>
            </a:r>
            <a:r>
              <a:rPr lang="en-US" sz="900" baseline="0" dirty="0" smtClean="0"/>
              <a:t> 10 </a:t>
            </a:r>
            <a:r>
              <a:rPr lang="en-US" sz="900" baseline="0" dirty="0" err="1" smtClean="0"/>
              <a:t>nA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e</a:t>
            </a:r>
            <a:r>
              <a:rPr lang="en-US" sz="900" baseline="0" dirty="0" smtClean="0"/>
              <a:t> per HD-ice 1-2 </a:t>
            </a:r>
            <a:r>
              <a:rPr lang="en-US" sz="900" baseline="0" dirty="0" err="1" smtClean="0"/>
              <a:t>nA</a:t>
            </a:r>
            <a:r>
              <a:rPr lang="en-US" sz="900" baseline="0" dirty="0" smtClean="0"/>
              <a:t>, </a:t>
            </a:r>
            <a:r>
              <a:rPr lang="en-US" sz="900" baseline="0" dirty="0" err="1" smtClean="0"/>
              <a:t>polarizzazione</a:t>
            </a:r>
            <a:r>
              <a:rPr lang="en-US" sz="900" baseline="0" dirty="0" smtClean="0"/>
              <a:t> </a:t>
            </a:r>
            <a:r>
              <a:rPr lang="en-US" sz="900" baseline="0" dirty="0" err="1" smtClean="0"/>
              <a:t>fascio</a:t>
            </a:r>
            <a:r>
              <a:rPr lang="en-US" sz="900" baseline="0" dirty="0" smtClean="0"/>
              <a:t> 85 %</a:t>
            </a: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endParaRPr lang="en-US" sz="900" dirty="0" smtClean="0"/>
          </a:p>
          <a:p>
            <a:pPr marL="215900" indent="-215900" eaLnBrk="1" hangingPunct="1">
              <a:spcBef>
                <a:spcPct val="0"/>
              </a:spcBef>
            </a:pPr>
            <a:r>
              <a:rPr lang="en-US" sz="900" dirty="0" err="1" smtClean="0"/>
              <a:t>L’andamento</a:t>
            </a:r>
            <a:r>
              <a:rPr lang="en-US" sz="900" dirty="0" smtClean="0"/>
              <a:t> con 1/Pt </a:t>
            </a:r>
            <a:r>
              <a:rPr lang="en-US" sz="900" dirty="0" err="1" smtClean="0"/>
              <a:t>descritto</a:t>
            </a:r>
            <a:r>
              <a:rPr lang="en-US" sz="900" dirty="0" smtClean="0"/>
              <a:t> </a:t>
            </a:r>
            <a:r>
              <a:rPr lang="en-US" sz="900" dirty="0" err="1" smtClean="0"/>
              <a:t>da</a:t>
            </a:r>
            <a:r>
              <a:rPr lang="en-US" sz="900" dirty="0" smtClean="0"/>
              <a:t> </a:t>
            </a:r>
            <a:r>
              <a:rPr lang="en-US" sz="900" dirty="0" err="1" smtClean="0"/>
              <a:t>Bacchetta</a:t>
            </a:r>
            <a:r>
              <a:rPr lang="en-US" sz="900" dirty="0" smtClean="0"/>
              <a:t> in PT matches</a:t>
            </a:r>
            <a:endParaRPr lang="en-US" sz="9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9C4068-5B0C-FE4D-AF16-364353E092D1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400"/>
            <a:ext cx="502813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Talk di </a:t>
            </a:r>
            <a:r>
              <a:rPr lang="en-US" dirty="0" err="1" smtClean="0"/>
              <a:t>Harut</a:t>
            </a:r>
            <a:r>
              <a:rPr lang="en-US" dirty="0" smtClean="0"/>
              <a:t> al</a:t>
            </a:r>
            <a:r>
              <a:rPr lang="en-US" baseline="0" dirty="0" smtClean="0"/>
              <a:t> PAC </a:t>
            </a:r>
            <a:r>
              <a:rPr lang="en-US" baseline="0" dirty="0" smtClean="0"/>
              <a:t>30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Da</a:t>
            </a:r>
            <a:r>
              <a:rPr lang="en-US" baseline="0" dirty="0" smtClean="0"/>
              <a:t> dove </a:t>
            </a:r>
            <a:r>
              <a:rPr lang="en-US" baseline="0" dirty="0" err="1" smtClean="0"/>
              <a:t>prende</a:t>
            </a:r>
            <a:r>
              <a:rPr lang="en-US" baseline="0" dirty="0" smtClean="0"/>
              <a:t> Boer-</a:t>
            </a:r>
            <a:r>
              <a:rPr lang="en-US" baseline="0" dirty="0" err="1" smtClean="0"/>
              <a:t>Mulders</a:t>
            </a:r>
            <a:r>
              <a:rPr lang="en-US" baseline="0" dirty="0" smtClean="0"/>
              <a:t> ???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79500" y="-1588"/>
            <a:ext cx="7974013" cy="6324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121650" y="6580188"/>
            <a:ext cx="91281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52944F6-80D7-844B-8272-40B08F9D33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4" Type="http://schemas.openxmlformats.org/officeDocument/2006/relationships/image" Target="../media/image39.png"/><Relationship Id="rId10" Type="http://schemas.openxmlformats.org/officeDocument/2006/relationships/image" Target="../media/image45.png"/><Relationship Id="rId5" Type="http://schemas.openxmlformats.org/officeDocument/2006/relationships/image" Target="../media/image4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3" Type="http://schemas.openxmlformats.org/officeDocument/2006/relationships/image" Target="../media/image38.png"/><Relationship Id="rId6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jpeg"/><Relationship Id="rId5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wmf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jpeg"/><Relationship Id="rId4" Type="http://schemas.openxmlformats.org/officeDocument/2006/relationships/image" Target="../media/image54.png"/><Relationship Id="rId7" Type="http://schemas.openxmlformats.org/officeDocument/2006/relationships/image" Target="../media/image57.png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0" Type="http://schemas.openxmlformats.org/officeDocument/2006/relationships/image" Target="../media/image60.png"/><Relationship Id="rId5" Type="http://schemas.openxmlformats.org/officeDocument/2006/relationships/image" Target="../media/image55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59.png"/><Relationship Id="rId3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5.bin"/><Relationship Id="rId4" Type="http://schemas.openxmlformats.org/officeDocument/2006/relationships/image" Target="../media/image65.wmf"/><Relationship Id="rId5" Type="http://schemas.openxmlformats.org/officeDocument/2006/relationships/image" Target="../media/image66.jpeg"/><Relationship Id="rId7" Type="http://schemas.openxmlformats.org/officeDocument/2006/relationships/image" Target="../media/image6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jpeg"/><Relationship Id="rId5" Type="http://schemas.openxmlformats.org/officeDocument/2006/relationships/oleObject" Target="../embeddings/Microsoft_Equation16.bin"/><Relationship Id="rId7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6" Type="http://schemas.openxmlformats.org/officeDocument/2006/relationships/oleObject" Target="../embeddings/Microsoft_Equation1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jpeg"/><Relationship Id="rId4" Type="http://schemas.openxmlformats.org/officeDocument/2006/relationships/image" Target="../media/image54.png"/><Relationship Id="rId7" Type="http://schemas.openxmlformats.org/officeDocument/2006/relationships/image" Target="../media/image57.png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0" Type="http://schemas.openxmlformats.org/officeDocument/2006/relationships/image" Target="../media/image60.png"/><Relationship Id="rId5" Type="http://schemas.openxmlformats.org/officeDocument/2006/relationships/image" Target="../media/image55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59.pn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8.png"/><Relationship Id="rId4" Type="http://schemas.openxmlformats.org/officeDocument/2006/relationships/tags" Target="../tags/tag4.xml"/><Relationship Id="rId7" Type="http://schemas.openxmlformats.org/officeDocument/2006/relationships/image" Target="../media/image73.wmf"/><Relationship Id="rId11" Type="http://schemas.openxmlformats.org/officeDocument/2006/relationships/image" Target="../media/image75.png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0.xml"/><Relationship Id="rId8" Type="http://schemas.openxmlformats.org/officeDocument/2006/relationships/oleObject" Target="../embeddings/Microsoft_Equation18.bin"/><Relationship Id="rId13" Type="http://schemas.openxmlformats.org/officeDocument/2006/relationships/image" Target="../media/image77.png"/><Relationship Id="rId10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12" Type="http://schemas.openxmlformats.org/officeDocument/2006/relationships/image" Target="../media/image76.wmf"/><Relationship Id="rId2" Type="http://schemas.openxmlformats.org/officeDocument/2006/relationships/tags" Target="../tags/tag2.xml"/><Relationship Id="rId9" Type="http://schemas.openxmlformats.org/officeDocument/2006/relationships/oleObject" Target="../embeddings/Microsoft_Equation19.bin"/><Relationship Id="rId3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1.bin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7" Type="http://schemas.openxmlformats.org/officeDocument/2006/relationships/image" Target="../media/image7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6" Type="http://schemas.openxmlformats.org/officeDocument/2006/relationships/oleObject" Target="../embeddings/Microsoft_Equation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4" Type="http://schemas.openxmlformats.org/officeDocument/2006/relationships/image" Target="../media/image85.wmf"/><Relationship Id="rId5" Type="http://schemas.openxmlformats.org/officeDocument/2006/relationships/oleObject" Target="../embeddings/Microsoft_Equation22.bin"/><Relationship Id="rId7" Type="http://schemas.openxmlformats.org/officeDocument/2006/relationships/oleObject" Target="../embeddings/Microsoft_Equation2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oleObject" Target="../embeddings/Microsoft_Equation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4" Type="http://schemas.openxmlformats.org/officeDocument/2006/relationships/notesSlide" Target="../notesSlides/notesSlide13.xml"/><Relationship Id="rId10" Type="http://schemas.openxmlformats.org/officeDocument/2006/relationships/image" Target="../media/image91.png"/><Relationship Id="rId5" Type="http://schemas.openxmlformats.org/officeDocument/2006/relationships/slide" Target="slide17.xml"/><Relationship Id="rId7" Type="http://schemas.openxmlformats.org/officeDocument/2006/relationships/image" Target="../media/image88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9" Type="http://schemas.openxmlformats.org/officeDocument/2006/relationships/image" Target="../media/image90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jpeg"/><Relationship Id="rId4" Type="http://schemas.openxmlformats.org/officeDocument/2006/relationships/image" Target="../media/image54.png"/><Relationship Id="rId7" Type="http://schemas.openxmlformats.org/officeDocument/2006/relationships/image" Target="../media/image57.png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0" Type="http://schemas.openxmlformats.org/officeDocument/2006/relationships/image" Target="../media/image60.png"/><Relationship Id="rId5" Type="http://schemas.openxmlformats.org/officeDocument/2006/relationships/image" Target="../media/image55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9" Type="http://schemas.openxmlformats.org/officeDocument/2006/relationships/image" Target="../media/image59.png"/><Relationship Id="rId3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99.png"/><Relationship Id="rId3" Type="http://schemas.openxmlformats.org/officeDocument/2006/relationships/notesSlide" Target="../notesSlides/notesSlide16.xml"/><Relationship Id="rId6" Type="http://schemas.openxmlformats.org/officeDocument/2006/relationships/oleObject" Target="../embeddings/Microsoft_Equation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4" Type="http://schemas.openxmlformats.org/officeDocument/2006/relationships/image" Target="../media/image96.png"/><Relationship Id="rId10" Type="http://schemas.openxmlformats.org/officeDocument/2006/relationships/image" Target="../media/image98.png"/><Relationship Id="rId5" Type="http://schemas.openxmlformats.org/officeDocument/2006/relationships/image" Target="../media/image100.png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97.png"/><Relationship Id="rId3" Type="http://schemas.openxmlformats.org/officeDocument/2006/relationships/notesSlide" Target="../notesSlides/notesSlide17.xml"/><Relationship Id="rId6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9" Type="http://schemas.openxmlformats.org/officeDocument/2006/relationships/oleObject" Target="../embeddings/Microsoft_Equation1.bin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5" Type="http://schemas.openxmlformats.org/officeDocument/2006/relationships/image" Target="../media/image106.jpeg"/><Relationship Id="rId7" Type="http://schemas.openxmlformats.org/officeDocument/2006/relationships/oleObject" Target="../embeddings/Microsoft_Equation2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6" Type="http://schemas.openxmlformats.org/officeDocument/2006/relationships/oleObject" Target="../embeddings/Microsoft_Equation2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9.bin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7" Type="http://schemas.openxmlformats.org/officeDocument/2006/relationships/hyperlink" Target="http://www.slac.stanford.edu/spires/find/wwwhepau/wwwscan?rawcmd=fin+%22Anselmino,%20M.%22" TargetMode="Externa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Relationship Id="rId6" Type="http://schemas.openxmlformats.org/officeDocument/2006/relationships/hyperlink" Target="http://www.slac.stanford.edu/spires/find/wwwhepau/wwwscan?rawcmd=fin+%22Arnold,%20S.%22" TargetMode="Externa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0.png"/><Relationship Id="rId5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8.png"/><Relationship Id="rId4" Type="http://schemas.openxmlformats.org/officeDocument/2006/relationships/image" Target="../media/image116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5" Type="http://schemas.openxmlformats.org/officeDocument/2006/relationships/image" Target="../media/image11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9.bin"/><Relationship Id="rId4" Type="http://schemas.openxmlformats.org/officeDocument/2006/relationships/image" Target="../media/image17.jpeg"/><Relationship Id="rId7" Type="http://schemas.openxmlformats.org/officeDocument/2006/relationships/oleObject" Target="../embeddings/Microsoft_Equation2.bin"/><Relationship Id="rId11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tiff"/><Relationship Id="rId16" Type="http://schemas.openxmlformats.org/officeDocument/2006/relationships/oleObject" Target="../embeddings/Microsoft_Equation11.bin"/><Relationship Id="rId8" Type="http://schemas.openxmlformats.org/officeDocument/2006/relationships/oleObject" Target="../embeddings/Microsoft_Equation3.bin"/><Relationship Id="rId13" Type="http://schemas.openxmlformats.org/officeDocument/2006/relationships/oleObject" Target="../embeddings/Microsoft_Equation8.bin"/><Relationship Id="rId10" Type="http://schemas.openxmlformats.org/officeDocument/2006/relationships/oleObject" Target="../embeddings/Microsoft_Equation5.bin"/><Relationship Id="rId5" Type="http://schemas.openxmlformats.org/officeDocument/2006/relationships/image" Target="../media/image18.png"/><Relationship Id="rId15" Type="http://schemas.openxmlformats.org/officeDocument/2006/relationships/oleObject" Target="../embeddings/Microsoft_Equation10.bin"/><Relationship Id="rId12" Type="http://schemas.openxmlformats.org/officeDocument/2006/relationships/oleObject" Target="../embeddings/Microsoft_Equation7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Microsoft_Equation4.bin"/><Relationship Id="rId3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jpe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20.png"/><Relationship Id="rId5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4.bin"/><Relationship Id="rId4" Type="http://schemas.openxmlformats.org/officeDocument/2006/relationships/image" Target="../media/image17.jpeg"/><Relationship Id="rId10" Type="http://schemas.openxmlformats.org/officeDocument/2006/relationships/image" Target="../media/image30.png"/><Relationship Id="rId5" Type="http://schemas.openxmlformats.org/officeDocument/2006/relationships/image" Target="../media/image28.png"/><Relationship Id="rId7" Type="http://schemas.openxmlformats.org/officeDocument/2006/relationships/oleObject" Target="../embeddings/Microsoft_Equation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29.png"/><Relationship Id="rId3" Type="http://schemas.openxmlformats.org/officeDocument/2006/relationships/image" Target="../media/image27.wmf"/><Relationship Id="rId6" Type="http://schemas.openxmlformats.org/officeDocument/2006/relationships/oleObject" Target="../embeddings/Microsoft_Equation1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tiff"/><Relationship Id="rId5" Type="http://schemas.openxmlformats.org/officeDocument/2006/relationships/image" Target="../media/image34.tif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f"/><Relationship Id="rId3" Type="http://schemas.openxmlformats.org/officeDocument/2006/relationships/image" Target="../media/image32.png"/><Relationship Id="rId6" Type="http://schemas.openxmlformats.org/officeDocument/2006/relationships/image" Target="../media/image3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837" y="1143000"/>
            <a:ext cx="6737442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ransverse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pin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hysics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With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CLAS12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029" y="3429000"/>
            <a:ext cx="2280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Contalbrigo</a:t>
            </a:r>
            <a:r>
              <a:rPr lang="en-US" sz="2000" dirty="0" smtClean="0"/>
              <a:t> Marco</a:t>
            </a:r>
          </a:p>
          <a:p>
            <a:r>
              <a:rPr lang="en-US" sz="2000" dirty="0" smtClean="0"/>
              <a:t>    INFN Ferrara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9568" y="5257800"/>
            <a:ext cx="6381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Workshop on </a:t>
            </a:r>
            <a:r>
              <a:rPr lang="en-US" dirty="0" err="1" smtClean="0"/>
              <a:t>Partonic</a:t>
            </a:r>
            <a:r>
              <a:rPr lang="en-US" dirty="0" smtClean="0"/>
              <a:t> Transverse Momentum in Hadrons:</a:t>
            </a:r>
          </a:p>
          <a:p>
            <a:pPr algn="ctr"/>
            <a:r>
              <a:rPr lang="en-US" dirty="0" smtClean="0"/>
              <a:t> Quark Spin-Orbit Correlations and Quark-Gluon Interactions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March 12-13, 2010 Duke University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51800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0198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09-09-23 21-12-3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393"/>
            <a:ext cx="9144000" cy="6239807"/>
          </a:xfrm>
          <a:prstGeom prst="rect">
            <a:avLst/>
          </a:prstGeom>
        </p:spPr>
      </p:pic>
      <p:sp>
        <p:nvSpPr>
          <p:cNvPr id="3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10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4495800" cy="526298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Reccomendation</a:t>
            </a:r>
            <a:r>
              <a:rPr lang="en-US" sz="2400" dirty="0" smtClean="0"/>
              <a:t>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We recommend the completion of the 12 </a:t>
            </a:r>
            <a:r>
              <a:rPr lang="en-US" sz="2000" dirty="0" err="1" smtClean="0">
                <a:solidFill>
                  <a:srgbClr val="800000"/>
                </a:solidFill>
              </a:rPr>
              <a:t>GeV</a:t>
            </a:r>
            <a:r>
              <a:rPr lang="en-US" sz="2000" dirty="0" smtClean="0">
                <a:solidFill>
                  <a:srgbClr val="800000"/>
                </a:solidFill>
              </a:rPr>
              <a:t> Upgrade at Jefferson Lab.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 It will enable three-dimensional imaging of the nucleon, revealing hidden aspects of its internal dynamics.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/>
              <a:t> It will complete our understanding of the transition between the </a:t>
            </a:r>
            <a:r>
              <a:rPr lang="en-US" dirty="0" err="1" smtClean="0"/>
              <a:t>hadronic</a:t>
            </a:r>
            <a:r>
              <a:rPr lang="en-US" dirty="0" smtClean="0"/>
              <a:t> and the quark/gluon descriptions of nuclei.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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…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rot="5400000">
            <a:off x="4566443" y="2745582"/>
            <a:ext cx="538163" cy="381000"/>
          </a:xfrm>
          <a:prstGeom prst="parallelogram">
            <a:avLst>
              <a:gd name="adj" fmla="val 48339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itchFamily="-65" charset="0"/>
            </a:endParaRPr>
          </a:p>
        </p:txBody>
      </p:sp>
      <p:pic>
        <p:nvPicPr>
          <p:cNvPr id="76803" name="Picture 4" descr="6_GeV_Racet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1257300"/>
            <a:ext cx="6705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476250" y="369888"/>
            <a:ext cx="3446463" cy="6477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99276" tIns="49638" rIns="99276" bIns="49638">
            <a:prstTxWarp prst="textNoShape">
              <a:avLst/>
            </a:prstTxWarp>
            <a:spAutoFit/>
          </a:bodyPr>
          <a:lstStyle/>
          <a:p>
            <a:pPr defTabSz="992188" eaLnBrk="0" hangingPunct="0">
              <a:spcBef>
                <a:spcPct val="50000"/>
              </a:spcBef>
            </a:pPr>
            <a:r>
              <a:rPr lang="en-US" sz="3600" b="1">
                <a:solidFill>
                  <a:srgbClr val="3333CC"/>
                </a:solidFill>
                <a:latin typeface="Tahoma" pitchFamily="-65" charset="0"/>
              </a:rPr>
              <a:t>6 GeV CEBAF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98475" y="379413"/>
            <a:ext cx="8680450" cy="4238625"/>
            <a:chOff x="314" y="239"/>
            <a:chExt cx="5468" cy="267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134" y="499"/>
              <a:ext cx="3648" cy="2410"/>
              <a:chOff x="2134" y="499"/>
              <a:chExt cx="3648" cy="2410"/>
            </a:xfrm>
          </p:grpSpPr>
          <p:pic>
            <p:nvPicPr>
              <p:cNvPr id="76824" name="Picture 7" descr="12_GeV_mods_NL-cryomodules_overl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34" y="787"/>
                <a:ext cx="864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5" name="Picture 8" descr="12_GeV_mods_SL-cryomodules_overlay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93" y="2050"/>
                <a:ext cx="1174" cy="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932" y="1408"/>
                <a:ext cx="632" cy="534"/>
                <a:chOff x="3146" y="1440"/>
                <a:chExt cx="632" cy="534"/>
              </a:xfrm>
            </p:grpSpPr>
            <p:sp>
              <p:nvSpPr>
                <p:cNvPr id="41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60" y="1440"/>
                  <a:ext cx="418" cy="1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defTabSz="992188" eaLnBrk="0" hangingPunct="0">
                    <a:spcBef>
                      <a:spcPct val="50000"/>
                    </a:spcBef>
                  </a:pPr>
                  <a:r>
                    <a:rPr lang="en-US" sz="17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alibri" pitchFamily="-65" charset="0"/>
                    </a:rPr>
                    <a:t>CHL-2</a:t>
                  </a:r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3146" y="1536"/>
                  <a:ext cx="406" cy="438"/>
                  <a:chOff x="3146" y="1536"/>
                  <a:chExt cx="406" cy="438"/>
                </a:xfrm>
              </p:grpSpPr>
              <p:pic>
                <p:nvPicPr>
                  <p:cNvPr id="76832" name="Picture 12" descr="12_GeV_mods_CHL_overlay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146" y="1707"/>
                    <a:ext cx="184" cy="2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33" name="Picture 13" descr="12_GeV_mods_arrow_overlay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329" y="1536"/>
                    <a:ext cx="22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342" y="499"/>
                <a:ext cx="1440" cy="732"/>
                <a:chOff x="4560" y="528"/>
                <a:chExt cx="1440" cy="732"/>
              </a:xfrm>
            </p:grpSpPr>
            <p:sp>
              <p:nvSpPr>
                <p:cNvPr id="41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704" y="528"/>
                  <a:ext cx="1296" cy="52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99276" tIns="49638" rIns="99276" bIns="49638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92188" eaLnBrk="0" hangingPunct="0">
                    <a:spcBef>
                      <a:spcPct val="50000"/>
                    </a:spcBef>
                  </a:pPr>
                  <a:r>
                    <a:rPr lang="en-US" sz="16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</a:rPr>
                    <a:t>Upgrade magnets and power supplies</a:t>
                  </a:r>
                  <a:endParaRPr lang="en-US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endParaRPr>
                </a:p>
              </p:txBody>
            </p:sp>
            <p:pic>
              <p:nvPicPr>
                <p:cNvPr id="76829" name="Picture 16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560" y="864"/>
                  <a:ext cx="306" cy="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6823" name="Text Box 17"/>
            <p:cNvSpPr txBox="1">
              <a:spLocks noChangeArrowheads="1"/>
            </p:cNvSpPr>
            <p:nvPr/>
          </p:nvSpPr>
          <p:spPr bwMode="auto">
            <a:xfrm>
              <a:off x="314" y="239"/>
              <a:ext cx="2287" cy="34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992188" eaLnBrk="0" hangingPunct="0">
                <a:spcBef>
                  <a:spcPct val="50000"/>
                </a:spcBef>
              </a:pPr>
              <a:r>
                <a:rPr lang="en-US" sz="3600" b="1" u="sng" dirty="0">
                  <a:solidFill>
                    <a:srgbClr val="FF0000"/>
                  </a:solidFill>
                  <a:latin typeface="Tahoma" pitchFamily="-65" charset="0"/>
                </a:rPr>
                <a:t>12 </a:t>
              </a:r>
              <a:r>
                <a:rPr lang="en-US" sz="3600" b="1" u="sng" dirty="0" err="1">
                  <a:solidFill>
                    <a:srgbClr val="FF0000"/>
                  </a:solidFill>
                  <a:latin typeface="Tahoma" pitchFamily="-65" charset="0"/>
                </a:rPr>
                <a:t>GeV</a:t>
              </a:r>
              <a:r>
                <a:rPr lang="en-US" sz="3600" b="1" u="sng" dirty="0">
                  <a:solidFill>
                    <a:srgbClr val="FF0000"/>
                  </a:solidFill>
                  <a:latin typeface="Tahoma" pitchFamily="-65" charset="0"/>
                </a:rPr>
                <a:t> CEBAF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212850" y="3895725"/>
            <a:ext cx="4908550" cy="2038350"/>
            <a:chOff x="764" y="2454"/>
            <a:chExt cx="3092" cy="1284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2139" y="3286"/>
              <a:ext cx="1717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  <a:spAutoFit/>
            </a:bodyPr>
            <a:lstStyle/>
            <a:p>
              <a:pPr defTabSz="992188" eaLnBrk="0" hangingPunct="0"/>
              <a:r>
                <a:rPr lang="en-US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pitchFamily="-65" charset="0"/>
                </a:rPr>
                <a:t>Enhance equipment in existing halls</a:t>
              </a: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 rot="2428027">
              <a:off x="764" y="2454"/>
              <a:ext cx="1481" cy="9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107784" tIns="53892" rIns="107784" bIns="53892">
              <a:prstTxWarp prst="textNoShape">
                <a:avLst/>
              </a:prstTxWarp>
            </a:bodyPr>
            <a:lstStyle/>
            <a:p>
              <a:pPr algn="ctr" defTabSz="992188" eaLnBrk="0" hangingPunct="0"/>
              <a:endParaRPr lang="en-US" sz="2600" b="1" i="1" u="sng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65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952500" y="3175"/>
            <a:ext cx="8162925" cy="4652963"/>
            <a:chOff x="636" y="0"/>
            <a:chExt cx="5142" cy="2931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36" y="0"/>
              <a:ext cx="5142" cy="2931"/>
              <a:chOff x="636" y="0"/>
              <a:chExt cx="5142" cy="2931"/>
            </a:xfrm>
          </p:grpSpPr>
          <p:pic>
            <p:nvPicPr>
              <p:cNvPr id="76814" name="Picture 23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64" y="530"/>
                <a:ext cx="610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5" name="Picture 24" descr="12_GeV_mods_Arc-10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36" y="1749"/>
                <a:ext cx="2134" cy="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554" y="67"/>
                <a:ext cx="945" cy="606"/>
                <a:chOff x="3792" y="74"/>
                <a:chExt cx="945" cy="606"/>
              </a:xfrm>
            </p:grpSpPr>
            <p:pic>
              <p:nvPicPr>
                <p:cNvPr id="76818" name="Picture 26" descr="12_GeV_mods_Hall-D_overlay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792" y="74"/>
                  <a:ext cx="945" cy="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819" name="AutoShape 2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084" y="324"/>
                  <a:ext cx="192" cy="240"/>
                </a:xfrm>
                <a:prstGeom prst="parallelogram">
                  <a:avLst>
                    <a:gd name="adj" fmla="val 59023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400">
                    <a:solidFill>
                      <a:srgbClr val="000000"/>
                    </a:solidFill>
                    <a:latin typeface="Calibri" pitchFamily="-65" charset="0"/>
                  </a:endParaRPr>
                </a:p>
              </p:txBody>
            </p:sp>
          </p:grpSp>
          <p:sp>
            <p:nvSpPr>
              <p:cNvPr id="76817" name="Text Box 28"/>
              <p:cNvSpPr txBox="1">
                <a:spLocks noChangeArrowheads="1"/>
              </p:cNvSpPr>
              <p:nvPr/>
            </p:nvSpPr>
            <p:spPr bwMode="auto">
              <a:xfrm>
                <a:off x="4606" y="0"/>
                <a:ext cx="11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000000"/>
                    </a:solidFill>
                  </a:rPr>
                  <a:t>add Hall D </a:t>
                </a:r>
              </a:p>
              <a:p>
                <a:pPr eaLnBrk="0" hangingPunct="0"/>
                <a:r>
                  <a:rPr lang="en-US" b="1" i="1">
                    <a:solidFill>
                      <a:srgbClr val="000000"/>
                    </a:solidFill>
                  </a:rPr>
                  <a:t>(and beam line)</a:t>
                </a:r>
                <a:endParaRPr lang="en-US" sz="2000" b="1" i="1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6813" name="Freeform 29"/>
            <p:cNvSpPr>
              <a:spLocks/>
            </p:cNvSpPr>
            <p:nvPr/>
          </p:nvSpPr>
          <p:spPr bwMode="auto">
            <a:xfrm>
              <a:off x="3822" y="341"/>
              <a:ext cx="304" cy="130"/>
            </a:xfrm>
            <a:custGeom>
              <a:avLst/>
              <a:gdLst>
                <a:gd name="T0" fmla="*/ 0 w 304"/>
                <a:gd name="T1" fmla="*/ 130 h 130"/>
                <a:gd name="T2" fmla="*/ 14 w 304"/>
                <a:gd name="T3" fmla="*/ 108 h 130"/>
                <a:gd name="T4" fmla="*/ 28 w 304"/>
                <a:gd name="T5" fmla="*/ 122 h 130"/>
                <a:gd name="T6" fmla="*/ 44 w 304"/>
                <a:gd name="T7" fmla="*/ 128 h 130"/>
                <a:gd name="T8" fmla="*/ 53 w 304"/>
                <a:gd name="T9" fmla="*/ 107 h 130"/>
                <a:gd name="T10" fmla="*/ 72 w 304"/>
                <a:gd name="T11" fmla="*/ 99 h 130"/>
                <a:gd name="T12" fmla="*/ 88 w 304"/>
                <a:gd name="T13" fmla="*/ 106 h 130"/>
                <a:gd name="T14" fmla="*/ 94 w 304"/>
                <a:gd name="T15" fmla="*/ 88 h 130"/>
                <a:gd name="T16" fmla="*/ 96 w 304"/>
                <a:gd name="T17" fmla="*/ 82 h 130"/>
                <a:gd name="T18" fmla="*/ 112 w 304"/>
                <a:gd name="T19" fmla="*/ 84 h 130"/>
                <a:gd name="T20" fmla="*/ 128 w 304"/>
                <a:gd name="T21" fmla="*/ 88 h 130"/>
                <a:gd name="T22" fmla="*/ 146 w 304"/>
                <a:gd name="T23" fmla="*/ 60 h 130"/>
                <a:gd name="T24" fmla="*/ 152 w 304"/>
                <a:gd name="T25" fmla="*/ 62 h 130"/>
                <a:gd name="T26" fmla="*/ 158 w 304"/>
                <a:gd name="T27" fmla="*/ 66 h 130"/>
                <a:gd name="T28" fmla="*/ 170 w 304"/>
                <a:gd name="T29" fmla="*/ 70 h 130"/>
                <a:gd name="T30" fmla="*/ 192 w 304"/>
                <a:gd name="T31" fmla="*/ 38 h 130"/>
                <a:gd name="T32" fmla="*/ 214 w 304"/>
                <a:gd name="T33" fmla="*/ 54 h 130"/>
                <a:gd name="T34" fmla="*/ 236 w 304"/>
                <a:gd name="T35" fmla="*/ 24 h 130"/>
                <a:gd name="T36" fmla="*/ 254 w 304"/>
                <a:gd name="T37" fmla="*/ 34 h 130"/>
                <a:gd name="T38" fmla="*/ 266 w 304"/>
                <a:gd name="T39" fmla="*/ 38 h 130"/>
                <a:gd name="T40" fmla="*/ 286 w 304"/>
                <a:gd name="T41" fmla="*/ 10 h 130"/>
                <a:gd name="T42" fmla="*/ 304 w 304"/>
                <a:gd name="T43" fmla="*/ 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130"/>
                <a:gd name="T68" fmla="*/ 304 w 30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6810" name="Rectangle 20"/>
          <p:cNvSpPr>
            <a:spLocks noChangeArrowheads="1"/>
          </p:cNvSpPr>
          <p:nvPr/>
        </p:nvSpPr>
        <p:spPr bwMode="auto">
          <a:xfrm>
            <a:off x="7121525" y="1925637"/>
            <a:ext cx="1981200" cy="462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000099"/>
                </a:solidFill>
                <a:latin typeface="Calibri" pitchFamily="-65" charset="0"/>
              </a:rPr>
              <a:t>2008-2014:     </a:t>
            </a:r>
            <a:r>
              <a:rPr lang="en-US" sz="1400" i="1" dirty="0">
                <a:solidFill>
                  <a:srgbClr val="000099"/>
                </a:solidFill>
                <a:latin typeface="Calibri" pitchFamily="-65" charset="0"/>
              </a:rPr>
              <a:t>Construction </a:t>
            </a:r>
            <a:r>
              <a:rPr lang="en-US" sz="1400" i="1" dirty="0">
                <a:latin typeface="Calibri" pitchFamily="-65" charset="0"/>
              </a:rPr>
              <a:t>(</a:t>
            </a:r>
            <a:r>
              <a:rPr lang="en-US" sz="1400" b="1" i="1" dirty="0">
                <a:latin typeface="Calibri" pitchFamily="-65" charset="0"/>
              </a:rPr>
              <a:t>funded at 99%)</a:t>
            </a:r>
            <a:endParaRPr lang="en-US" sz="1400" i="1" dirty="0">
              <a:solidFill>
                <a:srgbClr val="000099"/>
              </a:solidFill>
              <a:latin typeface="Calibri" pitchFamily="-65" charset="0"/>
            </a:endParaRPr>
          </a:p>
          <a:p>
            <a:pPr>
              <a:lnSpc>
                <a:spcPct val="6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May 2012</a:t>
            </a: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6 </a:t>
            </a:r>
            <a:r>
              <a:rPr lang="en-US" sz="1400" i="1" dirty="0" err="1">
                <a:solidFill>
                  <a:srgbClr val="FF0000"/>
                </a:solidFill>
                <a:latin typeface="Calibri" pitchFamily="-65" charset="0"/>
              </a:rPr>
              <a:t>GeV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Accelerator Shutdown starts</a:t>
            </a:r>
          </a:p>
          <a:p>
            <a:pPr>
              <a:lnSpc>
                <a:spcPct val="5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May 2013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     Accelerator Commissioning starts</a:t>
            </a:r>
          </a:p>
          <a:p>
            <a:pPr>
              <a:lnSpc>
                <a:spcPct val="60000"/>
              </a:lnSpc>
              <a:spcAft>
                <a:spcPct val="30000"/>
              </a:spcAft>
            </a:pPr>
            <a:endParaRPr lang="en-US" sz="1400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October 2013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</a:t>
            </a: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Hall Commissioning starts</a:t>
            </a:r>
          </a:p>
          <a:p>
            <a:pPr>
              <a:spcAft>
                <a:spcPct val="30000"/>
              </a:spcAft>
            </a:pPr>
            <a:endParaRPr lang="en-US" sz="1400" b="1" i="1" dirty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Aft>
                <a:spcPct val="3000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itchFamily="-65" charset="0"/>
              </a:rPr>
              <a:t>2013-2015</a:t>
            </a: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       </a:t>
            </a:r>
          </a:p>
          <a:p>
            <a:pPr>
              <a:spcAft>
                <a:spcPct val="30000"/>
              </a:spcAft>
            </a:pPr>
            <a:r>
              <a:rPr lang="en-US" sz="1400" i="1" dirty="0">
                <a:solidFill>
                  <a:srgbClr val="FF0000"/>
                </a:solidFill>
                <a:latin typeface="Calibri" pitchFamily="-65" charset="0"/>
              </a:rPr>
              <a:t>Pre-Ops (beam commissioning)</a:t>
            </a:r>
          </a:p>
        </p:txBody>
      </p:sp>
      <p:sp>
        <p:nvSpPr>
          <p:cNvPr id="34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5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11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1234887"/>
            <a:ext cx="28135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current         </a:t>
            </a:r>
            <a:r>
              <a:rPr lang="en-US" dirty="0" smtClean="0">
                <a:solidFill>
                  <a:srgbClr val="FF0000"/>
                </a:solidFill>
              </a:rPr>
              <a:t>90 </a:t>
            </a:r>
            <a:r>
              <a:rPr lang="en-US" dirty="0" err="1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Beam polarization  </a:t>
            </a:r>
            <a:r>
              <a:rPr lang="en-US" dirty="0" smtClean="0">
                <a:solidFill>
                  <a:srgbClr val="FF0000"/>
                </a:solidFill>
              </a:rPr>
              <a:t>85 %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473" y="2967335"/>
            <a:ext cx="5049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27651" name="Picture 5" descr="Snapshot 2009-09-08 22-44-24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05050"/>
            <a:ext cx="436100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838200"/>
            <a:ext cx="28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 defined by luminosity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314" y="4648200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130607" y="4865132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029200"/>
            <a:ext cx="6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35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1752600"/>
            <a:ext cx="389655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9848" y="1932543"/>
            <a:ext cx="322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Q2 for same </a:t>
            </a:r>
            <a:r>
              <a:rPr lang="en-US" dirty="0" err="1" smtClean="0"/>
              <a:t>x</a:t>
            </a:r>
            <a:r>
              <a:rPr lang="en-US" dirty="0" smtClean="0"/>
              <a:t> range</a:t>
            </a:r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 rot="10800000" flipH="1">
            <a:off x="762000" y="1447800"/>
            <a:ext cx="1447800" cy="3886200"/>
          </a:xfrm>
          <a:prstGeom prst="rtTriangl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701877">
            <a:off x="888074" y="3286319"/>
            <a:ext cx="71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810000"/>
            <a:ext cx="6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endParaRPr lang="en-US" baseline="30000" dirty="0"/>
          </a:p>
        </p:txBody>
      </p:sp>
      <p:sp>
        <p:nvSpPr>
          <p:cNvPr id="21" name="Freeform 20"/>
          <p:cNvSpPr/>
          <p:nvPr/>
        </p:nvSpPr>
        <p:spPr>
          <a:xfrm>
            <a:off x="3611674" y="3224749"/>
            <a:ext cx="515954" cy="2286944"/>
          </a:xfrm>
          <a:custGeom>
            <a:avLst/>
            <a:gdLst>
              <a:gd name="connsiteX0" fmla="*/ 515954 w 515954"/>
              <a:gd name="connsiteY0" fmla="*/ 0 h 2286944"/>
              <a:gd name="connsiteX1" fmla="*/ 73708 w 515954"/>
              <a:gd name="connsiteY1" fmla="*/ 1961858 h 2286944"/>
              <a:gd name="connsiteX2" fmla="*/ 73708 w 515954"/>
              <a:gd name="connsiteY2" fmla="*/ 1950518 h 2286944"/>
              <a:gd name="connsiteX3" fmla="*/ 73708 w 515954"/>
              <a:gd name="connsiteY3" fmla="*/ 1950518 h 228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54" h="2286944">
                <a:moveTo>
                  <a:pt x="515954" y="0"/>
                </a:moveTo>
                <a:lnTo>
                  <a:pt x="73708" y="1961858"/>
                </a:lnTo>
                <a:cubicBezTo>
                  <a:pt x="0" y="2286944"/>
                  <a:pt x="73708" y="1950518"/>
                  <a:pt x="73708" y="1950518"/>
                </a:cubicBezTo>
                <a:lnTo>
                  <a:pt x="73708" y="1950518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852270">
            <a:off x="3098496" y="4153300"/>
            <a:ext cx="205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Resonance region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12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-7620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The SIDIS landscape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1999" y="1447800"/>
            <a:ext cx="3581401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D51214">
                <a:alpha val="75000"/>
              </a:srgbClr>
            </a:glow>
            <a:outerShdw blurRad="40000" dist="20000" dir="5400000" rotWithShape="0">
              <a:schemeClr val="tx2">
                <a:lumMod val="40000"/>
                <a:lumOff val="6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24600" y="2362200"/>
            <a:ext cx="685800" cy="2514600"/>
          </a:xfrm>
          <a:prstGeom prst="rect">
            <a:avLst/>
          </a:prstGeom>
          <a:noFill/>
          <a:ln>
            <a:solidFill>
              <a:schemeClr val="accent6">
                <a:lumMod val="75000"/>
                <a:alpha val="20000"/>
              </a:schemeClr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145171" y="5180349"/>
            <a:ext cx="206377" cy="1275680"/>
          </a:xfrm>
          <a:prstGeom prst="rightBrace">
            <a:avLst/>
          </a:prstGeom>
          <a:ln>
            <a:solidFill>
              <a:srgbClr val="FF22F6"/>
            </a:solidFill>
          </a:ln>
          <a:effectLst>
            <a:glow rad="101600">
              <a:srgbClr val="FFB3E2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0" y="6019800"/>
            <a:ext cx="210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019FF"/>
                </a:solidFill>
              </a:rPr>
              <a:t>Matches valence</a:t>
            </a:r>
            <a:endParaRPr lang="en-US" sz="2000" dirty="0">
              <a:solidFill>
                <a:srgbClr val="A019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5410200"/>
            <a:ext cx="34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019FF"/>
                </a:solidFill>
              </a:rPr>
              <a:t>Complementary experiments</a:t>
            </a:r>
            <a:endParaRPr lang="en-US" sz="2000" dirty="0">
              <a:solidFill>
                <a:srgbClr val="A019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600200" y="792320"/>
            <a:ext cx="4631398" cy="3017680"/>
            <a:chOff x="1600200" y="792320"/>
            <a:chExt cx="4631398" cy="3017680"/>
          </a:xfrm>
        </p:grpSpPr>
        <p:pic>
          <p:nvPicPr>
            <p:cNvPr id="61" name="Picture 51" descr="CLAS12_detector_n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792320"/>
              <a:ext cx="4631398" cy="301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03856" y="990600"/>
              <a:ext cx="50634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66FF"/>
                  </a:solidFill>
                  <a:latin typeface="Calibri" charset="0"/>
                </a:rPr>
                <a:t>PCAL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4808537" y="2971800"/>
              <a:ext cx="525463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FTOF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326567" y="1628001"/>
              <a:ext cx="47403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LTCC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987109" y="2182812"/>
              <a:ext cx="518091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66FF"/>
                  </a:solidFill>
                  <a:latin typeface="Calibri" charset="0"/>
                </a:rPr>
                <a:t>HTCC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5334000" y="2182812"/>
              <a:ext cx="340057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EC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981200" y="1517302"/>
              <a:ext cx="513632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66FF"/>
                  </a:solidFill>
                  <a:latin typeface="Calibri" charset="0"/>
                </a:rPr>
                <a:t>SVT</a:t>
              </a:r>
            </a:p>
            <a:p>
              <a:pPr eaLnBrk="0" hangingPunct="0"/>
              <a:r>
                <a:rPr lang="en-US" sz="1200" b="1" dirty="0" smtClean="0">
                  <a:solidFill>
                    <a:srgbClr val="0066FF"/>
                  </a:solidFill>
                  <a:latin typeface="Calibri" charset="0"/>
                </a:rPr>
                <a:t>CTOF</a:t>
              </a:r>
              <a:endParaRPr lang="en-US" sz="1200" b="1" dirty="0">
                <a:solidFill>
                  <a:srgbClr val="0066FF"/>
                </a:solidFill>
                <a:latin typeface="Calibri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2694801"/>
              <a:ext cx="97747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5T solenoid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97588" y="2618601"/>
              <a:ext cx="56961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toroid</a:t>
              </a:r>
              <a:endParaRPr lang="en-US" sz="1200" dirty="0"/>
            </a:p>
          </p:txBody>
        </p:sp>
      </p:grp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0" y="1748135"/>
            <a:ext cx="1678207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Berlin Sans FB" pitchFamily="34" charset="0"/>
              </a:rPr>
              <a:t>10 </a:t>
            </a:r>
            <a:r>
              <a:rPr lang="en-US" sz="1200" dirty="0" err="1" smtClean="0">
                <a:latin typeface="Berlin Sans FB" pitchFamily="34" charset="0"/>
              </a:rPr>
              <a:t>nA</a:t>
            </a:r>
            <a:r>
              <a:rPr lang="en-US" sz="1200" dirty="0" smtClean="0">
                <a:latin typeface="Berlin Sans FB" pitchFamily="34" charset="0"/>
              </a:rPr>
              <a:t> </a:t>
            </a:r>
            <a:r>
              <a:rPr lang="en-US" sz="1200" dirty="0" smtClean="0">
                <a:latin typeface="Berlin Sans FB" pitchFamily="34" charset="0"/>
              </a:rPr>
              <a:t> electron beam</a:t>
            </a:r>
            <a:endParaRPr lang="en-US" sz="1200" dirty="0" smtClean="0">
              <a:latin typeface="Berlin Sans FB" pitchFamily="34" charset="0"/>
            </a:endParaRPr>
          </a:p>
          <a:p>
            <a:r>
              <a:rPr lang="en-US" sz="1200" dirty="0" smtClean="0">
                <a:latin typeface="Berlin Sans FB" pitchFamily="34" charset="0"/>
              </a:rPr>
              <a:t>85% beam </a:t>
            </a:r>
            <a:r>
              <a:rPr lang="en-US" sz="1200" dirty="0" err="1" smtClean="0">
                <a:latin typeface="Berlin Sans FB" pitchFamily="34" charset="0"/>
              </a:rPr>
              <a:t>po</a:t>
            </a:r>
            <a:r>
              <a:rPr lang="en-US" sz="1200" b="0" dirty="0" err="1" smtClean="0">
                <a:latin typeface="Berlin Sans FB" pitchFamily="34" charset="0"/>
              </a:rPr>
              <a:t>lariz</a:t>
            </a:r>
            <a:r>
              <a:rPr lang="en-US" sz="1200" b="0" dirty="0" smtClean="0">
                <a:latin typeface="Berlin Sans FB" pitchFamily="34" charset="0"/>
              </a:rPr>
              <a:t> </a:t>
            </a:r>
            <a:endParaRPr lang="it-IT" sz="1200" b="0" dirty="0">
              <a:latin typeface="Berlin Sans FB" pitchFamily="34" charset="0"/>
            </a:endParaRPr>
          </a:p>
        </p:txBody>
      </p:sp>
      <p:sp>
        <p:nvSpPr>
          <p:cNvPr id="58375" name="Text Box 14"/>
          <p:cNvSpPr txBox="1">
            <a:spLocks noChangeArrowheads="1"/>
          </p:cNvSpPr>
          <p:nvPr/>
        </p:nvSpPr>
        <p:spPr bwMode="auto">
          <a:xfrm>
            <a:off x="50800" y="3163669"/>
            <a:ext cx="1778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multi-purpose detector </a:t>
            </a:r>
            <a:endParaRPr lang="en-US" sz="1200" dirty="0" smtClean="0">
              <a:solidFill>
                <a:srgbClr val="0000FF"/>
              </a:solidFill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0" hangingPunct="0"/>
            <a:r>
              <a:rPr lang="en-US" sz="1200" dirty="0" smtClean="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for </a:t>
            </a:r>
            <a:r>
              <a:rPr lang="en-US" sz="1200" dirty="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fixed target </a:t>
            </a:r>
            <a:r>
              <a:rPr lang="en-US" sz="1200" dirty="0" smtClean="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electron scattering </a:t>
            </a:r>
            <a:r>
              <a:rPr lang="en-US" sz="1200" dirty="0">
                <a:solidFill>
                  <a:srgbClr val="0000FF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experiments</a:t>
            </a:r>
          </a:p>
        </p:txBody>
      </p:sp>
      <p:sp>
        <p:nvSpPr>
          <p:cNvPr id="58376" name="Text Box 16"/>
          <p:cNvSpPr txBox="1">
            <a:spLocks noChangeArrowheads="1"/>
          </p:cNvSpPr>
          <p:nvPr/>
        </p:nvSpPr>
        <p:spPr bwMode="auto">
          <a:xfrm>
            <a:off x="6351588" y="2438400"/>
            <a:ext cx="2563812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Pion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and </a:t>
            </a:r>
            <a:r>
              <a:rPr lang="en-US" sz="1400" b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kaon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, …. SSA 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7" name="Line 22"/>
          <p:cNvSpPr>
            <a:spLocks noChangeShapeType="1"/>
          </p:cNvSpPr>
          <p:nvPr/>
        </p:nvSpPr>
        <p:spPr bwMode="auto">
          <a:xfrm>
            <a:off x="390525" y="2339975"/>
            <a:ext cx="10191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8" name="Text Box 25"/>
          <p:cNvSpPr txBox="1">
            <a:spLocks noChangeArrowheads="1"/>
          </p:cNvSpPr>
          <p:nvPr/>
        </p:nvSpPr>
        <p:spPr bwMode="auto">
          <a:xfrm>
            <a:off x="6400800" y="1902023"/>
            <a:ext cx="2514600" cy="307777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broad kinematical range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9" name="Text Box 28"/>
          <p:cNvSpPr txBox="1">
            <a:spLocks noChangeArrowheads="1"/>
          </p:cNvSpPr>
          <p:nvPr/>
        </p:nvSpPr>
        <p:spPr bwMode="auto">
          <a:xfrm>
            <a:off x="6351588" y="838200"/>
            <a:ext cx="2563812" cy="3048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large luminosity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80" name="Text Box 29"/>
          <p:cNvSpPr txBox="1">
            <a:spLocks noChangeArrowheads="1"/>
          </p:cNvSpPr>
          <p:nvPr/>
        </p:nvSpPr>
        <p:spPr bwMode="auto">
          <a:xfrm>
            <a:off x="6351588" y="1371600"/>
            <a:ext cx="2563812" cy="307777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 and D targets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58385" name="Text Box 36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CLAS12 European Workshop                                                                    26 February 2009</a:t>
              </a:r>
            </a:p>
          </p:txBody>
        </p:sp>
        <p:sp>
          <p:nvSpPr>
            <p:cNvPr id="58386" name="Line 37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83" name="Text Box 40"/>
          <p:cNvSpPr txBox="1">
            <a:spLocks noChangeArrowheads="1"/>
          </p:cNvSpPr>
          <p:nvPr/>
        </p:nvSpPr>
        <p:spPr bwMode="auto">
          <a:xfrm>
            <a:off x="457200" y="4210050"/>
            <a:ext cx="1190625" cy="1069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Q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&gt;1GeV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lang="en-US" sz="1600" dirty="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W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&gt;4 GeV</a:t>
            </a:r>
            <a:r>
              <a:rPr lang="en-US" sz="1600" baseline="300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lang="en-US" sz="1600" dirty="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0" hangingPunct="0"/>
            <a:r>
              <a:rPr lang="en-US" sz="1600" dirty="0" err="1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y</a:t>
            </a:r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&lt;0.85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M</a:t>
            </a:r>
            <a:r>
              <a:rPr lang="en-US" sz="1600" baseline="-250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&gt;2GeV</a:t>
            </a:r>
            <a:endParaRPr lang="en-US" sz="1600" baseline="30000" dirty="0">
              <a:solidFill>
                <a:schemeClr val="tx1"/>
              </a:solidFill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84" name="Text Box 41"/>
          <p:cNvSpPr txBox="1">
            <a:spLocks noChangeArrowheads="1"/>
          </p:cNvSpPr>
          <p:nvPr/>
        </p:nvSpPr>
        <p:spPr bwMode="auto">
          <a:xfrm>
            <a:off x="5718175" y="3044825"/>
            <a:ext cx="3425825" cy="1165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Large kinematic ranges accessible with CLAS12 are important for separation of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Valence region 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Higher Twist contributions  (Q</a:t>
            </a:r>
            <a:r>
              <a:rPr lang="en-US" sz="1400" baseline="300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Perturbative</a:t>
            </a: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regime (P</a:t>
            </a:r>
            <a:r>
              <a:rPr lang="en-US" sz="1400" baseline="-250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 </a:t>
            </a: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≥ 1</a:t>
            </a:r>
            <a:r>
              <a:rPr lang="en-US" sz="1400" dirty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13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9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5" y="4221163"/>
            <a:ext cx="3416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5" descr="CLAS12_2D"/>
          <p:cNvPicPr>
            <a:picLocks noChangeAspect="1" noChangeArrowheads="1"/>
          </p:cNvPicPr>
          <p:nvPr/>
        </p:nvPicPr>
        <p:blipFill>
          <a:blip r:embed="rId5"/>
          <a:srcRect l="15834" t="12222" r="20833" b="13333"/>
          <a:stretch>
            <a:fillRect/>
          </a:stretch>
        </p:blipFill>
        <p:spPr bwMode="auto">
          <a:xfrm>
            <a:off x="1981200" y="3809999"/>
            <a:ext cx="331398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65087" y="5562600"/>
            <a:ext cx="2144713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latin typeface="Times" charset="0"/>
              </a:rPr>
              <a:t>Wide detector</a:t>
            </a:r>
            <a:r>
              <a:rPr lang="en-US" sz="1400" b="1" dirty="0" smtClean="0">
                <a:latin typeface="Times" charset="0"/>
              </a:rPr>
              <a:t> acceptance 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allows current &amp; target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 fragmentation </a:t>
            </a:r>
            <a:r>
              <a:rPr lang="en-US" sz="1400" b="1" dirty="0" err="1" smtClean="0">
                <a:latin typeface="Times" charset="0"/>
              </a:rPr>
              <a:t>measur</a:t>
            </a:r>
            <a:r>
              <a:rPr lang="en-US" sz="1400" b="1" dirty="0" smtClean="0">
                <a:latin typeface="Times" charset="0"/>
              </a:rPr>
              <a:t>.</a:t>
            </a:r>
            <a:endParaRPr lang="en-US" sz="1400" baseline="30000" dirty="0">
              <a:latin typeface="Calibri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-7620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087" y="838200"/>
            <a:ext cx="149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L~ 10</a:t>
            </a:r>
            <a:r>
              <a:rPr lang="en-US" baseline="30000" dirty="0" smtClean="0">
                <a:latin typeface="Calibri" charset="0"/>
              </a:rPr>
              <a:t>35 </a:t>
            </a:r>
            <a:r>
              <a:rPr lang="en-US" dirty="0" smtClean="0">
                <a:latin typeface="Calibri" charset="0"/>
              </a:rPr>
              <a:t>cm</a:t>
            </a:r>
            <a:r>
              <a:rPr lang="en-US" baseline="30000" dirty="0" smtClean="0">
                <a:latin typeface="Calibri" charset="0"/>
              </a:rPr>
              <a:t>-2</a:t>
            </a:r>
            <a:r>
              <a:rPr lang="en-US" dirty="0" smtClean="0">
                <a:latin typeface="Calibri" charset="0"/>
              </a:rPr>
              <a:t>s</a:t>
            </a:r>
            <a:r>
              <a:rPr lang="en-US" baseline="30000" dirty="0" smtClean="0">
                <a:latin typeface="Calibri" charset="0"/>
              </a:rPr>
              <a:t>-1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2438400"/>
            <a:ext cx="125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charset="0"/>
              </a:rPr>
              <a:t>NH</a:t>
            </a:r>
            <a:r>
              <a:rPr lang="en-US" sz="1200" baseline="-25000" dirty="0" smtClean="0">
                <a:latin typeface="Calibri" charset="0"/>
              </a:rPr>
              <a:t>3</a:t>
            </a:r>
            <a:r>
              <a:rPr lang="en-US" sz="1200" dirty="0" smtClean="0">
                <a:latin typeface="Calibri" charset="0"/>
              </a:rPr>
              <a:t> </a:t>
            </a:r>
            <a:r>
              <a:rPr lang="en-US" sz="1200" dirty="0" smtClean="0">
                <a:latin typeface="Calibri" charset="0"/>
              </a:rPr>
              <a:t>ND</a:t>
            </a:r>
            <a:r>
              <a:rPr lang="en-US" sz="1200" baseline="-25000" dirty="0" smtClean="0">
                <a:latin typeface="Calibri" charset="0"/>
              </a:rPr>
              <a:t>3</a:t>
            </a:r>
            <a:r>
              <a:rPr lang="en-US" sz="1200" dirty="0" smtClean="0">
                <a:latin typeface="Calibri" charset="0"/>
              </a:rPr>
              <a:t> target</a:t>
            </a:r>
          </a:p>
          <a:p>
            <a:r>
              <a:rPr lang="en-US" sz="1200" dirty="0" smtClean="0">
                <a:latin typeface="Calibri" charset="0"/>
              </a:rPr>
              <a:t>85 % polarization</a:t>
            </a:r>
            <a:endParaRPr lang="en-US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5222944"/>
            <a:ext cx="1874837" cy="140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1600200" y="792320"/>
            <a:ext cx="4631398" cy="3017680"/>
            <a:chOff x="1600200" y="792320"/>
            <a:chExt cx="4631398" cy="3017680"/>
          </a:xfrm>
        </p:grpSpPr>
        <p:pic>
          <p:nvPicPr>
            <p:cNvPr id="59" name="Picture 51" descr="CLAS12_detector_n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792320"/>
              <a:ext cx="4631398" cy="301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4903856" y="990600"/>
              <a:ext cx="50634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66FF"/>
                  </a:solidFill>
                  <a:latin typeface="Calibri" charset="0"/>
                </a:rPr>
                <a:t>PCAL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4808537" y="2971800"/>
              <a:ext cx="525463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FTOF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326567" y="1628001"/>
              <a:ext cx="47403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LTCC</a:t>
              </a: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2987109" y="2182812"/>
              <a:ext cx="518091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66FF"/>
                  </a:solidFill>
                  <a:latin typeface="Calibri" charset="0"/>
                </a:rPr>
                <a:t>HTCC</a:t>
              </a: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5334000" y="2182812"/>
              <a:ext cx="340057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Calibri" charset="0"/>
                </a:rPr>
                <a:t>EC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1981200" y="1517302"/>
              <a:ext cx="513632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66FF"/>
                  </a:solidFill>
                  <a:latin typeface="Calibri" charset="0"/>
                </a:rPr>
                <a:t>SVT</a:t>
              </a:r>
            </a:p>
            <a:p>
              <a:pPr eaLnBrk="0" hangingPunct="0"/>
              <a:r>
                <a:rPr lang="en-US" sz="1200" b="1" dirty="0" smtClean="0">
                  <a:solidFill>
                    <a:srgbClr val="0066FF"/>
                  </a:solidFill>
                  <a:latin typeface="Calibri" charset="0"/>
                </a:rPr>
                <a:t>CTOF</a:t>
              </a:r>
              <a:endParaRPr lang="en-US" sz="1200" b="1" dirty="0">
                <a:solidFill>
                  <a:srgbClr val="0066FF"/>
                </a:solidFill>
                <a:latin typeface="Calibri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76400" y="2694801"/>
              <a:ext cx="97747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5T solenoid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97588" y="2618601"/>
              <a:ext cx="56961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toroid</a:t>
              </a:r>
              <a:endParaRPr lang="en-US" sz="1200" dirty="0"/>
            </a:p>
          </p:txBody>
        </p:sp>
      </p:grpSp>
      <p:grpSp>
        <p:nvGrpSpPr>
          <p:cNvPr id="2" name="Group 99"/>
          <p:cNvGrpSpPr/>
          <p:nvPr/>
        </p:nvGrpSpPr>
        <p:grpSpPr>
          <a:xfrm>
            <a:off x="5439475" y="4343400"/>
            <a:ext cx="3399725" cy="1978953"/>
            <a:chOff x="5095875" y="4650535"/>
            <a:chExt cx="3399725" cy="1978953"/>
          </a:xfrm>
        </p:grpSpPr>
        <p:sp>
          <p:nvSpPr>
            <p:cNvPr id="101" name="Rectangle 25"/>
            <p:cNvSpPr>
              <a:spLocks noChangeArrowheads="1"/>
            </p:cNvSpPr>
            <p:nvPr/>
          </p:nvSpPr>
          <p:spPr bwMode="auto">
            <a:xfrm>
              <a:off x="5095875" y="4650535"/>
              <a:ext cx="3399724" cy="17818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02" name="Text Box 49"/>
            <p:cNvSpPr txBox="1">
              <a:spLocks noChangeArrowheads="1"/>
            </p:cNvSpPr>
            <p:nvPr/>
          </p:nvSpPr>
          <p:spPr bwMode="auto">
            <a:xfrm>
              <a:off x="5283804" y="5181600"/>
              <a:ext cx="735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CC0000"/>
                  </a:solidFill>
                  <a:latin typeface="Tahoma" pitchFamily="-65" charset="0"/>
                </a:rPr>
                <a:t>charged particle</a:t>
              </a:r>
            </a:p>
          </p:txBody>
        </p:sp>
        <p:sp>
          <p:nvSpPr>
            <p:cNvPr id="103" name="Text Box 50"/>
            <p:cNvSpPr txBox="1">
              <a:spLocks noChangeArrowheads="1"/>
            </p:cNvSpPr>
            <p:nvPr/>
          </p:nvSpPr>
          <p:spPr bwMode="auto">
            <a:xfrm>
              <a:off x="5723174" y="6345940"/>
              <a:ext cx="7012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3399FF"/>
                  </a:solidFill>
                  <a:latin typeface="Tahoma" pitchFamily="-65" charset="0"/>
                </a:rPr>
                <a:t>radiator</a:t>
              </a:r>
            </a:p>
          </p:txBody>
        </p:sp>
        <p:sp>
          <p:nvSpPr>
            <p:cNvPr id="104" name="Rectangle 53"/>
            <p:cNvSpPr>
              <a:spLocks noChangeArrowheads="1"/>
            </p:cNvSpPr>
            <p:nvPr/>
          </p:nvSpPr>
          <p:spPr bwMode="auto">
            <a:xfrm>
              <a:off x="7796272" y="4774301"/>
              <a:ext cx="90363" cy="1607001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411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05" name="Rectangle 54"/>
            <p:cNvSpPr>
              <a:spLocks noChangeArrowheads="1"/>
            </p:cNvSpPr>
            <p:nvPr/>
          </p:nvSpPr>
          <p:spPr bwMode="auto">
            <a:xfrm>
              <a:off x="6011286" y="4776266"/>
              <a:ext cx="90363" cy="1605036"/>
            </a:xfrm>
            <a:prstGeom prst="rect">
              <a:avLst/>
            </a:prstGeom>
            <a:gradFill rotWithShape="1">
              <a:gsLst>
                <a:gs pos="0">
                  <a:srgbClr val="B9EEB9"/>
                </a:gs>
                <a:gs pos="100000">
                  <a:srgbClr val="33CC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06" name="Rectangle 55"/>
            <p:cNvSpPr>
              <a:spLocks noChangeArrowheads="1"/>
            </p:cNvSpPr>
            <p:nvPr/>
          </p:nvSpPr>
          <p:spPr bwMode="auto">
            <a:xfrm>
              <a:off x="6097720" y="4776266"/>
              <a:ext cx="201679" cy="1605036"/>
            </a:xfrm>
            <a:prstGeom prst="rect">
              <a:avLst/>
            </a:prstGeom>
            <a:gradFill rotWithShape="1">
              <a:gsLst>
                <a:gs pos="0">
                  <a:srgbClr val="B9EEEE"/>
                </a:gs>
                <a:gs pos="100000">
                  <a:srgbClr val="33CC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07" name="Rectangle 56"/>
            <p:cNvSpPr>
              <a:spLocks noChangeArrowheads="1"/>
            </p:cNvSpPr>
            <p:nvPr/>
          </p:nvSpPr>
          <p:spPr bwMode="auto">
            <a:xfrm>
              <a:off x="6300708" y="4776266"/>
              <a:ext cx="90363" cy="1605036"/>
            </a:xfrm>
            <a:prstGeom prst="rect">
              <a:avLst/>
            </a:prstGeom>
            <a:gradFill rotWithShape="1">
              <a:gsLst>
                <a:gs pos="0">
                  <a:srgbClr val="FFFFA8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08" name="Line 57"/>
            <p:cNvSpPr>
              <a:spLocks noChangeShapeType="1"/>
            </p:cNvSpPr>
            <p:nvPr/>
          </p:nvSpPr>
          <p:spPr bwMode="auto">
            <a:xfrm>
              <a:off x="5613168" y="5578783"/>
              <a:ext cx="2882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8"/>
            <p:cNvSpPr>
              <a:spLocks/>
            </p:cNvSpPr>
            <p:nvPr/>
          </p:nvSpPr>
          <p:spPr bwMode="auto">
            <a:xfrm>
              <a:off x="6097720" y="5576819"/>
              <a:ext cx="1689385" cy="504889"/>
            </a:xfrm>
            <a:custGeom>
              <a:avLst/>
              <a:gdLst>
                <a:gd name="T0" fmla="*/ 0 w 1432"/>
                <a:gd name="T1" fmla="*/ 0 h 560"/>
                <a:gd name="T2" fmla="*/ 251694 w 1432"/>
                <a:gd name="T3" fmla="*/ 0 h 560"/>
                <a:gd name="T4" fmla="*/ 354660 w 1432"/>
                <a:gd name="T5" fmla="*/ 11657 h 560"/>
                <a:gd name="T6" fmla="*/ 2047875 w 1432"/>
                <a:gd name="T7" fmla="*/ 699407 h 560"/>
                <a:gd name="T8" fmla="*/ 2047875 w 1432"/>
                <a:gd name="T9" fmla="*/ 815975 h 560"/>
                <a:gd name="T10" fmla="*/ 360380 w 1432"/>
                <a:gd name="T11" fmla="*/ 128225 h 560"/>
                <a:gd name="T12" fmla="*/ 245974 w 1432"/>
                <a:gd name="T13" fmla="*/ 116568 h 560"/>
                <a:gd name="T14" fmla="*/ 0 w 1432"/>
                <a:gd name="T15" fmla="*/ 0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560"/>
                <a:gd name="T26" fmla="*/ 1432 w 1432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560">
                  <a:moveTo>
                    <a:pt x="0" y="0"/>
                  </a:moveTo>
                  <a:lnTo>
                    <a:pt x="176" y="0"/>
                  </a:lnTo>
                  <a:lnTo>
                    <a:pt x="248" y="8"/>
                  </a:lnTo>
                  <a:lnTo>
                    <a:pt x="1432" y="480"/>
                  </a:lnTo>
                  <a:lnTo>
                    <a:pt x="1432" y="560"/>
                  </a:lnTo>
                  <a:lnTo>
                    <a:pt x="252" y="88"/>
                  </a:lnTo>
                  <a:lnTo>
                    <a:pt x="17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9"/>
            <p:cNvSpPr>
              <a:spLocks/>
            </p:cNvSpPr>
            <p:nvPr/>
          </p:nvSpPr>
          <p:spPr bwMode="auto">
            <a:xfrm flipV="1">
              <a:off x="6097720" y="5071930"/>
              <a:ext cx="1689385" cy="504889"/>
            </a:xfrm>
            <a:custGeom>
              <a:avLst/>
              <a:gdLst>
                <a:gd name="T0" fmla="*/ 0 w 1432"/>
                <a:gd name="T1" fmla="*/ 0 h 560"/>
                <a:gd name="T2" fmla="*/ 251694 w 1432"/>
                <a:gd name="T3" fmla="*/ 0 h 560"/>
                <a:gd name="T4" fmla="*/ 354660 w 1432"/>
                <a:gd name="T5" fmla="*/ 11657 h 560"/>
                <a:gd name="T6" fmla="*/ 2047875 w 1432"/>
                <a:gd name="T7" fmla="*/ 699407 h 560"/>
                <a:gd name="T8" fmla="*/ 2047875 w 1432"/>
                <a:gd name="T9" fmla="*/ 815975 h 560"/>
                <a:gd name="T10" fmla="*/ 360380 w 1432"/>
                <a:gd name="T11" fmla="*/ 128225 h 560"/>
                <a:gd name="T12" fmla="*/ 245974 w 1432"/>
                <a:gd name="T13" fmla="*/ 116568 h 560"/>
                <a:gd name="T14" fmla="*/ 0 w 1432"/>
                <a:gd name="T15" fmla="*/ 0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560"/>
                <a:gd name="T26" fmla="*/ 1432 w 1432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560">
                  <a:moveTo>
                    <a:pt x="0" y="0"/>
                  </a:moveTo>
                  <a:lnTo>
                    <a:pt x="176" y="0"/>
                  </a:lnTo>
                  <a:lnTo>
                    <a:pt x="248" y="8"/>
                  </a:lnTo>
                  <a:lnTo>
                    <a:pt x="1432" y="480"/>
                  </a:lnTo>
                  <a:lnTo>
                    <a:pt x="1432" y="560"/>
                  </a:lnTo>
                  <a:lnTo>
                    <a:pt x="252" y="88"/>
                  </a:lnTo>
                  <a:lnTo>
                    <a:pt x="17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60"/>
            <p:cNvSpPr>
              <a:spLocks noChangeShapeType="1"/>
            </p:cNvSpPr>
            <p:nvPr/>
          </p:nvSpPr>
          <p:spPr bwMode="auto">
            <a:xfrm flipH="1">
              <a:off x="6489290" y="4773319"/>
              <a:ext cx="3929" cy="1607983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61"/>
            <p:cNvSpPr>
              <a:spLocks noChangeArrowheads="1"/>
            </p:cNvSpPr>
            <p:nvPr/>
          </p:nvSpPr>
          <p:spPr bwMode="auto">
            <a:xfrm>
              <a:off x="7759603" y="4769390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3" name="Rectangle 62"/>
            <p:cNvSpPr>
              <a:spLocks noChangeArrowheads="1"/>
            </p:cNvSpPr>
            <p:nvPr/>
          </p:nvSpPr>
          <p:spPr bwMode="auto">
            <a:xfrm>
              <a:off x="7759603" y="4971738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4" name="Rectangle 63"/>
            <p:cNvSpPr>
              <a:spLocks noChangeArrowheads="1"/>
            </p:cNvSpPr>
            <p:nvPr/>
          </p:nvSpPr>
          <p:spPr bwMode="auto">
            <a:xfrm>
              <a:off x="7759603" y="5173105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5" name="Rectangle 64"/>
            <p:cNvSpPr>
              <a:spLocks noChangeArrowheads="1"/>
            </p:cNvSpPr>
            <p:nvPr/>
          </p:nvSpPr>
          <p:spPr bwMode="auto">
            <a:xfrm>
              <a:off x="7759603" y="5375453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6" name="Rectangle 65"/>
            <p:cNvSpPr>
              <a:spLocks noChangeArrowheads="1"/>
            </p:cNvSpPr>
            <p:nvPr/>
          </p:nvSpPr>
          <p:spPr bwMode="auto">
            <a:xfrm>
              <a:off x="7759603" y="5576819"/>
              <a:ext cx="31430" cy="19547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7" name="Rectangle 66"/>
            <p:cNvSpPr>
              <a:spLocks noChangeArrowheads="1"/>
            </p:cNvSpPr>
            <p:nvPr/>
          </p:nvSpPr>
          <p:spPr bwMode="auto">
            <a:xfrm>
              <a:off x="7759603" y="5779167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8" name="Rectangle 67"/>
            <p:cNvSpPr>
              <a:spLocks noChangeArrowheads="1"/>
            </p:cNvSpPr>
            <p:nvPr/>
          </p:nvSpPr>
          <p:spPr bwMode="auto">
            <a:xfrm>
              <a:off x="7759603" y="5981516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19" name="Rectangle 68"/>
            <p:cNvSpPr>
              <a:spLocks noChangeArrowheads="1"/>
            </p:cNvSpPr>
            <p:nvPr/>
          </p:nvSpPr>
          <p:spPr bwMode="auto">
            <a:xfrm>
              <a:off x="7759603" y="6182882"/>
              <a:ext cx="31430" cy="1944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120" name="Line 69"/>
            <p:cNvSpPr>
              <a:spLocks noChangeShapeType="1"/>
            </p:cNvSpPr>
            <p:nvPr/>
          </p:nvSpPr>
          <p:spPr bwMode="auto">
            <a:xfrm flipH="1">
              <a:off x="7598523" y="4773319"/>
              <a:ext cx="5238" cy="1607983"/>
            </a:xfrm>
            <a:prstGeom prst="line">
              <a:avLst/>
            </a:prstGeom>
            <a:noFill/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Line 70"/>
            <p:cNvSpPr>
              <a:spLocks noChangeShapeType="1"/>
            </p:cNvSpPr>
            <p:nvPr/>
          </p:nvSpPr>
          <p:spPr bwMode="auto">
            <a:xfrm flipH="1">
              <a:off x="7719006" y="4773319"/>
              <a:ext cx="5238" cy="16079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1"/>
            <p:cNvSpPr>
              <a:spLocks noChangeShapeType="1"/>
            </p:cNvSpPr>
            <p:nvPr/>
          </p:nvSpPr>
          <p:spPr bwMode="auto">
            <a:xfrm flipH="1" flipV="1">
              <a:off x="7857242" y="4963877"/>
              <a:ext cx="296158" cy="21772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Text Box 73"/>
            <p:cNvSpPr txBox="1">
              <a:spLocks noChangeArrowheads="1"/>
            </p:cNvSpPr>
            <p:nvPr/>
          </p:nvSpPr>
          <p:spPr bwMode="auto">
            <a:xfrm>
              <a:off x="6515201" y="5973657"/>
              <a:ext cx="1088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F7F7F"/>
                  </a:solidFill>
                  <a:latin typeface="Tahoma" pitchFamily="-65" charset="0"/>
                </a:rPr>
                <a:t>drift electrode</a:t>
              </a:r>
            </a:p>
          </p:txBody>
        </p:sp>
        <p:sp>
          <p:nvSpPr>
            <p:cNvPr id="124" name="Line 74"/>
            <p:cNvSpPr>
              <a:spLocks noChangeShapeType="1"/>
            </p:cNvSpPr>
            <p:nvPr/>
          </p:nvSpPr>
          <p:spPr bwMode="auto">
            <a:xfrm>
              <a:off x="6435597" y="6408806"/>
              <a:ext cx="1237572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Text Box 76"/>
            <p:cNvSpPr txBox="1">
              <a:spLocks noChangeArrowheads="1"/>
            </p:cNvSpPr>
            <p:nvPr/>
          </p:nvSpPr>
          <p:spPr bwMode="auto">
            <a:xfrm>
              <a:off x="6514173" y="6383267"/>
              <a:ext cx="11092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7F7F7F"/>
                  </a:solidFill>
                  <a:latin typeface="Tahoma" pitchFamily="-65" charset="0"/>
                </a:rPr>
                <a:t>Proximity gap</a:t>
              </a:r>
            </a:p>
          </p:txBody>
        </p:sp>
      </p:grp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0" y="1748135"/>
            <a:ext cx="1678207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Berlin Sans FB" pitchFamily="34" charset="0"/>
              </a:rPr>
              <a:t>10 </a:t>
            </a:r>
            <a:r>
              <a:rPr lang="en-US" sz="1200" dirty="0" err="1" smtClean="0">
                <a:latin typeface="Berlin Sans FB" pitchFamily="34" charset="0"/>
              </a:rPr>
              <a:t>nA</a:t>
            </a:r>
            <a:r>
              <a:rPr lang="en-US" sz="1200" dirty="0" smtClean="0">
                <a:latin typeface="Berlin Sans FB" pitchFamily="34" charset="0"/>
              </a:rPr>
              <a:t> </a:t>
            </a:r>
            <a:r>
              <a:rPr lang="en-US" sz="1200" dirty="0" smtClean="0">
                <a:latin typeface="Berlin Sans FB" pitchFamily="34" charset="0"/>
              </a:rPr>
              <a:t> electron beam</a:t>
            </a:r>
            <a:endParaRPr lang="en-US" sz="1200" dirty="0" smtClean="0">
              <a:latin typeface="Berlin Sans FB" pitchFamily="34" charset="0"/>
            </a:endParaRPr>
          </a:p>
          <a:p>
            <a:r>
              <a:rPr lang="en-US" sz="1200" dirty="0" smtClean="0">
                <a:latin typeface="Berlin Sans FB" pitchFamily="34" charset="0"/>
              </a:rPr>
              <a:t>85 % po</a:t>
            </a:r>
            <a:r>
              <a:rPr lang="en-US" sz="1200" b="0" dirty="0" smtClean="0">
                <a:latin typeface="Berlin Sans FB" pitchFamily="34" charset="0"/>
              </a:rPr>
              <a:t>larization </a:t>
            </a:r>
            <a:endParaRPr lang="it-IT" sz="1200" b="0" dirty="0">
              <a:latin typeface="Berlin Sans FB" pitchFamily="34" charset="0"/>
            </a:endParaRPr>
          </a:p>
        </p:txBody>
      </p:sp>
      <p:sp>
        <p:nvSpPr>
          <p:cNvPr id="58376" name="Text Box 16"/>
          <p:cNvSpPr txBox="1">
            <a:spLocks noChangeArrowheads="1"/>
          </p:cNvSpPr>
          <p:nvPr/>
        </p:nvSpPr>
        <p:spPr bwMode="auto">
          <a:xfrm>
            <a:off x="6351588" y="2438400"/>
            <a:ext cx="2640012" cy="3048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Pion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and </a:t>
            </a:r>
            <a:r>
              <a:rPr lang="en-US" sz="1400" b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kaon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, …. SSA 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7" name="Line 22"/>
          <p:cNvSpPr>
            <a:spLocks noChangeShapeType="1"/>
          </p:cNvSpPr>
          <p:nvPr/>
        </p:nvSpPr>
        <p:spPr bwMode="auto">
          <a:xfrm>
            <a:off x="390525" y="2339975"/>
            <a:ext cx="10191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8" name="Text Box 25"/>
          <p:cNvSpPr txBox="1">
            <a:spLocks noChangeArrowheads="1"/>
          </p:cNvSpPr>
          <p:nvPr/>
        </p:nvSpPr>
        <p:spPr bwMode="auto">
          <a:xfrm>
            <a:off x="6400800" y="1902023"/>
            <a:ext cx="2590800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broad kinematical range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79" name="Text Box 28"/>
          <p:cNvSpPr txBox="1">
            <a:spLocks noChangeArrowheads="1"/>
          </p:cNvSpPr>
          <p:nvPr/>
        </p:nvSpPr>
        <p:spPr bwMode="auto">
          <a:xfrm>
            <a:off x="6351588" y="838200"/>
            <a:ext cx="2640012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large luminosity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8380" name="Text Box 29"/>
          <p:cNvSpPr txBox="1">
            <a:spLocks noChangeArrowheads="1"/>
          </p:cNvSpPr>
          <p:nvPr/>
        </p:nvSpPr>
        <p:spPr bwMode="auto">
          <a:xfrm>
            <a:off x="6351588" y="1371600"/>
            <a:ext cx="2640012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 and D targets</a:t>
            </a:r>
            <a:endParaRPr lang="en-US" sz="2000" b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58385" name="Text Box 36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CLAS12 European Workshop                                                                    26 February 2009</a:t>
              </a:r>
            </a:p>
          </p:txBody>
        </p:sp>
        <p:sp>
          <p:nvSpPr>
            <p:cNvPr id="58386" name="Line 37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14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68" name="Picture 15" descr="CLAS12_2D"/>
          <p:cNvPicPr>
            <a:picLocks noChangeAspect="1" noChangeArrowheads="1"/>
          </p:cNvPicPr>
          <p:nvPr/>
        </p:nvPicPr>
        <p:blipFill>
          <a:blip r:embed="rId5"/>
          <a:srcRect l="15834" t="12222" r="20833" b="13333"/>
          <a:stretch>
            <a:fillRect/>
          </a:stretch>
        </p:blipFill>
        <p:spPr bwMode="auto">
          <a:xfrm>
            <a:off x="1981200" y="3809999"/>
            <a:ext cx="331398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4105275" y="3962400"/>
            <a:ext cx="768350" cy="2590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4873625" y="5257800"/>
            <a:ext cx="76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Text Box 51"/>
          <p:cNvSpPr txBox="1">
            <a:spLocks noChangeArrowheads="1"/>
          </p:cNvSpPr>
          <p:nvPr/>
        </p:nvSpPr>
        <p:spPr bwMode="auto">
          <a:xfrm>
            <a:off x="8077200" y="4876800"/>
            <a:ext cx="12105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FF9900"/>
                </a:solidFill>
                <a:latin typeface="Tahoma" pitchFamily="-65" charset="0"/>
              </a:rPr>
              <a:t>Photocathode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324600" y="3197423"/>
            <a:ext cx="2780600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charset="0"/>
              </a:rPr>
              <a:t>Replace 2 sectors of LTCC with a</a:t>
            </a:r>
            <a:r>
              <a:rPr lang="en-US" sz="1400" dirty="0" smtClean="0">
                <a:latin typeface="Calibri" charset="0"/>
              </a:rPr>
              <a:t> </a:t>
            </a:r>
          </a:p>
          <a:p>
            <a:r>
              <a:rPr lang="en-US" sz="1400" dirty="0" smtClean="0">
                <a:latin typeface="Calibri" charset="0"/>
              </a:rPr>
              <a:t>proximity </a:t>
            </a:r>
            <a:r>
              <a:rPr lang="en-US" sz="1400" dirty="0">
                <a:latin typeface="Calibri" charset="0"/>
              </a:rPr>
              <a:t>RICH detector to identify</a:t>
            </a:r>
            <a:r>
              <a:rPr lang="en-US" sz="1400" dirty="0" smtClean="0">
                <a:latin typeface="Calibri" charset="0"/>
              </a:rPr>
              <a:t> </a:t>
            </a:r>
          </a:p>
          <a:p>
            <a:r>
              <a:rPr lang="en-US" sz="1400" dirty="0" err="1" smtClean="0">
                <a:latin typeface="Calibri" charset="0"/>
              </a:rPr>
              <a:t>Kaons</a:t>
            </a:r>
            <a:r>
              <a:rPr lang="en-US" sz="1400" dirty="0" smtClean="0">
                <a:latin typeface="Calibri" charset="0"/>
              </a:rPr>
              <a:t> </a:t>
            </a:r>
            <a:r>
              <a:rPr lang="en-US" sz="1400" dirty="0">
                <a:latin typeface="Calibri" charset="0"/>
              </a:rPr>
              <a:t>approved by </a:t>
            </a:r>
            <a:r>
              <a:rPr lang="en-US" sz="1400" dirty="0" err="1">
                <a:latin typeface="Calibri" charset="0"/>
              </a:rPr>
              <a:t>JLab</a:t>
            </a:r>
            <a:r>
              <a:rPr lang="en-US" sz="1400" dirty="0">
                <a:latin typeface="Calibri" charset="0"/>
              </a:rPr>
              <a:t> PAC34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0" y="-76200"/>
            <a:ext cx="91440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5" y="3505200"/>
            <a:ext cx="2198295" cy="16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Bent Arrow 73"/>
          <p:cNvSpPr/>
          <p:nvPr/>
        </p:nvSpPr>
        <p:spPr>
          <a:xfrm>
            <a:off x="762000" y="4079219"/>
            <a:ext cx="228600" cy="797581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087" y="838200"/>
            <a:ext cx="149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L~ 10</a:t>
            </a:r>
            <a:r>
              <a:rPr lang="en-US" baseline="30000" dirty="0" smtClean="0">
                <a:latin typeface="Calibri" charset="0"/>
              </a:rPr>
              <a:t>35 </a:t>
            </a:r>
            <a:r>
              <a:rPr lang="en-US" dirty="0" smtClean="0">
                <a:latin typeface="Calibri" charset="0"/>
              </a:rPr>
              <a:t>cm</a:t>
            </a:r>
            <a:r>
              <a:rPr lang="en-US" baseline="30000" dirty="0" smtClean="0">
                <a:latin typeface="Calibri" charset="0"/>
              </a:rPr>
              <a:t>-2</a:t>
            </a:r>
            <a:r>
              <a:rPr lang="en-US" dirty="0" smtClean="0">
                <a:latin typeface="Calibri" charset="0"/>
              </a:rPr>
              <a:t>s</a:t>
            </a:r>
            <a:r>
              <a:rPr lang="en-US" baseline="30000" dirty="0" smtClean="0">
                <a:latin typeface="Calibri" charset="0"/>
              </a:rPr>
              <a:t>-1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0" y="2438400"/>
            <a:ext cx="125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charset="0"/>
              </a:rPr>
              <a:t>NH</a:t>
            </a:r>
            <a:r>
              <a:rPr lang="en-US" sz="1200" baseline="-25000" dirty="0" smtClean="0">
                <a:latin typeface="Calibri" charset="0"/>
              </a:rPr>
              <a:t>3</a:t>
            </a:r>
            <a:r>
              <a:rPr lang="en-US" sz="1200" dirty="0" smtClean="0">
                <a:latin typeface="Calibri" charset="0"/>
              </a:rPr>
              <a:t> </a:t>
            </a:r>
            <a:r>
              <a:rPr lang="en-US" sz="1200" dirty="0" smtClean="0">
                <a:latin typeface="Calibri" charset="0"/>
              </a:rPr>
              <a:t>ND</a:t>
            </a:r>
            <a:r>
              <a:rPr lang="en-US" sz="1200" baseline="-25000" dirty="0" smtClean="0">
                <a:latin typeface="Calibri" charset="0"/>
              </a:rPr>
              <a:t>3</a:t>
            </a:r>
            <a:r>
              <a:rPr lang="en-US" sz="1200" dirty="0" smtClean="0">
                <a:latin typeface="Calibri" charset="0"/>
              </a:rPr>
              <a:t> target</a:t>
            </a:r>
          </a:p>
          <a:p>
            <a:r>
              <a:rPr lang="en-US" sz="1200" dirty="0" smtClean="0">
                <a:latin typeface="Calibri" charset="0"/>
              </a:rPr>
              <a:t>85 % polarization</a:t>
            </a:r>
            <a:endParaRPr lang="en-US" sz="12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218" y="1447800"/>
            <a:ext cx="5972308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TMD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U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NPOLArized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argets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37751" y="1265616"/>
            <a:ext cx="7387049" cy="522793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tx2">
                <a:lumMod val="40000"/>
                <a:lumOff val="6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16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-7620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667000" y="4800600"/>
            <a:ext cx="3651250" cy="470405"/>
          </a:xfrm>
          <a:prstGeom prst="roundRect">
            <a:avLst/>
          </a:prstGeom>
          <a:noFill/>
          <a:effectLst>
            <a:glow rad="101600">
              <a:schemeClr val="tx2">
                <a:lumMod val="40000"/>
                <a:lumOff val="6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3547" y="3889089"/>
            <a:ext cx="3491853" cy="266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Unpolarized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target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17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aul4vs12g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5289"/>
            <a:ext cx="2952731" cy="25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571731" y="5105400"/>
            <a:ext cx="838200" cy="609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 flipV="1">
            <a:off x="3409931" y="5413089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581400" y="5651869"/>
            <a:ext cx="207962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In the </a:t>
            </a:r>
            <a:r>
              <a:rPr lang="en-US" sz="1400" dirty="0" err="1"/>
              <a:t>perturbative</a:t>
            </a:r>
            <a:r>
              <a:rPr lang="en-US" sz="1400" dirty="0"/>
              <a:t> limit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/P</a:t>
            </a:r>
            <a:r>
              <a:rPr lang="en-US" sz="1400" baseline="-25000" dirty="0"/>
              <a:t>T</a:t>
            </a:r>
            <a:r>
              <a:rPr lang="en-US" sz="1400" baseline="-25000" dirty="0" smtClean="0"/>
              <a:t>  </a:t>
            </a:r>
            <a:r>
              <a:rPr lang="en-US" sz="1400" dirty="0" smtClean="0"/>
              <a:t>behavior </a:t>
            </a:r>
            <a:r>
              <a:rPr lang="en-US" sz="1400" dirty="0"/>
              <a:t>expected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248400" y="5641689"/>
            <a:ext cx="19812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/>
              <a:t>A</a:t>
            </a:r>
            <a:r>
              <a:rPr lang="en-US" sz="1600" baseline="-25000"/>
              <a:t>LU</a:t>
            </a:r>
            <a:r>
              <a:rPr lang="en-US" sz="1600"/>
              <a:t>~ 1/Q (Twist-3)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85800" y="3730823"/>
            <a:ext cx="6400800" cy="307777"/>
          </a:xfrm>
          <a:prstGeom prst="rect">
            <a:avLst/>
          </a:prstGeom>
          <a:solidFill>
            <a:srgbClr val="FE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Measurements of kinematic (x,Q</a:t>
            </a:r>
            <a:r>
              <a:rPr lang="en-US" sz="1400" baseline="30000" dirty="0"/>
              <a:t>2</a:t>
            </a:r>
            <a:r>
              <a:rPr lang="en-US" sz="1400" dirty="0"/>
              <a:t>,z,P</a:t>
            </a:r>
            <a:r>
              <a:rPr lang="en-US" sz="1400" baseline="-25000" dirty="0"/>
              <a:t>T</a:t>
            </a:r>
            <a:r>
              <a:rPr lang="en-US" sz="1400" dirty="0" smtClean="0"/>
              <a:t>) will probe </a:t>
            </a:r>
            <a:r>
              <a:rPr lang="en-US" sz="1400" dirty="0"/>
              <a:t>HT distribution functions</a:t>
            </a:r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6725" y="1090613"/>
            <a:ext cx="3405188" cy="24907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30975" y="2428875"/>
            <a:ext cx="2562225" cy="65563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65" charset="0"/>
              </a:rPr>
              <a:t>Band:      Phys Rev D78 034035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Boer-Mulders from DY data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Collins from chiral limit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18275" y="1630362"/>
            <a:ext cx="2562225" cy="6556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65" charset="0"/>
              </a:rPr>
              <a:t>Line:      Phys Rev D78 045022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Boer-Mulders from Sivers</a:t>
            </a:r>
          </a:p>
          <a:p>
            <a:pPr algn="ctr"/>
            <a:r>
              <a:rPr lang="en-US" sz="1200" b="1" i="1">
                <a:latin typeface="Calibri" pitchFamily="-65" charset="0"/>
              </a:rPr>
              <a:t>Collins from e+e- data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5864225" y="2505075"/>
            <a:ext cx="657225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5845175" y="1654175"/>
            <a:ext cx="673100" cy="238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90600"/>
            <a:ext cx="3367088" cy="2571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991184" y="1371600"/>
            <a:ext cx="68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D60202"/>
                </a:solidFill>
              </a:rPr>
              <a:t>kaon</a:t>
            </a:r>
            <a:endParaRPr lang="en-US" dirty="0"/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3733800" y="4645223"/>
            <a:ext cx="1524000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 pitchFamily="-65" charset="0"/>
              </a:rPr>
              <a:t>   </a:t>
            </a:r>
            <a:r>
              <a:rPr lang="en-US" sz="1400" b="1" dirty="0" err="1" smtClean="0">
                <a:latin typeface="Times New Roman" pitchFamily="-65" charset="0"/>
              </a:rPr>
              <a:t>P</a:t>
            </a:r>
            <a:r>
              <a:rPr lang="en-US" sz="1400" b="1" baseline="-25000" dirty="0" err="1" smtClean="0">
                <a:latin typeface="Times New Roman" pitchFamily="-65" charset="0"/>
              </a:rPr>
              <a:t>beam</a:t>
            </a:r>
            <a:r>
              <a:rPr lang="en-US" sz="1400" b="1" dirty="0" smtClean="0">
                <a:latin typeface="Times New Roman" pitchFamily="-65" charset="0"/>
              </a:rPr>
              <a:t> = 85 %</a:t>
            </a:r>
            <a:endParaRPr lang="en-US" sz="1400" b="1" dirty="0">
              <a:latin typeface="Times New Roman" pitchFamily="-65" charset="0"/>
            </a:endParaRPr>
          </a:p>
        </p:txBody>
      </p:sp>
      <p:sp>
        <p:nvSpPr>
          <p:cNvPr id="34" name="Rectangle 66"/>
          <p:cNvSpPr>
            <a:spLocks noChangeArrowheads="1"/>
          </p:cNvSpPr>
          <p:nvPr/>
        </p:nvSpPr>
        <p:spPr bwMode="auto">
          <a:xfrm>
            <a:off x="6781800" y="838200"/>
            <a:ext cx="1752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 pitchFamily="-65" charset="0"/>
              </a:rPr>
              <a:t>56 </a:t>
            </a:r>
            <a:r>
              <a:rPr lang="en-US" sz="1400" b="1" dirty="0" err="1" smtClean="0">
                <a:latin typeface="Times New Roman" pitchFamily="-65" charset="0"/>
              </a:rPr>
              <a:t>d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r>
              <a:rPr lang="en-US" sz="1400" b="1" dirty="0">
                <a:latin typeface="Times New Roman" pitchFamily="-65" charset="0"/>
              </a:rPr>
              <a:t>@</a:t>
            </a:r>
            <a:r>
              <a:rPr lang="en-US" sz="1400" b="1" dirty="0" smtClean="0">
                <a:latin typeface="Times New Roman" pitchFamily="-65" charset="0"/>
              </a:rPr>
              <a:t> 10</a:t>
            </a:r>
            <a:r>
              <a:rPr lang="en-US" sz="1400" b="1" baseline="30000" dirty="0" smtClean="0">
                <a:latin typeface="Times New Roman" pitchFamily="-65" charset="0"/>
              </a:rPr>
              <a:t>35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L</a:t>
            </a:r>
            <a:r>
              <a:rPr lang="en-US" sz="1400" b="1" dirty="0" smtClean="0">
                <a:latin typeface="Times New Roman" pitchFamily="-65" charset="0"/>
              </a:rPr>
              <a:t>H</a:t>
            </a:r>
            <a:r>
              <a:rPr lang="en-US" sz="1400" b="1" baseline="-25000" dirty="0" smtClean="0">
                <a:latin typeface="Times New Roman" pitchFamily="-65" charset="0"/>
              </a:rPr>
              <a:t>2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r>
              <a:rPr lang="en-US" sz="1400" b="1" baseline="-25000" dirty="0" smtClean="0">
                <a:latin typeface="Times New Roman" pitchFamily="-65" charset="0"/>
              </a:rPr>
              <a:t> </a:t>
            </a:r>
            <a:r>
              <a:rPr lang="en-US" sz="1400" b="1" dirty="0" smtClean="0">
                <a:latin typeface="Times New Roman" pitchFamily="-65" charset="0"/>
              </a:rPr>
              <a:t>LD</a:t>
            </a:r>
            <a:r>
              <a:rPr lang="en-US" sz="1400" b="1" baseline="-25000" dirty="0" smtClean="0">
                <a:latin typeface="Times New Roman" pitchFamily="-65" charset="0"/>
              </a:rPr>
              <a:t>2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r>
              <a:rPr lang="en-US" sz="1400" b="1" dirty="0" smtClean="0">
                <a:latin typeface="Times New Roman" pitchFamily="-65" charset="0"/>
              </a:rPr>
              <a:t>targets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914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00431" y="905947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181331" y="838200"/>
            <a:ext cx="3143269" cy="307777"/>
          </a:xfrm>
          <a:prstGeom prst="rect">
            <a:avLst/>
          </a:prstGeom>
          <a:solidFill>
            <a:srgbClr val="FFE2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latin typeface="Tahoma" pitchFamily="-65" charset="0"/>
              </a:rPr>
              <a:t>Boer-</a:t>
            </a:r>
            <a:r>
              <a:rPr lang="en-US" sz="1400" dirty="0" err="1" smtClean="0">
                <a:latin typeface="Tahoma" pitchFamily="-65" charset="0"/>
              </a:rPr>
              <a:t>Mulders</a:t>
            </a:r>
            <a:r>
              <a:rPr lang="en-US" sz="1400" dirty="0" smtClean="0">
                <a:latin typeface="Tahoma" pitchFamily="-65" charset="0"/>
              </a:rPr>
              <a:t> spin-orbit effect</a:t>
            </a:r>
            <a:endParaRPr lang="en-US" sz="1400" dirty="0">
              <a:latin typeface="Calibri" pitchFamily="-65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85800" y="598847"/>
            <a:ext cx="2135187" cy="63110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762000" y="700878"/>
          <a:ext cx="1979613" cy="445099"/>
        </p:xfrm>
        <a:graphic>
          <a:graphicData uri="http://schemas.openxmlformats.org/presentationml/2006/ole">
            <p:oleObj spid="_x0000_s439298" name="Equation" r:id="rId8" imgW="9017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lot12gevauux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138" y="1781626"/>
            <a:ext cx="6260584" cy="469267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2055813" y="1578694"/>
            <a:ext cx="2135187" cy="63110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133600" y="1662097"/>
          <a:ext cx="1979613" cy="445099"/>
        </p:xfrm>
        <a:graphic>
          <a:graphicData uri="http://schemas.openxmlformats.org/presentationml/2006/ole">
            <p:oleObj spid="_x0000_s465923" name="Equation" r:id="rId5" imgW="901700" imgH="203200" progId="Equation.3">
              <p:embed/>
            </p:oleObj>
          </a:graphicData>
        </a:graphic>
      </p:graphicFrame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Unpolarized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target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18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0600" y="6858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PT-dependence of </a:t>
            </a:r>
            <a:r>
              <a:rPr lang="en-US" sz="1600" dirty="0" err="1" smtClean="0"/>
              <a:t>azimuthal</a:t>
            </a:r>
            <a:r>
              <a:rPr lang="en-US" sz="1600" dirty="0" smtClean="0"/>
              <a:t> moments allows studies of transition from</a:t>
            </a:r>
          </a:p>
          <a:p>
            <a:pPr algn="ctr"/>
            <a:r>
              <a:rPr lang="en-US" sz="1600" dirty="0" smtClean="0"/>
              <a:t>non-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to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</a:t>
            </a:r>
            <a:r>
              <a:rPr lang="en-US" sz="1600" dirty="0" smtClean="0"/>
              <a:t>description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smtClean="0"/>
              <a:t>(Unified theory by </a:t>
            </a:r>
            <a:r>
              <a:rPr lang="en-US" sz="1600" dirty="0" err="1" smtClean="0"/>
              <a:t>Ji</a:t>
            </a:r>
            <a:r>
              <a:rPr lang="en-US" sz="1600" dirty="0" smtClean="0"/>
              <a:t> et al, 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matches and mismatches by </a:t>
            </a:r>
            <a:r>
              <a:rPr lang="en-US" sz="1600" dirty="0" err="1" smtClean="0"/>
              <a:t>Bacchetta</a:t>
            </a:r>
            <a:r>
              <a:rPr lang="en-US" sz="1600" dirty="0" smtClean="0"/>
              <a:t> et al).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172200" y="2133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perturbative</a:t>
            </a:r>
            <a:r>
              <a:rPr lang="en-US" dirty="0" smtClean="0"/>
              <a:t> limit </a:t>
            </a:r>
          </a:p>
          <a:p>
            <a:r>
              <a:rPr lang="en-US" dirty="0" smtClean="0"/>
              <a:t>1/P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behavior expected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85644" y="2895600"/>
            <a:ext cx="2301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 dirty="0" err="1" smtClean="0"/>
              <a:t>Perturbative</a:t>
            </a:r>
            <a:r>
              <a:rPr lang="en-US" b="1" dirty="0" smtClean="0"/>
              <a:t> region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06994" y="4355068"/>
            <a:ext cx="26084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 dirty="0" smtClean="0"/>
              <a:t>Non-</a:t>
            </a:r>
            <a:r>
              <a:rPr lang="en-US" b="1" dirty="0" err="1" smtClean="0"/>
              <a:t>perturbative</a:t>
            </a:r>
            <a:r>
              <a:rPr lang="en-US" b="1" dirty="0" smtClean="0"/>
              <a:t> TMD</a:t>
            </a: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6200000">
            <a:off x="4864500" y="3220647"/>
            <a:ext cx="813816" cy="207117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624071" y="4876800"/>
          <a:ext cx="1986529" cy="384489"/>
        </p:xfrm>
        <a:graphic>
          <a:graphicData uri="http://schemas.openxmlformats.org/presentationml/2006/ole">
            <p:oleObj spid="_x0000_s465922" name="Equation" r:id="rId6" imgW="1181100" imgH="228600" progId="Equation.3">
              <p:embed/>
            </p:oleObj>
          </a:graphicData>
        </a:graphic>
      </p:graphicFrame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352800"/>
            <a:ext cx="1524000" cy="394138"/>
          </a:xfrm>
          <a:prstGeom prst="rect">
            <a:avLst/>
          </a:prstGeom>
        </p:spPr>
      </p:pic>
      <p:sp>
        <p:nvSpPr>
          <p:cNvPr id="24" name="Rectangle 66"/>
          <p:cNvSpPr>
            <a:spLocks noChangeArrowheads="1"/>
          </p:cNvSpPr>
          <p:nvPr/>
        </p:nvSpPr>
        <p:spPr bwMode="auto">
          <a:xfrm>
            <a:off x="6400800" y="5662136"/>
            <a:ext cx="1752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</a:t>
            </a:r>
            <a:r>
              <a:rPr lang="en-US" sz="1400" b="1" dirty="0" smtClean="0">
                <a:latin typeface="Times New Roman" pitchFamily="-65" charset="0"/>
              </a:rPr>
              <a:t> 10</a:t>
            </a:r>
            <a:r>
              <a:rPr lang="en-US" sz="1400" b="1" baseline="30000" dirty="0" smtClean="0">
                <a:latin typeface="Times New Roman" pitchFamily="-65" charset="0"/>
              </a:rPr>
              <a:t>35</a:t>
            </a:r>
            <a:r>
              <a:rPr lang="en-US" sz="1400" b="1" dirty="0" smtClean="0">
                <a:latin typeface="Times New Roman" pitchFamily="-65" charset="0"/>
              </a:rPr>
              <a:t> s</a:t>
            </a:r>
            <a:r>
              <a:rPr lang="en-US" sz="1400" b="1" baseline="30000" dirty="0" smtClean="0">
                <a:latin typeface="Times New Roman" pitchFamily="-65" charset="0"/>
              </a:rPr>
              <a:t>-1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L</a:t>
            </a:r>
            <a:r>
              <a:rPr lang="en-US" sz="1400" b="1" dirty="0" smtClean="0">
                <a:latin typeface="Times New Roman" pitchFamily="-65" charset="0"/>
              </a:rPr>
              <a:t>H</a:t>
            </a:r>
            <a:r>
              <a:rPr lang="en-US" sz="1400" b="1" baseline="-25000" dirty="0" smtClean="0">
                <a:latin typeface="Times New Roman" pitchFamily="-65" charset="0"/>
              </a:rPr>
              <a:t>2</a:t>
            </a:r>
            <a:r>
              <a:rPr lang="en-US" sz="1400" b="1" dirty="0" smtClean="0">
                <a:latin typeface="Times New Roman" pitchFamily="-65" charset="0"/>
              </a:rPr>
              <a:t> target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3931" y="3733800"/>
            <a:ext cx="1431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4&lt;Q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&lt;5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Bent Arrow 35"/>
          <p:cNvSpPr/>
          <p:nvPr/>
        </p:nvSpPr>
        <p:spPr>
          <a:xfrm rot="16200000">
            <a:off x="5502732" y="2896685"/>
            <a:ext cx="681518" cy="1018988"/>
          </a:xfrm>
          <a:prstGeom prst="ben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991" y="1295400"/>
            <a:ext cx="6702764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TMD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L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ongitudinal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olarized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argets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137" y="1827073"/>
            <a:ext cx="5928463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artonic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ransverse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oMentum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-7620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673350" y="5181600"/>
            <a:ext cx="3644900" cy="470405"/>
          </a:xfrm>
          <a:prstGeom prst="roundRect">
            <a:avLst/>
          </a:prstGeom>
          <a:noFill/>
          <a:ln>
            <a:solidFill>
              <a:schemeClr val="accent3"/>
            </a:solidFill>
          </a:ln>
          <a:effectLst>
            <a:glow rad="1016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57200" y="1764096"/>
            <a:ext cx="7924800" cy="598104"/>
          </a:xfrm>
          <a:prstGeom prst="roundRect">
            <a:avLst/>
          </a:prstGeom>
          <a:noFill/>
          <a:ln>
            <a:solidFill>
              <a:schemeClr val="accent3"/>
            </a:solidFill>
          </a:ln>
          <a:effectLst>
            <a:glow rad="101600">
              <a:schemeClr val="accent3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92113" y="848380"/>
            <a:ext cx="1817687" cy="59942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4300" y="1600200"/>
            <a:ext cx="5715000" cy="2587625"/>
            <a:chOff x="67" y="2450"/>
            <a:chExt cx="2957" cy="1842"/>
          </a:xfrm>
        </p:grpSpPr>
        <p:pic>
          <p:nvPicPr>
            <p:cNvPr id="17" name="Picture 47"/>
            <p:cNvPicPr>
              <a:picLocks noChangeAspect="1" noChangeArrowheads="1"/>
            </p:cNvPicPr>
            <p:nvPr/>
          </p:nvPicPr>
          <p:blipFill>
            <a:blip r:embed="rId7"/>
            <a:srcRect l="2197" t="10776"/>
            <a:stretch>
              <a:fillRect/>
            </a:stretch>
          </p:blipFill>
          <p:spPr bwMode="auto">
            <a:xfrm>
              <a:off x="67" y="2450"/>
              <a:ext cx="2957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720" y="2640"/>
              <a:ext cx="5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Times" pitchFamily="-65" charset="0"/>
                </a:rPr>
                <a:t>proton</a:t>
              </a:r>
            </a:p>
          </p:txBody>
        </p:sp>
      </p:grp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21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" y="4583668"/>
            <a:ext cx="45285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Helicity</a:t>
            </a:r>
            <a:r>
              <a:rPr lang="en-US" sz="1600" dirty="0" smtClean="0"/>
              <a:t> dependence of </a:t>
            </a:r>
            <a:r>
              <a:rPr lang="en-US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dirty="0" smtClean="0"/>
              <a:t>-</a:t>
            </a:r>
            <a:r>
              <a:rPr lang="en-US" sz="1600" dirty="0" smtClean="0"/>
              <a:t>distribution of quarks</a:t>
            </a:r>
          </a:p>
        </p:txBody>
      </p:sp>
      <p:graphicFrame>
        <p:nvGraphicFramePr>
          <p:cNvPr id="244742" name="Object 2"/>
          <p:cNvGraphicFramePr>
            <a:graphicFrameLocks noChangeAspect="1"/>
          </p:cNvGraphicFramePr>
          <p:nvPr/>
        </p:nvGraphicFramePr>
        <p:xfrm>
          <a:off x="990600" y="5456034"/>
          <a:ext cx="5715000" cy="836815"/>
        </p:xfrm>
        <a:graphic>
          <a:graphicData uri="http://schemas.openxmlformats.org/presentationml/2006/ole">
            <p:oleObj spid="_x0000_s307202" name="Equation" r:id="rId8" imgW="3860800" imgH="508000" progId="Equation.3">
              <p:embed/>
            </p:oleObj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533400" y="850900"/>
          <a:ext cx="1589087" cy="444500"/>
        </p:xfrm>
        <a:graphic>
          <a:graphicData uri="http://schemas.openxmlformats.org/presentationml/2006/ole">
            <p:oleObj spid="_x0000_s307203" name="Equation" r:id="rId9" imgW="723900" imgH="203200" progId="Equation.3">
              <p:embed/>
            </p:oleObj>
          </a:graphicData>
        </a:graphic>
      </p:graphicFrame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930900" y="3073400"/>
            <a:ext cx="3136900" cy="2184400"/>
            <a:chOff x="5930900" y="2921000"/>
            <a:chExt cx="3136900" cy="2184400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248400" y="2921000"/>
              <a:ext cx="2667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400" b="0" dirty="0">
                  <a:latin typeface="Arial" pitchFamily="-108" charset="0"/>
                </a:rPr>
                <a:t> </a:t>
              </a:r>
              <a:r>
                <a:rPr lang="it-IT" sz="1200" b="0" dirty="0" err="1">
                  <a:solidFill>
                    <a:schemeClr val="tx1"/>
                  </a:solidFill>
                  <a:latin typeface="Arial" pitchFamily="-108" charset="0"/>
                </a:rPr>
                <a:t>M.Anselmino</a:t>
              </a:r>
              <a:r>
                <a:rPr lang="it-IT" sz="1200" b="0" dirty="0">
                  <a:solidFill>
                    <a:schemeClr val="tx1"/>
                  </a:solidFill>
                  <a:latin typeface="Arial" pitchFamily="-108" charset="0"/>
                </a:rPr>
                <a:t> </a:t>
              </a:r>
              <a:r>
                <a:rPr lang="it-IT" sz="1200" b="0" dirty="0" err="1">
                  <a:solidFill>
                    <a:schemeClr val="tx1"/>
                  </a:solidFill>
                  <a:latin typeface="Arial" pitchFamily="-108" charset="0"/>
                </a:rPr>
                <a:t>et</a:t>
              </a:r>
              <a:r>
                <a:rPr lang="it-IT" sz="1200" b="0" dirty="0">
                  <a:solidFill>
                    <a:schemeClr val="tx1"/>
                  </a:solidFill>
                  <a:latin typeface="Arial" pitchFamily="-108" charset="0"/>
                </a:rPr>
                <a:t> al </a:t>
              </a:r>
              <a:r>
                <a:rPr lang="en-US" sz="1200" b="0" dirty="0">
                  <a:solidFill>
                    <a:schemeClr val="tx1"/>
                  </a:solidFill>
                  <a:latin typeface="Arial" pitchFamily="-108" charset="0"/>
                </a:rPr>
                <a:t>hep-ph/</a:t>
              </a:r>
              <a:r>
                <a:rPr lang="en-US" sz="1200" b="0" dirty="0" smtClean="0">
                  <a:solidFill>
                    <a:schemeClr val="tx1"/>
                  </a:solidFill>
                  <a:latin typeface="Arial" pitchFamily="-108" charset="0"/>
                </a:rPr>
                <a:t>0608048</a:t>
              </a:r>
            </a:p>
            <a:p>
              <a:r>
                <a:rPr lang="en-US" sz="1200" b="1" dirty="0" smtClean="0"/>
                <a:t>Phys.Rev.D74:074015,2006</a:t>
              </a:r>
              <a:endParaRPr lang="en-US" sz="1200" dirty="0" smtClean="0"/>
            </a:p>
            <a:p>
              <a:endParaRPr lang="it-IT" sz="1200" b="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930900" y="3505200"/>
              <a:ext cx="3136900" cy="160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800" b="0">
                <a:solidFill>
                  <a:schemeClr val="tx1"/>
                </a:solidFill>
                <a:latin typeface="Arial" pitchFamily="-108" charset="0"/>
              </a:endParaRP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6021388" y="3581400"/>
              <a:ext cx="2951163" cy="1408113"/>
              <a:chOff x="3729" y="1249"/>
              <a:chExt cx="1859" cy="887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3784" y="1944"/>
                <a:ext cx="18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400" b="0">
                    <a:solidFill>
                      <a:schemeClr val="tx1"/>
                    </a:solidFill>
                    <a:latin typeface="Symbol" pitchFamily="-108" charset="2"/>
                    <a:ea typeface="Arial" pitchFamily="-108" charset="0"/>
                    <a:cs typeface="Arial" pitchFamily="-108" charset="0"/>
                  </a:rPr>
                  <a:t>m</a:t>
                </a:r>
                <a:r>
                  <a:rPr lang="it-IT" sz="1400" b="0" baseline="-25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0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=0.25GeV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        </a:t>
                </a:r>
                <a:r>
                  <a:rPr lang="it-IT" sz="1400" b="0">
                    <a:solidFill>
                      <a:schemeClr val="tx1"/>
                    </a:solidFill>
                    <a:latin typeface="Symbol" pitchFamily="-108" charset="2"/>
                    <a:ea typeface="Arial" pitchFamily="-108" charset="0"/>
                    <a:cs typeface="Arial" pitchFamily="-108" charset="0"/>
                  </a:rPr>
                  <a:t>m</a:t>
                </a:r>
                <a:r>
                  <a:rPr lang="it-IT" sz="1400" b="0" baseline="-25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D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r>
                  <a:rPr lang="it-IT" sz="1400" b="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=0.2GeV</a:t>
                </a:r>
                <a:r>
                  <a:rPr lang="it-IT" sz="1400" b="0" baseline="30000">
                    <a:solidFill>
                      <a:schemeClr val="tx1"/>
                    </a:solidFill>
                    <a:latin typeface="Arial" pitchFamily="-108" charset="0"/>
                    <a:ea typeface="Arial" pitchFamily="-108" charset="0"/>
                    <a:cs typeface="Arial" pitchFamily="-108" charset="0"/>
                  </a:rPr>
                  <a:t>2</a:t>
                </a:r>
                <a:endParaRPr lang="en-US" sz="1400" b="0" baseline="30000">
                  <a:solidFill>
                    <a:schemeClr val="tx1"/>
                  </a:solidFill>
                  <a:latin typeface="Arial" pitchFamily="-108" charset="0"/>
                  <a:ea typeface="Arial" pitchFamily="-108" charset="0"/>
                  <a:cs typeface="Arial" pitchFamily="-108" charset="0"/>
                </a:endParaRPr>
              </a:p>
            </p:txBody>
          </p:sp>
          <p:pic>
            <p:nvPicPr>
              <p:cNvPr id="31" name="Picture 17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34" y="1584"/>
                <a:ext cx="1818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9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729" y="1249"/>
                <a:ext cx="1818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>
                <a:off x="4784" y="1680"/>
                <a:ext cx="240" cy="2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 sz="18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4784" y="1345"/>
                <a:ext cx="240" cy="2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 sz="1800" b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5930900" y="2921000"/>
              <a:ext cx="3136900" cy="584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800" b="0">
                <a:solidFill>
                  <a:schemeClr val="tx1"/>
                </a:solidFill>
                <a:latin typeface="Arial" pitchFamily="-10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07100" y="838200"/>
            <a:ext cx="3136900" cy="2120900"/>
            <a:chOff x="6007100" y="2832100"/>
            <a:chExt cx="3136900" cy="2120900"/>
          </a:xfrm>
        </p:grpSpPr>
        <p:grpSp>
          <p:nvGrpSpPr>
            <p:cNvPr id="35" name="Group 36"/>
            <p:cNvGrpSpPr>
              <a:grpSpLocks/>
            </p:cNvGrpSpPr>
            <p:nvPr/>
          </p:nvGrpSpPr>
          <p:grpSpPr bwMode="auto">
            <a:xfrm>
              <a:off x="6007100" y="2832100"/>
              <a:ext cx="3136900" cy="2120900"/>
              <a:chOff x="3704" y="2280"/>
              <a:chExt cx="1976" cy="1336"/>
            </a:xfrm>
          </p:grpSpPr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3752" y="2480"/>
                <a:ext cx="1840" cy="11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3704" y="2280"/>
                <a:ext cx="19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>
                    <a:solidFill>
                      <a:schemeClr val="tx1"/>
                    </a:solidFill>
                    <a:latin typeface="Arial" pitchFamily="-108" charset="0"/>
                  </a:rPr>
                  <a:t> 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Constituent quark model </a:t>
                </a:r>
                <a:r>
                  <a:rPr lang="en-US" sz="1200">
                    <a:solidFill>
                      <a:schemeClr val="tx1"/>
                    </a:solidFill>
                    <a:latin typeface="Arial" pitchFamily="-108" charset="0"/>
                  </a:rPr>
                  <a:t>(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Pasquini et al</a:t>
                </a:r>
                <a:r>
                  <a:rPr lang="en-US" sz="1200">
                    <a:solidFill>
                      <a:schemeClr val="tx1"/>
                    </a:solidFill>
                    <a:latin typeface="Arial" pitchFamily="-108" charset="0"/>
                  </a:rPr>
                  <a:t>).</a:t>
                </a:r>
                <a:r>
                  <a:rPr lang="en-US" sz="1200" b="0">
                    <a:solidFill>
                      <a:schemeClr val="tx1"/>
                    </a:solidFill>
                    <a:latin typeface="Arial" pitchFamily="-108" charset="0"/>
                  </a:rPr>
                  <a:t> </a:t>
                </a:r>
              </a:p>
            </p:txBody>
          </p:sp>
          <p:grpSp>
            <p:nvGrpSpPr>
              <p:cNvPr id="38" name="Group 30"/>
              <p:cNvGrpSpPr>
                <a:grpSpLocks/>
              </p:cNvGrpSpPr>
              <p:nvPr/>
            </p:nvGrpSpPr>
            <p:grpSpPr bwMode="auto">
              <a:xfrm>
                <a:off x="4136" y="2512"/>
                <a:ext cx="1276" cy="1064"/>
                <a:chOff x="4080" y="2512"/>
                <a:chExt cx="1276" cy="1064"/>
              </a:xfrm>
            </p:grpSpPr>
            <p:pic>
              <p:nvPicPr>
                <p:cNvPr id="40" name="Picture 22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080" y="2512"/>
                  <a:ext cx="1276" cy="1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896" y="2528"/>
                  <a:ext cx="384" cy="312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noFill/>
                  <a:miter lim="800000"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42" name="Picture 23" descr="txp_fig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52" y="2536"/>
                  <a:ext cx="236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752" y="2288"/>
                <a:ext cx="1840" cy="1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7924800" y="3695700"/>
              <a:ext cx="546100" cy="457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Bent Arrow 44"/>
          <p:cNvSpPr/>
          <p:nvPr/>
        </p:nvSpPr>
        <p:spPr>
          <a:xfrm rot="10800000">
            <a:off x="6934198" y="5257800"/>
            <a:ext cx="1054101" cy="838200"/>
          </a:xfrm>
          <a:prstGeom prst="ben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0" y="1685755"/>
            <a:ext cx="647700" cy="532553"/>
          </a:xfrm>
          <a:prstGeom prst="rect">
            <a:avLst/>
          </a:prstGeom>
        </p:spPr>
      </p:pic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3124200" y="838200"/>
            <a:ext cx="1752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</a:t>
            </a:r>
            <a:r>
              <a:rPr lang="en-US" sz="1400" b="1" dirty="0" smtClean="0">
                <a:latin typeface="Times New Roman" pitchFamily="-65" charset="0"/>
              </a:rPr>
              <a:t> 10</a:t>
            </a:r>
            <a:r>
              <a:rPr lang="en-US" sz="1400" b="1" baseline="30000" dirty="0" smtClean="0">
                <a:latin typeface="Times New Roman" pitchFamily="-65" charset="0"/>
              </a:rPr>
              <a:t>35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and ND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89902" y="2103902"/>
            <a:ext cx="2954995" cy="594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050" y="609600"/>
            <a:ext cx="4144950" cy="28194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22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27" y="2667000"/>
            <a:ext cx="259077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Flavor sensitivity thanks to </a:t>
            </a:r>
          </a:p>
          <a:p>
            <a:pPr>
              <a:buFont typeface="Wingdings" pitchFamily="-108" charset="2"/>
              <a:buChar char="w"/>
            </a:pPr>
            <a:r>
              <a:rPr lang="en-US" sz="1600" dirty="0" smtClean="0"/>
              <a:t> deuteron/proton target</a:t>
            </a:r>
          </a:p>
          <a:p>
            <a:pPr>
              <a:buFont typeface="Wingdings" pitchFamily="-108" charset="2"/>
              <a:buChar char="w"/>
            </a:pPr>
            <a:r>
              <a:rPr lang="en-US" sz="1600" dirty="0" smtClean="0"/>
              <a:t> </a:t>
            </a:r>
            <a:r>
              <a:rPr lang="en-US" sz="1600" dirty="0" err="1" smtClean="0"/>
              <a:t>pion/kaon</a:t>
            </a:r>
            <a:r>
              <a:rPr lang="en-US" sz="1600" dirty="0" smtClean="0"/>
              <a:t> detection</a:t>
            </a:r>
            <a:r>
              <a:rPr lang="en-US" sz="1600" dirty="0" smtClean="0">
                <a:latin typeface="Wingdings"/>
                <a:ea typeface="Wingdings"/>
                <a:cs typeface="Wingdings"/>
              </a:rPr>
              <a:t> </a:t>
            </a:r>
            <a:endParaRPr lang="en-US" sz="1600" dirty="0"/>
          </a:p>
        </p:txBody>
      </p:sp>
      <p:graphicFrame>
        <p:nvGraphicFramePr>
          <p:cNvPr id="244741" name="Object 2"/>
          <p:cNvGraphicFramePr>
            <a:graphicFrameLocks noChangeAspect="1"/>
          </p:cNvGraphicFramePr>
          <p:nvPr/>
        </p:nvGraphicFramePr>
        <p:xfrm>
          <a:off x="207962" y="4381500"/>
          <a:ext cx="2611438" cy="838200"/>
        </p:xfrm>
        <a:graphic>
          <a:graphicData uri="http://schemas.openxmlformats.org/presentationml/2006/ole">
            <p:oleObj spid="_x0000_s244741" name="Equation" r:id="rId6" imgW="1536700" imgH="444500" progId="Equation.3">
              <p:embed/>
            </p:oleObj>
          </a:graphicData>
        </a:graphic>
      </p:graphicFrame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038674"/>
            <a:ext cx="838200" cy="689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5257800"/>
            <a:ext cx="838200" cy="689187"/>
          </a:xfrm>
          <a:prstGeom prst="rect">
            <a:avLst/>
          </a:prstGeom>
        </p:spPr>
      </p:pic>
      <p:graphicFrame>
        <p:nvGraphicFramePr>
          <p:cNvPr id="244746" name="Object 2"/>
          <p:cNvGraphicFramePr>
            <a:graphicFrameLocks noChangeAspect="1"/>
          </p:cNvGraphicFramePr>
          <p:nvPr/>
        </p:nvGraphicFramePr>
        <p:xfrm>
          <a:off x="304800" y="1384185"/>
          <a:ext cx="4694250" cy="687352"/>
        </p:xfrm>
        <a:graphic>
          <a:graphicData uri="http://schemas.openxmlformats.org/presentationml/2006/ole">
            <p:oleObj spid="_x0000_s244746" name="Equation" r:id="rId8" imgW="3860800" imgH="5080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62400" y="563880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4020" y="2069068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24" name="Rectangle 66"/>
          <p:cNvSpPr>
            <a:spLocks noChangeArrowheads="1"/>
          </p:cNvSpPr>
          <p:nvPr/>
        </p:nvSpPr>
        <p:spPr bwMode="auto">
          <a:xfrm>
            <a:off x="533400" y="5562600"/>
            <a:ext cx="1752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</a:t>
            </a:r>
            <a:r>
              <a:rPr lang="en-US" sz="1400" b="1" dirty="0" smtClean="0">
                <a:latin typeface="Times New Roman" pitchFamily="-65" charset="0"/>
              </a:rPr>
              <a:t> 10</a:t>
            </a:r>
            <a:r>
              <a:rPr lang="en-US" sz="1400" b="1" baseline="30000" dirty="0" smtClean="0">
                <a:latin typeface="Times New Roman" pitchFamily="-65" charset="0"/>
              </a:rPr>
              <a:t>35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and ND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81000" y="649560"/>
            <a:ext cx="2286000" cy="72204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069306" y="3967720"/>
            <a:ext cx="6998494" cy="2585480"/>
            <a:chOff x="2069306" y="3967720"/>
            <a:chExt cx="6998494" cy="2585480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9306" y="3967720"/>
              <a:ext cx="6998494" cy="25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755106" y="4419600"/>
              <a:ext cx="69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proton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3166" y="4419600"/>
              <a:ext cx="893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deuteron</a:t>
              </a:r>
              <a:endParaRPr lang="en-US" sz="1400" dirty="0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8486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Longitudinal Target Spin @ CLAS12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23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533400" y="774700"/>
          <a:ext cx="2006600" cy="444500"/>
        </p:xfrm>
        <a:graphic>
          <a:graphicData uri="http://schemas.openxmlformats.org/presentationml/2006/ole">
            <p:oleObj spid="_x0000_s271363" name="Equation" r:id="rId5" imgW="914400" imgH="203200" progId="Equation.3">
              <p:embed/>
            </p:oleObj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6400800" y="2452687"/>
          <a:ext cx="2292350" cy="442913"/>
        </p:xfrm>
        <a:graphic>
          <a:graphicData uri="http://schemas.openxmlformats.org/presentationml/2006/ole">
            <p:oleObj spid="_x0000_s271364" name="Equation" r:id="rId6" imgW="1181100" imgH="22860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6248400" y="16865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Curves, χQSM, </a:t>
            </a:r>
            <a:r>
              <a:rPr lang="en-US" sz="1400" dirty="0" err="1" smtClean="0"/>
              <a:t>Efremov</a:t>
            </a:r>
            <a:r>
              <a:rPr lang="en-US" sz="1400" dirty="0" smtClean="0"/>
              <a:t> et al,</a:t>
            </a:r>
          </a:p>
          <a:p>
            <a:r>
              <a:rPr lang="en-US" sz="1400" dirty="0" smtClean="0"/>
              <a:t>Czech J Phys 55 (2005) A189 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971800" y="710624"/>
            <a:ext cx="52410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Transversely polarized quarks in long polarized nucleon</a:t>
            </a:r>
          </a:p>
          <a:p>
            <a:r>
              <a:rPr lang="en-US" sz="1600" dirty="0" smtClean="0"/>
              <a:t>Leading twist, sensitive to spin-orbit correlations</a:t>
            </a:r>
            <a:endParaRPr lang="en-US" sz="1600" dirty="0"/>
          </a:p>
        </p:txBody>
      </p:sp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6415240" y="3062287"/>
          <a:ext cx="1428750" cy="442913"/>
        </p:xfrm>
        <a:graphic>
          <a:graphicData uri="http://schemas.openxmlformats.org/presentationml/2006/ole">
            <p:oleObj spid="_x0000_s271365" name="Equation" r:id="rId7" imgW="736600" imgH="228600" progId="Equation.3">
              <p:embed/>
            </p:oleObj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963081" y="-170520"/>
            <a:ext cx="2703239" cy="5867400"/>
          </a:xfrm>
          <a:prstGeom prst="rect">
            <a:avLst/>
          </a:prstGeom>
        </p:spPr>
      </p:pic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800362"/>
            <a:ext cx="2743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Curves </a:t>
            </a:r>
          </a:p>
          <a:p>
            <a:endParaRPr lang="en-US" sz="1400" dirty="0" smtClean="0"/>
          </a:p>
          <a:p>
            <a:r>
              <a:rPr lang="en-US" sz="1400" dirty="0" smtClean="0"/>
              <a:t>colored: CQM, </a:t>
            </a:r>
            <a:r>
              <a:rPr lang="en-US" sz="1400" dirty="0" err="1" smtClean="0"/>
              <a:t>Pasquini</a:t>
            </a:r>
            <a:r>
              <a:rPr lang="en-US" sz="1400" dirty="0" smtClean="0"/>
              <a:t> et al,</a:t>
            </a:r>
          </a:p>
          <a:p>
            <a:r>
              <a:rPr lang="en-US" sz="1400" dirty="0" smtClean="0"/>
              <a:t>PRD78 (2008) 034025</a:t>
            </a:r>
          </a:p>
          <a:p>
            <a:endParaRPr lang="en-US" sz="1400" dirty="0" smtClean="0"/>
          </a:p>
          <a:p>
            <a:r>
              <a:rPr lang="en-US" sz="1400" dirty="0" smtClean="0"/>
              <a:t>black: </a:t>
            </a:r>
            <a:r>
              <a:rPr lang="en-US" sz="1400" dirty="0" err="1" smtClean="0"/>
              <a:t>Avakian</a:t>
            </a:r>
            <a:r>
              <a:rPr lang="en-US" sz="1400" dirty="0" smtClean="0"/>
              <a:t> et al, </a:t>
            </a:r>
          </a:p>
          <a:p>
            <a:r>
              <a:rPr lang="en-US" sz="1400" dirty="0" smtClean="0"/>
              <a:t>PRD77 (2008) 014012</a:t>
            </a:r>
            <a:endParaRPr lang="en-US" sz="1400" dirty="0"/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228600" y="4114800"/>
            <a:ext cx="175260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@</a:t>
            </a:r>
            <a:r>
              <a:rPr lang="en-US" sz="1400" b="1" dirty="0" smtClean="0">
                <a:latin typeface="Times New Roman" pitchFamily="-65" charset="0"/>
              </a:rPr>
              <a:t> 10</a:t>
            </a:r>
            <a:r>
              <a:rPr lang="en-US" sz="1400" b="1" baseline="30000" dirty="0" smtClean="0">
                <a:latin typeface="Times New Roman" pitchFamily="-65" charset="0"/>
              </a:rPr>
              <a:t>35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NH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and ND</a:t>
            </a:r>
            <a:r>
              <a:rPr lang="en-US" sz="1400" b="1" baseline="-25000" dirty="0" smtClean="0">
                <a:latin typeface="Times New Roman" pitchFamily="-65" charset="0"/>
              </a:rPr>
              <a:t>3</a:t>
            </a:r>
            <a:r>
              <a:rPr lang="en-US" sz="1400" b="1" dirty="0" smtClean="0">
                <a:latin typeface="Times New Roman" pitchFamily="-65" charset="0"/>
              </a:rPr>
              <a:t> target 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artrustri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838200"/>
            <a:ext cx="2320925" cy="1371600"/>
          </a:xfrm>
          <a:prstGeom prst="rect">
            <a:avLst/>
          </a:prstGeom>
          <a:noFill/>
        </p:spPr>
      </p:pic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Simple string fragmentation (</a:t>
            </a:r>
            <a:r>
              <a:rPr lang="en-US" sz="2000" dirty="0" err="1"/>
              <a:t>Artru</a:t>
            </a:r>
            <a:r>
              <a:rPr lang="en-US" sz="2000" dirty="0"/>
              <a:t> model)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6407150" y="609600"/>
            <a:ext cx="27368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Sub-leading </a:t>
            </a:r>
            <a:r>
              <a:rPr lang="en-US" sz="1600" dirty="0" err="1"/>
              <a:t>pion</a:t>
            </a:r>
            <a:r>
              <a:rPr lang="en-US" sz="1600" dirty="0"/>
              <a:t> opposite to leading (into page)</a:t>
            </a: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5257800" y="2041525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CC00"/>
                </a:solidFill>
              </a:rPr>
              <a:t>L=1</a:t>
            </a:r>
          </a:p>
        </p:txBody>
      </p:sp>
      <p:pic>
        <p:nvPicPr>
          <p:cNvPr id="30108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83425" y="1295400"/>
            <a:ext cx="1374775" cy="38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228600" y="2158424"/>
            <a:ext cx="8839200" cy="1575376"/>
            <a:chOff x="228600" y="2158424"/>
            <a:chExt cx="8839200" cy="1575376"/>
          </a:xfrm>
        </p:grpSpPr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228600" y="2376487"/>
              <a:ext cx="3429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>
                  <a:latin typeface="Symbol" pitchFamily="-108" charset="2"/>
                </a:rPr>
                <a:t>r</a:t>
              </a:r>
              <a:r>
                <a:rPr lang="en-US" sz="2000" dirty="0"/>
                <a:t> production may produce an opposite sign A</a:t>
              </a:r>
              <a:r>
                <a:rPr lang="en-US" sz="2000" baseline="-25000" dirty="0"/>
                <a:t>UT</a:t>
              </a:r>
            </a:p>
          </p:txBody>
        </p:sp>
        <p:sp>
          <p:nvSpPr>
            <p:cNvPr id="301065" name="Text Box 9"/>
            <p:cNvSpPr txBox="1">
              <a:spLocks noChangeArrowheads="1"/>
            </p:cNvSpPr>
            <p:nvPr/>
          </p:nvSpPr>
          <p:spPr bwMode="auto">
            <a:xfrm>
              <a:off x="6330950" y="2158424"/>
              <a:ext cx="273685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Leading </a:t>
              </a:r>
              <a:r>
                <a:rPr lang="en-US" sz="1600" dirty="0" err="1">
                  <a:latin typeface="Symbol" pitchFamily="-108" charset="2"/>
                </a:rPr>
                <a:t>r</a:t>
              </a:r>
              <a:r>
                <a:rPr lang="en-US" sz="1600" dirty="0"/>
                <a:t> opposite to leading </a:t>
              </a:r>
              <a:r>
                <a:rPr lang="en-US" sz="1600" dirty="0" err="1">
                  <a:latin typeface="Symbol" pitchFamily="-108" charset="2"/>
                </a:rPr>
                <a:t>p</a:t>
              </a:r>
              <a:r>
                <a:rPr lang="en-US" sz="1600" dirty="0" err="1"/>
                <a:t>(into</a:t>
              </a:r>
              <a:r>
                <a:rPr lang="en-US" sz="1600" dirty="0"/>
                <a:t> page)</a:t>
              </a:r>
            </a:p>
          </p:txBody>
        </p:sp>
        <p:pic>
          <p:nvPicPr>
            <p:cNvPr id="301068" name="Picture 12" descr="artrustringrh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81400" y="2452687"/>
              <a:ext cx="2263775" cy="1143000"/>
            </a:xfrm>
            <a:prstGeom prst="rect">
              <a:avLst/>
            </a:prstGeom>
            <a:noFill/>
          </p:spPr>
        </p:pic>
        <p:sp>
          <p:nvSpPr>
            <p:cNvPr id="301069" name="Text Box 13"/>
            <p:cNvSpPr txBox="1">
              <a:spLocks noChangeArrowheads="1"/>
            </p:cNvSpPr>
            <p:nvPr/>
          </p:nvSpPr>
          <p:spPr bwMode="auto">
            <a:xfrm>
              <a:off x="5707063" y="2651125"/>
              <a:ext cx="323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>
                  <a:latin typeface="Symbol" pitchFamily="-108" charset="2"/>
                </a:rPr>
                <a:t>r</a:t>
              </a:r>
              <a:endParaRPr lang="en-US" sz="2000" dirty="0">
                <a:latin typeface="Symbol" pitchFamily="-108" charset="2"/>
              </a:endParaRPr>
            </a:p>
          </p:txBody>
        </p:sp>
        <p:pic>
          <p:nvPicPr>
            <p:cNvPr id="301085" name="Picture 2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77000" y="2819400"/>
              <a:ext cx="23510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1086" name="Rectangle 30"/>
            <p:cNvSpPr>
              <a:spLocks noChangeArrowheads="1"/>
            </p:cNvSpPr>
            <p:nvPr/>
          </p:nvSpPr>
          <p:spPr bwMode="auto">
            <a:xfrm>
              <a:off x="6858000" y="3395246"/>
              <a:ext cx="16793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hep-ph/9606390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02225" y="3733800"/>
            <a:ext cx="3660775" cy="2749550"/>
            <a:chOff x="5102225" y="3733800"/>
            <a:chExt cx="3660775" cy="2749550"/>
          </a:xfrm>
        </p:grpSpPr>
        <p:grpSp>
          <p:nvGrpSpPr>
            <p:cNvPr id="39" name="Group 38"/>
            <p:cNvGrpSpPr/>
            <p:nvPr/>
          </p:nvGrpSpPr>
          <p:grpSpPr>
            <a:xfrm>
              <a:off x="5102225" y="3733800"/>
              <a:ext cx="3660775" cy="2749550"/>
              <a:chOff x="5102225" y="3803650"/>
              <a:chExt cx="3660775" cy="2749550"/>
            </a:xfrm>
          </p:grpSpPr>
          <p:sp>
            <p:nvSpPr>
              <p:cNvPr id="301066" name="Text Box 10"/>
              <p:cNvSpPr txBox="1">
                <a:spLocks noChangeArrowheads="1"/>
              </p:cNvSpPr>
              <p:nvPr/>
            </p:nvSpPr>
            <p:spPr bwMode="auto">
              <a:xfrm>
                <a:off x="5295900" y="6029980"/>
                <a:ext cx="342900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/>
                  <a:t>Fraction of direct </a:t>
                </a:r>
                <a:r>
                  <a:rPr lang="en-US" sz="1400" dirty="0" err="1"/>
                  <a:t>kaons</a:t>
                </a:r>
                <a:r>
                  <a:rPr lang="en-US" sz="1400" dirty="0"/>
                  <a:t> may be</a:t>
                </a:r>
                <a:r>
                  <a:rPr lang="en-US" sz="1400" dirty="0" smtClean="0"/>
                  <a:t> higher </a:t>
                </a:r>
                <a:r>
                  <a:rPr lang="en-US" sz="1400" dirty="0"/>
                  <a:t>than the fraction of direct </a:t>
                </a:r>
                <a:r>
                  <a:rPr lang="en-US" sz="1400" dirty="0" err="1"/>
                  <a:t>pions</a:t>
                </a:r>
                <a:r>
                  <a:rPr lang="en-US" sz="1400" dirty="0"/>
                  <a:t>.  </a:t>
                </a:r>
              </a:p>
            </p:txBody>
          </p:sp>
          <p:pic>
            <p:nvPicPr>
              <p:cNvPr id="301199" name="Picture 14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102225" y="3803650"/>
                <a:ext cx="3660775" cy="2139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01200" name="Text Box 144"/>
            <p:cNvSpPr txBox="1">
              <a:spLocks noChangeArrowheads="1"/>
            </p:cNvSpPr>
            <p:nvPr/>
          </p:nvSpPr>
          <p:spPr bwMode="auto">
            <a:xfrm>
              <a:off x="7219950" y="5181600"/>
              <a:ext cx="1238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LUND-MC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80181" y="-76200"/>
            <a:ext cx="2691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Collins </a:t>
            </a: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effect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5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24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100" y="3411537"/>
            <a:ext cx="4238625" cy="3065463"/>
            <a:chOff x="38100" y="3411537"/>
            <a:chExt cx="4238625" cy="3065463"/>
          </a:xfrm>
        </p:grpSpPr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98425" y="3411537"/>
              <a:ext cx="1995183" cy="40011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A019FF"/>
                  </a:solidFill>
                  <a:latin typeface="Arial" pitchFamily="-108" charset="0"/>
                </a:rPr>
                <a:t>Collins function:</a:t>
              </a:r>
              <a:endParaRPr lang="it-IT" sz="2000" dirty="0">
                <a:solidFill>
                  <a:srgbClr val="A019FF"/>
                </a:solidFill>
                <a:latin typeface="Arial" pitchFamily="-10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8100" y="3890962"/>
              <a:ext cx="4238625" cy="2586038"/>
              <a:chOff x="38100" y="3890962"/>
              <a:chExt cx="4238625" cy="2586038"/>
            </a:xfrm>
          </p:grpSpPr>
          <p:grpSp>
            <p:nvGrpSpPr>
              <p:cNvPr id="33" name="Group 27"/>
              <p:cNvGrpSpPr>
                <a:grpSpLocks/>
              </p:cNvGrpSpPr>
              <p:nvPr/>
            </p:nvGrpSpPr>
            <p:grpSpPr bwMode="auto">
              <a:xfrm>
                <a:off x="38100" y="3890962"/>
                <a:ext cx="4238625" cy="2586038"/>
                <a:chOff x="224" y="589"/>
                <a:chExt cx="2670" cy="1629"/>
              </a:xfrm>
            </p:grpSpPr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4" y="589"/>
                  <a:ext cx="2670" cy="1629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extracted from </a:t>
                  </a:r>
                  <a:r>
                    <a:rPr lang="en-US" sz="1400" b="0" dirty="0" err="1">
                      <a:solidFill>
                        <a:schemeClr val="tx1"/>
                      </a:solidFill>
                      <a:latin typeface="Arial" pitchFamily="-108" charset="0"/>
                    </a:rPr>
                    <a:t>e+e</a:t>
                  </a:r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- collider data (BELLE)  </a:t>
                  </a:r>
                </a:p>
                <a:p>
                  <a:endParaRPr lang="en-US" sz="1400" b="0" dirty="0">
                    <a:solidFill>
                      <a:schemeClr val="tx1"/>
                    </a:solidFill>
                    <a:latin typeface="Arial" pitchFamily="-108" charset="0"/>
                  </a:endParaRP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at much higher scale than SIDIS </a:t>
                  </a: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  to be investigate at SIDIS scale too</a:t>
                  </a: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   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  <a:ea typeface="Arial" pitchFamily="-108" charset="0"/>
                      <a:cs typeface="Arial" pitchFamily="-108" charset="0"/>
                    </a:rPr>
                    <a:t>•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</a:rPr>
                    <a:t>evolution of </a:t>
                  </a:r>
                  <a:r>
                    <a:rPr lang="en-US" sz="1600" b="0" dirty="0" err="1">
                      <a:solidFill>
                        <a:srgbClr val="A019FF"/>
                      </a:solidFill>
                      <a:latin typeface="Arial" pitchFamily="-108" charset="0"/>
                    </a:rPr>
                    <a:t>TMDs</a:t>
                  </a:r>
                  <a:r>
                    <a:rPr lang="en-US" sz="1400" b="0" dirty="0">
                      <a:solidFill>
                        <a:srgbClr val="A019FF"/>
                      </a:solidFill>
                      <a:latin typeface="Arial" pitchFamily="-108" charset="0"/>
                    </a:rPr>
                    <a:t> </a:t>
                  </a: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         </a:t>
                  </a:r>
                  <a:r>
                    <a:rPr lang="en-US" sz="1400" b="0" dirty="0" smtClean="0">
                      <a:solidFill>
                        <a:schemeClr val="tx1"/>
                      </a:solidFill>
                      <a:latin typeface="Arial" pitchFamily="-108" charset="0"/>
                    </a:rPr>
                    <a:t> </a:t>
                  </a: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only for </a:t>
                  </a:r>
                  <a:r>
                    <a:rPr lang="en-US" sz="1400" b="0" dirty="0" err="1">
                      <a:solidFill>
                        <a:schemeClr val="tx1"/>
                      </a:solidFill>
                      <a:latin typeface="Arial" pitchFamily="-108" charset="0"/>
                    </a:rPr>
                    <a:t>pions</a:t>
                  </a:r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</a:t>
                  </a: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 </a:t>
                  </a:r>
                  <a:r>
                    <a:rPr lang="en-US" sz="1400" b="0" dirty="0" smtClean="0">
                      <a:solidFill>
                        <a:schemeClr val="tx1"/>
                      </a:solidFill>
                      <a:latin typeface="Arial" pitchFamily="-108" charset="0"/>
                    </a:rPr>
                    <a:t> </a:t>
                  </a:r>
                  <a:r>
                    <a:rPr lang="en-US" sz="1400" dirty="0" smtClean="0">
                      <a:latin typeface="Arial" pitchFamily="-108" charset="0"/>
                    </a:rPr>
                    <a:t>unknown </a:t>
                  </a:r>
                  <a:r>
                    <a:rPr lang="en-US" sz="1400" dirty="0" smtClean="0">
                      <a:latin typeface="Arial" pitchFamily="-108" charset="0"/>
                    </a:rPr>
                    <a:t>for </a:t>
                  </a:r>
                  <a:r>
                    <a:rPr lang="en-US" sz="1400" dirty="0" err="1" smtClean="0">
                      <a:latin typeface="Arial" pitchFamily="-108" charset="0"/>
                    </a:rPr>
                    <a:t>kaons</a:t>
                  </a:r>
                  <a:r>
                    <a:rPr lang="en-US" sz="1400" dirty="0" smtClean="0">
                      <a:latin typeface="Arial" pitchFamily="-108" charset="0"/>
                    </a:rPr>
                    <a:t> </a:t>
                  </a:r>
                  <a:endParaRPr lang="en-US" sz="1400" b="0" dirty="0" smtClean="0">
                    <a:solidFill>
                      <a:schemeClr val="tx1"/>
                    </a:solidFill>
                    <a:latin typeface="Arial" pitchFamily="-108" charset="0"/>
                  </a:endParaRPr>
                </a:p>
                <a:p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   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  <a:ea typeface="Arial" pitchFamily="-108" charset="0"/>
                      <a:cs typeface="Arial" pitchFamily="-108" charset="0"/>
                    </a:rPr>
                    <a:t>•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</a:rPr>
                    <a:t>strange vacuum</a:t>
                  </a:r>
                </a:p>
                <a:p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</a:rPr>
                    <a:t>             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  <a:ea typeface="Arial" pitchFamily="-108" charset="0"/>
                      <a:cs typeface="Arial" pitchFamily="-108" charset="0"/>
                    </a:rPr>
                    <a:t>•  </a:t>
                  </a:r>
                  <a:r>
                    <a:rPr lang="en-US" sz="1600" b="0" dirty="0">
                      <a:solidFill>
                        <a:srgbClr val="A019FF"/>
                      </a:solidFill>
                      <a:latin typeface="Arial" pitchFamily="-108" charset="0"/>
                    </a:rPr>
                    <a:t>strangeness in the </a:t>
                  </a:r>
                  <a:r>
                    <a:rPr lang="en-US" sz="1600" b="0" dirty="0" smtClean="0">
                      <a:solidFill>
                        <a:srgbClr val="A019FF"/>
                      </a:solidFill>
                      <a:latin typeface="Arial" pitchFamily="-108" charset="0"/>
                    </a:rPr>
                    <a:t>nucleon</a:t>
                  </a:r>
                </a:p>
                <a:p>
                  <a:r>
                    <a:rPr lang="en-US" sz="1600" dirty="0" smtClean="0">
                      <a:latin typeface="Arial" pitchFamily="-108" charset="0"/>
                    </a:rPr>
                    <a:t>            </a:t>
                  </a:r>
                  <a:r>
                    <a:rPr lang="en-US" sz="1400" dirty="0" smtClean="0">
                      <a:latin typeface="Arial" pitchFamily="-108" charset="0"/>
                    </a:rPr>
                    <a:t>unknown </a:t>
                  </a:r>
                  <a:r>
                    <a:rPr lang="en-US" sz="1400" dirty="0" smtClean="0">
                      <a:latin typeface="Arial" pitchFamily="-108" charset="0"/>
                    </a:rPr>
                    <a:t>for</a:t>
                  </a:r>
                  <a:r>
                    <a:rPr lang="en-US" sz="1400" dirty="0" smtClean="0">
                      <a:latin typeface="Arial" pitchFamily="-108" charset="0"/>
                    </a:rPr>
                    <a:t> vector mesons </a:t>
                  </a:r>
                  <a:r>
                    <a:rPr lang="en-US" sz="1400" b="0" dirty="0" smtClean="0">
                      <a:solidFill>
                        <a:srgbClr val="A019FF"/>
                      </a:solidFill>
                      <a:latin typeface="Arial" pitchFamily="-108" charset="0"/>
                    </a:rPr>
                    <a:t> </a:t>
                  </a:r>
                  <a:endParaRPr lang="it-IT" sz="1400" b="0" dirty="0">
                    <a:solidFill>
                      <a:srgbClr val="A019FF"/>
                    </a:solidFill>
                    <a:latin typeface="Arial" pitchFamily="-108" charset="0"/>
                  </a:endParaRPr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>
                  <a:off x="432" y="1644"/>
                  <a:ext cx="111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>
                  <a:off x="418" y="958"/>
                  <a:ext cx="111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>
                <a:off x="381000" y="6323012"/>
                <a:ext cx="176213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959" y="1447800"/>
            <a:ext cx="662083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TMD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with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ransversely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olarized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argets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0" y="2646363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/>
            <a:r>
              <a:rPr lang="en-US" b="1" dirty="0">
                <a:latin typeface="Times" charset="0"/>
              </a:rPr>
              <a:t>Pros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Small field (</a:t>
            </a:r>
            <a:r>
              <a:rPr lang="en-US" b="1" i="1" dirty="0">
                <a:latin typeface="Times" charset="0"/>
              </a:rPr>
              <a:t>∫Bdl~0.005-0.05Tm</a:t>
            </a:r>
            <a:r>
              <a:rPr lang="en-US" b="1" dirty="0">
                <a:latin typeface="Times" charset="0"/>
              </a:rPr>
              <a:t>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Small dilution (fraction of events from polarized material)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Less radiation length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Less nuclear background (no nuclear attenuation)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Wider </a:t>
            </a:r>
            <a:r>
              <a:rPr lang="en-US" b="1" dirty="0" smtClean="0">
                <a:solidFill>
                  <a:srgbClr val="FF3300"/>
                </a:solidFill>
                <a:latin typeface="Times" charset="0"/>
              </a:rPr>
              <a:t>acceptance</a:t>
            </a:r>
            <a:r>
              <a:rPr lang="en-US" b="1" dirty="0" smtClean="0">
                <a:solidFill>
                  <a:srgbClr val="FF3300"/>
                </a:solidFill>
                <a:latin typeface="Times" charset="0"/>
              </a:rPr>
              <a:t>  </a:t>
            </a:r>
            <a:r>
              <a:rPr lang="en-US" b="1" dirty="0" smtClean="0">
                <a:latin typeface="Times" charset="0"/>
              </a:rPr>
              <a:t>much </a:t>
            </a:r>
            <a:r>
              <a:rPr lang="en-US" b="1" dirty="0">
                <a:latin typeface="Times" charset="0"/>
              </a:rPr>
              <a:t>better FOM, especially for </a:t>
            </a:r>
            <a:r>
              <a:rPr lang="en-US" b="1" dirty="0" smtClean="0">
                <a:latin typeface="Times" charset="0"/>
              </a:rPr>
              <a:t>deuteron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 smtClean="0">
                <a:latin typeface="Times" charset="0"/>
              </a:rPr>
              <a:t>H and D may be independently polarized</a:t>
            </a:r>
          </a:p>
          <a:p>
            <a:pPr marL="342900" indent="-342900" eaLnBrk="0" hangingPunct="0"/>
            <a:r>
              <a:rPr lang="en-US" b="1" dirty="0" smtClean="0">
                <a:latin typeface="Times" charset="0"/>
              </a:rPr>
              <a:t>Cons</a:t>
            </a:r>
            <a:endParaRPr lang="en-US" b="1" dirty="0">
              <a:latin typeface="Times" charset="0"/>
            </a:endParaRP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HD target is highly complex and there is a need for redundancy due to the very</a:t>
            </a:r>
            <a:r>
              <a:rPr lang="en-US" b="1" dirty="0" smtClean="0">
                <a:latin typeface="Times" charset="0"/>
              </a:rPr>
              <a:t> </a:t>
            </a:r>
          </a:p>
          <a:p>
            <a:pPr marL="800100" lvl="1" indent="-342900" eaLnBrk="0" hangingPunct="0"/>
            <a:r>
              <a:rPr lang="en-US" b="1" dirty="0" smtClean="0">
                <a:latin typeface="Times" charset="0"/>
              </a:rPr>
              <a:t>      </a:t>
            </a:r>
            <a:r>
              <a:rPr lang="en-US" b="1" dirty="0" smtClean="0">
                <a:latin typeface="Times" charset="0"/>
              </a:rPr>
              <a:t>long </a:t>
            </a:r>
            <a:r>
              <a:rPr lang="en-US" b="1" dirty="0">
                <a:latin typeface="Times" charset="0"/>
              </a:rPr>
              <a:t>polarizing times (months). 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solidFill>
                  <a:srgbClr val="FF3300"/>
                </a:solidFill>
                <a:latin typeface="Times" charset="0"/>
              </a:rPr>
              <a:t>Need to demonstrate that the target can remain polarized for long periods with an electron</a:t>
            </a:r>
            <a:r>
              <a:rPr lang="en-US" b="1" dirty="0" smtClean="0">
                <a:solidFill>
                  <a:srgbClr val="FF3300"/>
                </a:solidFill>
                <a:latin typeface="Times" charset="0"/>
              </a:rPr>
              <a:t> beam </a:t>
            </a:r>
            <a:r>
              <a:rPr lang="en-US" b="1" dirty="0">
                <a:solidFill>
                  <a:srgbClr val="FF3300"/>
                </a:solidFill>
                <a:latin typeface="Times" charset="0"/>
              </a:rPr>
              <a:t>with currents of order of 1-2 </a:t>
            </a:r>
            <a:r>
              <a:rPr lang="en-US" b="1" dirty="0" err="1">
                <a:solidFill>
                  <a:srgbClr val="FF3300"/>
                </a:solidFill>
                <a:latin typeface="Times" charset="0"/>
              </a:rPr>
              <a:t>nA</a:t>
            </a:r>
            <a:r>
              <a:rPr lang="en-US" b="1" dirty="0">
                <a:solidFill>
                  <a:srgbClr val="FF3300"/>
                </a:solidFill>
                <a:latin typeface="Times" charset="0"/>
              </a:rPr>
              <a:t> </a:t>
            </a:r>
          </a:p>
          <a:p>
            <a:pPr marL="800100" lvl="1" indent="-342900" eaLnBrk="0" hangingPunct="0">
              <a:buFontTx/>
              <a:buAutoNum type="arabicPeriod"/>
            </a:pPr>
            <a:r>
              <a:rPr lang="en-US" b="1" dirty="0">
                <a:latin typeface="Times" charset="0"/>
              </a:rPr>
              <a:t>Additional shielding of </a:t>
            </a:r>
            <a:r>
              <a:rPr lang="en-US" b="1" dirty="0" err="1">
                <a:latin typeface="Times" charset="0"/>
              </a:rPr>
              <a:t>Moller</a:t>
            </a:r>
            <a:r>
              <a:rPr lang="en-US" b="1" dirty="0">
                <a:latin typeface="Times" charset="0"/>
              </a:rPr>
              <a:t> electrons necessary (use </a:t>
            </a:r>
            <a:r>
              <a:rPr lang="en-US" b="1" dirty="0" err="1">
                <a:latin typeface="Times" charset="0"/>
              </a:rPr>
              <a:t>minitorus</a:t>
            </a:r>
            <a:r>
              <a:rPr lang="en-US" b="1" dirty="0">
                <a:latin typeface="Times" charset="0"/>
              </a:rPr>
              <a:t>)</a:t>
            </a:r>
            <a:endParaRPr lang="en-US" sz="1400" b="1" dirty="0">
              <a:latin typeface="Times" charset="0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26590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143000"/>
            <a:ext cx="25019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152400" y="1371600"/>
            <a:ext cx="348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Heat extraction is accomplished with thin aluminum wires running through the target (can operate at </a:t>
            </a:r>
            <a:r>
              <a:rPr lang="en-US" sz="1600" b="1" i="1" dirty="0">
                <a:latin typeface="Calibri" charset="0"/>
              </a:rPr>
              <a:t>T~500-750mK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664325" y="3371850"/>
            <a:ext cx="231457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charset="0"/>
              </a:rPr>
              <a:t>HD-Ice target at </a:t>
            </a:r>
            <a:r>
              <a:rPr lang="en-US" sz="1600" dirty="0" smtClean="0">
                <a:latin typeface="Calibri" charset="0"/>
              </a:rPr>
              <a:t>~ 1-2nA  </a:t>
            </a:r>
            <a:r>
              <a:rPr lang="en-US" sz="1600" dirty="0">
                <a:latin typeface="Calibri" charset="0"/>
              </a:rPr>
              <a:t>NH</a:t>
            </a:r>
            <a:r>
              <a:rPr lang="en-US" sz="1600" baseline="-25000" dirty="0">
                <a:latin typeface="Calibri" charset="0"/>
              </a:rPr>
              <a:t>3</a:t>
            </a:r>
            <a:r>
              <a:rPr lang="en-US" sz="1600" dirty="0">
                <a:latin typeface="Calibri" charset="0"/>
              </a:rPr>
              <a:t> at</a:t>
            </a:r>
            <a:r>
              <a:rPr lang="en-US" sz="1600" dirty="0" smtClean="0">
                <a:latin typeface="Calibri" charset="0"/>
              </a:rPr>
              <a:t> </a:t>
            </a:r>
            <a:r>
              <a:rPr lang="en-US" sz="1600" dirty="0" smtClean="0">
                <a:latin typeface="Calibri" charset="0"/>
              </a:rPr>
              <a:t>~ 5-10 </a:t>
            </a:r>
            <a:r>
              <a:rPr lang="en-US" sz="1600" dirty="0" err="1">
                <a:latin typeface="Calibri" charset="0"/>
              </a:rPr>
              <a:t>nA</a:t>
            </a:r>
            <a:endParaRPr lang="en-US" sz="1600" dirty="0">
              <a:latin typeface="Calibri" charset="0"/>
            </a:endParaRPr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0" y="83820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Times" charset="0"/>
              </a:rPr>
              <a:t>HD-Ice target vs std nuclear targets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-7620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 transversely polarized HD-Ice target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1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26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901" y="2743200"/>
            <a:ext cx="224389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P= 95 % H , 70 % 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" y="767776"/>
            <a:ext cx="2054500" cy="4978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9" y="685800"/>
            <a:ext cx="3396181" cy="5531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51" y="1764096"/>
            <a:ext cx="3958049" cy="597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88409"/>
            <a:ext cx="3733800" cy="573791"/>
          </a:xfrm>
          <a:prstGeom prst="rect">
            <a:avLst/>
          </a:prstGeom>
        </p:spPr>
      </p:pic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27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53880" y="-7620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83" y="1265616"/>
            <a:ext cx="2208361" cy="5156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107" y="1285936"/>
            <a:ext cx="4018493" cy="48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301165"/>
            <a:ext cx="3991202" cy="594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2408896"/>
            <a:ext cx="4495800" cy="387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468" y="2819400"/>
            <a:ext cx="5164932" cy="5748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385387"/>
            <a:ext cx="5467350" cy="570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0" y="3385387"/>
            <a:ext cx="3419020" cy="577013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2362200" y="3886200"/>
            <a:ext cx="3963988" cy="2613025"/>
            <a:chOff x="63500" y="1044575"/>
            <a:chExt cx="3963988" cy="2613025"/>
          </a:xfrm>
        </p:grpSpPr>
        <p:sp>
          <p:nvSpPr>
            <p:cNvPr id="1601539" name="Text Box 3"/>
            <p:cNvSpPr txBox="1">
              <a:spLocks noChangeArrowheads="1"/>
            </p:cNvSpPr>
            <p:nvPr/>
          </p:nvSpPr>
          <p:spPr bwMode="auto">
            <a:xfrm>
              <a:off x="12922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0" name="Text Box 4"/>
            <p:cNvSpPr txBox="1">
              <a:spLocks noChangeArrowheads="1"/>
            </p:cNvSpPr>
            <p:nvPr/>
          </p:nvSpPr>
          <p:spPr bwMode="auto">
            <a:xfrm>
              <a:off x="21558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1" name="Text Box 5"/>
            <p:cNvSpPr txBox="1">
              <a:spLocks noChangeArrowheads="1"/>
            </p:cNvSpPr>
            <p:nvPr/>
          </p:nvSpPr>
          <p:spPr bwMode="auto">
            <a:xfrm>
              <a:off x="2917825" y="1598613"/>
              <a:ext cx="30956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2" name="Text Box 6"/>
            <p:cNvSpPr txBox="1">
              <a:spLocks noChangeArrowheads="1"/>
            </p:cNvSpPr>
            <p:nvPr/>
          </p:nvSpPr>
          <p:spPr bwMode="auto">
            <a:xfrm>
              <a:off x="2955925" y="21812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3" name="Text Box 7"/>
            <p:cNvSpPr txBox="1">
              <a:spLocks noChangeArrowheads="1"/>
            </p:cNvSpPr>
            <p:nvPr/>
          </p:nvSpPr>
          <p:spPr bwMode="auto">
            <a:xfrm>
              <a:off x="3413125" y="2790825"/>
              <a:ext cx="328613" cy="3365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  <a:ea typeface="Arial" charset="0"/>
                  <a:cs typeface="Arial" charset="0"/>
                </a:rPr>
                <a:t>┴</a:t>
              </a:r>
            </a:p>
          </p:txBody>
        </p:sp>
        <p:sp>
          <p:nvSpPr>
            <p:cNvPr id="1601544" name="Rectangle 8"/>
            <p:cNvSpPr>
              <a:spLocks noChangeArrowheads="1"/>
            </p:cNvSpPr>
            <p:nvPr/>
          </p:nvSpPr>
          <p:spPr bwMode="auto">
            <a:xfrm>
              <a:off x="2717800" y="1562100"/>
              <a:ext cx="1117600" cy="58420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601545" name="Picture 9" descr="tabellapd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3500" y="1433513"/>
              <a:ext cx="3956050" cy="2224087"/>
            </a:xfrm>
            <a:prstGeom prst="rect">
              <a:avLst/>
            </a:prstGeom>
            <a:noFill/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600617" y="2438972"/>
              <a:ext cx="439737" cy="304800"/>
              <a:chOff x="3966" y="1417"/>
              <a:chExt cx="317" cy="200"/>
            </a:xfrm>
          </p:grpSpPr>
          <p:sp>
            <p:nvSpPr>
              <p:cNvPr id="1601575" name="Rectangle 39"/>
              <p:cNvSpPr>
                <a:spLocks noChangeArrowheads="1"/>
              </p:cNvSpPr>
              <p:nvPr/>
            </p:nvSpPr>
            <p:spPr bwMode="auto">
              <a:xfrm>
                <a:off x="4032" y="1433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6" name="Rectangle 40"/>
              <p:cNvSpPr>
                <a:spLocks noChangeArrowheads="1"/>
              </p:cNvSpPr>
              <p:nvPr/>
            </p:nvSpPr>
            <p:spPr bwMode="auto">
              <a:xfrm rot="10800000" flipV="1">
                <a:off x="3966" y="1417"/>
                <a:ext cx="317" cy="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g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1L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2844800" y="2895600"/>
              <a:ext cx="368300" cy="304800"/>
              <a:chOff x="4880" y="1529"/>
              <a:chExt cx="232" cy="192"/>
            </a:xfrm>
          </p:grpSpPr>
          <p:sp>
            <p:nvSpPr>
              <p:cNvPr id="1601578" name="Rectangle 42"/>
              <p:cNvSpPr>
                <a:spLocks noChangeArrowheads="1"/>
              </p:cNvSpPr>
              <p:nvPr/>
            </p:nvSpPr>
            <p:spPr bwMode="auto">
              <a:xfrm>
                <a:off x="4880" y="1536"/>
                <a:ext cx="184" cy="184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1579" name="Rectangle 43"/>
              <p:cNvSpPr>
                <a:spLocks noChangeArrowheads="1"/>
              </p:cNvSpPr>
              <p:nvPr/>
            </p:nvSpPr>
            <p:spPr bwMode="auto">
              <a:xfrm>
                <a:off x="4888" y="1529"/>
                <a:ext cx="224" cy="192"/>
              </a:xfrm>
              <a:prstGeom prst="rect">
                <a:avLst/>
              </a:prstGeom>
              <a:solidFill>
                <a:schemeClr val="bg1"/>
              </a:solidFill>
              <a:ln w="317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it-IT" sz="1400" baseline="-25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01604" name="Text Box 68"/>
            <p:cNvSpPr txBox="1">
              <a:spLocks noChangeArrowheads="1"/>
            </p:cNvSpPr>
            <p:nvPr/>
          </p:nvSpPr>
          <p:spPr bwMode="auto">
            <a:xfrm>
              <a:off x="76200" y="1044575"/>
              <a:ext cx="3951288" cy="39528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Garamond" charset="0"/>
                  <a:ea typeface="Arial" charset="0"/>
                  <a:cs typeface="Arial" charset="0"/>
                </a:rPr>
                <a:t>Distribution Functions (DF)</a:t>
              </a:r>
              <a:endParaRPr lang="it-IT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673350" y="5585397"/>
            <a:ext cx="3644900" cy="891603"/>
          </a:xfrm>
          <a:prstGeom prst="roundRect">
            <a:avLst/>
          </a:prstGeom>
          <a:noFill/>
          <a:ln>
            <a:solidFill>
              <a:srgbClr val="FF6600"/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8600" y="2285999"/>
            <a:ext cx="8686800" cy="1669443"/>
          </a:xfrm>
          <a:prstGeom prst="roundRect">
            <a:avLst/>
          </a:prstGeom>
          <a:noFill/>
          <a:ln>
            <a:solidFill>
              <a:srgbClr val="FF6600"/>
            </a:solidFill>
          </a:ln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77" y="3273372"/>
            <a:ext cx="2324073" cy="332521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30952" y="697195"/>
            <a:ext cx="2286000" cy="838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8113" y="634630"/>
            <a:ext cx="6223374" cy="27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4800" y="-76200"/>
            <a:ext cx="8305800" cy="609600"/>
          </a:xfrm>
          <a:prstGeom prst="rect">
            <a:avLst/>
          </a:prstGeom>
          <a:noFill/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Collins asymmetry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28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322608" y="1751912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39989" y="2438091"/>
            <a:ext cx="246455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pitchFamily="-65" charset="0"/>
              </a:rPr>
              <a:t>Curves </a:t>
            </a:r>
            <a:r>
              <a:rPr lang="en-US" sz="1400" dirty="0" err="1" smtClean="0">
                <a:latin typeface="Calibri" pitchFamily="-65" charset="0"/>
              </a:rPr>
              <a:t>fom</a:t>
            </a:r>
            <a:r>
              <a:rPr lang="en-US" sz="1400" dirty="0" smtClean="0">
                <a:latin typeface="Calibri" pitchFamily="-65" charset="0"/>
              </a:rPr>
              <a:t> A.V. </a:t>
            </a:r>
            <a:r>
              <a:rPr lang="en-US" sz="1400" dirty="0" err="1" smtClean="0">
                <a:latin typeface="Calibri" pitchFamily="-65" charset="0"/>
              </a:rPr>
              <a:t>Efremov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>
                <a:latin typeface="Calibri" pitchFamily="-65" charset="0"/>
              </a:rPr>
              <a:t>et al</a:t>
            </a:r>
            <a:r>
              <a:rPr lang="en-US" sz="14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/>
              <a:t>PRD76:094025,2006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8107" y="3961830"/>
            <a:ext cx="164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Tensor charge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330952" y="862296"/>
          <a:ext cx="2257425" cy="444500"/>
        </p:xfrm>
        <a:graphic>
          <a:graphicData uri="http://schemas.openxmlformats.org/presentationml/2006/ole">
            <p:oleObj spid="_x0000_s503810" name="Equation" r:id="rId6" imgW="1028700" imgH="203200" progId="Equation.3">
              <p:embed/>
            </p:oleObj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838" y="4507626"/>
            <a:ext cx="1380308" cy="4106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642" y="5005890"/>
            <a:ext cx="1424047" cy="403834"/>
          </a:xfrm>
          <a:prstGeom prst="rect">
            <a:avLst/>
          </a:prstGeom>
        </p:spPr>
      </p:pic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204652" y="5701695"/>
            <a:ext cx="213228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pitchFamily="-65" charset="0"/>
              </a:rPr>
              <a:t>M.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 err="1" smtClean="0">
                <a:latin typeface="Calibri" pitchFamily="-65" charset="0"/>
              </a:rPr>
              <a:t>Anselmino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>
                <a:latin typeface="Calibri" pitchFamily="-65" charset="0"/>
              </a:rPr>
              <a:t>et al</a:t>
            </a:r>
            <a:r>
              <a:rPr lang="en-US" sz="1400" dirty="0" smtClean="0">
                <a:latin typeface="Calibri" pitchFamily="-65" charset="0"/>
              </a:rPr>
              <a:t> </a:t>
            </a:r>
            <a:endParaRPr lang="en-US" sz="1400" dirty="0" smtClean="0">
              <a:latin typeface="Calibri" pitchFamily="-65" charset="0"/>
            </a:endParaRPr>
          </a:p>
          <a:p>
            <a:r>
              <a:rPr lang="en-US" sz="1400" b="1" dirty="0" smtClean="0"/>
              <a:t>h</a:t>
            </a:r>
            <a:r>
              <a:rPr lang="en-US" sz="1400" b="1" dirty="0" smtClean="0"/>
              <a:t>ep-ph:0812.4366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3606015"/>
            <a:ext cx="3613444" cy="2919377"/>
          </a:xfrm>
          <a:prstGeom prst="rect">
            <a:avLst/>
          </a:prstGeom>
        </p:spPr>
      </p:pic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03563" y="5837442"/>
            <a:ext cx="294163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pitchFamily="-65" charset="0"/>
              </a:rPr>
              <a:t>M.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 smtClean="0">
                <a:latin typeface="Calibri" pitchFamily="-65" charset="0"/>
              </a:rPr>
              <a:t>Wakamatsu   </a:t>
            </a:r>
            <a:r>
              <a:rPr lang="en-US" sz="1400" b="1" dirty="0" smtClean="0"/>
              <a:t>h</a:t>
            </a:r>
            <a:r>
              <a:rPr lang="en-US" sz="1400" b="1" dirty="0" smtClean="0"/>
              <a:t>ep-ph:0811.4196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04800" y="3201294"/>
            <a:ext cx="6422877" cy="338554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charset="0"/>
              </a:rPr>
              <a:t>Study A</a:t>
            </a:r>
            <a:r>
              <a:rPr lang="en-US" sz="1600" baseline="-25000" dirty="0" smtClean="0">
                <a:latin typeface="Calibri" charset="0"/>
              </a:rPr>
              <a:t>UT</a:t>
            </a:r>
            <a:r>
              <a:rPr lang="en-US" sz="1600" dirty="0" smtClean="0">
                <a:latin typeface="Calibri" charset="0"/>
              </a:rPr>
              <a:t> at large </a:t>
            </a:r>
            <a:r>
              <a:rPr lang="en-US" sz="1600" dirty="0" err="1" smtClean="0">
                <a:latin typeface="Calibri" charset="0"/>
              </a:rPr>
              <a:t>x</a:t>
            </a:r>
            <a:r>
              <a:rPr lang="en-US" sz="1600" dirty="0" smtClean="0">
                <a:latin typeface="Calibri" charset="0"/>
              </a:rPr>
              <a:t> (valence)  where models are mostly  </a:t>
            </a:r>
            <a:r>
              <a:rPr lang="en-US" sz="1600" dirty="0" err="1" smtClean="0">
                <a:latin typeface="Calibri" charset="0"/>
              </a:rPr>
              <a:t>unconstrined</a:t>
            </a:r>
            <a:endParaRPr lang="en-US" sz="1600" dirty="0">
              <a:latin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65359" y="286116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57200" y="838200"/>
            <a:ext cx="2286000" cy="838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87177" y="838200"/>
            <a:ext cx="3270823" cy="5847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charset="0"/>
              </a:rPr>
              <a:t>Study A</a:t>
            </a:r>
            <a:r>
              <a:rPr lang="en-US" sz="1600" baseline="-25000" dirty="0" smtClean="0">
                <a:latin typeface="Calibri" charset="0"/>
              </a:rPr>
              <a:t>UT</a:t>
            </a:r>
            <a:r>
              <a:rPr lang="en-US" sz="1600" dirty="0" smtClean="0">
                <a:latin typeface="Calibri" charset="0"/>
              </a:rPr>
              <a:t> at large </a:t>
            </a:r>
            <a:r>
              <a:rPr lang="en-US" sz="1600" dirty="0" err="1" smtClean="0">
                <a:latin typeface="Calibri" charset="0"/>
              </a:rPr>
              <a:t>x</a:t>
            </a:r>
            <a:r>
              <a:rPr lang="en-US" sz="1600" dirty="0" smtClean="0">
                <a:latin typeface="Calibri" charset="0"/>
              </a:rPr>
              <a:t> (valence)  where models are mostly  </a:t>
            </a:r>
            <a:r>
              <a:rPr lang="en-US" sz="1600" dirty="0" err="1" smtClean="0">
                <a:latin typeface="Calibri" charset="0"/>
              </a:rPr>
              <a:t>unconstrined</a:t>
            </a:r>
            <a:endParaRPr lang="en-US" sz="1600" dirty="0">
              <a:latin typeface="Calibri" charset="0"/>
            </a:endParaRPr>
          </a:p>
        </p:txBody>
      </p:sp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113" y="1447801"/>
            <a:ext cx="6223374" cy="27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04800" y="-76200"/>
            <a:ext cx="8305800" cy="609600"/>
          </a:xfrm>
          <a:prstGeom prst="rect">
            <a:avLst/>
          </a:prstGeom>
          <a:noFill/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Collins asymmetry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29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6400800" y="5181600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216343" y="4475202"/>
            <a:ext cx="2667001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65" charset="0"/>
              </a:rPr>
              <a:t>Curves </a:t>
            </a:r>
            <a:r>
              <a:rPr lang="en-US" sz="1600" dirty="0" err="1" smtClean="0">
                <a:latin typeface="Calibri" pitchFamily="-65" charset="0"/>
              </a:rPr>
              <a:t>fom</a:t>
            </a:r>
            <a:r>
              <a:rPr lang="en-US" sz="1600" dirty="0" smtClean="0">
                <a:latin typeface="Calibri" pitchFamily="-65" charset="0"/>
              </a:rPr>
              <a:t> A.V. </a:t>
            </a:r>
            <a:r>
              <a:rPr lang="en-US" sz="1600" dirty="0" err="1" smtClean="0">
                <a:latin typeface="Calibri" pitchFamily="-65" charset="0"/>
              </a:rPr>
              <a:t>Efremov</a:t>
            </a:r>
            <a:r>
              <a:rPr lang="en-US" sz="1600" dirty="0" smtClean="0">
                <a:latin typeface="Calibri" pitchFamily="-65" charset="0"/>
              </a:rPr>
              <a:t> </a:t>
            </a:r>
            <a:r>
              <a:rPr lang="en-US" sz="1600" dirty="0">
                <a:latin typeface="Calibri" pitchFamily="-65" charset="0"/>
              </a:rPr>
              <a:t>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/>
              <a:t>PRD76:094025,2006</a:t>
            </a:r>
            <a:endParaRPr lang="en-US" sz="1400" dirty="0">
              <a:latin typeface="Calibri" pitchFamily="-65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180" y="4210013"/>
            <a:ext cx="2892425" cy="1109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180" y="5254827"/>
            <a:ext cx="2889250" cy="11739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9963" y="1871970"/>
            <a:ext cx="164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Tensor charge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457200" y="1003301"/>
          <a:ext cx="2257425" cy="444500"/>
        </p:xfrm>
        <a:graphic>
          <a:graphicData uri="http://schemas.openxmlformats.org/presentationml/2006/ole">
            <p:oleObj spid="_x0000_s505858" name="Equation" r:id="rId7" imgW="1028700" imgH="203200" progId="Equation.3">
              <p:embed/>
            </p:oleObj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9" y="2657074"/>
            <a:ext cx="2728602" cy="3299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34" y="2345381"/>
            <a:ext cx="1186872" cy="3531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596" y="2330782"/>
            <a:ext cx="1245209" cy="353119"/>
          </a:xfrm>
          <a:prstGeom prst="rect">
            <a:avLst/>
          </a:prstGeom>
        </p:spPr>
      </p:pic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93271" y="5972382"/>
            <a:ext cx="213228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pitchFamily="-65" charset="0"/>
              </a:rPr>
              <a:t>M.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 err="1" smtClean="0">
                <a:latin typeface="Calibri" pitchFamily="-65" charset="0"/>
              </a:rPr>
              <a:t>Anselmino</a:t>
            </a:r>
            <a:r>
              <a:rPr lang="en-US" sz="1400" dirty="0" smtClean="0">
                <a:latin typeface="Calibri" pitchFamily="-65" charset="0"/>
              </a:rPr>
              <a:t> </a:t>
            </a:r>
            <a:r>
              <a:rPr lang="en-US" sz="1400" dirty="0">
                <a:latin typeface="Calibri" pitchFamily="-65" charset="0"/>
              </a:rPr>
              <a:t>et al</a:t>
            </a:r>
            <a:r>
              <a:rPr lang="en-US" sz="1400" dirty="0" smtClean="0">
                <a:latin typeface="Calibri" pitchFamily="-65" charset="0"/>
              </a:rPr>
              <a:t> </a:t>
            </a:r>
            <a:endParaRPr lang="en-US" sz="1400" dirty="0" smtClean="0">
              <a:latin typeface="Calibri" pitchFamily="-65" charset="0"/>
            </a:endParaRPr>
          </a:p>
          <a:p>
            <a:r>
              <a:rPr lang="en-US" sz="1400" b="1" dirty="0" smtClean="0"/>
              <a:t>Hep-ph:0812.4366</a:t>
            </a:r>
            <a:endParaRPr lang="en-US" sz="1400" dirty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88679" y="4648200"/>
            <a:ext cx="2716521" cy="1905000"/>
            <a:chOff x="-20457" y="4648200"/>
            <a:chExt cx="2716521" cy="1905000"/>
          </a:xfrm>
        </p:grpSpPr>
        <p:pic>
          <p:nvPicPr>
            <p:cNvPr id="34" name="Picture 5" descr="AN_E7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648200"/>
              <a:ext cx="2514294" cy="1905000"/>
            </a:xfrm>
            <a:prstGeom prst="rect">
              <a:avLst/>
            </a:prstGeom>
            <a:noFill/>
          </p:spPr>
        </p:pic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180988" cy="27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12" tIns="45705" rIns="91412" bIns="4570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0" dirty="0" err="1">
                  <a:solidFill>
                    <a:srgbClr val="0066FF"/>
                  </a:solidFill>
                </a:rPr>
                <a:t>p</a:t>
              </a:r>
              <a:r>
                <a:rPr lang="en-US" sz="1200" b="0" baseline="-25000" dirty="0" err="1">
                  <a:solidFill>
                    <a:srgbClr val="0066FF"/>
                  </a:solidFill>
                </a:rPr>
                <a:t>T</a:t>
              </a:r>
              <a:r>
                <a:rPr lang="en-US" sz="1200" b="0" dirty="0">
                  <a:solidFill>
                    <a:srgbClr val="0066FF"/>
                  </a:solidFill>
                </a:rPr>
                <a:t>&lt; 2 </a:t>
              </a:r>
              <a:r>
                <a:rPr lang="en-US" sz="1200" b="0" dirty="0" err="1">
                  <a:solidFill>
                    <a:srgbClr val="0066FF"/>
                  </a:solidFill>
                </a:rPr>
                <a:t>GeV/c</a:t>
              </a:r>
              <a:endParaRPr lang="en-US" sz="1200" b="0" dirty="0">
                <a:solidFill>
                  <a:srgbClr val="0066FF"/>
                </a:solidFill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1160687" cy="2462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91431" tIns="45715" rIns="91431" bIns="45715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sz="1200" b="0" dirty="0">
                  <a:solidFill>
                    <a:srgbClr val="008000"/>
                  </a:solidFill>
                  <a:ea typeface="Arial" pitchFamily="-108" charset="0"/>
                  <a:cs typeface="Arial" pitchFamily="-108" charset="0"/>
                </a:rPr>
                <a:t>√s = 20 GeV  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286000" y="6172200"/>
              <a:ext cx="410064" cy="36933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chemeClr val="tx1"/>
                  </a:solidFill>
                </a:rPr>
                <a:t>x</a:t>
              </a:r>
              <a:r>
                <a:rPr lang="en-US" baseline="-25000" dirty="0" err="1">
                  <a:solidFill>
                    <a:schemeClr val="tx1"/>
                  </a:solidFill>
                </a:rPr>
                <a:t>F</a:t>
              </a:r>
              <a:endParaRPr lang="it-IT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-20457" y="4876800"/>
              <a:ext cx="477657" cy="33855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N</a:t>
              </a:r>
              <a:endParaRPr lang="it-IT" sz="160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59426" name="Picture 2" descr="handb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143000"/>
            <a:ext cx="2667000" cy="1598613"/>
          </a:xfrm>
          <a:prstGeom prst="rect">
            <a:avLst/>
          </a:prstGeom>
          <a:noFill/>
        </p:spPr>
      </p:pic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484562" y="4876800"/>
            <a:ext cx="1773238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PDFs f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(x),…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964388" y="4009402"/>
            <a:ext cx="167640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Arial" pitchFamily="-108" charset="0"/>
              </a:rPr>
              <a:t>Form Factors F</a:t>
            </a:r>
            <a:r>
              <a:rPr lang="en-US" b="0" baseline="-25000" dirty="0">
                <a:latin typeface="Arial" pitchFamily="-108" charset="0"/>
              </a:rPr>
              <a:t>1p</a:t>
            </a:r>
            <a:r>
              <a:rPr lang="en-US" b="0" baseline="30000" dirty="0">
                <a:latin typeface="Arial" pitchFamily="-108" charset="0"/>
              </a:rPr>
              <a:t>u</a:t>
            </a:r>
            <a:r>
              <a:rPr lang="en-US" b="0" dirty="0">
                <a:latin typeface="Arial" pitchFamily="-108" charset="0"/>
              </a:rPr>
              <a:t>(t),F</a:t>
            </a:r>
            <a:r>
              <a:rPr lang="en-US" b="0" baseline="-25000" dirty="0">
                <a:latin typeface="Arial" pitchFamily="-108" charset="0"/>
              </a:rPr>
              <a:t>2p</a:t>
            </a:r>
            <a:r>
              <a:rPr lang="en-US" b="0" baseline="30000" dirty="0">
                <a:latin typeface="Arial" pitchFamily="-108" charset="0"/>
              </a:rPr>
              <a:t>u</a:t>
            </a:r>
            <a:r>
              <a:rPr lang="en-US" b="0" dirty="0">
                <a:latin typeface="Arial" pitchFamily="-108" charset="0"/>
              </a:rPr>
              <a:t>(t )..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76200" y="2819400"/>
            <a:ext cx="2762250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TMD PDFs: f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(x,k</a:t>
            </a:r>
            <a:r>
              <a:rPr lang="en-US" sz="2000" b="0" baseline="-25000">
                <a:latin typeface="Arial" pitchFamily="-108" charset="0"/>
              </a:rPr>
              <a:t>T</a:t>
            </a:r>
            <a:r>
              <a:rPr lang="en-US" sz="2000" b="0">
                <a:latin typeface="Arial" pitchFamily="-108" charset="0"/>
              </a:rPr>
              <a:t>),…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 rot="2669240">
            <a:off x="3041217" y="3472213"/>
            <a:ext cx="64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Arial" pitchFamily="-108" charset="0"/>
              </a:rPr>
              <a:t>d</a:t>
            </a:r>
            <a:r>
              <a:rPr lang="en-US" sz="2000" b="0" baseline="30000" dirty="0">
                <a:latin typeface="Arial" pitchFamily="-108" charset="0"/>
              </a:rPr>
              <a:t>2</a:t>
            </a:r>
            <a:r>
              <a:rPr lang="en-US" sz="2000" b="0" dirty="0">
                <a:latin typeface="Arial" pitchFamily="-108" charset="0"/>
              </a:rPr>
              <a:t>k</a:t>
            </a:r>
            <a:r>
              <a:rPr lang="en-US" sz="2000" b="0" baseline="-25000" dirty="0">
                <a:latin typeface="Arial" pitchFamily="-108" charset="0"/>
              </a:rPr>
              <a:t>T</a:t>
            </a: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 flipH="1">
            <a:off x="4343400" y="3276600"/>
            <a:ext cx="990600" cy="1513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 flipH="1">
            <a:off x="5729212" y="3276600"/>
            <a:ext cx="290588" cy="65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 rot="18376683">
            <a:off x="4066381" y="3782219"/>
            <a:ext cx="1103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Symbol" pitchFamily="-108" charset="2"/>
              </a:rPr>
              <a:t>x</a:t>
            </a:r>
            <a:r>
              <a:rPr lang="en-US" sz="2000" b="0" dirty="0">
                <a:latin typeface="Arial" pitchFamily="-108" charset="0"/>
              </a:rPr>
              <a:t>=0,t=0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 rot="17605820">
            <a:off x="5360567" y="342842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Arial" pitchFamily="-108" charset="0"/>
              </a:rPr>
              <a:t>dx</a:t>
            </a:r>
            <a:endParaRPr lang="en-US" sz="2000" b="0" baseline="-25000" dirty="0">
              <a:latin typeface="Arial" pitchFamily="-108" charset="0"/>
            </a:endParaRP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76200" y="660400"/>
            <a:ext cx="4876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Arial" pitchFamily="-108" charset="0"/>
              </a:rPr>
              <a:t>W</a:t>
            </a:r>
            <a:r>
              <a:rPr lang="en-US" sz="2000" b="0" baseline="-25000" dirty="0" err="1">
                <a:latin typeface="Arial" pitchFamily="-108" charset="0"/>
              </a:rPr>
              <a:t>p</a:t>
            </a:r>
            <a:r>
              <a:rPr lang="en-US" sz="2000" b="0" baseline="30000" dirty="0" err="1">
                <a:latin typeface="Arial" pitchFamily="-108" charset="0"/>
              </a:rPr>
              <a:t>u</a:t>
            </a:r>
            <a:r>
              <a:rPr lang="en-US" sz="2000" b="0" dirty="0" err="1">
                <a:latin typeface="Arial" pitchFamily="-108" charset="0"/>
              </a:rPr>
              <a:t>(x,</a:t>
            </a:r>
            <a:r>
              <a:rPr lang="en-US" sz="2000" dirty="0" err="1">
                <a:latin typeface="Arial" pitchFamily="-108" charset="0"/>
              </a:rPr>
              <a:t>k</a:t>
            </a:r>
            <a:r>
              <a:rPr lang="en-US" b="0" baseline="-25000" dirty="0" err="1"/>
              <a:t>T</a:t>
            </a:r>
            <a:r>
              <a:rPr lang="en-US" sz="2000" b="0" dirty="0" err="1">
                <a:latin typeface="Arial" pitchFamily="-108" charset="0"/>
              </a:rPr>
              <a:t>,</a:t>
            </a:r>
            <a:r>
              <a:rPr lang="en-US" sz="2000" dirty="0" err="1">
                <a:latin typeface="Arial" pitchFamily="-108" charset="0"/>
              </a:rPr>
              <a:t>r</a:t>
            </a:r>
            <a:r>
              <a:rPr lang="en-US" sz="2000" b="0" dirty="0">
                <a:latin typeface="Arial" pitchFamily="-108" charset="0"/>
              </a:rPr>
              <a:t>)  “Mother” Wigner distributions 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 rot="61131006">
            <a:off x="2483221" y="1564481"/>
            <a:ext cx="63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Arial" pitchFamily="-108" charset="0"/>
              </a:rPr>
              <a:t>d</a:t>
            </a:r>
            <a:r>
              <a:rPr lang="en-US" sz="2000" b="0" baseline="30000" dirty="0">
                <a:latin typeface="Arial" pitchFamily="-108" charset="0"/>
              </a:rPr>
              <a:t>3</a:t>
            </a:r>
            <a:r>
              <a:rPr lang="en-US" sz="2000" b="0" dirty="0">
                <a:latin typeface="Arial" pitchFamily="-108" charset="0"/>
              </a:rPr>
              <a:t>r </a:t>
            </a:r>
            <a:endParaRPr lang="en-US" sz="2000" b="0" baseline="30000" dirty="0">
              <a:latin typeface="Arial" pitchFamily="-108" charset="0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flipH="1">
            <a:off x="2514600" y="1143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581400" y="11430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 rot="2760000">
            <a:off x="4171156" y="1620044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d</a:t>
            </a:r>
            <a:r>
              <a:rPr lang="en-US" sz="2000" b="0" baseline="30000">
                <a:latin typeface="Arial" pitchFamily="-108" charset="0"/>
              </a:rPr>
              <a:t>2</a:t>
            </a:r>
            <a:r>
              <a:rPr lang="en-US" sz="2000" b="0">
                <a:latin typeface="Arial" pitchFamily="-108" charset="0"/>
              </a:rPr>
              <a:t>k</a:t>
            </a:r>
            <a:r>
              <a:rPr lang="en-US" sz="2000" b="0" baseline="-25000">
                <a:latin typeface="Arial" pitchFamily="-108" charset="0"/>
              </a:rPr>
              <a:t>T</a:t>
            </a:r>
            <a:endParaRPr lang="en-US" sz="1000" b="0">
              <a:latin typeface="Arial" pitchFamily="-108" charset="0"/>
            </a:endParaRP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6842125" y="4114800"/>
            <a:ext cx="2301875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latin typeface="Arial" pitchFamily="-108" charset="0"/>
              </a:rPr>
              <a:t>Measure momentum transfer to target</a:t>
            </a:r>
          </a:p>
          <a:p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Direct info about spatial distributions</a:t>
            </a: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0" y="4267200"/>
            <a:ext cx="34925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latin typeface="Arial" pitchFamily="-108" charset="0"/>
              </a:rPr>
              <a:t>Measure momentum transfer </a:t>
            </a:r>
            <a:r>
              <a:rPr lang="en-US" sz="1400" b="0" dirty="0" smtClean="0">
                <a:latin typeface="Arial" pitchFamily="-108" charset="0"/>
              </a:rPr>
              <a:t>to quark</a:t>
            </a:r>
            <a:endParaRPr lang="en-US" sz="1400" b="0" dirty="0">
              <a:latin typeface="Arial" pitchFamily="-108" charset="0"/>
            </a:endParaRPr>
          </a:p>
          <a:p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Direct info about momentum distributions</a:t>
            </a:r>
            <a:endParaRPr lang="en-US" sz="1400" b="0" dirty="0">
              <a:solidFill>
                <a:srgbClr val="FF0000"/>
              </a:solidFill>
              <a:latin typeface="Arial" pitchFamily="-108" charset="0"/>
            </a:endParaRPr>
          </a:p>
        </p:txBody>
      </p:sp>
      <p:pic>
        <p:nvPicPr>
          <p:cNvPr id="359443" name="Picture 19" descr="tmd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505200"/>
            <a:ext cx="2438400" cy="608013"/>
          </a:xfrm>
          <a:prstGeom prst="rect">
            <a:avLst/>
          </a:prstGeom>
          <a:noFill/>
        </p:spPr>
      </p:pic>
      <p:pic>
        <p:nvPicPr>
          <p:cNvPr id="359444" name="Picture 20" descr="gpd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3352800"/>
            <a:ext cx="2276475" cy="593725"/>
          </a:xfrm>
          <a:prstGeom prst="rect">
            <a:avLst/>
          </a:prstGeom>
          <a:noFill/>
        </p:spPr>
      </p:pic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7239000" y="18161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latin typeface="Arial" pitchFamily="-108" charset="0"/>
              </a:rPr>
              <a:t>GPD</a:t>
            </a: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4953000" y="609600"/>
            <a:ext cx="4191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Probability to find a quark </a:t>
            </a:r>
            <a:r>
              <a:rPr lang="en-US" sz="1400" dirty="0" err="1">
                <a:solidFill>
                  <a:srgbClr val="3333CC"/>
                </a:solidFill>
                <a:latin typeface="Arial" pitchFamily="-108" charset="0"/>
              </a:rPr>
              <a:t>u</a:t>
            </a:r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 in a nucleon </a:t>
            </a:r>
            <a:r>
              <a:rPr lang="en-US" sz="1400" dirty="0">
                <a:solidFill>
                  <a:srgbClr val="3333CC"/>
                </a:solidFill>
                <a:latin typeface="Arial" pitchFamily="-108" charset="0"/>
              </a:rPr>
              <a:t>P</a:t>
            </a:r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 with a certain polarization in a position </a:t>
            </a:r>
            <a:r>
              <a:rPr lang="en-US" sz="1400" dirty="0" err="1">
                <a:solidFill>
                  <a:srgbClr val="3333CC"/>
                </a:solidFill>
                <a:latin typeface="Arial" pitchFamily="-108" charset="0"/>
              </a:rPr>
              <a:t>r</a:t>
            </a:r>
            <a:r>
              <a:rPr lang="en-US" sz="1400" b="0" dirty="0" smtClean="0">
                <a:solidFill>
                  <a:srgbClr val="3333CC"/>
                </a:solidFill>
                <a:latin typeface="Arial" pitchFamily="-108" charset="0"/>
              </a:rPr>
              <a:t> </a:t>
            </a:r>
            <a:r>
              <a:rPr lang="en-US" sz="1400" dirty="0" smtClean="0">
                <a:solidFill>
                  <a:srgbClr val="3333CC"/>
                </a:solidFill>
                <a:latin typeface="Arial" pitchFamily="-108" charset="0"/>
              </a:rPr>
              <a:t> &amp;</a:t>
            </a:r>
            <a:r>
              <a:rPr lang="en-US" sz="1400" b="0" dirty="0" smtClean="0">
                <a:solidFill>
                  <a:srgbClr val="3333CC"/>
                </a:solidFill>
                <a:latin typeface="Arial" pitchFamily="-108" charset="0"/>
              </a:rPr>
              <a:t> </a:t>
            </a:r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momentum </a:t>
            </a:r>
            <a:r>
              <a:rPr lang="en-US" sz="1400" dirty="0" err="1">
                <a:solidFill>
                  <a:srgbClr val="3333CC"/>
                </a:solidFill>
                <a:latin typeface="Arial" pitchFamily="-108" charset="0"/>
              </a:rPr>
              <a:t>k</a:t>
            </a:r>
            <a:r>
              <a:rPr lang="en-US" sz="1400" b="0" dirty="0">
                <a:solidFill>
                  <a:srgbClr val="3333CC"/>
                </a:solidFill>
                <a:latin typeface="Arial" pitchFamily="-108" charset="0"/>
              </a:rPr>
              <a:t> </a:t>
            </a: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 rot="2700000">
            <a:off x="3788569" y="1780381"/>
            <a:ext cx="71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(FT)</a:t>
            </a: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5029200" y="2819400"/>
            <a:ext cx="2438400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108" charset="0"/>
              </a:rPr>
              <a:t>GPDs: H</a:t>
            </a:r>
            <a:r>
              <a:rPr lang="en-US" sz="2000" b="0" baseline="-25000">
                <a:latin typeface="Arial" pitchFamily="-108" charset="0"/>
              </a:rPr>
              <a:t>p</a:t>
            </a:r>
            <a:r>
              <a:rPr lang="en-US" sz="2000" b="0" baseline="30000">
                <a:latin typeface="Arial" pitchFamily="-108" charset="0"/>
              </a:rPr>
              <a:t>u</a:t>
            </a:r>
            <a:r>
              <a:rPr lang="en-US" sz="2000" b="0">
                <a:latin typeface="Arial" pitchFamily="-108" charset="0"/>
              </a:rPr>
              <a:t>(x,</a:t>
            </a:r>
            <a:r>
              <a:rPr lang="en-US" sz="2000" b="0">
                <a:latin typeface="Symbol" pitchFamily="-108" charset="2"/>
              </a:rPr>
              <a:t>x</a:t>
            </a:r>
            <a:r>
              <a:rPr lang="en-US" sz="2000" b="0">
                <a:latin typeface="Arial" pitchFamily="-108" charset="0"/>
              </a:rPr>
              <a:t>,t), …</a:t>
            </a:r>
          </a:p>
        </p:txBody>
      </p:sp>
      <p:pic>
        <p:nvPicPr>
          <p:cNvPr id="35944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1235075"/>
            <a:ext cx="228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450" name="Line 26"/>
          <p:cNvSpPr>
            <a:spLocks noChangeShapeType="1"/>
          </p:cNvSpPr>
          <p:nvPr/>
        </p:nvSpPr>
        <p:spPr bwMode="auto">
          <a:xfrm>
            <a:off x="2590799" y="3276600"/>
            <a:ext cx="1520627" cy="1513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0796" y="-76200"/>
            <a:ext cx="90394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Quantum Phase-Space Distributions of Quarks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5421868"/>
            <a:ext cx="428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105400" y="5486400"/>
          <a:ext cx="3886200" cy="871329"/>
        </p:xfrm>
        <a:graphic>
          <a:graphicData uri="http://schemas.openxmlformats.org/presentationml/2006/ole">
            <p:oleObj spid="_x0000_s16386" name="Equation" r:id="rId9" imgW="2095200" imgH="4698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13496" y="5562600"/>
            <a:ext cx="133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Proton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spin puzzle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5486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5472113" y="876300"/>
            <a:ext cx="2605087" cy="838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CasellaDiTesto 3"/>
          <p:cNvSpPr txBox="1">
            <a:spLocks noChangeArrowheads="1"/>
          </p:cNvSpPr>
          <p:nvPr/>
        </p:nvSpPr>
        <p:spPr bwMode="auto">
          <a:xfrm>
            <a:off x="90488" y="762000"/>
            <a:ext cx="371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ea typeface="ＭＳ Ｐゴシック" pitchFamily="-65" charset="-128"/>
                <a:cs typeface="ＭＳ Ｐゴシック" pitchFamily="-65" charset="-128"/>
              </a:rPr>
              <a:t>unpolarized beam, transv. target</a:t>
            </a:r>
          </a:p>
        </p:txBody>
      </p:sp>
      <p:sp>
        <p:nvSpPr>
          <p:cNvPr id="12295" name="Rectangle 56"/>
          <p:cNvSpPr>
            <a:spLocks noChangeArrowheads="1"/>
          </p:cNvSpPr>
          <p:nvPr/>
        </p:nvSpPr>
        <p:spPr bwMode="auto">
          <a:xfrm>
            <a:off x="228600" y="4876800"/>
            <a:ext cx="285670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1B25FF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400" b="1" dirty="0" smtClean="0">
                <a:solidFill>
                  <a:srgbClr val="1B25FF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R</a:t>
            </a:r>
            <a:r>
              <a:rPr lang="en-US" sz="1400" b="1" dirty="0" smtClean="0">
                <a:solidFill>
                  <a:srgbClr val="1B25FF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elation in no-gluon models:</a:t>
            </a:r>
            <a:endParaRPr lang="en-US" sz="1400" b="1" dirty="0"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400" b="1" dirty="0">
                <a:latin typeface="Tahoma" pitchFamily="-65" charset="0"/>
                <a:ea typeface="ＭＳ Ｐゴシック" pitchFamily="-65" charset="-128"/>
                <a:cs typeface="ＭＳ Ｐゴシック" pitchFamily="-65" charset="-128"/>
              </a:rPr>
              <a:t>(in bag &amp; spectator model)</a:t>
            </a:r>
            <a:r>
              <a:rPr lang="en-US" sz="1400" b="1" dirty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grpSp>
        <p:nvGrpSpPr>
          <p:cNvPr id="3" name="Gruppo 40"/>
          <p:cNvGrpSpPr>
            <a:grpSpLocks/>
          </p:cNvGrpSpPr>
          <p:nvPr/>
        </p:nvGrpSpPr>
        <p:grpSpPr bwMode="auto">
          <a:xfrm>
            <a:off x="4343400" y="2743200"/>
            <a:ext cx="4648200" cy="3509963"/>
            <a:chOff x="4343400" y="2895600"/>
            <a:chExt cx="4648200" cy="3509963"/>
          </a:xfrm>
        </p:grpSpPr>
        <p:pic>
          <p:nvPicPr>
            <p:cNvPr id="1231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2895600"/>
              <a:ext cx="4648200" cy="350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CasellaDiTesto 39"/>
            <p:cNvSpPr txBox="1">
              <a:spLocks noChangeArrowheads="1"/>
            </p:cNvSpPr>
            <p:nvPr/>
          </p:nvSpPr>
          <p:spPr bwMode="auto">
            <a:xfrm>
              <a:off x="7391400" y="5410200"/>
              <a:ext cx="14269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400" b="1" i="1">
                  <a:ea typeface="ＭＳ Ｐゴシック" pitchFamily="-65" charset="-128"/>
                  <a:cs typeface="ＭＳ Ｐゴシック" pitchFamily="-65" charset="-128"/>
                </a:rPr>
                <a:t>Avakian et al., </a:t>
              </a:r>
            </a:p>
            <a:p>
              <a:r>
                <a:rPr lang="it-IT" sz="1400" b="1" i="1">
                  <a:ea typeface="ＭＳ Ｐゴシック" pitchFamily="-65" charset="-128"/>
                  <a:cs typeface="ＭＳ Ｐゴシック" pitchFamily="-65" charset="-128"/>
                </a:rPr>
                <a:t>PRD78,114024</a:t>
              </a:r>
            </a:p>
          </p:txBody>
        </p:sp>
      </p:grpSp>
      <p:grpSp>
        <p:nvGrpSpPr>
          <p:cNvPr id="4" name="Gruppo 41"/>
          <p:cNvGrpSpPr>
            <a:grpSpLocks/>
          </p:cNvGrpSpPr>
          <p:nvPr/>
        </p:nvGrpSpPr>
        <p:grpSpPr bwMode="auto">
          <a:xfrm>
            <a:off x="0" y="1295400"/>
            <a:ext cx="3886200" cy="3505200"/>
            <a:chOff x="0" y="2971800"/>
            <a:chExt cx="3886200" cy="3505200"/>
          </a:xfrm>
        </p:grpSpPr>
        <p:grpSp>
          <p:nvGrpSpPr>
            <p:cNvPr id="5" name="Gruppo 39"/>
            <p:cNvGrpSpPr>
              <a:grpSpLocks/>
            </p:cNvGrpSpPr>
            <p:nvPr/>
          </p:nvGrpSpPr>
          <p:grpSpPr bwMode="auto">
            <a:xfrm>
              <a:off x="0" y="2971800"/>
              <a:ext cx="3886200" cy="3505200"/>
              <a:chOff x="0" y="2971800"/>
              <a:chExt cx="3886200" cy="3505200"/>
            </a:xfrm>
          </p:grpSpPr>
          <p:sp>
            <p:nvSpPr>
              <p:cNvPr id="12302" name="Rettangolo 38"/>
              <p:cNvSpPr>
                <a:spLocks noChangeArrowheads="1"/>
              </p:cNvSpPr>
              <p:nvPr/>
            </p:nvSpPr>
            <p:spPr bwMode="auto">
              <a:xfrm>
                <a:off x="76200" y="2971800"/>
                <a:ext cx="3810000" cy="3505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03" name="Rectangle 3"/>
              <p:cNvSpPr>
                <a:spLocks noChangeArrowheads="1"/>
              </p:cNvSpPr>
              <p:nvPr/>
            </p:nvSpPr>
            <p:spPr bwMode="auto">
              <a:xfrm>
                <a:off x="0" y="2971800"/>
                <a:ext cx="36576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-65" charset="0"/>
                    <a:ea typeface="ＭＳ Ｐゴシック" pitchFamily="-65" charset="-128"/>
                    <a:cs typeface="ＭＳ Ｐゴシック" pitchFamily="-65" charset="-128"/>
                  </a:rPr>
                  <a:t>non spherical shape of the nucleon</a:t>
                </a:r>
                <a:r>
                  <a:rPr lang="en-US" sz="2000" b="1" dirty="0">
                    <a:solidFill>
                      <a:schemeClr val="bg1"/>
                    </a:solidFill>
                    <a:latin typeface="Tahoma" pitchFamily="-65" charset="0"/>
                    <a:ea typeface="ＭＳ Ｐゴシック" pitchFamily="-65" charset="-128"/>
                    <a:cs typeface="ＭＳ Ｐゴシック" pitchFamily="-65" charset="-128"/>
                  </a:rPr>
                  <a:t> </a:t>
                </a:r>
                <a:endParaRPr lang="en-US" sz="1200" b="1" dirty="0">
                  <a:solidFill>
                    <a:schemeClr val="bg1"/>
                  </a:solidFill>
                  <a:latin typeface="Helvetic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12304" name="Picture 8" descr="pretzelosity_pasquini_0806"/>
              <p:cNvPicPr>
                <a:picLocks noChangeAspect="1" noChangeArrowheads="1"/>
              </p:cNvPicPr>
              <p:nvPr/>
            </p:nvPicPr>
            <p:blipFill>
              <a:blip r:embed="rId5"/>
              <a:srcRect l="53073" t="67108" r="12062" b="18642"/>
              <a:stretch>
                <a:fillRect/>
              </a:stretch>
            </p:blipFill>
            <p:spPr bwMode="auto">
              <a:xfrm>
                <a:off x="1236836" y="3979324"/>
                <a:ext cx="2524649" cy="127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5" name="Rectangle 9"/>
              <p:cNvSpPr>
                <a:spLocks noChangeArrowheads="1"/>
              </p:cNvSpPr>
              <p:nvPr/>
            </p:nvSpPr>
            <p:spPr bwMode="auto">
              <a:xfrm>
                <a:off x="1902271" y="3625197"/>
                <a:ext cx="1199940" cy="45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ea typeface="ＭＳ Ｐゴシック" pitchFamily="-65" charset="-128"/>
                    <a:cs typeface="ＭＳ Ｐゴシック" pitchFamily="-65" charset="-128"/>
                  </a:rPr>
                  <a:t>u quark</a:t>
                </a:r>
              </a:p>
            </p:txBody>
          </p:sp>
          <p:sp>
            <p:nvSpPr>
              <p:cNvPr id="12306" name="Rectangle 10"/>
              <p:cNvSpPr>
                <a:spLocks noChangeArrowheads="1"/>
              </p:cNvSpPr>
              <p:nvPr/>
            </p:nvSpPr>
            <p:spPr bwMode="auto">
              <a:xfrm>
                <a:off x="1039174" y="5382220"/>
                <a:ext cx="710106" cy="39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  <a:r>
                  <a:rPr lang="en-US" sz="2000" baseline="-25000" dirty="0" err="1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=0</a:t>
                </a:r>
              </a:p>
            </p:txBody>
          </p:sp>
          <p:sp>
            <p:nvSpPr>
              <p:cNvPr id="12307" name="Rectangle 11"/>
              <p:cNvSpPr>
                <a:spLocks noChangeArrowheads="1"/>
              </p:cNvSpPr>
              <p:nvPr/>
            </p:nvSpPr>
            <p:spPr bwMode="auto">
              <a:xfrm>
                <a:off x="2286000" y="5987397"/>
                <a:ext cx="1500310" cy="39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  <a:r>
                  <a:rPr lang="en-US" sz="2000" baseline="-25000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r>
                  <a:rPr lang="en-US" sz="2000">
                    <a:ea typeface="ＭＳ Ｐゴシック" pitchFamily="-65" charset="-128"/>
                    <a:cs typeface="ＭＳ Ｐゴシック" pitchFamily="-65" charset="-128"/>
                  </a:rPr>
                  <a:t>=2.0 GeV</a:t>
                </a:r>
                <a:endParaRPr lang="en-US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08" name="Line 19"/>
              <p:cNvSpPr>
                <a:spLocks noChangeShapeType="1"/>
              </p:cNvSpPr>
              <p:nvPr/>
            </p:nvSpPr>
            <p:spPr bwMode="auto">
              <a:xfrm flipH="1">
                <a:off x="1386838" y="4660549"/>
                <a:ext cx="634112" cy="765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9" name="Line 19"/>
              <p:cNvSpPr>
                <a:spLocks noChangeShapeType="1"/>
              </p:cNvSpPr>
              <p:nvPr/>
            </p:nvSpPr>
            <p:spPr bwMode="auto">
              <a:xfrm>
                <a:off x="3276600" y="5072997"/>
                <a:ext cx="155798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0" name="Freccia a destra 32"/>
              <p:cNvSpPr>
                <a:spLocks noChangeArrowheads="1"/>
              </p:cNvSpPr>
              <p:nvPr/>
            </p:nvSpPr>
            <p:spPr bwMode="auto">
              <a:xfrm>
                <a:off x="228600" y="4513471"/>
                <a:ext cx="533400" cy="152400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11" name="CasellaDiTesto 33"/>
              <p:cNvSpPr txBox="1">
                <a:spLocks noChangeArrowheads="1"/>
              </p:cNvSpPr>
              <p:nvPr/>
            </p:nvSpPr>
            <p:spPr bwMode="auto">
              <a:xfrm>
                <a:off x="228600" y="4056271"/>
                <a:ext cx="4683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2000" b="1" dirty="0">
                    <a:ea typeface="ＭＳ Ｐゴシック" pitchFamily="-65" charset="-128"/>
                    <a:cs typeface="ＭＳ Ｐゴシック" pitchFamily="-65" charset="-128"/>
                  </a:rPr>
                  <a:t>S</a:t>
                </a:r>
                <a:r>
                  <a:rPr lang="it-IT" sz="2000" b="1" baseline="-25000" dirty="0">
                    <a:ea typeface="ＭＳ Ｐゴシック" pitchFamily="-65" charset="-128"/>
                    <a:cs typeface="ＭＳ Ｐゴシック" pitchFamily="-65" charset="-128"/>
                    <a:sym typeface="Symbol" pitchFamily="-65" charset="2"/>
                  </a:rPr>
                  <a:t></a:t>
                </a:r>
                <a:endParaRPr lang="it-IT" sz="2000" b="1" baseline="-25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312" name="Rectangle 26"/>
              <p:cNvSpPr>
                <a:spLocks noChangeArrowheads="1"/>
              </p:cNvSpPr>
              <p:nvPr/>
            </p:nvSpPr>
            <p:spPr bwMode="auto">
              <a:xfrm>
                <a:off x="152400" y="5810525"/>
                <a:ext cx="2209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 dirty="0">
                    <a:ea typeface="ＭＳ Ｐゴシック" pitchFamily="-65" charset="-128"/>
                    <a:cs typeface="ＭＳ Ｐゴシック" pitchFamily="-65" charset="-128"/>
                  </a:rPr>
                  <a:t>B. </a:t>
                </a:r>
                <a:r>
                  <a:rPr lang="en-US" sz="1600" b="1" i="1" dirty="0" err="1">
                    <a:ea typeface="ＭＳ Ｐゴシック" pitchFamily="-65" charset="-128"/>
                    <a:cs typeface="ＭＳ Ｐゴシック" pitchFamily="-65" charset="-128"/>
                  </a:rPr>
                  <a:t>Pasquini</a:t>
                </a:r>
                <a:r>
                  <a:rPr lang="en-US" sz="1600" b="1" i="1" dirty="0">
                    <a:ea typeface="ＭＳ Ｐゴシック" pitchFamily="-65" charset="-128"/>
                    <a:cs typeface="ＭＳ Ｐゴシック" pitchFamily="-65" charset="-128"/>
                  </a:rPr>
                  <a:t> et al. arXiv:0806.2298 </a:t>
                </a:r>
              </a:p>
            </p:txBody>
          </p:sp>
        </p:grpSp>
        <p:cxnSp>
          <p:nvCxnSpPr>
            <p:cNvPr id="12300" name="Connettore 2 29"/>
            <p:cNvCxnSpPr>
              <a:cxnSpLocks noChangeShapeType="1"/>
            </p:cNvCxnSpPr>
            <p:nvPr/>
          </p:nvCxnSpPr>
          <p:spPr bwMode="auto">
            <a:xfrm rot="10800000" flipV="1">
              <a:off x="264459" y="4876800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301" name="Rettangolo 35"/>
            <p:cNvSpPr>
              <a:spLocks noChangeArrowheads="1"/>
            </p:cNvSpPr>
            <p:nvPr/>
          </p:nvSpPr>
          <p:spPr bwMode="auto">
            <a:xfrm>
              <a:off x="316188" y="4876800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  <a:ea typeface="ＭＳ Ｐゴシック" pitchFamily="-65" charset="-128"/>
                  <a:cs typeface="ＭＳ Ｐゴシック" pitchFamily="-65" charset="-128"/>
                  <a:sym typeface="Symbol" pitchFamily="-65" charset="2"/>
                </a:rPr>
                <a:t>n</a:t>
              </a:r>
              <a:endParaRPr lang="it-IT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04800" y="-7620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Pretzelosity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4800" y="5568052"/>
            <a:ext cx="2971800" cy="616968"/>
            <a:chOff x="304800" y="5757839"/>
            <a:chExt cx="2971800" cy="616968"/>
          </a:xfrm>
        </p:grpSpPr>
        <p:sp>
          <p:nvSpPr>
            <p:cNvPr id="12317" name="Rectangle 57"/>
            <p:cNvSpPr>
              <a:spLocks noChangeArrowheads="1"/>
            </p:cNvSpPr>
            <p:nvPr/>
          </p:nvSpPr>
          <p:spPr bwMode="auto">
            <a:xfrm>
              <a:off x="304800" y="5757839"/>
              <a:ext cx="2971800" cy="61696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392112" y="5860032"/>
            <a:ext cx="2693197" cy="388368"/>
          </p:xfrm>
          <a:graphic>
            <a:graphicData uri="http://schemas.openxmlformats.org/presentationml/2006/ole">
              <p:oleObj spid="_x0000_s367618" name="Equation" r:id="rId6" imgW="7315200" imgH="1054100" progId="Equation.3">
                <p:embed/>
              </p:oleObj>
            </a:graphicData>
          </a:graphic>
        </p:graphicFrame>
      </p:grpSp>
      <p:sp>
        <p:nvSpPr>
          <p:cNvPr id="31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7" name="Rectangle 66"/>
          <p:cNvSpPr>
            <a:spLocks noChangeArrowheads="1"/>
          </p:cNvSpPr>
          <p:nvPr/>
        </p:nvSpPr>
        <p:spPr bwMode="auto">
          <a:xfrm>
            <a:off x="6019800" y="1905000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7621" name="Object 5"/>
          <p:cNvGraphicFramePr>
            <a:graphicFrameLocks noChangeAspect="1"/>
          </p:cNvGraphicFramePr>
          <p:nvPr/>
        </p:nvGraphicFramePr>
        <p:xfrm>
          <a:off x="5562600" y="1066800"/>
          <a:ext cx="2452687" cy="444500"/>
        </p:xfrm>
        <a:graphic>
          <a:graphicData uri="http://schemas.openxmlformats.org/presentationml/2006/ole">
            <p:oleObj spid="_x0000_s367621" name="Equation" r:id="rId7" imgW="11176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219200"/>
            <a:ext cx="2605087" cy="838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ttangolo 9"/>
          <p:cNvSpPr>
            <a:spLocks noChangeArrowheads="1"/>
          </p:cNvSpPr>
          <p:nvPr/>
        </p:nvSpPr>
        <p:spPr bwMode="auto">
          <a:xfrm>
            <a:off x="304800" y="762000"/>
            <a:ext cx="3684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pitchFamily="-65" charset="0"/>
              </a:rPr>
              <a:t>unpolarized</a:t>
            </a:r>
            <a:r>
              <a:rPr lang="en-US" b="1" dirty="0">
                <a:latin typeface="Calibri" pitchFamily="-65" charset="0"/>
              </a:rPr>
              <a:t> beam, transverse target</a:t>
            </a:r>
            <a:r>
              <a:rPr lang="en-US" dirty="0">
                <a:latin typeface="Calibri" pitchFamily="-65" charset="0"/>
              </a:rPr>
              <a:t> </a:t>
            </a:r>
            <a:endParaRPr lang="it-IT" dirty="0">
              <a:latin typeface="Calibri" pitchFamily="-65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6858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5108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6019800" y="4191000"/>
            <a:ext cx="1474788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65" charset="0"/>
                <a:hlinkClick r:id="rId6"/>
              </a:rPr>
              <a:t>S. Arnold</a:t>
            </a:r>
            <a:r>
              <a:rPr lang="en-US" sz="1600" dirty="0">
                <a:latin typeface="Calibri" pitchFamily="-65" charset="0"/>
              </a:rPr>
              <a:t> 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>
                <a:latin typeface="Calibri" pitchFamily="-65" charset="0"/>
              </a:rPr>
              <a:t>arXiv</a:t>
            </a:r>
            <a:r>
              <a:rPr lang="en-US" sz="1400" b="1" dirty="0">
                <a:latin typeface="Calibri" pitchFamily="-65" charset="0"/>
              </a:rPr>
              <a:t>:0805.2137</a:t>
            </a:r>
            <a:r>
              <a:rPr lang="en-US" sz="1400" dirty="0">
                <a:latin typeface="Calibri" pitchFamily="-65" charset="0"/>
              </a:rPr>
              <a:t> 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5715000" y="5309642"/>
            <a:ext cx="25908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65" charset="0"/>
                <a:hlinkClick r:id="rId7"/>
              </a:rPr>
              <a:t>M. Anselmino</a:t>
            </a:r>
            <a:r>
              <a:rPr lang="en-US" sz="1600" dirty="0">
                <a:latin typeface="Calibri" pitchFamily="-65" charset="0"/>
              </a:rPr>
              <a:t> et al</a:t>
            </a:r>
            <a:r>
              <a:rPr lang="en-US" sz="16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>
                <a:latin typeface="Calibri" pitchFamily="-65" charset="0"/>
              </a:rPr>
              <a:t>arXiv</a:t>
            </a:r>
            <a:r>
              <a:rPr lang="en-US" sz="1400" b="1" dirty="0">
                <a:latin typeface="Calibri" pitchFamily="-65" charset="0"/>
              </a:rPr>
              <a:t>:0805.2677</a:t>
            </a:r>
            <a:r>
              <a:rPr lang="en-US" sz="1400" dirty="0" smtClean="0">
                <a:latin typeface="Calibri" pitchFamily="-65" charset="0"/>
              </a:rPr>
              <a:t> </a:t>
            </a:r>
          </a:p>
          <a:p>
            <a:r>
              <a:rPr lang="en-US" sz="1400" b="1" dirty="0" smtClean="0"/>
              <a:t>Eur.Phys.J.A39:89-100,2009</a:t>
            </a:r>
            <a:endParaRPr lang="en-US" sz="1400" dirty="0">
              <a:latin typeface="Calibri" pitchFamily="-65" charset="0"/>
            </a:endParaRPr>
          </a:p>
        </p:txBody>
      </p:sp>
      <p:sp>
        <p:nvSpPr>
          <p:cNvPr id="11272" name="Line 22"/>
          <p:cNvSpPr>
            <a:spLocks noChangeShapeType="1"/>
          </p:cNvSpPr>
          <p:nvPr/>
        </p:nvSpPr>
        <p:spPr bwMode="auto">
          <a:xfrm flipH="1" flipV="1">
            <a:off x="4343400" y="38862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23"/>
          <p:cNvSpPr>
            <a:spLocks noChangeShapeType="1"/>
          </p:cNvSpPr>
          <p:nvPr/>
        </p:nvSpPr>
        <p:spPr bwMode="auto">
          <a:xfrm>
            <a:off x="4419600" y="5257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04800" y="-7620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Sivers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effect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790575" y="1384300"/>
          <a:ext cx="2257425" cy="444500"/>
        </p:xfrm>
        <a:graphic>
          <a:graphicData uri="http://schemas.openxmlformats.org/presentationml/2006/ole">
            <p:oleObj spid="_x0000_s149509" name="Equation" r:id="rId8" imgW="1028700" imgH="203200" progId="Equation.3">
              <p:embed/>
            </p:oleObj>
          </a:graphicData>
        </a:graphic>
      </p:graphicFrame>
      <p:sp>
        <p:nvSpPr>
          <p:cNvPr id="1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31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2590800" y="2372380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1858963"/>
            <a:ext cx="2514600" cy="4497387"/>
            <a:chOff x="192" y="1171"/>
            <a:chExt cx="1584" cy="2833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36" y="1171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92" y="3427"/>
              <a:ext cx="15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latin typeface="Arial" pitchFamily="-108" charset="0"/>
                </a:rPr>
                <a:t>Proton form factors, </a:t>
              </a:r>
              <a:r>
                <a:rPr lang="en-US" b="0" dirty="0">
                  <a:solidFill>
                    <a:srgbClr val="FF0000"/>
                  </a:solidFill>
                  <a:latin typeface="Arial" pitchFamily="-108" charset="0"/>
                </a:rPr>
                <a:t>transverse </a:t>
              </a:r>
              <a:r>
                <a:rPr lang="en-US" b="0" dirty="0">
                  <a:latin typeface="Arial" pitchFamily="-108" charset="0"/>
                </a:rPr>
                <a:t>charge &amp; current densities</a:t>
              </a:r>
            </a:p>
          </p:txBody>
        </p:sp>
        <p:pic>
          <p:nvPicPr>
            <p:cNvPr id="11271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67"/>
              <a:ext cx="1065" cy="1802"/>
            </a:xfrm>
            <a:prstGeom prst="rect">
              <a:avLst/>
            </a:prstGeom>
            <a:noFill/>
          </p:spPr>
        </p:pic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670050" y="838200"/>
            <a:ext cx="5376863" cy="560388"/>
            <a:chOff x="1052" y="748"/>
            <a:chExt cx="3387" cy="353"/>
          </a:xfrm>
        </p:grpSpPr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1056" y="748"/>
              <a:ext cx="27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latin typeface="Arial" pitchFamily="-108" charset="0"/>
                </a:rPr>
                <a:t>D. Mueller, X. </a:t>
              </a:r>
              <a:r>
                <a:rPr lang="en-US" sz="1600" b="0" dirty="0" err="1">
                  <a:latin typeface="Arial" pitchFamily="-108" charset="0"/>
                </a:rPr>
                <a:t>Ji</a:t>
              </a:r>
              <a:r>
                <a:rPr lang="en-US" sz="1600" b="0" dirty="0">
                  <a:latin typeface="Arial" pitchFamily="-108" charset="0"/>
                </a:rPr>
                <a:t>, A. </a:t>
              </a:r>
              <a:r>
                <a:rPr lang="en-US" sz="1600" b="0" dirty="0" err="1">
                  <a:latin typeface="Arial" pitchFamily="-108" charset="0"/>
                </a:rPr>
                <a:t>Radyushkin</a:t>
              </a:r>
              <a:r>
                <a:rPr lang="en-US" sz="1600" b="0" dirty="0">
                  <a:latin typeface="Arial" pitchFamily="-108" charset="0"/>
                </a:rPr>
                <a:t>, A. </a:t>
              </a:r>
              <a:r>
                <a:rPr lang="en-US" sz="1600" b="0" dirty="0" err="1">
                  <a:latin typeface="Arial" pitchFamily="-108" charset="0"/>
                </a:rPr>
                <a:t>Belitsky</a:t>
              </a:r>
              <a:r>
                <a:rPr lang="en-US" sz="1600" b="0" dirty="0">
                  <a:latin typeface="Arial" pitchFamily="-108" charset="0"/>
                </a:rPr>
                <a:t>, …</a:t>
              </a:r>
              <a:endParaRPr lang="en-US" sz="1600" dirty="0">
                <a:latin typeface="Arial" pitchFamily="-108" charset="0"/>
              </a:endParaRPr>
            </a:p>
          </p:txBody>
        </p:sp>
        <p:sp>
          <p:nvSpPr>
            <p:cNvPr id="11300" name="Text Box 36"/>
            <p:cNvSpPr txBox="1">
              <a:spLocks noChangeArrowheads="1"/>
            </p:cNvSpPr>
            <p:nvPr/>
          </p:nvSpPr>
          <p:spPr bwMode="auto">
            <a:xfrm>
              <a:off x="1052" y="889"/>
              <a:ext cx="33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latin typeface="Arial" pitchFamily="-108" charset="0"/>
                </a:rPr>
                <a:t>M. </a:t>
              </a:r>
              <a:r>
                <a:rPr lang="en-US" sz="1600" b="0" dirty="0" err="1">
                  <a:latin typeface="Arial" pitchFamily="-108" charset="0"/>
                </a:rPr>
                <a:t>Burkardt</a:t>
              </a:r>
              <a:r>
                <a:rPr lang="en-US" sz="1600" b="0" dirty="0">
                  <a:latin typeface="Arial" pitchFamily="-108" charset="0"/>
                </a:rPr>
                <a:t>, … Interpretation in impact parameter space  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705600" y="1600200"/>
            <a:ext cx="2368550" cy="4994275"/>
            <a:chOff x="4224" y="1171"/>
            <a:chExt cx="1492" cy="314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224" y="1171"/>
              <a:ext cx="1492" cy="3146"/>
              <a:chOff x="4080" y="720"/>
              <a:chExt cx="1492" cy="3146"/>
            </a:xfrm>
          </p:grpSpPr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4080" y="720"/>
                <a:ext cx="1248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1274" name="Text Box 10"/>
              <p:cNvSpPr txBox="1">
                <a:spLocks noChangeArrowheads="1"/>
              </p:cNvSpPr>
              <p:nvPr/>
            </p:nvSpPr>
            <p:spPr bwMode="auto">
              <a:xfrm>
                <a:off x="4080" y="3116"/>
                <a:ext cx="1492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latin typeface="Arial" pitchFamily="-108" charset="0"/>
                  </a:rPr>
                  <a:t>Structure functions,</a:t>
                </a:r>
              </a:p>
              <a:p>
                <a:r>
                  <a:rPr lang="en-US" b="0" dirty="0">
                    <a:latin typeface="Arial" pitchFamily="-108" charset="0"/>
                  </a:rPr>
                  <a:t>quark </a:t>
                </a:r>
                <a:r>
                  <a:rPr lang="en-US" b="0" dirty="0">
                    <a:solidFill>
                      <a:srgbClr val="FF0000"/>
                    </a:solidFill>
                    <a:latin typeface="Arial" pitchFamily="-108" charset="0"/>
                  </a:rPr>
                  <a:t>longitudinal</a:t>
                </a:r>
              </a:p>
              <a:p>
                <a:r>
                  <a:rPr lang="en-US" b="0" dirty="0">
                    <a:latin typeface="Arial" pitchFamily="-108" charset="0"/>
                  </a:rPr>
                  <a:t>momentum &amp; </a:t>
                </a:r>
                <a:r>
                  <a:rPr lang="en-US" b="0" dirty="0" err="1">
                    <a:latin typeface="Arial" pitchFamily="-108" charset="0"/>
                  </a:rPr>
                  <a:t>helicity</a:t>
                </a:r>
                <a:r>
                  <a:rPr lang="en-US" b="0" dirty="0">
                    <a:latin typeface="Arial" pitchFamily="-108" charset="0"/>
                  </a:rPr>
                  <a:t> </a:t>
                </a:r>
              </a:p>
              <a:p>
                <a:r>
                  <a:rPr lang="en-US" b="0" dirty="0">
                    <a:latin typeface="Arial" pitchFamily="-108" charset="0"/>
                  </a:rPr>
                  <a:t>distributions</a:t>
                </a:r>
              </a:p>
            </p:txBody>
          </p:sp>
          <p:pic>
            <p:nvPicPr>
              <p:cNvPr id="11275" name="Picture 11" descr="fig02-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58" y="816"/>
                <a:ext cx="1074" cy="1975"/>
              </a:xfrm>
              <a:prstGeom prst="rect">
                <a:avLst/>
              </a:prstGeom>
              <a:noFill/>
            </p:spPr>
          </p:pic>
        </p:grp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4512" y="12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505200" y="3124200"/>
            <a:ext cx="1981200" cy="1350963"/>
            <a:chOff x="2208" y="1968"/>
            <a:chExt cx="1248" cy="851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208" y="1968"/>
              <a:ext cx="1248" cy="336"/>
            </a:xfrm>
            <a:prstGeom prst="leftRightArrow">
              <a:avLst>
                <a:gd name="adj1" fmla="val 50000"/>
                <a:gd name="adj2" fmla="val 74286"/>
              </a:avLst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678" y="2448"/>
              <a:ext cx="250" cy="3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33600" y="1752600"/>
            <a:ext cx="4737100" cy="4765675"/>
            <a:chOff x="1344" y="1315"/>
            <a:chExt cx="2984" cy="3002"/>
          </a:xfrm>
        </p:grpSpPr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344" y="1315"/>
              <a:ext cx="2984" cy="3002"/>
              <a:chOff x="1344" y="1248"/>
              <a:chExt cx="2984" cy="3002"/>
            </a:xfrm>
          </p:grpSpPr>
          <p:sp>
            <p:nvSpPr>
              <p:cNvPr id="11328" name="Rectangle 64"/>
              <p:cNvSpPr>
                <a:spLocks noChangeArrowheads="1"/>
              </p:cNvSpPr>
              <p:nvPr/>
            </p:nvSpPr>
            <p:spPr bwMode="auto">
              <a:xfrm>
                <a:off x="2074" y="1248"/>
                <a:ext cx="1584" cy="2333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29" name="Picture 65" descr="fig02-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54" y="1386"/>
                <a:ext cx="1419" cy="2058"/>
              </a:xfrm>
              <a:prstGeom prst="rect">
                <a:avLst/>
              </a:prstGeom>
              <a:noFill/>
            </p:spPr>
          </p:pic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1344" y="2588"/>
                <a:ext cx="2984" cy="417"/>
                <a:chOff x="1344" y="1714"/>
                <a:chExt cx="2984" cy="417"/>
              </a:xfrm>
            </p:grpSpPr>
            <p:sp>
              <p:nvSpPr>
                <p:cNvPr id="11331" name="AutoShape 67"/>
                <p:cNvSpPr>
                  <a:spLocks noChangeArrowheads="1"/>
                </p:cNvSpPr>
                <p:nvPr/>
              </p:nvSpPr>
              <p:spPr bwMode="auto">
                <a:xfrm rot="1611983">
                  <a:off x="1344" y="1714"/>
                  <a:ext cx="688" cy="321"/>
                </a:xfrm>
                <a:prstGeom prst="rightArrow">
                  <a:avLst>
                    <a:gd name="adj1" fmla="val 50000"/>
                    <a:gd name="adj2" fmla="val 53583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2" name="AutoShape 68"/>
                <p:cNvSpPr>
                  <a:spLocks noChangeArrowheads="1"/>
                </p:cNvSpPr>
                <p:nvPr/>
              </p:nvSpPr>
              <p:spPr bwMode="auto">
                <a:xfrm rot="-1783923">
                  <a:off x="3643" y="1811"/>
                  <a:ext cx="685" cy="320"/>
                </a:xfrm>
                <a:prstGeom prst="leftArrow">
                  <a:avLst>
                    <a:gd name="adj1" fmla="val 50000"/>
                    <a:gd name="adj2" fmla="val 53516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33" name="Text Box 69"/>
              <p:cNvSpPr txBox="1">
                <a:spLocks noChangeArrowheads="1"/>
              </p:cNvSpPr>
              <p:nvPr/>
            </p:nvSpPr>
            <p:spPr bwMode="auto">
              <a:xfrm>
                <a:off x="1920" y="3673"/>
                <a:ext cx="198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  <a:latin typeface="Arial" pitchFamily="-108" charset="0"/>
                  </a:rPr>
                  <a:t>Correlated </a:t>
                </a:r>
                <a:r>
                  <a:rPr lang="en-US" b="0" dirty="0">
                    <a:latin typeface="Arial" pitchFamily="-108" charset="0"/>
                  </a:rPr>
                  <a:t>quark momentum </a:t>
                </a:r>
              </a:p>
              <a:p>
                <a:r>
                  <a:rPr lang="en-US" b="0" dirty="0">
                    <a:latin typeface="Arial" pitchFamily="-108" charset="0"/>
                  </a:rPr>
                  <a:t>and </a:t>
                </a:r>
                <a:r>
                  <a:rPr lang="en-US" b="0" dirty="0" err="1">
                    <a:latin typeface="Arial" pitchFamily="-108" charset="0"/>
                  </a:rPr>
                  <a:t>helicity</a:t>
                </a:r>
                <a:r>
                  <a:rPr lang="en-US" b="0" dirty="0">
                    <a:latin typeface="Arial" pitchFamily="-108" charset="0"/>
                  </a:rPr>
                  <a:t> distributions in </a:t>
                </a:r>
              </a:p>
              <a:p>
                <a:r>
                  <a:rPr lang="en-US" b="0" dirty="0">
                    <a:latin typeface="Arial" pitchFamily="-108" charset="0"/>
                  </a:rPr>
                  <a:t>transverse space - </a:t>
                </a:r>
                <a:r>
                  <a:rPr lang="en-US" b="0" dirty="0" err="1">
                    <a:solidFill>
                      <a:srgbClr val="FF0000"/>
                    </a:solidFill>
                    <a:latin typeface="Arial" pitchFamily="-108" charset="0"/>
                  </a:rPr>
                  <a:t>GPDs</a:t>
                </a:r>
                <a:endParaRPr lang="en-US" b="0" dirty="0">
                  <a:solidFill>
                    <a:srgbClr val="FF0000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2677" y="150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32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1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04800" y="-7620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</a:rPr>
              <a:t>GPDs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228600" y="5151438"/>
            <a:ext cx="3505200" cy="944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-108" charset="2"/>
              <a:buChar char="§"/>
            </a:pPr>
            <a:r>
              <a:rPr lang="en-US" b="0" dirty="0">
                <a:solidFill>
                  <a:srgbClr val="FF0000"/>
                </a:solidFill>
                <a:latin typeface="Comic Sans MS" pitchFamily="-108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Arial" pitchFamily="-108" charset="0"/>
              </a:rPr>
              <a:t>Asymmetries highly </a:t>
            </a:r>
            <a:r>
              <a:rPr lang="en-US" b="0" dirty="0" smtClean="0">
                <a:solidFill>
                  <a:srgbClr val="FF0000"/>
                </a:solidFill>
                <a:latin typeface="Arial" pitchFamily="-108" charset="0"/>
              </a:rPr>
              <a:t>sensitive</a:t>
            </a:r>
            <a:endParaRPr lang="en-US" dirty="0" smtClean="0">
              <a:solidFill>
                <a:srgbClr val="FF0000"/>
              </a:solidFill>
              <a:latin typeface="Arial" pitchFamily="-108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en-US" b="0" dirty="0" smtClean="0">
                <a:solidFill>
                  <a:srgbClr val="FF0000"/>
                </a:solidFill>
                <a:latin typeface="Arial" pitchFamily="-108" charset="0"/>
              </a:rPr>
              <a:t>   to </a:t>
            </a:r>
            <a:r>
              <a:rPr lang="en-US" b="0" dirty="0">
                <a:solidFill>
                  <a:srgbClr val="FF0000"/>
                </a:solidFill>
                <a:latin typeface="Arial" pitchFamily="-108" charset="0"/>
              </a:rPr>
              <a:t>the </a:t>
            </a:r>
            <a:r>
              <a:rPr lang="en-US" b="0" dirty="0" err="1">
                <a:solidFill>
                  <a:srgbClr val="FF0000"/>
                </a:solidFill>
                <a:latin typeface="Arial" pitchFamily="-108" charset="0"/>
              </a:rPr>
              <a:t>u</a:t>
            </a:r>
            <a:r>
              <a:rPr lang="en-US" b="0" dirty="0">
                <a:solidFill>
                  <a:srgbClr val="FF0000"/>
                </a:solidFill>
                <a:latin typeface="Arial" pitchFamily="-108" charset="0"/>
              </a:rPr>
              <a:t>-quark </a:t>
            </a:r>
            <a:r>
              <a:rPr lang="en-US" b="0" dirty="0" smtClean="0">
                <a:solidFill>
                  <a:srgbClr val="FF0000"/>
                </a:solidFill>
                <a:latin typeface="Arial" pitchFamily="-108" charset="0"/>
              </a:rPr>
              <a:t>contributions to </a:t>
            </a:r>
          </a:p>
          <a:p>
            <a:pPr eaLnBrk="0" hangingPunct="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  <a:latin typeface="Arial" pitchFamily="-108" charset="0"/>
              </a:rPr>
              <a:t>   </a:t>
            </a:r>
            <a:r>
              <a:rPr lang="en-US" b="0" dirty="0" smtClean="0">
                <a:solidFill>
                  <a:srgbClr val="FF0000"/>
                </a:solidFill>
                <a:latin typeface="Arial" pitchFamily="-108" charset="0"/>
              </a:rPr>
              <a:t>the </a:t>
            </a:r>
            <a:r>
              <a:rPr lang="en-US" b="0" dirty="0">
                <a:solidFill>
                  <a:srgbClr val="FF0000"/>
                </a:solidFill>
                <a:latin typeface="Arial" pitchFamily="-108" charset="0"/>
              </a:rPr>
              <a:t>proton spin.</a:t>
            </a: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381000" y="1066800"/>
            <a:ext cx="2209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dirty="0" err="1">
                <a:solidFill>
                  <a:srgbClr val="FF0000"/>
                </a:solidFill>
              </a:rPr>
              <a:t>e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 err="1">
                <a:solidFill>
                  <a:srgbClr val="FF0000"/>
                </a:solidFill>
              </a:rPr>
              <a:t>p</a:t>
            </a:r>
            <a:r>
              <a:rPr lang="en-US" sz="2800" b="0" dirty="0">
                <a:solidFill>
                  <a:srgbClr val="FF0000"/>
                </a:solidFill>
              </a:rPr>
              <a:t>        </a:t>
            </a:r>
            <a:r>
              <a:rPr lang="en-US" sz="2800" b="0" dirty="0" err="1" smtClean="0">
                <a:solidFill>
                  <a:srgbClr val="FF0000"/>
                </a:solidFill>
              </a:rPr>
              <a:t>e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</a:rPr>
              <a:t>p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Symbol" pitchFamily="-108" charset="2"/>
              </a:rPr>
              <a:t>g</a:t>
            </a:r>
            <a:r>
              <a:rPr lang="en-US" sz="2800" b="0" dirty="0" smtClean="0">
                <a:solidFill>
                  <a:srgbClr val="FF0000"/>
                </a:solidFill>
                <a:latin typeface="Symbol" pitchFamily="-108" charset="2"/>
              </a:rPr>
              <a:t>  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>
            <a:off x="1219200" y="13716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 flipV="1">
            <a:off x="1066800" y="114300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149225" y="2133600"/>
            <a:ext cx="36576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35" name="Text Box 15"/>
          <p:cNvSpPr txBox="1">
            <a:spLocks noChangeArrowheads="1"/>
          </p:cNvSpPr>
          <p:nvPr/>
        </p:nvSpPr>
        <p:spPr bwMode="auto">
          <a:xfrm>
            <a:off x="149225" y="2232025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ymbol" pitchFamily="-108" charset="2"/>
              </a:rPr>
              <a:t>Ds 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~ </a:t>
            </a:r>
            <a:r>
              <a:rPr lang="en-US" b="0">
                <a:solidFill>
                  <a:srgbClr val="FF0000"/>
                </a:solidFill>
                <a:latin typeface="Tahoma" pitchFamily="-108" charset="0"/>
              </a:rPr>
              <a:t>sin</a:t>
            </a:r>
            <a:r>
              <a:rPr lang="en-US" b="0">
                <a:solidFill>
                  <a:srgbClr val="FF0000"/>
                </a:solidFill>
                <a:latin typeface="Symbol" pitchFamily="-108" charset="2"/>
              </a:rPr>
              <a:t>f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Im{k</a:t>
            </a:r>
            <a:r>
              <a:rPr lang="en-US" b="0" baseline="-25000">
                <a:solidFill>
                  <a:srgbClr val="000000"/>
                </a:solidFill>
                <a:latin typeface="Tahoma" pitchFamily="-108" charset="0"/>
              </a:rPr>
              <a:t>1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(F</a:t>
            </a:r>
            <a:r>
              <a:rPr lang="en-US" b="0" baseline="-25000">
                <a:solidFill>
                  <a:srgbClr val="000000"/>
                </a:solidFill>
                <a:latin typeface="Tahoma" pitchFamily="-108" charset="0"/>
              </a:rPr>
              <a:t>2</a:t>
            </a:r>
            <a:r>
              <a:rPr lang="en-US">
                <a:solidFill>
                  <a:srgbClr val="FF0000"/>
                </a:solidFill>
                <a:latin typeface="Comic Sans MS" pitchFamily="-108" charset="0"/>
                <a:ea typeface="Arial Unicode MS" pitchFamily="-108" charset="0"/>
                <a:cs typeface="Arial Unicode MS" pitchFamily="-108" charset="0"/>
              </a:rPr>
              <a:t>H</a:t>
            </a:r>
            <a:r>
              <a:rPr lang="en-US">
                <a:solidFill>
                  <a:srgbClr val="000000"/>
                </a:solidFill>
                <a:latin typeface="Comic Sans MS" pitchFamily="-108" charset="0"/>
              </a:rPr>
              <a:t> </a:t>
            </a:r>
            <a:r>
              <a:rPr lang="en-US" b="0">
                <a:solidFill>
                  <a:srgbClr val="000000"/>
                </a:solidFill>
              </a:rPr>
              <a:t>– </a:t>
            </a:r>
            <a:r>
              <a:rPr lang="en-US" b="0">
                <a:solidFill>
                  <a:srgbClr val="000000"/>
                </a:solidFill>
                <a:latin typeface="Arial" pitchFamily="-108" charset="0"/>
              </a:rPr>
              <a:t>F</a:t>
            </a:r>
            <a:r>
              <a:rPr lang="en-US" b="0" baseline="-25000">
                <a:solidFill>
                  <a:srgbClr val="000000"/>
                </a:solidFill>
                <a:latin typeface="Arial" pitchFamily="-108" charset="0"/>
              </a:rPr>
              <a:t>1</a:t>
            </a:r>
            <a:r>
              <a:rPr lang="en-US">
                <a:solidFill>
                  <a:srgbClr val="FF0000"/>
                </a:solidFill>
                <a:latin typeface="Comic Sans MS" pitchFamily="-108" charset="0"/>
              </a:rPr>
              <a:t>E</a:t>
            </a:r>
            <a:r>
              <a:rPr lang="en-US" b="0">
                <a:solidFill>
                  <a:srgbClr val="000000"/>
                </a:solidFill>
              </a:rPr>
              <a:t>) </a:t>
            </a:r>
            <a:r>
              <a:rPr lang="en-US" b="0">
                <a:solidFill>
                  <a:srgbClr val="000000"/>
                </a:solidFill>
                <a:latin typeface="Tahoma" pitchFamily="-108" charset="0"/>
              </a:rPr>
              <a:t>+…}d</a:t>
            </a:r>
            <a:r>
              <a:rPr lang="en-US" b="0">
                <a:solidFill>
                  <a:srgbClr val="000000"/>
                </a:solidFill>
                <a:latin typeface="Symbol" pitchFamily="-108" charset="2"/>
              </a:rPr>
              <a:t>f</a:t>
            </a:r>
            <a:endParaRPr lang="en-US" b="0">
              <a:solidFill>
                <a:srgbClr val="000000"/>
              </a:solidFill>
              <a:latin typeface="Tahoma" pitchFamily="-108" charset="0"/>
            </a:endParaRPr>
          </a:p>
        </p:txBody>
      </p:sp>
      <p:pic>
        <p:nvPicPr>
          <p:cNvPr id="389137" name="Picture 17" descr="autx"/>
          <p:cNvPicPr>
            <a:picLocks noChangeAspect="1" noChangeArrowheads="1"/>
          </p:cNvPicPr>
          <p:nvPr/>
        </p:nvPicPr>
        <p:blipFill>
          <a:blip r:embed="rId3"/>
          <a:srcRect t="6082"/>
          <a:stretch>
            <a:fillRect/>
          </a:stretch>
        </p:blipFill>
        <p:spPr bwMode="auto">
          <a:xfrm>
            <a:off x="3962400" y="2057400"/>
            <a:ext cx="5105400" cy="4419600"/>
          </a:xfrm>
          <a:prstGeom prst="rect">
            <a:avLst/>
          </a:prstGeom>
          <a:noFill/>
        </p:spPr>
      </p:pic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5148263" y="1611313"/>
            <a:ext cx="3551237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Q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=2.2 GeV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, x</a:t>
            </a:r>
            <a:r>
              <a:rPr lang="en-US" sz="1600" b="0" baseline="-25000">
                <a:solidFill>
                  <a:srgbClr val="FF0000"/>
                </a:solidFill>
                <a:latin typeface="Arial" pitchFamily="-108" charset="0"/>
              </a:rPr>
              <a:t>B </a:t>
            </a:r>
            <a:r>
              <a:rPr lang="en-US" sz="1600" b="0">
                <a:solidFill>
                  <a:srgbClr val="FF0000"/>
                </a:solidFill>
                <a:latin typeface="Arial" pitchFamily="-108" charset="0"/>
              </a:rPr>
              <a:t>= 0.25, -t = 0.5GeV</a:t>
            </a:r>
            <a:r>
              <a:rPr lang="en-US" sz="1600" b="0" baseline="30000">
                <a:solidFill>
                  <a:srgbClr val="FF0000"/>
                </a:solidFill>
                <a:latin typeface="Arial" pitchFamily="-108" charset="0"/>
              </a:rPr>
              <a:t>2</a:t>
            </a:r>
          </a:p>
        </p:txBody>
      </p:sp>
      <p:sp>
        <p:nvSpPr>
          <p:cNvPr id="389141" name="Text Box 21"/>
          <p:cNvSpPr txBox="1">
            <a:spLocks noChangeArrowheads="1"/>
          </p:cNvSpPr>
          <p:nvPr/>
        </p:nvSpPr>
        <p:spPr bwMode="auto">
          <a:xfrm>
            <a:off x="5510870" y="1066800"/>
            <a:ext cx="2337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Arial" pitchFamily="-108" charset="0"/>
              </a:rPr>
              <a:t>Sample kinematics</a:t>
            </a:r>
          </a:p>
        </p:txBody>
      </p:sp>
      <p:sp>
        <p:nvSpPr>
          <p:cNvPr id="389142" name="Text Box 22"/>
          <p:cNvSpPr txBox="1">
            <a:spLocks noChangeArrowheads="1"/>
          </p:cNvSpPr>
          <p:nvPr/>
        </p:nvSpPr>
        <p:spPr bwMode="auto">
          <a:xfrm>
            <a:off x="76200" y="3276600"/>
            <a:ext cx="3367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/>
              <a:t>A</a:t>
            </a:r>
            <a:r>
              <a:rPr lang="en-US" sz="2000" b="0" baseline="-25000" dirty="0" err="1"/>
              <a:t>UTx</a:t>
            </a:r>
            <a:r>
              <a:rPr lang="en-US" sz="2000" b="0" dirty="0"/>
              <a:t> </a:t>
            </a:r>
            <a:r>
              <a:rPr lang="en-US" b="0" dirty="0"/>
              <a:t>Target polarization in the </a:t>
            </a:r>
          </a:p>
          <a:p>
            <a:r>
              <a:rPr lang="en-US" b="0" dirty="0"/>
              <a:t>         scattering plane</a:t>
            </a:r>
          </a:p>
        </p:txBody>
      </p:sp>
      <p:sp>
        <p:nvSpPr>
          <p:cNvPr id="389143" name="Text Box 23"/>
          <p:cNvSpPr txBox="1">
            <a:spLocks noChangeArrowheads="1"/>
          </p:cNvSpPr>
          <p:nvPr/>
        </p:nvSpPr>
        <p:spPr bwMode="auto">
          <a:xfrm>
            <a:off x="76200" y="4014787"/>
            <a:ext cx="412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/>
              <a:t>A</a:t>
            </a:r>
            <a:r>
              <a:rPr lang="en-US" sz="2000" b="0" baseline="-25000" dirty="0" err="1"/>
              <a:t>UTy</a:t>
            </a:r>
            <a:r>
              <a:rPr lang="en-US" sz="2000" b="0" dirty="0"/>
              <a:t> </a:t>
            </a:r>
            <a:r>
              <a:rPr lang="en-US" b="0" dirty="0"/>
              <a:t>Target polarization perpendicular</a:t>
            </a:r>
          </a:p>
          <a:p>
            <a:r>
              <a:rPr lang="en-US" b="0" dirty="0"/>
              <a:t>         to the scattering plane</a:t>
            </a:r>
          </a:p>
        </p:txBody>
      </p:sp>
      <p:sp>
        <p:nvSpPr>
          <p:cNvPr id="1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04800" y="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DVCS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66"/>
          <p:cNvSpPr>
            <a:spLocks noChangeArrowheads="1"/>
          </p:cNvSpPr>
          <p:nvPr/>
        </p:nvSpPr>
        <p:spPr bwMode="auto">
          <a:xfrm>
            <a:off x="4800600" y="3812143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6842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57" name="Rectangle 29"/>
          <p:cNvSpPr>
            <a:spLocks noChangeArrowheads="1"/>
          </p:cNvSpPr>
          <p:nvPr/>
        </p:nvSpPr>
        <p:spPr bwMode="auto">
          <a:xfrm>
            <a:off x="1981200" y="1143000"/>
            <a:ext cx="274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16138" y="1295401"/>
            <a:ext cx="2474913" cy="631823"/>
            <a:chOff x="229" y="673"/>
            <a:chExt cx="1559" cy="398"/>
          </a:xfrm>
        </p:grpSpPr>
        <p:sp>
          <p:nvSpPr>
            <p:cNvPr id="406532" name="Text Box 4"/>
            <p:cNvSpPr txBox="1">
              <a:spLocks noChangeArrowheads="1"/>
            </p:cNvSpPr>
            <p:nvPr/>
          </p:nvSpPr>
          <p:spPr bwMode="auto">
            <a:xfrm>
              <a:off x="720" y="673"/>
              <a:ext cx="10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/>
                <a:t>2</a:t>
              </a:r>
              <a:r>
                <a:rPr lang="en-US" sz="2000" b="0" dirty="0">
                  <a:latin typeface="Symbol" pitchFamily="-108" charset="2"/>
                </a:rPr>
                <a:t>D</a:t>
              </a:r>
              <a:r>
                <a:rPr lang="en-US" sz="2000" b="0" dirty="0" smtClean="0"/>
                <a:t>  (</a:t>
              </a:r>
              <a:r>
                <a:rPr lang="en-US" sz="2000" b="0" dirty="0" err="1"/>
                <a:t>Im(</a:t>
              </a:r>
              <a:r>
                <a:rPr lang="en-US" sz="2000" b="0" dirty="0" err="1">
                  <a:solidFill>
                    <a:srgbClr val="FF0000"/>
                  </a:solidFill>
                </a:rPr>
                <a:t>AB</a:t>
              </a:r>
              <a:r>
                <a:rPr lang="en-US" sz="2000" b="0" dirty="0">
                  <a:solidFill>
                    <a:srgbClr val="FF0000"/>
                  </a:solidFill>
                </a:rPr>
                <a:t>*</a:t>
              </a:r>
              <a:r>
                <a:rPr lang="en-US" sz="2000" b="0" dirty="0"/>
                <a:t>)) </a:t>
              </a:r>
            </a:p>
          </p:txBody>
        </p:sp>
        <p:sp>
          <p:nvSpPr>
            <p:cNvPr id="406533" name="Text Box 5"/>
            <p:cNvSpPr txBox="1">
              <a:spLocks noChangeArrowheads="1"/>
            </p:cNvSpPr>
            <p:nvPr/>
          </p:nvSpPr>
          <p:spPr bwMode="auto">
            <a:xfrm rot="10867965">
              <a:off x="900" y="819"/>
              <a:ext cx="2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latin typeface="Tahoma" pitchFamily="-108" charset="0"/>
                </a:rPr>
                <a:t>T</a:t>
              </a:r>
              <a:r>
                <a:rPr lang="en-US" sz="2000" b="0" dirty="0">
                  <a:solidFill>
                    <a:schemeClr val="bg2"/>
                  </a:solidFill>
                  <a:latin typeface="Tahoma" pitchFamily="-108" charset="0"/>
                </a:rPr>
                <a:t> </a:t>
              </a:r>
              <a:endParaRPr lang="en-US" sz="2000" b="0" dirty="0">
                <a:solidFill>
                  <a:schemeClr val="bg2"/>
                </a:solidFill>
                <a:latin typeface="Symbol" pitchFamily="-108" charset="2"/>
              </a:endParaRPr>
            </a:p>
          </p:txBody>
        </p:sp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229" y="675"/>
              <a:ext cx="5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latin typeface="Symbol" pitchFamily="-108" charset="2"/>
                </a:rPr>
                <a:t>A</a:t>
              </a:r>
              <a:r>
                <a:rPr lang="en-US" sz="2000" b="0" baseline="-25000" dirty="0"/>
                <a:t>UT</a:t>
              </a:r>
              <a:r>
                <a:rPr lang="en-US" sz="2000" b="0" dirty="0">
                  <a:latin typeface="Symbol" pitchFamily="-108" charset="2"/>
                </a:rPr>
                <a:t> ~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91200" y="2368963"/>
            <a:ext cx="2514600" cy="914400"/>
            <a:chOff x="5715000" y="2057400"/>
            <a:chExt cx="2514600" cy="914400"/>
          </a:xfrm>
        </p:grpSpPr>
        <p:sp>
          <p:nvSpPr>
            <p:cNvPr id="406537" name="Text Box 9"/>
            <p:cNvSpPr txBox="1">
              <a:spLocks noChangeArrowheads="1"/>
            </p:cNvSpPr>
            <p:nvPr/>
          </p:nvSpPr>
          <p:spPr bwMode="auto">
            <a:xfrm>
              <a:off x="6180138" y="2057400"/>
              <a:ext cx="200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solidFill>
                    <a:schemeClr val="hlink"/>
                  </a:solidFill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A ~ </a:t>
              </a:r>
              <a:r>
                <a:rPr lang="en-US" sz="2400" b="0" dirty="0">
                  <a:solidFill>
                    <a:srgbClr val="FF0000"/>
                  </a:solidFill>
                  <a:latin typeface="Comic Sans MS" pitchFamily="-108" charset="0"/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2H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u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- </a:t>
              </a:r>
              <a:r>
                <a:rPr lang="en-US" sz="2400" b="0" dirty="0" err="1">
                  <a:solidFill>
                    <a:srgbClr val="FF0000"/>
                  </a:solidFill>
                </a:rPr>
                <a:t>H</a:t>
              </a:r>
              <a:r>
                <a:rPr lang="en-US" sz="2400" b="0" baseline="30000" dirty="0" err="1">
                  <a:solidFill>
                    <a:srgbClr val="FF0000"/>
                  </a:solidFill>
                </a:rPr>
                <a:t>d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406538" name="Text Box 10"/>
            <p:cNvSpPr txBox="1">
              <a:spLocks noChangeArrowheads="1"/>
            </p:cNvSpPr>
            <p:nvPr/>
          </p:nvSpPr>
          <p:spPr bwMode="auto">
            <a:xfrm>
              <a:off x="6256338" y="2509838"/>
              <a:ext cx="19096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</a:rPr>
                <a:t>B ~  2E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u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- </a:t>
              </a:r>
              <a:r>
                <a:rPr lang="en-US" sz="2400" b="0" dirty="0">
                  <a:solidFill>
                    <a:srgbClr val="FF0000"/>
                  </a:solidFill>
                </a:rPr>
                <a:t>E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d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406539" name="Text Box 11"/>
            <p:cNvSpPr txBox="1">
              <a:spLocks noChangeArrowheads="1"/>
            </p:cNvSpPr>
            <p:nvPr/>
          </p:nvSpPr>
          <p:spPr bwMode="auto">
            <a:xfrm>
              <a:off x="5719763" y="2270125"/>
              <a:ext cx="4524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Symbol" pitchFamily="-108" charset="2"/>
                </a:rPr>
                <a:t>r</a:t>
              </a:r>
              <a:r>
                <a:rPr lang="en-US" sz="2400" baseline="30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06540" name="Rectangle 12"/>
            <p:cNvSpPr>
              <a:spLocks noChangeArrowheads="1"/>
            </p:cNvSpPr>
            <p:nvPr/>
          </p:nvSpPr>
          <p:spPr bwMode="auto">
            <a:xfrm>
              <a:off x="5715000" y="2270125"/>
              <a:ext cx="457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543" name="Rectangle 15"/>
            <p:cNvSpPr>
              <a:spLocks noChangeArrowheads="1"/>
            </p:cNvSpPr>
            <p:nvPr/>
          </p:nvSpPr>
          <p:spPr bwMode="auto">
            <a:xfrm>
              <a:off x="6248400" y="2057400"/>
              <a:ext cx="19812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6544" name="Picture 16" descr="rhoasym_cdrno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2209800"/>
            <a:ext cx="4241800" cy="3905250"/>
          </a:xfrm>
          <a:prstGeom prst="rect">
            <a:avLst/>
          </a:prstGeom>
          <a:noFill/>
        </p:spPr>
      </p:pic>
      <p:pic>
        <p:nvPicPr>
          <p:cNvPr id="406545" name="Picture 17" descr="rhoasym_c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725" y="2200275"/>
            <a:ext cx="4232275" cy="3895725"/>
          </a:xfrm>
          <a:prstGeom prst="rect">
            <a:avLst/>
          </a:prstGeom>
          <a:noFill/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84450" y="2330450"/>
            <a:ext cx="1301750" cy="336550"/>
            <a:chOff x="1575" y="1608"/>
            <a:chExt cx="820" cy="212"/>
          </a:xfrm>
        </p:grpSpPr>
        <p:sp>
          <p:nvSpPr>
            <p:cNvPr id="406547" name="Text Box 19"/>
            <p:cNvSpPr txBox="1">
              <a:spLocks noChangeArrowheads="1"/>
            </p:cNvSpPr>
            <p:nvPr/>
          </p:nvSpPr>
          <p:spPr bwMode="auto">
            <a:xfrm>
              <a:off x="1643" y="1608"/>
              <a:ext cx="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FF0000"/>
                  </a:solidFill>
                  <a:latin typeface="Arial" pitchFamily="-108" charset="0"/>
                </a:rPr>
                <a:t>Q</a:t>
              </a:r>
              <a:r>
                <a:rPr lang="en-US" sz="1600" b="0" baseline="30000">
                  <a:solidFill>
                    <a:srgbClr val="FF0000"/>
                  </a:solidFill>
                  <a:latin typeface="Arial" pitchFamily="-108" charset="0"/>
                </a:rPr>
                <a:t>2</a:t>
              </a:r>
              <a:r>
                <a:rPr lang="en-US" sz="1600" b="0">
                  <a:solidFill>
                    <a:srgbClr val="FF0000"/>
                  </a:solidFill>
                  <a:latin typeface="Arial" pitchFamily="-108" charset="0"/>
                </a:rPr>
                <a:t>=5 GeV</a:t>
              </a:r>
              <a:r>
                <a:rPr lang="en-US" sz="1600" b="0" baseline="30000">
                  <a:solidFill>
                    <a:srgbClr val="FF0000"/>
                  </a:solidFill>
                  <a:latin typeface="Arial" pitchFamily="-108" charset="0"/>
                </a:rPr>
                <a:t>2</a:t>
              </a:r>
            </a:p>
          </p:txBody>
        </p:sp>
        <p:sp>
          <p:nvSpPr>
            <p:cNvPr id="406548" name="Rectangle 20"/>
            <p:cNvSpPr>
              <a:spLocks noChangeArrowheads="1"/>
            </p:cNvSpPr>
            <p:nvPr/>
          </p:nvSpPr>
          <p:spPr bwMode="auto">
            <a:xfrm>
              <a:off x="1575" y="166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06550" name="Text Box 22"/>
          <p:cNvSpPr txBox="1">
            <a:spLocks noChangeArrowheads="1"/>
          </p:cNvSpPr>
          <p:nvPr/>
        </p:nvSpPr>
        <p:spPr bwMode="auto">
          <a:xfrm>
            <a:off x="5702300" y="1133475"/>
            <a:ext cx="29845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E</a:t>
            </a:r>
            <a:r>
              <a:rPr lang="en-US" sz="2000" b="0" baseline="30000">
                <a:solidFill>
                  <a:srgbClr val="FF0000"/>
                </a:solidFill>
              </a:rPr>
              <a:t>u</a:t>
            </a:r>
            <a:r>
              <a:rPr lang="en-US" sz="2000" b="0">
                <a:solidFill>
                  <a:srgbClr val="FF0000"/>
                </a:solidFill>
              </a:rPr>
              <a:t>, E</a:t>
            </a:r>
            <a:r>
              <a:rPr lang="en-US" sz="2000" b="0" baseline="30000">
                <a:solidFill>
                  <a:srgbClr val="FF0000"/>
                </a:solidFill>
              </a:rPr>
              <a:t>d</a:t>
            </a:r>
            <a:r>
              <a:rPr lang="en-US" sz="2000" b="0" baseline="30000">
                <a:solidFill>
                  <a:srgbClr val="FF0000"/>
                </a:solidFill>
                <a:latin typeface="Comic Sans MS" pitchFamily="-108" charset="0"/>
              </a:rPr>
              <a:t>  </a:t>
            </a:r>
            <a:r>
              <a:rPr lang="en-US" sz="2000" b="0">
                <a:latin typeface="Arial" pitchFamily="-108" charset="0"/>
              </a:rPr>
              <a:t>allow to map the</a:t>
            </a:r>
          </a:p>
          <a:p>
            <a:r>
              <a:rPr lang="en-US" sz="2000" b="0" i="1">
                <a:solidFill>
                  <a:srgbClr val="FF0000"/>
                </a:solidFill>
                <a:latin typeface="Arial" pitchFamily="-108" charset="0"/>
              </a:rPr>
              <a:t>orbital motion</a:t>
            </a:r>
            <a:r>
              <a:rPr lang="en-US" sz="2000" b="0" i="1">
                <a:latin typeface="Arial" pitchFamily="-108" charset="0"/>
              </a:rPr>
              <a:t> of quarks</a:t>
            </a:r>
            <a:r>
              <a:rPr lang="en-US" sz="2000" b="0">
                <a:latin typeface="Arial" pitchFamily="-108" charset="0"/>
              </a:rPr>
              <a:t>.</a:t>
            </a:r>
            <a:r>
              <a:rPr lang="en-US" sz="2400" b="0">
                <a:latin typeface="Arial" pitchFamily="-108" charset="0"/>
              </a:rPr>
              <a:t> 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/>
        </p:nvSpPr>
        <p:spPr bwMode="auto">
          <a:xfrm>
            <a:off x="3962400" y="4572000"/>
            <a:ext cx="461963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ymbol" pitchFamily="-108" charset="2"/>
              </a:rPr>
              <a:t>r</a:t>
            </a:r>
            <a:r>
              <a:rPr lang="en-US" sz="2400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6552" name="Text Box 24"/>
          <p:cNvSpPr txBox="1">
            <a:spLocks noChangeArrowheads="1"/>
          </p:cNvSpPr>
          <p:nvPr/>
        </p:nvSpPr>
        <p:spPr bwMode="auto">
          <a:xfrm>
            <a:off x="5208588" y="6096000"/>
            <a:ext cx="277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aseline="-25000">
                <a:solidFill>
                  <a:schemeClr val="bg2"/>
                </a:solidFill>
              </a:rPr>
              <a:t>B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80088" y="3508620"/>
            <a:ext cx="2525712" cy="830263"/>
            <a:chOff x="3545" y="3028"/>
            <a:chExt cx="1591" cy="523"/>
          </a:xfrm>
        </p:grpSpPr>
        <p:sp>
          <p:nvSpPr>
            <p:cNvPr id="406558" name="Text Box 30"/>
            <p:cNvSpPr txBox="1">
              <a:spLocks noChangeArrowheads="1"/>
            </p:cNvSpPr>
            <p:nvPr/>
          </p:nvSpPr>
          <p:spPr bwMode="auto">
            <a:xfrm>
              <a:off x="3888" y="3028"/>
              <a:ext cx="1248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pitchFamily="-108" charset="0"/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A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~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2400" b="0" baseline="30000" dirty="0" err="1" smtClean="0">
                  <a:solidFill>
                    <a:srgbClr val="FF0000"/>
                  </a:solidFill>
                </a:rPr>
                <a:t>d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- </a:t>
              </a:r>
              <a:r>
                <a:rPr lang="en-US" sz="2400" b="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2400" b="0" baseline="30000" dirty="0" err="1" smtClean="0">
                  <a:solidFill>
                    <a:srgbClr val="FF0000"/>
                  </a:solidFill>
                </a:rPr>
                <a:t>u</a:t>
              </a:r>
              <a:endParaRPr lang="en-US" sz="2400" b="0" baseline="30000" dirty="0" smtClean="0">
                <a:solidFill>
                  <a:srgbClr val="FF0000"/>
                </a:solidFill>
              </a:endParaRPr>
            </a:p>
            <a:p>
              <a:r>
                <a:rPr lang="en-US" sz="2400" b="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B </a:t>
              </a:r>
              <a:r>
                <a:rPr lang="en-US" sz="2400" b="0" dirty="0">
                  <a:solidFill>
                    <a:srgbClr val="FF0000"/>
                  </a:solidFill>
                </a:rPr>
                <a:t>~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E</a:t>
              </a:r>
              <a:r>
                <a:rPr lang="en-US" sz="2400" b="0" baseline="30000" dirty="0" smtClean="0">
                  <a:solidFill>
                    <a:srgbClr val="FF0000"/>
                  </a:solidFill>
                </a:rPr>
                <a:t>d  </a:t>
              </a:r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400" b="0" baseline="30000" dirty="0" err="1" smtClean="0">
                  <a:solidFill>
                    <a:srgbClr val="FF0000"/>
                  </a:solidFill>
                </a:rPr>
                <a:t>u</a:t>
              </a:r>
              <a:endParaRPr lang="en-US" sz="2400" b="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06559" name="Text Box 31"/>
            <p:cNvSpPr txBox="1">
              <a:spLocks noChangeArrowheads="1"/>
            </p:cNvSpPr>
            <p:nvPr/>
          </p:nvSpPr>
          <p:spPr bwMode="auto">
            <a:xfrm>
              <a:off x="3545" y="3168"/>
              <a:ext cx="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Symbol" pitchFamily="-108" charset="2"/>
                </a:rPr>
                <a:t>r</a:t>
              </a:r>
              <a:r>
                <a:rPr lang="en-US" sz="2400" baseline="30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2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34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71463" y="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Exclusive </a:t>
            </a:r>
            <a:r>
              <a:rPr lang="en-US" sz="3600" b="1" dirty="0" smtClean="0">
                <a:solidFill>
                  <a:srgbClr val="0000FF"/>
                </a:solidFill>
                <a:latin typeface="Symbol"/>
              </a:rPr>
              <a:t>r</a:t>
            </a:r>
            <a:r>
              <a:rPr lang="en-US" sz="3600" b="1" baseline="30000" dirty="0" smtClean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 production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@ CLAS12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6542" name="Text Box 14"/>
          <p:cNvSpPr txBox="1">
            <a:spLocks noChangeAspect="1" noChangeArrowheads="1"/>
          </p:cNvSpPr>
          <p:nvPr/>
        </p:nvSpPr>
        <p:spPr bwMode="auto">
          <a:xfrm>
            <a:off x="1600200" y="6096000"/>
            <a:ext cx="3680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/>
              <a:t>K. </a:t>
            </a:r>
            <a:r>
              <a:rPr lang="en-US" sz="1200" b="0" dirty="0" err="1"/>
              <a:t>Goeke</a:t>
            </a:r>
            <a:r>
              <a:rPr lang="en-US" sz="1200" b="0" dirty="0"/>
              <a:t>, M.V. </a:t>
            </a:r>
            <a:r>
              <a:rPr lang="en-US" sz="1200" b="0" dirty="0" err="1"/>
              <a:t>Polyakov</a:t>
            </a:r>
            <a:r>
              <a:rPr lang="en-US" sz="1200" b="0" dirty="0"/>
              <a:t>, M. </a:t>
            </a:r>
            <a:r>
              <a:rPr lang="en-US" sz="1200" b="0" dirty="0" err="1"/>
              <a:t>Vanderhaeghen</a:t>
            </a:r>
            <a:r>
              <a:rPr lang="en-US" sz="1200" b="0" dirty="0"/>
              <a:t>, 2001</a:t>
            </a:r>
            <a:endParaRPr lang="en-US" sz="2400" dirty="0"/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2998788" y="4048780"/>
            <a:ext cx="2209800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E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 pitchFamily="-65" charset="0"/>
              </a:rPr>
              <a:t>2000h </a:t>
            </a:r>
            <a:r>
              <a:rPr lang="en-US" sz="1400" b="1" dirty="0" smtClean="0">
                <a:latin typeface="Times New Roman" pitchFamily="-65" charset="0"/>
              </a:rPr>
              <a:t>@ </a:t>
            </a:r>
            <a:r>
              <a:rPr lang="en-US" sz="1400" b="1" dirty="0" smtClean="0">
                <a:latin typeface="Times New Roman" pitchFamily="-65" charset="0"/>
              </a:rPr>
              <a:t>10</a:t>
            </a:r>
            <a:r>
              <a:rPr lang="en-US" sz="1400" b="1" baseline="30000" dirty="0" smtClean="0">
                <a:latin typeface="Times New Roman" pitchFamily="-65" charset="0"/>
              </a:rPr>
              <a:t>34 </a:t>
            </a:r>
            <a:r>
              <a:rPr lang="en-US" sz="1400" b="1" dirty="0" smtClean="0">
                <a:latin typeface="Times New Roman" pitchFamily="-65" charset="0"/>
              </a:rPr>
              <a:t>s</a:t>
            </a:r>
            <a:r>
              <a:rPr lang="en-US" sz="1400" b="1" baseline="30000" dirty="0" smtClean="0">
                <a:latin typeface="Times New Roman" pitchFamily="-65" charset="0"/>
              </a:rPr>
              <a:t>-</a:t>
            </a:r>
            <a:r>
              <a:rPr lang="en-US" sz="1400" b="1" baseline="30000" dirty="0" smtClean="0">
                <a:latin typeface="Times New Roman" pitchFamily="-65" charset="0"/>
              </a:rPr>
              <a:t>1</a:t>
            </a:r>
            <a:r>
              <a:rPr lang="en-US" sz="1400" b="1" dirty="0" smtClean="0">
                <a:latin typeface="Times New Roman" pitchFamily="-65" charset="0"/>
              </a:rPr>
              <a:t>cm</a:t>
            </a:r>
            <a:r>
              <a:rPr lang="en-US" sz="1400" b="1" baseline="30000" dirty="0" smtClean="0">
                <a:latin typeface="Times New Roman" pitchFamily="-65" charset="0"/>
              </a:rPr>
              <a:t>-2</a:t>
            </a:r>
            <a:endParaRPr lang="en-US" sz="1400" b="1" dirty="0" smtClean="0">
              <a:latin typeface="Times New Roman" pitchFamily="-65" charset="0"/>
            </a:endParaRPr>
          </a:p>
          <a:p>
            <a:r>
              <a:rPr lang="en-US" sz="1400" b="1" dirty="0" smtClean="0">
                <a:latin typeface="Times New Roman" pitchFamily="-65" charset="0"/>
              </a:rPr>
              <a:t>HD-ice (P=85%)</a:t>
            </a:r>
            <a:r>
              <a:rPr lang="en-US" sz="1400" b="1" dirty="0" smtClean="0">
                <a:latin typeface="Times New Roman" pitchFamily="-65" charset="0"/>
              </a:rPr>
              <a:t> </a:t>
            </a:r>
            <a:endParaRPr lang="en-US" sz="1400" b="1" dirty="0" smtClean="0">
              <a:latin typeface="Times New Roman" pitchFamily="-65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" y="6842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776745" y="4631289"/>
            <a:ext cx="2570764" cy="914400"/>
            <a:chOff x="5691019" y="2057400"/>
            <a:chExt cx="2570764" cy="914400"/>
          </a:xfrm>
        </p:grpSpPr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6180138" y="2057400"/>
              <a:ext cx="20816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solidFill>
                    <a:schemeClr val="hlink"/>
                  </a:solidFill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A ~ </a:t>
              </a:r>
              <a:r>
                <a:rPr lang="en-US" sz="2400" b="0" dirty="0">
                  <a:solidFill>
                    <a:srgbClr val="FF0000"/>
                  </a:solidFill>
                  <a:latin typeface="Comic Sans MS" pitchFamily="-108" charset="0"/>
                </a:rPr>
                <a:t> </a:t>
              </a:r>
              <a:r>
                <a:rPr lang="en-US" sz="2400" b="0" dirty="0">
                  <a:solidFill>
                    <a:srgbClr val="FF0000"/>
                  </a:solidFill>
                </a:rPr>
                <a:t>2H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u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+ </a:t>
              </a:r>
              <a:r>
                <a:rPr lang="en-US" sz="2400" b="0" dirty="0" err="1">
                  <a:solidFill>
                    <a:srgbClr val="FF0000"/>
                  </a:solidFill>
                </a:rPr>
                <a:t>H</a:t>
              </a:r>
              <a:r>
                <a:rPr lang="en-US" sz="2400" b="0" baseline="30000" dirty="0" err="1">
                  <a:solidFill>
                    <a:srgbClr val="FF0000"/>
                  </a:solidFill>
                </a:rPr>
                <a:t>d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256338" y="2509838"/>
              <a:ext cx="1986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</a:rPr>
                <a:t>B ~  2E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u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 + </a:t>
              </a:r>
              <a:r>
                <a:rPr lang="en-US" sz="2400" b="0" dirty="0">
                  <a:solidFill>
                    <a:srgbClr val="FF0000"/>
                  </a:solidFill>
                </a:rPr>
                <a:t>E</a:t>
              </a:r>
              <a:r>
                <a:rPr lang="en-US" sz="2400" b="0" baseline="30000" dirty="0">
                  <a:solidFill>
                    <a:srgbClr val="FF0000"/>
                  </a:solidFill>
                </a:rPr>
                <a:t>d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5691019" y="2270125"/>
              <a:ext cx="509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Symbol" pitchFamily="-108" charset="2"/>
                </a:rPr>
                <a:t>w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0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5715000" y="2270125"/>
              <a:ext cx="457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6248400" y="2057400"/>
              <a:ext cx="19812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65457" y="5779943"/>
            <a:ext cx="32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flavor decomposition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228600" y="9144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chemeClr val="tx1"/>
                </a:solidFill>
                <a:latin typeface="Times New Roman" pitchFamily="-108" charset="0"/>
              </a:rPr>
              <a:t>CLAS12 is a  wide-acceptance  high-luminosity  high-polarization experiment </a:t>
            </a:r>
          </a:p>
          <a:p>
            <a:pPr eaLnBrk="0" hangingPunct="0"/>
            <a:r>
              <a:rPr lang="en-US" sz="2000" dirty="0" smtClean="0">
                <a:latin typeface="Times New Roman" pitchFamily="-108" charset="0"/>
              </a:rPr>
              <a:t>                                                      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-108" charset="0"/>
              </a:rPr>
              <a:t> </a:t>
            </a:r>
            <a:r>
              <a:rPr lang="en-US" sz="2000" dirty="0" smtClean="0">
                <a:latin typeface="Times New Roman" pitchFamily="-108" charset="0"/>
              </a:rPr>
              <a:t>for a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-108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-108" charset="0"/>
              </a:rPr>
              <a:t> </a:t>
            </a:r>
          </a:p>
          <a:p>
            <a:pPr eaLnBrk="0" hangingPunct="0"/>
            <a:r>
              <a:rPr lang="en-US" sz="2000" b="0" dirty="0" smtClean="0">
                <a:solidFill>
                  <a:srgbClr val="FF0000"/>
                </a:solidFill>
                <a:latin typeface="Times New Roman" pitchFamily="-108" charset="0"/>
              </a:rPr>
              <a:t>comprehensive study of the </a:t>
            </a:r>
            <a:r>
              <a:rPr lang="en-US" sz="2000" b="0" dirty="0" err="1" smtClean="0">
                <a:solidFill>
                  <a:srgbClr val="FF0000"/>
                </a:solidFill>
                <a:latin typeface="Times New Roman" pitchFamily="-108" charset="0"/>
              </a:rPr>
              <a:t>partonic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-108" charset="0"/>
              </a:rPr>
              <a:t> transverse degree of freedoms in the nucleon </a:t>
            </a:r>
          </a:p>
        </p:txBody>
      </p:sp>
      <p:sp>
        <p:nvSpPr>
          <p:cNvPr id="1571845" name="Rectangle 5"/>
          <p:cNvSpPr>
            <a:spLocks noChangeArrowheads="1"/>
          </p:cNvSpPr>
          <p:nvPr/>
        </p:nvSpPr>
        <p:spPr bwMode="auto">
          <a:xfrm>
            <a:off x="500062" y="2295703"/>
            <a:ext cx="8186738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pitchFamily="-108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Perform 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precise </a:t>
            </a:r>
            <a:r>
              <a:rPr lang="en-US" dirty="0" err="1" smtClean="0">
                <a:solidFill>
                  <a:srgbClr val="0000FF"/>
                </a:solidFill>
                <a:latin typeface="Arial" pitchFamily="-108" charset="0"/>
              </a:rPr>
              <a:t>TMDs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and </a:t>
            </a:r>
            <a:r>
              <a:rPr lang="en-US" dirty="0" err="1" smtClean="0">
                <a:solidFill>
                  <a:srgbClr val="0000FF"/>
                </a:solidFill>
                <a:latin typeface="Arial" pitchFamily="-108" charset="0"/>
              </a:rPr>
              <a:t>GPDs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measurements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 Constrain models with multi-D approach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 Test factorization 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 Important test of QCD: universality SIDIS </a:t>
            </a:r>
            <a:r>
              <a:rPr lang="en-US" dirty="0" err="1">
                <a:solidFill>
                  <a:srgbClr val="0000FF"/>
                </a:solidFill>
                <a:latin typeface="Arial" pitchFamily="-108" charset="0"/>
              </a:rPr>
              <a:t>vs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-108" charset="0"/>
              </a:rPr>
              <a:t>Drell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-Yan   </a:t>
            </a:r>
          </a:p>
          <a:p>
            <a:pPr>
              <a:buFontTx/>
              <a:buChar char="•"/>
            </a:pPr>
            <a:endParaRPr lang="en-US" dirty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Provide information 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on the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Fragmentation (Collins, &amp; polarized friends)</a:t>
            </a:r>
          </a:p>
          <a:p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	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 Study higher twist effects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0000FF"/>
              </a:solidFill>
              <a:latin typeface="Arial" pitchFamily="-108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 Investigate non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Arial" pitchFamily="-108" charset="0"/>
              </a:rPr>
              <a:t>perturbative</a:t>
            </a:r>
            <a:r>
              <a:rPr lang="en-US" dirty="0">
                <a:solidFill>
                  <a:srgbClr val="0000FF"/>
                </a:solidFill>
                <a:latin typeface="Arial" pitchFamily="-108" charset="0"/>
              </a:rPr>
              <a:t> to </a:t>
            </a:r>
            <a:r>
              <a:rPr lang="en-US" dirty="0" err="1" smtClean="0">
                <a:solidFill>
                  <a:srgbClr val="0000FF"/>
                </a:solidFill>
                <a:latin typeface="Arial" pitchFamily="-108" charset="0"/>
              </a:rPr>
              <a:t>perturbative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transition (along P</a:t>
            </a:r>
            <a:r>
              <a:rPr lang="en-US" baseline="-25000" dirty="0" smtClean="0">
                <a:solidFill>
                  <a:srgbClr val="0000FF"/>
                </a:solidFill>
                <a:latin typeface="Arial" pitchFamily="-108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Arial" pitchFamily="-108" charset="0"/>
              </a:rPr>
              <a:t>) </a:t>
            </a:r>
            <a:endParaRPr lang="en-US" dirty="0">
              <a:solidFill>
                <a:srgbClr val="0000FF"/>
              </a:solidFill>
              <a:latin typeface="Arial" pitchFamily="-10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1571847" name="Text Box 7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      PAC34                                                                                  27 January 2009</a:t>
              </a:r>
            </a:p>
          </p:txBody>
        </p:sp>
        <p:sp>
          <p:nvSpPr>
            <p:cNvPr id="1571848" name="Line 8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1463" y="0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Summary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842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35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3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B5DAA2-D2CD-AB45-A9D4-5B9A9FE44510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79875" name="Picture 2" descr="2008-11-24_10-36-44-6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3886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eaLnBrk="1" hangingPunct="1"/>
            <a:r>
              <a:rPr lang="en-US">
                <a:latin typeface="Symbol" pitchFamily="-108" charset="2"/>
              </a:rPr>
              <a:t>p</a:t>
            </a:r>
            <a:r>
              <a:rPr lang="en-US"/>
              <a:t> multiplicities in SIDIS</a:t>
            </a: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06680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6858000" y="228600"/>
            <a:ext cx="164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tx1"/>
                </a:solidFill>
                <a:latin typeface="Arial" pitchFamily="-108" charset="0"/>
              </a:rPr>
              <a:t>ep</a:t>
            </a:r>
            <a:r>
              <a:rPr lang="en-US" b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→e’</a:t>
            </a:r>
            <a:r>
              <a:rPr lang="en-US" b="0">
                <a:solidFill>
                  <a:schemeClr val="tx1"/>
                </a:solidFill>
                <a:latin typeface="Symbol" pitchFamily="-108" charset="2"/>
                <a:ea typeface="Arial" pitchFamily="-108" charset="0"/>
                <a:cs typeface="Arial" pitchFamily="-108" charset="0"/>
              </a:rPr>
              <a:t>p</a:t>
            </a:r>
            <a:r>
              <a:rPr lang="en-US" b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rPr>
              <a:t>X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381000" y="5461000"/>
            <a:ext cx="86106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tx2"/>
                </a:solidFill>
                <a:latin typeface="Symbol" pitchFamily="-108" charset="2"/>
              </a:rPr>
              <a:t>p</a:t>
            </a:r>
            <a:r>
              <a:rPr lang="en-US" sz="2000" b="0" baseline="30000">
                <a:solidFill>
                  <a:schemeClr val="tx2"/>
                </a:solidFill>
                <a:latin typeface="Arial" pitchFamily="-108" charset="0"/>
              </a:rPr>
              <a:t>+/-</a:t>
            </a:r>
            <a:r>
              <a:rPr lang="en-US" sz="1800" b="0">
                <a:solidFill>
                  <a:schemeClr val="tx2"/>
                </a:solidFill>
                <a:latin typeface="Arial" pitchFamily="-108" charset="0"/>
              </a:rPr>
              <a:t> multiplicities</a:t>
            </a:r>
            <a:r>
              <a:rPr lang="en-US" sz="1800" b="0">
                <a:solidFill>
                  <a:schemeClr val="tx1"/>
                </a:solidFill>
                <a:latin typeface="Arial" pitchFamily="-108" charset="0"/>
              </a:rPr>
              <a:t> at large z diverge from SIDIS predictions</a:t>
            </a:r>
          </a:p>
          <a:p>
            <a:r>
              <a:rPr lang="en-US" sz="2000" b="0">
                <a:solidFill>
                  <a:schemeClr val="tx2"/>
                </a:solidFill>
                <a:latin typeface="Symbol" pitchFamily="-108" charset="2"/>
              </a:rPr>
              <a:t>p</a:t>
            </a:r>
            <a:r>
              <a:rPr lang="en-US" sz="2000" b="0" baseline="30000">
                <a:solidFill>
                  <a:schemeClr val="tx2"/>
                </a:solidFill>
                <a:latin typeface="Arial" pitchFamily="-108" charset="0"/>
              </a:rPr>
              <a:t>0</a:t>
            </a:r>
            <a:r>
              <a:rPr lang="en-US" sz="2000" b="0">
                <a:solidFill>
                  <a:schemeClr val="tx2"/>
                </a:solidFill>
                <a:latin typeface="Arial" pitchFamily="-108" charset="0"/>
              </a:rPr>
              <a:t> multiplicities</a:t>
            </a:r>
            <a:r>
              <a:rPr lang="en-US" sz="2000" b="0">
                <a:solidFill>
                  <a:schemeClr val="tx1"/>
                </a:solidFill>
                <a:latin typeface="Arial" pitchFamily="-108" charset="0"/>
              </a:rPr>
              <a:t> less affected by higher twists</a:t>
            </a:r>
          </a:p>
          <a:p>
            <a:r>
              <a:rPr lang="en-US" sz="2000" b="0">
                <a:solidFill>
                  <a:schemeClr val="tx1"/>
                </a:solidFill>
                <a:latin typeface="Arial" pitchFamily="-108" charset="0"/>
              </a:rPr>
              <a:t>0.4&lt;z&lt;0.7  kinematical range, where higher twists are expected to be small</a:t>
            </a:r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858000" y="2514600"/>
            <a:ext cx="1687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DSS (Q</a:t>
            </a:r>
            <a:r>
              <a:rPr lang="en-US" sz="1400" baseline="30000">
                <a:solidFill>
                  <a:schemeClr val="tx1"/>
                </a:solidFill>
                <a:latin typeface="Arial" pitchFamily="-108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=2.5GeV</a:t>
            </a:r>
            <a:r>
              <a:rPr lang="en-US" sz="1400" baseline="30000">
                <a:solidFill>
                  <a:schemeClr val="tx1"/>
                </a:solidFill>
                <a:latin typeface="Arial" pitchFamily="-108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)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DSS (Q</a:t>
            </a:r>
            <a:r>
              <a:rPr lang="en-US" sz="1400" baseline="30000">
                <a:solidFill>
                  <a:schemeClr val="tx1"/>
                </a:solidFill>
                <a:latin typeface="Arial" pitchFamily="-108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=25GeV</a:t>
            </a:r>
            <a:r>
              <a:rPr lang="en-US" sz="1400" baseline="30000">
                <a:solidFill>
                  <a:schemeClr val="tx1"/>
                </a:solidFill>
                <a:latin typeface="Arial" pitchFamily="-108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" pitchFamily="-108" charset="0"/>
              </a:rPr>
              <a:t>)</a:t>
            </a:r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 flipV="1">
            <a:off x="7162800" y="3657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 flipH="1">
            <a:off x="7010400" y="2743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7974013" y="1143000"/>
            <a:ext cx="1169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Arial" pitchFamily="-108" charset="0"/>
              </a:rPr>
              <a:t>M.Aghasyan</a:t>
            </a:r>
          </a:p>
        </p:txBody>
      </p:sp>
      <p:sp>
        <p:nvSpPr>
          <p:cNvPr id="79885" name="Text Box 12"/>
          <p:cNvSpPr txBox="1">
            <a:spLocks noChangeArrowheads="1"/>
          </p:cNvSpPr>
          <p:nvPr/>
        </p:nvSpPr>
        <p:spPr bwMode="auto">
          <a:xfrm>
            <a:off x="1812925" y="11795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Arial" pitchFamily="-108" charset="0"/>
              </a:rPr>
              <a:t>Hall-C</a:t>
            </a:r>
          </a:p>
        </p:txBody>
      </p:sp>
      <p:pic>
        <p:nvPicPr>
          <p:cNvPr id="79886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4953000"/>
            <a:ext cx="40179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1066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>
              <a:lnSpc>
                <a:spcPct val="70000"/>
              </a:lnSpc>
              <a:buClrTx/>
              <a:buSzTx/>
              <a:buFontTx/>
              <a:buNone/>
            </a:pPr>
            <a:endParaRPr lang="en-US" sz="2000" u="sng">
              <a:solidFill>
                <a:schemeClr val="bg1"/>
              </a:solidFill>
              <a:latin typeface="Arial" charset="0"/>
            </a:endParaRPr>
          </a:p>
          <a:p>
            <a:pPr marL="342900" indent="-342900" defTabSz="914400">
              <a:lnSpc>
                <a:spcPct val="30000"/>
              </a:lnSpc>
              <a:buClrTx/>
              <a:buSzTx/>
              <a:buFontTx/>
              <a:buNone/>
            </a:pPr>
            <a:endParaRPr lang="ru-RU" sz="2000">
              <a:solidFill>
                <a:schemeClr val="bg1"/>
              </a:solidFill>
              <a:latin typeface="Arial" charset="0"/>
            </a:endParaRPr>
          </a:p>
          <a:p>
            <a:pPr marL="342900" indent="-342900" defTabSz="914400">
              <a:lnSpc>
                <a:spcPct val="70000"/>
              </a:lnSpc>
              <a:buClrTx/>
              <a:buSzTx/>
              <a:buFontTx/>
              <a:buNone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</a:t>
            </a:r>
            <a:endParaRPr lang="ru-RU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35" name="Line 60"/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7473" y="0"/>
            <a:ext cx="58104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TMDs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Physics with SIDIS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1112521"/>
          <a:ext cx="8591550" cy="475487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52550"/>
                <a:gridCol w="1143000"/>
                <a:gridCol w="914400"/>
                <a:gridCol w="990600"/>
                <a:gridCol w="1321589"/>
                <a:gridCol w="2869411"/>
              </a:tblGrid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√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GeV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Planned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HERMES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DESY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7.5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Data-taking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is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Completing analyses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COMPASS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ymbol"/>
                          <a:ea typeface="Wingdings"/>
                          <a:cs typeface="Wingdings"/>
                        </a:rPr>
                        <a:t>m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ymbol"/>
                          <a:ea typeface="Wingdings"/>
                          <a:cs typeface="Wingdings"/>
                        </a:rPr>
                        <a:t>m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Proposal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Improved statistics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Hall-A,B,C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,ed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,en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Approved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Detector upgrades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HD-ice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polarized target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30-100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2017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NSAC Long Range plan 2012 </a:t>
                      </a:r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Wingdings"/>
                          <a:cs typeface="Wingdings"/>
                        </a:rPr>
                        <a:t>e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Wingdings"/>
                          <a:ea typeface="Wingdings"/>
                          <a:cs typeface="Wingdings"/>
                        </a:rPr>
                        <a:t>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2020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5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LHeC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@ 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ep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 2020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 study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Conceptual Design Report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 2010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37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rdrop 28"/>
          <p:cNvSpPr/>
          <p:nvPr/>
        </p:nvSpPr>
        <p:spPr>
          <a:xfrm>
            <a:off x="228600" y="3647119"/>
            <a:ext cx="4343400" cy="2654441"/>
          </a:xfrm>
          <a:prstGeom prst="teardrop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5400000">
            <a:off x="1058389" y="133506"/>
            <a:ext cx="2683830" cy="4343397"/>
          </a:xfrm>
          <a:prstGeom prst="teardrop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6200000">
            <a:off x="5401787" y="2817336"/>
            <a:ext cx="2683830" cy="4343397"/>
          </a:xfrm>
          <a:prstGeom prst="teardrop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0800000">
            <a:off x="4572001" y="992678"/>
            <a:ext cx="4343400" cy="2654441"/>
          </a:xfrm>
          <a:prstGeom prst="teardrop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75421" y="4393730"/>
            <a:ext cx="279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e+e</a:t>
            </a:r>
            <a:r>
              <a:rPr lang="en-US" dirty="0" smtClean="0">
                <a:solidFill>
                  <a:srgbClr val="FF0000"/>
                </a:solidFill>
              </a:rPr>
              <a:t>- annihilation: 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Collins &amp; IFF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1" y="175895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Drell</a:t>
            </a:r>
            <a:r>
              <a:rPr lang="en-US" dirty="0" smtClean="0">
                <a:solidFill>
                  <a:srgbClr val="FF0000"/>
                </a:solidFill>
              </a:rPr>
              <a:t>-Yan: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Boer-</a:t>
            </a:r>
            <a:r>
              <a:rPr lang="en-US" dirty="0" err="1" smtClean="0"/>
              <a:t>Mulders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4320222"/>
            <a:ext cx="29718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SIDIS:  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zero </a:t>
            </a:r>
            <a:r>
              <a:rPr lang="en-US" dirty="0" err="1" smtClean="0"/>
              <a:t>Sivers</a:t>
            </a:r>
            <a:endParaRPr lang="en-US" dirty="0" smtClean="0"/>
          </a:p>
          <a:p>
            <a:r>
              <a:rPr lang="en-US" dirty="0" smtClean="0"/>
              <a:t>Not zero h</a:t>
            </a:r>
            <a:r>
              <a:rPr lang="en-US" baseline="-25000" dirty="0" smtClean="0"/>
              <a:t>1</a:t>
            </a:r>
            <a:r>
              <a:rPr lang="en-US" dirty="0" smtClean="0"/>
              <a:t>, Collins &amp; IFF</a:t>
            </a:r>
          </a:p>
          <a:p>
            <a:r>
              <a:rPr lang="en-US" dirty="0" smtClean="0"/>
              <a:t>Non zero Boer-</a:t>
            </a:r>
            <a:r>
              <a:rPr lang="en-US" dirty="0" err="1" smtClean="0"/>
              <a:t>Mulders</a:t>
            </a:r>
            <a:endParaRPr lang="en-US" dirty="0" smtClean="0"/>
          </a:p>
          <a:p>
            <a:r>
              <a:rPr lang="en-US" dirty="0" smtClean="0"/>
              <a:t>…….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67382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pp reactions:  </a:t>
            </a:r>
            <a:r>
              <a:rPr lang="en-US" dirty="0" err="1" smtClean="0">
                <a:solidFill>
                  <a:srgbClr val="FF0000"/>
                </a:solidFill>
              </a:rPr>
              <a:t>PDFs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FFs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endParaRPr lang="en-US" dirty="0" smtClean="0"/>
          </a:p>
          <a:p>
            <a:r>
              <a:rPr lang="en-US" dirty="0" smtClean="0"/>
              <a:t>Strong SSA at large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714705" y="3124200"/>
            <a:ext cx="4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379214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3135868"/>
            <a:ext cx="106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 </a:t>
            </a:r>
            <a:r>
              <a:rPr lang="en-US" dirty="0" err="1" smtClean="0"/>
              <a:t>x</a:t>
            </a:r>
            <a:r>
              <a:rPr lang="en-US" dirty="0" smtClean="0"/>
              <a:t> FSI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57554" y="3810000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1702" y="3435350"/>
            <a:ext cx="9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RICH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48600" y="3430885"/>
            <a:ext cx="121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757535"/>
            <a:ext cx="206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Hadron</a:t>
            </a:r>
            <a:r>
              <a:rPr lang="en-US" sz="2400" dirty="0" smtClean="0"/>
              <a:t> probe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168" y="6019800"/>
            <a:ext cx="199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Lepton probe</a:t>
            </a:r>
            <a:endParaRPr lang="en-US" sz="2400" dirty="0"/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9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38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14273" y="-76200"/>
            <a:ext cx="25689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palette</a:t>
            </a: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4737100" y="4191000"/>
            <a:ext cx="3956050" cy="2224087"/>
            <a:chOff x="4737100" y="4191000"/>
            <a:chExt cx="3956050" cy="2224087"/>
          </a:xfrm>
        </p:grpSpPr>
        <p:grpSp>
          <p:nvGrpSpPr>
            <p:cNvPr id="50" name="Group 49"/>
            <p:cNvGrpSpPr/>
            <p:nvPr/>
          </p:nvGrpSpPr>
          <p:grpSpPr>
            <a:xfrm>
              <a:off x="4737100" y="4191000"/>
              <a:ext cx="3956050" cy="2224087"/>
              <a:chOff x="4737100" y="4191000"/>
              <a:chExt cx="3956050" cy="2224087"/>
            </a:xfrm>
          </p:grpSpPr>
          <p:pic>
            <p:nvPicPr>
              <p:cNvPr id="30" name="Picture 9" descr="tabellapd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37100" y="4191000"/>
                <a:ext cx="3956050" cy="2224087"/>
              </a:xfrm>
              <a:prstGeom prst="rect">
                <a:avLst/>
              </a:prstGeom>
              <a:noFill/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5578930" y="4812728"/>
                <a:ext cx="152400" cy="292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86400" y="5808616"/>
                <a:ext cx="175080" cy="365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557436" y="5194637"/>
                <a:ext cx="166920" cy="282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644976" y="4790048"/>
                <a:ext cx="175080" cy="3153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68776" y="5676481"/>
                <a:ext cx="262620" cy="663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366780" y="5210275"/>
              <a:ext cx="186420" cy="220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5660" y="5866583"/>
              <a:ext cx="175080" cy="182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81304"/>
            <a:ext cx="3898900" cy="1252496"/>
          </a:xfrm>
          <a:prstGeom prst="rect">
            <a:avLst/>
          </a:prstGeom>
        </p:spPr>
      </p:pic>
      <p:sp>
        <p:nvSpPr>
          <p:cNvPr id="2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4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napshot 2009-09-27 10-27-26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17" y="4027737"/>
            <a:ext cx="3172483" cy="2500055"/>
          </a:xfrm>
          <a:prstGeom prst="rect">
            <a:avLst/>
          </a:prstGeom>
        </p:spPr>
      </p:pic>
      <p:sp>
        <p:nvSpPr>
          <p:cNvPr id="1601539" name="Text Box 3"/>
          <p:cNvSpPr txBox="1">
            <a:spLocks noChangeArrowheads="1"/>
          </p:cNvSpPr>
          <p:nvPr/>
        </p:nvSpPr>
        <p:spPr bwMode="auto">
          <a:xfrm>
            <a:off x="12922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0" name="Text Box 4"/>
          <p:cNvSpPr txBox="1">
            <a:spLocks noChangeArrowheads="1"/>
          </p:cNvSpPr>
          <p:nvPr/>
        </p:nvSpPr>
        <p:spPr bwMode="auto">
          <a:xfrm>
            <a:off x="21558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1" name="Text Box 5"/>
          <p:cNvSpPr txBox="1">
            <a:spLocks noChangeArrowheads="1"/>
          </p:cNvSpPr>
          <p:nvPr/>
        </p:nvSpPr>
        <p:spPr bwMode="auto">
          <a:xfrm>
            <a:off x="2917825" y="1598613"/>
            <a:ext cx="3095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2" name="Text Box 6"/>
          <p:cNvSpPr txBox="1">
            <a:spLocks noChangeArrowheads="1"/>
          </p:cNvSpPr>
          <p:nvPr/>
        </p:nvSpPr>
        <p:spPr bwMode="auto">
          <a:xfrm>
            <a:off x="2955925" y="21812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3" name="Text Box 7"/>
          <p:cNvSpPr txBox="1">
            <a:spLocks noChangeArrowheads="1"/>
          </p:cNvSpPr>
          <p:nvPr/>
        </p:nvSpPr>
        <p:spPr bwMode="auto">
          <a:xfrm>
            <a:off x="34131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┴</a:t>
            </a:r>
          </a:p>
        </p:txBody>
      </p:sp>
      <p:sp>
        <p:nvSpPr>
          <p:cNvPr id="1601544" name="Rectangle 8"/>
          <p:cNvSpPr>
            <a:spLocks noChangeArrowheads="1"/>
          </p:cNvSpPr>
          <p:nvPr/>
        </p:nvSpPr>
        <p:spPr bwMode="auto">
          <a:xfrm>
            <a:off x="2717800" y="1562100"/>
            <a:ext cx="1117600" cy="584200"/>
          </a:xfrm>
          <a:prstGeom prst="rect">
            <a:avLst/>
          </a:prstGeom>
          <a:solidFill>
            <a:srgbClr val="00CCFF">
              <a:alpha val="30000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01545" name="Picture 9" descr="tabella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433513"/>
            <a:ext cx="3956050" cy="2224087"/>
          </a:xfrm>
          <a:prstGeom prst="rect">
            <a:avLst/>
          </a:prstGeom>
          <a:noFill/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00617" y="2438972"/>
            <a:ext cx="439737" cy="304800"/>
            <a:chOff x="3966" y="1417"/>
            <a:chExt cx="317" cy="200"/>
          </a:xfrm>
        </p:grpSpPr>
        <p:sp>
          <p:nvSpPr>
            <p:cNvPr id="1601575" name="Rectangle 39"/>
            <p:cNvSpPr>
              <a:spLocks noChangeArrowheads="1"/>
            </p:cNvSpPr>
            <p:nvPr/>
          </p:nvSpPr>
          <p:spPr bwMode="auto">
            <a:xfrm>
              <a:off x="4032" y="1433"/>
              <a:ext cx="184" cy="184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01576" name="Rectangle 40"/>
            <p:cNvSpPr>
              <a:spLocks noChangeArrowheads="1"/>
            </p:cNvSpPr>
            <p:nvPr/>
          </p:nvSpPr>
          <p:spPr bwMode="auto">
            <a:xfrm rot="10800000" flipV="1">
              <a:off x="3966" y="1417"/>
              <a:ext cx="317" cy="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400" baseline="-25000" dirty="0">
                  <a:solidFill>
                    <a:schemeClr val="tx1"/>
                  </a:solidFill>
                  <a:latin typeface="Arial" charset="0"/>
                </a:rPr>
                <a:t>1L</a:t>
              </a:r>
              <a:endParaRPr lang="it-IT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844800" y="2895600"/>
            <a:ext cx="368300" cy="304800"/>
            <a:chOff x="4880" y="1529"/>
            <a:chExt cx="232" cy="192"/>
          </a:xfrm>
        </p:grpSpPr>
        <p:sp>
          <p:nvSpPr>
            <p:cNvPr id="1601578" name="Rectangle 42"/>
            <p:cNvSpPr>
              <a:spLocks noChangeArrowheads="1"/>
            </p:cNvSpPr>
            <p:nvPr/>
          </p:nvSpPr>
          <p:spPr bwMode="auto">
            <a:xfrm>
              <a:off x="4880" y="1536"/>
              <a:ext cx="184" cy="184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01579" name="Rectangle 43"/>
            <p:cNvSpPr>
              <a:spLocks noChangeArrowheads="1"/>
            </p:cNvSpPr>
            <p:nvPr/>
          </p:nvSpPr>
          <p:spPr bwMode="auto">
            <a:xfrm>
              <a:off x="4888" y="1529"/>
              <a:ext cx="224" cy="192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h</a:t>
              </a:r>
              <a:r>
                <a:rPr lang="en-US" sz="1400" baseline="-250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it-IT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601603" name="Text Box 67"/>
          <p:cNvSpPr txBox="1">
            <a:spLocks noChangeArrowheads="1"/>
          </p:cNvSpPr>
          <p:nvPr/>
        </p:nvSpPr>
        <p:spPr bwMode="auto">
          <a:xfrm>
            <a:off x="4730750" y="3821294"/>
            <a:ext cx="3962400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rPr>
              <a:t>Fragmentation Functions (FF)</a:t>
            </a:r>
            <a:endParaRPr lang="it-IT" sz="1800" dirty="0">
              <a:solidFill>
                <a:schemeClr val="tx1"/>
              </a:solidFill>
              <a:latin typeface="Garamond" charset="0"/>
              <a:ea typeface="Arial" charset="0"/>
              <a:cs typeface="Arial" charset="0"/>
            </a:endParaRPr>
          </a:p>
        </p:txBody>
      </p:sp>
      <p:sp>
        <p:nvSpPr>
          <p:cNvPr id="1601604" name="Text Box 68"/>
          <p:cNvSpPr txBox="1">
            <a:spLocks noChangeArrowheads="1"/>
          </p:cNvSpPr>
          <p:nvPr/>
        </p:nvSpPr>
        <p:spPr bwMode="auto">
          <a:xfrm>
            <a:off x="76200" y="104457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53880" y="-76200"/>
            <a:ext cx="32900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TMD </a:t>
            </a:r>
            <a:r>
              <a:rPr lang="en-US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correlators</a:t>
            </a:r>
            <a:endParaRPr lang="en-US" sz="3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>
              <a:defRPr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1601601" name="Object 65"/>
          <p:cNvGraphicFramePr>
            <a:graphicFrameLocks noChangeAspect="1"/>
          </p:cNvGraphicFramePr>
          <p:nvPr/>
        </p:nvGraphicFramePr>
        <p:xfrm>
          <a:off x="5492750" y="4800600"/>
          <a:ext cx="289479" cy="304012"/>
        </p:xfrm>
        <a:graphic>
          <a:graphicData uri="http://schemas.openxmlformats.org/presentationml/2006/ole">
            <p:oleObj spid="_x0000_s467970" name="Equation" r:id="rId7" imgW="6908800" imgH="73152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84626" y="1323353"/>
            <a:ext cx="3478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Interference between wave functions with </a:t>
            </a:r>
          </a:p>
          <a:p>
            <a:r>
              <a:rPr lang="en-US" sz="1400" dirty="0" smtClean="0"/>
              <a:t>different angular </a:t>
            </a:r>
            <a:r>
              <a:rPr lang="en-US" sz="1400" dirty="0" err="1" smtClean="0"/>
              <a:t>momenta</a:t>
            </a:r>
            <a:r>
              <a:rPr lang="en-US" sz="1400" dirty="0" smtClean="0"/>
              <a:t>: contains </a:t>
            </a:r>
            <a:r>
              <a:rPr lang="en-US" sz="1400" dirty="0" err="1" smtClean="0"/>
              <a:t>infos</a:t>
            </a:r>
            <a:endParaRPr lang="en-US" sz="1400" dirty="0" smtClean="0"/>
          </a:p>
          <a:p>
            <a:r>
              <a:rPr lang="en-US" sz="1400" dirty="0" smtClean="0"/>
              <a:t>about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orbital angular </a:t>
            </a:r>
            <a:r>
              <a:rPr lang="en-US" sz="1400" dirty="0" err="1" smtClean="0"/>
              <a:t>momenta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671106" y="2206823"/>
            <a:ext cx="2948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Testing QCD at the amplitude level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9330" y="904763"/>
            <a:ext cx="45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Off-diagonal elements are important objects: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420" y="3754821"/>
            <a:ext cx="365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3D description in momentum space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506540" y="5120399"/>
            <a:ext cx="2031137" cy="3077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PRD 78 (2008) 074010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350198" y="5708687"/>
            <a:ext cx="324562" cy="36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1602" name="Object 66"/>
          <p:cNvGraphicFramePr>
            <a:graphicFrameLocks noChangeAspect="1"/>
          </p:cNvGraphicFramePr>
          <p:nvPr/>
        </p:nvGraphicFramePr>
        <p:xfrm>
          <a:off x="7543800" y="4800600"/>
          <a:ext cx="353044" cy="315352"/>
        </p:xfrm>
        <a:graphic>
          <a:graphicData uri="http://schemas.openxmlformats.org/presentationml/2006/ole">
            <p:oleObj spid="_x0000_s467971" name="Equation" r:id="rId8" imgW="7315200" imgH="6578600" progId="Equation.3">
              <p:embed/>
            </p:oleObj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7467600" y="5210275"/>
          <a:ext cx="299966" cy="274998"/>
        </p:xfrm>
        <a:graphic>
          <a:graphicData uri="http://schemas.openxmlformats.org/presentationml/2006/ole">
            <p:oleObj spid="_x0000_s467972" name="Equation" r:id="rId9" imgW="241300" imgH="203200" progId="Equation.3">
              <p:embed/>
            </p:oleObj>
          </a:graphicData>
        </a:graphic>
      </p:graphicFrame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7583096" y="5677216"/>
          <a:ext cx="265504" cy="260513"/>
        </p:xfrm>
        <a:graphic>
          <a:graphicData uri="http://schemas.openxmlformats.org/presentationml/2006/ole">
            <p:oleObj spid="_x0000_s467973" name="Equation" r:id="rId10" imgW="203200" imgH="203200" progId="Equation.3">
              <p:embed/>
            </p:oleObj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7580535" y="6049290"/>
          <a:ext cx="261906" cy="244475"/>
        </p:xfrm>
        <a:graphic>
          <a:graphicData uri="http://schemas.openxmlformats.org/presentationml/2006/ole">
            <p:oleObj spid="_x0000_s467974" name="Equation" r:id="rId11" imgW="241300" imgH="203200" progId="Equation.3">
              <p:embed/>
            </p:oleObj>
          </a:graphicData>
        </a:graphic>
      </p:graphicFrame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6519863" y="5924550"/>
          <a:ext cx="11112" cy="9525"/>
        </p:xfrm>
        <a:graphic>
          <a:graphicData uri="http://schemas.openxmlformats.org/presentationml/2006/ole">
            <p:oleObj spid="_x0000_s467975" name="Equation" r:id="rId12" imgW="215900" imgH="203200" progId="Equation.3">
              <p:embed/>
            </p:oleObj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5410200" y="5809796"/>
          <a:ext cx="294883" cy="286204"/>
        </p:xfrm>
        <a:graphic>
          <a:graphicData uri="http://schemas.openxmlformats.org/presentationml/2006/ole">
            <p:oleObj spid="_x0000_s467976" name="Equation" r:id="rId13" imgW="228600" imgH="203200" progId="Equation.3">
              <p:embed/>
            </p:oleObj>
          </a:graphicData>
        </a:graphic>
      </p:graphicFrame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6511925" y="5276850"/>
          <a:ext cx="9525" cy="9525"/>
        </p:xfrm>
        <a:graphic>
          <a:graphicData uri="http://schemas.openxmlformats.org/presentationml/2006/ole">
            <p:oleObj spid="_x0000_s467977" name="Equation" r:id="rId14" imgW="190500" imgH="203200" progId="Equation.3">
              <p:embed/>
            </p:oleObj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6400800" y="5824812"/>
          <a:ext cx="296922" cy="271188"/>
        </p:xfrm>
        <a:graphic>
          <a:graphicData uri="http://schemas.openxmlformats.org/presentationml/2006/ole">
            <p:oleObj spid="_x0000_s467978" name="Equation" r:id="rId15" imgW="228600" imgH="203200" progId="Equation.3">
              <p:embed/>
            </p:oleObj>
          </a:graphicData>
        </a:graphic>
      </p:graphicFrame>
      <p:graphicFrame>
        <p:nvGraphicFramePr>
          <p:cNvPr id="248847" name="Object 15"/>
          <p:cNvGraphicFramePr>
            <a:graphicFrameLocks noChangeAspect="1"/>
          </p:cNvGraphicFramePr>
          <p:nvPr/>
        </p:nvGraphicFramePr>
        <p:xfrm>
          <a:off x="6337969" y="5210275"/>
          <a:ext cx="291431" cy="266711"/>
        </p:xfrm>
        <a:graphic>
          <a:graphicData uri="http://schemas.openxmlformats.org/presentationml/2006/ole">
            <p:oleObj spid="_x0000_s467979" name="Equation" r:id="rId16" imgW="228600" imgH="203200" progId="Equation.3">
              <p:embed/>
            </p:oleObj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67" name="Text Box 15"/>
          <p:cNvSpPr txBox="1">
            <a:spLocks noChangeArrowheads="1"/>
          </p:cNvSpPr>
          <p:nvPr/>
        </p:nvSpPr>
        <p:spPr bwMode="auto">
          <a:xfrm>
            <a:off x="12922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68" name="Text Box 16"/>
          <p:cNvSpPr txBox="1">
            <a:spLocks noChangeArrowheads="1"/>
          </p:cNvSpPr>
          <p:nvPr/>
        </p:nvSpPr>
        <p:spPr bwMode="auto">
          <a:xfrm>
            <a:off x="21558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69" name="Text Box 17"/>
          <p:cNvSpPr txBox="1">
            <a:spLocks noChangeArrowheads="1"/>
          </p:cNvSpPr>
          <p:nvPr/>
        </p:nvSpPr>
        <p:spPr bwMode="auto">
          <a:xfrm>
            <a:off x="2917825" y="1598613"/>
            <a:ext cx="3095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0" name="Text Box 18"/>
          <p:cNvSpPr txBox="1">
            <a:spLocks noChangeArrowheads="1"/>
          </p:cNvSpPr>
          <p:nvPr/>
        </p:nvSpPr>
        <p:spPr bwMode="auto">
          <a:xfrm>
            <a:off x="2955925" y="21812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1" name="Text Box 19"/>
          <p:cNvSpPr txBox="1">
            <a:spLocks noChangeArrowheads="1"/>
          </p:cNvSpPr>
          <p:nvPr/>
        </p:nvSpPr>
        <p:spPr bwMode="auto">
          <a:xfrm>
            <a:off x="3413125" y="2790825"/>
            <a:ext cx="3286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itchFamily="-108" charset="0"/>
                <a:ea typeface="Arial" pitchFamily="-108" charset="0"/>
                <a:cs typeface="Arial" pitchFamily="-108" charset="0"/>
              </a:rPr>
              <a:t>┴</a:t>
            </a:r>
          </a:p>
        </p:txBody>
      </p:sp>
      <p:sp>
        <p:nvSpPr>
          <p:cNvPr id="1815576" name="Rectangle 24"/>
          <p:cNvSpPr>
            <a:spLocks noChangeArrowheads="1"/>
          </p:cNvSpPr>
          <p:nvPr/>
        </p:nvSpPr>
        <p:spPr bwMode="auto">
          <a:xfrm>
            <a:off x="2717800" y="1562100"/>
            <a:ext cx="1117600" cy="584200"/>
          </a:xfrm>
          <a:prstGeom prst="rect">
            <a:avLst/>
          </a:prstGeom>
          <a:solidFill>
            <a:srgbClr val="00CCFF">
              <a:alpha val="30000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15586" name="Picture 34" descr="tabella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5063"/>
            <a:ext cx="3956050" cy="2224087"/>
          </a:xfrm>
          <a:prstGeom prst="rect">
            <a:avLst/>
          </a:prstGeom>
          <a:noFill/>
        </p:spPr>
      </p:pic>
      <p:sp>
        <p:nvSpPr>
          <p:cNvPr id="1815601" name="Text Box 49"/>
          <p:cNvSpPr txBox="1">
            <a:spLocks noChangeArrowheads="1"/>
          </p:cNvSpPr>
          <p:nvPr/>
        </p:nvSpPr>
        <p:spPr bwMode="auto">
          <a:xfrm>
            <a:off x="0" y="73342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2400" y="838200"/>
            <a:ext cx="6684963" cy="3719513"/>
            <a:chOff x="152400" y="838200"/>
            <a:chExt cx="6684963" cy="3719513"/>
          </a:xfrm>
        </p:grpSpPr>
        <p:sp>
          <p:nvSpPr>
            <p:cNvPr id="1815599" name="Text Box 47"/>
            <p:cNvSpPr txBox="1">
              <a:spLocks noChangeArrowheads="1"/>
            </p:cNvSpPr>
            <p:nvPr/>
          </p:nvSpPr>
          <p:spPr bwMode="auto">
            <a:xfrm>
              <a:off x="152400" y="3505200"/>
              <a:ext cx="2262188" cy="10525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chemeClr val="tx1"/>
                  </a:solidFill>
                  <a:latin typeface="Arial" pitchFamily="-108" charset="0"/>
                </a:rPr>
                <a:t>     </a:t>
              </a:r>
              <a:r>
                <a:rPr lang="en-US" sz="2300" dirty="0">
                  <a:solidFill>
                    <a:srgbClr val="CC3300"/>
                  </a:solidFill>
                  <a:latin typeface="Arial" pitchFamily="-108" charset="0"/>
                </a:rPr>
                <a:t>SIVERS</a:t>
              </a:r>
            </a:p>
            <a:p>
              <a:r>
                <a:rPr lang="en-US" sz="2000" dirty="0">
                  <a:solidFill>
                    <a:srgbClr val="CC3300"/>
                  </a:solidFill>
                  <a:latin typeface="Arial" pitchFamily="-108" charset="0"/>
                </a:rPr>
                <a:t>   </a:t>
              </a:r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Quark orbital </a:t>
              </a:r>
            </a:p>
            <a:p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angular momentum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sp>
          <p:nvSpPr>
            <p:cNvPr id="1815600" name="Oval 48"/>
            <p:cNvSpPr>
              <a:spLocks noChangeArrowheads="1"/>
            </p:cNvSpPr>
            <p:nvPr/>
          </p:nvSpPr>
          <p:spPr bwMode="auto">
            <a:xfrm>
              <a:off x="657226" y="2432051"/>
              <a:ext cx="1000125" cy="923925"/>
            </a:xfrm>
            <a:prstGeom prst="ellips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15643" name="Text Box 91"/>
            <p:cNvSpPr txBox="1">
              <a:spLocks noChangeArrowheads="1"/>
            </p:cNvSpPr>
            <p:nvPr/>
          </p:nvSpPr>
          <p:spPr bwMode="auto">
            <a:xfrm>
              <a:off x="4267200" y="838200"/>
              <a:ext cx="2570163" cy="7477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300" dirty="0">
                  <a:solidFill>
                    <a:srgbClr val="CC3300"/>
                  </a:solidFill>
                  <a:latin typeface="Arial" pitchFamily="-108" charset="0"/>
                </a:rPr>
                <a:t>BOER-MULDERS</a:t>
              </a:r>
            </a:p>
            <a:p>
              <a:r>
                <a:rPr lang="en-US" sz="2000" dirty="0">
                  <a:solidFill>
                    <a:srgbClr val="CC3300"/>
                  </a:solidFill>
                  <a:latin typeface="Arial" pitchFamily="-108" charset="0"/>
                </a:rPr>
                <a:t>   </a:t>
              </a:r>
              <a:r>
                <a:rPr lang="en-US" sz="1800" b="0" dirty="0">
                  <a:solidFill>
                    <a:srgbClr val="CC3300"/>
                  </a:solidFill>
                  <a:latin typeface="Arial" pitchFamily="-108" charset="0"/>
                </a:rPr>
                <a:t>Spin orbit effect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sp>
          <p:nvSpPr>
            <p:cNvPr id="1815644" name="Oval 92"/>
            <p:cNvSpPr>
              <a:spLocks noChangeArrowheads="1"/>
            </p:cNvSpPr>
            <p:nvPr/>
          </p:nvSpPr>
          <p:spPr bwMode="auto">
            <a:xfrm>
              <a:off x="2803526" y="1590676"/>
              <a:ext cx="1304925" cy="604838"/>
            </a:xfrm>
            <a:prstGeom prst="ellips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15648" name="Picture 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939" y="1737623"/>
            <a:ext cx="12684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5649" name="Picture 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48200"/>
            <a:ext cx="1266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6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5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71903" y="-76200"/>
            <a:ext cx="66540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3D description of the nucleon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0800000" flipV="1">
            <a:off x="457200" y="646329"/>
            <a:ext cx="7696202" cy="583098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346319">
            <a:off x="102791" y="5456840"/>
            <a:ext cx="222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3-momentum space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19353885">
            <a:off x="5887592" y="1403672"/>
            <a:ext cx="273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parameter space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52400" y="6080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432450" y="2247370"/>
            <a:ext cx="7711443" cy="4229940"/>
            <a:chOff x="1432450" y="2247370"/>
            <a:chExt cx="7711443" cy="4229940"/>
          </a:xfrm>
        </p:grpSpPr>
        <p:grpSp>
          <p:nvGrpSpPr>
            <p:cNvPr id="43" name="Group 42"/>
            <p:cNvGrpSpPr/>
            <p:nvPr/>
          </p:nvGrpSpPr>
          <p:grpSpPr>
            <a:xfrm>
              <a:off x="1432450" y="2247370"/>
              <a:ext cx="7711443" cy="4229940"/>
              <a:chOff x="1330164" y="2270126"/>
              <a:chExt cx="7711443" cy="4229940"/>
            </a:xfrm>
          </p:grpSpPr>
          <p:grpSp>
            <p:nvGrpSpPr>
              <p:cNvPr id="2" name="Group 27"/>
              <p:cNvGrpSpPr>
                <a:grpSpLocks/>
              </p:cNvGrpSpPr>
              <p:nvPr/>
            </p:nvGrpSpPr>
            <p:grpSpPr bwMode="auto">
              <a:xfrm>
                <a:off x="2555810" y="4671226"/>
                <a:ext cx="2606948" cy="1295363"/>
                <a:chOff x="4139" y="2057"/>
                <a:chExt cx="2053" cy="1011"/>
              </a:xfrm>
            </p:grpSpPr>
            <p:grpSp>
              <p:nvGrpSpPr>
                <p:cNvPr id="3" name="Group 28"/>
                <p:cNvGrpSpPr>
                  <a:grpSpLocks/>
                </p:cNvGrpSpPr>
                <p:nvPr/>
              </p:nvGrpSpPr>
              <p:grpSpPr bwMode="auto">
                <a:xfrm>
                  <a:off x="4139" y="2057"/>
                  <a:ext cx="2053" cy="1011"/>
                  <a:chOff x="2459" y="3121"/>
                  <a:chExt cx="2053" cy="1011"/>
                </a:xfrm>
              </p:grpSpPr>
              <p:pic>
                <p:nvPicPr>
                  <p:cNvPr id="452628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 l="2637" t="56285" r="66313" b="18323"/>
                  <a:stretch>
                    <a:fillRect/>
                  </a:stretch>
                </p:blipFill>
                <p:spPr bwMode="auto">
                  <a:xfrm>
                    <a:off x="2819" y="3121"/>
                    <a:ext cx="1387" cy="8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263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9" y="3928"/>
                    <a:ext cx="1406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100" b="0" dirty="0">
                        <a:solidFill>
                          <a:srgbClr val="008000"/>
                        </a:solidFill>
                        <a:latin typeface="Arial" pitchFamily="-108" charset="0"/>
                      </a:rPr>
                      <a:t>anti-green remnant</a:t>
                    </a:r>
                  </a:p>
                </p:txBody>
              </p:sp>
              <p:sp>
                <p:nvSpPr>
                  <p:cNvPr id="45263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6" y="3299"/>
                    <a:ext cx="906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100" b="0" dirty="0">
                        <a:solidFill>
                          <a:srgbClr val="008000"/>
                        </a:solidFill>
                        <a:latin typeface="Arial" pitchFamily="-108" charset="0"/>
                      </a:rPr>
                      <a:t>green quark</a:t>
                    </a:r>
                  </a:p>
                </p:txBody>
              </p:sp>
            </p:grpSp>
            <p:sp>
              <p:nvSpPr>
                <p:cNvPr id="45263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187" y="2842"/>
                  <a:ext cx="100" cy="76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62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226" y="2263"/>
                  <a:ext cx="137" cy="9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888707" y="2835680"/>
                <a:ext cx="4152900" cy="3664386"/>
                <a:chOff x="2646" y="1574"/>
                <a:chExt cx="2976" cy="2730"/>
              </a:xfrm>
            </p:grpSpPr>
            <p:pic>
              <p:nvPicPr>
                <p:cNvPr id="1815573" name="Picture 21" descr="Sivers_BM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46" y="1870"/>
                  <a:ext cx="2976" cy="2434"/>
                </a:xfrm>
                <a:prstGeom prst="rect">
                  <a:avLst/>
                </a:prstGeom>
                <a:noFill/>
              </p:spPr>
            </p:pic>
            <p:sp>
              <p:nvSpPr>
                <p:cNvPr id="18155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10" y="1574"/>
                  <a:ext cx="699" cy="296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dirty="0">
                      <a:solidFill>
                        <a:schemeClr val="accent2"/>
                      </a:solidFill>
                      <a:latin typeface="Arial" pitchFamily="-108" charset="0"/>
                    </a:rPr>
                    <a:t>GPD E</a:t>
                  </a:r>
                  <a:endParaRPr lang="it-IT" sz="2000" dirty="0">
                    <a:solidFill>
                      <a:schemeClr val="accent2"/>
                    </a:solidFill>
                    <a:latin typeface="Arial" pitchFamily="-108" charset="0"/>
                  </a:endParaRPr>
                </a:p>
              </p:txBody>
            </p:sp>
            <p:sp>
              <p:nvSpPr>
                <p:cNvPr id="181557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64" y="1574"/>
                  <a:ext cx="1194" cy="29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dirty="0">
                      <a:solidFill>
                        <a:srgbClr val="C0504D"/>
                      </a:solidFill>
                      <a:latin typeface="Arial" pitchFamily="-108" charset="0"/>
                    </a:rPr>
                    <a:t>GPD </a:t>
                  </a:r>
                  <a:r>
                    <a:rPr lang="en-US" sz="2000" dirty="0" smtClean="0">
                      <a:solidFill>
                        <a:srgbClr val="C0504D"/>
                      </a:solidFill>
                      <a:latin typeface="Arial" pitchFamily="-108" charset="0"/>
                    </a:rPr>
                    <a:t>E</a:t>
                  </a:r>
                  <a:r>
                    <a:rPr lang="en-US" sz="2000" baseline="-25000" dirty="0" smtClean="0">
                      <a:solidFill>
                        <a:srgbClr val="C0504D"/>
                      </a:solidFill>
                      <a:latin typeface="Arial" pitchFamily="-108" charset="0"/>
                    </a:rPr>
                    <a:t>T</a:t>
                  </a:r>
                  <a:r>
                    <a:rPr lang="en-US" sz="2000" dirty="0" smtClean="0">
                      <a:solidFill>
                        <a:srgbClr val="C0504D"/>
                      </a:solidFill>
                      <a:latin typeface="Arial" pitchFamily="-108" charset="0"/>
                    </a:rPr>
                    <a:t>+</a:t>
                  </a:r>
                  <a:r>
                    <a:rPr lang="en-US" sz="2000" dirty="0" smtClean="0">
                      <a:solidFill>
                        <a:schemeClr val="accent2"/>
                      </a:solidFill>
                      <a:latin typeface="Arial" pitchFamily="-108" charset="0"/>
                    </a:rPr>
                    <a:t>2H</a:t>
                  </a:r>
                  <a:r>
                    <a:rPr lang="en-US" sz="2000" baseline="-25000" dirty="0" smtClean="0">
                      <a:solidFill>
                        <a:schemeClr val="accent2"/>
                      </a:solidFill>
                      <a:latin typeface="Arial" pitchFamily="-108" charset="0"/>
                    </a:rPr>
                    <a:t>T</a:t>
                  </a:r>
                  <a:endParaRPr lang="it-IT" sz="2000" baseline="-25000" dirty="0">
                    <a:solidFill>
                      <a:schemeClr val="accent2"/>
                    </a:solidFill>
                    <a:latin typeface="Arial" pitchFamily="-108" charset="0"/>
                  </a:endParaRPr>
                </a:p>
              </p:txBody>
            </p:sp>
          </p:grpSp>
          <p:sp>
            <p:nvSpPr>
              <p:cNvPr id="1815598" name="Line 46"/>
              <p:cNvSpPr>
                <a:spLocks noChangeShapeType="1"/>
              </p:cNvSpPr>
              <p:nvPr/>
            </p:nvSpPr>
            <p:spPr bwMode="auto">
              <a:xfrm rot="720000">
                <a:off x="1330164" y="3605689"/>
                <a:ext cx="3657310" cy="564665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642" name="Line 90"/>
              <p:cNvSpPr>
                <a:spLocks noChangeShapeType="1"/>
              </p:cNvSpPr>
              <p:nvPr/>
            </p:nvSpPr>
            <p:spPr bwMode="auto">
              <a:xfrm rot="720000">
                <a:off x="3941648" y="2270126"/>
                <a:ext cx="3360738" cy="504825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8455706" y="2663075"/>
              <a:ext cx="334447" cy="40011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  <a:latin typeface="Arial" pitchFamily="-108" charset="0"/>
                </a:rPr>
                <a:t>~</a:t>
              </a:r>
              <a:endParaRPr lang="it-IT" sz="2000" baseline="-25000" dirty="0">
                <a:solidFill>
                  <a:schemeClr val="accent2"/>
                </a:solidFill>
                <a:latin typeface="Arial" pitchFamily="-108" charset="0"/>
              </a:endParaRP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6560159" y="2332319"/>
              <a:ext cx="2056973" cy="40011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C0504D"/>
                  </a:solidFill>
                  <a:latin typeface="Arial" pitchFamily="-108" charset="0"/>
                </a:rPr>
                <a:t>Deformations by</a:t>
              </a:r>
              <a:endParaRPr lang="it-IT" sz="2000" baseline="-25000" dirty="0">
                <a:solidFill>
                  <a:schemeClr val="accent2"/>
                </a:solidFill>
                <a:latin typeface="Arial" pitchFamily="-10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67773" y="6019800"/>
            <a:ext cx="45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i.e.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Sivers</a:t>
            </a:r>
            <a:r>
              <a:rPr lang="en-US" sz="1400" dirty="0" smtClean="0">
                <a:solidFill>
                  <a:srgbClr val="0000FF"/>
                </a:solidFill>
              </a:rPr>
              <a:t>: spin-orbit correlations with same matrix element of </a:t>
            </a:r>
            <a:r>
              <a:rPr lang="en-US" sz="1400" dirty="0" err="1" smtClean="0">
                <a:solidFill>
                  <a:srgbClr val="0000FF"/>
                </a:solidFill>
              </a:rPr>
              <a:t>anomalus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magnetic moment, and GPD E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722" name="Picture 2"/>
          <p:cNvPicPr>
            <a:picLocks noChangeAspect="1" noChangeArrowheads="1"/>
          </p:cNvPicPr>
          <p:nvPr/>
        </p:nvPicPr>
        <p:blipFill>
          <a:blip r:embed="rId3"/>
          <a:srcRect l="16405" t="27925" r="24817" b="48645"/>
          <a:stretch>
            <a:fillRect/>
          </a:stretch>
        </p:blipFill>
        <p:spPr bwMode="auto">
          <a:xfrm>
            <a:off x="4384365" y="3988735"/>
            <a:ext cx="4143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0723" name="Picture 3" descr="tabella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135063"/>
            <a:ext cx="3956050" cy="2224087"/>
          </a:xfrm>
          <a:prstGeom prst="rect">
            <a:avLst/>
          </a:prstGeom>
          <a:noFill/>
        </p:spPr>
      </p:pic>
      <p:sp>
        <p:nvSpPr>
          <p:cNvPr id="1950724" name="Text Box 4"/>
          <p:cNvSpPr txBox="1">
            <a:spLocks noChangeArrowheads="1"/>
          </p:cNvSpPr>
          <p:nvPr/>
        </p:nvSpPr>
        <p:spPr bwMode="auto">
          <a:xfrm>
            <a:off x="63500" y="733425"/>
            <a:ext cx="39512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Distribution Functions (DF)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1950725" name="Text Box 5"/>
          <p:cNvSpPr txBox="1">
            <a:spLocks noChangeArrowheads="1"/>
          </p:cNvSpPr>
          <p:nvPr/>
        </p:nvSpPr>
        <p:spPr bwMode="auto">
          <a:xfrm>
            <a:off x="1281113" y="-76200"/>
            <a:ext cx="648176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 err="1">
                <a:solidFill>
                  <a:srgbClr val="0000FF"/>
                </a:solidFill>
                <a:latin typeface="+mj-lt"/>
              </a:rPr>
              <a:t>Correlation</a:t>
            </a:r>
            <a:r>
              <a:rPr lang="it-IT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it-IT" sz="3600" b="1" dirty="0" err="1">
                <a:solidFill>
                  <a:srgbClr val="0000FF"/>
                </a:solidFill>
                <a:latin typeface="+mj-lt"/>
              </a:rPr>
              <a:t>Functions</a:t>
            </a:r>
            <a:r>
              <a:rPr lang="it-IT" sz="3600" b="1" dirty="0">
                <a:solidFill>
                  <a:srgbClr val="0000FF"/>
                </a:solidFill>
                <a:latin typeface="+mj-lt"/>
              </a:rPr>
              <a:t> and SIDIS</a:t>
            </a:r>
            <a:r>
              <a:rPr lang="it-IT" sz="3600" b="1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1950726" name="Rectangle 6"/>
          <p:cNvSpPr>
            <a:spLocks noChangeArrowheads="1"/>
          </p:cNvSpPr>
          <p:nvPr/>
        </p:nvSpPr>
        <p:spPr bwMode="auto">
          <a:xfrm>
            <a:off x="5321300" y="3657600"/>
            <a:ext cx="3124200" cy="41910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756" name="Text Box 36"/>
          <p:cNvSpPr txBox="1">
            <a:spLocks noChangeArrowheads="1"/>
          </p:cNvSpPr>
          <p:nvPr/>
        </p:nvSpPr>
        <p:spPr bwMode="auto">
          <a:xfrm>
            <a:off x="63500" y="3717925"/>
            <a:ext cx="3900488" cy="3952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Garamond" pitchFamily="-108" charset="0"/>
                <a:ea typeface="Arial" pitchFamily="-108" charset="0"/>
                <a:cs typeface="Arial" pitchFamily="-108" charset="0"/>
              </a:rPr>
              <a:t>Fragmentation Functions (FF)</a:t>
            </a:r>
            <a:endParaRPr lang="it-IT" sz="1800">
              <a:solidFill>
                <a:schemeClr val="tx1"/>
              </a:solidFill>
              <a:latin typeface="Garamond" pitchFamily="-108" charset="0"/>
              <a:ea typeface="Arial" pitchFamily="-108" charset="0"/>
              <a:cs typeface="Arial" pitchFamily="-10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40338" y="1166070"/>
            <a:ext cx="2951162" cy="2679699"/>
            <a:chOff x="3833" y="799"/>
            <a:chExt cx="1859" cy="1688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968" y="809"/>
              <a:ext cx="1679" cy="1678"/>
              <a:chOff x="3924" y="809"/>
              <a:chExt cx="1678" cy="1678"/>
            </a:xfrm>
          </p:grpSpPr>
          <p:pic>
            <p:nvPicPr>
              <p:cNvPr id="1950759" name="Picture 39" descr="sidi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24" y="809"/>
                <a:ext cx="1678" cy="167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1950760" name="Oval 40"/>
              <p:cNvSpPr>
                <a:spLocks noChangeArrowheads="1"/>
              </p:cNvSpPr>
              <p:nvPr/>
            </p:nvSpPr>
            <p:spPr bwMode="auto">
              <a:xfrm>
                <a:off x="4111" y="1995"/>
                <a:ext cx="272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1" name="Object 41"/>
              <p:cNvGraphicFramePr>
                <a:graphicFrameLocks noChangeAspect="1"/>
              </p:cNvGraphicFramePr>
              <p:nvPr/>
            </p:nvGraphicFramePr>
            <p:xfrm>
              <a:off x="4181" y="2115"/>
              <a:ext cx="125" cy="172"/>
            </p:xfrm>
            <a:graphic>
              <a:graphicData uri="http://schemas.openxmlformats.org/presentationml/2006/ole">
                <p:oleObj spid="_x0000_s338948" name="Equation" r:id="rId6" imgW="126720" imgH="164880" progId="Equation.3">
                  <p:embed/>
                </p:oleObj>
              </a:graphicData>
            </a:graphic>
          </p:graphicFrame>
          <p:sp>
            <p:nvSpPr>
              <p:cNvPr id="1950762" name="AutoShape 42"/>
              <p:cNvSpPr>
                <a:spLocks noChangeArrowheads="1"/>
              </p:cNvSpPr>
              <p:nvPr/>
            </p:nvSpPr>
            <p:spPr bwMode="auto">
              <a:xfrm>
                <a:off x="4513" y="1662"/>
                <a:ext cx="295" cy="22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3" name="Object 43"/>
              <p:cNvGraphicFramePr>
                <a:graphicFrameLocks noChangeAspect="1"/>
              </p:cNvGraphicFramePr>
              <p:nvPr/>
            </p:nvGraphicFramePr>
            <p:xfrm>
              <a:off x="4598" y="1722"/>
              <a:ext cx="139" cy="127"/>
            </p:xfrm>
            <a:graphic>
              <a:graphicData uri="http://schemas.openxmlformats.org/presentationml/2006/ole">
                <p:oleObj spid="_x0000_s338949" name="Equation" r:id="rId7" imgW="152280" imgH="139680" progId="Equation.3">
                  <p:embed/>
                </p:oleObj>
              </a:graphicData>
            </a:graphic>
          </p:graphicFrame>
          <p:sp>
            <p:nvSpPr>
              <p:cNvPr id="1950764" name="Oval 44"/>
              <p:cNvSpPr>
                <a:spLocks noChangeArrowheads="1"/>
              </p:cNvSpPr>
              <p:nvPr/>
            </p:nvSpPr>
            <p:spPr bwMode="auto">
              <a:xfrm>
                <a:off x="5000" y="1399"/>
                <a:ext cx="272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950765" name="Object 45"/>
              <p:cNvGraphicFramePr>
                <a:graphicFrameLocks noChangeAspect="1"/>
              </p:cNvGraphicFramePr>
              <p:nvPr/>
            </p:nvGraphicFramePr>
            <p:xfrm>
              <a:off x="5033" y="1468"/>
              <a:ext cx="233" cy="274"/>
            </p:xfrm>
            <a:graphic>
              <a:graphicData uri="http://schemas.openxmlformats.org/presentationml/2006/ole">
                <p:oleObj spid="_x0000_s338950" name="Equation" r:id="rId8" imgW="215640" imgH="253800" progId="Equation.3">
                  <p:embed/>
                </p:oleObj>
              </a:graphicData>
            </a:graphic>
          </p:graphicFrame>
        </p:grpSp>
        <p:sp>
          <p:nvSpPr>
            <p:cNvPr id="1950766" name="Rectangle 46"/>
            <p:cNvSpPr>
              <a:spLocks noChangeArrowheads="1"/>
            </p:cNvSpPr>
            <p:nvPr/>
          </p:nvSpPr>
          <p:spPr bwMode="auto">
            <a:xfrm>
              <a:off x="3833" y="799"/>
              <a:ext cx="1859" cy="1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67" name="Rectangle 47"/>
            <p:cNvSpPr>
              <a:spLocks noChangeArrowheads="1"/>
            </p:cNvSpPr>
            <p:nvPr/>
          </p:nvSpPr>
          <p:spPr bwMode="auto">
            <a:xfrm>
              <a:off x="3854" y="813"/>
              <a:ext cx="113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68" name="Rectangle 48"/>
            <p:cNvSpPr>
              <a:spLocks noChangeArrowheads="1"/>
            </p:cNvSpPr>
            <p:nvPr/>
          </p:nvSpPr>
          <p:spPr bwMode="auto">
            <a:xfrm>
              <a:off x="5633" y="806"/>
              <a:ext cx="45" cy="1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0769" name="Text Box 49"/>
          <p:cNvSpPr txBox="1">
            <a:spLocks noChangeArrowheads="1"/>
          </p:cNvSpPr>
          <p:nvPr/>
        </p:nvSpPr>
        <p:spPr bwMode="auto">
          <a:xfrm>
            <a:off x="8101013" y="4124325"/>
            <a:ext cx="930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0" i="1">
                <a:solidFill>
                  <a:srgbClr val="0066FF"/>
                </a:solidFill>
                <a:latin typeface="Arial" pitchFamily="-108" charset="0"/>
              </a:rPr>
              <a:t>D</a:t>
            </a:r>
            <a:r>
              <a:rPr lang="it-IT" sz="2000" b="0" i="1" baseline="-25000">
                <a:solidFill>
                  <a:srgbClr val="0066FF"/>
                </a:solidFill>
                <a:latin typeface="Arial" pitchFamily="-108" charset="0"/>
              </a:rPr>
              <a:t>q</a:t>
            </a:r>
            <a:r>
              <a:rPr lang="it-IT" sz="2000" b="0" i="1" baseline="30000">
                <a:solidFill>
                  <a:srgbClr val="0066FF"/>
                </a:solidFill>
                <a:latin typeface="Arial" pitchFamily="-108" charset="0"/>
              </a:rPr>
              <a:t>h</a:t>
            </a:r>
            <a:r>
              <a:rPr lang="it-IT" sz="2000" b="0" i="1">
                <a:solidFill>
                  <a:srgbClr val="0066FF"/>
                </a:solidFill>
                <a:latin typeface="Arial" pitchFamily="-108" charset="0"/>
              </a:rPr>
              <a:t>(z)</a:t>
            </a:r>
            <a:endParaRPr lang="it-IT" sz="2000" b="0" i="1">
              <a:solidFill>
                <a:srgbClr val="0066FF"/>
              </a:solidFill>
              <a:latin typeface="Arial" pitchFamily="-108" charset="0"/>
              <a:sym typeface="Symbol" pitchFamily="-108" charset="2"/>
            </a:endParaRPr>
          </a:p>
        </p:txBody>
      </p:sp>
      <p:sp>
        <p:nvSpPr>
          <p:cNvPr id="1950774" name="Rectangle 54"/>
          <p:cNvSpPr>
            <a:spLocks noChangeArrowheads="1"/>
          </p:cNvSpPr>
          <p:nvPr/>
        </p:nvSpPr>
        <p:spPr bwMode="auto">
          <a:xfrm>
            <a:off x="6172200" y="4178582"/>
            <a:ext cx="368300" cy="40640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775" name="Rectangle 55"/>
          <p:cNvSpPr>
            <a:spLocks noChangeArrowheads="1"/>
          </p:cNvSpPr>
          <p:nvPr/>
        </p:nvSpPr>
        <p:spPr bwMode="auto">
          <a:xfrm>
            <a:off x="5894457" y="4134128"/>
            <a:ext cx="905987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-108" charset="0"/>
              </a:rPr>
              <a:t>q</a:t>
            </a:r>
            <a:r>
              <a:rPr lang="en-US" sz="1800" b="0" dirty="0" err="1" smtClean="0">
                <a:solidFill>
                  <a:srgbClr val="FF0000"/>
                </a:solidFill>
                <a:latin typeface="Arial" pitchFamily="-108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 pitchFamily="-108" charset="0"/>
              </a:rPr>
              <a:t>x</a:t>
            </a:r>
            <a:r>
              <a:rPr lang="en-US" sz="1800" b="0" dirty="0" smtClean="0">
                <a:solidFill>
                  <a:srgbClr val="FF0000"/>
                </a:solidFill>
                <a:latin typeface="Arial" pitchFamily="-108" charset="0"/>
              </a:rPr>
              <a:t>)</a:t>
            </a:r>
            <a:endParaRPr lang="it-IT" sz="1800" b="0" dirty="0">
              <a:solidFill>
                <a:srgbClr val="FF0000"/>
              </a:solidFill>
              <a:latin typeface="Arial" pitchFamily="-108" charset="0"/>
            </a:endParaRPr>
          </a:p>
        </p:txBody>
      </p:sp>
      <p:sp>
        <p:nvSpPr>
          <p:cNvPr id="1950778" name="Text Box 58"/>
          <p:cNvSpPr txBox="1">
            <a:spLocks noChangeArrowheads="1"/>
          </p:cNvSpPr>
          <p:nvPr/>
        </p:nvSpPr>
        <p:spPr bwMode="auto">
          <a:xfrm>
            <a:off x="1822450" y="4845050"/>
            <a:ext cx="58102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Arial" pitchFamily="-108" charset="0"/>
              </a:rPr>
              <a:t>Rich phenomenology but rather involved observables</a:t>
            </a:r>
            <a:endParaRPr lang="it-IT" sz="1600" b="1" u="sng" dirty="0">
              <a:solidFill>
                <a:srgbClr val="FF0000"/>
              </a:solidFill>
              <a:latin typeface="Arial" pitchFamily="-10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71463" y="5257800"/>
            <a:ext cx="8415337" cy="1209675"/>
            <a:chOff x="271463" y="5345112"/>
            <a:chExt cx="8415337" cy="1209675"/>
          </a:xfrm>
        </p:grpSpPr>
        <p:sp>
          <p:nvSpPr>
            <p:cNvPr id="50" name="Rounded Rectangle 49"/>
            <p:cNvSpPr/>
            <p:nvPr/>
          </p:nvSpPr>
          <p:spPr>
            <a:xfrm>
              <a:off x="271463" y="5345112"/>
              <a:ext cx="8362458" cy="1209675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692150" y="5345118"/>
              <a:ext cx="6970713" cy="598488"/>
              <a:chOff x="454" y="3695"/>
              <a:chExt cx="4391" cy="377"/>
            </a:xfrm>
          </p:grpSpPr>
          <p:sp>
            <p:nvSpPr>
              <p:cNvPr id="1950780" name="Text Box 60"/>
              <p:cNvSpPr txBox="1">
                <a:spLocks noChangeArrowheads="1"/>
              </p:cNvSpPr>
              <p:nvPr/>
            </p:nvSpPr>
            <p:spPr bwMode="auto">
              <a:xfrm>
                <a:off x="454" y="3695"/>
                <a:ext cx="4372" cy="21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" pitchFamily="-108" charset="0"/>
                  </a:rPr>
                  <a:t>Target type and </a:t>
                </a:r>
                <a:r>
                  <a:rPr lang="en-US" sz="1600" dirty="0" err="1">
                    <a:solidFill>
                      <a:schemeClr val="tx1"/>
                    </a:solidFill>
                    <a:latin typeface="Arial" pitchFamily="-108" charset="0"/>
                  </a:rPr>
                  <a:t>hadron</a:t>
                </a:r>
                <a:r>
                  <a:rPr lang="en-US" sz="1600" dirty="0">
                    <a:solidFill>
                      <a:schemeClr val="tx1"/>
                    </a:solidFill>
                    <a:latin typeface="Arial" pitchFamily="-108" charset="0"/>
                  </a:rPr>
                  <a:t> ID provide flavor tagging !!</a:t>
                </a:r>
                <a:endParaRPr lang="it-IT" sz="1600" dirty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956" y="3860"/>
                <a:ext cx="3889" cy="212"/>
                <a:chOff x="614" y="3647"/>
                <a:chExt cx="3889" cy="212"/>
              </a:xfrm>
            </p:grpSpPr>
            <p:sp>
              <p:nvSpPr>
                <p:cNvPr id="19507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14" y="3647"/>
                  <a:ext cx="3889" cy="212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Arial" pitchFamily="-108" charset="0"/>
                    </a:rPr>
                    <a:t>            </a:t>
                  </a:r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constrain valence and sea</a:t>
                  </a:r>
                  <a:endParaRPr lang="it-IT" sz="1400" b="0" dirty="0">
                    <a:solidFill>
                      <a:schemeClr val="tx1"/>
                    </a:solidFill>
                    <a:latin typeface="Arial" pitchFamily="-108" charset="0"/>
                  </a:endParaRPr>
                </a:p>
              </p:txBody>
            </p:sp>
            <p:sp>
              <p:nvSpPr>
                <p:cNvPr id="195078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00" y="3768"/>
                  <a:ext cx="20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661988" y="5911839"/>
              <a:ext cx="8024812" cy="641348"/>
              <a:chOff x="435" y="3335"/>
              <a:chExt cx="4401" cy="404"/>
            </a:xfrm>
          </p:grpSpPr>
          <p:grpSp>
            <p:nvGrpSpPr>
              <p:cNvPr id="7" name="Group 65"/>
              <p:cNvGrpSpPr>
                <a:grpSpLocks/>
              </p:cNvGrpSpPr>
              <p:nvPr/>
            </p:nvGrpSpPr>
            <p:grpSpPr bwMode="auto">
              <a:xfrm>
                <a:off x="947" y="3526"/>
                <a:ext cx="3889" cy="213"/>
                <a:chOff x="614" y="3671"/>
                <a:chExt cx="3889" cy="213"/>
              </a:xfrm>
            </p:grpSpPr>
            <p:sp>
              <p:nvSpPr>
                <p:cNvPr id="195078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614" y="3671"/>
                  <a:ext cx="3889" cy="213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Arial" pitchFamily="-108" charset="0"/>
                    </a:rPr>
                    <a:t>  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Arial" pitchFamily="-108" charset="0"/>
                    </a:rPr>
                    <a:t>        </a:t>
                  </a:r>
                  <a:r>
                    <a:rPr lang="en-US" sz="1400" b="0" dirty="0" smtClean="0">
                      <a:solidFill>
                        <a:schemeClr val="tx1"/>
                      </a:solidFill>
                      <a:latin typeface="Arial" pitchFamily="-108" charset="0"/>
                    </a:rPr>
                    <a:t>disentangle </a:t>
                  </a:r>
                  <a:r>
                    <a:rPr lang="en-US" sz="1400" b="0" dirty="0">
                      <a:solidFill>
                        <a:schemeClr val="tx1"/>
                      </a:solidFill>
                      <a:latin typeface="Arial" pitchFamily="-108" charset="0"/>
                    </a:rPr>
                    <a:t>distribution and fragmentation </a:t>
                  </a:r>
                  <a:r>
                    <a:rPr lang="en-US" sz="1400" b="0" dirty="0" smtClean="0">
                      <a:solidFill>
                        <a:schemeClr val="tx1"/>
                      </a:solidFill>
                      <a:latin typeface="Arial" pitchFamily="-108" charset="0"/>
                    </a:rPr>
                    <a:t>functions (</a:t>
                  </a:r>
                  <a:r>
                    <a:rPr lang="en-US" sz="1400" dirty="0" smtClean="0">
                      <a:latin typeface="Arial" pitchFamily="-108" charset="0"/>
                    </a:rPr>
                    <a:t>test factorization, HT)</a:t>
                  </a:r>
                  <a:endParaRPr lang="it-IT" sz="1400" b="0" dirty="0">
                    <a:solidFill>
                      <a:schemeClr val="tx1"/>
                    </a:solidFill>
                    <a:latin typeface="Arial" pitchFamily="-108" charset="0"/>
                  </a:endParaRPr>
                </a:p>
              </p:txBody>
            </p:sp>
            <p:sp>
              <p:nvSpPr>
                <p:cNvPr id="195078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709" y="3768"/>
                  <a:ext cx="20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50788" name="Text Box 68"/>
              <p:cNvSpPr txBox="1">
                <a:spLocks noChangeArrowheads="1"/>
              </p:cNvSpPr>
              <p:nvPr/>
            </p:nvSpPr>
            <p:spPr bwMode="auto">
              <a:xfrm>
                <a:off x="435" y="3335"/>
                <a:ext cx="4372" cy="212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Arial" pitchFamily="-108" charset="0"/>
                  </a:rPr>
                  <a:t>Multidimensional </a:t>
                </a:r>
                <a:r>
                  <a:rPr lang="en-US" sz="1600" dirty="0">
                    <a:solidFill>
                      <a:schemeClr val="tx1"/>
                    </a:solidFill>
                    <a:latin typeface="Arial" pitchFamily="-108" charset="0"/>
                  </a:rPr>
                  <a:t>analysis resolves kinematic correlations !!</a:t>
                </a:r>
                <a:endParaRPr lang="it-IT" sz="1600" dirty="0">
                  <a:solidFill>
                    <a:schemeClr val="tx1"/>
                  </a:solidFill>
                  <a:latin typeface="Arial" pitchFamily="-108" charset="0"/>
                </a:endParaRPr>
              </a:p>
            </p:txBody>
          </p:sp>
        </p:grpSp>
      </p:grpSp>
      <p:sp>
        <p:nvSpPr>
          <p:cNvPr id="42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4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6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52800"/>
            <a:ext cx="4179192" cy="1438275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9086" y="662184"/>
            <a:ext cx="1694267" cy="43817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19441" y="704227"/>
            <a:ext cx="3266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09-09-23 11-54-3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16" y="1446132"/>
            <a:ext cx="4197384" cy="274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062335"/>
            <a:ext cx="87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Sivers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7" name="Content Placeholder 10" descr="Final_NoKine_Neg_cos2ph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59166"/>
            <a:ext cx="2971800" cy="1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napshot 2009-09-23 12-06-38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19" y="5365834"/>
            <a:ext cx="4503481" cy="121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1526" y="4382869"/>
            <a:ext cx="106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Boer-</a:t>
            </a:r>
          </a:p>
          <a:p>
            <a:r>
              <a:rPr lang="en-US" b="1" dirty="0" err="1" smtClean="0">
                <a:solidFill>
                  <a:srgbClr val="008000"/>
                </a:solidFill>
              </a:rPr>
              <a:t>Mulders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" name="Picture 9" descr="Snapshot 2009-09-23 13-53-01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81128"/>
            <a:ext cx="3276600" cy="1195872"/>
          </a:xfrm>
          <a:prstGeom prst="rect">
            <a:avLst/>
          </a:prstGeom>
        </p:spPr>
      </p:pic>
      <p:pic>
        <p:nvPicPr>
          <p:cNvPr id="11" name="Picture 10" descr="Snapshot 2009-09-23 13-53-18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67276"/>
            <a:ext cx="3429000" cy="1590524"/>
          </a:xfrm>
          <a:prstGeom prst="rect">
            <a:avLst/>
          </a:prstGeom>
        </p:spPr>
      </p:pic>
      <p:sp>
        <p:nvSpPr>
          <p:cNvPr id="12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3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7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2400" y="0"/>
            <a:ext cx="8915400" cy="6096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alibri"/>
              </a:rPr>
              <a:t>Several observables already measured…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00FF"/>
                </a:solidFill>
                <a:latin typeface="Calibri"/>
              </a:rPr>
              <a:t>w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ith matches and mismatches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1065212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90600" y="3701397"/>
            <a:ext cx="2209800" cy="157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CollH_Hermes_Compass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224184"/>
            <a:ext cx="4495800" cy="25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1062335"/>
            <a:ext cx="95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Collins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xfrm>
            <a:off x="1344613" y="-76200"/>
            <a:ext cx="6451600" cy="706438"/>
          </a:xfrm>
          <a:noFill/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Executive summary</a:t>
            </a:r>
            <a:endParaRPr lang="it-IT" sz="3600" b="1" dirty="0">
              <a:solidFill>
                <a:srgbClr val="0000FF"/>
              </a:solidFill>
            </a:endParaRPr>
          </a:p>
        </p:txBody>
      </p:sp>
      <p:sp>
        <p:nvSpPr>
          <p:cNvPr id="1706005" name="Text Box 21"/>
          <p:cNvSpPr txBox="1">
            <a:spLocks noChangeArrowheads="1"/>
          </p:cNvSpPr>
          <p:nvPr/>
        </p:nvSpPr>
        <p:spPr bwMode="auto">
          <a:xfrm>
            <a:off x="1231900" y="700088"/>
            <a:ext cx="6223000" cy="673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66"/>
              </a:gs>
              <a:gs pos="100000">
                <a:schemeClr val="bg1"/>
              </a:gs>
            </a:gsLst>
            <a:lin ang="2700000" scaled="1"/>
          </a:gradFill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33CC"/>
                </a:solidFill>
                <a:latin typeface="Arial" pitchFamily="-108" charset="0"/>
              </a:rPr>
              <a:t>TMDs are a new class of phenomena </a:t>
            </a:r>
          </a:p>
          <a:p>
            <a:pPr algn="ctr">
              <a:defRPr/>
            </a:pPr>
            <a:r>
              <a:rPr lang="en-US" sz="1800">
                <a:solidFill>
                  <a:srgbClr val="0033CC"/>
                </a:solidFill>
                <a:latin typeface="Arial" pitchFamily="-108" charset="0"/>
              </a:rPr>
              <a:t>providing  novel insights into the rich nuclear structure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31900" y="2068513"/>
            <a:ext cx="6400800" cy="2374900"/>
            <a:chOff x="1231900" y="2068513"/>
            <a:chExt cx="6400800" cy="2374900"/>
          </a:xfrm>
        </p:grpSpPr>
        <p:sp>
          <p:nvSpPr>
            <p:cNvPr id="20" name="Rounded Rectangle 19"/>
            <p:cNvSpPr/>
            <p:nvPr/>
          </p:nvSpPr>
          <p:spPr>
            <a:xfrm>
              <a:off x="1231900" y="2068513"/>
              <a:ext cx="6400800" cy="23749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5" name="Text Box 10"/>
            <p:cNvSpPr txBox="1">
              <a:spLocks noChangeArrowheads="1"/>
            </p:cNvSpPr>
            <p:nvPr/>
          </p:nvSpPr>
          <p:spPr bwMode="auto">
            <a:xfrm>
              <a:off x="1520825" y="2120900"/>
              <a:ext cx="5510608" cy="23225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Limited knowledge on transverse momentum dependences  </a:t>
              </a:r>
            </a:p>
            <a:p>
              <a:endParaRPr lang="en-US" sz="1600" dirty="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Flavor decomposition often missing</a:t>
              </a:r>
            </a:p>
            <a:p>
              <a:endParaRPr lang="en-US" sz="1600" dirty="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Evolution properties to be defined</a:t>
              </a:r>
            </a:p>
            <a:p>
              <a:endParaRPr lang="en-US" sz="1600" dirty="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Role of the higher twist to be quantified</a:t>
              </a:r>
            </a:p>
            <a:p>
              <a:endParaRPr lang="en-US" sz="1600" dirty="0">
                <a:solidFill>
                  <a:schemeClr val="tx1"/>
                </a:solidFill>
                <a:latin typeface="Arial" pitchFamily="-108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Universality</a:t>
              </a:r>
              <a:r>
                <a:rPr lang="en-US" sz="1600" dirty="0">
                  <a:latin typeface="Arial" pitchFamily="-108" charset="0"/>
                </a:rPr>
                <a:t>               </a:t>
              </a:r>
              <a:r>
                <a:rPr lang="en-US" sz="1600" dirty="0">
                  <a:solidFill>
                    <a:schemeClr val="tx1"/>
                  </a:solidFill>
                  <a:latin typeface="Arial" pitchFamily="-108" charset="0"/>
                </a:rPr>
                <a:t>Fundamental test of QCD</a:t>
              </a:r>
              <a:r>
                <a:rPr lang="en-US" sz="1800" dirty="0">
                  <a:latin typeface="Arial" pitchFamily="-108" charset="0"/>
                </a:rPr>
                <a:t> </a:t>
              </a:r>
            </a:p>
          </p:txBody>
        </p:sp>
        <p:sp>
          <p:nvSpPr>
            <p:cNvPr id="57356" name="Line 22"/>
            <p:cNvSpPr>
              <a:spLocks noChangeShapeType="1"/>
            </p:cNvSpPr>
            <p:nvPr/>
          </p:nvSpPr>
          <p:spPr bwMode="auto">
            <a:xfrm>
              <a:off x="2798984" y="4279900"/>
              <a:ext cx="313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76388" y="4495800"/>
            <a:ext cx="6500812" cy="2041525"/>
            <a:chOff x="1576388" y="4495800"/>
            <a:chExt cx="6500812" cy="2041525"/>
          </a:xfrm>
        </p:grpSpPr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1576388" y="4905375"/>
              <a:ext cx="5357812" cy="1631950"/>
              <a:chOff x="1389" y="3034"/>
              <a:chExt cx="3375" cy="1028"/>
            </a:xfrm>
          </p:grpSpPr>
          <p:sp>
            <p:nvSpPr>
              <p:cNvPr id="57358" name="Rectangle 18"/>
              <p:cNvSpPr>
                <a:spLocks noChangeArrowheads="1"/>
              </p:cNvSpPr>
              <p:nvPr/>
            </p:nvSpPr>
            <p:spPr bwMode="auto">
              <a:xfrm>
                <a:off x="1482" y="3034"/>
                <a:ext cx="3196" cy="1028"/>
              </a:xfrm>
              <a:prstGeom prst="rect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800080"/>
                  </a:gs>
                </a:gsLst>
                <a:lin ang="5400000" scaled="1"/>
              </a:gradFill>
              <a:ln w="127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59" name="Text Box 19"/>
              <p:cNvSpPr txBox="1">
                <a:spLocks noChangeArrowheads="1"/>
              </p:cNvSpPr>
              <p:nvPr/>
            </p:nvSpPr>
            <p:spPr bwMode="auto">
              <a:xfrm>
                <a:off x="1389" y="3039"/>
                <a:ext cx="3375" cy="93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Crucial: completeness </a:t>
                </a:r>
              </a:p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flavor tagging and five-fold differential </a:t>
                </a:r>
              </a:p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  extraction in all variables</a:t>
                </a:r>
              </a:p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(x,z,Q</a:t>
                </a:r>
                <a:r>
                  <a:rPr lang="en-US" b="0" baseline="30000" dirty="0">
                    <a:solidFill>
                      <a:schemeClr val="bg1"/>
                    </a:solidFill>
                    <a:latin typeface="Arial" pitchFamily="-108" charset="0"/>
                  </a:rPr>
                  <a:t>2</a:t>
                </a:r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,P</a:t>
                </a:r>
                <a:r>
                  <a:rPr lang="en-US" b="0" baseline="-25000" dirty="0">
                    <a:solidFill>
                      <a:schemeClr val="bg1"/>
                    </a:solidFill>
                    <a:latin typeface="Arial" pitchFamily="-108" charset="0"/>
                  </a:rPr>
                  <a:t>T</a:t>
                </a:r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)  to have </a:t>
                </a:r>
              </a:p>
              <a:p>
                <a:pPr algn="ctr"/>
                <a:r>
                  <a:rPr lang="en-US" b="0" dirty="0">
                    <a:solidFill>
                      <a:schemeClr val="bg1"/>
                    </a:solidFill>
                    <a:latin typeface="Arial" pitchFamily="-108" charset="0"/>
                  </a:rPr>
                  <a:t>all dependencies resolved</a:t>
                </a:r>
                <a:endParaRPr lang="it-IT" b="0" dirty="0">
                  <a:solidFill>
                    <a:schemeClr val="bg1"/>
                  </a:solidFill>
                  <a:latin typeface="Arial" pitchFamily="-108" charset="0"/>
                </a:endParaRPr>
              </a:p>
            </p:txBody>
          </p:sp>
        </p:grpSp>
        <p:sp>
          <p:nvSpPr>
            <p:cNvPr id="57357" name="Text Box 24"/>
            <p:cNvSpPr txBox="1">
              <a:spLocks noChangeArrowheads="1"/>
            </p:cNvSpPr>
            <p:nvPr/>
          </p:nvSpPr>
          <p:spPr bwMode="auto">
            <a:xfrm>
              <a:off x="1610877" y="4495800"/>
              <a:ext cx="6466323" cy="33813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itchFamily="-108" charset="0"/>
                </a:rPr>
                <a:t>Still incomplete phenomenology is asking for new inputs</a:t>
              </a:r>
              <a:r>
                <a:rPr lang="en-US" sz="1600" dirty="0"/>
                <a:t> </a:t>
              </a:r>
              <a:endParaRPr lang="it-IT" sz="1600" dirty="0"/>
            </a:p>
          </p:txBody>
        </p:sp>
      </p:grpSp>
      <p:sp>
        <p:nvSpPr>
          <p:cNvPr id="1706010" name="Text Box 26"/>
          <p:cNvSpPr txBox="1">
            <a:spLocks noChangeArrowheads="1"/>
          </p:cNvSpPr>
          <p:nvPr/>
        </p:nvSpPr>
        <p:spPr bwMode="auto">
          <a:xfrm>
            <a:off x="746125" y="1427163"/>
            <a:ext cx="6886575" cy="58477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Arial" pitchFamily="-108" charset="0"/>
              </a:rPr>
              <a:t>Non-zero results from DIS experiments </a:t>
            </a:r>
          </a:p>
          <a:p>
            <a:pPr algn="ctr"/>
            <a:r>
              <a:rPr lang="en-US" sz="1600" dirty="0">
                <a:latin typeface="Arial" pitchFamily="-108" charset="0"/>
              </a:rPr>
              <a:t>provide promises but also open questions</a:t>
            </a:r>
            <a:endParaRPr lang="it-IT" sz="1600" dirty="0">
              <a:latin typeface="Arial" pitchFamily="-108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563" y="6537325"/>
            <a:ext cx="9088437" cy="320675"/>
            <a:chOff x="35" y="4118"/>
            <a:chExt cx="5725" cy="202"/>
          </a:xfrm>
        </p:grpSpPr>
        <p:sp>
          <p:nvSpPr>
            <p:cNvPr id="57353" name="Text Box 34"/>
            <p:cNvSpPr txBox="1">
              <a:spLocks noChangeArrowheads="1"/>
            </p:cNvSpPr>
            <p:nvPr/>
          </p:nvSpPr>
          <p:spPr bwMode="auto">
            <a:xfrm>
              <a:off x="35" y="4158"/>
              <a:ext cx="572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bg2"/>
                  </a:solidFill>
                  <a:latin typeface="Tahoma" pitchFamily="-108" charset="0"/>
                </a:rPr>
                <a:t>   </a:t>
              </a:r>
              <a:r>
                <a:rPr lang="en-US" sz="1000" b="0">
                  <a:solidFill>
                    <a:schemeClr val="bg2"/>
                  </a:solidFill>
                  <a:latin typeface="Tahoma" pitchFamily="-108" charset="0"/>
                </a:rPr>
                <a:t>Contalbrigo Marco                                                            CLAS12 European Workshop                                                                    26 February 2009</a:t>
              </a:r>
            </a:p>
          </p:txBody>
        </p:sp>
        <p:sp>
          <p:nvSpPr>
            <p:cNvPr id="57354" name="Line 35"/>
            <p:cNvSpPr>
              <a:spLocks noChangeShapeType="1"/>
            </p:cNvSpPr>
            <p:nvPr/>
          </p:nvSpPr>
          <p:spPr bwMode="auto">
            <a:xfrm>
              <a:off x="132" y="4118"/>
              <a:ext cx="5493" cy="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457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rgbClr val="898989"/>
                </a:solidFill>
              </a:rPr>
              <a:t>M. Contalbrigo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7" name="Foliennummernplatzhalter 6"/>
          <p:cNvSpPr txBox="1">
            <a:spLocks noGrp="1"/>
          </p:cNvSpPr>
          <p:nvPr/>
        </p:nvSpPr>
        <p:spPr>
          <a:xfrm>
            <a:off x="6553200" y="6486525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rgbClr val="898989"/>
                </a:solidFill>
              </a:rPr>
              <a:pPr algn="r"/>
              <a:t>8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7"/>
          <p:cNvSpPr txBox="1"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Duke Workshop 2010</a:t>
            </a:r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" y="568543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06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06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005" grpId="0" animBg="1"/>
      <p:bldP spid="1706010" grpId="0"/>
      <p:bldP spid="17060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6837" y="1905000"/>
            <a:ext cx="23730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JLAB 12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axodraw}&#10;\begin{document}&#10;\begin{center} \begin{picture}(170,140)(0,0)&#10;\SetOffset(20,10) \SetWidth{0.7}&#10;\Photon(2,70)(-20,90){2}{4}\Photon(138,70)(160,90){2}{4}&#10;\Text(-22,92)[r]{$\gamma^*$}\Text(165,94)[l]{$\gamma^*$}&#10;\GOval(70,10)(60,8)(90){0.7} \COval(70,55)(11,7)(90){Black}{Red}&#10;\SetColor{Red}&#10;\Gluon(52,39)(65,50){1.5}{3}\Gluon(88,39)(75,50){1.5}{3}&#10;\Gluon(52,71)(65,60){1.5}{3}\Gluon(88,71)(75,60){1.5}{3}&#10;\SetColor{Black} \Line(40,55)(62,25)\Line(43,55)(65,25)&#10;\Line(40,55)(62,85)\Line(43,55)(65,85)&#10;\Line(100,55)(78,25)\Line(97,55)(75,25)&#10;\Line(100,55)(78,85)\Line(97,55)(75,85)&#10;\ArrowLine(10,10)(10,56)\ArrowLine(130,56)(130,10)&#10;\Line(10,56)(25,56)\Line(10,54)(25,54)&#10;\Line(130,56)(115,56)\Line(130,54)(115,54)&#10;\Line(10,75)(33,75)\Line(10,73)(30,73)&#10;\Line(130,75)(107,75)\Line(130,73)(110,73)&#10;\Gluon(25,10)(25,56){-2}{6}\Gluon(18,10)(18,56){-2}{6}&#10;\Gluon(115,10)(115,56){2}{6}\Gluon(123,10)(123,56){2}{6}&#10;\ArrowLine(12,75)(40,106)\ArrowLine(100,106)(128,75)&#10;\Gluon(30,73)(58,106){-1.5}{7}\Gluon(22,73)(50,106){-1.5}{7}&#10;\Gluon(110,73)(82,106){1.5}{7}\Gluon(118,73)(90,106){1.5}{7}&#10;\COval(10,66)(12,10)(90){Black}{Blue}\COval(130,66)(12,10)(90){Black}{Blue}&#10;\GOval(70,10)(64,8)(90){0.7} \GOval(70,106)(35,7)(90){0.7}&#10;\DashLine(70,130)(70,-10){5} \SetWidth{1.8}\ArrowLine(-12,0)(6,10)&#10;\ArrowLine(134,10)(152,0)&#10;\ArrowLine(35,106)(45,125)\ArrowLine(95,125)(105,106)&#10;\Text(70,10)[c]{TMD} \Text(70,106)[c]{FF}&#10;\Text(10,66)[c]{$H$} \Text(130,66)[c]{$H$}\Text(70,55)[c]{$S$}&#10;\Text(-14,0)[r]{$P$}\Text(154,0)[l]{$P$}&#10;\Text(50,130)[b]{$P_h$}\Text(90,130)[b]{$P_h$}\end{picture}&#10;\end{center}&#10;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10358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frac{\langle k_T^2 \rangle}{\mu_0^2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42"/>
  <p:tag name="PICTUREFILESIZE" val="955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g_1^q(x,k_{\perp})=g_1^q(x)\frac{1}{\pi\mu_2^2}exp(-\frac{k_{\perp}^2}{\mu_2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63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definecolor{dgreen}{rgb}{0,0.5,0}&#10;\begin{document}&#10;$ f_1^q(x,k_{\perp})=f_1^q(x)\frac{1}{\pi\mu_0^2}exp(-\frac{k_{\perp}^2}{\mu_0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92"/>
  <p:tag name="PICTUREFILESIZE" val="3136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red} {h_{1} H_1^{\perp u\rightarrow \pi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66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\color{red} { H_1^{\perp u\rightarrow \rho} \sim -\frac{1}{3}H_1^{\perp u\rightarrow \pi} 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00"/>
  <p:tag name="PICTUREFILESIZE" val="1644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5|35.8|22.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&#10; d\sigma^h \propto {\color{blue} \sum f^{H\rightarrow q}(x)}{\bf d\sigma}_q(y) {\color{blue} D^{q\rightarrow h}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323"/>
  <p:tag name="PICTUREFILESIZE" val="302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13623</TotalTime>
  <Words>3141</Words>
  <Application>Microsoft Macintosh PowerPoint</Application>
  <PresentationFormat>On-screen Show (4:3)</PresentationFormat>
  <Paragraphs>720</Paragraphs>
  <Slides>38</Slides>
  <Notes>24</Notes>
  <HiddenSlides>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Equation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Executive summary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Unpolarized target @ CLAS12</vt:lpstr>
      <vt:lpstr>Unpolarized target @ CLAS12</vt:lpstr>
      <vt:lpstr>Slide 19</vt:lpstr>
      <vt:lpstr>Slide 20</vt:lpstr>
      <vt:lpstr>Longitudinal Target Spin @ CLAS12</vt:lpstr>
      <vt:lpstr>Longitudinal Target Spin @ CLAS12</vt:lpstr>
      <vt:lpstr>Longitudinal Target Spin @ CLAS12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 multiplicities in SIDIS</vt:lpstr>
      <vt:lpstr>Slide 37</vt:lpstr>
      <vt:lpstr>Slide 38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Contalbrigo</dc:creator>
  <cp:lastModifiedBy>Marco Contalbrigo</cp:lastModifiedBy>
  <cp:revision>231</cp:revision>
  <dcterms:created xsi:type="dcterms:W3CDTF">2010-03-10T19:59:15Z</dcterms:created>
  <dcterms:modified xsi:type="dcterms:W3CDTF">2010-03-12T02:40:16Z</dcterms:modified>
</cp:coreProperties>
</file>