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embeddings/oleObject5.bin" ContentType="application/vnd.openxmlformats-officedocument.oleObject"/>
  <Override PartName="/ppt/notesSlides/notesSlide10.xml" ContentType="application/vnd.openxmlformats-officedocument.presentationml.notesSlide+xml"/>
  <Override PartName="/ppt/embeddings/oleObject6.bin" ContentType="application/vnd.openxmlformats-officedocument.oleObject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embeddings/oleObject7.bin" ContentType="application/vnd.openxmlformats-officedocument.oleObject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notesSlides/notesSlide15.xml" ContentType="application/vnd.openxmlformats-officedocument.presentationml.notesSlide+xml"/>
  <Override PartName="/ppt/embeddings/oleObject12.bin" ContentType="application/vnd.openxmlformats-officedocument.oleObject"/>
  <Override PartName="/ppt/notesSlides/notesSlide16.xml" ContentType="application/vnd.openxmlformats-officedocument.presentationml.notesSlide+xml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notesSlides/notesSlide17.xml" ContentType="application/vnd.openxmlformats-officedocument.presentationml.notesSlide+xml"/>
  <Override PartName="/ppt/embeddings/oleObject22.bin" ContentType="application/vnd.openxmlformats-officedocument.oleObject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embeddings/oleObject23.bin" ContentType="application/vnd.openxmlformats-officedocument.oleObject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embeddings/oleObject26.bin" ContentType="application/vnd.openxmlformats-officedocument.oleObject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embeddings/oleObject29.bin" ContentType="application/vnd.openxmlformats-officedocument.oleObject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1978" r:id="rId2"/>
    <p:sldId id="2160" r:id="rId3"/>
    <p:sldId id="2148" r:id="rId4"/>
    <p:sldId id="2162" r:id="rId5"/>
    <p:sldId id="2055" r:id="rId6"/>
    <p:sldId id="2057" r:id="rId7"/>
    <p:sldId id="2058" r:id="rId8"/>
    <p:sldId id="2056" r:id="rId9"/>
    <p:sldId id="2062" r:id="rId10"/>
    <p:sldId id="2061" r:id="rId11"/>
    <p:sldId id="2165" r:id="rId12"/>
    <p:sldId id="2070" r:id="rId13"/>
    <p:sldId id="2120" r:id="rId14"/>
    <p:sldId id="2072" r:id="rId15"/>
    <p:sldId id="2117" r:id="rId16"/>
    <p:sldId id="2093" r:id="rId17"/>
    <p:sldId id="2122" r:id="rId18"/>
    <p:sldId id="1833" r:id="rId19"/>
    <p:sldId id="2126" r:id="rId20"/>
    <p:sldId id="2166" r:id="rId21"/>
    <p:sldId id="2167" r:id="rId22"/>
    <p:sldId id="2134" r:id="rId23"/>
    <p:sldId id="2015" r:id="rId24"/>
    <p:sldId id="2014" r:id="rId25"/>
    <p:sldId id="2040" r:id="rId26"/>
    <p:sldId id="2174" r:id="rId27"/>
    <p:sldId id="2175" r:id="rId28"/>
    <p:sldId id="2176" r:id="rId29"/>
    <p:sldId id="2177" r:id="rId30"/>
    <p:sldId id="2178" r:id="rId31"/>
    <p:sldId id="2179" r:id="rId32"/>
    <p:sldId id="2180" r:id="rId33"/>
    <p:sldId id="2181" r:id="rId34"/>
    <p:sldId id="2182" r:id="rId35"/>
    <p:sldId id="2186" r:id="rId36"/>
    <p:sldId id="2104" r:id="rId37"/>
    <p:sldId id="2159" r:id="rId38"/>
    <p:sldId id="2185" r:id="rId39"/>
    <p:sldId id="2184" r:id="rId40"/>
    <p:sldId id="2106" r:id="rId41"/>
    <p:sldId id="2140" r:id="rId42"/>
    <p:sldId id="2008" r:id="rId43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varisto Cisbani" initials="EC" lastIdx="2" clrIdx="0"/>
  <p:cmAuthor id="1" name="Cвой" initials="C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9B252B"/>
    <a:srgbClr val="DFD455"/>
    <a:srgbClr val="E03DDA"/>
    <a:srgbClr val="FF48F7"/>
    <a:srgbClr val="DFD2E7"/>
    <a:srgbClr val="E3CBE7"/>
    <a:srgbClr val="D9B8D6"/>
    <a:srgbClr val="C4A5BF"/>
    <a:srgbClr val="E4C535"/>
    <a:srgbClr val="3576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51" autoAdjust="0"/>
    <p:restoredTop sz="99881" autoAdjust="0"/>
  </p:normalViewPr>
  <p:slideViewPr>
    <p:cSldViewPr snapToGrid="0" snapToObjects="1">
      <p:cViewPr>
        <p:scale>
          <a:sx n="150" d="100"/>
          <a:sy n="150" d="100"/>
        </p:scale>
        <p:origin x="-49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commentAuthors" Target="commentAuthors.xml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1" Type="http://schemas.openxmlformats.org/officeDocument/2006/relationships/image" Target="../media/image1.emf"/><Relationship Id="rId2" Type="http://schemas.openxmlformats.org/officeDocument/2006/relationships/image" Target="../media/image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emf"/><Relationship Id="rId2" Type="http://schemas.openxmlformats.org/officeDocument/2006/relationships/image" Target="../media/image80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4.emf"/><Relationship Id="rId2" Type="http://schemas.openxmlformats.org/officeDocument/2006/relationships/image" Target="../media/image115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38.emf"/><Relationship Id="rId1" Type="http://schemas.openxmlformats.org/officeDocument/2006/relationships/image" Target="../media/image1.emf"/><Relationship Id="rId2" Type="http://schemas.openxmlformats.org/officeDocument/2006/relationships/image" Target="../media/image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4" Type="http://schemas.openxmlformats.org/officeDocument/2006/relationships/image" Target="../media/image45.wmf"/><Relationship Id="rId5" Type="http://schemas.openxmlformats.org/officeDocument/2006/relationships/image" Target="../media/image46.emf"/><Relationship Id="rId6" Type="http://schemas.openxmlformats.org/officeDocument/2006/relationships/image" Target="../media/image47.wmf"/><Relationship Id="rId7" Type="http://schemas.openxmlformats.org/officeDocument/2006/relationships/image" Target="../media/image48.emf"/><Relationship Id="rId8" Type="http://schemas.openxmlformats.org/officeDocument/2006/relationships/image" Target="../media/image49.emf"/><Relationship Id="rId9" Type="http://schemas.openxmlformats.org/officeDocument/2006/relationships/image" Target="../media/image50.emf"/><Relationship Id="rId1" Type="http://schemas.openxmlformats.org/officeDocument/2006/relationships/image" Target="../media/image42.emf"/><Relationship Id="rId2" Type="http://schemas.openxmlformats.org/officeDocument/2006/relationships/image" Target="../media/image4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18728B-32A3-944B-A7BD-DD912AC76995}" type="datetimeFigureOut">
              <a:rPr lang="en-US" smtClean="0"/>
              <a:pPr/>
              <a:t>03/06/19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1D5413-665A-8C4B-B85F-5C603DCC17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894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EFB9905-6D89-A143-8EF2-FB1A254D5AAB}" type="datetime1">
              <a:rPr lang="en-US"/>
              <a:pPr>
                <a:defRPr/>
              </a:pPr>
              <a:t>03/06/19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3649E0E-4C44-FB4C-A473-DE36212A84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2905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D5BFEB-D5C6-B34F-911F-7D0AEDC49E8E}" type="slidenum">
              <a:rPr lang="en-US"/>
              <a:pPr/>
              <a:t>2</a:t>
            </a:fld>
            <a:endParaRPr lang="en-US"/>
          </a:p>
        </p:txBody>
      </p:sp>
      <p:sp>
        <p:nvSpPr>
          <p:cNvPr id="151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aseline="0" dirty="0" smtClean="0"/>
              <a:t>Discutere che servono spin (fin dall’</a:t>
            </a:r>
            <a:r>
              <a:rPr lang="it-IT" baseline="0" dirty="0" err="1" smtClean="0"/>
              <a:t>iniio</a:t>
            </a:r>
            <a:r>
              <a:rPr lang="it-IT" baseline="0" dirty="0" smtClean="0"/>
              <a:t> </a:t>
            </a:r>
            <a:r>
              <a:rPr lang="it-IT" baseline="0" dirty="0" smtClean="0">
                <a:sym typeface="Wingdings"/>
              </a:rPr>
              <a:t> metter qualche simbolo nel disegno ?</a:t>
            </a:r>
            <a:r>
              <a:rPr lang="it-IT" baseline="0" dirty="0" smtClean="0"/>
              <a:t>) e scala perturbativa</a:t>
            </a:r>
            <a:endParaRPr lang="it-IT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11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Vedere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Elke</a:t>
            </a:r>
            <a:r>
              <a:rPr lang="it-IT" baseline="0" dirty="0" smtClean="0"/>
              <a:t> a POETIC</a:t>
            </a:r>
            <a:endParaRPr lang="it-IT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Va</a:t>
            </a:r>
            <a:r>
              <a:rPr lang="en-US" dirty="0" smtClean="0"/>
              <a:t> </a:t>
            </a:r>
            <a:r>
              <a:rPr lang="en-US" dirty="0" err="1" smtClean="0"/>
              <a:t>rivisto</a:t>
            </a:r>
            <a:r>
              <a:rPr lang="en-US" dirty="0" smtClean="0"/>
              <a:t> come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sono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definiti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eliminano</a:t>
            </a:r>
            <a:r>
              <a:rPr lang="en-US" baseline="0" dirty="0" smtClean="0"/>
              <a:t> la parte </a:t>
            </a:r>
            <a:r>
              <a:rPr lang="en-US" baseline="0" dirty="0" err="1" smtClean="0"/>
              <a:t>dura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della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reazione</a:t>
            </a:r>
            <a:r>
              <a:rPr lang="en-US" baseline="0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854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D5BFEB-D5C6-B34F-911F-7D0AEDC49E8E}" type="slidenum">
              <a:rPr lang="en-US"/>
              <a:pPr/>
              <a:t>13</a:t>
            </a:fld>
            <a:endParaRPr lang="en-US"/>
          </a:p>
        </p:txBody>
      </p:sp>
      <p:sp>
        <p:nvSpPr>
          <p:cNvPr id="151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Trovare un plot migliore</a:t>
            </a:r>
            <a:r>
              <a:rPr lang="it-IT" baseline="0" dirty="0" smtClean="0"/>
              <a:t> nella presentazione di Luciano ? E formula di </a:t>
            </a:r>
            <a:r>
              <a:rPr lang="it-IT" baseline="0" dirty="0" err="1" smtClean="0"/>
              <a:t>Repko</a:t>
            </a:r>
            <a:r>
              <a:rPr lang="it-IT" baseline="0" dirty="0" smtClean="0"/>
              <a:t>  </a:t>
            </a:r>
            <a:r>
              <a:rPr lang="it-IT" baseline="0" dirty="0" err="1" smtClean="0"/>
              <a:t>P</a:t>
            </a:r>
            <a:r>
              <a:rPr lang="it-IT" baseline="0" dirty="0" smtClean="0"/>
              <a:t> </a:t>
            </a:r>
            <a:r>
              <a:rPr lang="it-IT" baseline="0" dirty="0" err="1" smtClean="0"/>
              <a:t>prop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alpha_S</a:t>
            </a:r>
            <a:r>
              <a:rPr lang="it-IT" baseline="0" dirty="0" smtClean="0"/>
              <a:t> mq/Q^2</a:t>
            </a:r>
            <a:endParaRPr lang="it-IT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14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baseline="0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D5BFEB-D5C6-B34F-911F-7D0AEDC49E8E}" type="slidenum">
              <a:rPr lang="en-US"/>
              <a:pPr/>
              <a:t>15</a:t>
            </a:fld>
            <a:endParaRPr lang="en-US"/>
          </a:p>
        </p:txBody>
      </p:sp>
      <p:sp>
        <p:nvSpPr>
          <p:cNvPr id="151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aseline="0" dirty="0" smtClean="0"/>
              <a:t>Discutere che servono spin (fin dall’</a:t>
            </a:r>
            <a:r>
              <a:rPr lang="it-IT" baseline="0" dirty="0" err="1" smtClean="0"/>
              <a:t>iniio</a:t>
            </a:r>
            <a:r>
              <a:rPr lang="it-IT" baseline="0" dirty="0" smtClean="0"/>
              <a:t> </a:t>
            </a:r>
            <a:r>
              <a:rPr lang="it-IT" baseline="0" dirty="0" smtClean="0">
                <a:sym typeface="Wingdings"/>
              </a:rPr>
              <a:t> metter qualche simbolo nel disegno ?</a:t>
            </a:r>
            <a:r>
              <a:rPr lang="it-IT" baseline="0" dirty="0" smtClean="0"/>
              <a:t>) e scala perturbativa</a:t>
            </a:r>
            <a:endParaRPr lang="it-IT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456E87-349A-6747-B672-6F960F4B787C}" type="slidenum">
              <a:rPr lang="en-US" smtClean="0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456E87-349A-6747-B672-6F960F4B787C}" type="slidenum">
              <a:rPr lang="en-US" smtClean="0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18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Mettere qualcosa delle MPI ?</a:t>
            </a:r>
          </a:p>
          <a:p>
            <a:r>
              <a:rPr lang="it-IT" dirty="0" err="1" smtClean="0"/>
              <a:t>Nambu</a:t>
            </a:r>
            <a:r>
              <a:rPr lang="it-IT" dirty="0" smtClean="0"/>
              <a:t> Jona-</a:t>
            </a:r>
            <a:r>
              <a:rPr lang="it-IT" dirty="0" err="1" smtClean="0"/>
              <a:t>Lasinio</a:t>
            </a:r>
            <a:endParaRPr lang="it-IT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19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20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err="1" smtClean="0"/>
              <a:t>oCapire</a:t>
            </a:r>
            <a:r>
              <a:rPr lang="it-IT" dirty="0" smtClean="0"/>
              <a:t> storia del segno </a:t>
            </a:r>
          </a:p>
          <a:p>
            <a:r>
              <a:rPr lang="it-IT" dirty="0" smtClean="0"/>
              <a:t>Che modello segue AFTER ?</a:t>
            </a:r>
            <a:endParaRPr lang="it-IT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3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baseline="0" dirty="0" smtClean="0"/>
              <a:t>Mettere quello per polarizzato ?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21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baseline="0" dirty="0" smtClean="0"/>
              <a:t>Ritrovare i </a:t>
            </a:r>
            <a:r>
              <a:rPr lang="it-IT" baseline="0" dirty="0" err="1" smtClean="0"/>
              <a:t>flavors</a:t>
            </a:r>
            <a:r>
              <a:rPr lang="it-IT" baseline="0" dirty="0" smtClean="0"/>
              <a:t>….</a:t>
            </a:r>
          </a:p>
          <a:p>
            <a:r>
              <a:rPr lang="it-IT" baseline="0" dirty="0" smtClean="0"/>
              <a:t>Come collego la </a:t>
            </a:r>
            <a:r>
              <a:rPr lang="it-IT" baseline="0" dirty="0" err="1" smtClean="0"/>
              <a:t>xF</a:t>
            </a:r>
            <a:r>
              <a:rPr lang="it-IT" baseline="0" dirty="0" smtClean="0"/>
              <a:t> con la </a:t>
            </a:r>
            <a:r>
              <a:rPr lang="it-IT" baseline="0" dirty="0" err="1" smtClean="0"/>
              <a:t>rapidity</a:t>
            </a:r>
            <a:r>
              <a:rPr lang="it-IT" baseline="0" dirty="0" smtClean="0"/>
              <a:t> a RHIC ?</a:t>
            </a:r>
          </a:p>
          <a:p>
            <a:r>
              <a:rPr lang="it-IT" baseline="0" dirty="0" smtClean="0"/>
              <a:t>Mettere COMPASS!</a:t>
            </a:r>
            <a:endParaRPr lang="it-IT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22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Aggiungere riferimenti</a:t>
            </a:r>
            <a:endParaRPr lang="it-IT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23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Trova quale </a:t>
            </a:r>
            <a:r>
              <a:rPr lang="it-IT" dirty="0" err="1" smtClean="0"/>
              <a:t>e’</a:t>
            </a:r>
            <a:r>
              <a:rPr lang="it-IT" dirty="0" smtClean="0"/>
              <a:t> Lattice ed eventualmente che modelli</a:t>
            </a:r>
            <a:endParaRPr lang="it-IT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24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Mettere il plot con confronto </a:t>
            </a:r>
            <a:r>
              <a:rPr lang="it-IT" dirty="0" err="1" smtClean="0"/>
              <a:t>low</a:t>
            </a:r>
            <a:r>
              <a:rPr lang="it-IT" dirty="0" smtClean="0"/>
              <a:t> </a:t>
            </a:r>
            <a:r>
              <a:rPr lang="it-IT" dirty="0" err="1" smtClean="0"/>
              <a:t>energy</a:t>
            </a:r>
            <a:r>
              <a:rPr lang="it-IT" baseline="0" dirty="0" smtClean="0"/>
              <a:t> vs LHC!!</a:t>
            </a:r>
          </a:p>
          <a:p>
            <a:r>
              <a:rPr lang="it-IT" baseline="0" dirty="0" smtClean="0"/>
              <a:t>Mettere il caso pi0 ?</a:t>
            </a:r>
            <a:endParaRPr lang="it-IT" dirty="0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456E87-349A-6747-B672-6F960F4B787C}" type="slidenum">
              <a:rPr lang="en-US" smtClean="0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D5BFEB-D5C6-B34F-911F-7D0AEDC49E8E}" type="slidenum">
              <a:rPr lang="en-US"/>
              <a:pPr/>
              <a:t>26</a:t>
            </a:fld>
            <a:endParaRPr lang="en-US"/>
          </a:p>
        </p:txBody>
      </p:sp>
      <p:sp>
        <p:nvSpPr>
          <p:cNvPr id="151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Trovare un plot migliore</a:t>
            </a:r>
            <a:r>
              <a:rPr lang="it-IT" baseline="0" dirty="0" smtClean="0"/>
              <a:t> nella presentazione di Luciano ? E formula di </a:t>
            </a:r>
            <a:r>
              <a:rPr lang="it-IT" baseline="0" dirty="0" err="1" smtClean="0"/>
              <a:t>Repko</a:t>
            </a:r>
            <a:r>
              <a:rPr lang="it-IT" baseline="0" dirty="0" smtClean="0"/>
              <a:t>  </a:t>
            </a:r>
            <a:r>
              <a:rPr lang="it-IT" baseline="0" dirty="0" err="1" smtClean="0"/>
              <a:t>P</a:t>
            </a:r>
            <a:r>
              <a:rPr lang="it-IT" baseline="0" dirty="0" smtClean="0"/>
              <a:t> </a:t>
            </a:r>
            <a:r>
              <a:rPr lang="it-IT" baseline="0" dirty="0" err="1" smtClean="0"/>
              <a:t>prop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alpha_S</a:t>
            </a:r>
            <a:r>
              <a:rPr lang="it-IT" baseline="0" dirty="0" smtClean="0"/>
              <a:t> mq/Q^2</a:t>
            </a:r>
            <a:endParaRPr lang="it-IT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D5BFEB-D5C6-B34F-911F-7D0AEDC49E8E}" type="slidenum">
              <a:rPr lang="en-US"/>
              <a:pPr/>
              <a:t>27</a:t>
            </a:fld>
            <a:endParaRPr lang="en-US"/>
          </a:p>
        </p:txBody>
      </p:sp>
      <p:sp>
        <p:nvSpPr>
          <p:cNvPr id="151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Trovare un plot migliore</a:t>
            </a:r>
            <a:r>
              <a:rPr lang="it-IT" baseline="0" dirty="0" smtClean="0"/>
              <a:t> nella presentazione di Luciano ? E formula di </a:t>
            </a:r>
            <a:r>
              <a:rPr lang="it-IT" baseline="0" dirty="0" err="1" smtClean="0"/>
              <a:t>Repko</a:t>
            </a:r>
            <a:r>
              <a:rPr lang="it-IT" baseline="0" dirty="0" smtClean="0"/>
              <a:t>  </a:t>
            </a:r>
            <a:r>
              <a:rPr lang="it-IT" baseline="0" dirty="0" err="1" smtClean="0"/>
              <a:t>P</a:t>
            </a:r>
            <a:r>
              <a:rPr lang="it-IT" baseline="0" dirty="0" smtClean="0"/>
              <a:t> </a:t>
            </a:r>
            <a:r>
              <a:rPr lang="it-IT" baseline="0" dirty="0" err="1" smtClean="0"/>
              <a:t>prop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alpha_S</a:t>
            </a:r>
            <a:r>
              <a:rPr lang="it-IT" baseline="0" dirty="0" smtClean="0"/>
              <a:t> mq/Q^2</a:t>
            </a:r>
          </a:p>
          <a:p>
            <a:r>
              <a:rPr lang="it-IT" baseline="0" dirty="0" smtClean="0"/>
              <a:t>Dove ho preso la referenza ?</a:t>
            </a:r>
            <a:endParaRPr lang="it-IT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</a:t>
            </a:r>
            <a:r>
              <a:rPr lang="en-US" dirty="0" err="1" smtClean="0"/>
              <a:t>messa</a:t>
            </a:r>
            <a:r>
              <a:rPr lang="en-US" dirty="0" smtClean="0"/>
              <a:t> la </a:t>
            </a:r>
            <a:r>
              <a:rPr lang="en-US" dirty="0" err="1" smtClean="0"/>
              <a:t>reazione</a:t>
            </a:r>
            <a:r>
              <a:rPr lang="en-US" dirty="0" smtClean="0"/>
              <a:t>!</a:t>
            </a:r>
          </a:p>
          <a:p>
            <a:r>
              <a:rPr lang="en-US" dirty="0" smtClean="0"/>
              <a:t>Da dove </a:t>
            </a:r>
            <a:r>
              <a:rPr lang="en-US" dirty="0" err="1" smtClean="0"/>
              <a:t>si</a:t>
            </a:r>
            <a:r>
              <a:rPr lang="en-US" dirty="0" smtClean="0"/>
              <a:t> </a:t>
            </a:r>
            <a:r>
              <a:rPr lang="en-US" dirty="0" err="1" smtClean="0"/>
              <a:t>piglia</a:t>
            </a:r>
            <a:r>
              <a:rPr lang="en-US" dirty="0" smtClean="0"/>
              <a:t> meson amplitude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 </a:t>
            </a:r>
            <a:r>
              <a:rPr lang="en-US" dirty="0" err="1" smtClean="0"/>
              <a:t>meglio</a:t>
            </a:r>
            <a:r>
              <a:rPr lang="en-US" dirty="0" smtClean="0"/>
              <a:t> chi </a:t>
            </a:r>
            <a:r>
              <a:rPr lang="en-US" dirty="0" err="1" smtClean="0"/>
              <a:t>fa</a:t>
            </a:r>
            <a:r>
              <a:rPr lang="en-US" dirty="0" smtClean="0"/>
              <a:t> </a:t>
            </a:r>
            <a:r>
              <a:rPr lang="en-US" dirty="0" err="1" smtClean="0"/>
              <a:t>cosa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30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4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baseline="0" dirty="0" smtClean="0"/>
              <a:t>Mettere quello per polarizzato ?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31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La parte a </a:t>
            </a:r>
            <a:r>
              <a:rPr lang="it-IT" dirty="0" err="1" smtClean="0"/>
              <a:t>sx</a:t>
            </a:r>
            <a:r>
              <a:rPr lang="it-IT" dirty="0" smtClean="0"/>
              <a:t> ha un </a:t>
            </a:r>
            <a:r>
              <a:rPr lang="it-IT" dirty="0" err="1" smtClean="0"/>
              <a:t>hadbang</a:t>
            </a:r>
            <a:r>
              <a:rPr lang="it-IT" dirty="0" smtClean="0"/>
              <a:t> diverso!!!</a:t>
            </a:r>
            <a:endParaRPr lang="it-IT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32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33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Sachs GE e GM danno </a:t>
            </a:r>
            <a:r>
              <a:rPr lang="it-IT" dirty="0" err="1" smtClean="0"/>
              <a:t>scattering</a:t>
            </a:r>
            <a:r>
              <a:rPr lang="it-IT" dirty="0" smtClean="0"/>
              <a:t> elettrico e magnetico, son questi che a Q2=0 danno carica e momento magnetico anomalo</a:t>
            </a:r>
          </a:p>
          <a:p>
            <a:r>
              <a:rPr lang="it-IT" dirty="0" err="1" smtClean="0"/>
              <a:t>Dirac</a:t>
            </a:r>
            <a:r>
              <a:rPr lang="it-IT" dirty="0" smtClean="0"/>
              <a:t> F1 e Pauli F2 danno </a:t>
            </a:r>
            <a:r>
              <a:rPr lang="it-IT" dirty="0" err="1" smtClean="0"/>
              <a:t>scattering</a:t>
            </a:r>
            <a:r>
              <a:rPr lang="it-IT" dirty="0" smtClean="0"/>
              <a:t> che preserva o</a:t>
            </a:r>
            <a:r>
              <a:rPr lang="it-IT" baseline="0" dirty="0" smtClean="0"/>
              <a:t> flippa </a:t>
            </a:r>
            <a:r>
              <a:rPr lang="it-IT" baseline="0" dirty="0" err="1" smtClean="0"/>
              <a:t>l’elicita’</a:t>
            </a:r>
            <a:r>
              <a:rPr lang="it-IT" baseline="0" dirty="0" smtClean="0"/>
              <a:t> </a:t>
            </a:r>
            <a:endParaRPr lang="it-IT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 dove </a:t>
            </a:r>
            <a:r>
              <a:rPr lang="en-US" dirty="0" err="1" smtClean="0"/>
              <a:t>tirano</a:t>
            </a:r>
            <a:r>
              <a:rPr lang="en-US" dirty="0" smtClean="0"/>
              <a:t> le </a:t>
            </a:r>
            <a:r>
              <a:rPr lang="en-US" dirty="0" err="1" smtClean="0"/>
              <a:t>infos</a:t>
            </a:r>
            <a:r>
              <a:rPr lang="en-US" dirty="0" smtClean="0"/>
              <a:t> ? </a:t>
            </a:r>
            <a:r>
              <a:rPr lang="en-US" dirty="0" err="1" smtClean="0"/>
              <a:t>Quali</a:t>
            </a:r>
            <a:r>
              <a:rPr lang="en-US" dirty="0" smtClean="0"/>
              <a:t> GODs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35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baseline="0" dirty="0" smtClean="0"/>
              <a:t>Ritrovare i </a:t>
            </a:r>
            <a:r>
              <a:rPr lang="it-IT" baseline="0" dirty="0" err="1" smtClean="0"/>
              <a:t>flavors</a:t>
            </a:r>
            <a:r>
              <a:rPr lang="it-IT" baseline="0" dirty="0" smtClean="0"/>
              <a:t>….</a:t>
            </a:r>
          </a:p>
          <a:p>
            <a:r>
              <a:rPr lang="it-IT" baseline="0" dirty="0" smtClean="0"/>
              <a:t>Come collego la </a:t>
            </a:r>
            <a:r>
              <a:rPr lang="it-IT" baseline="0" dirty="0" err="1" smtClean="0"/>
              <a:t>xF</a:t>
            </a:r>
            <a:r>
              <a:rPr lang="it-IT" baseline="0" dirty="0" smtClean="0"/>
              <a:t> con la </a:t>
            </a:r>
            <a:r>
              <a:rPr lang="it-IT" baseline="0" dirty="0" err="1" smtClean="0"/>
              <a:t>rapidity</a:t>
            </a:r>
            <a:r>
              <a:rPr lang="it-IT" baseline="0" dirty="0" smtClean="0"/>
              <a:t> a RHIC ?</a:t>
            </a:r>
          </a:p>
          <a:p>
            <a:r>
              <a:rPr lang="it-IT" baseline="0" dirty="0" smtClean="0"/>
              <a:t>Mettere COMPASS!</a:t>
            </a:r>
            <a:endParaRPr lang="it-IT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Controllare</a:t>
            </a:r>
            <a:r>
              <a:rPr lang="en-US" dirty="0" smtClean="0"/>
              <a:t> JPARC e RHIC….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878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37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baseline="0" dirty="0" smtClean="0"/>
              <a:t>Metter </a:t>
            </a:r>
            <a:r>
              <a:rPr lang="it-IT" baseline="0" dirty="0" err="1" smtClean="0"/>
              <a:t>COMPAss</a:t>
            </a:r>
            <a:r>
              <a:rPr lang="it-IT" baseline="0" dirty="0" smtClean="0"/>
              <a:t> ?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38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baseline="0" dirty="0" smtClean="0"/>
              <a:t>Metter </a:t>
            </a:r>
            <a:r>
              <a:rPr lang="it-IT" baseline="0" dirty="0" err="1" smtClean="0"/>
              <a:t>COMPAss</a:t>
            </a:r>
            <a:r>
              <a:rPr lang="it-IT" baseline="0" dirty="0" smtClean="0"/>
              <a:t> ?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39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baseline="0" dirty="0" smtClean="0"/>
              <a:t>Metter </a:t>
            </a:r>
            <a:r>
              <a:rPr lang="it-IT" baseline="0" dirty="0" err="1" smtClean="0"/>
              <a:t>COMPAss</a:t>
            </a:r>
            <a:r>
              <a:rPr lang="it-IT" baseline="0" dirty="0" smtClean="0"/>
              <a:t> ?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40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RICH: </a:t>
            </a:r>
            <a:r>
              <a:rPr lang="en-US" dirty="0" err="1" smtClean="0"/>
              <a:t>contributo</a:t>
            </a:r>
            <a:r>
              <a:rPr lang="en-US" dirty="0" smtClean="0"/>
              <a:t> a </a:t>
            </a:r>
            <a:r>
              <a:rPr lang="en-US" dirty="0" err="1" smtClean="0"/>
              <a:t>Delta_g</a:t>
            </a:r>
            <a:r>
              <a:rPr lang="en-US" dirty="0" smtClean="0"/>
              <a:t> &gt; 0</a:t>
            </a:r>
            <a:r>
              <a:rPr lang="en-US" baseline="0" dirty="0" smtClean="0"/>
              <a:t> con jets e pi0, </a:t>
            </a:r>
            <a:r>
              <a:rPr lang="en-US" baseline="0" dirty="0" err="1" smtClean="0"/>
              <a:t>contributo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Delta_qbar</a:t>
            </a:r>
            <a:r>
              <a:rPr lang="en-US" baseline="0" dirty="0" smtClean="0"/>
              <a:t> con W+/-</a:t>
            </a:r>
          </a:p>
          <a:p>
            <a:r>
              <a:rPr lang="en-US" baseline="0" dirty="0" err="1" smtClean="0"/>
              <a:t>Mettere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una</a:t>
            </a:r>
            <a:r>
              <a:rPr lang="en-US" baseline="0" dirty="0" smtClean="0"/>
              <a:t> slide per </a:t>
            </a:r>
            <a:r>
              <a:rPr lang="en-US" baseline="0" dirty="0" err="1" smtClean="0"/>
              <a:t>hadronici</a:t>
            </a:r>
            <a:r>
              <a:rPr lang="en-US" baseline="0" dirty="0" smtClean="0"/>
              <a:t> 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1719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41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42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baseline="0" dirty="0" smtClean="0"/>
              <a:t>Mettere il Lattice di </a:t>
            </a:r>
            <a:r>
              <a:rPr lang="it-IT" baseline="0" dirty="0" err="1" smtClean="0"/>
              <a:t>Ji</a:t>
            </a:r>
            <a:r>
              <a:rPr lang="it-IT" baseline="0" dirty="0" smtClean="0"/>
              <a:t> ?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ATLAS</a:t>
            </a:r>
            <a:r>
              <a:rPr lang="en-US" baseline="0" dirty="0" smtClean="0"/>
              <a:t> does a PDF fit </a:t>
            </a:r>
            <a:r>
              <a:rPr lang="en-US" baseline="0" dirty="0" err="1" smtClean="0"/>
              <a:t>usign</a:t>
            </a:r>
            <a:r>
              <a:rPr lang="en-US" baseline="0" dirty="0" smtClean="0"/>
              <a:t> X and W production data in conjunction with HERA data. Ma </a:t>
            </a:r>
            <a:r>
              <a:rPr lang="en-US" baseline="0" dirty="0" err="1" smtClean="0"/>
              <a:t>gli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alltri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usano</a:t>
            </a:r>
            <a:r>
              <a:rPr lang="en-US" baseline="0" dirty="0" smtClean="0"/>
              <a:t>, neutrino </a:t>
            </a:r>
            <a:r>
              <a:rPr lang="en-US" baseline="0" dirty="0" err="1" smtClean="0"/>
              <a:t>dimuons</a:t>
            </a:r>
            <a:r>
              <a:rPr lang="en-US" baseline="0" dirty="0" smtClean="0"/>
              <a:t> ?:w</a:t>
            </a:r>
          </a:p>
          <a:p>
            <a:r>
              <a:rPr lang="en-US" baseline="0" dirty="0" smtClean="0"/>
              <a:t>Error model (mc, </a:t>
            </a:r>
            <a:r>
              <a:rPr lang="en-US" baseline="0" dirty="0" err="1" smtClean="0"/>
              <a:t>mb</a:t>
            </a:r>
            <a:r>
              <a:rPr lang="en-US" baseline="0" dirty="0" smtClean="0"/>
              <a:t>, Q0  and minimum Q2) </a:t>
            </a:r>
            <a:r>
              <a:rPr lang="en-US" baseline="0" dirty="0" err="1" smtClean="0"/>
              <a:t>parametr</a:t>
            </a:r>
            <a:r>
              <a:rPr lang="en-US" baseline="0" dirty="0" smtClean="0"/>
              <a:t> (additional par) thy (</a:t>
            </a:r>
            <a:r>
              <a:rPr lang="en-US" baseline="0" dirty="0" err="1" smtClean="0"/>
              <a:t>alfa_S</a:t>
            </a:r>
            <a:r>
              <a:rPr lang="en-US" baseline="0" dirty="0" smtClean="0"/>
              <a:t>, scales, electroweak corrections)</a:t>
            </a:r>
          </a:p>
          <a:p>
            <a:r>
              <a:rPr lang="en-US" baseline="0" dirty="0" smtClean="0"/>
              <a:t>Per </a:t>
            </a:r>
            <a:r>
              <a:rPr lang="en-US" baseline="0" dirty="0" err="1" smtClean="0"/>
              <a:t>farla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dovrei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trovare</a:t>
            </a:r>
            <a:r>
              <a:rPr lang="en-US" baseline="0" dirty="0" smtClean="0"/>
              <a:t> CMS e </a:t>
            </a:r>
            <a:r>
              <a:rPr lang="en-US" baseline="0" dirty="0" err="1" smtClean="0"/>
              <a:t>il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cfr</a:t>
            </a:r>
            <a:r>
              <a:rPr lang="en-US" baseline="0" dirty="0" smtClean="0"/>
              <a:t> COMPASS/HERMES</a:t>
            </a:r>
          </a:p>
          <a:p>
            <a:r>
              <a:rPr lang="en-US" baseline="0" dirty="0" smtClean="0"/>
              <a:t>Dire </a:t>
            </a:r>
            <a:r>
              <a:rPr lang="en-US" baseline="0" dirty="0" err="1" smtClean="0"/>
              <a:t>che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</a:t>
            </a:r>
            <a:r>
              <a:rPr lang="en-US" baseline="0" dirty="0" smtClean="0"/>
              <a:t> fits </a:t>
            </a:r>
            <a:r>
              <a:rPr lang="en-US" baseline="0" dirty="0" err="1" smtClean="0"/>
              <a:t>usano</a:t>
            </a:r>
            <a:r>
              <a:rPr lang="en-US" baseline="0" dirty="0" smtClean="0"/>
              <a:t> DIS data, </a:t>
            </a:r>
            <a:r>
              <a:rPr lang="en-US" baseline="0" dirty="0" err="1" smtClean="0"/>
              <a:t>alcuni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energie</a:t>
            </a:r>
            <a:r>
              <a:rPr lang="en-US" baseline="0" dirty="0" smtClean="0"/>
              <a:t> molto </a:t>
            </a:r>
            <a:r>
              <a:rPr lang="en-US" baseline="0" dirty="0" err="1" smtClean="0"/>
              <a:t>minori</a:t>
            </a:r>
            <a:r>
              <a:rPr lang="en-US" baseline="0" dirty="0" smtClean="0"/>
              <a:t> di CMS (</a:t>
            </a:r>
            <a:r>
              <a:rPr lang="en-US" baseline="0" dirty="0" err="1" smtClean="0"/>
              <a:t>sono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anche</a:t>
            </a:r>
            <a:r>
              <a:rPr lang="en-US" baseline="0" dirty="0" smtClean="0"/>
              <a:t> DIS di neutrino!)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2327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 </a:t>
            </a:r>
            <a:r>
              <a:rPr lang="en-US" dirty="0" err="1" smtClean="0"/>
              <a:t>contributo</a:t>
            </a:r>
            <a:r>
              <a:rPr lang="en-US" dirty="0" smtClean="0"/>
              <a:t> </a:t>
            </a:r>
            <a:r>
              <a:rPr lang="en-US" dirty="0" err="1" smtClean="0"/>
              <a:t>pp</a:t>
            </a:r>
            <a:r>
              <a:rPr lang="en-US" dirty="0" smtClean="0"/>
              <a:t> colliders (jets e pi0 per </a:t>
            </a:r>
            <a:r>
              <a:rPr lang="en-US" dirty="0" err="1" smtClean="0"/>
              <a:t>Delta_g</a:t>
            </a:r>
            <a:r>
              <a:rPr lang="en-US" dirty="0" smtClean="0"/>
              <a:t>)   W+/- per </a:t>
            </a:r>
            <a:r>
              <a:rPr lang="en-US" dirty="0" err="1" smtClean="0"/>
              <a:t>Delta_q</a:t>
            </a:r>
            <a:endParaRPr lang="en-US" dirty="0" smtClean="0"/>
          </a:p>
          <a:p>
            <a:r>
              <a:rPr lang="en-US" dirty="0" smtClean="0"/>
              <a:t>Non e’ </a:t>
            </a:r>
            <a:r>
              <a:rPr lang="en-US" dirty="0" err="1" smtClean="0"/>
              <a:t>che</a:t>
            </a:r>
            <a:r>
              <a:rPr lang="en-US" dirty="0" smtClean="0"/>
              <a:t> </a:t>
            </a:r>
            <a:r>
              <a:rPr lang="en-US" dirty="0" err="1" smtClean="0"/>
              <a:t>il</a:t>
            </a:r>
            <a:r>
              <a:rPr lang="en-US" dirty="0" smtClean="0"/>
              <a:t> plot a </a:t>
            </a:r>
            <a:r>
              <a:rPr lang="en-US" dirty="0" err="1" smtClean="0"/>
              <a:t>destra</a:t>
            </a:r>
            <a:r>
              <a:rPr lang="en-US" dirty="0" smtClean="0"/>
              <a:t> e’ </a:t>
            </a:r>
            <a:r>
              <a:rPr lang="en-US" dirty="0" err="1" smtClean="0"/>
              <a:t>gia</a:t>
            </a:r>
            <a:r>
              <a:rPr lang="en-US" dirty="0" smtClean="0"/>
              <a:t>’ </a:t>
            </a:r>
            <a:r>
              <a:rPr lang="en-US" dirty="0" err="1" smtClean="0"/>
              <a:t>obsoleto</a:t>
            </a:r>
            <a:r>
              <a:rPr lang="en-US" baseline="0" dirty="0" smtClean="0"/>
              <a:t> ? </a:t>
            </a:r>
            <a:r>
              <a:rPr lang="en-US" baseline="0" dirty="0" err="1" smtClean="0"/>
              <a:t>Vedere</a:t>
            </a:r>
            <a:r>
              <a:rPr lang="en-US" baseline="0" dirty="0" smtClean="0"/>
              <a:t> se </a:t>
            </a:r>
            <a:r>
              <a:rPr lang="en-US" baseline="0" dirty="0" err="1" smtClean="0"/>
              <a:t>Startmann</a:t>
            </a:r>
            <a:r>
              <a:rPr lang="en-US" baseline="0" dirty="0" smtClean="0"/>
              <a:t> ha </a:t>
            </a:r>
            <a:r>
              <a:rPr lang="en-US" baseline="0" dirty="0" err="1" smtClean="0"/>
              <a:t>altro</a:t>
            </a:r>
            <a:r>
              <a:rPr lang="en-US" baseline="0" dirty="0" smtClean="0"/>
              <a:t>.:w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2037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Vedere</a:t>
            </a:r>
            <a:r>
              <a:rPr lang="en-US" baseline="0" dirty="0" smtClean="0"/>
              <a:t> come </a:t>
            </a:r>
            <a:r>
              <a:rPr lang="en-US" baseline="0" dirty="0" err="1" smtClean="0"/>
              <a:t>fanno</a:t>
            </a:r>
            <a:r>
              <a:rPr lang="en-US" baseline="0" dirty="0" smtClean="0"/>
              <a:t> la media </a:t>
            </a:r>
            <a:r>
              <a:rPr lang="en-US" baseline="0" dirty="0" err="1" smtClean="0"/>
              <a:t>fra</a:t>
            </a:r>
            <a:r>
              <a:rPr lang="en-US" baseline="0" dirty="0" smtClean="0"/>
              <a:t> le </a:t>
            </a:r>
            <a:r>
              <a:rPr lang="en-US" baseline="0" dirty="0" err="1" smtClean="0"/>
              <a:t>varie</a:t>
            </a:r>
            <a:r>
              <a:rPr lang="en-US" baseline="0" dirty="0" smtClean="0"/>
              <a:t> PDF</a:t>
            </a:r>
          </a:p>
          <a:p>
            <a:r>
              <a:rPr lang="en-US" baseline="0" dirty="0" smtClean="0"/>
              <a:t>JAM17 a parte in </a:t>
            </a:r>
            <a:r>
              <a:rPr lang="en-US" baseline="0" dirty="0" err="1" smtClean="0"/>
              <a:t>Delta_q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perche</a:t>
            </a:r>
            <a:r>
              <a:rPr lang="en-US" baseline="0" dirty="0" smtClean="0"/>
              <a:t>’ non </a:t>
            </a:r>
            <a:r>
              <a:rPr lang="en-US" baseline="0" dirty="0" err="1" smtClean="0"/>
              <a:t>impone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gA</a:t>
            </a:r>
            <a:r>
              <a:rPr lang="en-US" baseline="0" dirty="0" smtClean="0"/>
              <a:t> SU(3) e </a:t>
            </a:r>
            <a:r>
              <a:rPr lang="en-US" baseline="0" dirty="0" err="1" smtClean="0"/>
              <a:t>fitta</a:t>
            </a:r>
            <a:r>
              <a:rPr lang="en-US" baseline="0" dirty="0" smtClean="0"/>
              <a:t> PDF/FF </a:t>
            </a:r>
            <a:r>
              <a:rPr lang="en-US" baseline="0" dirty="0" err="1" smtClean="0"/>
              <a:t>insieme</a:t>
            </a:r>
            <a:endParaRPr lang="en-US" baseline="0" dirty="0" smtClean="0"/>
          </a:p>
          <a:p>
            <a:r>
              <a:rPr lang="en-US" baseline="0" dirty="0" err="1" smtClean="0"/>
              <a:t>Baccehtta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parla</a:t>
            </a:r>
            <a:r>
              <a:rPr lang="en-US" baseline="0" dirty="0" smtClean="0"/>
              <a:t> di </a:t>
            </a:r>
            <a:r>
              <a:rPr lang="en-US" baseline="0" dirty="0" err="1" smtClean="0"/>
              <a:t>rinormalizzazione</a:t>
            </a:r>
            <a:r>
              <a:rPr lang="en-US" baseline="0" dirty="0" smtClean="0"/>
              <a:t> non </a:t>
            </a:r>
            <a:r>
              <a:rPr lang="en-US" baseline="0" dirty="0" err="1" smtClean="0"/>
              <a:t>completa</a:t>
            </a:r>
            <a:r>
              <a:rPr lang="en-US" baseline="0" dirty="0" smtClean="0"/>
              <a:t> e parte di </a:t>
            </a:r>
            <a:r>
              <a:rPr lang="en-US" baseline="0" dirty="0" err="1" smtClean="0"/>
              <a:t>calcoli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ancora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pertubativa</a:t>
            </a:r>
            <a:r>
              <a:rPr lang="en-US" baseline="0" dirty="0" smtClean="0"/>
              <a:t> </a:t>
            </a:r>
            <a:r>
              <a:rPr lang="mr-IN" baseline="0" dirty="0" smtClean="0"/>
              <a:t>…</a:t>
            </a:r>
            <a:r>
              <a:rPr lang="en-US" baseline="0" dirty="0" smtClean="0"/>
              <a:t>. Non e’ </a:t>
            </a:r>
            <a:r>
              <a:rPr lang="en-US" baseline="0" dirty="0" err="1" smtClean="0"/>
              <a:t>che</a:t>
            </a:r>
            <a:r>
              <a:rPr lang="en-US" baseline="0" dirty="0" smtClean="0"/>
              <a:t> e’ </a:t>
            </a:r>
            <a:r>
              <a:rPr lang="en-US" baseline="0" dirty="0" err="1" smtClean="0"/>
              <a:t>il</a:t>
            </a:r>
            <a:r>
              <a:rPr lang="en-US" baseline="0" dirty="0" smtClean="0"/>
              <a:t> mare ?</a:t>
            </a:r>
          </a:p>
          <a:p>
            <a:r>
              <a:rPr lang="en-US" baseline="0" dirty="0" smtClean="0"/>
              <a:t>Lattice could be used for extrapolation in unmeasured </a:t>
            </a:r>
            <a:r>
              <a:rPr lang="en-US" baseline="0" dirty="0" err="1" smtClean="0"/>
              <a:t>regins</a:t>
            </a:r>
            <a:r>
              <a:rPr lang="en-US" baseline="0" dirty="0" smtClean="0"/>
              <a:t>!!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8170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9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10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Quali scale variano ?</a:t>
            </a:r>
            <a:endParaRPr lang="it-IT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/>
              <a:t>PAX Polarized Antiproton Experiments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7F8002C5-0EFB-8844-B890-D8670C0AE744}" type="slidenum">
              <a:rPr lang="it-IT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oleObject" Target="../embeddings/oleObject5.bin"/><Relationship Id="rId8" Type="http://schemas.openxmlformats.org/officeDocument/2006/relationships/image" Target="../media/image22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27.png"/><Relationship Id="rId5" Type="http://schemas.openxmlformats.org/officeDocument/2006/relationships/oleObject" Target="../embeddings/oleObject6.bin"/><Relationship Id="rId6" Type="http://schemas.openxmlformats.org/officeDocument/2006/relationships/image" Target="../media/image26.emf"/><Relationship Id="rId7" Type="http://schemas.openxmlformats.org/officeDocument/2006/relationships/image" Target="../media/image28.png"/><Relationship Id="rId8" Type="http://schemas.openxmlformats.org/officeDocument/2006/relationships/image" Target="../media/image29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image" Target="../media/image34.emf"/><Relationship Id="rId5" Type="http://schemas.openxmlformats.org/officeDocument/2006/relationships/oleObject" Target="../embeddings/oleObject7.bin"/><Relationship Id="rId6" Type="http://schemas.openxmlformats.org/officeDocument/2006/relationships/image" Target="../media/image33.wmf"/><Relationship Id="rId7" Type="http://schemas.openxmlformats.org/officeDocument/2006/relationships/image" Target="../media/image35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1.bin"/><Relationship Id="rId12" Type="http://schemas.openxmlformats.org/officeDocument/2006/relationships/image" Target="../media/image38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14.xml"/><Relationship Id="rId4" Type="http://schemas.openxmlformats.org/officeDocument/2006/relationships/image" Target="../media/image5.png"/><Relationship Id="rId5" Type="http://schemas.openxmlformats.org/officeDocument/2006/relationships/oleObject" Target="../embeddings/oleObject8.bin"/><Relationship Id="rId6" Type="http://schemas.openxmlformats.org/officeDocument/2006/relationships/image" Target="../media/image1.emf"/><Relationship Id="rId7" Type="http://schemas.openxmlformats.org/officeDocument/2006/relationships/oleObject" Target="../embeddings/oleObject9.bin"/><Relationship Id="rId8" Type="http://schemas.openxmlformats.org/officeDocument/2006/relationships/image" Target="../media/image2.emf"/><Relationship Id="rId9" Type="http://schemas.openxmlformats.org/officeDocument/2006/relationships/oleObject" Target="../embeddings/oleObject10.bin"/><Relationship Id="rId10" Type="http://schemas.openxmlformats.org/officeDocument/2006/relationships/image" Target="../media/image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oleObject" Target="../embeddings/oleObject12.bin"/><Relationship Id="rId7" Type="http://schemas.openxmlformats.org/officeDocument/2006/relationships/image" Target="../media/image39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44.emf"/><Relationship Id="rId20" Type="http://schemas.openxmlformats.org/officeDocument/2006/relationships/oleObject" Target="../embeddings/oleObject21.bin"/><Relationship Id="rId21" Type="http://schemas.openxmlformats.org/officeDocument/2006/relationships/image" Target="../media/image50.emf"/><Relationship Id="rId22" Type="http://schemas.openxmlformats.org/officeDocument/2006/relationships/image" Target="../media/image51.jpg"/><Relationship Id="rId23" Type="http://schemas.openxmlformats.org/officeDocument/2006/relationships/image" Target="../media/image52.png"/><Relationship Id="rId10" Type="http://schemas.openxmlformats.org/officeDocument/2006/relationships/oleObject" Target="../embeddings/oleObject16.bin"/><Relationship Id="rId11" Type="http://schemas.openxmlformats.org/officeDocument/2006/relationships/image" Target="../media/image45.wmf"/><Relationship Id="rId12" Type="http://schemas.openxmlformats.org/officeDocument/2006/relationships/oleObject" Target="../embeddings/oleObject17.bin"/><Relationship Id="rId13" Type="http://schemas.openxmlformats.org/officeDocument/2006/relationships/image" Target="../media/image46.emf"/><Relationship Id="rId14" Type="http://schemas.openxmlformats.org/officeDocument/2006/relationships/oleObject" Target="../embeddings/oleObject18.bin"/><Relationship Id="rId15" Type="http://schemas.openxmlformats.org/officeDocument/2006/relationships/image" Target="../media/image47.wmf"/><Relationship Id="rId16" Type="http://schemas.openxmlformats.org/officeDocument/2006/relationships/oleObject" Target="../embeddings/oleObject19.bin"/><Relationship Id="rId17" Type="http://schemas.openxmlformats.org/officeDocument/2006/relationships/image" Target="../media/image48.emf"/><Relationship Id="rId18" Type="http://schemas.openxmlformats.org/officeDocument/2006/relationships/oleObject" Target="../embeddings/oleObject20.bin"/><Relationship Id="rId19" Type="http://schemas.openxmlformats.org/officeDocument/2006/relationships/image" Target="../media/image49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6.xml"/><Relationship Id="rId4" Type="http://schemas.openxmlformats.org/officeDocument/2006/relationships/oleObject" Target="../embeddings/oleObject13.bin"/><Relationship Id="rId5" Type="http://schemas.openxmlformats.org/officeDocument/2006/relationships/image" Target="../media/image42.emf"/><Relationship Id="rId6" Type="http://schemas.openxmlformats.org/officeDocument/2006/relationships/oleObject" Target="../embeddings/oleObject14.bin"/><Relationship Id="rId7" Type="http://schemas.openxmlformats.org/officeDocument/2006/relationships/image" Target="../media/image43.emf"/><Relationship Id="rId8" Type="http://schemas.openxmlformats.org/officeDocument/2006/relationships/oleObject" Target="../embeddings/oleObject15.bin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3.emf"/><Relationship Id="rId12" Type="http://schemas.openxmlformats.org/officeDocument/2006/relationships/image" Target="../media/image60.png"/><Relationship Id="rId13" Type="http://schemas.openxmlformats.org/officeDocument/2006/relationships/image" Target="../media/image61.pn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17.xml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8" Type="http://schemas.openxmlformats.org/officeDocument/2006/relationships/image" Target="../media/image58.png"/><Relationship Id="rId9" Type="http://schemas.openxmlformats.org/officeDocument/2006/relationships/image" Target="../media/image59.png"/><Relationship Id="rId10" Type="http://schemas.openxmlformats.org/officeDocument/2006/relationships/oleObject" Target="../embeddings/oleObject22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7" Type="http://schemas.openxmlformats.org/officeDocument/2006/relationships/image" Target="../media/image66.png"/><Relationship Id="rId8" Type="http://schemas.openxmlformats.org/officeDocument/2006/relationships/image" Target="../media/image67.png"/><Relationship Id="rId9" Type="http://schemas.openxmlformats.org/officeDocument/2006/relationships/image" Target="../media/image68.png"/><Relationship Id="rId10" Type="http://schemas.openxmlformats.org/officeDocument/2006/relationships/image" Target="../media/image6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4.bin"/><Relationship Id="rId12" Type="http://schemas.openxmlformats.org/officeDocument/2006/relationships/image" Target="../media/image4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1.xml"/><Relationship Id="rId4" Type="http://schemas.openxmlformats.org/officeDocument/2006/relationships/image" Target="../media/image5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1.emf"/><Relationship Id="rId7" Type="http://schemas.openxmlformats.org/officeDocument/2006/relationships/oleObject" Target="../embeddings/oleObject2.bin"/><Relationship Id="rId8" Type="http://schemas.openxmlformats.org/officeDocument/2006/relationships/image" Target="../media/image2.emf"/><Relationship Id="rId9" Type="http://schemas.openxmlformats.org/officeDocument/2006/relationships/oleObject" Target="../embeddings/oleObject3.bin"/><Relationship Id="rId10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6" Type="http://schemas.openxmlformats.org/officeDocument/2006/relationships/image" Target="../media/image73.png"/><Relationship Id="rId7" Type="http://schemas.openxmlformats.org/officeDocument/2006/relationships/image" Target="../media/image74.png"/><Relationship Id="rId8" Type="http://schemas.openxmlformats.org/officeDocument/2006/relationships/image" Target="../media/image75.png"/><Relationship Id="rId9" Type="http://schemas.openxmlformats.org/officeDocument/2006/relationships/image" Target="../media/image76.png"/><Relationship Id="rId10" Type="http://schemas.openxmlformats.org/officeDocument/2006/relationships/oleObject" Target="../embeddings/oleObject23.bin"/><Relationship Id="rId11" Type="http://schemas.openxmlformats.org/officeDocument/2006/relationships/image" Target="../media/image70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5.png"/><Relationship Id="rId6" Type="http://schemas.openxmlformats.org/officeDocument/2006/relationships/image" Target="../media/image7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9.emf"/><Relationship Id="rId12" Type="http://schemas.openxmlformats.org/officeDocument/2006/relationships/oleObject" Target="../embeddings/oleObject25.bin"/><Relationship Id="rId13" Type="http://schemas.openxmlformats.org/officeDocument/2006/relationships/image" Target="../media/image80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21.xml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6" Type="http://schemas.openxmlformats.org/officeDocument/2006/relationships/image" Target="../media/image83.png"/><Relationship Id="rId7" Type="http://schemas.openxmlformats.org/officeDocument/2006/relationships/image" Target="../media/image84.png"/><Relationship Id="rId8" Type="http://schemas.openxmlformats.org/officeDocument/2006/relationships/image" Target="../media/image85.png"/><Relationship Id="rId9" Type="http://schemas.openxmlformats.org/officeDocument/2006/relationships/image" Target="../media/image86.png"/><Relationship Id="rId10" Type="http://schemas.openxmlformats.org/officeDocument/2006/relationships/oleObject" Target="../embeddings/oleObject24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image" Target="../media/image89.png"/><Relationship Id="rId6" Type="http://schemas.openxmlformats.org/officeDocument/2006/relationships/image" Target="../media/image90.png"/><Relationship Id="rId7" Type="http://schemas.openxmlformats.org/officeDocument/2006/relationships/image" Target="../media/image91.png"/><Relationship Id="rId8" Type="http://schemas.openxmlformats.org/officeDocument/2006/relationships/image" Target="../media/image9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94.png"/><Relationship Id="rId5" Type="http://schemas.openxmlformats.org/officeDocument/2006/relationships/image" Target="../media/image95.png"/><Relationship Id="rId6" Type="http://schemas.openxmlformats.org/officeDocument/2006/relationships/image" Target="../media/image96.png"/><Relationship Id="rId7" Type="http://schemas.openxmlformats.org/officeDocument/2006/relationships/image" Target="../media/image9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openxmlformats.org/officeDocument/2006/relationships/image" Target="../media/image99.png"/><Relationship Id="rId5" Type="http://schemas.openxmlformats.org/officeDocument/2006/relationships/image" Target="../media/image100.png"/><Relationship Id="rId6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4" Type="http://schemas.openxmlformats.org/officeDocument/2006/relationships/image" Target="../media/image102.png"/><Relationship Id="rId5" Type="http://schemas.openxmlformats.org/officeDocument/2006/relationships/image" Target="../media/image103.png"/><Relationship Id="rId6" Type="http://schemas.openxmlformats.org/officeDocument/2006/relationships/oleObject" Target="../embeddings/oleObject26.bin"/><Relationship Id="rId7" Type="http://schemas.openxmlformats.org/officeDocument/2006/relationships/image" Target="../media/image3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4" Type="http://schemas.openxmlformats.org/officeDocument/2006/relationships/image" Target="../media/image105.png"/><Relationship Id="rId5" Type="http://schemas.openxmlformats.org/officeDocument/2006/relationships/image" Target="../media/image106.png"/><Relationship Id="rId6" Type="http://schemas.openxmlformats.org/officeDocument/2006/relationships/image" Target="../media/image107.png"/><Relationship Id="rId7" Type="http://schemas.openxmlformats.org/officeDocument/2006/relationships/image" Target="../media/image108.png"/><Relationship Id="rId8" Type="http://schemas.openxmlformats.org/officeDocument/2006/relationships/image" Target="../media/image10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4" Type="http://schemas.openxmlformats.org/officeDocument/2006/relationships/image" Target="../media/image111.png"/><Relationship Id="rId5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1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0.png"/><Relationship Id="rId12" Type="http://schemas.openxmlformats.org/officeDocument/2006/relationships/oleObject" Target="../embeddings/oleObject28.bin"/><Relationship Id="rId13" Type="http://schemas.openxmlformats.org/officeDocument/2006/relationships/image" Target="../media/image115.e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29.xml"/><Relationship Id="rId4" Type="http://schemas.openxmlformats.org/officeDocument/2006/relationships/image" Target="../media/image116.png"/><Relationship Id="rId5" Type="http://schemas.openxmlformats.org/officeDocument/2006/relationships/image" Target="../media/image102.png"/><Relationship Id="rId6" Type="http://schemas.openxmlformats.org/officeDocument/2006/relationships/image" Target="../media/image117.png"/><Relationship Id="rId7" Type="http://schemas.openxmlformats.org/officeDocument/2006/relationships/image" Target="../media/image118.png"/><Relationship Id="rId8" Type="http://schemas.openxmlformats.org/officeDocument/2006/relationships/oleObject" Target="../embeddings/oleObject27.bin"/><Relationship Id="rId9" Type="http://schemas.openxmlformats.org/officeDocument/2006/relationships/image" Target="../media/image114.emf"/><Relationship Id="rId10" Type="http://schemas.openxmlformats.org/officeDocument/2006/relationships/image" Target="../media/image11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4" Type="http://schemas.openxmlformats.org/officeDocument/2006/relationships/image" Target="../media/image122.png"/><Relationship Id="rId5" Type="http://schemas.openxmlformats.org/officeDocument/2006/relationships/image" Target="../media/image123.png"/><Relationship Id="rId6" Type="http://schemas.openxmlformats.org/officeDocument/2006/relationships/image" Target="../media/image124.png"/><Relationship Id="rId7" Type="http://schemas.openxmlformats.org/officeDocument/2006/relationships/image" Target="../media/image12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7.png"/><Relationship Id="rId12" Type="http://schemas.openxmlformats.org/officeDocument/2006/relationships/image" Target="../media/image128.png"/><Relationship Id="rId13" Type="http://schemas.openxmlformats.org/officeDocument/2006/relationships/image" Target="../media/image129.png"/><Relationship Id="rId14" Type="http://schemas.openxmlformats.org/officeDocument/2006/relationships/image" Target="../media/image130.png"/><Relationship Id="rId15" Type="http://schemas.openxmlformats.org/officeDocument/2006/relationships/image" Target="../media/image131.png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31.xml"/><Relationship Id="rId4" Type="http://schemas.openxmlformats.org/officeDocument/2006/relationships/image" Target="../media/image126.png"/><Relationship Id="rId5" Type="http://schemas.openxmlformats.org/officeDocument/2006/relationships/image" Target="../media/image102.png"/><Relationship Id="rId6" Type="http://schemas.openxmlformats.org/officeDocument/2006/relationships/image" Target="../media/image117.png"/><Relationship Id="rId7" Type="http://schemas.openxmlformats.org/officeDocument/2006/relationships/image" Target="../media/image118.png"/><Relationship Id="rId8" Type="http://schemas.openxmlformats.org/officeDocument/2006/relationships/oleObject" Target="../embeddings/oleObject29.bin"/><Relationship Id="rId9" Type="http://schemas.openxmlformats.org/officeDocument/2006/relationships/image" Target="../media/image114.emf"/><Relationship Id="rId10" Type="http://schemas.openxmlformats.org/officeDocument/2006/relationships/image" Target="../media/image11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4" Type="http://schemas.openxmlformats.org/officeDocument/2006/relationships/image" Target="../media/image133.png"/><Relationship Id="rId5" Type="http://schemas.openxmlformats.org/officeDocument/2006/relationships/image" Target="../media/image13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4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4" Type="http://schemas.openxmlformats.org/officeDocument/2006/relationships/image" Target="../media/image138.png"/><Relationship Id="rId5" Type="http://schemas.openxmlformats.org/officeDocument/2006/relationships/image" Target="../media/image139.png"/><Relationship Id="rId6" Type="http://schemas.openxmlformats.org/officeDocument/2006/relationships/image" Target="../media/image14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4" Type="http://schemas.openxmlformats.org/officeDocument/2006/relationships/image" Target="../media/image14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4" Type="http://schemas.openxmlformats.org/officeDocument/2006/relationships/image" Target="../media/image144.png"/><Relationship Id="rId5" Type="http://schemas.openxmlformats.org/officeDocument/2006/relationships/image" Target="../media/image145.png"/><Relationship Id="rId6" Type="http://schemas.openxmlformats.org/officeDocument/2006/relationships/image" Target="../media/image146.png"/><Relationship Id="rId7" Type="http://schemas.openxmlformats.org/officeDocument/2006/relationships/image" Target="../media/image14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4" Type="http://schemas.openxmlformats.org/officeDocument/2006/relationships/image" Target="../media/image14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4" Type="http://schemas.openxmlformats.org/officeDocument/2006/relationships/image" Target="../media/image15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4" Type="http://schemas.openxmlformats.org/officeDocument/2006/relationships/image" Target="../media/image154.png"/><Relationship Id="rId5" Type="http://schemas.openxmlformats.org/officeDocument/2006/relationships/image" Target="../media/image151.png"/><Relationship Id="rId6" Type="http://schemas.openxmlformats.org/officeDocument/2006/relationships/image" Target="../media/image155.png"/><Relationship Id="rId7" Type="http://schemas.openxmlformats.org/officeDocument/2006/relationships/image" Target="../media/image15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9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41509" y="3293459"/>
            <a:ext cx="22802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Contalbrigo</a:t>
            </a:r>
            <a:r>
              <a:rPr lang="en-US" sz="2000" dirty="0" smtClean="0"/>
              <a:t> Marco</a:t>
            </a:r>
          </a:p>
          <a:p>
            <a:r>
              <a:rPr lang="en-US" sz="2000" dirty="0" smtClean="0"/>
              <a:t>    INFN Ferrara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358400" y="5554506"/>
            <a:ext cx="84288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b="1" dirty="0" smtClean="0"/>
              <a:t>15</a:t>
            </a:r>
            <a:r>
              <a:rPr lang="en-US" sz="1500" b="1" baseline="30000" dirty="0" smtClean="0"/>
              <a:t>th</a:t>
            </a:r>
            <a:r>
              <a:rPr lang="en-US" sz="1500" b="1" dirty="0" smtClean="0"/>
              <a:t> International Conference on Meson-Nucleon Physics and the Structure of the Nucleon</a:t>
            </a:r>
          </a:p>
          <a:p>
            <a:pPr algn="ctr"/>
            <a:r>
              <a:rPr lang="en-US" sz="1500" dirty="0" smtClean="0"/>
              <a:t>December 2, 2016  Carnegie Mellon University, Pittsburg PA, USA</a:t>
            </a:r>
            <a:endParaRPr lang="en-US" sz="15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182640" y="5452136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82640" y="6291924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366279" y="1009868"/>
            <a:ext cx="6086584" cy="138499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P</a:t>
            </a:r>
            <a:r>
              <a:rPr lang="en-US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artonic</a:t>
            </a:r>
            <a:r>
              <a:rPr lang="en-US" sz="3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 </a:t>
            </a:r>
            <a:r>
              <a:rPr lang="en-US" sz="4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N</a:t>
            </a:r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ucleon</a:t>
            </a:r>
            <a:r>
              <a:rPr lang="en-US" sz="3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 </a:t>
            </a:r>
            <a:r>
              <a:rPr lang="en-US" sz="4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S</a:t>
            </a:r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tructure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In </a:t>
            </a:r>
            <a:r>
              <a:rPr lang="en-US" sz="4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L</a:t>
            </a:r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epton </a:t>
            </a:r>
            <a:r>
              <a:rPr lang="en-US" sz="4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S</a:t>
            </a:r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cattering</a:t>
            </a:r>
          </a:p>
        </p:txBody>
      </p:sp>
    </p:spTree>
    <p:extLst>
      <p:ext uri="{BB962C8B-B14F-4D97-AF65-F5344CB8AC3E}">
        <p14:creationId xmlns:p14="http://schemas.microsoft.com/office/powerpoint/2010/main" val="29069854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8100" y="2310307"/>
            <a:ext cx="4533900" cy="3827426"/>
            <a:chOff x="38100" y="1952746"/>
            <a:chExt cx="4533900" cy="382742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100" y="1952746"/>
              <a:ext cx="4533900" cy="3513333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7379" y="5267960"/>
              <a:ext cx="3944621" cy="512212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10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4422443" y="1696599"/>
            <a:ext cx="4645449" cy="4698845"/>
            <a:chOff x="4422443" y="1696599"/>
            <a:chExt cx="4645449" cy="4698845"/>
          </a:xfrm>
        </p:grpSpPr>
        <p:pic>
          <p:nvPicPr>
            <p:cNvPr id="5" name="Picture 4" descr="DAlesio_Z_CMS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2443" y="1696599"/>
              <a:ext cx="4645449" cy="4698845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7000441" y="2907068"/>
              <a:ext cx="10567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M</a:t>
              </a:r>
              <a:r>
                <a:rPr lang="en-US" sz="1400" dirty="0" smtClean="0"/>
                <a:t>~</a:t>
              </a:r>
              <a:r>
                <a:rPr lang="en-US" sz="1400" dirty="0"/>
                <a:t>9</a:t>
              </a:r>
              <a:r>
                <a:rPr lang="en-US" sz="1400" dirty="0" smtClean="0"/>
                <a:t>0 GeV</a:t>
              </a:r>
              <a:endParaRPr lang="en-US" sz="1400" baseline="30000" dirty="0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6543040" y="1696599"/>
            <a:ext cx="1280160" cy="5081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6478291" y="1984008"/>
            <a:ext cx="2407260" cy="297636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200" b="1" dirty="0" err="1" smtClean="0"/>
              <a:t>D’Alesio</a:t>
            </a:r>
            <a:r>
              <a:rPr lang="en-US" sz="1200" b="1" dirty="0" smtClean="0"/>
              <a:t>++</a:t>
            </a:r>
            <a:r>
              <a:rPr lang="en-US" sz="1200" b="1" dirty="0" smtClean="0">
                <a:solidFill>
                  <a:srgbClr val="000000"/>
                </a:solidFill>
              </a:rPr>
              <a:t>  [</a:t>
            </a:r>
            <a:r>
              <a:rPr lang="en-US" sz="1200" b="1" dirty="0" err="1" smtClean="0">
                <a:solidFill>
                  <a:srgbClr val="000000"/>
                </a:solidFill>
              </a:rPr>
              <a:t>arXiv</a:t>
            </a:r>
            <a:r>
              <a:rPr lang="en-US" sz="1200" b="1" dirty="0" smtClean="0">
                <a:solidFill>
                  <a:srgbClr val="000000"/>
                </a:solidFill>
              </a:rPr>
              <a:t>: 1407.3311]</a:t>
            </a: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2536802" y="2021742"/>
            <a:ext cx="1996054" cy="297636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200" b="1" dirty="0" smtClean="0"/>
              <a:t>CMS</a:t>
            </a:r>
            <a:r>
              <a:rPr lang="en-US" sz="1200" b="1" dirty="0" smtClean="0">
                <a:solidFill>
                  <a:srgbClr val="000000"/>
                </a:solidFill>
              </a:rPr>
              <a:t>  [</a:t>
            </a:r>
            <a:r>
              <a:rPr lang="en-US" sz="1200" b="1" dirty="0" err="1" smtClean="0">
                <a:solidFill>
                  <a:srgbClr val="000000"/>
                </a:solidFill>
              </a:rPr>
              <a:t>arXiv</a:t>
            </a:r>
            <a:r>
              <a:rPr lang="en-US" sz="1200" b="1" dirty="0" smtClean="0">
                <a:solidFill>
                  <a:srgbClr val="000000"/>
                </a:solidFill>
              </a:rPr>
              <a:t>: 1110.4973]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41084" y="883613"/>
            <a:ext cx="8638756" cy="48798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63004" y="946290"/>
            <a:ext cx="8374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Non </a:t>
            </a:r>
            <a:r>
              <a:rPr lang="en-US" sz="1600" dirty="0" err="1" smtClean="0"/>
              <a:t>perturbative</a:t>
            </a:r>
            <a:r>
              <a:rPr lang="en-US" sz="1600" dirty="0" smtClean="0"/>
              <a:t> PDF component shows effects up to vector boson production at LHC</a:t>
            </a:r>
          </a:p>
        </p:txBody>
      </p:sp>
      <p:sp>
        <p:nvSpPr>
          <p:cNvPr id="19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MENU 2019, 3</a:t>
            </a:r>
            <a:r>
              <a:rPr lang="en-US" sz="1200" baseline="30000" dirty="0" smtClean="0">
                <a:solidFill>
                  <a:schemeClr val="bg1"/>
                </a:solidFill>
              </a:rPr>
              <a:t>rd</a:t>
            </a:r>
            <a:r>
              <a:rPr lang="en-US" sz="1200" dirty="0" smtClean="0">
                <a:solidFill>
                  <a:schemeClr val="bg1"/>
                </a:solidFill>
              </a:rPr>
              <a:t> June 2019, Carnegie Mellon University 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 rot="3608366">
            <a:off x="5653028" y="2174145"/>
            <a:ext cx="439674" cy="312785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5152571" y="1546862"/>
            <a:ext cx="1233715" cy="65785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8186619"/>
              </p:ext>
            </p:extLst>
          </p:nvPr>
        </p:nvGraphicFramePr>
        <p:xfrm>
          <a:off x="5273449" y="1697211"/>
          <a:ext cx="881062" cy="382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Equation" r:id="rId7" imgW="584200" imgH="254000" progId="Equation.3">
                  <p:embed/>
                </p:oleObj>
              </mc:Choice>
              <mc:Fallback>
                <p:oleObj name="Equation" r:id="rId7" imgW="5842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273449" y="1697211"/>
                        <a:ext cx="881062" cy="382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21"/>
          <p:cNvSpPr/>
          <p:nvPr/>
        </p:nvSpPr>
        <p:spPr>
          <a:xfrm>
            <a:off x="1612803" y="-76200"/>
            <a:ext cx="572306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Non </a:t>
            </a:r>
            <a:r>
              <a:rPr lang="en-US" sz="3600" dirty="0" err="1" smtClean="0">
                <a:ln w="1905"/>
                <a:solidFill>
                  <a:schemeClr val="bg1"/>
                </a:solidFill>
                <a:latin typeface="Calibri"/>
              </a:rPr>
              <a:t>Perturbative</a:t>
            </a: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 QCD signals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111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11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838096" y="3965372"/>
            <a:ext cx="81728" cy="6187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luonTM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97" y="1444213"/>
            <a:ext cx="7008091" cy="4401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9637" y="969822"/>
            <a:ext cx="33744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Starting distribution for gluons at q</a:t>
            </a:r>
            <a:r>
              <a:rPr lang="en-US" sz="1600" baseline="-25000" dirty="0" smtClean="0"/>
              <a:t>0</a:t>
            </a:r>
            <a:endParaRPr lang="en-US" sz="1600" baseline="-25000" dirty="0"/>
          </a:p>
        </p:txBody>
      </p:sp>
      <p:sp>
        <p:nvSpPr>
          <p:cNvPr id="11" name="Oval Callout 10"/>
          <p:cNvSpPr/>
          <p:nvPr/>
        </p:nvSpPr>
        <p:spPr>
          <a:xfrm>
            <a:off x="7715541" y="922278"/>
            <a:ext cx="1327727" cy="338554"/>
          </a:xfrm>
          <a:prstGeom prst="wedgeEllipseCallout">
            <a:avLst>
              <a:gd name="adj1" fmla="val -40849"/>
              <a:gd name="adj2" fmla="val 102855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450280" y="2016423"/>
            <a:ext cx="31416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w</a:t>
            </a:r>
            <a:r>
              <a:rPr lang="en-US" sz="1600" dirty="0" smtClean="0"/>
              <a:t>ith CCFM (BFKL like) evolution</a:t>
            </a:r>
            <a:endParaRPr lang="en-US" sz="1600" dirty="0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9799993"/>
              </p:ext>
            </p:extLst>
          </p:nvPr>
        </p:nvGraphicFramePr>
        <p:xfrm>
          <a:off x="8014788" y="948412"/>
          <a:ext cx="833438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6788" name="Equation" r:id="rId5" imgW="685800" imgH="241300" progId="Equation.3">
                  <p:embed/>
                </p:oleObj>
              </mc:Choice>
              <mc:Fallback>
                <p:oleObj name="Equation" r:id="rId5" imgW="6858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014788" y="948412"/>
                        <a:ext cx="833438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23"/>
          <p:cNvSpPr/>
          <p:nvPr/>
        </p:nvSpPr>
        <p:spPr>
          <a:xfrm>
            <a:off x="4637198" y="2686889"/>
            <a:ext cx="706962" cy="38223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PTjet_leading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327" y="2756525"/>
            <a:ext cx="4235097" cy="381841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911643" y="2494301"/>
            <a:ext cx="2116284" cy="24622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000" b="1" dirty="0" smtClean="0"/>
              <a:t>S. </a:t>
            </a:r>
            <a:r>
              <a:rPr lang="en-US" sz="1000" b="1" dirty="0" err="1" smtClean="0"/>
              <a:t>Dooling</a:t>
            </a:r>
            <a:r>
              <a:rPr lang="en-US" sz="1000" b="1" dirty="0" smtClean="0"/>
              <a:t> ++  [</a:t>
            </a:r>
            <a:r>
              <a:rPr lang="en-US" sz="1000" b="1" dirty="0" err="1" smtClean="0"/>
              <a:t>arXiv</a:t>
            </a:r>
            <a:r>
              <a:rPr lang="en-US" sz="1000" b="1" dirty="0" smtClean="0"/>
              <a:t> 1406.2994]</a:t>
            </a:r>
            <a:endParaRPr lang="en-US" sz="1000" dirty="0"/>
          </a:p>
        </p:txBody>
      </p:sp>
      <p:sp>
        <p:nvSpPr>
          <p:cNvPr id="22" name="Rectangle 21"/>
          <p:cNvSpPr/>
          <p:nvPr/>
        </p:nvSpPr>
        <p:spPr>
          <a:xfrm>
            <a:off x="6731602" y="2713309"/>
            <a:ext cx="230150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/>
              <a:t> </a:t>
            </a:r>
            <a:r>
              <a:rPr lang="en-US" sz="1000" b="1" dirty="0" smtClean="0"/>
              <a:t>                  CMS   [arXiv</a:t>
            </a:r>
            <a:r>
              <a:rPr lang="en-US" sz="1000" b="1" dirty="0"/>
              <a:t>:</a:t>
            </a:r>
            <a:r>
              <a:rPr lang="en-US" sz="1000" b="1" dirty="0" smtClean="0"/>
              <a:t>1406.7533]</a:t>
            </a:r>
            <a:endParaRPr lang="en-US" sz="1000" dirty="0"/>
          </a:p>
        </p:txBody>
      </p:sp>
      <p:sp>
        <p:nvSpPr>
          <p:cNvPr id="12" name="TextBox 11"/>
          <p:cNvSpPr txBox="1"/>
          <p:nvPr/>
        </p:nvSpPr>
        <p:spPr>
          <a:xfrm>
            <a:off x="7560595" y="3780706"/>
            <a:ext cx="1217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 + n jets</a:t>
            </a:r>
            <a:endParaRPr lang="en-US" dirty="0"/>
          </a:p>
        </p:txBody>
      </p:sp>
      <p:sp>
        <p:nvSpPr>
          <p:cNvPr id="26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MENU 2019, 3</a:t>
            </a:r>
            <a:r>
              <a:rPr lang="en-US" sz="1200" baseline="30000" dirty="0" smtClean="0">
                <a:solidFill>
                  <a:schemeClr val="bg1"/>
                </a:solidFill>
              </a:rPr>
              <a:t>rd</a:t>
            </a:r>
            <a:r>
              <a:rPr lang="en-US" sz="1200" dirty="0" smtClean="0">
                <a:solidFill>
                  <a:schemeClr val="bg1"/>
                </a:solidFill>
              </a:rPr>
              <a:t> June 2019, Carnegie Mellon University 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882" y="2713309"/>
            <a:ext cx="4485316" cy="337217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545840" y="5933440"/>
            <a:ext cx="498272" cy="2743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451979" y="-76200"/>
            <a:ext cx="404469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Gluon </a:t>
            </a:r>
            <a:r>
              <a:rPr lang="en-US" sz="3600" dirty="0" err="1" smtClean="0">
                <a:ln w="1905"/>
                <a:solidFill>
                  <a:schemeClr val="bg1"/>
                </a:solidFill>
                <a:latin typeface="Calibri"/>
              </a:rPr>
              <a:t>uPDF</a:t>
            </a: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 @ low-x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4998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1" name="Picture 10" descr="ALICE_xse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242" y="1724560"/>
            <a:ext cx="5288221" cy="52380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6769" y="1039091"/>
            <a:ext cx="43468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Is there a collective motion in small systems ?</a:t>
            </a:r>
            <a:endParaRPr lang="en-US" sz="1600" dirty="0"/>
          </a:p>
        </p:txBody>
      </p:sp>
      <p:sp>
        <p:nvSpPr>
          <p:cNvPr id="13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MENU 2019, 3</a:t>
            </a:r>
            <a:r>
              <a:rPr lang="en-US" sz="1200" baseline="30000" dirty="0" smtClean="0">
                <a:solidFill>
                  <a:schemeClr val="bg1"/>
                </a:solidFill>
              </a:rPr>
              <a:t>rd</a:t>
            </a:r>
            <a:r>
              <a:rPr lang="en-US" sz="1200" dirty="0" smtClean="0">
                <a:solidFill>
                  <a:schemeClr val="bg1"/>
                </a:solidFill>
              </a:rPr>
              <a:t> June 2019, Carnegie Mellon University 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288625" y="2781712"/>
            <a:ext cx="4478383" cy="3479053"/>
            <a:chOff x="235857" y="2716733"/>
            <a:chExt cx="4478383" cy="3479053"/>
          </a:xfrm>
        </p:grpSpPr>
        <p:pic>
          <p:nvPicPr>
            <p:cNvPr id="16" name="Picture 15" descr="Elliptical_Flow1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634" y="2865551"/>
              <a:ext cx="4383606" cy="3238981"/>
            </a:xfrm>
            <a:prstGeom prst="rect">
              <a:avLst/>
            </a:prstGeom>
          </p:spPr>
        </p:pic>
        <p:sp>
          <p:nvSpPr>
            <p:cNvPr id="14" name="Rectangle 4"/>
            <p:cNvSpPr>
              <a:spLocks noChangeArrowheads="1"/>
            </p:cNvSpPr>
            <p:nvPr/>
          </p:nvSpPr>
          <p:spPr bwMode="auto">
            <a:xfrm>
              <a:off x="2464234" y="2716733"/>
              <a:ext cx="2250006" cy="29763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100750" tIns="50377" rIns="100750" bIns="50377"/>
            <a:lstStyle/>
            <a:p>
              <a:pPr marL="176213" indent="-176213" defTabSz="912813" hangingPunct="1">
                <a:lnSpc>
                  <a:spcPct val="100000"/>
                </a:lnSpc>
                <a:spcBef>
                  <a:spcPct val="20000"/>
                </a:spcBef>
                <a:buClr>
                  <a:srgbClr val="003399"/>
                </a:buClr>
                <a:buSzTx/>
                <a:buFontTx/>
                <a:buNone/>
              </a:pPr>
              <a:r>
                <a:rPr lang="en-US" sz="1200" b="1" dirty="0" smtClean="0"/>
                <a:t>ALICE</a:t>
              </a:r>
              <a:r>
                <a:rPr lang="en-US" sz="1200" b="1" dirty="0" smtClean="0">
                  <a:solidFill>
                    <a:srgbClr val="000000"/>
                  </a:solidFill>
                </a:rPr>
                <a:t>  [PLB 726 (2013) 164</a:t>
              </a:r>
              <a:r>
                <a:rPr lang="en-US" sz="1200" b="1" dirty="0">
                  <a:solidFill>
                    <a:srgbClr val="000000"/>
                  </a:solidFill>
                </a:rPr>
                <a:t>]</a:t>
              </a:r>
              <a:endParaRPr lang="en-US" sz="1200" b="1" dirty="0" smtClean="0">
                <a:solidFill>
                  <a:srgbClr val="000000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235857" y="5769429"/>
              <a:ext cx="3211286" cy="4263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36769" y="2594808"/>
            <a:ext cx="3402874" cy="3661955"/>
            <a:chOff x="4714240" y="2560500"/>
            <a:chExt cx="3402874" cy="3661955"/>
          </a:xfrm>
        </p:grpSpPr>
        <p:pic>
          <p:nvPicPr>
            <p:cNvPr id="17" name="Picture 16" descr="Ellipticla_Flow2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4240" y="2865551"/>
              <a:ext cx="3279980" cy="3238981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4905828" y="6100530"/>
              <a:ext cx="3211286" cy="1219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948865" y="2560500"/>
              <a:ext cx="152400" cy="32089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/>
          <p:cNvSpPr/>
          <p:nvPr/>
        </p:nvSpPr>
        <p:spPr>
          <a:xfrm>
            <a:off x="3264912" y="-76200"/>
            <a:ext cx="241882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Elliptic Flow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33399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5"/>
          <p:cNvSpPr>
            <a:spLocks noChangeArrowheads="1"/>
          </p:cNvSpPr>
          <p:nvPr/>
        </p:nvSpPr>
        <p:spPr bwMode="auto">
          <a:xfrm>
            <a:off x="1561298" y="1367800"/>
            <a:ext cx="6535677" cy="584776"/>
          </a:xfrm>
          <a:prstGeom prst="rect">
            <a:avLst/>
          </a:prstGeom>
          <a:solidFill>
            <a:schemeClr val="bg1">
              <a:alpha val="59000"/>
            </a:schemeClr>
          </a:solidFill>
          <a:ln w="31750">
            <a:noFill/>
            <a:miter lim="800000"/>
            <a:headEnd/>
            <a:tailEnd/>
          </a:ln>
          <a:effectLst/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 smtClean="0">
                <a:latin typeface="Arial" pitchFamily="-108" charset="0"/>
              </a:rPr>
              <a:t>Should not be confused with </a:t>
            </a:r>
            <a:r>
              <a:rPr lang="en-US" sz="1600" dirty="0" err="1" smtClean="0">
                <a:latin typeface="Arial" pitchFamily="-108" charset="0"/>
              </a:rPr>
              <a:t>pQCD</a:t>
            </a:r>
            <a:r>
              <a:rPr lang="en-US" sz="1600" dirty="0" smtClean="0">
                <a:latin typeface="Arial" pitchFamily="-108" charset="0"/>
              </a:rPr>
              <a:t>, which can</a:t>
            </a:r>
            <a:r>
              <a:rPr lang="en-US" sz="1600" dirty="0">
                <a:latin typeface="Arial" pitchFamily="-108" charset="0"/>
              </a:rPr>
              <a:t>,</a:t>
            </a:r>
            <a:r>
              <a:rPr lang="en-US" sz="1600" dirty="0" smtClean="0">
                <a:latin typeface="Arial" pitchFamily="-108" charset="0"/>
              </a:rPr>
              <a:t> </a:t>
            </a:r>
          </a:p>
          <a:p>
            <a:pPr algn="ctr"/>
            <a:r>
              <a:rPr lang="en-US" sz="1600" dirty="0" smtClean="0">
                <a:latin typeface="Arial" pitchFamily="-108" charset="0"/>
              </a:rPr>
              <a:t>but is not touching the intimate nature of the strong interaction</a:t>
            </a:r>
            <a:endParaRPr lang="it-IT" sz="1600" dirty="0">
              <a:latin typeface="Arial" pitchFamily="-10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23" y="3264759"/>
            <a:ext cx="4004632" cy="3183544"/>
          </a:xfrm>
          <a:prstGeom prst="rect">
            <a:avLst/>
          </a:prstGeom>
        </p:spPr>
      </p:pic>
      <p:sp>
        <p:nvSpPr>
          <p:cNvPr id="1515524" name="Line 4"/>
          <p:cNvSpPr>
            <a:spLocks noChangeShapeType="1"/>
          </p:cNvSpPr>
          <p:nvPr/>
        </p:nvSpPr>
        <p:spPr bwMode="auto">
          <a:xfrm>
            <a:off x="827088" y="5877382"/>
            <a:ext cx="723900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15561" name="Rectangle 41"/>
          <p:cNvSpPr>
            <a:spLocks noChangeArrowheads="1"/>
          </p:cNvSpPr>
          <p:nvPr/>
        </p:nvSpPr>
        <p:spPr bwMode="auto">
          <a:xfrm>
            <a:off x="3568700" y="2616200"/>
            <a:ext cx="914400" cy="9144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15562" name="Text Box 42"/>
          <p:cNvSpPr txBox="1">
            <a:spLocks noChangeArrowheads="1"/>
          </p:cNvSpPr>
          <p:nvPr/>
        </p:nvSpPr>
        <p:spPr bwMode="auto">
          <a:xfrm>
            <a:off x="4137025" y="1263650"/>
            <a:ext cx="184150" cy="44291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515564" name="Line 44"/>
          <p:cNvSpPr>
            <a:spLocks noChangeShapeType="1"/>
          </p:cNvSpPr>
          <p:nvPr/>
        </p:nvSpPr>
        <p:spPr bwMode="auto">
          <a:xfrm>
            <a:off x="257175" y="1961280"/>
            <a:ext cx="165100" cy="0"/>
          </a:xfrm>
          <a:prstGeom prst="line">
            <a:avLst/>
          </a:prstGeom>
          <a:noFill/>
          <a:ln w="31750">
            <a:noFill/>
            <a:round/>
            <a:headEnd/>
            <a:tailEnd type="triangle" w="med" len="med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3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 Box 10"/>
          <p:cNvSpPr txBox="1">
            <a:spLocks noChangeArrowheads="1"/>
          </p:cNvSpPr>
          <p:nvPr/>
        </p:nvSpPr>
        <p:spPr bwMode="auto">
          <a:xfrm>
            <a:off x="1175314" y="2808966"/>
            <a:ext cx="653875" cy="507334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A</a:t>
            </a:r>
            <a:r>
              <a:rPr lang="en-US" sz="1600" baseline="-25000" dirty="0">
                <a:solidFill>
                  <a:schemeClr val="tx1"/>
                </a:solidFill>
              </a:rPr>
              <a:t>N</a:t>
            </a:r>
            <a:endParaRPr lang="it-IT" sz="1600" baseline="-25000" dirty="0">
              <a:solidFill>
                <a:schemeClr val="tx1"/>
              </a:solidFill>
            </a:endParaRPr>
          </a:p>
        </p:txBody>
      </p:sp>
      <p:sp>
        <p:nvSpPr>
          <p:cNvPr id="45" name="Text Box 58"/>
          <p:cNvSpPr txBox="1">
            <a:spLocks noChangeArrowheads="1"/>
          </p:cNvSpPr>
          <p:nvPr/>
        </p:nvSpPr>
        <p:spPr bwMode="auto">
          <a:xfrm>
            <a:off x="699850" y="2280976"/>
            <a:ext cx="3163356" cy="40011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Arial" pitchFamily="-108" charset="0"/>
              </a:rPr>
              <a:t>Single Spin Asymmetries</a:t>
            </a:r>
            <a:endParaRPr lang="it-IT" sz="2000" dirty="0">
              <a:solidFill>
                <a:srgbClr val="FF0000"/>
              </a:solidFill>
              <a:latin typeface="Arial" pitchFamily="-10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57225" y="2811077"/>
            <a:ext cx="9797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pp</a:t>
            </a:r>
            <a:r>
              <a:rPr lang="en-US" sz="1600" dirty="0" smtClean="0"/>
              <a:t> </a:t>
            </a:r>
            <a:r>
              <a:rPr lang="en-US" sz="1600" dirty="0" smtClean="0">
                <a:sym typeface="Wingdings"/>
              </a:rPr>
              <a:t> </a:t>
            </a:r>
            <a:r>
              <a:rPr lang="en-US" sz="1600" dirty="0" err="1" smtClean="0">
                <a:latin typeface="Symbol" charset="2"/>
                <a:cs typeface="Symbol" charset="2"/>
                <a:sym typeface="Wingdings"/>
              </a:rPr>
              <a:t>p</a:t>
            </a:r>
            <a:r>
              <a:rPr lang="en-US" sz="1600" dirty="0" err="1" smtClean="0">
                <a:sym typeface="Wingdings"/>
              </a:rPr>
              <a:t>X</a:t>
            </a:r>
            <a:endParaRPr lang="en-US" sz="1600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197428" y="2872037"/>
            <a:ext cx="0" cy="185526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 Box 58"/>
          <p:cNvSpPr txBox="1">
            <a:spLocks noChangeArrowheads="1"/>
          </p:cNvSpPr>
          <p:nvPr/>
        </p:nvSpPr>
        <p:spPr bwMode="auto">
          <a:xfrm>
            <a:off x="2315258" y="862148"/>
            <a:ext cx="4627408" cy="40011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Arial" pitchFamily="-108" charset="0"/>
              </a:rPr>
              <a:t>QCD can not be a precision science </a:t>
            </a:r>
            <a:endParaRPr lang="it-IT" sz="2000" dirty="0">
              <a:solidFill>
                <a:srgbClr val="FF0000"/>
              </a:solidFill>
              <a:latin typeface="Arial" pitchFamily="-108" charset="0"/>
            </a:endParaRPr>
          </a:p>
        </p:txBody>
      </p:sp>
      <p:sp>
        <p:nvSpPr>
          <p:cNvPr id="23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MENU 2019, 3</a:t>
            </a:r>
            <a:r>
              <a:rPr lang="en-US" sz="1200" baseline="30000" dirty="0" smtClean="0">
                <a:solidFill>
                  <a:schemeClr val="bg1"/>
                </a:solidFill>
              </a:rPr>
              <a:t>rd</a:t>
            </a:r>
            <a:r>
              <a:rPr lang="en-US" sz="1200" dirty="0" smtClean="0">
                <a:solidFill>
                  <a:schemeClr val="bg1"/>
                </a:solidFill>
              </a:rPr>
              <a:t> June 2019, Carnegie Mellon University </a:t>
            </a:r>
            <a:endParaRPr lang="en-US" sz="1200" dirty="0">
              <a:solidFill>
                <a:schemeClr val="bg1"/>
              </a:solidFill>
            </a:endParaRPr>
          </a:p>
        </p:txBody>
      </p:sp>
      <p:graphicFrame>
        <p:nvGraphicFramePr>
          <p:cNvPr id="2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7314003"/>
              </p:ext>
            </p:extLst>
          </p:nvPr>
        </p:nvGraphicFramePr>
        <p:xfrm>
          <a:off x="5197274" y="5375633"/>
          <a:ext cx="3806391" cy="8534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43032" name="Equation" r:id="rId5" imgW="2095200" imgH="469800" progId="Equation.3">
                  <p:embed/>
                </p:oleObj>
              </mc:Choice>
              <mc:Fallback>
                <p:oleObj name="Equation" r:id="rId5" imgW="209520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97274" y="5375633"/>
                        <a:ext cx="3806391" cy="85343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 Box 58"/>
          <p:cNvSpPr txBox="1">
            <a:spLocks noChangeArrowheads="1"/>
          </p:cNvSpPr>
          <p:nvPr/>
        </p:nvSpPr>
        <p:spPr bwMode="auto">
          <a:xfrm>
            <a:off x="5804832" y="2283438"/>
            <a:ext cx="2525488" cy="40011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Arial" pitchFamily="-108" charset="0"/>
              </a:rPr>
              <a:t>Proton Spin Budget </a:t>
            </a:r>
            <a:endParaRPr lang="it-IT" sz="2000" dirty="0">
              <a:solidFill>
                <a:srgbClr val="FF0000"/>
              </a:solidFill>
              <a:latin typeface="Arial" pitchFamily="-10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273471" y="3608426"/>
            <a:ext cx="117840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dirty="0" smtClean="0">
                <a:solidFill>
                  <a:srgbClr val="FF0000"/>
                </a:solidFill>
                <a:latin typeface="Wide Latin"/>
                <a:cs typeface="Wide Latin"/>
              </a:rPr>
              <a:t>?</a:t>
            </a:r>
            <a:endParaRPr lang="en-US" sz="10000" dirty="0">
              <a:solidFill>
                <a:srgbClr val="FF0000"/>
              </a:solidFill>
              <a:latin typeface="Wide Latin"/>
              <a:cs typeface="Wide Latin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4080" y="3053726"/>
            <a:ext cx="2890794" cy="2226556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120978" y="-76200"/>
            <a:ext cx="270669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QCD </a:t>
            </a:r>
            <a:r>
              <a:rPr lang="en-US" sz="3600" dirty="0" err="1" smtClean="0">
                <a:ln w="1905"/>
                <a:solidFill>
                  <a:schemeClr val="bg1"/>
                </a:solidFill>
                <a:latin typeface="Calibri"/>
              </a:rPr>
              <a:t>vs</a:t>
            </a: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 </a:t>
            </a:r>
            <a:r>
              <a:rPr lang="en-US" sz="3600" dirty="0" err="1" smtClean="0">
                <a:ln w="1905"/>
                <a:solidFill>
                  <a:schemeClr val="bg1"/>
                </a:solidFill>
                <a:latin typeface="Calibri"/>
              </a:rPr>
              <a:t>pQCD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86453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QCD_lagrangi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55" y="570131"/>
            <a:ext cx="7620000" cy="952500"/>
          </a:xfrm>
          <a:prstGeom prst="rect">
            <a:avLst/>
          </a:prstGeom>
        </p:spPr>
      </p:pic>
      <p:pic>
        <p:nvPicPr>
          <p:cNvPr id="7" name="Picture 6" descr="Nucleon_3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890" y="1463764"/>
            <a:ext cx="3617267" cy="4368800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5905132" y="1585170"/>
            <a:ext cx="3165155" cy="1936533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2538" y="1504355"/>
            <a:ext cx="3043189" cy="214665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2148" y="1849121"/>
            <a:ext cx="237870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Dynamic Spin</a:t>
            </a:r>
          </a:p>
          <a:p>
            <a:r>
              <a:rPr lang="en-US" dirty="0"/>
              <a:t> </a:t>
            </a:r>
            <a:r>
              <a:rPr lang="en-US" dirty="0" smtClean="0"/>
              <a:t> - Parton polarization</a:t>
            </a:r>
          </a:p>
          <a:p>
            <a:r>
              <a:rPr lang="en-US" dirty="0" smtClean="0"/>
              <a:t>  - Orbital motion  </a:t>
            </a:r>
          </a:p>
          <a:p>
            <a:r>
              <a:rPr lang="en-US" dirty="0" smtClean="0"/>
              <a:t>  - Form Factors</a:t>
            </a:r>
          </a:p>
          <a:p>
            <a:r>
              <a:rPr lang="en-US" dirty="0" smtClean="0"/>
              <a:t>  - Magnetic Moment</a:t>
            </a:r>
          </a:p>
        </p:txBody>
      </p:sp>
      <p:sp>
        <p:nvSpPr>
          <p:cNvPr id="14" name="Oval 13"/>
          <p:cNvSpPr/>
          <p:nvPr/>
        </p:nvSpPr>
        <p:spPr>
          <a:xfrm>
            <a:off x="5710931" y="4149150"/>
            <a:ext cx="3359356" cy="2181254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184175" y="4571275"/>
            <a:ext cx="271221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Color charge density</a:t>
            </a:r>
          </a:p>
          <a:p>
            <a:r>
              <a:rPr lang="en-US" dirty="0"/>
              <a:t> </a:t>
            </a:r>
            <a:r>
              <a:rPr lang="en-US" dirty="0" smtClean="0"/>
              <a:t>  -  Nucleon tomography</a:t>
            </a:r>
          </a:p>
          <a:p>
            <a:r>
              <a:rPr lang="en-US" dirty="0" smtClean="0"/>
              <a:t>  </a:t>
            </a:r>
            <a:r>
              <a:rPr lang="en-US" dirty="0" smtClean="0">
                <a:solidFill>
                  <a:srgbClr val="000000"/>
                </a:solidFill>
              </a:rPr>
              <a:t> -  </a:t>
            </a:r>
            <a:r>
              <a:rPr lang="en-US" dirty="0">
                <a:solidFill>
                  <a:srgbClr val="000000"/>
                </a:solidFill>
              </a:rPr>
              <a:t>D</a:t>
            </a:r>
            <a:r>
              <a:rPr lang="en-US" dirty="0" smtClean="0">
                <a:solidFill>
                  <a:srgbClr val="000000"/>
                </a:solidFill>
              </a:rPr>
              <a:t>iffractive physics</a:t>
            </a:r>
          </a:p>
          <a:p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  -  Gluon saturation</a:t>
            </a:r>
          </a:p>
          <a:p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  -  Color force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62538" y="4216400"/>
            <a:ext cx="3210560" cy="216552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69421" y="4661990"/>
            <a:ext cx="239039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Hadronization</a:t>
            </a:r>
            <a:endParaRPr lang="en-US" dirty="0" smtClean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/>
              <a:t>S</a:t>
            </a:r>
            <a:r>
              <a:rPr lang="en-US" dirty="0" smtClean="0"/>
              <a:t>pin</a:t>
            </a:r>
            <a:r>
              <a:rPr lang="en-US" dirty="0"/>
              <a:t>-orbit </a:t>
            </a:r>
            <a:r>
              <a:rPr lang="en-US" dirty="0" smtClean="0"/>
              <a:t>effects</a:t>
            </a:r>
          </a:p>
          <a:p>
            <a:pPr marL="285750" indent="-285750">
              <a:buFontTx/>
              <a:buChar char="-"/>
            </a:pPr>
            <a:r>
              <a:rPr lang="en-US" dirty="0"/>
              <a:t>P</a:t>
            </a:r>
            <a:r>
              <a:rPr lang="en-US" dirty="0" smtClean="0"/>
              <a:t>arton energy loss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-   Jet </a:t>
            </a:r>
            <a:r>
              <a:rPr lang="en-US" dirty="0">
                <a:solidFill>
                  <a:srgbClr val="000000"/>
                </a:solidFill>
              </a:rPr>
              <a:t>quenching</a:t>
            </a:r>
          </a:p>
          <a:p>
            <a:pPr marL="285750" indent="-285750">
              <a:buFontTx/>
              <a:buChar char="-"/>
            </a:pPr>
            <a:endParaRPr lang="en-US" dirty="0" smtClean="0"/>
          </a:p>
        </p:txBody>
      </p:sp>
      <p:sp>
        <p:nvSpPr>
          <p:cNvPr id="17" name="TextBox 16"/>
          <p:cNvSpPr txBox="1"/>
          <p:nvPr/>
        </p:nvSpPr>
        <p:spPr>
          <a:xfrm>
            <a:off x="6554358" y="1929936"/>
            <a:ext cx="217334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Parton Correlations</a:t>
            </a:r>
          </a:p>
          <a:p>
            <a:r>
              <a:rPr lang="en-US" dirty="0"/>
              <a:t> </a:t>
            </a:r>
            <a:r>
              <a:rPr lang="en-US" dirty="0" smtClean="0"/>
              <a:t>    - </a:t>
            </a:r>
            <a:r>
              <a:rPr lang="en-US" dirty="0" err="1" smtClean="0"/>
              <a:t>dPDFs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- Short range </a:t>
            </a:r>
          </a:p>
          <a:p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dirty="0" smtClean="0">
                <a:solidFill>
                  <a:srgbClr val="000000"/>
                </a:solidFill>
              </a:rPr>
              <a:t> - MPI</a:t>
            </a:r>
          </a:p>
          <a:p>
            <a:r>
              <a:rPr lang="en-US" dirty="0"/>
              <a:t> </a:t>
            </a:r>
            <a:endParaRPr lang="en-US" dirty="0" smtClean="0"/>
          </a:p>
        </p:txBody>
      </p:sp>
      <p:sp>
        <p:nvSpPr>
          <p:cNvPr id="20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MENU 2019, 3</a:t>
            </a:r>
            <a:r>
              <a:rPr lang="en-US" sz="1200" baseline="30000" dirty="0" smtClean="0">
                <a:solidFill>
                  <a:schemeClr val="bg1"/>
                </a:solidFill>
              </a:rPr>
              <a:t>rd</a:t>
            </a:r>
            <a:r>
              <a:rPr lang="en-US" sz="1200" dirty="0" smtClean="0">
                <a:solidFill>
                  <a:schemeClr val="bg1"/>
                </a:solidFill>
              </a:rPr>
              <a:t> June 2019, Carnegie Mellon University 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15645" y="-76200"/>
            <a:ext cx="691735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The Strong Force Confined Universe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8991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3912" y="1213784"/>
            <a:ext cx="6576260" cy="5113121"/>
          </a:xfrm>
          <a:prstGeom prst="rect">
            <a:avLst/>
          </a:prstGeom>
        </p:spPr>
      </p:pic>
      <p:sp>
        <p:nvSpPr>
          <p:cNvPr id="47" name="Rounded Rectangle 46"/>
          <p:cNvSpPr/>
          <p:nvPr/>
        </p:nvSpPr>
        <p:spPr>
          <a:xfrm>
            <a:off x="212054" y="890137"/>
            <a:ext cx="4325309" cy="235741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5524" name="Line 4"/>
          <p:cNvSpPr>
            <a:spLocks noChangeShapeType="1"/>
          </p:cNvSpPr>
          <p:nvPr/>
        </p:nvSpPr>
        <p:spPr bwMode="auto">
          <a:xfrm>
            <a:off x="1589058" y="6146215"/>
            <a:ext cx="723900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3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ight Triangle 1"/>
          <p:cNvSpPr/>
          <p:nvPr/>
        </p:nvSpPr>
        <p:spPr>
          <a:xfrm>
            <a:off x="2237910" y="4481476"/>
            <a:ext cx="1121785" cy="1664739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983912" y="4375720"/>
            <a:ext cx="902422" cy="9120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237910" y="5391716"/>
            <a:ext cx="625334" cy="800680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2120595" y="4768273"/>
            <a:ext cx="742649" cy="623445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522070" y="3671217"/>
            <a:ext cx="211171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Longitudinal</a:t>
            </a:r>
            <a:r>
              <a:rPr lang="en-US" sz="1400" dirty="0" smtClean="0"/>
              <a:t> </a:t>
            </a:r>
            <a:r>
              <a:rPr lang="en-US" sz="1400" dirty="0" smtClean="0">
                <a:solidFill>
                  <a:srgbClr val="0000FF"/>
                </a:solidFill>
              </a:rPr>
              <a:t>momentum</a:t>
            </a:r>
          </a:p>
          <a:p>
            <a:r>
              <a:rPr lang="en-US" i="1" dirty="0">
                <a:solidFill>
                  <a:srgbClr val="0000FF"/>
                </a:solidFill>
              </a:rPr>
              <a:t>k</a:t>
            </a:r>
            <a:r>
              <a:rPr lang="en-US" i="1" baseline="30000" dirty="0" smtClean="0">
                <a:solidFill>
                  <a:srgbClr val="0000FF"/>
                </a:solidFill>
              </a:rPr>
              <a:t>+</a:t>
            </a:r>
            <a:r>
              <a:rPr lang="en-US" i="1" dirty="0" smtClean="0">
                <a:solidFill>
                  <a:srgbClr val="0000FF"/>
                </a:solidFill>
              </a:rPr>
              <a:t>=</a:t>
            </a:r>
            <a:r>
              <a:rPr lang="en-US" i="1" dirty="0" err="1" smtClean="0">
                <a:solidFill>
                  <a:srgbClr val="0000FF"/>
                </a:solidFill>
              </a:rPr>
              <a:t>xP</a:t>
            </a:r>
            <a:r>
              <a:rPr lang="en-US" i="1" baseline="30000" dirty="0" smtClean="0">
                <a:solidFill>
                  <a:srgbClr val="0000FF"/>
                </a:solidFill>
              </a:rPr>
              <a:t>+</a:t>
            </a:r>
            <a:endParaRPr lang="en-US" i="1" baseline="30000" dirty="0">
              <a:solidFill>
                <a:srgbClr val="0000FF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4514273" y="2920992"/>
            <a:ext cx="1546750" cy="668293"/>
          </a:xfrm>
          <a:prstGeom prst="straightConnector1">
            <a:avLst/>
          </a:prstGeom>
          <a:ln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 rot="1821166">
            <a:off x="6412667" y="5510268"/>
            <a:ext cx="15651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Transverse plane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6159740" y="2041498"/>
            <a:ext cx="274808" cy="814276"/>
          </a:xfrm>
          <a:prstGeom prst="straightConnector1">
            <a:avLst/>
          </a:prstGeom>
          <a:ln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6166605" y="2920992"/>
            <a:ext cx="342644" cy="854364"/>
          </a:xfrm>
          <a:prstGeom prst="straightConnector1">
            <a:avLst/>
          </a:prstGeom>
          <a:ln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5911933" y="2079879"/>
            <a:ext cx="436247" cy="369332"/>
            <a:chOff x="6026548" y="1194323"/>
            <a:chExt cx="436247" cy="369332"/>
          </a:xfrm>
        </p:grpSpPr>
        <p:sp>
          <p:nvSpPr>
            <p:cNvPr id="22" name="TextBox 21"/>
            <p:cNvSpPr txBox="1"/>
            <p:nvPr/>
          </p:nvSpPr>
          <p:spPr>
            <a:xfrm>
              <a:off x="6026548" y="1194323"/>
              <a:ext cx="4362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err="1" smtClean="0">
                  <a:solidFill>
                    <a:srgbClr val="0000FF"/>
                  </a:solidFill>
                </a:rPr>
                <a:t>k</a:t>
              </a:r>
              <a:r>
                <a:rPr lang="en-US" i="1" baseline="-25000" dirty="0" err="1" smtClean="0">
                  <a:solidFill>
                    <a:srgbClr val="0000FF"/>
                  </a:solidFill>
                </a:rPr>
                <a:t>T</a:t>
              </a:r>
              <a:endParaRPr lang="en-US" i="1" baseline="-25000" dirty="0">
                <a:solidFill>
                  <a:srgbClr val="0000FF"/>
                </a:solidFill>
              </a:endParaRP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>
              <a:off x="6133236" y="1249584"/>
              <a:ext cx="176217" cy="0"/>
            </a:xfrm>
            <a:prstGeom prst="straightConnector1">
              <a:avLst/>
            </a:prstGeom>
            <a:ln w="12700">
              <a:solidFill>
                <a:srgbClr val="0000FF"/>
              </a:solidFill>
              <a:tailEnd type="triangle" w="sm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>
            <a:off x="5836418" y="3008011"/>
            <a:ext cx="449209" cy="369332"/>
            <a:chOff x="6026548" y="1194323"/>
            <a:chExt cx="449209" cy="369332"/>
          </a:xfrm>
        </p:grpSpPr>
        <p:sp>
          <p:nvSpPr>
            <p:cNvPr id="38" name="TextBox 37"/>
            <p:cNvSpPr txBox="1"/>
            <p:nvPr/>
          </p:nvSpPr>
          <p:spPr>
            <a:xfrm>
              <a:off x="6026548" y="1194323"/>
              <a:ext cx="4492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err="1">
                  <a:solidFill>
                    <a:srgbClr val="0000FF"/>
                  </a:solidFill>
                </a:rPr>
                <a:t>b</a:t>
              </a:r>
              <a:r>
                <a:rPr lang="en-US" i="1" baseline="-25000" dirty="0" err="1" smtClean="0">
                  <a:solidFill>
                    <a:srgbClr val="0000FF"/>
                  </a:solidFill>
                </a:rPr>
                <a:t>T</a:t>
              </a:r>
              <a:endParaRPr lang="en-US" i="1" baseline="-25000" dirty="0">
                <a:solidFill>
                  <a:srgbClr val="0000FF"/>
                </a:solidFill>
              </a:endParaRPr>
            </a:p>
          </p:txBody>
        </p:sp>
        <p:cxnSp>
          <p:nvCxnSpPr>
            <p:cNvPr id="39" name="Straight Arrow Connector 38"/>
            <p:cNvCxnSpPr/>
            <p:nvPr/>
          </p:nvCxnSpPr>
          <p:spPr>
            <a:xfrm>
              <a:off x="6133236" y="1249584"/>
              <a:ext cx="176217" cy="0"/>
            </a:xfrm>
            <a:prstGeom prst="straightConnector1">
              <a:avLst/>
            </a:prstGeom>
            <a:ln w="12700">
              <a:solidFill>
                <a:srgbClr val="0000FF"/>
              </a:solidFill>
              <a:tailEnd type="triangle" w="sm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/>
          <p:cNvSpPr txBox="1"/>
          <p:nvPr/>
        </p:nvSpPr>
        <p:spPr>
          <a:xfrm>
            <a:off x="6599644" y="1733721"/>
            <a:ext cx="20237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Transverse momentum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605359" y="3259093"/>
            <a:ext cx="17446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Transverse position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471270" y="4666142"/>
            <a:ext cx="291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Savoye LET"/>
                <a:cs typeface="Savoye LET"/>
              </a:rPr>
              <a:t>l</a:t>
            </a:r>
            <a:endParaRPr lang="en-US" baseline="30000" dirty="0">
              <a:solidFill>
                <a:srgbClr val="FF0000"/>
              </a:solidFill>
              <a:latin typeface="Savoye LET"/>
              <a:cs typeface="Savoye LET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417426" y="5895175"/>
            <a:ext cx="223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Savoye LET"/>
                <a:cs typeface="Savoye LET"/>
              </a:rPr>
              <a:t>l</a:t>
            </a:r>
            <a:endParaRPr lang="en-US" baseline="30000" dirty="0">
              <a:solidFill>
                <a:srgbClr val="FF0000"/>
              </a:solidFill>
              <a:latin typeface="Savoye LET"/>
              <a:cs typeface="Savoye LET"/>
            </a:endParaRPr>
          </a:p>
        </p:txBody>
      </p:sp>
      <p:graphicFrame>
        <p:nvGraphicFramePr>
          <p:cNvPr id="45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3806506"/>
              </p:ext>
            </p:extLst>
          </p:nvPr>
        </p:nvGraphicFramePr>
        <p:xfrm>
          <a:off x="1457470" y="921369"/>
          <a:ext cx="1305427" cy="4283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42176" name="Equation" r:id="rId5" imgW="812800" imgH="266700" progId="Equation.3">
                  <p:embed/>
                </p:oleObj>
              </mc:Choice>
              <mc:Fallback>
                <p:oleObj name="Equation" r:id="rId5" imgW="8128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57470" y="921369"/>
                        <a:ext cx="1305427" cy="4283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9361259"/>
              </p:ext>
            </p:extLst>
          </p:nvPr>
        </p:nvGraphicFramePr>
        <p:xfrm>
          <a:off x="406471" y="1849171"/>
          <a:ext cx="889203" cy="4135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42177" name="Equation" r:id="rId7" imgW="571500" imgH="266700" progId="Equation.3">
                  <p:embed/>
                </p:oleObj>
              </mc:Choice>
              <mc:Fallback>
                <p:oleObj name="Equation" r:id="rId7" imgW="5715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06471" y="1849171"/>
                        <a:ext cx="889203" cy="4135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5086325"/>
              </p:ext>
            </p:extLst>
          </p:nvPr>
        </p:nvGraphicFramePr>
        <p:xfrm>
          <a:off x="2340693" y="1790685"/>
          <a:ext cx="2117725" cy="490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42178" name="Equation" r:id="rId9" imgW="1358900" imgH="317500" progId="Equation.3">
                  <p:embed/>
                </p:oleObj>
              </mc:Choice>
              <mc:Fallback>
                <p:oleObj name="Equation" r:id="rId9" imgW="13589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340693" y="1790685"/>
                        <a:ext cx="2117725" cy="4905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TextBox 45"/>
          <p:cNvSpPr txBox="1"/>
          <p:nvPr/>
        </p:nvSpPr>
        <p:spPr>
          <a:xfrm>
            <a:off x="3283478" y="5506610"/>
            <a:ext cx="151642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Photon </a:t>
            </a:r>
            <a:r>
              <a:rPr lang="en-US" sz="1400" dirty="0" err="1" smtClean="0"/>
              <a:t>Virtuality</a:t>
            </a:r>
            <a:endParaRPr lang="en-US" sz="1400" dirty="0" smtClean="0"/>
          </a:p>
          <a:p>
            <a:r>
              <a:rPr lang="en-US" i="1" dirty="0" smtClean="0"/>
              <a:t>Q</a:t>
            </a:r>
            <a:r>
              <a:rPr lang="en-US" i="1" baseline="30000" dirty="0" smtClean="0"/>
              <a:t>2</a:t>
            </a:r>
            <a:endParaRPr lang="en-US" i="1" baseline="30000" dirty="0"/>
          </a:p>
        </p:txBody>
      </p:sp>
      <p:graphicFrame>
        <p:nvGraphicFramePr>
          <p:cNvPr id="49" name="Object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6403078"/>
              </p:ext>
            </p:extLst>
          </p:nvPr>
        </p:nvGraphicFramePr>
        <p:xfrm>
          <a:off x="1649168" y="2806188"/>
          <a:ext cx="593725" cy="382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42179" name="Equation" r:id="rId11" imgW="393700" imgH="254000" progId="Equation.3">
                  <p:embed/>
                </p:oleObj>
              </mc:Choice>
              <mc:Fallback>
                <p:oleObj name="Equation" r:id="rId11" imgW="3937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649168" y="2806188"/>
                        <a:ext cx="593725" cy="382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Text Box 6"/>
          <p:cNvSpPr txBox="1">
            <a:spLocks noChangeArrowheads="1"/>
          </p:cNvSpPr>
          <p:nvPr/>
        </p:nvSpPr>
        <p:spPr bwMode="auto">
          <a:xfrm rot="2338822">
            <a:off x="1224073" y="2341292"/>
            <a:ext cx="46679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0" dirty="0">
                <a:latin typeface="Arial" pitchFamily="-108" charset="0"/>
              </a:rPr>
              <a:t>d</a:t>
            </a:r>
            <a:r>
              <a:rPr lang="en-US" sz="1200" b="0" baseline="30000" dirty="0">
                <a:latin typeface="Arial" pitchFamily="-108" charset="0"/>
              </a:rPr>
              <a:t>2</a:t>
            </a:r>
            <a:r>
              <a:rPr lang="en-US" sz="1200" b="0" dirty="0">
                <a:latin typeface="Arial" pitchFamily="-108" charset="0"/>
              </a:rPr>
              <a:t>k</a:t>
            </a:r>
            <a:r>
              <a:rPr lang="en-US" sz="1200" b="0" baseline="-25000" dirty="0">
                <a:latin typeface="Arial" pitchFamily="-108" charset="0"/>
              </a:rPr>
              <a:t>T</a:t>
            </a:r>
          </a:p>
        </p:txBody>
      </p:sp>
      <p:sp>
        <p:nvSpPr>
          <p:cNvPr id="51" name="Text Box 12"/>
          <p:cNvSpPr txBox="1">
            <a:spLocks noChangeArrowheads="1"/>
          </p:cNvSpPr>
          <p:nvPr/>
        </p:nvSpPr>
        <p:spPr bwMode="auto">
          <a:xfrm rot="19437630">
            <a:off x="839590" y="1342912"/>
            <a:ext cx="52872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200" b="0" dirty="0" smtClean="0">
                <a:latin typeface="Arial" pitchFamily="-108" charset="0"/>
              </a:rPr>
              <a:t>d</a:t>
            </a:r>
            <a:r>
              <a:rPr lang="en-US" sz="1200" baseline="30000" dirty="0" smtClean="0">
                <a:latin typeface="Arial" pitchFamily="-108" charset="0"/>
              </a:rPr>
              <a:t>2</a:t>
            </a:r>
            <a:r>
              <a:rPr lang="en-US" sz="1200" dirty="0" smtClean="0">
                <a:latin typeface="Arial" pitchFamily="-108" charset="0"/>
              </a:rPr>
              <a:t>b</a:t>
            </a:r>
            <a:r>
              <a:rPr lang="en-US" sz="1200" baseline="-25000" dirty="0" smtClean="0">
                <a:latin typeface="Arial" pitchFamily="-108" charset="0"/>
              </a:rPr>
              <a:t>T</a:t>
            </a:r>
            <a:endParaRPr lang="en-US" sz="2000" b="0" baseline="30000" dirty="0">
              <a:latin typeface="Arial" pitchFamily="-108" charset="0"/>
            </a:endParaRPr>
          </a:p>
        </p:txBody>
      </p:sp>
      <p:sp>
        <p:nvSpPr>
          <p:cNvPr id="52" name="Line 13"/>
          <p:cNvSpPr>
            <a:spLocks noChangeShapeType="1"/>
          </p:cNvSpPr>
          <p:nvPr/>
        </p:nvSpPr>
        <p:spPr bwMode="auto">
          <a:xfrm flipH="1">
            <a:off x="877454" y="1349712"/>
            <a:ext cx="711603" cy="51100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Line 26"/>
          <p:cNvSpPr>
            <a:spLocks noChangeShapeType="1"/>
          </p:cNvSpPr>
          <p:nvPr/>
        </p:nvSpPr>
        <p:spPr bwMode="auto">
          <a:xfrm>
            <a:off x="948480" y="2250462"/>
            <a:ext cx="700687" cy="60531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" name="Text Box 6"/>
          <p:cNvSpPr txBox="1">
            <a:spLocks noChangeArrowheads="1"/>
          </p:cNvSpPr>
          <p:nvPr/>
        </p:nvSpPr>
        <p:spPr bwMode="auto">
          <a:xfrm rot="2481873">
            <a:off x="2448685" y="1379046"/>
            <a:ext cx="46679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0" dirty="0">
                <a:latin typeface="Arial" pitchFamily="-108" charset="0"/>
              </a:rPr>
              <a:t>d</a:t>
            </a:r>
            <a:r>
              <a:rPr lang="en-US" sz="1200" b="0" baseline="30000" dirty="0">
                <a:latin typeface="Arial" pitchFamily="-108" charset="0"/>
              </a:rPr>
              <a:t>2</a:t>
            </a:r>
            <a:r>
              <a:rPr lang="en-US" sz="1200" b="0" dirty="0">
                <a:latin typeface="Arial" pitchFamily="-108" charset="0"/>
              </a:rPr>
              <a:t>k</a:t>
            </a:r>
            <a:r>
              <a:rPr lang="en-US" sz="1200" b="0" baseline="-25000" dirty="0">
                <a:latin typeface="Arial" pitchFamily="-108" charset="0"/>
              </a:rPr>
              <a:t>T</a:t>
            </a:r>
          </a:p>
        </p:txBody>
      </p:sp>
      <p:sp>
        <p:nvSpPr>
          <p:cNvPr id="55" name="Text Box 12"/>
          <p:cNvSpPr txBox="1">
            <a:spLocks noChangeArrowheads="1"/>
          </p:cNvSpPr>
          <p:nvPr/>
        </p:nvSpPr>
        <p:spPr bwMode="auto">
          <a:xfrm rot="19437630">
            <a:off x="2128577" y="2400161"/>
            <a:ext cx="52872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200" b="0" dirty="0" smtClean="0">
                <a:latin typeface="Arial" pitchFamily="-108" charset="0"/>
              </a:rPr>
              <a:t>d</a:t>
            </a:r>
            <a:r>
              <a:rPr lang="en-US" sz="1200" baseline="30000" dirty="0" smtClean="0">
                <a:latin typeface="Arial" pitchFamily="-108" charset="0"/>
              </a:rPr>
              <a:t>2</a:t>
            </a:r>
            <a:r>
              <a:rPr lang="en-US" sz="1200" dirty="0" smtClean="0">
                <a:latin typeface="Arial" pitchFamily="-108" charset="0"/>
              </a:rPr>
              <a:t>b</a:t>
            </a:r>
            <a:r>
              <a:rPr lang="en-US" sz="1200" baseline="-25000" dirty="0" smtClean="0">
                <a:latin typeface="Arial" pitchFamily="-108" charset="0"/>
              </a:rPr>
              <a:t>T</a:t>
            </a:r>
            <a:endParaRPr lang="en-US" sz="2000" b="0" baseline="30000" dirty="0">
              <a:latin typeface="Arial" pitchFamily="-108" charset="0"/>
            </a:endParaRPr>
          </a:p>
        </p:txBody>
      </p:sp>
      <p:sp>
        <p:nvSpPr>
          <p:cNvPr id="56" name="Line 13"/>
          <p:cNvSpPr>
            <a:spLocks noChangeShapeType="1"/>
          </p:cNvSpPr>
          <p:nvPr/>
        </p:nvSpPr>
        <p:spPr bwMode="auto">
          <a:xfrm flipH="1">
            <a:off x="2176933" y="2344768"/>
            <a:ext cx="711603" cy="51100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" name="Line 26"/>
          <p:cNvSpPr>
            <a:spLocks noChangeShapeType="1"/>
          </p:cNvSpPr>
          <p:nvPr/>
        </p:nvSpPr>
        <p:spPr bwMode="auto">
          <a:xfrm>
            <a:off x="2271423" y="1326622"/>
            <a:ext cx="545641" cy="51100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213971" y="830349"/>
            <a:ext cx="2135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Confinement Scale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65979" y="3609662"/>
            <a:ext cx="2135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High Energy Probe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Hard Scale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 rot="1551024">
            <a:off x="7377524" y="4328134"/>
            <a:ext cx="640009" cy="367644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8016170" y="4173699"/>
            <a:ext cx="5440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800000"/>
                </a:solidFill>
              </a:rPr>
              <a:t>Spin</a:t>
            </a:r>
          </a:p>
        </p:txBody>
      </p:sp>
      <p:sp>
        <p:nvSpPr>
          <p:cNvPr id="60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MENU 2019, 3</a:t>
            </a:r>
            <a:r>
              <a:rPr lang="en-US" sz="1200" baseline="30000" dirty="0" smtClean="0">
                <a:solidFill>
                  <a:schemeClr val="bg1"/>
                </a:solidFill>
              </a:rPr>
              <a:t>rd</a:t>
            </a:r>
            <a:r>
              <a:rPr lang="en-US" sz="1200" dirty="0" smtClean="0">
                <a:solidFill>
                  <a:schemeClr val="bg1"/>
                </a:solidFill>
              </a:rPr>
              <a:t> June 2019, Carnegie Mellon University 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1962413" y="-76200"/>
            <a:ext cx="502380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The 3D Nucleon Structure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92629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53854" y="1460500"/>
            <a:ext cx="4131349" cy="88378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326872" y="863600"/>
            <a:ext cx="670828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3D momentum and spin-orbit effect: </a:t>
            </a:r>
          </a:p>
          <a:p>
            <a:r>
              <a:rPr lang="en-US" sz="1600" dirty="0" smtClean="0"/>
              <a:t>Parton kinematics and flavor from observed hadron kinematics and type </a:t>
            </a:r>
          </a:p>
          <a:p>
            <a:endParaRPr lang="en-US" sz="1600" dirty="0" smtClean="0"/>
          </a:p>
          <a:p>
            <a:r>
              <a:rPr lang="en-US" sz="1600" dirty="0" smtClean="0"/>
              <a:t>Distribution and fragmentation convoluted: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3352" y="2760783"/>
            <a:ext cx="4583669" cy="3054118"/>
          </a:xfrm>
          <a:prstGeom prst="rect">
            <a:avLst/>
          </a:prstGeom>
        </p:spPr>
      </p:pic>
      <p:sp>
        <p:nvSpPr>
          <p:cNvPr id="166" name="Rectangle 16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Rectangle 16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71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MENU 2019, 3</a:t>
            </a:r>
            <a:r>
              <a:rPr lang="en-US" sz="1200" baseline="30000" dirty="0" smtClean="0">
                <a:solidFill>
                  <a:schemeClr val="bg1"/>
                </a:solidFill>
              </a:rPr>
              <a:t>rd</a:t>
            </a:r>
            <a:r>
              <a:rPr lang="en-US" sz="1200" dirty="0" smtClean="0">
                <a:solidFill>
                  <a:schemeClr val="bg1"/>
                </a:solidFill>
              </a:rPr>
              <a:t> June 2019, Carnegie Mellon University 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872" y="2638491"/>
            <a:ext cx="3520252" cy="3255529"/>
          </a:xfrm>
          <a:prstGeom prst="rect">
            <a:avLst/>
          </a:prstGeom>
        </p:spPr>
      </p:pic>
      <p:sp>
        <p:nvSpPr>
          <p:cNvPr id="26" name="Rectangle 16"/>
          <p:cNvSpPr>
            <a:spLocks noChangeArrowheads="1"/>
          </p:cNvSpPr>
          <p:nvPr/>
        </p:nvSpPr>
        <p:spPr bwMode="auto">
          <a:xfrm>
            <a:off x="326872" y="2526129"/>
            <a:ext cx="3836847" cy="3556324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ffectLst>
            <a:glow rad="101600">
              <a:schemeClr val="tx2">
                <a:lumMod val="40000"/>
                <a:lumOff val="60000"/>
                <a:alpha val="75000"/>
              </a:schemeClr>
            </a:glo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Rectangle 16"/>
          <p:cNvSpPr>
            <a:spLocks noChangeArrowheads="1"/>
          </p:cNvSpPr>
          <p:nvPr/>
        </p:nvSpPr>
        <p:spPr bwMode="auto">
          <a:xfrm>
            <a:off x="4165600" y="2526129"/>
            <a:ext cx="4824119" cy="3556324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ffectLst>
            <a:glow rad="101600">
              <a:schemeClr val="tx2">
                <a:lumMod val="40000"/>
                <a:lumOff val="60000"/>
                <a:alpha val="75000"/>
              </a:schemeClr>
            </a:glo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28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1060370"/>
              </p:ext>
            </p:extLst>
          </p:nvPr>
        </p:nvGraphicFramePr>
        <p:xfrm>
          <a:off x="4645110" y="1546419"/>
          <a:ext cx="3976596" cy="7887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48151" name="Equation" r:id="rId6" imgW="1981200" imgH="393700" progId="Equation.3">
                  <p:embed/>
                </p:oleObj>
              </mc:Choice>
              <mc:Fallback>
                <p:oleObj name="Equation" r:id="rId6" imgW="19812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5110" y="1546419"/>
                        <a:ext cx="3976596" cy="78879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4"/>
          <p:cNvSpPr/>
          <p:nvPr/>
        </p:nvSpPr>
        <p:spPr>
          <a:xfrm>
            <a:off x="3107553" y="-76200"/>
            <a:ext cx="273351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SIDIS &amp; TMDs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5155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/>
          <p:cNvSpPr/>
          <p:nvPr/>
        </p:nvSpPr>
        <p:spPr>
          <a:xfrm>
            <a:off x="583649" y="701809"/>
            <a:ext cx="2738879" cy="50022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Rectangle 16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Rectangle 16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71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1" name="Text Box 39"/>
          <p:cNvSpPr txBox="1">
            <a:spLocks noChangeArrowheads="1"/>
          </p:cNvSpPr>
          <p:nvPr/>
        </p:nvSpPr>
        <p:spPr bwMode="auto">
          <a:xfrm>
            <a:off x="5863203" y="2775573"/>
            <a:ext cx="2236272" cy="286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200" b="1" dirty="0">
                <a:solidFill>
                  <a:srgbClr val="FF0000"/>
                </a:solidFill>
              </a:rPr>
              <a:t>q</a:t>
            </a:r>
            <a:r>
              <a:rPr lang="en-US" sz="1200" b="1" dirty="0" smtClean="0">
                <a:solidFill>
                  <a:srgbClr val="FF0000"/>
                </a:solidFill>
              </a:rPr>
              <a:t>uark </a:t>
            </a:r>
            <a:r>
              <a:rPr lang="en-US" sz="1200" b="1" dirty="0" err="1" smtClean="0">
                <a:solidFill>
                  <a:srgbClr val="FF0000"/>
                </a:solidFill>
              </a:rPr>
              <a:t>polarisation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92" name="Text Box 40"/>
          <p:cNvSpPr txBox="1">
            <a:spLocks noChangeArrowheads="1"/>
          </p:cNvSpPr>
          <p:nvPr/>
        </p:nvSpPr>
        <p:spPr bwMode="auto">
          <a:xfrm rot="16200000">
            <a:off x="4288785" y="3858279"/>
            <a:ext cx="1937691" cy="286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200" b="1" dirty="0">
                <a:solidFill>
                  <a:srgbClr val="FF0000"/>
                </a:solidFill>
              </a:rPr>
              <a:t>nucleon </a:t>
            </a:r>
            <a:r>
              <a:rPr lang="en-US" sz="1200" b="1" dirty="0" err="1">
                <a:solidFill>
                  <a:srgbClr val="FF0000"/>
                </a:solidFill>
              </a:rPr>
              <a:t>polarisation</a:t>
            </a:r>
            <a:endParaRPr lang="en-US" sz="1200" b="1" dirty="0">
              <a:solidFill>
                <a:srgbClr val="FF0000"/>
              </a:solidFill>
            </a:endParaRPr>
          </a:p>
        </p:txBody>
      </p:sp>
      <p:graphicFrame>
        <p:nvGraphicFramePr>
          <p:cNvPr id="93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8243837"/>
              </p:ext>
            </p:extLst>
          </p:nvPr>
        </p:nvGraphicFramePr>
        <p:xfrm>
          <a:off x="5478717" y="3145224"/>
          <a:ext cx="2681222" cy="1786574"/>
        </p:xfrm>
        <a:graphic>
          <a:graphicData uri="http://schemas.openxmlformats.org/drawingml/2006/table">
            <a:tbl>
              <a:tblPr firstRow="1" bandRow="1"/>
              <a:tblGrid>
                <a:gridCol w="544414"/>
                <a:gridCol w="685025"/>
                <a:gridCol w="685025"/>
                <a:gridCol w="766758"/>
              </a:tblGrid>
              <a:tr h="326889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N</a:t>
                      </a:r>
                      <a:r>
                        <a:rPr kumimoji="0" lang="it-IT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/</a:t>
                      </a:r>
                      <a:r>
                        <a:rPr kumimoji="0" lang="it-IT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q</a:t>
                      </a:r>
                      <a:endParaRPr kumimoji="0" lang="it-IT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0162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53458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33570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4" name="Object 6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0752642"/>
              </p:ext>
            </p:extLst>
          </p:nvPr>
        </p:nvGraphicFramePr>
        <p:xfrm>
          <a:off x="6216148" y="3536288"/>
          <a:ext cx="217488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45469" name="Equation" r:id="rId4" imgW="203200" imgH="228600" progId="Equation.3">
                  <p:embed/>
                </p:oleObj>
              </mc:Choice>
              <mc:Fallback>
                <p:oleObj name="Equation" r:id="rId4" imgW="203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16148" y="3536288"/>
                        <a:ext cx="217488" cy="307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5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4137915"/>
              </p:ext>
            </p:extLst>
          </p:nvPr>
        </p:nvGraphicFramePr>
        <p:xfrm>
          <a:off x="6957243" y="3993541"/>
          <a:ext cx="239444" cy="3318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45470" name="Equation" r:id="rId6" imgW="165100" imgH="228600" progId="Equation.3">
                  <p:embed/>
                </p:oleObj>
              </mc:Choice>
              <mc:Fallback>
                <p:oleObj name="Equation" r:id="rId6" imgW="1651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57243" y="3993541"/>
                        <a:ext cx="239444" cy="33182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6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0438628"/>
              </p:ext>
            </p:extLst>
          </p:nvPr>
        </p:nvGraphicFramePr>
        <p:xfrm>
          <a:off x="6954718" y="4517552"/>
          <a:ext cx="277812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45471" name="Equation" r:id="rId8" imgW="228600" imgH="228600" progId="Equation.3">
                  <p:embed/>
                </p:oleObj>
              </mc:Choice>
              <mc:Fallback>
                <p:oleObj name="Equation" r:id="rId8" imgW="228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54718" y="4517552"/>
                        <a:ext cx="277812" cy="2794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7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6117960"/>
              </p:ext>
            </p:extLst>
          </p:nvPr>
        </p:nvGraphicFramePr>
        <p:xfrm>
          <a:off x="7624654" y="3992142"/>
          <a:ext cx="290223" cy="33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45472" name="Equation" r:id="rId10" imgW="228600" imgH="266400" progId="Equation.3">
                  <p:embed/>
                </p:oleObj>
              </mc:Choice>
              <mc:Fallback>
                <p:oleObj name="Equation" r:id="rId10" imgW="22860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4654" y="3992142"/>
                        <a:ext cx="290223" cy="3387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8" name="Object 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4768219"/>
              </p:ext>
            </p:extLst>
          </p:nvPr>
        </p:nvGraphicFramePr>
        <p:xfrm>
          <a:off x="7522402" y="4472165"/>
          <a:ext cx="534988" cy="325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45473" name="Equation" r:id="rId12" imgW="381000" imgH="228600" progId="Equation.3">
                  <p:embed/>
                </p:oleObj>
              </mc:Choice>
              <mc:Fallback>
                <p:oleObj name="Equation" r:id="rId12" imgW="3810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2402" y="4472165"/>
                        <a:ext cx="534988" cy="32543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9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1237278"/>
              </p:ext>
            </p:extLst>
          </p:nvPr>
        </p:nvGraphicFramePr>
        <p:xfrm>
          <a:off x="7624655" y="3500996"/>
          <a:ext cx="290222" cy="3812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45474" name="Equation" r:id="rId14" imgW="203040" imgH="266400" progId="Equation.3">
                  <p:embed/>
                </p:oleObj>
              </mc:Choice>
              <mc:Fallback>
                <p:oleObj name="Equation" r:id="rId14" imgW="20304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4655" y="3500996"/>
                        <a:ext cx="290222" cy="38128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0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1052955"/>
              </p:ext>
            </p:extLst>
          </p:nvPr>
        </p:nvGraphicFramePr>
        <p:xfrm>
          <a:off x="6221560" y="4471747"/>
          <a:ext cx="277827" cy="3363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45475" name="Equation" r:id="rId16" imgW="215900" imgH="228600" progId="Equation.3">
                  <p:embed/>
                </p:oleObj>
              </mc:Choice>
              <mc:Fallback>
                <p:oleObj name="Equation" r:id="rId16" imgW="2159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1560" y="4471747"/>
                        <a:ext cx="277827" cy="33631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1" name="Rectangle 4"/>
          <p:cNvSpPr>
            <a:spLocks/>
          </p:cNvSpPr>
          <p:nvPr/>
        </p:nvSpPr>
        <p:spPr bwMode="auto">
          <a:xfrm>
            <a:off x="7385610" y="3476478"/>
            <a:ext cx="770592" cy="1649791"/>
          </a:xfrm>
          <a:prstGeom prst="rect">
            <a:avLst/>
          </a:prstGeom>
          <a:gradFill rotWithShape="0">
            <a:gsLst>
              <a:gs pos="0">
                <a:srgbClr val="0080FF">
                  <a:alpha val="25000"/>
                </a:srgbClr>
              </a:gs>
              <a:gs pos="100000">
                <a:srgbClr val="FFFFFF">
                  <a:alpha val="25000"/>
                </a:srgbClr>
              </a:gs>
            </a:gsLst>
            <a:lin ang="5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Times"/>
            </a:endParaRPr>
          </a:p>
        </p:txBody>
      </p:sp>
      <p:graphicFrame>
        <p:nvGraphicFramePr>
          <p:cNvPr id="102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3537084"/>
              </p:ext>
            </p:extLst>
          </p:nvPr>
        </p:nvGraphicFramePr>
        <p:xfrm>
          <a:off x="5509577" y="5506663"/>
          <a:ext cx="2681222" cy="799546"/>
        </p:xfrm>
        <a:graphic>
          <a:graphicData uri="http://schemas.openxmlformats.org/drawingml/2006/table">
            <a:tbl>
              <a:tblPr firstRow="1" bandRow="1"/>
              <a:tblGrid>
                <a:gridCol w="544414"/>
                <a:gridCol w="685025"/>
                <a:gridCol w="685025"/>
                <a:gridCol w="766758"/>
              </a:tblGrid>
              <a:tr h="326889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N</a:t>
                      </a:r>
                      <a:r>
                        <a:rPr kumimoji="0" lang="it-IT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/</a:t>
                      </a:r>
                      <a:r>
                        <a:rPr kumimoji="0" lang="it-IT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q</a:t>
                      </a:r>
                      <a:endParaRPr kumimoji="0" lang="it-IT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0162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03" name="Text Box 40"/>
          <p:cNvSpPr txBox="1">
            <a:spLocks noChangeArrowheads="1"/>
          </p:cNvSpPr>
          <p:nvPr/>
        </p:nvSpPr>
        <p:spPr bwMode="auto">
          <a:xfrm rot="16200000">
            <a:off x="4279377" y="5551574"/>
            <a:ext cx="1937691" cy="286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200" b="1" dirty="0" smtClean="0">
                <a:solidFill>
                  <a:srgbClr val="FF0000"/>
                </a:solidFill>
              </a:rPr>
              <a:t>hadron </a:t>
            </a:r>
            <a:r>
              <a:rPr lang="en-US" sz="1200" b="1" dirty="0" err="1">
                <a:solidFill>
                  <a:srgbClr val="FF0000"/>
                </a:solidFill>
              </a:rPr>
              <a:t>polarisation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104" name="Text Box 39"/>
          <p:cNvSpPr txBox="1">
            <a:spLocks noChangeArrowheads="1"/>
          </p:cNvSpPr>
          <p:nvPr/>
        </p:nvSpPr>
        <p:spPr bwMode="auto">
          <a:xfrm>
            <a:off x="5996775" y="5148172"/>
            <a:ext cx="2236272" cy="286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200" b="1" dirty="0">
                <a:solidFill>
                  <a:srgbClr val="FF0000"/>
                </a:solidFill>
              </a:rPr>
              <a:t>q</a:t>
            </a:r>
            <a:r>
              <a:rPr lang="en-US" sz="1200" b="1" dirty="0" smtClean="0">
                <a:solidFill>
                  <a:srgbClr val="FF0000"/>
                </a:solidFill>
              </a:rPr>
              <a:t>uark </a:t>
            </a:r>
            <a:r>
              <a:rPr lang="en-US" sz="1200" b="1" dirty="0" err="1" smtClean="0">
                <a:solidFill>
                  <a:srgbClr val="FF0000"/>
                </a:solidFill>
              </a:rPr>
              <a:t>polarisation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105" name="Rectangle 4"/>
          <p:cNvSpPr>
            <a:spLocks/>
          </p:cNvSpPr>
          <p:nvPr/>
        </p:nvSpPr>
        <p:spPr bwMode="auto">
          <a:xfrm>
            <a:off x="7420207" y="5831407"/>
            <a:ext cx="770592" cy="512822"/>
          </a:xfrm>
          <a:prstGeom prst="rect">
            <a:avLst/>
          </a:prstGeom>
          <a:gradFill rotWithShape="0">
            <a:gsLst>
              <a:gs pos="0">
                <a:srgbClr val="0080FF">
                  <a:alpha val="25000"/>
                </a:srgbClr>
              </a:gs>
              <a:gs pos="100000">
                <a:srgbClr val="FFFFFF">
                  <a:alpha val="25000"/>
                </a:srgbClr>
              </a:gs>
            </a:gsLst>
            <a:lin ang="5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Times"/>
            </a:endParaRPr>
          </a:p>
        </p:txBody>
      </p:sp>
      <p:graphicFrame>
        <p:nvGraphicFramePr>
          <p:cNvPr id="106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8797774"/>
              </p:ext>
            </p:extLst>
          </p:nvPr>
        </p:nvGraphicFramePr>
        <p:xfrm>
          <a:off x="6259261" y="5886815"/>
          <a:ext cx="293688" cy="331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45476" name="Equation" r:id="rId18" imgW="203200" imgH="228600" progId="Equation.3">
                  <p:embed/>
                </p:oleObj>
              </mc:Choice>
              <mc:Fallback>
                <p:oleObj name="Equation" r:id="rId18" imgW="203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59261" y="5886815"/>
                        <a:ext cx="293688" cy="33178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7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5689041"/>
              </p:ext>
            </p:extLst>
          </p:nvPr>
        </p:nvGraphicFramePr>
        <p:xfrm>
          <a:off x="7641974" y="5905865"/>
          <a:ext cx="347662" cy="331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45477" name="Equation" r:id="rId20" imgW="241300" imgH="228600" progId="Equation.3">
                  <p:embed/>
                </p:oleObj>
              </mc:Choice>
              <mc:Fallback>
                <p:oleObj name="Equation" r:id="rId20" imgW="2413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41974" y="5905865"/>
                        <a:ext cx="347662" cy="33178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 descr="atlante.jp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50" y="1506747"/>
            <a:ext cx="2738878" cy="50025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33975" y="2156740"/>
            <a:ext cx="7832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TMD</a:t>
            </a:r>
          </a:p>
          <a:p>
            <a:r>
              <a:rPr lang="en-US" dirty="0" smtClean="0"/>
              <a:t>World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83650" y="701809"/>
            <a:ext cx="26397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Beauty and complexity of the </a:t>
            </a:r>
          </a:p>
          <a:p>
            <a:r>
              <a:rPr lang="en-US" sz="1400" dirty="0"/>
              <a:t>u</a:t>
            </a:r>
            <a:r>
              <a:rPr lang="en-US" sz="1400" dirty="0" smtClean="0"/>
              <a:t>nique strong-interacting world</a:t>
            </a:r>
            <a:endParaRPr lang="en-US" sz="1400" dirty="0"/>
          </a:p>
        </p:txBody>
      </p:sp>
      <p:sp>
        <p:nvSpPr>
          <p:cNvPr id="30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MENU 2019, 3</a:t>
            </a:r>
            <a:r>
              <a:rPr lang="en-US" sz="1200" baseline="30000" dirty="0" smtClean="0">
                <a:solidFill>
                  <a:schemeClr val="bg1"/>
                </a:solidFill>
              </a:rPr>
              <a:t>rd</a:t>
            </a:r>
            <a:r>
              <a:rPr lang="en-US" sz="1200" dirty="0" smtClean="0">
                <a:solidFill>
                  <a:schemeClr val="bg1"/>
                </a:solidFill>
              </a:rPr>
              <a:t> June 2019, Carnegie Mellon University 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4892245" y="656486"/>
            <a:ext cx="3720898" cy="2041556"/>
            <a:chOff x="4714524" y="4500168"/>
            <a:chExt cx="3720898" cy="2041556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4714524" y="4500168"/>
              <a:ext cx="3720898" cy="2041556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5675902" y="4562125"/>
              <a:ext cx="20185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Symbol" charset="2"/>
                  <a:cs typeface="Symbol" charset="2"/>
                </a:rPr>
                <a:t>L</a:t>
              </a:r>
              <a:r>
                <a:rPr lang="en-US" sz="1200" baseline="-25000" dirty="0" smtClean="0">
                  <a:latin typeface="+mj-lt"/>
                </a:rPr>
                <a:t>QCD</a:t>
              </a:r>
              <a:r>
                <a:rPr lang="en-US" sz="1200" dirty="0" smtClean="0">
                  <a:latin typeface="+mj-lt"/>
                </a:rPr>
                <a:t>&lt;&lt;</a:t>
              </a:r>
              <a:r>
                <a:rPr lang="en-US" sz="1200" dirty="0" err="1" smtClean="0">
                  <a:latin typeface="+mj-lt"/>
                </a:rPr>
                <a:t>q</a:t>
              </a:r>
              <a:r>
                <a:rPr lang="en-US" sz="1200" baseline="-25000" dirty="0" err="1" smtClean="0">
                  <a:latin typeface="+mj-lt"/>
                </a:rPr>
                <a:t>T</a:t>
              </a:r>
              <a:r>
                <a:rPr lang="en-US" sz="1200" dirty="0" smtClean="0">
                  <a:latin typeface="+mj-lt"/>
                </a:rPr>
                <a:t>&lt;&lt;Q     same physics</a:t>
              </a:r>
              <a:endParaRPr lang="en-US" sz="1200" dirty="0">
                <a:latin typeface="+mj-lt"/>
              </a:endParaRPr>
            </a:p>
          </p:txBody>
        </p:sp>
      </p:grpSp>
      <p:sp>
        <p:nvSpPr>
          <p:cNvPr id="34" name="Oval 33"/>
          <p:cNvSpPr/>
          <p:nvPr/>
        </p:nvSpPr>
        <p:spPr>
          <a:xfrm>
            <a:off x="8009282" y="1426633"/>
            <a:ext cx="430410" cy="381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4842976" y="1382600"/>
            <a:ext cx="430410" cy="381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7962025" y="1461300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PDF</a:t>
            </a:r>
            <a:endParaRPr lang="en-US" sz="1400" dirty="0"/>
          </a:p>
        </p:txBody>
      </p:sp>
      <p:sp>
        <p:nvSpPr>
          <p:cNvPr id="37" name="TextBox 36"/>
          <p:cNvSpPr txBox="1"/>
          <p:nvPr/>
        </p:nvSpPr>
        <p:spPr>
          <a:xfrm>
            <a:off x="4764582" y="1410280"/>
            <a:ext cx="5735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TMD</a:t>
            </a:r>
            <a:endParaRPr lang="en-US" sz="1400" dirty="0"/>
          </a:p>
        </p:txBody>
      </p:sp>
      <p:sp>
        <p:nvSpPr>
          <p:cNvPr id="38" name="Rectangle 37"/>
          <p:cNvSpPr/>
          <p:nvPr/>
        </p:nvSpPr>
        <p:spPr>
          <a:xfrm>
            <a:off x="4594328" y="1840278"/>
            <a:ext cx="774087" cy="5021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2645210" y="-76200"/>
            <a:ext cx="365819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Parton </a:t>
            </a:r>
            <a:r>
              <a:rPr lang="en-US" sz="3600" dirty="0" err="1" smtClean="0">
                <a:ln w="1905"/>
                <a:solidFill>
                  <a:schemeClr val="bg1"/>
                </a:solidFill>
                <a:latin typeface="Calibri"/>
              </a:rPr>
              <a:t>Correlators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6393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143760" y="6511107"/>
            <a:ext cx="320474" cy="1174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18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2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MENU 2019, 3</a:t>
            </a:r>
            <a:r>
              <a:rPr lang="en-US" sz="1200" baseline="30000" dirty="0" smtClean="0">
                <a:solidFill>
                  <a:schemeClr val="bg1"/>
                </a:solidFill>
              </a:rPr>
              <a:t>rd</a:t>
            </a:r>
            <a:r>
              <a:rPr lang="en-US" sz="1200" dirty="0" smtClean="0">
                <a:solidFill>
                  <a:schemeClr val="bg1"/>
                </a:solidFill>
              </a:rPr>
              <a:t> June 2019, Carnegie Mellon University 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54" name="Picture 53" descr="Bacchetta_P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9" y="2972241"/>
            <a:ext cx="3854686" cy="3463033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1130226" y="2821981"/>
            <a:ext cx="27809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/>
              <a:t>A</a:t>
            </a:r>
            <a:r>
              <a:rPr lang="en-US" sz="1200" b="1" dirty="0"/>
              <a:t>.</a:t>
            </a:r>
            <a:r>
              <a:rPr lang="en-US" sz="1200" b="1" dirty="0" smtClean="0"/>
              <a:t> </a:t>
            </a:r>
            <a:r>
              <a:rPr lang="en-US" sz="1200" b="1" dirty="0" err="1" smtClean="0"/>
              <a:t>Bacchetta</a:t>
            </a:r>
            <a:r>
              <a:rPr lang="en-US" sz="1200" b="1" dirty="0" smtClean="0"/>
              <a:t>++   [arXiv</a:t>
            </a:r>
            <a:r>
              <a:rPr lang="en-US" sz="1200" b="1" dirty="0"/>
              <a:t>:</a:t>
            </a:r>
            <a:r>
              <a:rPr lang="en-US" sz="1200" b="1" dirty="0" smtClean="0"/>
              <a:t>1703.10157]</a:t>
            </a:r>
            <a:endParaRPr lang="en-US" sz="1200" dirty="0"/>
          </a:p>
        </p:txBody>
      </p:sp>
      <p:grpSp>
        <p:nvGrpSpPr>
          <p:cNvPr id="31" name="Group 30"/>
          <p:cNvGrpSpPr/>
          <p:nvPr/>
        </p:nvGrpSpPr>
        <p:grpSpPr>
          <a:xfrm>
            <a:off x="4192784" y="2790482"/>
            <a:ext cx="4830168" cy="3545399"/>
            <a:chOff x="4089307" y="2386160"/>
            <a:chExt cx="4830168" cy="354539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89307" y="2386160"/>
              <a:ext cx="4830168" cy="3545399"/>
            </a:xfrm>
            <a:prstGeom prst="rect">
              <a:avLst/>
            </a:prstGeom>
          </p:spPr>
        </p:pic>
        <p:cxnSp>
          <p:nvCxnSpPr>
            <p:cNvPr id="12" name="Straight Connector 11"/>
            <p:cNvCxnSpPr/>
            <p:nvPr/>
          </p:nvCxnSpPr>
          <p:spPr>
            <a:xfrm flipV="1">
              <a:off x="6567078" y="4943593"/>
              <a:ext cx="675879" cy="9408"/>
            </a:xfrm>
            <a:prstGeom prst="line">
              <a:avLst/>
            </a:prstGeom>
            <a:ln>
              <a:solidFill>
                <a:srgbClr val="9B252B"/>
              </a:solidFill>
              <a:headEnd type="diamond"/>
              <a:tailEnd type="diamond"/>
            </a:ln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22" name="Left Arrow 21"/>
            <p:cNvSpPr/>
            <p:nvPr/>
          </p:nvSpPr>
          <p:spPr>
            <a:xfrm>
              <a:off x="7431342" y="4850035"/>
              <a:ext cx="197555" cy="178741"/>
            </a:xfrm>
            <a:prstGeom prst="left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671238" y="4798300"/>
              <a:ext cx="60357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9B252B"/>
                  </a:solidFill>
                </a:rPr>
                <a:t>TMDs</a:t>
              </a:r>
              <a:endParaRPr lang="en-US" sz="1200" b="1" dirty="0">
                <a:solidFill>
                  <a:srgbClr val="9B252B"/>
                </a:solidFill>
              </a:endParaRP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0725" y="943568"/>
            <a:ext cx="2712249" cy="43226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6189" y="1310712"/>
            <a:ext cx="1652776" cy="41531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67078" y="1660176"/>
            <a:ext cx="1762962" cy="46616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29799" y="1367154"/>
            <a:ext cx="593305" cy="355983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529450" y="2113616"/>
            <a:ext cx="15127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9B252B"/>
                </a:solidFill>
                <a:latin typeface="Times"/>
                <a:cs typeface="Times"/>
              </a:rPr>
              <a:t>+9 / -6 (TMDs)</a:t>
            </a:r>
            <a:endParaRPr lang="en-US" sz="1600" b="1" dirty="0">
              <a:solidFill>
                <a:srgbClr val="9B252B"/>
              </a:solidFill>
              <a:latin typeface="Times"/>
              <a:cs typeface="Times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6416810" y="2683628"/>
            <a:ext cx="23501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/>
              <a:t>ATLAS++   [arXiv</a:t>
            </a:r>
            <a:r>
              <a:rPr lang="en-US" sz="1200" b="1" dirty="0"/>
              <a:t>:</a:t>
            </a:r>
            <a:r>
              <a:rPr lang="en-US" sz="1200" b="1" dirty="0" smtClean="0"/>
              <a:t>1701.07240]</a:t>
            </a:r>
            <a:endParaRPr lang="en-US" sz="1200" dirty="0"/>
          </a:p>
        </p:txBody>
      </p:sp>
      <p:sp>
        <p:nvSpPr>
          <p:cNvPr id="32" name="Rectangle 31"/>
          <p:cNvSpPr/>
          <p:nvPr/>
        </p:nvSpPr>
        <p:spPr>
          <a:xfrm>
            <a:off x="4860725" y="724370"/>
            <a:ext cx="4162227" cy="1807833"/>
          </a:xfrm>
          <a:prstGeom prst="rect">
            <a:avLst/>
          </a:prstGeom>
          <a:noFill/>
          <a:ln w="1905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3" name="Object 6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1477604"/>
              </p:ext>
            </p:extLst>
          </p:nvPr>
        </p:nvGraphicFramePr>
        <p:xfrm>
          <a:off x="1414092" y="740543"/>
          <a:ext cx="1942513" cy="406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5274" name="Equation" r:id="rId10" imgW="1320800" imgH="279400" progId="Equation.3">
                  <p:embed/>
                </p:oleObj>
              </mc:Choice>
              <mc:Fallback>
                <p:oleObj name="Equation" r:id="rId10" imgW="13208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414092" y="740543"/>
                        <a:ext cx="1942513" cy="406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4" name="Picture 63" descr="Up_unpol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92" y="1172400"/>
            <a:ext cx="1862667" cy="1649581"/>
          </a:xfrm>
          <a:prstGeom prst="rect">
            <a:avLst/>
          </a:prstGeom>
        </p:spPr>
      </p:pic>
      <p:pic>
        <p:nvPicPr>
          <p:cNvPr id="65" name="Picture 64" descr="Down_unpol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976" y="1172400"/>
            <a:ext cx="1844276" cy="1700370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2651857" y="-76200"/>
            <a:ext cx="364489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err="1" smtClean="0">
                <a:ln w="1905"/>
                <a:solidFill>
                  <a:schemeClr val="bg1"/>
                </a:solidFill>
                <a:latin typeface="Calibri"/>
              </a:rPr>
              <a:t>Unpolarised</a:t>
            </a: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 TMDs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1360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uller_RA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239" y="3148562"/>
            <a:ext cx="3488136" cy="3216708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-14806" y="1660728"/>
            <a:ext cx="5531686" cy="4982935"/>
            <a:chOff x="76634" y="1660728"/>
            <a:chExt cx="5531686" cy="4982935"/>
          </a:xfrm>
        </p:grpSpPr>
        <p:pic>
          <p:nvPicPr>
            <p:cNvPr id="36" name="Picture 35" descr="multA_plot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34" y="1660860"/>
              <a:ext cx="5390672" cy="4982803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>
            <a:xfrm>
              <a:off x="2928168" y="1660728"/>
              <a:ext cx="2680152" cy="49678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/>
          <p:cNvSpPr/>
          <p:nvPr/>
        </p:nvSpPr>
        <p:spPr>
          <a:xfrm rot="16200000">
            <a:off x="-385517" y="6049466"/>
            <a:ext cx="1036324" cy="2652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19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5" name="Picture 4" descr="q0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90" y="1008088"/>
            <a:ext cx="2609528" cy="279281"/>
          </a:xfrm>
          <a:prstGeom prst="rect">
            <a:avLst/>
          </a:prstGeom>
        </p:spPr>
      </p:pic>
      <p:pic>
        <p:nvPicPr>
          <p:cNvPr id="12" name="Picture 11" descr="sPbPb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692" y="5908984"/>
            <a:ext cx="1389059" cy="221601"/>
          </a:xfrm>
          <a:prstGeom prst="rect">
            <a:avLst/>
          </a:prstGeom>
        </p:spPr>
      </p:pic>
      <p:pic>
        <p:nvPicPr>
          <p:cNvPr id="14" name="Picture 13" descr="q0PbPb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166" y="5533696"/>
            <a:ext cx="2191495" cy="27962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335367" y="630451"/>
            <a:ext cx="569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DIS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989306" y="5172615"/>
            <a:ext cx="646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LHC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182875" y="5822884"/>
            <a:ext cx="8064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Pb+Pb</a:t>
            </a:r>
            <a:endParaRPr lang="en-US" sz="1600" dirty="0"/>
          </a:p>
        </p:txBody>
      </p:sp>
      <p:sp>
        <p:nvSpPr>
          <p:cNvPr id="33" name="TextBox 32"/>
          <p:cNvSpPr txBox="1"/>
          <p:nvPr/>
        </p:nvSpPr>
        <p:spPr>
          <a:xfrm>
            <a:off x="658056" y="1363840"/>
            <a:ext cx="21874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N-B Chang ++   [arXiv:1401.5109]</a:t>
            </a:r>
            <a:endParaRPr lang="en-US" sz="1000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3388718" y="4756916"/>
            <a:ext cx="19594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JET Coll.     [arXiv:1312.5003]</a:t>
            </a:r>
            <a:endParaRPr lang="en-US" sz="1000" b="1" dirty="0"/>
          </a:p>
        </p:txBody>
      </p:sp>
      <p:sp>
        <p:nvSpPr>
          <p:cNvPr id="47" name="Rectangle 46"/>
          <p:cNvSpPr/>
          <p:nvPr/>
        </p:nvSpPr>
        <p:spPr>
          <a:xfrm>
            <a:off x="5646616" y="914399"/>
            <a:ext cx="312615" cy="858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/>
          <p:cNvGrpSpPr/>
          <p:nvPr/>
        </p:nvGrpSpPr>
        <p:grpSpPr>
          <a:xfrm>
            <a:off x="3049480" y="3416319"/>
            <a:ext cx="2563759" cy="1039291"/>
            <a:chOff x="3763024" y="607415"/>
            <a:chExt cx="2563759" cy="1039291"/>
          </a:xfrm>
        </p:grpSpPr>
        <p:sp>
          <p:nvSpPr>
            <p:cNvPr id="42" name="TextBox 41"/>
            <p:cNvSpPr txBox="1"/>
            <p:nvPr/>
          </p:nvSpPr>
          <p:spPr>
            <a:xfrm>
              <a:off x="4507599" y="607415"/>
              <a:ext cx="7488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RHIC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3763024" y="914399"/>
              <a:ext cx="2563759" cy="732307"/>
              <a:chOff x="3763024" y="914399"/>
              <a:chExt cx="2563759" cy="732307"/>
            </a:xfrm>
          </p:grpSpPr>
          <p:pic>
            <p:nvPicPr>
              <p:cNvPr id="44" name="Picture 43" descr="sAA.png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86557" y="1363854"/>
                <a:ext cx="1540226" cy="246207"/>
              </a:xfrm>
              <a:prstGeom prst="rect">
                <a:avLst/>
              </a:prstGeom>
            </p:spPr>
          </p:pic>
          <p:pic>
            <p:nvPicPr>
              <p:cNvPr id="46" name="Picture 45" descr="q0AA.png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99290" y="984998"/>
                <a:ext cx="2427493" cy="287196"/>
              </a:xfrm>
              <a:prstGeom prst="rect">
                <a:avLst/>
              </a:prstGeom>
            </p:spPr>
          </p:pic>
          <p:sp>
            <p:nvSpPr>
              <p:cNvPr id="49" name="TextBox 48"/>
              <p:cNvSpPr txBox="1"/>
              <p:nvPr/>
            </p:nvSpPr>
            <p:spPr>
              <a:xfrm>
                <a:off x="3763024" y="1308152"/>
                <a:ext cx="80643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err="1" smtClean="0"/>
                  <a:t>Au+Au</a:t>
                </a:r>
                <a:endParaRPr lang="en-US" sz="1600" dirty="0"/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5646616" y="914399"/>
                <a:ext cx="312615" cy="858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4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MENU 2019, 3</a:t>
            </a:r>
            <a:r>
              <a:rPr lang="en-US" sz="1200" baseline="30000" dirty="0" smtClean="0">
                <a:solidFill>
                  <a:schemeClr val="bg1"/>
                </a:solidFill>
              </a:rPr>
              <a:t>rd</a:t>
            </a:r>
            <a:r>
              <a:rPr lang="en-US" sz="1200" dirty="0" smtClean="0">
                <a:solidFill>
                  <a:schemeClr val="bg1"/>
                </a:solidFill>
              </a:rPr>
              <a:t> June 2019, Carnegie Mellon University 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3574227" y="1187214"/>
            <a:ext cx="5502923" cy="1770610"/>
            <a:chOff x="1270000" y="1522849"/>
            <a:chExt cx="6366566" cy="1929243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385454" y="1588115"/>
              <a:ext cx="5795819" cy="1704653"/>
            </a:xfrm>
            <a:prstGeom prst="rect">
              <a:avLst/>
            </a:prstGeom>
          </p:spPr>
        </p:pic>
        <p:sp>
          <p:nvSpPr>
            <p:cNvPr id="40" name="Rectangle 39"/>
            <p:cNvSpPr/>
            <p:nvPr/>
          </p:nvSpPr>
          <p:spPr>
            <a:xfrm>
              <a:off x="1270001" y="3151910"/>
              <a:ext cx="5911274" cy="3001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1270000" y="1522849"/>
              <a:ext cx="6366566" cy="4976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574227" y="754297"/>
            <a:ext cx="526410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Parton propagation in nuclear matter</a:t>
            </a:r>
          </a:p>
          <a:p>
            <a:endParaRPr lang="en-US" sz="800" dirty="0" smtClean="0"/>
          </a:p>
          <a:p>
            <a:r>
              <a:rPr lang="en-US" sz="1400" dirty="0" smtClean="0"/>
              <a:t>In DIS: kinematic control via scattered electron and target nuclei</a:t>
            </a:r>
            <a:endParaRPr lang="en-US" sz="1400" dirty="0"/>
          </a:p>
        </p:txBody>
      </p:sp>
      <p:sp>
        <p:nvSpPr>
          <p:cNvPr id="51" name="Rectangle 50"/>
          <p:cNvSpPr/>
          <p:nvPr/>
        </p:nvSpPr>
        <p:spPr>
          <a:xfrm>
            <a:off x="2252067" y="-76200"/>
            <a:ext cx="444447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Medium Modifications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7671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3912" y="1213784"/>
            <a:ext cx="6576260" cy="5113121"/>
          </a:xfrm>
          <a:prstGeom prst="rect">
            <a:avLst/>
          </a:prstGeom>
        </p:spPr>
      </p:pic>
      <p:sp>
        <p:nvSpPr>
          <p:cNvPr id="47" name="Rounded Rectangle 46"/>
          <p:cNvSpPr/>
          <p:nvPr/>
        </p:nvSpPr>
        <p:spPr>
          <a:xfrm>
            <a:off x="212054" y="890137"/>
            <a:ext cx="4325309" cy="235741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5524" name="Line 4"/>
          <p:cNvSpPr>
            <a:spLocks noChangeShapeType="1"/>
          </p:cNvSpPr>
          <p:nvPr/>
        </p:nvSpPr>
        <p:spPr bwMode="auto">
          <a:xfrm>
            <a:off x="1589058" y="6146215"/>
            <a:ext cx="723900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3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ight Triangle 1"/>
          <p:cNvSpPr/>
          <p:nvPr/>
        </p:nvSpPr>
        <p:spPr>
          <a:xfrm>
            <a:off x="2237910" y="4481476"/>
            <a:ext cx="1121785" cy="1664739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983912" y="4375720"/>
            <a:ext cx="902422" cy="9120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237910" y="5391716"/>
            <a:ext cx="625334" cy="800680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2120595" y="4768273"/>
            <a:ext cx="742649" cy="623445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522070" y="3671217"/>
            <a:ext cx="211171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Longitudinal</a:t>
            </a:r>
            <a:r>
              <a:rPr lang="en-US" sz="1400" dirty="0" smtClean="0"/>
              <a:t> </a:t>
            </a:r>
            <a:r>
              <a:rPr lang="en-US" sz="1400" dirty="0" smtClean="0">
                <a:solidFill>
                  <a:srgbClr val="0000FF"/>
                </a:solidFill>
              </a:rPr>
              <a:t>momentum</a:t>
            </a:r>
          </a:p>
          <a:p>
            <a:r>
              <a:rPr lang="en-US" i="1" dirty="0">
                <a:solidFill>
                  <a:srgbClr val="0000FF"/>
                </a:solidFill>
              </a:rPr>
              <a:t>k</a:t>
            </a:r>
            <a:r>
              <a:rPr lang="en-US" i="1" baseline="30000" dirty="0" smtClean="0">
                <a:solidFill>
                  <a:srgbClr val="0000FF"/>
                </a:solidFill>
              </a:rPr>
              <a:t>+</a:t>
            </a:r>
            <a:r>
              <a:rPr lang="en-US" i="1" dirty="0" smtClean="0">
                <a:solidFill>
                  <a:srgbClr val="0000FF"/>
                </a:solidFill>
              </a:rPr>
              <a:t>=</a:t>
            </a:r>
            <a:r>
              <a:rPr lang="en-US" i="1" dirty="0" err="1" smtClean="0">
                <a:solidFill>
                  <a:srgbClr val="0000FF"/>
                </a:solidFill>
              </a:rPr>
              <a:t>xP</a:t>
            </a:r>
            <a:r>
              <a:rPr lang="en-US" i="1" baseline="30000" dirty="0" smtClean="0">
                <a:solidFill>
                  <a:srgbClr val="0000FF"/>
                </a:solidFill>
              </a:rPr>
              <a:t>+</a:t>
            </a:r>
            <a:endParaRPr lang="en-US" i="1" baseline="30000" dirty="0">
              <a:solidFill>
                <a:srgbClr val="0000FF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471270" y="4666142"/>
            <a:ext cx="291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Savoye LET"/>
                <a:cs typeface="Savoye LET"/>
              </a:rPr>
              <a:t>l</a:t>
            </a:r>
            <a:endParaRPr lang="en-US" baseline="30000" dirty="0">
              <a:solidFill>
                <a:srgbClr val="FF0000"/>
              </a:solidFill>
              <a:latin typeface="Savoye LET"/>
              <a:cs typeface="Savoye LET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417426" y="5895175"/>
            <a:ext cx="223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Savoye LET"/>
                <a:cs typeface="Savoye LET"/>
              </a:rPr>
              <a:t>l</a:t>
            </a:r>
            <a:endParaRPr lang="en-US" baseline="30000" dirty="0">
              <a:solidFill>
                <a:srgbClr val="FF0000"/>
              </a:solidFill>
              <a:latin typeface="Savoye LET"/>
              <a:cs typeface="Savoye LET"/>
            </a:endParaRPr>
          </a:p>
        </p:txBody>
      </p:sp>
      <p:graphicFrame>
        <p:nvGraphicFramePr>
          <p:cNvPr id="45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4159969"/>
              </p:ext>
            </p:extLst>
          </p:nvPr>
        </p:nvGraphicFramePr>
        <p:xfrm>
          <a:off x="1457470" y="921369"/>
          <a:ext cx="1305427" cy="4283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5814" name="Equation" r:id="rId5" imgW="812800" imgH="266700" progId="Equation.3">
                  <p:embed/>
                </p:oleObj>
              </mc:Choice>
              <mc:Fallback>
                <p:oleObj name="Equation" r:id="rId5" imgW="8128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57470" y="921369"/>
                        <a:ext cx="1305427" cy="4283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04689"/>
              </p:ext>
            </p:extLst>
          </p:nvPr>
        </p:nvGraphicFramePr>
        <p:xfrm>
          <a:off x="406471" y="1849171"/>
          <a:ext cx="889203" cy="4135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5815" name="Equation" r:id="rId7" imgW="571500" imgH="266700" progId="Equation.3">
                  <p:embed/>
                </p:oleObj>
              </mc:Choice>
              <mc:Fallback>
                <p:oleObj name="Equation" r:id="rId7" imgW="5715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06471" y="1849171"/>
                        <a:ext cx="889203" cy="4135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2597825"/>
              </p:ext>
            </p:extLst>
          </p:nvPr>
        </p:nvGraphicFramePr>
        <p:xfrm>
          <a:off x="2340693" y="1790685"/>
          <a:ext cx="2117725" cy="490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5816" name="Equation" r:id="rId9" imgW="1358900" imgH="317500" progId="Equation.3">
                  <p:embed/>
                </p:oleObj>
              </mc:Choice>
              <mc:Fallback>
                <p:oleObj name="Equation" r:id="rId9" imgW="13589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340693" y="1790685"/>
                        <a:ext cx="2117725" cy="4905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TextBox 45"/>
          <p:cNvSpPr txBox="1"/>
          <p:nvPr/>
        </p:nvSpPr>
        <p:spPr>
          <a:xfrm>
            <a:off x="3283478" y="5506610"/>
            <a:ext cx="151642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Photon </a:t>
            </a:r>
            <a:r>
              <a:rPr lang="en-US" sz="1400" dirty="0" err="1" smtClean="0"/>
              <a:t>Virtuality</a:t>
            </a:r>
            <a:endParaRPr lang="en-US" sz="1400" dirty="0" smtClean="0"/>
          </a:p>
          <a:p>
            <a:r>
              <a:rPr lang="en-US" i="1" dirty="0" smtClean="0"/>
              <a:t>Q</a:t>
            </a:r>
            <a:r>
              <a:rPr lang="en-US" i="1" baseline="30000" dirty="0" smtClean="0"/>
              <a:t>2</a:t>
            </a:r>
            <a:endParaRPr lang="en-US" i="1" baseline="30000" dirty="0"/>
          </a:p>
        </p:txBody>
      </p:sp>
      <p:graphicFrame>
        <p:nvGraphicFramePr>
          <p:cNvPr id="49" name="Object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0370932"/>
              </p:ext>
            </p:extLst>
          </p:nvPr>
        </p:nvGraphicFramePr>
        <p:xfrm>
          <a:off x="1487488" y="2806700"/>
          <a:ext cx="919162" cy="382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5817" name="Equation" r:id="rId11" imgW="609600" imgH="254000" progId="Equation.3">
                  <p:embed/>
                </p:oleObj>
              </mc:Choice>
              <mc:Fallback>
                <p:oleObj name="Equation" r:id="rId11" imgW="6096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487488" y="2806700"/>
                        <a:ext cx="919162" cy="382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Text Box 6"/>
          <p:cNvSpPr txBox="1">
            <a:spLocks noChangeArrowheads="1"/>
          </p:cNvSpPr>
          <p:nvPr/>
        </p:nvSpPr>
        <p:spPr bwMode="auto">
          <a:xfrm rot="2338822">
            <a:off x="1224073" y="2341292"/>
            <a:ext cx="46679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0" dirty="0">
                <a:latin typeface="Arial" pitchFamily="-108" charset="0"/>
              </a:rPr>
              <a:t>d</a:t>
            </a:r>
            <a:r>
              <a:rPr lang="en-US" sz="1200" b="0" baseline="30000" dirty="0">
                <a:latin typeface="Arial" pitchFamily="-108" charset="0"/>
              </a:rPr>
              <a:t>2</a:t>
            </a:r>
            <a:r>
              <a:rPr lang="en-US" sz="1200" b="0" dirty="0">
                <a:latin typeface="Arial" pitchFamily="-108" charset="0"/>
              </a:rPr>
              <a:t>k</a:t>
            </a:r>
            <a:r>
              <a:rPr lang="en-US" sz="1200" b="0" baseline="-25000" dirty="0">
                <a:latin typeface="Arial" pitchFamily="-108" charset="0"/>
              </a:rPr>
              <a:t>T</a:t>
            </a:r>
          </a:p>
        </p:txBody>
      </p:sp>
      <p:sp>
        <p:nvSpPr>
          <p:cNvPr id="51" name="Text Box 12"/>
          <p:cNvSpPr txBox="1">
            <a:spLocks noChangeArrowheads="1"/>
          </p:cNvSpPr>
          <p:nvPr/>
        </p:nvSpPr>
        <p:spPr bwMode="auto">
          <a:xfrm rot="19437630">
            <a:off x="839590" y="1342912"/>
            <a:ext cx="52872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200" b="0" dirty="0" smtClean="0">
                <a:latin typeface="Arial" pitchFamily="-108" charset="0"/>
              </a:rPr>
              <a:t>d</a:t>
            </a:r>
            <a:r>
              <a:rPr lang="en-US" sz="1200" baseline="30000" dirty="0" smtClean="0">
                <a:latin typeface="Arial" pitchFamily="-108" charset="0"/>
              </a:rPr>
              <a:t>2</a:t>
            </a:r>
            <a:r>
              <a:rPr lang="en-US" sz="1200" dirty="0" smtClean="0">
                <a:latin typeface="Arial" pitchFamily="-108" charset="0"/>
              </a:rPr>
              <a:t>b</a:t>
            </a:r>
            <a:r>
              <a:rPr lang="en-US" sz="1200" baseline="-25000" dirty="0" smtClean="0">
                <a:latin typeface="Arial" pitchFamily="-108" charset="0"/>
              </a:rPr>
              <a:t>T</a:t>
            </a:r>
            <a:endParaRPr lang="en-US" sz="2000" b="0" baseline="30000" dirty="0">
              <a:latin typeface="Arial" pitchFamily="-108" charset="0"/>
            </a:endParaRPr>
          </a:p>
        </p:txBody>
      </p:sp>
      <p:sp>
        <p:nvSpPr>
          <p:cNvPr id="52" name="Line 13"/>
          <p:cNvSpPr>
            <a:spLocks noChangeShapeType="1"/>
          </p:cNvSpPr>
          <p:nvPr/>
        </p:nvSpPr>
        <p:spPr bwMode="auto">
          <a:xfrm flipH="1">
            <a:off x="877454" y="1349712"/>
            <a:ext cx="711603" cy="51100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Line 26"/>
          <p:cNvSpPr>
            <a:spLocks noChangeShapeType="1"/>
          </p:cNvSpPr>
          <p:nvPr/>
        </p:nvSpPr>
        <p:spPr bwMode="auto">
          <a:xfrm>
            <a:off x="948480" y="2250462"/>
            <a:ext cx="700687" cy="60531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" name="Text Box 6"/>
          <p:cNvSpPr txBox="1">
            <a:spLocks noChangeArrowheads="1"/>
          </p:cNvSpPr>
          <p:nvPr/>
        </p:nvSpPr>
        <p:spPr bwMode="auto">
          <a:xfrm rot="2481873">
            <a:off x="2448685" y="1379046"/>
            <a:ext cx="46679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0" dirty="0">
                <a:latin typeface="Arial" pitchFamily="-108" charset="0"/>
              </a:rPr>
              <a:t>d</a:t>
            </a:r>
            <a:r>
              <a:rPr lang="en-US" sz="1200" b="0" baseline="30000" dirty="0">
                <a:latin typeface="Arial" pitchFamily="-108" charset="0"/>
              </a:rPr>
              <a:t>2</a:t>
            </a:r>
            <a:r>
              <a:rPr lang="en-US" sz="1200" b="0" dirty="0">
                <a:latin typeface="Arial" pitchFamily="-108" charset="0"/>
              </a:rPr>
              <a:t>k</a:t>
            </a:r>
            <a:r>
              <a:rPr lang="en-US" sz="1200" b="0" baseline="-25000" dirty="0">
                <a:latin typeface="Arial" pitchFamily="-108" charset="0"/>
              </a:rPr>
              <a:t>T</a:t>
            </a:r>
          </a:p>
        </p:txBody>
      </p:sp>
      <p:sp>
        <p:nvSpPr>
          <p:cNvPr id="55" name="Text Box 12"/>
          <p:cNvSpPr txBox="1">
            <a:spLocks noChangeArrowheads="1"/>
          </p:cNvSpPr>
          <p:nvPr/>
        </p:nvSpPr>
        <p:spPr bwMode="auto">
          <a:xfrm rot="19437630">
            <a:off x="2128577" y="2400161"/>
            <a:ext cx="52872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200" b="0" dirty="0" smtClean="0">
                <a:latin typeface="Arial" pitchFamily="-108" charset="0"/>
              </a:rPr>
              <a:t>d</a:t>
            </a:r>
            <a:r>
              <a:rPr lang="en-US" sz="1200" baseline="30000" dirty="0" smtClean="0">
                <a:latin typeface="Arial" pitchFamily="-108" charset="0"/>
              </a:rPr>
              <a:t>2</a:t>
            </a:r>
            <a:r>
              <a:rPr lang="en-US" sz="1200" dirty="0" smtClean="0">
                <a:latin typeface="Arial" pitchFamily="-108" charset="0"/>
              </a:rPr>
              <a:t>b</a:t>
            </a:r>
            <a:r>
              <a:rPr lang="en-US" sz="1200" baseline="-25000" dirty="0" smtClean="0">
                <a:latin typeface="Arial" pitchFamily="-108" charset="0"/>
              </a:rPr>
              <a:t>T</a:t>
            </a:r>
            <a:endParaRPr lang="en-US" sz="2000" b="0" baseline="30000" dirty="0">
              <a:latin typeface="Arial" pitchFamily="-108" charset="0"/>
            </a:endParaRPr>
          </a:p>
        </p:txBody>
      </p:sp>
      <p:sp>
        <p:nvSpPr>
          <p:cNvPr id="56" name="Line 13"/>
          <p:cNvSpPr>
            <a:spLocks noChangeShapeType="1"/>
          </p:cNvSpPr>
          <p:nvPr/>
        </p:nvSpPr>
        <p:spPr bwMode="auto">
          <a:xfrm flipH="1">
            <a:off x="2176933" y="2344768"/>
            <a:ext cx="711603" cy="51100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" name="Line 26"/>
          <p:cNvSpPr>
            <a:spLocks noChangeShapeType="1"/>
          </p:cNvSpPr>
          <p:nvPr/>
        </p:nvSpPr>
        <p:spPr bwMode="auto">
          <a:xfrm>
            <a:off x="2271423" y="1326622"/>
            <a:ext cx="545641" cy="51100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265979" y="3609662"/>
            <a:ext cx="2135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High Energy Probe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Hard Scale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0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MENU 2019, 3</a:t>
            </a:r>
            <a:r>
              <a:rPr lang="en-US" sz="1200" baseline="30000" dirty="0" smtClean="0">
                <a:solidFill>
                  <a:schemeClr val="bg1"/>
                </a:solidFill>
              </a:rPr>
              <a:t>rd</a:t>
            </a:r>
            <a:r>
              <a:rPr lang="en-US" sz="1200" dirty="0" smtClean="0">
                <a:solidFill>
                  <a:schemeClr val="bg1"/>
                </a:solidFill>
              </a:rPr>
              <a:t> June 2019, Carnegie Mellon University 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12054" y="901049"/>
            <a:ext cx="4325309" cy="1965636"/>
          </a:xfrm>
          <a:prstGeom prst="roundRect">
            <a:avLst/>
          </a:prstGeom>
          <a:solidFill>
            <a:schemeClr val="tx2">
              <a:lumMod val="40000"/>
              <a:lumOff val="60000"/>
              <a:alpha val="7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2273645" y="-76200"/>
            <a:ext cx="440141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The Nucleon Structure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93529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489857" y="803275"/>
            <a:ext cx="2309788" cy="41433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8040" y="3875335"/>
            <a:ext cx="3979769" cy="2769620"/>
          </a:xfrm>
          <a:prstGeom prst="rect">
            <a:avLst/>
          </a:prstGeom>
        </p:spPr>
      </p:pic>
      <p:pic>
        <p:nvPicPr>
          <p:cNvPr id="9" name="Picture 8" descr="Xscal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6" y="6391510"/>
            <a:ext cx="2893784" cy="439367"/>
          </a:xfrm>
          <a:prstGeom prst="rect">
            <a:avLst/>
          </a:prstGeom>
        </p:spPr>
      </p:pic>
      <p:sp>
        <p:nvSpPr>
          <p:cNvPr id="70" name="Rectangle 69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20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2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6" name="Picture 5" descr="Sivers_al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19" y="4005003"/>
            <a:ext cx="3467844" cy="2405956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238168" y="3339666"/>
            <a:ext cx="28890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>
                <a:solidFill>
                  <a:srgbClr val="0000FF"/>
                </a:solidFill>
              </a:rPr>
              <a:t>Sivers</a:t>
            </a:r>
            <a:r>
              <a:rPr lang="en-US" sz="1400" b="1" dirty="0" smtClean="0">
                <a:solidFill>
                  <a:srgbClr val="0000FF"/>
                </a:solidFill>
              </a:rPr>
              <a:t> from polarized SIDIS</a:t>
            </a:r>
          </a:p>
        </p:txBody>
      </p:sp>
      <p:sp>
        <p:nvSpPr>
          <p:cNvPr id="44" name="Left-Right Arrow 43"/>
          <p:cNvSpPr/>
          <p:nvPr/>
        </p:nvSpPr>
        <p:spPr>
          <a:xfrm>
            <a:off x="4000610" y="3369347"/>
            <a:ext cx="810322" cy="221511"/>
          </a:xfrm>
          <a:prstGeom prst="left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"/>
          <p:cNvSpPr>
            <a:spLocks noChangeArrowheads="1"/>
          </p:cNvSpPr>
          <p:nvPr/>
        </p:nvSpPr>
        <p:spPr bwMode="auto">
          <a:xfrm>
            <a:off x="1463694" y="3652835"/>
            <a:ext cx="2966864" cy="297636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000" b="1" dirty="0" smtClean="0">
                <a:solidFill>
                  <a:srgbClr val="000000"/>
                </a:solidFill>
              </a:rPr>
              <a:t>HERMES              </a:t>
            </a:r>
            <a:r>
              <a:rPr lang="en-US" sz="1000" b="1" dirty="0" smtClean="0"/>
              <a:t>[arXiv:0906.3918]</a:t>
            </a:r>
          </a:p>
        </p:txBody>
      </p:sp>
      <p:sp>
        <p:nvSpPr>
          <p:cNvPr id="46" name="Rectangle 4"/>
          <p:cNvSpPr>
            <a:spLocks noChangeArrowheads="1"/>
          </p:cNvSpPr>
          <p:nvPr/>
        </p:nvSpPr>
        <p:spPr bwMode="auto">
          <a:xfrm>
            <a:off x="1483049" y="3865710"/>
            <a:ext cx="2966864" cy="297636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000" b="1" dirty="0" smtClean="0">
                <a:solidFill>
                  <a:srgbClr val="000000"/>
                </a:solidFill>
              </a:rPr>
              <a:t>COMPASS           </a:t>
            </a:r>
            <a:r>
              <a:rPr lang="en-US" sz="1000" b="1" dirty="0" smtClean="0"/>
              <a:t>[arXiv:1205.5122]</a:t>
            </a:r>
          </a:p>
        </p:txBody>
      </p:sp>
      <p:sp>
        <p:nvSpPr>
          <p:cNvPr id="7" name="Rectangle 6"/>
          <p:cNvSpPr/>
          <p:nvPr/>
        </p:nvSpPr>
        <p:spPr>
          <a:xfrm>
            <a:off x="2799645" y="4150577"/>
            <a:ext cx="886808" cy="2931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2946190" y="4308487"/>
            <a:ext cx="852023" cy="3002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58518" y="4157674"/>
            <a:ext cx="2577345" cy="2221092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704595" y="614332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503479" y="3369347"/>
            <a:ext cx="28287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0000FF"/>
                </a:solidFill>
              </a:rPr>
              <a:t>Sivers</a:t>
            </a:r>
            <a:r>
              <a:rPr lang="en-US" sz="1400" b="1" dirty="0" smtClean="0">
                <a:solidFill>
                  <a:srgbClr val="0000FF"/>
                </a:solidFill>
              </a:rPr>
              <a:t> from </a:t>
            </a:r>
            <a:r>
              <a:rPr lang="en-US" sz="1400" b="1" dirty="0" err="1" smtClean="0">
                <a:solidFill>
                  <a:srgbClr val="0000FF"/>
                </a:solidFill>
              </a:rPr>
              <a:t>hadronic</a:t>
            </a:r>
            <a:r>
              <a:rPr lang="en-US" sz="1400" b="1" dirty="0" smtClean="0">
                <a:solidFill>
                  <a:srgbClr val="0000FF"/>
                </a:solidFill>
              </a:rPr>
              <a:t> reactions</a:t>
            </a:r>
            <a:endParaRPr lang="en-US" sz="1400" b="1" dirty="0">
              <a:solidFill>
                <a:srgbClr val="0000FF"/>
              </a:solidFill>
            </a:endParaRPr>
          </a:p>
        </p:txBody>
      </p:sp>
      <p:sp>
        <p:nvSpPr>
          <p:cNvPr id="41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MENU 2019, 3</a:t>
            </a:r>
            <a:r>
              <a:rPr lang="en-US" sz="1200" baseline="30000" dirty="0" smtClean="0">
                <a:solidFill>
                  <a:schemeClr val="bg1"/>
                </a:solidFill>
              </a:rPr>
              <a:t>rd</a:t>
            </a:r>
            <a:r>
              <a:rPr lang="en-US" sz="1200" dirty="0" smtClean="0">
                <a:solidFill>
                  <a:schemeClr val="bg1"/>
                </a:solidFill>
              </a:rPr>
              <a:t> June 2019, Carnegie Mellon University 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2938" y="802992"/>
            <a:ext cx="3624871" cy="25366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94243" y="2874344"/>
            <a:ext cx="85871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x</a:t>
            </a:r>
            <a:r>
              <a:rPr lang="en-US" sz="2200" b="1" dirty="0" smtClean="0">
                <a:solidFill>
                  <a:srgbClr val="FF0000"/>
                </a:solidFill>
              </a:rPr>
              <a:t> (-1)</a:t>
            </a:r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06494" y="1294596"/>
            <a:ext cx="10187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/>
              <a:t>pp</a:t>
            </a:r>
            <a:r>
              <a:rPr lang="en-US" sz="1400" b="1" dirty="0"/>
              <a:t> </a:t>
            </a:r>
            <a:r>
              <a:rPr lang="en-US" sz="1400" b="1" dirty="0">
                <a:sym typeface="Wingdings"/>
              </a:rPr>
              <a:t>  WX</a:t>
            </a:r>
            <a:endParaRPr lang="en-US" sz="140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5525214" y="5754836"/>
            <a:ext cx="11079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latin typeface="Symbol" charset="2"/>
                <a:cs typeface="Symbol" charset="2"/>
              </a:rPr>
              <a:t>p</a:t>
            </a:r>
            <a:r>
              <a:rPr lang="en-US" sz="1400" b="1" dirty="0" err="1"/>
              <a:t>p</a:t>
            </a:r>
            <a:r>
              <a:rPr lang="en-US" sz="1400" b="1" dirty="0"/>
              <a:t> </a:t>
            </a:r>
            <a:r>
              <a:rPr lang="en-US" sz="1400" b="1" dirty="0">
                <a:sym typeface="Wingdings"/>
              </a:rPr>
              <a:t>  </a:t>
            </a:r>
            <a:r>
              <a:rPr lang="en-US" sz="1400" b="1" dirty="0" err="1" smtClean="0">
                <a:sym typeface="Wingdings"/>
              </a:rPr>
              <a:t>l+l</a:t>
            </a:r>
            <a:r>
              <a:rPr lang="en-US" sz="1400" b="1" dirty="0" err="1">
                <a:sym typeface="Wingdings"/>
              </a:rPr>
              <a:t>-</a:t>
            </a:r>
            <a:r>
              <a:rPr lang="en-US" sz="1400" b="1" dirty="0" err="1" smtClean="0">
                <a:sym typeface="Wingdings"/>
              </a:rPr>
              <a:t>X</a:t>
            </a:r>
            <a:endParaRPr lang="en-US" sz="1400" b="1" dirty="0"/>
          </a:p>
        </p:txBody>
      </p:sp>
      <p:sp>
        <p:nvSpPr>
          <p:cNvPr id="3" name="Rectangle 2"/>
          <p:cNvSpPr/>
          <p:nvPr/>
        </p:nvSpPr>
        <p:spPr>
          <a:xfrm>
            <a:off x="8403306" y="3789680"/>
            <a:ext cx="434822" cy="3736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4"/>
          <p:cNvSpPr>
            <a:spLocks noChangeArrowheads="1"/>
          </p:cNvSpPr>
          <p:nvPr/>
        </p:nvSpPr>
        <p:spPr bwMode="auto">
          <a:xfrm>
            <a:off x="6238995" y="3707367"/>
            <a:ext cx="2774821" cy="297636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000" b="1" dirty="0" smtClean="0">
                <a:solidFill>
                  <a:srgbClr val="000000"/>
                </a:solidFill>
              </a:rPr>
              <a:t>      COMPASS      </a:t>
            </a:r>
            <a:r>
              <a:rPr lang="en-US" sz="1000" b="1" dirty="0" smtClean="0"/>
              <a:t>[</a:t>
            </a:r>
            <a:r>
              <a:rPr lang="en-US" sz="1000" b="1" dirty="0" err="1" smtClean="0"/>
              <a:t>arXiv</a:t>
            </a:r>
            <a:r>
              <a:rPr lang="en-US" sz="1000" b="1" dirty="0" smtClean="0"/>
              <a:t>: 1704.00488]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92324" y="1446378"/>
            <a:ext cx="1705258" cy="1559474"/>
          </a:xfrm>
          <a:prstGeom prst="rect">
            <a:avLst/>
          </a:prstGeom>
        </p:spPr>
      </p:pic>
      <p:pic>
        <p:nvPicPr>
          <p:cNvPr id="28" name="Picture 27" descr="Sivers_down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19" y="1411873"/>
            <a:ext cx="1724305" cy="1593979"/>
          </a:xfrm>
          <a:prstGeom prst="rect">
            <a:avLst/>
          </a:prstGeom>
        </p:spPr>
      </p:pic>
      <p:graphicFrame>
        <p:nvGraphicFramePr>
          <p:cNvPr id="3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464135"/>
              </p:ext>
            </p:extLst>
          </p:nvPr>
        </p:nvGraphicFramePr>
        <p:xfrm>
          <a:off x="654050" y="803275"/>
          <a:ext cx="1965325" cy="414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1904" name="Equation" r:id="rId10" imgW="1143000" imgH="241300" progId="Equation.3">
                  <p:embed/>
                </p:oleObj>
              </mc:Choice>
              <mc:Fallback>
                <p:oleObj name="Equation" r:id="rId10" imgW="11430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4050" y="803275"/>
                        <a:ext cx="1965325" cy="41433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Rectangle 32"/>
          <p:cNvSpPr/>
          <p:nvPr/>
        </p:nvSpPr>
        <p:spPr>
          <a:xfrm>
            <a:off x="2082320" y="-76200"/>
            <a:ext cx="478395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Spin-Orbit Effects: </a:t>
            </a:r>
            <a:r>
              <a:rPr lang="en-US" sz="3600" dirty="0" err="1" smtClean="0">
                <a:ln w="1905"/>
                <a:solidFill>
                  <a:schemeClr val="bg1"/>
                </a:solidFill>
                <a:latin typeface="Calibri"/>
              </a:rPr>
              <a:t>Sivers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4971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21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9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9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MENU 2019, 3</a:t>
            </a:r>
            <a:r>
              <a:rPr lang="en-US" sz="1200" baseline="30000" dirty="0" smtClean="0">
                <a:solidFill>
                  <a:schemeClr val="bg1"/>
                </a:solidFill>
              </a:rPr>
              <a:t>rd</a:t>
            </a:r>
            <a:r>
              <a:rPr lang="en-US" sz="1200" dirty="0" smtClean="0">
                <a:solidFill>
                  <a:schemeClr val="bg1"/>
                </a:solidFill>
              </a:rPr>
              <a:t> June 2019, Carnegie Mellon University 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1472" y="2407920"/>
            <a:ext cx="4862527" cy="3759199"/>
          </a:xfrm>
          <a:prstGeom prst="rect">
            <a:avLst/>
          </a:prstGeom>
        </p:spPr>
      </p:pic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6633408" y="2191745"/>
            <a:ext cx="2344908" cy="297636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200" b="1" dirty="0" smtClean="0"/>
              <a:t>Yoon++</a:t>
            </a:r>
            <a:r>
              <a:rPr lang="en-US" sz="1200" b="1" dirty="0" smtClean="0">
                <a:solidFill>
                  <a:srgbClr val="000000"/>
                </a:solidFill>
              </a:rPr>
              <a:t>  [</a:t>
            </a:r>
            <a:r>
              <a:rPr lang="en-US" sz="1200" b="1" dirty="0" err="1" smtClean="0">
                <a:solidFill>
                  <a:srgbClr val="000000"/>
                </a:solidFill>
              </a:rPr>
              <a:t>arXiv</a:t>
            </a:r>
            <a:r>
              <a:rPr lang="en-US" sz="1200" b="1" dirty="0" smtClean="0">
                <a:solidFill>
                  <a:srgbClr val="000000"/>
                </a:solidFill>
              </a:rPr>
              <a:t>: 1706.03406]</a:t>
            </a:r>
          </a:p>
        </p:txBody>
      </p:sp>
      <p:pic>
        <p:nvPicPr>
          <p:cNvPr id="23" name="Picture 22" descr="Lattice_signchan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489200"/>
            <a:ext cx="4388195" cy="341376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6903" y="727373"/>
            <a:ext cx="1705258" cy="155947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06160" y="5496560"/>
            <a:ext cx="2814320" cy="4775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Sivers_down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98" y="692868"/>
            <a:ext cx="1724305" cy="159397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327891" y="-76200"/>
            <a:ext cx="434235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err="1" smtClean="0">
                <a:ln w="1905"/>
                <a:solidFill>
                  <a:schemeClr val="bg1"/>
                </a:solidFill>
                <a:latin typeface="Calibri"/>
              </a:rPr>
              <a:t>Sivers</a:t>
            </a: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 Shifts on Lattice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2859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Giordano_Collin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966" y="1568668"/>
            <a:ext cx="2844141" cy="1561035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110" y="797204"/>
            <a:ext cx="2536084" cy="166847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2292" y="940418"/>
            <a:ext cx="2669720" cy="1803866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1895928" y="724178"/>
            <a:ext cx="2177143" cy="41433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934834" y="715106"/>
            <a:ext cx="2177143" cy="41433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78006" y="4652951"/>
            <a:ext cx="244212" cy="3248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4677182" y="4731423"/>
            <a:ext cx="244212" cy="3248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/>
          <p:cNvGrpSpPr/>
          <p:nvPr/>
        </p:nvGrpSpPr>
        <p:grpSpPr>
          <a:xfrm>
            <a:off x="330634" y="3601437"/>
            <a:ext cx="3146698" cy="2909670"/>
            <a:chOff x="211618" y="750974"/>
            <a:chExt cx="3265714" cy="2989872"/>
          </a:xfrm>
        </p:grpSpPr>
        <p:pic>
          <p:nvPicPr>
            <p:cNvPr id="47" name="Picture 46" descr="COMPASS_Collinsxaxis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857" y="3299277"/>
              <a:ext cx="2987475" cy="441569"/>
            </a:xfrm>
            <a:prstGeom prst="rect">
              <a:avLst/>
            </a:prstGeom>
          </p:spPr>
        </p:pic>
        <p:pic>
          <p:nvPicPr>
            <p:cNvPr id="48" name="Picture 47" descr="COMPASS_Collinx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618" y="750974"/>
              <a:ext cx="3265714" cy="2548303"/>
            </a:xfrm>
            <a:prstGeom prst="rect">
              <a:avLst/>
            </a:prstGeom>
          </p:spPr>
        </p:pic>
      </p:grpSp>
      <p:pic>
        <p:nvPicPr>
          <p:cNvPr id="20" name="Picture 19" descr="Collins_Babar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539" y="3601437"/>
            <a:ext cx="4467678" cy="2820465"/>
          </a:xfrm>
          <a:prstGeom prst="rect">
            <a:avLst/>
          </a:prstGeom>
        </p:spPr>
      </p:pic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6570400" y="3548799"/>
            <a:ext cx="2497799" cy="297636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000" b="1" dirty="0" smtClean="0"/>
              <a:t>Babar                    </a:t>
            </a:r>
            <a:r>
              <a:rPr lang="en-US" sz="1000" b="1" dirty="0" smtClean="0">
                <a:solidFill>
                  <a:srgbClr val="000000"/>
                </a:solidFill>
              </a:rPr>
              <a:t>[</a:t>
            </a:r>
            <a:r>
              <a:rPr lang="en-US" sz="1000" b="1" dirty="0" err="1" smtClean="0">
                <a:solidFill>
                  <a:srgbClr val="000000"/>
                </a:solidFill>
              </a:rPr>
              <a:t>arXiv</a:t>
            </a:r>
            <a:r>
              <a:rPr lang="en-US" sz="1000" b="1" dirty="0" smtClean="0">
                <a:solidFill>
                  <a:srgbClr val="000000"/>
                </a:solidFill>
              </a:rPr>
              <a:t>  1309.5278]</a:t>
            </a:r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6578982" y="3303801"/>
            <a:ext cx="2497799" cy="297636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000" b="1" dirty="0" smtClean="0"/>
              <a:t>BESIII                 </a:t>
            </a:r>
            <a:r>
              <a:rPr lang="en-US" sz="1000" b="1" dirty="0" smtClean="0">
                <a:solidFill>
                  <a:srgbClr val="000000"/>
                </a:solidFill>
              </a:rPr>
              <a:t>[</a:t>
            </a:r>
            <a:r>
              <a:rPr lang="en-US" sz="1000" b="1" dirty="0" err="1" smtClean="0">
                <a:solidFill>
                  <a:srgbClr val="000000"/>
                </a:solidFill>
              </a:rPr>
              <a:t>arXiv</a:t>
            </a:r>
            <a:r>
              <a:rPr lang="en-US" sz="1000" b="1" dirty="0" smtClean="0">
                <a:solidFill>
                  <a:srgbClr val="000000"/>
                </a:solidFill>
              </a:rPr>
              <a:t>  1507.06824]</a:t>
            </a:r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6570400" y="3042449"/>
            <a:ext cx="2497799" cy="297636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000" b="1" dirty="0" smtClean="0"/>
              <a:t>Belle                       </a:t>
            </a:r>
            <a:r>
              <a:rPr lang="en-US" sz="1000" b="1" dirty="0" smtClean="0">
                <a:solidFill>
                  <a:srgbClr val="000000"/>
                </a:solidFill>
              </a:rPr>
              <a:t>[talk at DIS2014]</a:t>
            </a:r>
          </a:p>
        </p:txBody>
      </p:sp>
      <p:sp>
        <p:nvSpPr>
          <p:cNvPr id="31" name="Rectangle 4"/>
          <p:cNvSpPr>
            <a:spLocks noChangeArrowheads="1"/>
          </p:cNvSpPr>
          <p:nvPr/>
        </p:nvSpPr>
        <p:spPr bwMode="auto">
          <a:xfrm>
            <a:off x="1157761" y="2744284"/>
            <a:ext cx="2497799" cy="297636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000" b="1" dirty="0" smtClean="0"/>
              <a:t>HERMES                   </a:t>
            </a:r>
            <a:r>
              <a:rPr lang="en-US" sz="1000" b="1" dirty="0" smtClean="0">
                <a:solidFill>
                  <a:srgbClr val="000000"/>
                </a:solidFill>
              </a:rPr>
              <a:t>[</a:t>
            </a:r>
            <a:r>
              <a:rPr lang="en-US" sz="1000" b="1" dirty="0" err="1" smtClean="0">
                <a:solidFill>
                  <a:srgbClr val="000000"/>
                </a:solidFill>
              </a:rPr>
              <a:t>arXiv</a:t>
            </a:r>
            <a:r>
              <a:rPr lang="en-US" sz="1000" b="1" dirty="0" smtClean="0">
                <a:solidFill>
                  <a:srgbClr val="000000"/>
                </a:solidFill>
              </a:rPr>
              <a:t>  0408013]</a:t>
            </a:r>
          </a:p>
        </p:txBody>
      </p:sp>
      <p:sp>
        <p:nvSpPr>
          <p:cNvPr id="32" name="Rectangle 4"/>
          <p:cNvSpPr>
            <a:spLocks noChangeArrowheads="1"/>
          </p:cNvSpPr>
          <p:nvPr/>
        </p:nvSpPr>
        <p:spPr bwMode="auto">
          <a:xfrm>
            <a:off x="1157761" y="3204020"/>
            <a:ext cx="2497799" cy="297636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000" b="1" dirty="0" smtClean="0"/>
              <a:t>COMPASS              </a:t>
            </a:r>
            <a:r>
              <a:rPr lang="en-US" sz="1000" b="1" dirty="0" smtClean="0">
                <a:solidFill>
                  <a:srgbClr val="000000"/>
                </a:solidFill>
              </a:rPr>
              <a:t>[</a:t>
            </a:r>
            <a:r>
              <a:rPr lang="en-US" sz="1000" b="1" dirty="0" err="1" smtClean="0">
                <a:solidFill>
                  <a:srgbClr val="000000"/>
                </a:solidFill>
              </a:rPr>
              <a:t>arXiv</a:t>
            </a:r>
            <a:r>
              <a:rPr lang="en-US" sz="1000" b="1" dirty="0" smtClean="0">
                <a:solidFill>
                  <a:srgbClr val="000000"/>
                </a:solidFill>
              </a:rPr>
              <a:t>  1005.5609]</a:t>
            </a:r>
          </a:p>
        </p:txBody>
      </p:sp>
      <p:sp>
        <p:nvSpPr>
          <p:cNvPr id="33" name="Rectangle 4"/>
          <p:cNvSpPr>
            <a:spLocks noChangeArrowheads="1"/>
          </p:cNvSpPr>
          <p:nvPr/>
        </p:nvSpPr>
        <p:spPr bwMode="auto">
          <a:xfrm>
            <a:off x="1157761" y="3449018"/>
            <a:ext cx="2497799" cy="297636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000" b="1" dirty="0" smtClean="0"/>
              <a:t>COMPASS              </a:t>
            </a:r>
            <a:r>
              <a:rPr lang="en-US" sz="1000" b="1" dirty="0" smtClean="0">
                <a:solidFill>
                  <a:srgbClr val="000000"/>
                </a:solidFill>
              </a:rPr>
              <a:t>[</a:t>
            </a:r>
            <a:r>
              <a:rPr lang="en-US" sz="1000" b="1" dirty="0" err="1" smtClean="0">
                <a:solidFill>
                  <a:srgbClr val="000000"/>
                </a:solidFill>
              </a:rPr>
              <a:t>arXiv</a:t>
            </a:r>
            <a:r>
              <a:rPr lang="en-US" sz="1000" b="1" dirty="0" smtClean="0">
                <a:solidFill>
                  <a:srgbClr val="000000"/>
                </a:solidFill>
              </a:rPr>
              <a:t>  1408.4405]</a:t>
            </a:r>
          </a:p>
        </p:txBody>
      </p:sp>
      <p:sp>
        <p:nvSpPr>
          <p:cNvPr id="34" name="Rectangle 4"/>
          <p:cNvSpPr>
            <a:spLocks noChangeArrowheads="1"/>
          </p:cNvSpPr>
          <p:nvPr/>
        </p:nvSpPr>
        <p:spPr bwMode="auto">
          <a:xfrm>
            <a:off x="1157761" y="2969352"/>
            <a:ext cx="2650199" cy="297636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000" b="1" dirty="0" smtClean="0"/>
              <a:t>HERMES                 </a:t>
            </a:r>
            <a:r>
              <a:rPr lang="en-US" sz="1000" b="1" dirty="0" smtClean="0">
                <a:solidFill>
                  <a:srgbClr val="000000"/>
                </a:solidFill>
              </a:rPr>
              <a:t>[</a:t>
            </a:r>
            <a:r>
              <a:rPr lang="en-US" sz="1000" b="1" dirty="0" err="1" smtClean="0">
                <a:solidFill>
                  <a:srgbClr val="000000"/>
                </a:solidFill>
              </a:rPr>
              <a:t>arXiv</a:t>
            </a:r>
            <a:r>
              <a:rPr lang="en-US" sz="1000" b="1" dirty="0" smtClean="0">
                <a:solidFill>
                  <a:srgbClr val="000000"/>
                </a:solidFill>
              </a:rPr>
              <a:t>  0906.3918]</a:t>
            </a:r>
          </a:p>
        </p:txBody>
      </p:sp>
      <p:sp>
        <p:nvSpPr>
          <p:cNvPr id="40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MENU 2019, 3</a:t>
            </a:r>
            <a:r>
              <a:rPr lang="en-US" sz="1200" baseline="30000" dirty="0" smtClean="0">
                <a:solidFill>
                  <a:schemeClr val="bg1"/>
                </a:solidFill>
              </a:rPr>
              <a:t>rd</a:t>
            </a:r>
            <a:r>
              <a:rPr lang="en-US" sz="1200" dirty="0" smtClean="0">
                <a:solidFill>
                  <a:schemeClr val="bg1"/>
                </a:solidFill>
              </a:rPr>
              <a:t> June 2019, Carnegie Mellon University 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003040" y="1193530"/>
            <a:ext cx="11756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Q</a:t>
            </a:r>
            <a:r>
              <a:rPr lang="en-US" sz="1200" baseline="30000" dirty="0" smtClean="0"/>
              <a:t>2 </a:t>
            </a:r>
            <a:r>
              <a:rPr lang="en-US" sz="1200" dirty="0" smtClean="0"/>
              <a:t>~ 110 GeV</a:t>
            </a:r>
            <a:r>
              <a:rPr lang="en-US" sz="1200" baseline="30000" dirty="0" smtClean="0"/>
              <a:t>2</a:t>
            </a:r>
            <a:endParaRPr lang="en-US" sz="1200" baseline="30000" dirty="0"/>
          </a:p>
        </p:txBody>
      </p:sp>
      <p:sp>
        <p:nvSpPr>
          <p:cNvPr id="42" name="TextBox 41"/>
          <p:cNvSpPr txBox="1"/>
          <p:nvPr/>
        </p:nvSpPr>
        <p:spPr>
          <a:xfrm>
            <a:off x="2972756" y="1193530"/>
            <a:ext cx="11527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Q</a:t>
            </a:r>
            <a:r>
              <a:rPr lang="en-US" sz="1200" baseline="30000" dirty="0" smtClean="0"/>
              <a:t>2 </a:t>
            </a:r>
            <a:r>
              <a:rPr lang="en-US" sz="1200" dirty="0" smtClean="0"/>
              <a:t>~ 5-7 GeV</a:t>
            </a:r>
            <a:r>
              <a:rPr lang="en-US" sz="1200" baseline="30000" dirty="0" smtClean="0"/>
              <a:t>2</a:t>
            </a:r>
            <a:endParaRPr lang="en-US" sz="1200" baseline="30000" dirty="0"/>
          </a:p>
        </p:txBody>
      </p:sp>
      <p:graphicFrame>
        <p:nvGraphicFramePr>
          <p:cNvPr id="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3882643"/>
              </p:ext>
            </p:extLst>
          </p:nvPr>
        </p:nvGraphicFramePr>
        <p:xfrm>
          <a:off x="2028311" y="750661"/>
          <a:ext cx="1966912" cy="414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2940" name="Equation" r:id="rId10" imgW="1143000" imgH="241300" progId="Equation.3">
                  <p:embed/>
                </p:oleObj>
              </mc:Choice>
              <mc:Fallback>
                <p:oleObj name="Equation" r:id="rId10" imgW="11430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8311" y="750661"/>
                        <a:ext cx="1966912" cy="41433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6551453"/>
              </p:ext>
            </p:extLst>
          </p:nvPr>
        </p:nvGraphicFramePr>
        <p:xfrm>
          <a:off x="6934834" y="715107"/>
          <a:ext cx="2119312" cy="414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2941" name="Equation" r:id="rId12" imgW="1231900" imgH="241300" progId="Equation.3">
                  <p:embed/>
                </p:oleObj>
              </mc:Choice>
              <mc:Fallback>
                <p:oleObj name="Equation" r:id="rId12" imgW="12319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4834" y="715107"/>
                        <a:ext cx="2119312" cy="41433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Rectangle 36"/>
          <p:cNvSpPr/>
          <p:nvPr/>
        </p:nvSpPr>
        <p:spPr>
          <a:xfrm>
            <a:off x="2015932" y="-76200"/>
            <a:ext cx="491673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Spin-Orbit Effects: </a:t>
            </a:r>
            <a:r>
              <a:rPr lang="en-US" sz="3600" dirty="0">
                <a:ln w="1905"/>
                <a:solidFill>
                  <a:schemeClr val="bg1"/>
                </a:solidFill>
                <a:latin typeface="Calibri"/>
              </a:rPr>
              <a:t>C</a:t>
            </a: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ollins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3039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0801" y="2971236"/>
            <a:ext cx="2887980" cy="18217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6701" y="2177373"/>
            <a:ext cx="3002280" cy="39500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788989" y="6509520"/>
            <a:ext cx="506082" cy="1190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7483" y="735213"/>
            <a:ext cx="151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Distributions: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746832" y="738540"/>
            <a:ext cx="1121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Charges: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94268" y="3393441"/>
            <a:ext cx="4592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x</a:t>
            </a:r>
            <a:endParaRPr lang="en-US" sz="1400" dirty="0"/>
          </a:p>
        </p:txBody>
      </p:sp>
      <p:pic>
        <p:nvPicPr>
          <p:cNvPr id="21" name="Picture 20" descr="Tensor_charg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832" y="1297614"/>
            <a:ext cx="3270415" cy="429588"/>
          </a:xfrm>
          <a:prstGeom prst="rect">
            <a:avLst/>
          </a:prstGeom>
        </p:spPr>
      </p:pic>
      <p:sp>
        <p:nvSpPr>
          <p:cNvPr id="26" name="Fußzeilenplatzhalter 7"/>
          <p:cNvSpPr txBox="1">
            <a:spLocks noGrp="1"/>
          </p:cNvSpPr>
          <p:nvPr/>
        </p:nvSpPr>
        <p:spPr>
          <a:xfrm>
            <a:off x="179243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MENU 2019, 3</a:t>
            </a:r>
            <a:r>
              <a:rPr lang="en-US" sz="1200" baseline="30000" dirty="0" smtClean="0">
                <a:solidFill>
                  <a:schemeClr val="bg1"/>
                </a:solidFill>
              </a:rPr>
              <a:t>rd</a:t>
            </a:r>
            <a:r>
              <a:rPr lang="en-US" sz="1200" dirty="0" smtClean="0">
                <a:solidFill>
                  <a:schemeClr val="bg1"/>
                </a:solidFill>
              </a:rPr>
              <a:t> June 2019, Carnegie Mellon University 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12" y="1297614"/>
            <a:ext cx="2964585" cy="24851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266" y="3640480"/>
            <a:ext cx="2767842" cy="282814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192208" y="1988073"/>
            <a:ext cx="18785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A. </a:t>
            </a:r>
            <a:r>
              <a:rPr lang="en-US" sz="1200" b="1" dirty="0" err="1" smtClean="0"/>
              <a:t>Bacchetta</a:t>
            </a:r>
            <a:r>
              <a:rPr lang="en-US" sz="1200" b="1" dirty="0" smtClean="0"/>
              <a:t> @ DIS219</a:t>
            </a:r>
            <a:endParaRPr lang="en-US" sz="1200" b="1" dirty="0"/>
          </a:p>
        </p:txBody>
      </p:sp>
      <p:cxnSp>
        <p:nvCxnSpPr>
          <p:cNvPr id="27" name="Straight Arrow Connector 26"/>
          <p:cNvCxnSpPr/>
          <p:nvPr/>
        </p:nvCxnSpPr>
        <p:spPr>
          <a:xfrm flipH="1" flipV="1">
            <a:off x="3014588" y="2367280"/>
            <a:ext cx="459227" cy="1313840"/>
          </a:xfrm>
          <a:prstGeom prst="straightConnector1">
            <a:avLst/>
          </a:prstGeom>
          <a:ln>
            <a:solidFill>
              <a:srgbClr val="E03DDA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2984108" y="4671654"/>
            <a:ext cx="469387" cy="433698"/>
          </a:xfrm>
          <a:prstGeom prst="straightConnector1">
            <a:avLst/>
          </a:prstGeom>
          <a:ln>
            <a:solidFill>
              <a:srgbClr val="0000FF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8593101" y="4123584"/>
            <a:ext cx="0" cy="202963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8495448" y="4225184"/>
            <a:ext cx="217218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3491597" y="2769895"/>
            <a:ext cx="0" cy="202963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3393944" y="2871495"/>
            <a:ext cx="217218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3709458" y="2686829"/>
            <a:ext cx="6805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Helicity</a:t>
            </a:r>
            <a:endParaRPr lang="en-US" sz="1200" dirty="0"/>
          </a:p>
        </p:txBody>
      </p:sp>
      <p:sp>
        <p:nvSpPr>
          <p:cNvPr id="54" name="Oval 53"/>
          <p:cNvSpPr/>
          <p:nvPr/>
        </p:nvSpPr>
        <p:spPr>
          <a:xfrm>
            <a:off x="3384702" y="2753902"/>
            <a:ext cx="217218" cy="235185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8483403" y="4110593"/>
            <a:ext cx="217218" cy="235185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1467" y="738540"/>
            <a:ext cx="1951256" cy="931282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1652966" y="-76200"/>
            <a:ext cx="569218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err="1" smtClean="0">
                <a:ln w="1905"/>
                <a:solidFill>
                  <a:schemeClr val="bg1"/>
                </a:solidFill>
                <a:latin typeface="Calibri"/>
              </a:rPr>
              <a:t>Transversity</a:t>
            </a: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 &amp; Tensor Charge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680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788989" y="6509520"/>
            <a:ext cx="506082" cy="1190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AutoShape 3"/>
          <p:cNvSpPr>
            <a:spLocks noChangeAspect="1" noChangeArrowheads="1" noTextEdit="1"/>
          </p:cNvSpPr>
          <p:nvPr/>
        </p:nvSpPr>
        <p:spPr bwMode="auto">
          <a:xfrm>
            <a:off x="5178798" y="1501053"/>
            <a:ext cx="3373438" cy="326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8385548" y="4129953"/>
            <a:ext cx="57150" cy="11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600" b="0" i="0" u="none" strike="noStrike" cap="none" normalizeH="0" baseline="0" smtClean="0">
                <a:ln>
                  <a:noFill/>
                </a:ln>
                <a:solidFill>
                  <a:srgbClr val="D584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7018711" y="1882053"/>
            <a:ext cx="873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smtClean="0">
                <a:ln>
                  <a:noFill/>
                </a:ln>
                <a:solidFill>
                  <a:srgbClr val="0433FF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 descr="Tensor_coupli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699" y="1258598"/>
            <a:ext cx="5041418" cy="4031331"/>
          </a:xfrm>
          <a:prstGeom prst="rect">
            <a:avLst/>
          </a:prstGeom>
        </p:spPr>
      </p:pic>
      <p:pic>
        <p:nvPicPr>
          <p:cNvPr id="3" name="Picture 2" descr="Tensor_couple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827" y="5289929"/>
            <a:ext cx="3384924" cy="301234"/>
          </a:xfrm>
          <a:prstGeom prst="rect">
            <a:avLst/>
          </a:prstGeom>
        </p:spPr>
      </p:pic>
      <p:pic>
        <p:nvPicPr>
          <p:cNvPr id="5" name="Picture 4" descr="Tensor_couple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671" y="5603836"/>
            <a:ext cx="2535043" cy="183930"/>
          </a:xfrm>
          <a:prstGeom prst="rect">
            <a:avLst/>
          </a:prstGeom>
        </p:spPr>
      </p:pic>
      <p:sp>
        <p:nvSpPr>
          <p:cNvPr id="33" name="Rectangle 4"/>
          <p:cNvSpPr>
            <a:spLocks noChangeArrowheads="1"/>
          </p:cNvSpPr>
          <p:nvPr/>
        </p:nvSpPr>
        <p:spPr bwMode="auto">
          <a:xfrm>
            <a:off x="6633408" y="1028965"/>
            <a:ext cx="1982061" cy="297636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000" b="1" dirty="0" err="1" smtClean="0"/>
              <a:t>Baessler</a:t>
            </a:r>
            <a:r>
              <a:rPr lang="en-US" sz="1000" b="1" dirty="0" smtClean="0"/>
              <a:t>++ @ this Conf.</a:t>
            </a:r>
            <a:endParaRPr lang="en-US" sz="1000" b="1" dirty="0" smtClean="0">
              <a:solidFill>
                <a:srgbClr val="000000"/>
              </a:solidFill>
            </a:endParaRPr>
          </a:p>
        </p:txBody>
      </p:sp>
      <p:pic>
        <p:nvPicPr>
          <p:cNvPr id="37" name="Picture 36" descr="Tensor_coupling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26" y="2425382"/>
            <a:ext cx="3556000" cy="1241865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680416" y="3868343"/>
            <a:ext cx="25955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indent="-228600">
              <a:buAutoNum type="alphaUcPeriod"/>
            </a:pPr>
            <a:r>
              <a:rPr lang="en-US" sz="1200" b="1" dirty="0" err="1" smtClean="0"/>
              <a:t>Bychkov</a:t>
            </a:r>
            <a:r>
              <a:rPr lang="en-US" sz="1200" b="1" dirty="0" smtClean="0"/>
              <a:t>++   [arXiv:0804.1815]</a:t>
            </a:r>
          </a:p>
          <a:p>
            <a:pPr marL="228600" indent="-228600">
              <a:buFontTx/>
              <a:buAutoNum type="alphaUcPeriod"/>
            </a:pPr>
            <a:r>
              <a:rPr lang="en-US" sz="1200" b="1" dirty="0" smtClean="0"/>
              <a:t>Pattie++        [</a:t>
            </a:r>
            <a:r>
              <a:rPr lang="en-US" sz="1200" b="1" dirty="0"/>
              <a:t>arXiv:1309.2499</a:t>
            </a:r>
            <a:r>
              <a:rPr lang="en-US" sz="1200" b="1" dirty="0" smtClean="0"/>
              <a:t>]</a:t>
            </a:r>
            <a:endParaRPr lang="en-US" sz="1200" b="1" dirty="0"/>
          </a:p>
        </p:txBody>
      </p:sp>
      <p:sp>
        <p:nvSpPr>
          <p:cNvPr id="21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MENU 2019, 3</a:t>
            </a:r>
            <a:r>
              <a:rPr lang="en-US" sz="1200" baseline="30000" dirty="0" smtClean="0">
                <a:solidFill>
                  <a:schemeClr val="bg1"/>
                </a:solidFill>
              </a:rPr>
              <a:t>rd</a:t>
            </a:r>
            <a:r>
              <a:rPr lang="en-US" sz="1200" dirty="0" smtClean="0">
                <a:solidFill>
                  <a:schemeClr val="bg1"/>
                </a:solidFill>
              </a:rPr>
              <a:t> June 2019, Carnegie Mellon University 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800" y="1344929"/>
            <a:ext cx="3214600" cy="60273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635380" y="-76200"/>
            <a:ext cx="572734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Tensor Charge &amp; BSM Physics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66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7738" y="1719207"/>
            <a:ext cx="3847933" cy="2703552"/>
          </a:xfrm>
          <a:prstGeom prst="rect">
            <a:avLst/>
          </a:prstGeom>
        </p:spPr>
      </p:pic>
      <p:sp>
        <p:nvSpPr>
          <p:cNvPr id="166" name="Rectangle 16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Rectangle 16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71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6222997" y="1430104"/>
            <a:ext cx="2639691" cy="297636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200" b="1" dirty="0" err="1" smtClean="0"/>
              <a:t>Pitschman</a:t>
            </a:r>
            <a:r>
              <a:rPr lang="en-US" sz="1200" b="1" dirty="0" smtClean="0"/>
              <a:t>++</a:t>
            </a:r>
            <a:r>
              <a:rPr lang="en-US" sz="1200" b="1" dirty="0" smtClean="0">
                <a:solidFill>
                  <a:srgbClr val="000000"/>
                </a:solidFill>
              </a:rPr>
              <a:t>  [</a:t>
            </a:r>
            <a:r>
              <a:rPr lang="en-US" sz="1200" b="1" dirty="0" err="1" smtClean="0">
                <a:solidFill>
                  <a:srgbClr val="000000"/>
                </a:solidFill>
              </a:rPr>
              <a:t>arXiv</a:t>
            </a:r>
            <a:r>
              <a:rPr lang="en-US" sz="1200" b="1" dirty="0" smtClean="0">
                <a:solidFill>
                  <a:srgbClr val="000000"/>
                </a:solidFill>
              </a:rPr>
              <a:t>: 1411.2052]</a:t>
            </a:r>
          </a:p>
        </p:txBody>
      </p:sp>
      <p:pic>
        <p:nvPicPr>
          <p:cNvPr id="10" name="Picture 12"/>
          <p:cNvPicPr>
            <a:picLocks noChangeAspect="1" noChangeArrowheads="1"/>
          </p:cNvPicPr>
          <p:nvPr/>
        </p:nvPicPr>
        <p:blipFill>
          <a:blip r:embed="rId4" cstate="print"/>
          <a:srcRect l="-7129" t="-3572" r="-9293" b="-5357"/>
          <a:stretch>
            <a:fillRect/>
          </a:stretch>
        </p:blipFill>
        <p:spPr bwMode="auto">
          <a:xfrm>
            <a:off x="1042504" y="1119191"/>
            <a:ext cx="1715211" cy="2135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limits_JEDI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4" y="3501572"/>
            <a:ext cx="4952455" cy="29440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6880" y="731520"/>
            <a:ext cx="26822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EDM</a:t>
            </a:r>
            <a:r>
              <a:rPr lang="en-US" sz="1400" dirty="0" smtClean="0"/>
              <a:t> violates P and T and CP (if CPT holds) </a:t>
            </a:r>
            <a:endParaRPr lang="en-US" sz="1400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3244" y="4707815"/>
            <a:ext cx="3704899" cy="11920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87738" y="710335"/>
            <a:ext cx="391714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Tensor Charge </a:t>
            </a:r>
            <a:r>
              <a:rPr lang="en-US" sz="1400" dirty="0" smtClean="0"/>
              <a:t>measures transverse quark </a:t>
            </a:r>
          </a:p>
          <a:p>
            <a:r>
              <a:rPr lang="en-US" sz="1400" dirty="0" smtClean="0"/>
              <a:t>polarization in a transversely polarized nucleon</a:t>
            </a:r>
            <a:endParaRPr lang="en-US" sz="1400" dirty="0"/>
          </a:p>
        </p:txBody>
      </p:sp>
      <p:sp>
        <p:nvSpPr>
          <p:cNvPr id="31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MENU 2019, 3</a:t>
            </a:r>
            <a:r>
              <a:rPr lang="en-US" sz="1200" baseline="30000" dirty="0" smtClean="0">
                <a:solidFill>
                  <a:schemeClr val="bg1"/>
                </a:solidFill>
              </a:rPr>
              <a:t>rd</a:t>
            </a:r>
            <a:r>
              <a:rPr lang="en-US" sz="1200" dirty="0" smtClean="0">
                <a:solidFill>
                  <a:schemeClr val="bg1"/>
                </a:solidFill>
              </a:rPr>
              <a:t> June 2019, Carnegie Mellon University 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340612" y="-76200"/>
            <a:ext cx="431688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Tensor Charge &amp; EDM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8893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5479143" y="1714803"/>
            <a:ext cx="2603500" cy="63855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3421" y="2846293"/>
            <a:ext cx="4819973" cy="3159760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 rot="1020519">
            <a:off x="6567914" y="4341895"/>
            <a:ext cx="1070178" cy="15738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647137" y="4386410"/>
            <a:ext cx="257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31" name="Rectangle 30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3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MENU 2019, 3</a:t>
            </a:r>
            <a:r>
              <a:rPr lang="en-US" sz="1200" baseline="30000" dirty="0" smtClean="0">
                <a:solidFill>
                  <a:schemeClr val="bg1"/>
                </a:solidFill>
              </a:rPr>
              <a:t>rd</a:t>
            </a:r>
            <a:r>
              <a:rPr lang="en-US" sz="1200" dirty="0" smtClean="0">
                <a:solidFill>
                  <a:schemeClr val="bg1"/>
                </a:solidFill>
              </a:rPr>
              <a:t> June 2019, Carnegie Mellon University 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" name="Rectangle 16"/>
          <p:cNvSpPr>
            <a:spLocks noChangeArrowheads="1"/>
          </p:cNvSpPr>
          <p:nvPr/>
        </p:nvSpPr>
        <p:spPr bwMode="auto">
          <a:xfrm>
            <a:off x="326872" y="2526129"/>
            <a:ext cx="3836847" cy="3556324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ffectLst>
            <a:glow rad="101600">
              <a:schemeClr val="tx2">
                <a:lumMod val="40000"/>
                <a:lumOff val="60000"/>
                <a:alpha val="75000"/>
              </a:schemeClr>
            </a:glo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16"/>
          <p:cNvSpPr>
            <a:spLocks noChangeArrowheads="1"/>
          </p:cNvSpPr>
          <p:nvPr/>
        </p:nvSpPr>
        <p:spPr bwMode="auto">
          <a:xfrm>
            <a:off x="4165600" y="2526129"/>
            <a:ext cx="4824119" cy="3556324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ffectLst>
            <a:glow rad="101600">
              <a:schemeClr val="tx2">
                <a:lumMod val="40000"/>
                <a:lumOff val="60000"/>
                <a:alpha val="75000"/>
              </a:schemeClr>
            </a:glo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255" y="2846293"/>
            <a:ext cx="2930248" cy="29077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86055" y="1046480"/>
            <a:ext cx="742633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Transverse size &amp; nucleon tomography: </a:t>
            </a:r>
          </a:p>
          <a:p>
            <a:r>
              <a:rPr lang="en-US" sz="1600" dirty="0" smtClean="0"/>
              <a:t>Impact parameter derived from the transverse momentum transferred to nucleon</a:t>
            </a:r>
          </a:p>
          <a:p>
            <a:endParaRPr lang="en-US" sz="1600" dirty="0" smtClean="0"/>
          </a:p>
          <a:p>
            <a:r>
              <a:rPr lang="en-US" sz="1600" dirty="0" smtClean="0"/>
              <a:t>Various final states to prove GPDs and flavors</a:t>
            </a:r>
            <a:endParaRPr lang="en-US" sz="1600" dirty="0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6726516"/>
              </p:ext>
            </p:extLst>
          </p:nvPr>
        </p:nvGraphicFramePr>
        <p:xfrm>
          <a:off x="5605599" y="1736943"/>
          <a:ext cx="2335429" cy="5409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3951" name="Equation" r:id="rId6" imgW="1358900" imgH="317500" progId="Equation.3">
                  <p:embed/>
                </p:oleObj>
              </mc:Choice>
              <mc:Fallback>
                <p:oleObj name="Equation" r:id="rId6" imgW="13589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605599" y="1736943"/>
                        <a:ext cx="2335429" cy="5409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/>
          <p:cNvSpPr/>
          <p:nvPr/>
        </p:nvSpPr>
        <p:spPr>
          <a:xfrm>
            <a:off x="2292482" y="-76200"/>
            <a:ext cx="441313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Hard Exclusive &amp; GPDs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92106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8983" y="2286890"/>
            <a:ext cx="5435600" cy="42692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88703"/>
            <a:ext cx="3915833" cy="2009977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3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18160" y="2058920"/>
            <a:ext cx="22376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A. </a:t>
            </a:r>
            <a:r>
              <a:rPr lang="en-US" sz="1200" b="1" dirty="0" err="1" smtClean="0"/>
              <a:t>Gasparian</a:t>
            </a:r>
            <a:r>
              <a:rPr lang="en-US" sz="1200" b="1" dirty="0" smtClean="0"/>
              <a:t> @ ECT* (2018)</a:t>
            </a:r>
            <a:endParaRPr lang="en-US" sz="1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5844" y="3891280"/>
            <a:ext cx="1495153" cy="6248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777" y="969759"/>
            <a:ext cx="4003040" cy="8422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2438" y="972173"/>
            <a:ext cx="2611881" cy="8398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5984" y="2426681"/>
            <a:ext cx="2429600" cy="2015358"/>
          </a:xfrm>
          <a:prstGeom prst="rect">
            <a:avLst/>
          </a:prstGeom>
        </p:spPr>
      </p:pic>
      <p:sp>
        <p:nvSpPr>
          <p:cNvPr id="13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MENU 2019, 3</a:t>
            </a:r>
            <a:r>
              <a:rPr lang="en-US" sz="1200" baseline="30000" dirty="0" smtClean="0">
                <a:solidFill>
                  <a:schemeClr val="bg1"/>
                </a:solidFill>
              </a:rPr>
              <a:t>rd</a:t>
            </a:r>
            <a:r>
              <a:rPr lang="en-US" sz="1200" dirty="0" smtClean="0">
                <a:solidFill>
                  <a:schemeClr val="bg1"/>
                </a:solidFill>
              </a:rPr>
              <a:t> June 2019, Carnegie Mellon University 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822896" y="-76200"/>
            <a:ext cx="335230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Elastic Scattering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6435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28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Fußzeilenplatzhalter 7"/>
          <p:cNvSpPr txBox="1">
            <a:spLocks noGrp="1"/>
          </p:cNvSpPr>
          <p:nvPr/>
        </p:nvSpPr>
        <p:spPr>
          <a:xfrm>
            <a:off x="88688" y="6504847"/>
            <a:ext cx="1435311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M. Contalbrigo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302191" y="-76200"/>
            <a:ext cx="639369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err="1" smtClean="0">
                <a:ln w="1905"/>
                <a:solidFill>
                  <a:schemeClr val="bg1"/>
                </a:solidFill>
                <a:latin typeface="Calibri"/>
              </a:rPr>
              <a:t>Pseudoscalar</a:t>
            </a: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 Mesons Production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758" y="2518982"/>
            <a:ext cx="8767008" cy="38429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749" y="762471"/>
            <a:ext cx="8457259" cy="6141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79333" y="1594957"/>
            <a:ext cx="441659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Surprising large contribution from</a:t>
            </a:r>
          </a:p>
          <a:p>
            <a:r>
              <a:rPr lang="en-US" sz="1600" dirty="0" smtClean="0"/>
              <a:t>1/Q-suppressed transverse photon component 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408" y="1623178"/>
            <a:ext cx="3253777" cy="683293"/>
          </a:xfrm>
          <a:prstGeom prst="rect">
            <a:avLst/>
          </a:prstGeom>
        </p:spPr>
      </p:pic>
      <p:sp>
        <p:nvSpPr>
          <p:cNvPr id="15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MENU 2019, 3</a:t>
            </a:r>
            <a:r>
              <a:rPr lang="en-US" sz="1200" baseline="30000" dirty="0" smtClean="0">
                <a:solidFill>
                  <a:schemeClr val="bg1"/>
                </a:solidFill>
              </a:rPr>
              <a:t>rd</a:t>
            </a:r>
            <a:r>
              <a:rPr lang="en-US" sz="1200" dirty="0" smtClean="0">
                <a:solidFill>
                  <a:schemeClr val="bg1"/>
                </a:solidFill>
              </a:rPr>
              <a:t> June 2019, Carnegie Mellon University 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403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29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Fußzeilenplatzhalter 7"/>
          <p:cNvSpPr txBox="1">
            <a:spLocks noGrp="1"/>
          </p:cNvSpPr>
          <p:nvPr/>
        </p:nvSpPr>
        <p:spPr>
          <a:xfrm>
            <a:off x="88688" y="6504847"/>
            <a:ext cx="1435311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M. Contalbrigo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119793" y="-76200"/>
            <a:ext cx="475848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Polarized Quark Imaging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999" y="1794158"/>
            <a:ext cx="6236436" cy="455653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01773" y="1486381"/>
            <a:ext cx="2902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/>
              <a:t>M.Gockeler</a:t>
            </a:r>
            <a:r>
              <a:rPr lang="en-US" sz="1200" b="1" dirty="0" smtClean="0"/>
              <a:t>++ [PRL 98 (2007) 222001]</a:t>
            </a:r>
            <a:endParaRPr lang="en-US" sz="1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28514" y="1486381"/>
            <a:ext cx="25956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/>
              <a:t>V.Kubarovsky</a:t>
            </a:r>
            <a:r>
              <a:rPr lang="en-US" sz="1200" b="1" dirty="0" smtClean="0"/>
              <a:t> [arXiv:1601.04367]</a:t>
            </a:r>
            <a:endParaRPr lang="en-US" sz="1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44543" y="1104146"/>
            <a:ext cx="25799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Phenomenological extractions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5101773" y="1128322"/>
            <a:ext cx="17016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Lattice calculations</a:t>
            </a:r>
            <a:endParaRPr lang="en-US" sz="1400" dirty="0"/>
          </a:p>
        </p:txBody>
      </p:sp>
      <p:sp>
        <p:nvSpPr>
          <p:cNvPr id="4" name="Right Arrow 3"/>
          <p:cNvSpPr/>
          <p:nvPr/>
        </p:nvSpPr>
        <p:spPr>
          <a:xfrm>
            <a:off x="3791185" y="3565407"/>
            <a:ext cx="178741" cy="112889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3795892" y="5655737"/>
            <a:ext cx="178741" cy="112889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MENU 2019, 3</a:t>
            </a:r>
            <a:r>
              <a:rPr lang="en-US" sz="1200" baseline="30000" dirty="0" smtClean="0">
                <a:solidFill>
                  <a:schemeClr val="bg1"/>
                </a:solidFill>
              </a:rPr>
              <a:t>rd</a:t>
            </a:r>
            <a:r>
              <a:rPr lang="en-US" sz="1200" dirty="0" smtClean="0">
                <a:solidFill>
                  <a:schemeClr val="bg1"/>
                </a:solidFill>
              </a:rPr>
              <a:t> June 2019, Carnegie Mellon University 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576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Rectangle 10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7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MENU 2019, 3</a:t>
            </a:r>
            <a:r>
              <a:rPr lang="en-US" sz="1200" baseline="30000" dirty="0" smtClean="0">
                <a:solidFill>
                  <a:schemeClr val="bg1"/>
                </a:solidFill>
              </a:rPr>
              <a:t>rd</a:t>
            </a:r>
            <a:r>
              <a:rPr lang="en-US" sz="1200" dirty="0" smtClean="0">
                <a:solidFill>
                  <a:schemeClr val="bg1"/>
                </a:solidFill>
              </a:rPr>
              <a:t> June 2019, Carnegie Mellon University 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4248"/>
            <a:ext cx="8555182" cy="51295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31830" y="1020648"/>
            <a:ext cx="18953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H-W Lin++ [1711.07916]</a:t>
            </a:r>
            <a:endParaRPr lang="en-US" sz="1200" b="1" dirty="0"/>
          </a:p>
        </p:txBody>
      </p:sp>
      <p:sp>
        <p:nvSpPr>
          <p:cNvPr id="10" name="Rectangle 9"/>
          <p:cNvSpPr/>
          <p:nvPr/>
        </p:nvSpPr>
        <p:spPr>
          <a:xfrm>
            <a:off x="2521156" y="-76200"/>
            <a:ext cx="390638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Kinematic Coverage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0007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005" y="2956560"/>
            <a:ext cx="5343042" cy="3552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259" y="1883856"/>
            <a:ext cx="2255333" cy="147849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30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6079" y="688681"/>
            <a:ext cx="4270628" cy="18622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879" y="1324498"/>
            <a:ext cx="1309267" cy="559358"/>
          </a:xfrm>
          <a:prstGeom prst="rect">
            <a:avLst/>
          </a:prstGeom>
        </p:spPr>
      </p:pic>
      <p:graphicFrame>
        <p:nvGraphicFramePr>
          <p:cNvPr id="1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056006"/>
              </p:ext>
            </p:extLst>
          </p:nvPr>
        </p:nvGraphicFramePr>
        <p:xfrm>
          <a:off x="1827101" y="1465230"/>
          <a:ext cx="250825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4986" name="Equation" r:id="rId8" imgW="139700" imgH="127000" progId="Equation.3">
                  <p:embed/>
                </p:oleObj>
              </mc:Choice>
              <mc:Fallback>
                <p:oleObj name="Equation" r:id="rId8" imgW="139700" imgH="1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7101" y="1465230"/>
                        <a:ext cx="250825" cy="2286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65542" y="1370678"/>
            <a:ext cx="2109574" cy="36933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7645" y="627119"/>
            <a:ext cx="404747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/>
              <a:t>I</a:t>
            </a:r>
            <a:r>
              <a:rPr lang="en-US" sz="1600" dirty="0" err="1" smtClean="0"/>
              <a:t>nformations</a:t>
            </a:r>
            <a:r>
              <a:rPr lang="en-US" sz="1600" dirty="0" smtClean="0"/>
              <a:t> </a:t>
            </a:r>
            <a:r>
              <a:rPr lang="en-US" sz="1600" dirty="0"/>
              <a:t>on the real </a:t>
            </a:r>
            <a:r>
              <a:rPr lang="en-US" sz="1600" dirty="0" smtClean="0"/>
              <a:t>and imaginary </a:t>
            </a:r>
            <a:r>
              <a:rPr lang="en-US" sz="1600" dirty="0"/>
              <a:t>part of the QCD scattering </a:t>
            </a:r>
            <a:r>
              <a:rPr lang="en-US" sz="1600" dirty="0" smtClean="0"/>
              <a:t>amplitude</a:t>
            </a:r>
            <a:endParaRPr lang="en-US" sz="1600" dirty="0"/>
          </a:p>
        </p:txBody>
      </p:sp>
      <p:sp>
        <p:nvSpPr>
          <p:cNvPr id="18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MENU 2019, 3</a:t>
            </a:r>
            <a:r>
              <a:rPr lang="en-US" sz="1200" baseline="30000" dirty="0" smtClean="0">
                <a:solidFill>
                  <a:schemeClr val="bg1"/>
                </a:solidFill>
              </a:rPr>
              <a:t>rd</a:t>
            </a:r>
            <a:r>
              <a:rPr lang="en-US" sz="1200" dirty="0" smtClean="0">
                <a:solidFill>
                  <a:schemeClr val="bg1"/>
                </a:solidFill>
              </a:rPr>
              <a:t> June 2019, Carnegie Mellon University 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1" name="CasellaDiTesto 1"/>
          <p:cNvSpPr txBox="1"/>
          <p:nvPr/>
        </p:nvSpPr>
        <p:spPr>
          <a:xfrm>
            <a:off x="356879" y="3525652"/>
            <a:ext cx="26948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 smtClean="0">
                <a:latin typeface="Arial"/>
                <a:cs typeface="Arial"/>
              </a:rPr>
              <a:t>H. S. </a:t>
            </a:r>
            <a:r>
              <a:rPr lang="it-IT" sz="1200" b="1" dirty="0" err="1" smtClean="0">
                <a:latin typeface="Arial"/>
                <a:cs typeface="Arial"/>
              </a:rPr>
              <a:t>Jo</a:t>
            </a:r>
            <a:r>
              <a:rPr lang="it-IT" sz="1200" b="1" dirty="0" smtClean="0">
                <a:latin typeface="Arial"/>
                <a:cs typeface="Arial"/>
              </a:rPr>
              <a:t> et. al.  [</a:t>
            </a:r>
            <a:r>
              <a:rPr lang="it-IT" sz="1200" b="1" dirty="0" err="1" smtClean="0">
                <a:latin typeface="Arial"/>
                <a:cs typeface="Arial"/>
              </a:rPr>
              <a:t>arXiv</a:t>
            </a:r>
            <a:r>
              <a:rPr lang="it-IT" sz="1200" b="1" dirty="0" smtClean="0">
                <a:latin typeface="Arial"/>
                <a:cs typeface="Arial"/>
              </a:rPr>
              <a:t>: 1504.02009]</a:t>
            </a:r>
            <a:endParaRPr lang="it-IT" sz="1200" b="1" dirty="0">
              <a:latin typeface="Arial"/>
              <a:cs typeface="Arial"/>
            </a:endParaRP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29" y="5437739"/>
            <a:ext cx="2386955" cy="838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4415830"/>
              </p:ext>
            </p:extLst>
          </p:nvPr>
        </p:nvGraphicFramePr>
        <p:xfrm>
          <a:off x="624029" y="4224655"/>
          <a:ext cx="1390650" cy="73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4987" name="Equation" r:id="rId12" imgW="850900" imgH="444500" progId="Equation.3">
                  <p:embed/>
                </p:oleObj>
              </mc:Choice>
              <mc:Fallback>
                <p:oleObj name="Equation" r:id="rId12" imgW="8509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029" y="4224655"/>
                        <a:ext cx="1390650" cy="7302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22"/>
          <p:cNvSpPr/>
          <p:nvPr/>
        </p:nvSpPr>
        <p:spPr>
          <a:xfrm>
            <a:off x="2685945" y="-76200"/>
            <a:ext cx="362618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DVCS Interference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8473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31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4678" y="2234283"/>
            <a:ext cx="3901551" cy="387459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03169"/>
            <a:ext cx="5177353" cy="34696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9524" y="740382"/>
            <a:ext cx="2535996" cy="11785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1444" y="740382"/>
            <a:ext cx="2535996" cy="117858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15214" y="740382"/>
            <a:ext cx="632226" cy="5600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062659" y="756770"/>
            <a:ext cx="279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g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090151" y="1102070"/>
            <a:ext cx="745420" cy="2800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8358663" y="851070"/>
            <a:ext cx="301953" cy="2800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</a:t>
            </a:r>
            <a:endParaRPr lang="en-US" dirty="0"/>
          </a:p>
        </p:txBody>
      </p:sp>
      <p:sp>
        <p:nvSpPr>
          <p:cNvPr id="22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MENU 2019, 3</a:t>
            </a:r>
            <a:r>
              <a:rPr lang="en-US" sz="1200" baseline="30000" dirty="0" smtClean="0">
                <a:solidFill>
                  <a:schemeClr val="bg1"/>
                </a:solidFill>
              </a:rPr>
              <a:t>rd</a:t>
            </a:r>
            <a:r>
              <a:rPr lang="en-US" sz="1200" dirty="0" smtClean="0">
                <a:solidFill>
                  <a:schemeClr val="bg1"/>
                </a:solidFill>
              </a:rPr>
              <a:t> June 2019, Carnegie Mellon University 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35395" y="697023"/>
            <a:ext cx="1579819" cy="909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1486162" y="851623"/>
            <a:ext cx="580431" cy="279496"/>
            <a:chOff x="3647440" y="1287769"/>
            <a:chExt cx="1359637" cy="59842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47440" y="1287769"/>
              <a:ext cx="876300" cy="5969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48277" y="1378194"/>
              <a:ext cx="558800" cy="508000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2369231" y="847367"/>
            <a:ext cx="580431" cy="279496"/>
            <a:chOff x="3647440" y="1287769"/>
            <a:chExt cx="1359637" cy="598425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47440" y="1287769"/>
              <a:ext cx="876300" cy="596900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48277" y="1378194"/>
              <a:ext cx="558800" cy="508000"/>
            </a:xfrm>
            <a:prstGeom prst="rect">
              <a:avLst/>
            </a:prstGeom>
          </p:spPr>
        </p:pic>
      </p:grpSp>
      <p:cxnSp>
        <p:nvCxnSpPr>
          <p:cNvPr id="25" name="Straight Connector 24"/>
          <p:cNvCxnSpPr/>
          <p:nvPr/>
        </p:nvCxnSpPr>
        <p:spPr>
          <a:xfrm flipH="1">
            <a:off x="1941872" y="991419"/>
            <a:ext cx="124721" cy="61527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384324" y="991419"/>
            <a:ext cx="104492" cy="61527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2066593" y="1007807"/>
            <a:ext cx="31773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084112" y="2344349"/>
            <a:ext cx="26706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COMPASS++ [PLB 793 (2019) 188]</a:t>
            </a:r>
            <a:endParaRPr lang="en-US" sz="1200" b="1" dirty="0"/>
          </a:p>
        </p:txBody>
      </p:sp>
      <p:sp>
        <p:nvSpPr>
          <p:cNvPr id="3" name="Rectangle 2"/>
          <p:cNvSpPr/>
          <p:nvPr/>
        </p:nvSpPr>
        <p:spPr>
          <a:xfrm>
            <a:off x="5805714" y="2168071"/>
            <a:ext cx="2552949" cy="254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6301217" y="2145072"/>
            <a:ext cx="27677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Frankfurt++ [PRD 83 (2011) 054012]</a:t>
            </a:r>
            <a:endParaRPr lang="en-US" sz="1200" b="1" dirty="0"/>
          </a:p>
        </p:txBody>
      </p:sp>
      <p:sp>
        <p:nvSpPr>
          <p:cNvPr id="34" name="Rectangle 33"/>
          <p:cNvSpPr/>
          <p:nvPr/>
        </p:nvSpPr>
        <p:spPr>
          <a:xfrm>
            <a:off x="2979223" y="-76200"/>
            <a:ext cx="303963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Parton Imaging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2703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5405" y="2693165"/>
            <a:ext cx="2742233" cy="20920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259" y="1894016"/>
            <a:ext cx="2255333" cy="147849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6079" y="688681"/>
            <a:ext cx="4270628" cy="18622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879" y="1324498"/>
            <a:ext cx="1309267" cy="559358"/>
          </a:xfrm>
          <a:prstGeom prst="rect">
            <a:avLst/>
          </a:prstGeom>
        </p:spPr>
      </p:pic>
      <p:graphicFrame>
        <p:nvGraphicFramePr>
          <p:cNvPr id="1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9200471"/>
              </p:ext>
            </p:extLst>
          </p:nvPr>
        </p:nvGraphicFramePr>
        <p:xfrm>
          <a:off x="1827101" y="1465230"/>
          <a:ext cx="250825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7022" name="Equation" r:id="rId8" imgW="139700" imgH="127000" progId="Equation.3">
                  <p:embed/>
                </p:oleObj>
              </mc:Choice>
              <mc:Fallback>
                <p:oleObj name="Equation" r:id="rId8" imgW="139700" imgH="1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7101" y="1465230"/>
                        <a:ext cx="250825" cy="2286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65542" y="1370678"/>
            <a:ext cx="2109574" cy="36933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7645" y="627119"/>
            <a:ext cx="404747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/>
              <a:t>I</a:t>
            </a:r>
            <a:r>
              <a:rPr lang="en-US" sz="1600" dirty="0" err="1" smtClean="0"/>
              <a:t>nformations</a:t>
            </a:r>
            <a:r>
              <a:rPr lang="en-US" sz="1600" dirty="0" smtClean="0"/>
              <a:t> </a:t>
            </a:r>
            <a:r>
              <a:rPr lang="en-US" sz="1600" dirty="0"/>
              <a:t>on the real </a:t>
            </a:r>
            <a:r>
              <a:rPr lang="en-US" sz="1600" dirty="0" smtClean="0"/>
              <a:t>and imaginary </a:t>
            </a:r>
            <a:r>
              <a:rPr lang="en-US" sz="1600" dirty="0"/>
              <a:t>part of the QCD scattering </a:t>
            </a:r>
            <a:r>
              <a:rPr lang="en-US" sz="1600" dirty="0" smtClean="0"/>
              <a:t>amplitude</a:t>
            </a:r>
            <a:endParaRPr lang="en-US" sz="1600" dirty="0"/>
          </a:p>
        </p:txBody>
      </p:sp>
      <p:sp>
        <p:nvSpPr>
          <p:cNvPr id="18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MENU 2019, 3</a:t>
            </a:r>
            <a:r>
              <a:rPr lang="en-US" sz="1200" baseline="30000" dirty="0" smtClean="0">
                <a:solidFill>
                  <a:schemeClr val="bg1"/>
                </a:solidFill>
              </a:rPr>
              <a:t>rd</a:t>
            </a:r>
            <a:r>
              <a:rPr lang="en-US" sz="1200" dirty="0" smtClean="0">
                <a:solidFill>
                  <a:schemeClr val="bg1"/>
                </a:solidFill>
              </a:rPr>
              <a:t> June 2019, Carnegie Mellon University 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3" name="Picture 22" descr="GPDs_Im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79" y="3406491"/>
            <a:ext cx="3145995" cy="1480469"/>
          </a:xfrm>
          <a:prstGeom prst="rect">
            <a:avLst/>
          </a:prstGeom>
        </p:spPr>
      </p:pic>
      <p:pic>
        <p:nvPicPr>
          <p:cNvPr id="24" name="Picture 23" descr="GPDs_Re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36" y="4966787"/>
            <a:ext cx="3293645" cy="14833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51351" y="2681131"/>
            <a:ext cx="2725013" cy="20705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55887" y="4546918"/>
            <a:ext cx="2712469" cy="20816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68356" y="4546917"/>
            <a:ext cx="2672430" cy="196418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276364" y="2527242"/>
            <a:ext cx="26395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/>
              <a:t>H.Moutarde</a:t>
            </a:r>
            <a:r>
              <a:rPr lang="en-US" sz="1200" b="1" dirty="0" smtClean="0"/>
              <a:t>++ [</a:t>
            </a:r>
            <a:r>
              <a:rPr lang="en-US" sz="1200" b="1" dirty="0" err="1" smtClean="0"/>
              <a:t>arXiv</a:t>
            </a:r>
            <a:r>
              <a:rPr lang="en-US" sz="1200" b="1" dirty="0" smtClean="0"/>
              <a:t>: 1807.07620]</a:t>
            </a:r>
            <a:endParaRPr lang="en-US" sz="1200" b="1" dirty="0"/>
          </a:p>
        </p:txBody>
      </p:sp>
      <p:sp>
        <p:nvSpPr>
          <p:cNvPr id="21" name="Rectangle 20"/>
          <p:cNvSpPr/>
          <p:nvPr/>
        </p:nvSpPr>
        <p:spPr>
          <a:xfrm>
            <a:off x="2685952" y="-76200"/>
            <a:ext cx="362618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DVCS Interference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4947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28" y="2496292"/>
            <a:ext cx="3608884" cy="3742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uppo 4"/>
          <p:cNvGrpSpPr/>
          <p:nvPr/>
        </p:nvGrpSpPr>
        <p:grpSpPr>
          <a:xfrm>
            <a:off x="4627042" y="2527383"/>
            <a:ext cx="3778780" cy="3718973"/>
            <a:chOff x="5004048" y="1851667"/>
            <a:chExt cx="4032448" cy="4025605"/>
          </a:xfrm>
        </p:grpSpPr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1851667"/>
              <a:ext cx="3960440" cy="3960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ttangolo 3"/>
            <p:cNvSpPr/>
            <p:nvPr/>
          </p:nvSpPr>
          <p:spPr>
            <a:xfrm>
              <a:off x="5004048" y="5589240"/>
              <a:ext cx="3240360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" name="Rectangle 2"/>
          <p:cNvSpPr/>
          <p:nvPr/>
        </p:nvSpPr>
        <p:spPr>
          <a:xfrm>
            <a:off x="3056932" y="4886034"/>
            <a:ext cx="1361295" cy="60788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642396" y="4907202"/>
            <a:ext cx="1461144" cy="60788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67515" y="4938952"/>
            <a:ext cx="13821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JLAB E12-010</a:t>
            </a:r>
          </a:p>
          <a:p>
            <a:r>
              <a:rPr lang="en-US" sz="1400" b="1" dirty="0" smtClean="0"/>
              <a:t>A</a:t>
            </a:r>
            <a:r>
              <a:rPr lang="en-US" sz="1400" b="1" baseline="-25000" dirty="0" smtClean="0"/>
              <a:t>UT</a:t>
            </a:r>
            <a:r>
              <a:rPr lang="en-US" sz="1400" b="1" dirty="0" smtClean="0"/>
              <a:t> on proton</a:t>
            </a:r>
            <a:endParaRPr lang="en-US" sz="1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7663562" y="4928368"/>
            <a:ext cx="14621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JLAB E11-003</a:t>
            </a:r>
          </a:p>
          <a:p>
            <a:r>
              <a:rPr lang="en-US" sz="1400" b="1" dirty="0" smtClean="0"/>
              <a:t>A</a:t>
            </a:r>
            <a:r>
              <a:rPr lang="en-US" sz="1400" b="1" baseline="-25000" dirty="0" smtClean="0"/>
              <a:t>LU</a:t>
            </a:r>
            <a:r>
              <a:rPr lang="en-US" sz="1400" b="1" dirty="0" smtClean="0"/>
              <a:t> on neutron</a:t>
            </a:r>
            <a:endParaRPr lang="en-US" sz="1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66749" y="2255190"/>
            <a:ext cx="12020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Proton GPD  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145573" y="2259994"/>
            <a:ext cx="13117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N</a:t>
            </a:r>
            <a:r>
              <a:rPr lang="en-US" sz="1400" b="1" dirty="0" smtClean="0">
                <a:solidFill>
                  <a:srgbClr val="FF0000"/>
                </a:solidFill>
              </a:rPr>
              <a:t>eutron GPD  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45573" y="1333006"/>
            <a:ext cx="37078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To access </a:t>
            </a:r>
            <a:r>
              <a:rPr lang="en-US" sz="1400" dirty="0" err="1" smtClean="0"/>
              <a:t>E</a:t>
            </a:r>
            <a:r>
              <a:rPr lang="en-US" sz="1400" baseline="-25000" dirty="0" err="1" smtClean="0"/>
              <a:t>u</a:t>
            </a:r>
            <a:r>
              <a:rPr lang="en-US" sz="1400" dirty="0"/>
              <a:t> </a:t>
            </a:r>
            <a:r>
              <a:rPr lang="en-US" sz="1400" dirty="0" smtClean="0"/>
              <a:t>&amp; E</a:t>
            </a:r>
            <a:r>
              <a:rPr lang="en-US" sz="1400" baseline="-25000" dirty="0" smtClean="0"/>
              <a:t>d</a:t>
            </a:r>
            <a:r>
              <a:rPr lang="en-US" sz="1400" dirty="0" smtClean="0"/>
              <a:t> both </a:t>
            </a:r>
            <a:r>
              <a:rPr lang="en-US" sz="1400" dirty="0" err="1" smtClean="0"/>
              <a:t>E</a:t>
            </a:r>
            <a:r>
              <a:rPr lang="en-US" sz="1400" baseline="-25000" dirty="0" err="1" smtClean="0"/>
              <a:t>p</a:t>
            </a:r>
            <a:r>
              <a:rPr lang="en-US" sz="1400" dirty="0" smtClean="0"/>
              <a:t> &amp; E</a:t>
            </a:r>
            <a:r>
              <a:rPr lang="en-US" sz="1400" baseline="-25000" dirty="0" smtClean="0"/>
              <a:t>n</a:t>
            </a:r>
            <a:r>
              <a:rPr lang="en-US" sz="1400" dirty="0" smtClean="0"/>
              <a:t> are needed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846667" y="5451588"/>
            <a:ext cx="1936750" cy="231662"/>
          </a:xfrm>
          <a:prstGeom prst="rect">
            <a:avLst/>
          </a:prstGeom>
          <a:solidFill>
            <a:srgbClr val="FFFF00">
              <a:alpha val="3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447640" y="889859"/>
            <a:ext cx="4246880" cy="1283723"/>
            <a:chOff x="625753" y="4669764"/>
            <a:chExt cx="4246880" cy="1283723"/>
          </a:xfrm>
        </p:grpSpPr>
        <p:sp>
          <p:nvSpPr>
            <p:cNvPr id="28" name="TextBox 27"/>
            <p:cNvSpPr txBox="1"/>
            <p:nvPr/>
          </p:nvSpPr>
          <p:spPr>
            <a:xfrm>
              <a:off x="625753" y="4798483"/>
              <a:ext cx="35220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Access OAM  </a:t>
              </a:r>
              <a:r>
                <a:rPr lang="en-US" sz="1400" dirty="0" err="1" smtClean="0"/>
                <a:t>L</a:t>
              </a:r>
              <a:r>
                <a:rPr lang="en-US" sz="1400" baseline="-25000" dirty="0" err="1" smtClean="0"/>
                <a:t>q</a:t>
              </a:r>
              <a:r>
                <a:rPr lang="en-US" sz="1400" dirty="0" smtClean="0"/>
                <a:t>= J</a:t>
              </a:r>
              <a:r>
                <a:rPr lang="en-US" sz="1400" baseline="-25000" dirty="0" smtClean="0"/>
                <a:t>q</a:t>
              </a:r>
              <a:r>
                <a:rPr lang="en-US" sz="1400" dirty="0" smtClean="0"/>
                <a:t>-½</a:t>
              </a:r>
              <a:r>
                <a:rPr lang="en-US" sz="1400" dirty="0" smtClean="0">
                  <a:latin typeface="Symbol"/>
                </a:rPr>
                <a:t>DS</a:t>
              </a:r>
              <a:r>
                <a:rPr lang="en-US" sz="1400" dirty="0" smtClean="0"/>
                <a:t>   via </a:t>
              </a:r>
              <a:r>
                <a:rPr lang="en-US" sz="1400" dirty="0" err="1" smtClean="0"/>
                <a:t>Ji</a:t>
              </a:r>
              <a:r>
                <a:rPr lang="en-US" sz="1400" dirty="0" smtClean="0"/>
                <a:t> sum rule</a:t>
              </a:r>
              <a:endParaRPr lang="en-US" sz="1400" dirty="0"/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625753" y="4669764"/>
              <a:ext cx="4246880" cy="1283723"/>
            </a:xfrm>
            <a:prstGeom prst="roundRect">
              <a:avLst/>
            </a:prstGeom>
            <a:no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9382" y="5149042"/>
              <a:ext cx="3729045" cy="725311"/>
            </a:xfrm>
            <a:prstGeom prst="rect">
              <a:avLst/>
            </a:prstGeom>
          </p:spPr>
        </p:pic>
      </p:grpSp>
      <p:sp>
        <p:nvSpPr>
          <p:cNvPr id="31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MENU 2019, 3</a:t>
            </a:r>
            <a:r>
              <a:rPr lang="en-US" sz="1200" baseline="30000" dirty="0" smtClean="0">
                <a:solidFill>
                  <a:schemeClr val="bg1"/>
                </a:solidFill>
              </a:rPr>
              <a:t>rd</a:t>
            </a:r>
            <a:r>
              <a:rPr lang="en-US" sz="1200" dirty="0" smtClean="0">
                <a:solidFill>
                  <a:schemeClr val="bg1"/>
                </a:solidFill>
              </a:rPr>
              <a:t> June 2019, Carnegie Mellon University 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958738" y="-76200"/>
            <a:ext cx="508061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Quark Orbital Momentum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0101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4585" y="2681372"/>
            <a:ext cx="4709139" cy="35864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841" y="2762652"/>
            <a:ext cx="3712464" cy="3505200"/>
          </a:xfrm>
          <a:prstGeom prst="rect">
            <a:avLst/>
          </a:prstGeom>
        </p:spPr>
      </p:pic>
      <p:sp>
        <p:nvSpPr>
          <p:cNvPr id="15" name="Right Arrow 14"/>
          <p:cNvSpPr/>
          <p:nvPr/>
        </p:nvSpPr>
        <p:spPr>
          <a:xfrm rot="14398552" flipV="1">
            <a:off x="7656144" y="3938540"/>
            <a:ext cx="528468" cy="315007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Fußzeilenplatzhalter 7"/>
          <p:cNvSpPr txBox="1">
            <a:spLocks noGrp="1"/>
          </p:cNvSpPr>
          <p:nvPr/>
        </p:nvSpPr>
        <p:spPr>
          <a:xfrm>
            <a:off x="88688" y="6504847"/>
            <a:ext cx="1435311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M. Contalbrigo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865860" y="-76200"/>
            <a:ext cx="526636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Extreme Matter Conditions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582586" y="2624152"/>
            <a:ext cx="22120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/>
              <a:t>S.Liuti</a:t>
            </a:r>
            <a:r>
              <a:rPr lang="en-US" sz="1200" b="1" dirty="0" smtClean="0"/>
              <a:t>++ [</a:t>
            </a:r>
            <a:r>
              <a:rPr lang="en-US" sz="1200" b="1" dirty="0" err="1" smtClean="0"/>
              <a:t>arXiv</a:t>
            </a:r>
            <a:r>
              <a:rPr lang="en-US" sz="1200" b="1" dirty="0" smtClean="0"/>
              <a:t> 1812.01479]</a:t>
            </a:r>
            <a:endParaRPr lang="en-US" sz="1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523999" y="2578797"/>
            <a:ext cx="24756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/>
              <a:t>V.Burkert</a:t>
            </a:r>
            <a:r>
              <a:rPr lang="en-US" sz="1200" b="1" dirty="0" smtClean="0"/>
              <a:t>++ [Nature 577 (2018)]</a:t>
            </a:r>
            <a:endParaRPr lang="en-US" sz="1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44543" y="1794158"/>
            <a:ext cx="24002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Pressure inside the nucleon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5101773" y="1818334"/>
            <a:ext cx="25500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Neutron star equation of state</a:t>
            </a:r>
            <a:endParaRPr lang="en-US" sz="1400" dirty="0"/>
          </a:p>
        </p:txBody>
      </p:sp>
      <p:sp>
        <p:nvSpPr>
          <p:cNvPr id="4" name="Right Arrow 3"/>
          <p:cNvSpPr/>
          <p:nvPr/>
        </p:nvSpPr>
        <p:spPr>
          <a:xfrm rot="3337133">
            <a:off x="5131238" y="4052973"/>
            <a:ext cx="547135" cy="315336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MENU 2019, 3</a:t>
            </a:r>
            <a:r>
              <a:rPr lang="en-US" sz="1200" baseline="30000" dirty="0" smtClean="0">
                <a:solidFill>
                  <a:schemeClr val="bg1"/>
                </a:solidFill>
              </a:rPr>
              <a:t>rd</a:t>
            </a:r>
            <a:r>
              <a:rPr lang="en-US" sz="1200" dirty="0" smtClean="0">
                <a:solidFill>
                  <a:schemeClr val="bg1"/>
                </a:solidFill>
              </a:rPr>
              <a:t> June 2019, Carnegie Mellon University 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71417" y="883920"/>
            <a:ext cx="640061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GPDs moments are related to the proton momentum-energy tensor, </a:t>
            </a:r>
          </a:p>
          <a:p>
            <a:r>
              <a:rPr lang="en-US" sz="1600" dirty="0" smtClean="0"/>
              <a:t>e.g. how pressure and momentum are distributed within the nucleon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93202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9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067329" y="886833"/>
            <a:ext cx="1449410" cy="24622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000" b="1" dirty="0" smtClean="0"/>
              <a:t>K-F Liu  @ this Conf.</a:t>
            </a:r>
            <a:endParaRPr lang="en-US" sz="1000" dirty="0"/>
          </a:p>
        </p:txBody>
      </p:sp>
      <p:pic>
        <p:nvPicPr>
          <p:cNvPr id="4" name="Picture 3" descr="Lattice_mas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85" y="1133072"/>
            <a:ext cx="3047955" cy="212113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9982" y="822842"/>
            <a:ext cx="26595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Nucleon mass components</a:t>
            </a:r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4968285" y="3473853"/>
            <a:ext cx="23436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Transversity</a:t>
            </a:r>
            <a:r>
              <a:rPr lang="en-US" sz="1600" dirty="0" smtClean="0"/>
              <a:t> distribution</a:t>
            </a:r>
            <a:endParaRPr lang="en-US" sz="16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6520" y="999784"/>
            <a:ext cx="3359000" cy="2254423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7131329" y="875482"/>
            <a:ext cx="1888232" cy="24622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000" b="1" dirty="0" smtClean="0"/>
              <a:t>K-F Liu++  [</a:t>
            </a:r>
            <a:r>
              <a:rPr lang="en-US" sz="1000" b="1" dirty="0" err="1" smtClean="0"/>
              <a:t>arXiv</a:t>
            </a:r>
            <a:r>
              <a:rPr lang="en-US" sz="1000" b="1" dirty="0"/>
              <a:t> </a:t>
            </a:r>
            <a:r>
              <a:rPr lang="en-US" sz="1000" b="1" dirty="0" smtClean="0"/>
              <a:t>1203.6388]</a:t>
            </a:r>
            <a:endParaRPr lang="en-US" sz="1000" dirty="0"/>
          </a:p>
        </p:txBody>
      </p:sp>
      <p:sp>
        <p:nvSpPr>
          <p:cNvPr id="26" name="TextBox 25"/>
          <p:cNvSpPr txBox="1"/>
          <p:nvPr/>
        </p:nvSpPr>
        <p:spPr>
          <a:xfrm>
            <a:off x="4852019" y="824980"/>
            <a:ext cx="19754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Spin decomposition </a:t>
            </a:r>
            <a:endParaRPr lang="en-US" sz="1600" dirty="0"/>
          </a:p>
        </p:txBody>
      </p:sp>
      <p:sp>
        <p:nvSpPr>
          <p:cNvPr id="5" name="Rectangle 4"/>
          <p:cNvSpPr/>
          <p:nvPr/>
        </p:nvSpPr>
        <p:spPr>
          <a:xfrm>
            <a:off x="8686800" y="3881120"/>
            <a:ext cx="332761" cy="20929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8158480" y="6278880"/>
            <a:ext cx="810429" cy="2856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MENU 2019, 3</a:t>
            </a:r>
            <a:r>
              <a:rPr lang="en-US" sz="1200" baseline="30000" dirty="0" smtClean="0">
                <a:solidFill>
                  <a:schemeClr val="bg1"/>
                </a:solidFill>
              </a:rPr>
              <a:t>rd</a:t>
            </a:r>
            <a:r>
              <a:rPr lang="en-US" sz="1200" dirty="0" smtClean="0">
                <a:solidFill>
                  <a:schemeClr val="bg1"/>
                </a:solidFill>
              </a:rPr>
              <a:t> June 2019, Carnegie Mellon University 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85" y="3976158"/>
            <a:ext cx="3730818" cy="2588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0307" y="4058201"/>
            <a:ext cx="3551539" cy="2451062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5828850" y="3812407"/>
            <a:ext cx="2446653" cy="24622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000" b="1" dirty="0" smtClean="0"/>
              <a:t>C. </a:t>
            </a:r>
            <a:r>
              <a:rPr lang="en-US" sz="1000" b="1" dirty="0" err="1" smtClean="0"/>
              <a:t>Alezandrous</a:t>
            </a:r>
            <a:r>
              <a:rPr lang="en-US" sz="1000" b="1" dirty="0" smtClean="0"/>
              <a:t>++  [</a:t>
            </a:r>
            <a:r>
              <a:rPr lang="en-US" sz="1000" b="1" dirty="0" err="1" smtClean="0"/>
              <a:t>arXiv</a:t>
            </a:r>
            <a:r>
              <a:rPr lang="en-US" sz="1000" b="1" dirty="0"/>
              <a:t> </a:t>
            </a:r>
            <a:r>
              <a:rPr lang="en-US" sz="1000" b="1" dirty="0" smtClean="0"/>
              <a:t>1902.00587]</a:t>
            </a:r>
            <a:endParaRPr lang="en-US" sz="1000" dirty="0"/>
          </a:p>
        </p:txBody>
      </p:sp>
      <p:sp>
        <p:nvSpPr>
          <p:cNvPr id="30" name="TextBox 29"/>
          <p:cNvSpPr txBox="1"/>
          <p:nvPr/>
        </p:nvSpPr>
        <p:spPr>
          <a:xfrm>
            <a:off x="652599" y="3542566"/>
            <a:ext cx="18951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Helicity</a:t>
            </a:r>
            <a:r>
              <a:rPr lang="en-US" sz="1600" dirty="0" smtClean="0"/>
              <a:t> distribution</a:t>
            </a:r>
            <a:endParaRPr lang="en-US" sz="1600" dirty="0"/>
          </a:p>
        </p:txBody>
      </p:sp>
      <p:sp>
        <p:nvSpPr>
          <p:cNvPr id="25" name="Rectangle 24"/>
          <p:cNvSpPr/>
          <p:nvPr/>
        </p:nvSpPr>
        <p:spPr>
          <a:xfrm>
            <a:off x="2409357" y="-76200"/>
            <a:ext cx="417937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Lattice Achievements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4150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4810"/>
            <a:ext cx="9144000" cy="556751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9" y="6011333"/>
            <a:ext cx="9144000" cy="61724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3634" y="5443617"/>
            <a:ext cx="2086015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Babar (</a:t>
            </a:r>
            <a:r>
              <a:rPr lang="en-US" sz="1400" dirty="0" err="1" smtClean="0">
                <a:solidFill>
                  <a:srgbClr val="FF0000"/>
                </a:solidFill>
              </a:rPr>
              <a:t>e+e</a:t>
            </a:r>
            <a:r>
              <a:rPr lang="en-US" sz="1400" dirty="0" smtClean="0">
                <a:solidFill>
                  <a:srgbClr val="FF0000"/>
                </a:solidFill>
              </a:rPr>
              <a:t>-):   </a:t>
            </a:r>
            <a:r>
              <a:rPr lang="en-US" sz="1400" dirty="0" smtClean="0"/>
              <a:t>&lt; 2007</a:t>
            </a:r>
          </a:p>
          <a:p>
            <a:endParaRPr lang="en-US" sz="1400" dirty="0" smtClean="0">
              <a:solidFill>
                <a:srgbClr val="FF0000"/>
              </a:solidFill>
            </a:endParaRPr>
          </a:p>
          <a:p>
            <a:r>
              <a:rPr lang="en-US" sz="1400" dirty="0" smtClean="0">
                <a:solidFill>
                  <a:srgbClr val="FF0000"/>
                </a:solidFill>
              </a:rPr>
              <a:t>BELLE (</a:t>
            </a:r>
            <a:r>
              <a:rPr lang="en-US" sz="1400" dirty="0" err="1" smtClean="0">
                <a:solidFill>
                  <a:srgbClr val="FF0000"/>
                </a:solidFill>
              </a:rPr>
              <a:t>e+e</a:t>
            </a:r>
            <a:r>
              <a:rPr lang="en-US" sz="1400" dirty="0" smtClean="0">
                <a:solidFill>
                  <a:srgbClr val="FF0000"/>
                </a:solidFill>
              </a:rPr>
              <a:t>-):  </a:t>
            </a:r>
            <a:r>
              <a:rPr lang="en-US" sz="1400" dirty="0" smtClean="0">
                <a:solidFill>
                  <a:srgbClr val="000000"/>
                </a:solidFill>
              </a:rPr>
              <a:t>&lt;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smtClean="0"/>
              <a:t>2010 </a:t>
            </a:r>
          </a:p>
          <a:p>
            <a:endParaRPr lang="en-US" sz="1400" dirty="0"/>
          </a:p>
          <a:p>
            <a:r>
              <a:rPr lang="en-US" sz="1400" dirty="0" smtClean="0">
                <a:solidFill>
                  <a:srgbClr val="FF0000"/>
                </a:solidFill>
              </a:rPr>
              <a:t>BELLEII (</a:t>
            </a:r>
            <a:r>
              <a:rPr lang="en-US" sz="1400" dirty="0" err="1" smtClean="0">
                <a:solidFill>
                  <a:srgbClr val="FF0000"/>
                </a:solidFill>
              </a:rPr>
              <a:t>e+e</a:t>
            </a:r>
            <a:r>
              <a:rPr lang="en-US" sz="1400" dirty="0" smtClean="0">
                <a:solidFill>
                  <a:srgbClr val="FF0000"/>
                </a:solidFill>
              </a:rPr>
              <a:t>-): </a:t>
            </a:r>
            <a:r>
              <a:rPr lang="en-US" sz="1400" dirty="0" smtClean="0"/>
              <a:t>2017++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82717" y="5433794"/>
            <a:ext cx="263628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FF0000"/>
                </a:solidFill>
              </a:rPr>
              <a:t>SeaQuest</a:t>
            </a:r>
            <a:r>
              <a:rPr lang="en-US" sz="1400" dirty="0" smtClean="0">
                <a:solidFill>
                  <a:srgbClr val="FF0000"/>
                </a:solidFill>
              </a:rPr>
              <a:t> (</a:t>
            </a:r>
            <a:r>
              <a:rPr lang="en-US" sz="1400" dirty="0" err="1" smtClean="0">
                <a:solidFill>
                  <a:srgbClr val="FF0000"/>
                </a:solidFill>
              </a:rPr>
              <a:t>pp</a:t>
            </a:r>
            <a:r>
              <a:rPr lang="en-US" sz="1400" dirty="0" smtClean="0">
                <a:solidFill>
                  <a:srgbClr val="FF0000"/>
                </a:solidFill>
              </a:rPr>
              <a:t>):   </a:t>
            </a:r>
            <a:r>
              <a:rPr lang="en-US" sz="1400" dirty="0" smtClean="0"/>
              <a:t>2012 - 2016</a:t>
            </a:r>
          </a:p>
          <a:p>
            <a:endParaRPr lang="en-US" sz="1400" dirty="0" smtClean="0">
              <a:solidFill>
                <a:srgbClr val="FF0000"/>
              </a:solidFill>
            </a:endParaRPr>
          </a:p>
          <a:p>
            <a:r>
              <a:rPr lang="en-US" sz="1400" dirty="0">
                <a:solidFill>
                  <a:srgbClr val="FF0000"/>
                </a:solidFill>
              </a:rPr>
              <a:t>RHIC (</a:t>
            </a:r>
            <a:r>
              <a:rPr lang="en-US" sz="1400" dirty="0" err="1">
                <a:solidFill>
                  <a:srgbClr val="FF0000"/>
                </a:solidFill>
              </a:rPr>
              <a:t>pp</a:t>
            </a:r>
            <a:r>
              <a:rPr lang="en-US" sz="1400" dirty="0">
                <a:solidFill>
                  <a:srgbClr val="FF0000"/>
                </a:solidFill>
              </a:rPr>
              <a:t>):         </a:t>
            </a:r>
            <a:r>
              <a:rPr lang="en-US" sz="1400" dirty="0"/>
              <a:t> 2011,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/>
              <a:t>2017++</a:t>
            </a:r>
          </a:p>
          <a:p>
            <a:endParaRPr lang="en-US" sz="1400" dirty="0" smtClean="0">
              <a:solidFill>
                <a:srgbClr val="FF0000"/>
              </a:solidFill>
            </a:endParaRPr>
          </a:p>
          <a:p>
            <a:r>
              <a:rPr lang="en-US" sz="1400" dirty="0" smtClean="0">
                <a:solidFill>
                  <a:srgbClr val="FF0000"/>
                </a:solidFill>
              </a:rPr>
              <a:t>COMPASS (</a:t>
            </a:r>
            <a:r>
              <a:rPr lang="en-US" sz="14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en-US" sz="1400" dirty="0" err="1" smtClean="0">
                <a:solidFill>
                  <a:srgbClr val="FF0000"/>
                </a:solidFill>
              </a:rPr>
              <a:t>p</a:t>
            </a:r>
            <a:r>
              <a:rPr lang="en-US" sz="1400" dirty="0" smtClean="0">
                <a:solidFill>
                  <a:srgbClr val="FF0000"/>
                </a:solidFill>
              </a:rPr>
              <a:t>): </a:t>
            </a:r>
            <a:r>
              <a:rPr lang="en-US" sz="1400" dirty="0" smtClean="0">
                <a:solidFill>
                  <a:srgbClr val="000000"/>
                </a:solidFill>
              </a:rPr>
              <a:t>2016 – 2017</a:t>
            </a:r>
            <a:r>
              <a:rPr lang="en-US" sz="1400" dirty="0" smtClean="0"/>
              <a:t> 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5251329" y="5435939"/>
            <a:ext cx="1980994" cy="1169551"/>
            <a:chOff x="5251329" y="5435939"/>
            <a:chExt cx="1980994" cy="1169551"/>
          </a:xfrm>
        </p:grpSpPr>
        <p:sp>
          <p:nvSpPr>
            <p:cNvPr id="13" name="TextBox 12"/>
            <p:cNvSpPr txBox="1"/>
            <p:nvPr/>
          </p:nvSpPr>
          <p:spPr>
            <a:xfrm>
              <a:off x="5251329" y="5435939"/>
              <a:ext cx="1980994" cy="1169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JPARC(</a:t>
              </a:r>
              <a:r>
                <a:rPr lang="en-US" sz="1400" dirty="0" err="1" smtClean="0">
                  <a:solidFill>
                    <a:srgbClr val="FF0000"/>
                  </a:solidFill>
                </a:rPr>
                <a:t>pp</a:t>
              </a:r>
              <a:r>
                <a:rPr lang="en-US" sz="1400" dirty="0" smtClean="0">
                  <a:solidFill>
                    <a:srgbClr val="FF0000"/>
                  </a:solidFill>
                </a:rPr>
                <a:t>):   </a:t>
              </a:r>
              <a:r>
                <a:rPr lang="en-US" sz="1400" dirty="0" smtClean="0"/>
                <a:t>2018+</a:t>
              </a:r>
              <a:r>
                <a:rPr lang="en-US" sz="1400" dirty="0"/>
                <a:t>+</a:t>
              </a:r>
            </a:p>
            <a:p>
              <a:endParaRPr lang="en-US" sz="1400" dirty="0" smtClean="0"/>
            </a:p>
            <a:p>
              <a:r>
                <a:rPr lang="en-US" sz="1400" dirty="0" smtClean="0">
                  <a:solidFill>
                    <a:srgbClr val="FF0000"/>
                  </a:solidFill>
                </a:rPr>
                <a:t>FAIR (</a:t>
              </a:r>
              <a:r>
                <a:rPr lang="en-US" sz="1400" dirty="0" err="1" smtClean="0">
                  <a:solidFill>
                    <a:srgbClr val="FF0000"/>
                  </a:solidFill>
                </a:rPr>
                <a:t>pp</a:t>
              </a:r>
              <a:r>
                <a:rPr lang="en-US" sz="1400" dirty="0" smtClean="0">
                  <a:solidFill>
                    <a:srgbClr val="FF0000"/>
                  </a:solidFill>
                </a:rPr>
                <a:t>):      </a:t>
              </a:r>
              <a:r>
                <a:rPr lang="en-US" sz="1400" dirty="0" smtClean="0"/>
                <a:t>2018+</a:t>
              </a:r>
              <a:r>
                <a:rPr lang="en-US" sz="1400" dirty="0"/>
                <a:t>+</a:t>
              </a:r>
            </a:p>
            <a:p>
              <a:endParaRPr lang="en-US" sz="1400" dirty="0" smtClean="0"/>
            </a:p>
            <a:p>
              <a:r>
                <a:rPr lang="en-US" sz="1400" dirty="0" smtClean="0">
                  <a:solidFill>
                    <a:srgbClr val="FF0000"/>
                  </a:solidFill>
                </a:rPr>
                <a:t>NICA (</a:t>
              </a:r>
              <a:r>
                <a:rPr lang="en-US" sz="1400" dirty="0" err="1" smtClean="0">
                  <a:solidFill>
                    <a:srgbClr val="FF0000"/>
                  </a:solidFill>
                </a:rPr>
                <a:t>pp</a:t>
              </a:r>
              <a:r>
                <a:rPr lang="en-US" sz="1400" dirty="0" smtClean="0">
                  <a:solidFill>
                    <a:srgbClr val="FF0000"/>
                  </a:solidFill>
                </a:rPr>
                <a:t>):     </a:t>
              </a:r>
              <a:r>
                <a:rPr lang="en-US" sz="1400" dirty="0" smtClean="0"/>
                <a:t>2018++   </a:t>
              </a:r>
              <a:endParaRPr lang="en-US" sz="1400" dirty="0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5778540" y="5727629"/>
              <a:ext cx="2615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-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343139" y="6083353"/>
            <a:ext cx="19543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400" dirty="0" smtClean="0"/>
          </a:p>
          <a:p>
            <a:r>
              <a:rPr lang="en-US" sz="1400" dirty="0" smtClean="0">
                <a:solidFill>
                  <a:srgbClr val="FF0000"/>
                </a:solidFill>
              </a:rPr>
              <a:t>AFTER (</a:t>
            </a:r>
            <a:r>
              <a:rPr lang="en-US" sz="1400" dirty="0" err="1" smtClean="0">
                <a:solidFill>
                  <a:srgbClr val="FF0000"/>
                </a:solidFill>
              </a:rPr>
              <a:t>pp</a:t>
            </a:r>
            <a:r>
              <a:rPr lang="en-US" sz="1400" dirty="0" smtClean="0">
                <a:solidFill>
                  <a:srgbClr val="FF0000"/>
                </a:solidFill>
              </a:rPr>
              <a:t>):  </a:t>
            </a:r>
            <a:r>
              <a:rPr lang="en-US" sz="1400" dirty="0" smtClean="0"/>
              <a:t>2020++   </a:t>
            </a:r>
            <a:endParaRPr lang="en-US" sz="1400" dirty="0"/>
          </a:p>
        </p:txBody>
      </p:sp>
      <p:sp>
        <p:nvSpPr>
          <p:cNvPr id="16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MENU 2019, 3</a:t>
            </a:r>
            <a:r>
              <a:rPr lang="en-US" sz="1200" baseline="30000" dirty="0" smtClean="0">
                <a:solidFill>
                  <a:schemeClr val="bg1"/>
                </a:solidFill>
              </a:rPr>
              <a:t>rd</a:t>
            </a:r>
            <a:r>
              <a:rPr lang="en-US" sz="1200" dirty="0" smtClean="0">
                <a:solidFill>
                  <a:schemeClr val="bg1"/>
                </a:solidFill>
              </a:rPr>
              <a:t> June 2019, Carnegie Mellon University 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141673" y="-76200"/>
            <a:ext cx="471475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A World-wide Challenge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21548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Rectangle 10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22171" y="1585516"/>
            <a:ext cx="3774303" cy="4521798"/>
            <a:chOff x="4684011" y="1585516"/>
            <a:chExt cx="3774303" cy="452179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84011" y="2174240"/>
              <a:ext cx="3774303" cy="3263899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46767" y="2479040"/>
              <a:ext cx="1308100" cy="26162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58253" y="2712080"/>
              <a:ext cx="1337254" cy="24879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930970" y="1585516"/>
              <a:ext cx="22186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~ 1 year data taking </a:t>
              </a:r>
              <a:endParaRPr lang="en-US" dirty="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80677" y="5409380"/>
              <a:ext cx="2777637" cy="697934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1393343" y="800854"/>
            <a:ext cx="6291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All 4 experimental hall in operation since February 2018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7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MENU 2019, 3</a:t>
            </a:r>
            <a:r>
              <a:rPr lang="en-US" sz="1200" baseline="30000" dirty="0" smtClean="0">
                <a:solidFill>
                  <a:schemeClr val="bg1"/>
                </a:solidFill>
              </a:rPr>
              <a:t>rd</a:t>
            </a:r>
            <a:r>
              <a:rPr lang="en-US" sz="1200" dirty="0" smtClean="0">
                <a:solidFill>
                  <a:schemeClr val="bg1"/>
                </a:solidFill>
              </a:rPr>
              <a:t> June 2019, Carnegie Mellon University 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043802" y="1615996"/>
            <a:ext cx="3723206" cy="4316191"/>
            <a:chOff x="4892474" y="1615996"/>
            <a:chExt cx="3723206" cy="431619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92474" y="2306320"/>
              <a:ext cx="3723206" cy="3625867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5965343" y="1615996"/>
              <a:ext cx="21417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~ 1 day data taking </a:t>
              </a:r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8483600" y="3850640"/>
              <a:ext cx="132080" cy="772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ight Arrow 11"/>
          <p:cNvSpPr/>
          <p:nvPr/>
        </p:nvSpPr>
        <p:spPr>
          <a:xfrm>
            <a:off x="4328160" y="3484880"/>
            <a:ext cx="715642" cy="87376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938349" y="-76200"/>
            <a:ext cx="512141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High-Luminosity @ JLab12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8279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Rectangle 108"/>
          <p:cNvSpPr/>
          <p:nvPr/>
        </p:nvSpPr>
        <p:spPr>
          <a:xfrm>
            <a:off x="0" y="-16934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38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32477" y="800854"/>
            <a:ext cx="62790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New data taking approved in 2021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transversely polarized deuterium target for flavor separation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7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MENU 2019, 3</a:t>
            </a:r>
            <a:r>
              <a:rPr lang="en-US" sz="1200" baseline="30000" dirty="0" smtClean="0">
                <a:solidFill>
                  <a:schemeClr val="bg1"/>
                </a:solidFill>
              </a:rPr>
              <a:t>rd</a:t>
            </a:r>
            <a:r>
              <a:rPr lang="en-US" sz="1200" dirty="0" smtClean="0">
                <a:solidFill>
                  <a:schemeClr val="bg1"/>
                </a:solidFill>
              </a:rPr>
              <a:t> June 2019, Carnegie Mellon University 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605" y="3754820"/>
            <a:ext cx="5278909" cy="28491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7067" y="1599869"/>
            <a:ext cx="5757333" cy="2280759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3468517" y="-76200"/>
            <a:ext cx="206108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COMPASS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719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Rectangle 10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39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7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MENU 2019, 3</a:t>
            </a:r>
            <a:r>
              <a:rPr lang="en-US" sz="1200" baseline="30000" dirty="0" smtClean="0">
                <a:solidFill>
                  <a:schemeClr val="bg1"/>
                </a:solidFill>
              </a:rPr>
              <a:t>rd</a:t>
            </a:r>
            <a:r>
              <a:rPr lang="en-US" sz="1200" dirty="0" smtClean="0">
                <a:solidFill>
                  <a:schemeClr val="bg1"/>
                </a:solidFill>
              </a:rPr>
              <a:t> June 2019, Carnegie Mellon University 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545004"/>
            <a:ext cx="7420429" cy="481346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893371" y="1274765"/>
            <a:ext cx="22890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/>
              <a:t>M</a:t>
            </a:r>
            <a:r>
              <a:rPr lang="en-US" sz="1200" b="1" dirty="0" err="1" smtClean="0"/>
              <a:t>.Klein</a:t>
            </a:r>
            <a:r>
              <a:rPr lang="en-US" sz="1200" b="1" dirty="0" smtClean="0"/>
              <a:t>++ [</a:t>
            </a:r>
            <a:r>
              <a:rPr lang="en-US" sz="1200" b="1" dirty="0" err="1" smtClean="0"/>
              <a:t>arXiv</a:t>
            </a:r>
            <a:r>
              <a:rPr lang="en-US" sz="1200" b="1" dirty="0" smtClean="0"/>
              <a:t> 1802.04317]</a:t>
            </a:r>
            <a:endParaRPr lang="en-US" sz="1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99077" y="707720"/>
            <a:ext cx="43671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Under study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The ultimate collinear PDF determination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927928" y="-76200"/>
            <a:ext cx="114226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err="1" smtClean="0">
                <a:ln w="1905"/>
                <a:solidFill>
                  <a:schemeClr val="bg1"/>
                </a:solidFill>
                <a:latin typeface="Calibri"/>
              </a:rPr>
              <a:t>LHeC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4615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" y="865258"/>
            <a:ext cx="4968240" cy="5727253"/>
          </a:xfrm>
          <a:prstGeom prst="rect">
            <a:avLst/>
          </a:prstGeom>
        </p:spPr>
      </p:pic>
      <p:sp>
        <p:nvSpPr>
          <p:cNvPr id="109" name="Rectangle 10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7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MENU 2019, 3</a:t>
            </a:r>
            <a:r>
              <a:rPr lang="en-US" sz="1200" baseline="30000" dirty="0" smtClean="0">
                <a:solidFill>
                  <a:schemeClr val="bg1"/>
                </a:solidFill>
              </a:rPr>
              <a:t>rd</a:t>
            </a:r>
            <a:r>
              <a:rPr lang="en-US" sz="1200" dirty="0" smtClean="0">
                <a:solidFill>
                  <a:schemeClr val="bg1"/>
                </a:solidFill>
              </a:rPr>
              <a:t> June 2019, Carnegie Mellon University 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2383" y="1632858"/>
            <a:ext cx="3764625" cy="44967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2580" y="808265"/>
            <a:ext cx="2642649" cy="66947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521156" y="-76200"/>
            <a:ext cx="390638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Kinematic Coverage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1326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40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480" y="741680"/>
            <a:ext cx="7972673" cy="2255887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98273" y="4282440"/>
            <a:ext cx="364715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  </a:t>
            </a:r>
            <a:r>
              <a:rPr lang="en-US" sz="1600" dirty="0" smtClean="0"/>
              <a:t>High luminosity (10</a:t>
            </a:r>
            <a:r>
              <a:rPr lang="en-US" sz="1600" baseline="30000" dirty="0" smtClean="0"/>
              <a:t>34</a:t>
            </a:r>
            <a:r>
              <a:rPr lang="en-US" sz="1600" dirty="0" smtClean="0"/>
              <a:t> cm</a:t>
            </a:r>
            <a:r>
              <a:rPr lang="en-US" sz="1600" baseline="30000" dirty="0" smtClean="0"/>
              <a:t>-2</a:t>
            </a:r>
            <a:r>
              <a:rPr lang="en-US" sz="1600" dirty="0" smtClean="0"/>
              <a:t> s</a:t>
            </a:r>
            <a:r>
              <a:rPr lang="en-US" sz="1600" baseline="30000" dirty="0" smtClean="0"/>
              <a:t>-1</a:t>
            </a:r>
            <a:r>
              <a:rPr lang="en-US" sz="1600" dirty="0" smtClean="0"/>
              <a:t>)</a:t>
            </a:r>
          </a:p>
          <a:p>
            <a:endParaRPr lang="en-US" sz="1600" dirty="0" smtClean="0"/>
          </a:p>
          <a:p>
            <a:r>
              <a:rPr lang="en-US" sz="1600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  </a:t>
            </a:r>
            <a:r>
              <a:rPr lang="en-US" sz="1600" dirty="0" smtClean="0"/>
              <a:t>Variable CM energy: 20 </a:t>
            </a:r>
            <a:r>
              <a:rPr lang="mr-IN" sz="1600" dirty="0" smtClean="0"/>
              <a:t>–</a:t>
            </a:r>
            <a:r>
              <a:rPr lang="en-US" sz="1600" dirty="0" smtClean="0"/>
              <a:t> 100 GeV</a:t>
            </a:r>
          </a:p>
          <a:p>
            <a:pPr marL="285750" indent="-285750">
              <a:buFont typeface="Zapf Dingbats" charset="0"/>
              <a:buChar char="✔"/>
            </a:pPr>
            <a:endParaRPr lang="en-US" sz="1600" dirty="0" smtClean="0"/>
          </a:p>
          <a:p>
            <a:r>
              <a:rPr lang="en-US" sz="1600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  </a:t>
            </a:r>
            <a:r>
              <a:rPr lang="en-US" sz="1600" dirty="0" smtClean="0"/>
              <a:t>Highly polarized beams</a:t>
            </a:r>
          </a:p>
          <a:p>
            <a:endParaRPr lang="en-US" sz="1600" dirty="0" smtClean="0"/>
          </a:p>
          <a:p>
            <a:r>
              <a:rPr lang="en-US" sz="1600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  </a:t>
            </a:r>
            <a:r>
              <a:rPr lang="en-US" sz="1600" dirty="0" smtClean="0"/>
              <a:t>Protons and other nuclei</a:t>
            </a:r>
            <a:endParaRPr lang="en-US" sz="1600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4741" y="3241040"/>
            <a:ext cx="2519832" cy="3255460"/>
          </a:xfrm>
          <a:prstGeom prst="rect">
            <a:avLst/>
          </a:prstGeom>
        </p:spPr>
      </p:pic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6062060" y="2909709"/>
            <a:ext cx="3295300" cy="297636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200" b="1" dirty="0" err="1" smtClean="0"/>
              <a:t>E.C.Aschenauer</a:t>
            </a:r>
            <a:r>
              <a:rPr lang="en-US" sz="1200" b="1" dirty="0" smtClean="0"/>
              <a:t>++</a:t>
            </a:r>
            <a:r>
              <a:rPr lang="en-US" sz="1200" b="1" dirty="0" smtClean="0">
                <a:solidFill>
                  <a:srgbClr val="000000"/>
                </a:solidFill>
              </a:rPr>
              <a:t>  [</a:t>
            </a:r>
            <a:r>
              <a:rPr lang="en-US" sz="1200" b="1" dirty="0" err="1" smtClean="0">
                <a:solidFill>
                  <a:srgbClr val="000000"/>
                </a:solidFill>
              </a:rPr>
              <a:t>arXiv</a:t>
            </a:r>
            <a:r>
              <a:rPr lang="en-US" sz="1200" b="1" dirty="0" smtClean="0">
                <a:solidFill>
                  <a:srgbClr val="000000"/>
                </a:solidFill>
              </a:rPr>
              <a:t>: 17008.01527]</a:t>
            </a:r>
          </a:p>
        </p:txBody>
      </p:sp>
      <p:sp>
        <p:nvSpPr>
          <p:cNvPr id="31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MENU 2019, 3</a:t>
            </a:r>
            <a:r>
              <a:rPr lang="en-US" sz="1200" baseline="30000" dirty="0" smtClean="0">
                <a:solidFill>
                  <a:schemeClr val="bg1"/>
                </a:solidFill>
              </a:rPr>
              <a:t>rd</a:t>
            </a:r>
            <a:r>
              <a:rPr lang="en-US" sz="1200" dirty="0" smtClean="0">
                <a:solidFill>
                  <a:schemeClr val="bg1"/>
                </a:solidFill>
              </a:rPr>
              <a:t> June 2019, Carnegie Mellon University 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8273" y="3323919"/>
            <a:ext cx="337864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US NP priority</a:t>
            </a:r>
          </a:p>
          <a:p>
            <a:r>
              <a:rPr lang="en-US" sz="1600" dirty="0" smtClean="0">
                <a:solidFill>
                  <a:srgbClr val="0000FF"/>
                </a:solidFill>
              </a:rPr>
              <a:t>3D Nucleon and Gluon condensate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483426" y="-76200"/>
            <a:ext cx="403127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Electron-Ion Collider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3416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931" y="3092040"/>
            <a:ext cx="5018518" cy="353653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35778" y="2440752"/>
            <a:ext cx="4680860" cy="5518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41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5307433" y="2113647"/>
            <a:ext cx="3394861" cy="4385035"/>
            <a:chOff x="4704111" y="1039091"/>
            <a:chExt cx="3858593" cy="516543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04111" y="1039091"/>
              <a:ext cx="3858593" cy="5165436"/>
            </a:xfrm>
            <a:prstGeom prst="rect">
              <a:avLst/>
            </a:prstGeom>
          </p:spPr>
        </p:pic>
        <p:sp>
          <p:nvSpPr>
            <p:cNvPr id="4" name="Right Triangle 3"/>
            <p:cNvSpPr/>
            <p:nvPr/>
          </p:nvSpPr>
          <p:spPr>
            <a:xfrm rot="16200000">
              <a:off x="6599465" y="3116034"/>
              <a:ext cx="1759860" cy="1968502"/>
            </a:xfrm>
            <a:prstGeom prst="rtTriangle">
              <a:avLst/>
            </a:prstGeom>
            <a:solidFill>
              <a:srgbClr val="008000">
                <a:alpha val="3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5324928" y="2594429"/>
              <a:ext cx="244928" cy="117929"/>
            </a:xfrm>
            <a:prstGeom prst="rect">
              <a:avLst/>
            </a:prstGeom>
            <a:solidFill>
              <a:srgbClr val="008000">
                <a:alpha val="4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588006" y="2503725"/>
              <a:ext cx="4411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EIC</a:t>
              </a:r>
              <a:endParaRPr lang="en-US" sz="1200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62991" y="2469412"/>
            <a:ext cx="5039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Data in the much needed “intermediate” energy region matching “pure” </a:t>
            </a:r>
            <a:r>
              <a:rPr lang="en-US" sz="1400" dirty="0" err="1" smtClean="0"/>
              <a:t>pQCD</a:t>
            </a:r>
            <a:r>
              <a:rPr lang="en-US" sz="1400" dirty="0" smtClean="0"/>
              <a:t> with “pure” TMD regime.</a:t>
            </a:r>
          </a:p>
        </p:txBody>
      </p:sp>
      <p:sp>
        <p:nvSpPr>
          <p:cNvPr id="17" name="Right Triangle 16"/>
          <p:cNvSpPr/>
          <p:nvPr/>
        </p:nvSpPr>
        <p:spPr>
          <a:xfrm rot="16200000">
            <a:off x="3877134" y="5194454"/>
            <a:ext cx="633186" cy="1162959"/>
          </a:xfrm>
          <a:prstGeom prst="rtTriangle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16200000">
            <a:off x="8061602" y="4948102"/>
            <a:ext cx="633186" cy="453572"/>
          </a:xfrm>
          <a:prstGeom prst="rtTriangle">
            <a:avLst/>
          </a:prstGeom>
          <a:solidFill>
            <a:srgbClr val="660066">
              <a:alpha val="55000"/>
            </a:srgbClr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850675" y="3677744"/>
            <a:ext cx="244928" cy="117929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6134073" y="3578876"/>
            <a:ext cx="6895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JLab12</a:t>
            </a:r>
            <a:endParaRPr lang="en-US" sz="1200" dirty="0"/>
          </a:p>
        </p:txBody>
      </p:sp>
      <p:sp>
        <p:nvSpPr>
          <p:cNvPr id="21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MENU 2019, 3</a:t>
            </a:r>
            <a:r>
              <a:rPr lang="en-US" sz="1200" baseline="30000" dirty="0" smtClean="0">
                <a:solidFill>
                  <a:schemeClr val="bg1"/>
                </a:solidFill>
              </a:rPr>
              <a:t>rd</a:t>
            </a:r>
            <a:r>
              <a:rPr lang="en-US" sz="1200" dirty="0" smtClean="0">
                <a:solidFill>
                  <a:schemeClr val="bg1"/>
                </a:solidFill>
              </a:rPr>
              <a:t> June 2019, Carnegie Mellon University 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73155"/>
            <a:ext cx="5312031" cy="15030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4827" y="885029"/>
            <a:ext cx="2703477" cy="1228618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5850675" y="1849120"/>
            <a:ext cx="489165" cy="2645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6247" y="689138"/>
            <a:ext cx="1055652" cy="89809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339840" y="1963192"/>
            <a:ext cx="483770" cy="1504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662220" y="-76200"/>
            <a:ext cx="567369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Nucleon Structure Landscape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6666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869843" y="2599615"/>
            <a:ext cx="7451418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US" sz="1600" dirty="0" smtClean="0">
              <a:solidFill>
                <a:srgbClr val="0000FF"/>
              </a:solidFill>
              <a:latin typeface="Arial" pitchFamily="-108" charset="0"/>
            </a:endParaRPr>
          </a:p>
          <a:p>
            <a:pPr>
              <a:buFontTx/>
              <a:buChar char="•"/>
            </a:pPr>
            <a:r>
              <a:rPr lang="en-US" sz="1600" dirty="0" smtClean="0">
                <a:solidFill>
                  <a:srgbClr val="0000FF"/>
                </a:solidFill>
                <a:latin typeface="Arial" pitchFamily="-108" charset="0"/>
              </a:rPr>
              <a:t>  Constrain models in the valence region</a:t>
            </a:r>
          </a:p>
          <a:p>
            <a:r>
              <a:rPr lang="en-US" sz="1600" dirty="0" smtClean="0">
                <a:solidFill>
                  <a:srgbClr val="0000FF"/>
                </a:solidFill>
                <a:latin typeface="Arial" pitchFamily="-108" charset="0"/>
              </a:rPr>
              <a:t>  </a:t>
            </a:r>
          </a:p>
          <a:p>
            <a:pPr>
              <a:buFontTx/>
              <a:buChar char="•"/>
            </a:pPr>
            <a:r>
              <a:rPr lang="en-US" sz="1600" dirty="0" smtClean="0">
                <a:solidFill>
                  <a:srgbClr val="0000FF"/>
                </a:solidFill>
                <a:latin typeface="Arial" pitchFamily="-108" charset="0"/>
              </a:rPr>
              <a:t>  Test factorization, universality and evolution </a:t>
            </a:r>
          </a:p>
          <a:p>
            <a:r>
              <a:rPr lang="en-US" sz="1600" dirty="0">
                <a:solidFill>
                  <a:srgbClr val="0000FF"/>
                </a:solidFill>
                <a:latin typeface="Arial" pitchFamily="-108" charset="0"/>
              </a:rPr>
              <a:t> 	 </a:t>
            </a:r>
          </a:p>
          <a:p>
            <a:pPr>
              <a:buFontTx/>
              <a:buChar char="•"/>
            </a:pPr>
            <a:r>
              <a:rPr lang="en-US" sz="1600" dirty="0">
                <a:solidFill>
                  <a:srgbClr val="0000FF"/>
                </a:solidFill>
                <a:latin typeface="Arial" pitchFamily="-108" charset="0"/>
              </a:rPr>
              <a:t>  </a:t>
            </a:r>
            <a:r>
              <a:rPr lang="en-US" sz="1600" dirty="0" smtClean="0">
                <a:solidFill>
                  <a:srgbClr val="0000FF"/>
                </a:solidFill>
                <a:latin typeface="Arial" pitchFamily="-108" charset="0"/>
              </a:rPr>
              <a:t>Study higher twist effects </a:t>
            </a:r>
          </a:p>
          <a:p>
            <a:pPr>
              <a:buFontTx/>
              <a:buChar char="•"/>
            </a:pPr>
            <a:endParaRPr lang="en-US" sz="1600" dirty="0" smtClean="0">
              <a:solidFill>
                <a:srgbClr val="0000FF"/>
              </a:solidFill>
              <a:latin typeface="Arial" pitchFamily="-108" charset="0"/>
            </a:endParaRPr>
          </a:p>
          <a:p>
            <a:pPr>
              <a:buFontTx/>
              <a:buChar char="•"/>
            </a:pPr>
            <a:r>
              <a:rPr lang="en-US" sz="1600" dirty="0" smtClean="0">
                <a:solidFill>
                  <a:srgbClr val="0000FF"/>
                </a:solidFill>
                <a:latin typeface="Arial" pitchFamily="-108" charset="0"/>
              </a:rPr>
              <a:t>  Investigate non</a:t>
            </a:r>
            <a:r>
              <a:rPr lang="en-US" sz="1600" dirty="0">
                <a:solidFill>
                  <a:srgbClr val="0000FF"/>
                </a:solidFill>
                <a:latin typeface="Arial" pitchFamily="-108" charset="0"/>
              </a:rPr>
              <a:t>-</a:t>
            </a:r>
            <a:r>
              <a:rPr lang="en-US" sz="1600" dirty="0" err="1">
                <a:solidFill>
                  <a:srgbClr val="0000FF"/>
                </a:solidFill>
                <a:latin typeface="Arial" pitchFamily="-108" charset="0"/>
              </a:rPr>
              <a:t>perturbative</a:t>
            </a:r>
            <a:r>
              <a:rPr lang="en-US" sz="1600" dirty="0">
                <a:solidFill>
                  <a:srgbClr val="0000FF"/>
                </a:solidFill>
                <a:latin typeface="Arial" pitchFamily="-108" charset="0"/>
              </a:rPr>
              <a:t> to </a:t>
            </a:r>
            <a:r>
              <a:rPr lang="en-US" sz="1600" dirty="0" err="1" smtClean="0">
                <a:solidFill>
                  <a:srgbClr val="0000FF"/>
                </a:solidFill>
                <a:latin typeface="Arial" pitchFamily="-108" charset="0"/>
              </a:rPr>
              <a:t>perturbative</a:t>
            </a:r>
            <a:r>
              <a:rPr lang="en-US" sz="1600" dirty="0" smtClean="0">
                <a:solidFill>
                  <a:srgbClr val="0000FF"/>
                </a:solidFill>
                <a:latin typeface="Arial" pitchFamily="-108" charset="0"/>
              </a:rPr>
              <a:t> transition (along P</a:t>
            </a:r>
            <a:r>
              <a:rPr lang="en-US" sz="1600" baseline="-25000" dirty="0" smtClean="0">
                <a:solidFill>
                  <a:srgbClr val="0000FF"/>
                </a:solidFill>
                <a:latin typeface="Arial" pitchFamily="-108" charset="0"/>
              </a:rPr>
              <a:t>T</a:t>
            </a:r>
            <a:r>
              <a:rPr lang="en-US" sz="1600" dirty="0" smtClean="0">
                <a:solidFill>
                  <a:srgbClr val="0000FF"/>
                </a:solidFill>
                <a:latin typeface="Arial" pitchFamily="-108" charset="0"/>
              </a:rPr>
              <a:t>) </a:t>
            </a:r>
          </a:p>
          <a:p>
            <a:endParaRPr lang="en-US" sz="1600" dirty="0" smtClean="0">
              <a:solidFill>
                <a:srgbClr val="0000FF"/>
              </a:solidFill>
              <a:latin typeface="Arial" pitchFamily="-108" charset="0"/>
            </a:endParaRPr>
          </a:p>
          <a:p>
            <a:pPr>
              <a:buFontTx/>
              <a:buChar char="•"/>
            </a:pPr>
            <a:r>
              <a:rPr lang="en-US" sz="1600" dirty="0" smtClean="0">
                <a:solidFill>
                  <a:srgbClr val="0000FF"/>
                </a:solidFill>
                <a:latin typeface="Arial" pitchFamily="-108" charset="0"/>
              </a:rPr>
              <a:t>  </a:t>
            </a:r>
            <a:r>
              <a:rPr lang="en-US" sz="1600" dirty="0" smtClean="0">
                <a:solidFill>
                  <a:srgbClr val="0000FF"/>
                </a:solidFill>
              </a:rPr>
              <a:t>Flavor </a:t>
            </a:r>
            <a:r>
              <a:rPr lang="en-US" sz="1600" dirty="0">
                <a:solidFill>
                  <a:srgbClr val="0000FF"/>
                </a:solidFill>
              </a:rPr>
              <a:t>separation via proton and deuteron </a:t>
            </a:r>
            <a:r>
              <a:rPr lang="en-US" sz="1600" dirty="0" smtClean="0">
                <a:solidFill>
                  <a:srgbClr val="0000FF"/>
                </a:solidFill>
              </a:rPr>
              <a:t>targets and hadron ID</a:t>
            </a:r>
            <a:endParaRPr lang="en-US" sz="1600" dirty="0" smtClean="0">
              <a:solidFill>
                <a:srgbClr val="0000FF"/>
              </a:solidFill>
              <a:latin typeface="Arial" pitchFamily="-108" charset="0"/>
            </a:endParaRPr>
          </a:p>
          <a:p>
            <a:pPr>
              <a:buFontTx/>
              <a:buChar char="•"/>
            </a:pPr>
            <a:endParaRPr lang="en-US" sz="1600" dirty="0" smtClean="0">
              <a:solidFill>
                <a:srgbClr val="0000FF"/>
              </a:solidFill>
              <a:latin typeface="Arial" pitchFamily="-108" charset="0"/>
            </a:endParaRPr>
          </a:p>
          <a:p>
            <a:pPr>
              <a:buFontTx/>
              <a:buChar char="•"/>
            </a:pPr>
            <a:r>
              <a:rPr lang="en-US" sz="1600" dirty="0" smtClean="0">
                <a:solidFill>
                  <a:srgbClr val="0000FF"/>
                </a:solidFill>
                <a:latin typeface="Arial" pitchFamily="-108" charset="0"/>
              </a:rPr>
              <a:t>  Test of Lattice QCD calculations</a:t>
            </a:r>
          </a:p>
        </p:txBody>
      </p:sp>
      <p:sp>
        <p:nvSpPr>
          <p:cNvPr id="109" name="Rectangle 10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42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82487" y="1693355"/>
            <a:ext cx="7487786" cy="445919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09180" y="5793581"/>
            <a:ext cx="88616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 smtClean="0">
                <a:solidFill>
                  <a:srgbClr val="FF0000"/>
                </a:solidFill>
                <a:latin typeface="Times New Roman" pitchFamily="-108" charset="0"/>
              </a:rPr>
              <a:t>A c</a:t>
            </a:r>
            <a:r>
              <a:rPr lang="en-US" b="0" dirty="0" smtClean="0">
                <a:solidFill>
                  <a:srgbClr val="FF0000"/>
                </a:solidFill>
                <a:latin typeface="Times New Roman" pitchFamily="-108" charset="0"/>
              </a:rPr>
              <a:t>omprehensive study </a:t>
            </a:r>
            <a:r>
              <a:rPr lang="en-US" dirty="0" smtClean="0">
                <a:solidFill>
                  <a:srgbClr val="FF0000"/>
                </a:solidFill>
                <a:latin typeface="Times New Roman" pitchFamily="-108" charset="0"/>
              </a:rPr>
              <a:t>provides access to the peculiar dynamics of the QCD confined world</a:t>
            </a:r>
            <a:r>
              <a:rPr lang="en-US" b="0" dirty="0" smtClean="0">
                <a:solidFill>
                  <a:srgbClr val="FF0000"/>
                </a:solidFill>
                <a:latin typeface="Times New Roman" pitchFamily="-108" charset="0"/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96290" y="1758388"/>
            <a:ext cx="76201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itchFamily="-108" charset="0"/>
              </a:rPr>
              <a:t>Next step: Moving from phenomenology to rigorous treatment (predictive power)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478637" y="2389919"/>
            <a:ext cx="67787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New data coming from SIDIS, DY, </a:t>
            </a:r>
            <a:r>
              <a:rPr lang="en-US" sz="1600" dirty="0" err="1" smtClean="0">
                <a:latin typeface="Arial"/>
                <a:cs typeface="Arial"/>
              </a:rPr>
              <a:t>e+e</a:t>
            </a:r>
            <a:r>
              <a:rPr lang="en-US" sz="1600" dirty="0" smtClean="0">
                <a:latin typeface="Arial"/>
                <a:cs typeface="Arial"/>
              </a:rPr>
              <a:t>- and </a:t>
            </a:r>
            <a:r>
              <a:rPr lang="en-US" sz="1600" dirty="0" err="1" smtClean="0">
                <a:latin typeface="Arial"/>
                <a:cs typeface="Arial"/>
              </a:rPr>
              <a:t>pp</a:t>
            </a:r>
            <a:r>
              <a:rPr lang="en-US" sz="1600" dirty="0" smtClean="0">
                <a:latin typeface="Arial"/>
                <a:cs typeface="Arial"/>
              </a:rPr>
              <a:t> reactions should allow to: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6290" y="866382"/>
            <a:ext cx="77018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imes"/>
                <a:cs typeface="Times"/>
              </a:rPr>
              <a:t>T</a:t>
            </a:r>
            <a:r>
              <a:rPr lang="en-US" dirty="0" smtClean="0">
                <a:latin typeface="Times"/>
                <a:cs typeface="Times"/>
              </a:rPr>
              <a:t>he last decade provided many evidences that correlation </a:t>
            </a:r>
            <a:r>
              <a:rPr lang="en-US" dirty="0">
                <a:latin typeface="Times"/>
                <a:cs typeface="Times"/>
              </a:rPr>
              <a:t>of </a:t>
            </a:r>
            <a:r>
              <a:rPr lang="en-US" dirty="0" err="1" smtClean="0">
                <a:latin typeface="Times"/>
                <a:cs typeface="Times"/>
              </a:rPr>
              <a:t>partonic</a:t>
            </a:r>
            <a:r>
              <a:rPr lang="en-US" dirty="0" smtClean="0">
                <a:latin typeface="Times"/>
                <a:cs typeface="Times"/>
              </a:rPr>
              <a:t> </a:t>
            </a:r>
            <a:r>
              <a:rPr lang="en-US" dirty="0">
                <a:latin typeface="Times"/>
                <a:cs typeface="Times"/>
              </a:rPr>
              <a:t>transverse degrees of freedom </a:t>
            </a:r>
            <a:r>
              <a:rPr lang="en-US" dirty="0" smtClean="0">
                <a:latin typeface="Times"/>
                <a:cs typeface="Times"/>
              </a:rPr>
              <a:t>in the nucleon do </a:t>
            </a:r>
            <a:r>
              <a:rPr lang="en-US" dirty="0">
                <a:latin typeface="Times"/>
                <a:cs typeface="Times"/>
              </a:rPr>
              <a:t>exist </a:t>
            </a:r>
            <a:r>
              <a:rPr lang="en-US" dirty="0" smtClean="0">
                <a:latin typeface="Times"/>
                <a:cs typeface="Times"/>
              </a:rPr>
              <a:t>and </a:t>
            </a:r>
            <a:r>
              <a:rPr lang="en-US" dirty="0">
                <a:latin typeface="Times"/>
                <a:cs typeface="Times"/>
              </a:rPr>
              <a:t>manifest in </a:t>
            </a:r>
            <a:r>
              <a:rPr lang="en-US" dirty="0" err="1">
                <a:latin typeface="Times"/>
                <a:cs typeface="Times"/>
              </a:rPr>
              <a:t>hadronic</a:t>
            </a:r>
            <a:r>
              <a:rPr lang="en-US" dirty="0">
                <a:latin typeface="Times"/>
                <a:cs typeface="Times"/>
              </a:rPr>
              <a:t> interactions</a:t>
            </a:r>
          </a:p>
        </p:txBody>
      </p:sp>
      <p:sp>
        <p:nvSpPr>
          <p:cNvPr id="17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MENU 2019, 3</a:t>
            </a:r>
            <a:r>
              <a:rPr lang="en-US" sz="1200" baseline="30000" dirty="0" smtClean="0">
                <a:solidFill>
                  <a:schemeClr val="bg1"/>
                </a:solidFill>
              </a:rPr>
              <a:t>rd</a:t>
            </a:r>
            <a:r>
              <a:rPr lang="en-US" sz="1200" dirty="0" smtClean="0">
                <a:solidFill>
                  <a:schemeClr val="bg1"/>
                </a:solidFill>
              </a:rPr>
              <a:t> June 2019, Carnegie Mellon University 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292251" y="-76200"/>
            <a:ext cx="241364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Conclusions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1950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3642" y="885003"/>
            <a:ext cx="2173379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MMHT          </a:t>
            </a:r>
            <a:r>
              <a:rPr lang="en-US" sz="1000" dirty="0" smtClean="0"/>
              <a:t>    [</a:t>
            </a:r>
            <a:r>
              <a:rPr lang="en-US" sz="1000" dirty="0" err="1"/>
              <a:t>arXiv</a:t>
            </a:r>
            <a:r>
              <a:rPr lang="en-US" sz="1000" dirty="0"/>
              <a:t> 1412.3989</a:t>
            </a:r>
            <a:r>
              <a:rPr lang="en-US" sz="1000" dirty="0" smtClean="0"/>
              <a:t>]</a:t>
            </a:r>
          </a:p>
          <a:p>
            <a:r>
              <a:rPr lang="en-US" sz="1000" dirty="0" smtClean="0"/>
              <a:t>HERAPDF2.0   </a:t>
            </a:r>
            <a:r>
              <a:rPr lang="en-US" sz="1000" dirty="0"/>
              <a:t>[</a:t>
            </a:r>
            <a:r>
              <a:rPr lang="en-US" sz="1000" dirty="0" err="1"/>
              <a:t>arXiv</a:t>
            </a:r>
            <a:r>
              <a:rPr lang="en-US" sz="1000" dirty="0"/>
              <a:t> 1506.06042]</a:t>
            </a:r>
          </a:p>
          <a:p>
            <a:r>
              <a:rPr lang="en-US" sz="1000" dirty="0"/>
              <a:t>CT14              </a:t>
            </a:r>
            <a:r>
              <a:rPr lang="en-US" sz="1000" dirty="0" smtClean="0"/>
              <a:t>  [</a:t>
            </a:r>
            <a:r>
              <a:rPr lang="en-US" sz="1000" dirty="0" err="1"/>
              <a:t>arXiv</a:t>
            </a:r>
            <a:r>
              <a:rPr lang="en-US" sz="1000" dirty="0"/>
              <a:t> 1506.07443]</a:t>
            </a:r>
          </a:p>
          <a:p>
            <a:r>
              <a:rPr lang="en-US" sz="1000" dirty="0" smtClean="0"/>
              <a:t>CJ15                 [</a:t>
            </a:r>
            <a:r>
              <a:rPr lang="en-US" sz="1000" dirty="0" err="1"/>
              <a:t>arXiv</a:t>
            </a:r>
            <a:r>
              <a:rPr lang="en-US" sz="1000" dirty="0"/>
              <a:t> 1602.03154]</a:t>
            </a:r>
          </a:p>
          <a:p>
            <a:r>
              <a:rPr lang="en-US" sz="1000" dirty="0" smtClean="0"/>
              <a:t>ABMP16           [</a:t>
            </a:r>
            <a:r>
              <a:rPr lang="en-US" sz="1000" dirty="0" err="1" smtClean="0"/>
              <a:t>arXiv</a:t>
            </a:r>
            <a:r>
              <a:rPr lang="en-US" sz="1000" dirty="0" smtClean="0"/>
              <a:t> 1701.05838]</a:t>
            </a:r>
          </a:p>
          <a:p>
            <a:r>
              <a:rPr lang="en-US" sz="1000" dirty="0"/>
              <a:t>NNPDF3.1      </a:t>
            </a:r>
            <a:r>
              <a:rPr lang="en-US" sz="1000" dirty="0" smtClean="0"/>
              <a:t>  [</a:t>
            </a:r>
            <a:r>
              <a:rPr lang="en-US" sz="1000" dirty="0" err="1"/>
              <a:t>arXiv</a:t>
            </a:r>
            <a:r>
              <a:rPr lang="en-US" sz="1000" dirty="0"/>
              <a:t> 1706.00428</a:t>
            </a:r>
            <a:r>
              <a:rPr lang="en-US" sz="1200" dirty="0" smtClean="0"/>
              <a:t>]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631" y="2252166"/>
            <a:ext cx="3053312" cy="42573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0050" y="2270513"/>
            <a:ext cx="3138046" cy="429139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127402" y="948950"/>
            <a:ext cx="201659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BB                </a:t>
            </a:r>
            <a:r>
              <a:rPr lang="en-US" sz="1000" dirty="0"/>
              <a:t>[</a:t>
            </a:r>
            <a:r>
              <a:rPr lang="en-US" sz="1000" dirty="0" err="1"/>
              <a:t>arXiv</a:t>
            </a:r>
            <a:r>
              <a:rPr lang="en-US" sz="1000" dirty="0"/>
              <a:t> </a:t>
            </a:r>
            <a:r>
              <a:rPr lang="en-US" sz="1000" dirty="0" smtClean="0"/>
              <a:t>1005.3113]</a:t>
            </a:r>
          </a:p>
          <a:p>
            <a:r>
              <a:rPr lang="en-US" sz="1000" dirty="0"/>
              <a:t>LSS              [</a:t>
            </a:r>
            <a:r>
              <a:rPr lang="en-US" sz="1000" dirty="0" err="1"/>
              <a:t>arXiv</a:t>
            </a:r>
            <a:r>
              <a:rPr lang="en-US" sz="1000" dirty="0"/>
              <a:t> 1010.0574</a:t>
            </a:r>
            <a:r>
              <a:rPr lang="en-US" sz="1000" dirty="0" smtClean="0"/>
              <a:t>]</a:t>
            </a:r>
          </a:p>
          <a:p>
            <a:r>
              <a:rPr lang="en-US" sz="1000" dirty="0" smtClean="0"/>
              <a:t>DSSV           [</a:t>
            </a:r>
            <a:r>
              <a:rPr lang="en-US" sz="1000" dirty="0" err="1" smtClean="0"/>
              <a:t>arXiv</a:t>
            </a:r>
            <a:r>
              <a:rPr lang="en-US" sz="1000" dirty="0" smtClean="0"/>
              <a:t> 1404.4293]</a:t>
            </a:r>
          </a:p>
          <a:p>
            <a:r>
              <a:rPr lang="en-US" sz="1000" dirty="0"/>
              <a:t>BS           </a:t>
            </a:r>
            <a:r>
              <a:rPr lang="en-US" sz="1000" dirty="0" smtClean="0"/>
              <a:t>     </a:t>
            </a:r>
            <a:r>
              <a:rPr lang="en-US" sz="1000" dirty="0"/>
              <a:t>[</a:t>
            </a:r>
            <a:r>
              <a:rPr lang="en-US" sz="1000" dirty="0" err="1"/>
              <a:t>arXiv</a:t>
            </a:r>
            <a:r>
              <a:rPr lang="en-US" sz="1000" dirty="0"/>
              <a:t> 1408.7057]</a:t>
            </a:r>
          </a:p>
          <a:p>
            <a:r>
              <a:rPr lang="en-US" sz="1000" dirty="0" smtClean="0"/>
              <a:t>NNPDF         </a:t>
            </a:r>
            <a:r>
              <a:rPr lang="en-US" sz="1000" dirty="0"/>
              <a:t>[</a:t>
            </a:r>
            <a:r>
              <a:rPr lang="en-US" sz="1000" dirty="0" err="1"/>
              <a:t>arXiv</a:t>
            </a:r>
            <a:r>
              <a:rPr lang="en-US" sz="1000" dirty="0"/>
              <a:t> </a:t>
            </a:r>
            <a:r>
              <a:rPr lang="en-US" sz="1000" dirty="0" smtClean="0"/>
              <a:t>1406.5539]</a:t>
            </a:r>
          </a:p>
          <a:p>
            <a:r>
              <a:rPr lang="en-US" sz="1000" dirty="0"/>
              <a:t>JLAM        </a:t>
            </a:r>
            <a:r>
              <a:rPr lang="en-US" sz="1000" dirty="0" smtClean="0"/>
              <a:t>    </a:t>
            </a:r>
            <a:r>
              <a:rPr lang="en-US" sz="1000" dirty="0"/>
              <a:t>[</a:t>
            </a:r>
            <a:r>
              <a:rPr lang="en-US" sz="1000" dirty="0" err="1"/>
              <a:t>arXiv</a:t>
            </a:r>
            <a:r>
              <a:rPr lang="en-US" sz="1000" dirty="0"/>
              <a:t> 1601.07782</a:t>
            </a:r>
            <a:r>
              <a:rPr lang="en-US" sz="1000" dirty="0" smtClean="0"/>
              <a:t>]</a:t>
            </a:r>
            <a:endParaRPr lang="en-US" sz="1000" dirty="0"/>
          </a:p>
        </p:txBody>
      </p:sp>
      <p:sp>
        <p:nvSpPr>
          <p:cNvPr id="18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MENU 2019, 3</a:t>
            </a:r>
            <a:r>
              <a:rPr lang="en-US" sz="1200" baseline="30000" dirty="0" smtClean="0">
                <a:solidFill>
                  <a:schemeClr val="bg1"/>
                </a:solidFill>
              </a:rPr>
              <a:t>rd</a:t>
            </a:r>
            <a:r>
              <a:rPr lang="en-US" sz="1200" dirty="0" smtClean="0">
                <a:solidFill>
                  <a:schemeClr val="bg1"/>
                </a:solidFill>
              </a:rPr>
              <a:t> June 2019, Carnegie Mellon University 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56348" y="2098277"/>
            <a:ext cx="18953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H-W Lin++ [1711.07916]</a:t>
            </a:r>
            <a:endParaRPr lang="en-US" sz="1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1256" y="1231645"/>
            <a:ext cx="2642649" cy="6694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4260" y="1231645"/>
            <a:ext cx="874250" cy="66947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942354" y="-76200"/>
            <a:ext cx="306398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Parton Content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50630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2963" y="541510"/>
            <a:ext cx="4446802" cy="287202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0634" y="6351112"/>
            <a:ext cx="7879131" cy="361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MENU 2019, 3</a:t>
            </a:r>
            <a:r>
              <a:rPr lang="en-US" sz="1200" baseline="30000" dirty="0" smtClean="0">
                <a:solidFill>
                  <a:schemeClr val="bg1"/>
                </a:solidFill>
              </a:rPr>
              <a:t>rd</a:t>
            </a:r>
            <a:r>
              <a:rPr lang="en-US" sz="1200" dirty="0" smtClean="0">
                <a:solidFill>
                  <a:schemeClr val="bg1"/>
                </a:solidFill>
              </a:rPr>
              <a:t> June 2019, Carnegie Mellon University 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4364" y="5943669"/>
            <a:ext cx="911154" cy="5527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428" y="3588982"/>
            <a:ext cx="7456715" cy="29202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01504" y="714216"/>
            <a:ext cx="23629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COMPASS [</a:t>
            </a:r>
            <a:r>
              <a:rPr lang="en-US" sz="1200" b="1" dirty="0" err="1" smtClean="0"/>
              <a:t>arXiv</a:t>
            </a:r>
            <a:r>
              <a:rPr lang="en-US" sz="1200" b="1" dirty="0" smtClean="0"/>
              <a:t>: 1608.06760]</a:t>
            </a:r>
            <a:endParaRPr lang="en-US" sz="12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87425" y="1555411"/>
            <a:ext cx="202070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Still contradictory</a:t>
            </a:r>
          </a:p>
          <a:p>
            <a:r>
              <a:rPr lang="en-US" sz="1600" dirty="0"/>
              <a:t>e</a:t>
            </a:r>
            <a:r>
              <a:rPr lang="en-US" sz="1600" dirty="0" smtClean="0"/>
              <a:t>xperimental results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4130039" y="3375910"/>
            <a:ext cx="11208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p</a:t>
            </a:r>
            <a:r>
              <a:rPr lang="en-US" sz="1600" dirty="0" err="1" smtClean="0"/>
              <a:t>p</a:t>
            </a:r>
            <a:r>
              <a:rPr lang="en-US" sz="1600" dirty="0" smtClean="0">
                <a:sym typeface="Wingdings"/>
              </a:rPr>
              <a:t>  W X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6552909" y="1016556"/>
            <a:ext cx="12362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e</a:t>
            </a:r>
            <a:r>
              <a:rPr lang="en-US" sz="1600" dirty="0" err="1" smtClean="0"/>
              <a:t>p</a:t>
            </a:r>
            <a:r>
              <a:rPr lang="en-US" sz="1600" dirty="0" smtClean="0">
                <a:sym typeface="Wingdings"/>
              </a:rPr>
              <a:t>  e’ k X</a:t>
            </a:r>
            <a:endParaRPr lang="en-US" sz="1600" dirty="0"/>
          </a:p>
        </p:txBody>
      </p:sp>
      <p:sp>
        <p:nvSpPr>
          <p:cNvPr id="10" name="Rectangle 9"/>
          <p:cNvSpPr/>
          <p:nvPr/>
        </p:nvSpPr>
        <p:spPr>
          <a:xfrm>
            <a:off x="689428" y="3588982"/>
            <a:ext cx="2772498" cy="2022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212814" y="3878881"/>
            <a:ext cx="1059049" cy="3788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500725" y="3886485"/>
            <a:ext cx="697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CMS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76011" y="3386929"/>
            <a:ext cx="12750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p</a:t>
            </a:r>
            <a:r>
              <a:rPr lang="en-US" sz="1600" dirty="0" err="1" smtClean="0"/>
              <a:t>p</a:t>
            </a:r>
            <a:r>
              <a:rPr lang="en-US" sz="1600" dirty="0" smtClean="0">
                <a:sym typeface="Wingdings"/>
              </a:rPr>
              <a:t>  W c X</a:t>
            </a:r>
            <a:endParaRPr lang="en-US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5952235" y="3514186"/>
            <a:ext cx="21277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ATLAS [</a:t>
            </a:r>
            <a:r>
              <a:rPr lang="en-US" sz="1200" b="1" dirty="0" err="1" smtClean="0"/>
              <a:t>arXiv</a:t>
            </a:r>
            <a:r>
              <a:rPr lang="en-US" sz="1200" b="1" dirty="0" smtClean="0"/>
              <a:t>: </a:t>
            </a:r>
            <a:r>
              <a:rPr lang="hr-HR" sz="1200" b="1" dirty="0" smtClean="0"/>
              <a:t>1612.03016</a:t>
            </a:r>
            <a:r>
              <a:rPr lang="en-US" sz="1200" b="1" dirty="0" smtClean="0"/>
              <a:t>]</a:t>
            </a:r>
            <a:endParaRPr lang="en-US" sz="12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1577387" y="3458676"/>
            <a:ext cx="18612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CMS [</a:t>
            </a:r>
            <a:r>
              <a:rPr lang="en-US" sz="1200" b="1" dirty="0" err="1" smtClean="0"/>
              <a:t>arXiv</a:t>
            </a:r>
            <a:r>
              <a:rPr lang="en-US" sz="1200" b="1" dirty="0" smtClean="0"/>
              <a:t>: </a:t>
            </a:r>
            <a:r>
              <a:rPr lang="hr-HR" sz="1200" b="1" dirty="0" smtClean="0"/>
              <a:t>1310.1138</a:t>
            </a:r>
            <a:r>
              <a:rPr lang="en-US" sz="1200" b="1" dirty="0" smtClean="0"/>
              <a:t>]</a:t>
            </a:r>
            <a:endParaRPr lang="en-US" sz="1200" b="1" dirty="0"/>
          </a:p>
        </p:txBody>
      </p:sp>
      <p:sp>
        <p:nvSpPr>
          <p:cNvPr id="25" name="Rectangle 24"/>
          <p:cNvSpPr/>
          <p:nvPr/>
        </p:nvSpPr>
        <p:spPr>
          <a:xfrm>
            <a:off x="2853762" y="-76200"/>
            <a:ext cx="324116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Strange Content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13640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8488" y="2066596"/>
            <a:ext cx="3713480" cy="367235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162089" y="1777943"/>
            <a:ext cx="28326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E.C. </a:t>
            </a:r>
            <a:r>
              <a:rPr lang="en-US" sz="1400" b="1" dirty="0" err="1" smtClean="0"/>
              <a:t>Ashenauer</a:t>
            </a:r>
            <a:r>
              <a:rPr lang="en-US" sz="1400" b="1" dirty="0" smtClean="0"/>
              <a:t>++ [1509.06489]</a:t>
            </a:r>
            <a:endParaRPr lang="en-US" sz="1400" b="1" dirty="0"/>
          </a:p>
        </p:txBody>
      </p:sp>
      <p:sp>
        <p:nvSpPr>
          <p:cNvPr id="6" name="Rectangle 5"/>
          <p:cNvSpPr/>
          <p:nvPr/>
        </p:nvSpPr>
        <p:spPr>
          <a:xfrm>
            <a:off x="1814765" y="1919540"/>
            <a:ext cx="2387600" cy="251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826157" y="1780863"/>
            <a:ext cx="23803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NNPDF3.1++ [1706.00428]</a:t>
            </a:r>
            <a:endParaRPr lang="en-US" sz="1400" b="1" dirty="0"/>
          </a:p>
        </p:txBody>
      </p:sp>
      <p:sp>
        <p:nvSpPr>
          <p:cNvPr id="18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MENU 2019, 3</a:t>
            </a:r>
            <a:r>
              <a:rPr lang="en-US" sz="1200" baseline="30000" dirty="0" smtClean="0">
                <a:solidFill>
                  <a:schemeClr val="bg1"/>
                </a:solidFill>
              </a:rPr>
              <a:t>rd</a:t>
            </a:r>
            <a:r>
              <a:rPr lang="en-US" sz="1200" dirty="0" smtClean="0">
                <a:solidFill>
                  <a:schemeClr val="bg1"/>
                </a:solidFill>
              </a:rPr>
              <a:t> June 2019, Carnegie Mellon University 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28" y="2111692"/>
            <a:ext cx="5293360" cy="3627254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6806128" y="5842000"/>
            <a:ext cx="2133600" cy="69774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822581" y="6035040"/>
            <a:ext cx="20470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R. </a:t>
            </a:r>
            <a:r>
              <a:rPr lang="en-US" sz="1400" dirty="0" err="1" smtClean="0"/>
              <a:t>Seidl</a:t>
            </a:r>
            <a:r>
              <a:rPr lang="en-US" sz="1400" dirty="0" smtClean="0"/>
              <a:t>, C. Weiss talks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2047924" y="1118697"/>
            <a:ext cx="5189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Awaiting the advent of a dedicated electron</a:t>
            </a:r>
            <a:r>
              <a:rPr lang="mr-IN" sz="1600" dirty="0" smtClean="0"/>
              <a:t>–</a:t>
            </a:r>
            <a:r>
              <a:rPr lang="en-US" sz="1600" dirty="0" smtClean="0"/>
              <a:t>ion collider</a:t>
            </a:r>
            <a:endParaRPr lang="en-US" sz="1600" dirty="0"/>
          </a:p>
        </p:txBody>
      </p:sp>
      <p:sp>
        <p:nvSpPr>
          <p:cNvPr id="16" name="Rectangle 15"/>
          <p:cNvSpPr/>
          <p:nvPr/>
        </p:nvSpPr>
        <p:spPr>
          <a:xfrm>
            <a:off x="3010090" y="-76200"/>
            <a:ext cx="292850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Gluon Content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56550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8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680" y="1830704"/>
            <a:ext cx="4450546" cy="45294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4880" y="1830704"/>
            <a:ext cx="4389120" cy="44674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49298" y="1280160"/>
            <a:ext cx="2429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Unpolarized</a:t>
            </a:r>
            <a:r>
              <a:rPr lang="en-US" dirty="0" smtClean="0"/>
              <a:t> moments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506720" y="1237734"/>
            <a:ext cx="3083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Polarized (</a:t>
            </a:r>
            <a:r>
              <a:rPr lang="en-US" dirty="0" err="1" smtClean="0"/>
              <a:t>helicity</a:t>
            </a:r>
            <a:r>
              <a:rPr lang="en-US" dirty="0" smtClean="0"/>
              <a:t>) moments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116811" y="1643350"/>
            <a:ext cx="18953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H-W Lin++ [1711.07916]</a:t>
            </a:r>
            <a:endParaRPr lang="en-US" sz="1200" b="1" dirty="0"/>
          </a:p>
        </p:txBody>
      </p:sp>
      <p:sp>
        <p:nvSpPr>
          <p:cNvPr id="14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MENU 2019, 3</a:t>
            </a:r>
            <a:r>
              <a:rPr lang="en-US" sz="1200" baseline="30000" dirty="0" smtClean="0">
                <a:solidFill>
                  <a:schemeClr val="bg1"/>
                </a:solidFill>
              </a:rPr>
              <a:t>rd</a:t>
            </a:r>
            <a:r>
              <a:rPr lang="en-US" sz="1200" dirty="0" smtClean="0">
                <a:solidFill>
                  <a:schemeClr val="bg1"/>
                </a:solidFill>
              </a:rPr>
              <a:t> June 2019, Carnegie Mellon University 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42350" y="-76200"/>
            <a:ext cx="306398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Parton Content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93237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ERA_jet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638" y="672645"/>
            <a:ext cx="6153727" cy="583846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3531" y="1200726"/>
            <a:ext cx="2762450" cy="16698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9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1331484" y="3253051"/>
            <a:ext cx="1624148" cy="297636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000" b="1" dirty="0" smtClean="0"/>
              <a:t>H1</a:t>
            </a:r>
            <a:r>
              <a:rPr lang="en-US" sz="1000" b="1" dirty="0" smtClean="0">
                <a:solidFill>
                  <a:srgbClr val="000000"/>
                </a:solidFill>
              </a:rPr>
              <a:t>  [</a:t>
            </a:r>
            <a:r>
              <a:rPr lang="en-US" sz="1000" b="1" dirty="0" err="1" smtClean="0">
                <a:solidFill>
                  <a:srgbClr val="000000"/>
                </a:solidFill>
              </a:rPr>
              <a:t>arXiv</a:t>
            </a:r>
            <a:r>
              <a:rPr lang="en-US" sz="1000" b="1" dirty="0" smtClean="0">
                <a:solidFill>
                  <a:srgbClr val="000000"/>
                </a:solidFill>
              </a:rPr>
              <a:t>: 1611.03421]</a:t>
            </a:r>
          </a:p>
        </p:txBody>
      </p:sp>
      <p:pic>
        <p:nvPicPr>
          <p:cNvPr id="5" name="Picture 4" descr="HERA_alfa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0954"/>
            <a:ext cx="2904435" cy="27824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8895" y="1289341"/>
            <a:ext cx="287640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Good </a:t>
            </a:r>
            <a:r>
              <a:rPr lang="en-US" sz="1600" dirty="0" err="1" smtClean="0"/>
              <a:t>perturbative</a:t>
            </a:r>
            <a:r>
              <a:rPr lang="en-US" sz="1600" dirty="0" smtClean="0"/>
              <a:t> description </a:t>
            </a:r>
          </a:p>
          <a:p>
            <a:r>
              <a:rPr lang="en-US" sz="1600" baseline="-25000" dirty="0" smtClean="0"/>
              <a:t> </a:t>
            </a:r>
            <a:r>
              <a:rPr lang="en-US" sz="1600" dirty="0" smtClean="0"/>
              <a:t>(hard gluon emission)</a:t>
            </a:r>
          </a:p>
          <a:p>
            <a:endParaRPr lang="en-US" sz="1600" dirty="0" smtClean="0"/>
          </a:p>
          <a:p>
            <a:r>
              <a:rPr lang="en-US" sz="1600" dirty="0" smtClean="0"/>
              <a:t>   </a:t>
            </a:r>
            <a:r>
              <a:rPr lang="en-US" sz="1600" dirty="0" err="1" smtClean="0"/>
              <a:t>p</a:t>
            </a:r>
            <a:r>
              <a:rPr lang="en-US" sz="1600" baseline="-25000" dirty="0" err="1" smtClean="0"/>
              <a:t>T</a:t>
            </a:r>
            <a:r>
              <a:rPr lang="en-US" sz="1600" dirty="0" smtClean="0"/>
              <a:t>&gt;5 GeV      Q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&gt;5 GeV</a:t>
            </a:r>
            <a:r>
              <a:rPr lang="en-US" sz="1600" baseline="30000" dirty="0" smtClean="0"/>
              <a:t>2</a:t>
            </a:r>
            <a:endParaRPr lang="en-US" sz="1600" baseline="30000" dirty="0"/>
          </a:p>
          <a:p>
            <a:endParaRPr lang="en-US" sz="1600" dirty="0"/>
          </a:p>
          <a:p>
            <a:r>
              <a:rPr lang="en-US" sz="1600" dirty="0" smtClean="0"/>
              <a:t>Part in </a:t>
            </a:r>
            <a:r>
              <a:rPr lang="en-US" sz="1600" dirty="0"/>
              <a:t>a </a:t>
            </a:r>
            <a:r>
              <a:rPr lang="en-US" sz="1600" dirty="0" err="1"/>
              <a:t>p</a:t>
            </a:r>
            <a:r>
              <a:rPr lang="en-US" sz="1600" baseline="-25000" dirty="0" err="1"/>
              <a:t>T</a:t>
            </a:r>
            <a:r>
              <a:rPr lang="en-US" sz="1600" dirty="0"/>
              <a:t>&lt;&lt;Q TMD regime </a:t>
            </a:r>
            <a:endParaRPr lang="en-US" sz="1600" dirty="0" smtClean="0"/>
          </a:p>
        </p:txBody>
      </p:sp>
      <p:sp>
        <p:nvSpPr>
          <p:cNvPr id="15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MENU 2019, 3</a:t>
            </a:r>
            <a:r>
              <a:rPr lang="en-US" sz="1200" baseline="30000" dirty="0" smtClean="0">
                <a:solidFill>
                  <a:schemeClr val="bg1"/>
                </a:solidFill>
              </a:rPr>
              <a:t>rd</a:t>
            </a:r>
            <a:r>
              <a:rPr lang="en-US" sz="1200" dirty="0" smtClean="0">
                <a:solidFill>
                  <a:schemeClr val="bg1"/>
                </a:solidFill>
              </a:rPr>
              <a:t> June 2019, Carnegie Mellon University 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330163" y="-76200"/>
            <a:ext cx="428835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Inclusive Jets @ HERA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391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147331</TotalTime>
  <Words>2600</Words>
  <Application>Microsoft Macintosh PowerPoint</Application>
  <PresentationFormat>On-screen Show (4:3)</PresentationFormat>
  <Paragraphs>538</Paragraphs>
  <Slides>42</Slides>
  <Notes>41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4" baseType="lpstr"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INFN - Sezione di Ferrara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Marco Contalbrigo</dc:creator>
  <cp:lastModifiedBy>Marco Contalbrigo</cp:lastModifiedBy>
  <cp:revision>2513</cp:revision>
  <cp:lastPrinted>2010-12-08T08:29:55Z</cp:lastPrinted>
  <dcterms:created xsi:type="dcterms:W3CDTF">2010-04-14T08:22:41Z</dcterms:created>
  <dcterms:modified xsi:type="dcterms:W3CDTF">2019-06-03T12:39:26Z</dcterms:modified>
</cp:coreProperties>
</file>