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wmf" ContentType="image/x-wmf"/>
  <Default Extension="gif" ContentType="image/gif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3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4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5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6.xml" ContentType="application/vnd.openxmlformats-officedocument.presentationml.notesSlide+xml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notesSlides/notesSlide7.xml" ContentType="application/vnd.openxmlformats-officedocument.presentationml.notesSlide+xml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notesSlides/notesSlide8.xml" ContentType="application/vnd.openxmlformats-officedocument.presentationml.notesSlide+xml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notesSlides/notesSlide9.xml" ContentType="application/vnd.openxmlformats-officedocument.presentationml.notesSlide+xml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notesSlides/notesSlide10.xml" ContentType="application/vnd.openxmlformats-officedocument.presentationml.notesSlide+xml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notesSlides/notesSlide11.xml" ContentType="application/vnd.openxmlformats-officedocument.presentationml.notesSlide+xml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notesSlides/notesSlide12.xml" ContentType="application/vnd.openxmlformats-officedocument.presentationml.notesSlide+xml"/>
  <Override PartName="/ppt/embeddings/oleObject86.bin" ContentType="application/vnd.openxmlformats-officedocument.oleObject"/>
  <Override PartName="/ppt/notesSlides/notesSlide13.xml" ContentType="application/vnd.openxmlformats-officedocument.presentationml.notesSlide+xml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notesSlides/notesSlide14.xml" ContentType="application/vnd.openxmlformats-officedocument.presentationml.notesSlide+xml"/>
  <Override PartName="/ppt/embeddings/oleObject89.bin" ContentType="application/vnd.openxmlformats-officedocument.oleObject"/>
  <Override PartName="/ppt/notesSlides/notesSlide15.xml" ContentType="application/vnd.openxmlformats-officedocument.presentationml.notesSlide+xml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notesSlides/notesSlide16.xml" ContentType="application/vnd.openxmlformats-officedocument.presentationml.notesSlide+xml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notesSlides/notesSlide17.xml" ContentType="application/vnd.openxmlformats-officedocument.presentationml.notesSlide+xml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notesSlides/notesSlide18.xml" ContentType="application/vnd.openxmlformats-officedocument.presentationml.notesSlide+xml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notesSlides/notesSlide19.xml" ContentType="application/vnd.openxmlformats-officedocument.presentationml.notesSlide+xml"/>
  <Override PartName="/ppt/embeddings/oleObject113.bin" ContentType="application/vnd.openxmlformats-officedocument.oleObject"/>
  <Override PartName="/ppt/notesSlides/notesSlide20.xml" ContentType="application/vnd.openxmlformats-officedocument.presentationml.notesSlide+xml"/>
  <Override PartName="/ppt/embeddings/oleObject114.bin" ContentType="application/vnd.openxmlformats-officedocument.oleObject"/>
  <Override PartName="/ppt/notesSlides/notesSlide21.xml" ContentType="application/vnd.openxmlformats-officedocument.presentationml.notesSlide+xml"/>
  <Override PartName="/ppt/embeddings/oleObject115.bin" ContentType="application/vnd.openxmlformats-officedocument.oleObject"/>
  <Override PartName="/ppt/notesSlides/notesSlide22.xml" ContentType="application/vnd.openxmlformats-officedocument.presentationml.notesSlide+xml"/>
  <Override PartName="/ppt/embeddings/oleObject116.bin" ContentType="application/vnd.openxmlformats-officedocument.oleObject"/>
  <Override PartName="/ppt/notesSlides/notesSlide23.xml" ContentType="application/vnd.openxmlformats-officedocument.presentationml.notesSlide+xml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notesSlides/notesSlide24.xml" ContentType="application/vnd.openxmlformats-officedocument.presentationml.notesSlide+xml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notesSlides/notesSlide25.xml" ContentType="application/vnd.openxmlformats-officedocument.presentationml.notesSlide+xml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notesSlides/notesSlide26.xml" ContentType="application/vnd.openxmlformats-officedocument.presentationml.notesSlide+xml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notesSlides/notesSlide27.xml" ContentType="application/vnd.openxmlformats-officedocument.presentationml.notesSlide+xml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142.bin" ContentType="application/vnd.openxmlformats-officedocument.oleObject"/>
  <Override PartName="/ppt/notesSlides/notesSlide32.xml" ContentType="application/vnd.openxmlformats-officedocument.presentationml.notesSlide+xml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notesSlides/notesSlide33.xml" ContentType="application/vnd.openxmlformats-officedocument.presentationml.notesSlide+xml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embeddings/oleObject158.bin" ContentType="application/vnd.openxmlformats-officedocument.oleObject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notesSlides/notesSlide34.xml" ContentType="application/vnd.openxmlformats-officedocument.presentationml.notesSlide+xml"/>
  <Override PartName="/ppt/embeddings/oleObject161.bin" ContentType="application/vnd.openxmlformats-officedocument.oleObject"/>
  <Override PartName="/ppt/embeddings/oleObject162.bin" ContentType="application/vnd.openxmlformats-officedocument.oleObject"/>
  <Override PartName="/ppt/notesSlides/notesSlide35.xml" ContentType="application/vnd.openxmlformats-officedocument.presentationml.notesSlide+xml"/>
  <Override PartName="/ppt/embeddings/oleObject163.bin" ContentType="application/vnd.openxmlformats-officedocument.oleObject"/>
  <Override PartName="/ppt/embeddings/oleObject164.bin" ContentType="application/vnd.openxmlformats-officedocument.oleObject"/>
  <Override PartName="/ppt/embeddings/oleObject165.bin" ContentType="application/vnd.openxmlformats-officedocument.oleObject"/>
  <Override PartName="/ppt/notesSlides/notesSlide36.xml" ContentType="application/vnd.openxmlformats-officedocument.presentationml.notesSlide+xml"/>
  <Override PartName="/ppt/embeddings/oleObject166.bin" ContentType="application/vnd.openxmlformats-officedocument.oleObject"/>
  <Override PartName="/ppt/embeddings/oleObject16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577" r:id="rId3"/>
    <p:sldId id="856" r:id="rId4"/>
    <p:sldId id="755" r:id="rId5"/>
    <p:sldId id="851" r:id="rId6"/>
    <p:sldId id="852" r:id="rId7"/>
    <p:sldId id="853" r:id="rId8"/>
    <p:sldId id="735" r:id="rId9"/>
    <p:sldId id="738" r:id="rId10"/>
    <p:sldId id="770" r:id="rId11"/>
    <p:sldId id="798" r:id="rId12"/>
    <p:sldId id="746" r:id="rId13"/>
    <p:sldId id="729" r:id="rId14"/>
    <p:sldId id="819" r:id="rId15"/>
    <p:sldId id="820" r:id="rId16"/>
    <p:sldId id="782" r:id="rId17"/>
    <p:sldId id="858" r:id="rId18"/>
    <p:sldId id="783" r:id="rId19"/>
    <p:sldId id="725" r:id="rId20"/>
    <p:sldId id="726" r:id="rId21"/>
    <p:sldId id="857" r:id="rId22"/>
    <p:sldId id="832" r:id="rId23"/>
    <p:sldId id="833" r:id="rId24"/>
    <p:sldId id="834" r:id="rId25"/>
    <p:sldId id="845" r:id="rId26"/>
    <p:sldId id="836" r:id="rId27"/>
    <p:sldId id="837" r:id="rId28"/>
    <p:sldId id="822" r:id="rId29"/>
    <p:sldId id="859" r:id="rId30"/>
    <p:sldId id="823" r:id="rId31"/>
    <p:sldId id="826" r:id="rId32"/>
    <p:sldId id="844" r:id="rId33"/>
    <p:sldId id="780" r:id="rId34"/>
    <p:sldId id="848" r:id="rId35"/>
    <p:sldId id="860" r:id="rId36"/>
    <p:sldId id="861" r:id="rId37"/>
    <p:sldId id="862" r:id="rId38"/>
    <p:sldId id="863" r:id="rId39"/>
    <p:sldId id="864" r:id="rId40"/>
    <p:sldId id="865" r:id="rId41"/>
    <p:sldId id="866" r:id="rId42"/>
    <p:sldId id="867" r:id="rId43"/>
    <p:sldId id="868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03DDA"/>
    <a:srgbClr val="FF48F7"/>
    <a:srgbClr val="DFD2E7"/>
    <a:srgbClr val="E3CBE7"/>
    <a:srgbClr val="D9B8D6"/>
    <a:srgbClr val="C4A5BF"/>
    <a:srgbClr val="E4C535"/>
    <a:srgbClr val="357616"/>
    <a:srgbClr val="DC7FFC"/>
    <a:srgbClr val="F6F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89256" autoAdjust="0"/>
  </p:normalViewPr>
  <p:slideViewPr>
    <p:cSldViewPr snapToGrid="0" snapToObjects="1">
      <p:cViewPr>
        <p:scale>
          <a:sx n="90" d="100"/>
          <a:sy n="90" d="100"/>
        </p:scale>
        <p:origin x="-9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esProps" Target="presProps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handoutMaster" Target="handoutMasters/handoutMaster1.xml"/><Relationship Id="rId35" Type="http://schemas.openxmlformats.org/officeDocument/2006/relationships/slide" Target="slides/slide34.xml"/><Relationship Id="rId51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3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4" Type="http://schemas.openxmlformats.org/officeDocument/2006/relationships/image" Target="../media/image16.wmf"/><Relationship Id="rId5" Type="http://schemas.openxmlformats.org/officeDocument/2006/relationships/image" Target="../media/image6.emf"/><Relationship Id="rId7" Type="http://schemas.openxmlformats.org/officeDocument/2006/relationships/image" Target="../media/image18.wmf"/><Relationship Id="rId1" Type="http://schemas.openxmlformats.org/officeDocument/2006/relationships/image" Target="../media/image20.wmf"/><Relationship Id="rId2" Type="http://schemas.openxmlformats.org/officeDocument/2006/relationships/image" Target="../media/image19.wmf"/><Relationship Id="rId3" Type="http://schemas.openxmlformats.org/officeDocument/2006/relationships/image" Target="../media/image5.wmf"/><Relationship Id="rId6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5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7.vml.rels><?xml version="1.0" encoding="UTF-8" standalone="yes"?>
<Relationships xmlns="http://schemas.openxmlformats.org/package/2006/relationships"><Relationship Id="rId6" Type="http://schemas.openxmlformats.org/officeDocument/2006/relationships/image" Target="../media/image111.emf"/><Relationship Id="rId4" Type="http://schemas.openxmlformats.org/officeDocument/2006/relationships/image" Target="../media/image110.wmf"/><Relationship Id="rId1" Type="http://schemas.openxmlformats.org/officeDocument/2006/relationships/image" Target="../media/image107.emf"/><Relationship Id="rId2" Type="http://schemas.openxmlformats.org/officeDocument/2006/relationships/image" Target="../media/image108.wmf"/><Relationship Id="rId3" Type="http://schemas.openxmlformats.org/officeDocument/2006/relationships/image" Target="../media/image109.wmf"/><Relationship Id="rId5" Type="http://schemas.openxmlformats.org/officeDocument/2006/relationships/image" Target="../media/image5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drawings/_rels/vmlDrawing1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emf"/><Relationship Id="rId1" Type="http://schemas.openxmlformats.org/officeDocument/2006/relationships/image" Target="../media/image124.emf"/><Relationship Id="rId2" Type="http://schemas.openxmlformats.org/officeDocument/2006/relationships/image" Target="../media/image119.emf"/><Relationship Id="rId3" Type="http://schemas.openxmlformats.org/officeDocument/2006/relationships/image" Target="../media/image125.emf"/><Relationship Id="rId5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14" Type="http://schemas.openxmlformats.org/officeDocument/2006/relationships/image" Target="../media/image18.wmf"/><Relationship Id="rId4" Type="http://schemas.openxmlformats.org/officeDocument/2006/relationships/image" Target="../media/image8.emf"/><Relationship Id="rId7" Type="http://schemas.openxmlformats.org/officeDocument/2006/relationships/image" Target="../media/image11.emf"/><Relationship Id="rId11" Type="http://schemas.openxmlformats.org/officeDocument/2006/relationships/image" Target="../media/image15.emf"/><Relationship Id="rId1" Type="http://schemas.openxmlformats.org/officeDocument/2006/relationships/image" Target="../media/image5.wmf"/><Relationship Id="rId6" Type="http://schemas.openxmlformats.org/officeDocument/2006/relationships/image" Target="../media/image10.emf"/><Relationship Id="rId16" Type="http://schemas.openxmlformats.org/officeDocument/2006/relationships/image" Target="../media/image20.wmf"/><Relationship Id="rId8" Type="http://schemas.openxmlformats.org/officeDocument/2006/relationships/image" Target="../media/image12.emf"/><Relationship Id="rId13" Type="http://schemas.openxmlformats.org/officeDocument/2006/relationships/image" Target="../media/image17.wmf"/><Relationship Id="rId10" Type="http://schemas.openxmlformats.org/officeDocument/2006/relationships/image" Target="../media/image14.emf"/><Relationship Id="rId5" Type="http://schemas.openxmlformats.org/officeDocument/2006/relationships/image" Target="../media/image9.emf"/><Relationship Id="rId15" Type="http://schemas.openxmlformats.org/officeDocument/2006/relationships/image" Target="../media/image19.wmf"/><Relationship Id="rId12" Type="http://schemas.openxmlformats.org/officeDocument/2006/relationships/image" Target="../media/image16.wmf"/><Relationship Id="rId2" Type="http://schemas.openxmlformats.org/officeDocument/2006/relationships/image" Target="../media/image6.emf"/><Relationship Id="rId9" Type="http://schemas.openxmlformats.org/officeDocument/2006/relationships/image" Target="../media/image13.emf"/><Relationship Id="rId3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4" Type="http://schemas.openxmlformats.org/officeDocument/2006/relationships/image" Target="../media/image16.wmf"/><Relationship Id="rId5" Type="http://schemas.openxmlformats.org/officeDocument/2006/relationships/image" Target="../media/image6.emf"/><Relationship Id="rId7" Type="http://schemas.openxmlformats.org/officeDocument/2006/relationships/image" Target="../media/image18.wmf"/><Relationship Id="rId1" Type="http://schemas.openxmlformats.org/officeDocument/2006/relationships/image" Target="../media/image20.wmf"/><Relationship Id="rId2" Type="http://schemas.openxmlformats.org/officeDocument/2006/relationships/image" Target="../media/image19.wmf"/><Relationship Id="rId3" Type="http://schemas.openxmlformats.org/officeDocument/2006/relationships/image" Target="../media/image5.wmf"/><Relationship Id="rId6" Type="http://schemas.openxmlformats.org/officeDocument/2006/relationships/image" Target="../media/image1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4" Type="http://schemas.openxmlformats.org/officeDocument/2006/relationships/image" Target="../media/image16.wmf"/><Relationship Id="rId5" Type="http://schemas.openxmlformats.org/officeDocument/2006/relationships/image" Target="../media/image6.emf"/><Relationship Id="rId7" Type="http://schemas.openxmlformats.org/officeDocument/2006/relationships/image" Target="../media/image18.wmf"/><Relationship Id="rId1" Type="http://schemas.openxmlformats.org/officeDocument/2006/relationships/image" Target="../media/image20.wmf"/><Relationship Id="rId2" Type="http://schemas.openxmlformats.org/officeDocument/2006/relationships/image" Target="../media/image19.wmf"/><Relationship Id="rId3" Type="http://schemas.openxmlformats.org/officeDocument/2006/relationships/image" Target="../media/image5.wmf"/><Relationship Id="rId6" Type="http://schemas.openxmlformats.org/officeDocument/2006/relationships/image" Target="../media/image17.wmf"/></Relationships>
</file>

<file path=ppt/drawings/_rels/vmlDrawing28.vml.rels><?xml version="1.0" encoding="UTF-8" standalone="yes"?>
<Relationships xmlns="http://schemas.openxmlformats.org/package/2006/relationships"><Relationship Id="rId4" Type="http://schemas.openxmlformats.org/officeDocument/2006/relationships/image" Target="../media/image166.emf"/><Relationship Id="rId1" Type="http://schemas.openxmlformats.org/officeDocument/2006/relationships/image" Target="../media/image163.emf"/><Relationship Id="rId2" Type="http://schemas.openxmlformats.org/officeDocument/2006/relationships/image" Target="../media/image164.emf"/><Relationship Id="rId3" Type="http://schemas.openxmlformats.org/officeDocument/2006/relationships/image" Target="../media/image165.emf"/><Relationship Id="rId5" Type="http://schemas.openxmlformats.org/officeDocument/2006/relationships/image" Target="../media/image167.wmf"/></Relationships>
</file>

<file path=ppt/drawings/_rels/vmlDrawing2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76.emf"/><Relationship Id="rId1" Type="http://schemas.openxmlformats.org/officeDocument/2006/relationships/image" Target="../media/image173.emf"/><Relationship Id="rId2" Type="http://schemas.openxmlformats.org/officeDocument/2006/relationships/image" Target="../media/image174.emf"/><Relationship Id="rId3" Type="http://schemas.openxmlformats.org/officeDocument/2006/relationships/image" Target="../media/image175.emf"/><Relationship Id="rId5" Type="http://schemas.openxmlformats.org/officeDocument/2006/relationships/image" Target="../media/image177.e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7" Type="http://schemas.openxmlformats.org/officeDocument/2006/relationships/image" Target="../media/image35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Relationship Id="rId6" Type="http://schemas.openxmlformats.org/officeDocument/2006/relationships/image" Target="../media/image34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image" Target="../media/image181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3" Type="http://schemas.openxmlformats.org/officeDocument/2006/relationships/image" Target="../media/image186.emf"/><Relationship Id="rId1" Type="http://schemas.openxmlformats.org/officeDocument/2006/relationships/image" Target="../media/image18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4" Type="http://schemas.openxmlformats.org/officeDocument/2006/relationships/image" Target="../media/image16.wmf"/><Relationship Id="rId5" Type="http://schemas.openxmlformats.org/officeDocument/2006/relationships/image" Target="../media/image6.emf"/><Relationship Id="rId7" Type="http://schemas.openxmlformats.org/officeDocument/2006/relationships/image" Target="../media/image7.wmf"/><Relationship Id="rId1" Type="http://schemas.openxmlformats.org/officeDocument/2006/relationships/image" Target="../media/image20.wmf"/><Relationship Id="rId2" Type="http://schemas.openxmlformats.org/officeDocument/2006/relationships/image" Target="../media/image19.wmf"/><Relationship Id="rId3" Type="http://schemas.openxmlformats.org/officeDocument/2006/relationships/image" Target="../media/image5.wmf"/><Relationship Id="rId6" Type="http://schemas.openxmlformats.org/officeDocument/2006/relationships/image" Target="../media/image17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4" Type="http://schemas.openxmlformats.org/officeDocument/2006/relationships/image" Target="../media/image16.wmf"/><Relationship Id="rId5" Type="http://schemas.openxmlformats.org/officeDocument/2006/relationships/image" Target="../media/image6.emf"/><Relationship Id="rId7" Type="http://schemas.openxmlformats.org/officeDocument/2006/relationships/image" Target="../media/image7.wmf"/><Relationship Id="rId1" Type="http://schemas.openxmlformats.org/officeDocument/2006/relationships/image" Target="../media/image20.wmf"/><Relationship Id="rId2" Type="http://schemas.openxmlformats.org/officeDocument/2006/relationships/image" Target="../media/image19.wmf"/><Relationship Id="rId3" Type="http://schemas.openxmlformats.org/officeDocument/2006/relationships/image" Target="../media/image5.wmf"/><Relationship Id="rId6" Type="http://schemas.openxmlformats.org/officeDocument/2006/relationships/image" Target="../media/image18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image" Target="../media/image211.e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3" Type="http://schemas.openxmlformats.org/officeDocument/2006/relationships/image" Target="../media/image217.emf"/><Relationship Id="rId1" Type="http://schemas.openxmlformats.org/officeDocument/2006/relationships/image" Target="../media/image53.e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image" Target="../media/image223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4" Type="http://schemas.openxmlformats.org/officeDocument/2006/relationships/image" Target="../media/image16.wmf"/><Relationship Id="rId10" Type="http://schemas.openxmlformats.org/officeDocument/2006/relationships/image" Target="../media/image18.wmf"/><Relationship Id="rId5" Type="http://schemas.openxmlformats.org/officeDocument/2006/relationships/image" Target="../media/image6.emf"/><Relationship Id="rId7" Type="http://schemas.openxmlformats.org/officeDocument/2006/relationships/image" Target="../media/image47.emf"/><Relationship Id="rId11" Type="http://schemas.openxmlformats.org/officeDocument/2006/relationships/image" Target="../media/image7.wmf"/><Relationship Id="rId1" Type="http://schemas.openxmlformats.org/officeDocument/2006/relationships/image" Target="../media/image20.wmf"/><Relationship Id="rId2" Type="http://schemas.openxmlformats.org/officeDocument/2006/relationships/image" Target="../media/image19.wmf"/><Relationship Id="rId9" Type="http://schemas.openxmlformats.org/officeDocument/2006/relationships/image" Target="../media/image49.emf"/><Relationship Id="rId3" Type="http://schemas.openxmlformats.org/officeDocument/2006/relationships/image" Target="../media/image5.wmf"/><Relationship Id="rId6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4" Type="http://schemas.openxmlformats.org/officeDocument/2006/relationships/image" Target="../media/image52.emf"/><Relationship Id="rId20" Type="http://schemas.openxmlformats.org/officeDocument/2006/relationships/image" Target="../media/image56.emf"/><Relationship Id="rId4" Type="http://schemas.openxmlformats.org/officeDocument/2006/relationships/image" Target="../media/image5.wmf"/><Relationship Id="rId7" Type="http://schemas.openxmlformats.org/officeDocument/2006/relationships/image" Target="../media/image17.wmf"/><Relationship Id="rId11" Type="http://schemas.openxmlformats.org/officeDocument/2006/relationships/image" Target="../media/image47.emf"/><Relationship Id="rId1" Type="http://schemas.openxmlformats.org/officeDocument/2006/relationships/image" Target="../media/image51.emf"/><Relationship Id="rId6" Type="http://schemas.openxmlformats.org/officeDocument/2006/relationships/image" Target="../media/image6.emf"/><Relationship Id="rId16" Type="http://schemas.openxmlformats.org/officeDocument/2006/relationships/image" Target="../media/image54.emf"/><Relationship Id="rId8" Type="http://schemas.openxmlformats.org/officeDocument/2006/relationships/image" Target="../media/image32.wmf"/><Relationship Id="rId13" Type="http://schemas.openxmlformats.org/officeDocument/2006/relationships/image" Target="../media/image49.emf"/><Relationship Id="rId10" Type="http://schemas.openxmlformats.org/officeDocument/2006/relationships/image" Target="../media/image34.wmf"/><Relationship Id="rId5" Type="http://schemas.openxmlformats.org/officeDocument/2006/relationships/image" Target="../media/image16.wmf"/><Relationship Id="rId15" Type="http://schemas.openxmlformats.org/officeDocument/2006/relationships/image" Target="../media/image53.emf"/><Relationship Id="rId12" Type="http://schemas.openxmlformats.org/officeDocument/2006/relationships/image" Target="../media/image48.emf"/><Relationship Id="rId17" Type="http://schemas.openxmlformats.org/officeDocument/2006/relationships/image" Target="../media/image55.emf"/><Relationship Id="rId19" Type="http://schemas.openxmlformats.org/officeDocument/2006/relationships/image" Target="../media/image7.wmf"/><Relationship Id="rId2" Type="http://schemas.openxmlformats.org/officeDocument/2006/relationships/image" Target="../media/image20.wmf"/><Relationship Id="rId9" Type="http://schemas.openxmlformats.org/officeDocument/2006/relationships/image" Target="../media/image33.wmf"/><Relationship Id="rId3" Type="http://schemas.openxmlformats.org/officeDocument/2006/relationships/image" Target="../media/image19.wmf"/><Relationship Id="rId18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4" Type="http://schemas.openxmlformats.org/officeDocument/2006/relationships/image" Target="../media/image6.emf"/><Relationship Id="rId5" Type="http://schemas.openxmlformats.org/officeDocument/2006/relationships/image" Target="../media/image17.wmf"/><Relationship Id="rId7" Type="http://schemas.openxmlformats.org/officeDocument/2006/relationships/image" Target="../media/image7.wmf"/><Relationship Id="rId1" Type="http://schemas.openxmlformats.org/officeDocument/2006/relationships/image" Target="../media/image20.wmf"/><Relationship Id="rId2" Type="http://schemas.openxmlformats.org/officeDocument/2006/relationships/image" Target="../media/image5.wmf"/><Relationship Id="rId3" Type="http://schemas.openxmlformats.org/officeDocument/2006/relationships/image" Target="../media/image16.wmf"/><Relationship Id="rId6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4" Type="http://schemas.openxmlformats.org/officeDocument/2006/relationships/image" Target="../media/image65.emf"/><Relationship Id="rId1" Type="http://schemas.openxmlformats.org/officeDocument/2006/relationships/image" Target="../media/image62.emf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30/09/11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30/09/11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Aggingere</a:t>
            </a:r>
            <a:r>
              <a:rPr lang="it-IT" dirty="0" smtClean="0"/>
              <a:t> quelli d</a:t>
            </a:r>
            <a:r>
              <a:rPr lang="it-IT" baseline="0" dirty="0" smtClean="0"/>
              <a:t>i </a:t>
            </a:r>
            <a:r>
              <a:rPr lang="it-IT" baseline="0" dirty="0" err="1" smtClean="0"/>
              <a:t>Phenix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Ci sono le sistematiche ?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Chiedere Melis sulla definizione di </a:t>
            </a:r>
            <a:r>
              <a:rPr lang="it-IT" dirty="0" err="1" smtClean="0"/>
              <a:t>xf</a:t>
            </a:r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i risultati di Barone e di Ma sono compatibili per BM ?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Verificare se </a:t>
            </a:r>
            <a:r>
              <a:rPr lang="it-IT" dirty="0" err="1" smtClean="0"/>
              <a:t>c’e’</a:t>
            </a:r>
            <a:r>
              <a:rPr lang="it-IT" dirty="0" smtClean="0"/>
              <a:t> cambio segno fra cos2phi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cosphi</a:t>
            </a:r>
            <a:r>
              <a:rPr lang="it-IT" baseline="0" dirty="0" smtClean="0"/>
              <a:t> per BM, come di ce Barone</a:t>
            </a:r>
          </a:p>
          <a:p>
            <a:r>
              <a:rPr lang="it-IT" baseline="0" dirty="0" smtClean="0"/>
              <a:t>Verificare con Barone se cambiano solo </a:t>
            </a:r>
            <a:r>
              <a:rPr lang="it-IT" baseline="0" dirty="0" err="1" smtClean="0"/>
              <a:t>kt</a:t>
            </a:r>
            <a:r>
              <a:rPr lang="it-IT" baseline="0" dirty="0" smtClean="0"/>
              <a:t> o rinormalizzano </a:t>
            </a:r>
            <a:r>
              <a:rPr lang="it-IT" baseline="0" dirty="0" err="1" smtClean="0"/>
              <a:t>Cahn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term</a:t>
            </a:r>
            <a:endParaRPr lang="it-IT" baseline="0" dirty="0" smtClean="0"/>
          </a:p>
          <a:p>
            <a:r>
              <a:rPr lang="it-IT" baseline="0" dirty="0" smtClean="0"/>
              <a:t>Dire che andamento in </a:t>
            </a:r>
            <a:r>
              <a:rPr lang="it-IT" baseline="0" dirty="0" err="1" smtClean="0"/>
              <a:t>pT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puo’</a:t>
            </a:r>
            <a:r>
              <a:rPr lang="it-IT" baseline="0" dirty="0" smtClean="0"/>
              <a:t> avere problemi da </a:t>
            </a:r>
            <a:r>
              <a:rPr lang="it-IT" baseline="0" dirty="0" err="1" smtClean="0"/>
              <a:t>nuclear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effects</a:t>
            </a:r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Fare quadro per spiegare </a:t>
            </a:r>
            <a:r>
              <a:rPr lang="it-IT" dirty="0" err="1" smtClean="0"/>
              <a:t>Cahn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predictions</a:t>
            </a:r>
            <a:endParaRPr lang="it-IT" baseline="0" dirty="0" smtClean="0"/>
          </a:p>
          <a:p>
            <a:r>
              <a:rPr lang="it-IT" baseline="0" dirty="0" smtClean="0"/>
              <a:t>Prendere papero </a:t>
            </a:r>
            <a:r>
              <a:rPr lang="it-IT" baseline="0" dirty="0" err="1" smtClean="0"/>
              <a:t>JLab</a:t>
            </a:r>
            <a:endParaRPr lang="it-I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Reduce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bullets</a:t>
            </a:r>
            <a:endParaRPr 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Discorso</a:t>
            </a:r>
            <a:r>
              <a:rPr lang="en-US" dirty="0" smtClean="0"/>
              <a:t> Wigner</a:t>
            </a:r>
            <a:r>
              <a:rPr lang="en-US" baseline="0" dirty="0" smtClean="0"/>
              <a:t> functions da cui </a:t>
            </a:r>
            <a:r>
              <a:rPr lang="en-US" baseline="0" dirty="0" err="1" smtClean="0"/>
              <a:t>discendono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diverse: </a:t>
            </a:r>
            <a:r>
              <a:rPr lang="en-US" baseline="0" dirty="0" err="1" smtClean="0"/>
              <a:t>controllare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4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Manca modello da </a:t>
            </a:r>
            <a:r>
              <a:rPr lang="it-IT" baseline="0" dirty="0" err="1" smtClean="0"/>
              <a:t>cfr</a:t>
            </a:r>
            <a:r>
              <a:rPr lang="it-IT" baseline="0" dirty="0" smtClean="0"/>
              <a:t> con roba </a:t>
            </a:r>
            <a:r>
              <a:rPr lang="it-IT" baseline="0" dirty="0" err="1" smtClean="0"/>
              <a:t>gia’</a:t>
            </a:r>
            <a:r>
              <a:rPr lang="it-IT" baseline="0" dirty="0" smtClean="0"/>
              <a:t> misurata</a:t>
            </a:r>
          </a:p>
          <a:p>
            <a:r>
              <a:rPr lang="it-IT" baseline="0" dirty="0" smtClean="0"/>
              <a:t>Vedere se </a:t>
            </a:r>
            <a:r>
              <a:rPr lang="it-IT" baseline="0" dirty="0" err="1" smtClean="0"/>
              <a:t>c’e’</a:t>
            </a:r>
            <a:r>
              <a:rPr lang="it-IT" baseline="0" dirty="0" smtClean="0"/>
              <a:t> qualcosa per protone</a:t>
            </a:r>
          </a:p>
          <a:p>
            <a:r>
              <a:rPr lang="it-IT" baseline="0" dirty="0" smtClean="0"/>
              <a:t>Ma hanno usato deuterio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pubblicato 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Verificare se COMPASS ha dati </a:t>
            </a:r>
          </a:p>
          <a:p>
            <a:r>
              <a:rPr lang="it-IT" dirty="0" smtClean="0"/>
              <a:t>Ma questa </a:t>
            </a:r>
            <a:r>
              <a:rPr lang="it-IT" dirty="0" err="1" smtClean="0"/>
              <a:t>e’</a:t>
            </a:r>
            <a:r>
              <a:rPr lang="it-IT" dirty="0" smtClean="0"/>
              <a:t> una </a:t>
            </a:r>
            <a:r>
              <a:rPr lang="it-IT" dirty="0" err="1" smtClean="0"/>
              <a:t>singol</a:t>
            </a:r>
            <a:r>
              <a:rPr lang="it-IT" dirty="0" smtClean="0"/>
              <a:t> spin (</a:t>
            </a:r>
            <a:r>
              <a:rPr lang="it-IT" dirty="0" err="1" smtClean="0"/>
              <a:t>perche</a:t>
            </a:r>
            <a:r>
              <a:rPr lang="it-IT" dirty="0" smtClean="0"/>
              <a:t>’ non T-</a:t>
            </a:r>
            <a:r>
              <a:rPr lang="it-IT" dirty="0" err="1" smtClean="0"/>
              <a:t>odd</a:t>
            </a:r>
            <a:r>
              <a:rPr lang="it-IT" dirty="0" smtClean="0"/>
              <a:t> allora) ?</a:t>
            </a:r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Chidere</a:t>
            </a:r>
            <a:r>
              <a:rPr lang="it-IT" baseline="0" dirty="0" smtClean="0"/>
              <a:t> Evaristo </a:t>
            </a:r>
            <a:r>
              <a:rPr lang="it-IT" baseline="0" dirty="0" err="1" smtClean="0"/>
              <a:t>convenzinoe</a:t>
            </a:r>
            <a:r>
              <a:rPr lang="it-IT" baseline="0" dirty="0" smtClean="0"/>
              <a:t> angoli </a:t>
            </a:r>
          </a:p>
          <a:p>
            <a:r>
              <a:rPr lang="it-IT" dirty="0" smtClean="0"/>
              <a:t>Vedere se relazione semplice  torna con nostri</a:t>
            </a:r>
            <a:r>
              <a:rPr lang="it-IT" baseline="0" dirty="0" smtClean="0"/>
              <a:t> dati  </a:t>
            </a:r>
          </a:p>
          <a:p>
            <a:r>
              <a:rPr lang="en-US" baseline="0" dirty="0" smtClean="0"/>
              <a:t>E</a:t>
            </a:r>
            <a:r>
              <a:rPr lang="it-IT" baseline="0" dirty="0" smtClean="0"/>
              <a:t> se torna con </a:t>
            </a:r>
            <a:r>
              <a:rPr lang="it-IT" baseline="0" dirty="0" err="1" smtClean="0"/>
              <a:t>J</a:t>
            </a:r>
            <a:r>
              <a:rPr lang="en-US" baseline="0" dirty="0" smtClean="0"/>
              <a:t>l</a:t>
            </a:r>
            <a:r>
              <a:rPr lang="it-IT" baseline="0" dirty="0" smtClean="0"/>
              <a:t>ab </a:t>
            </a:r>
          </a:p>
          <a:p>
            <a:r>
              <a:rPr lang="it-IT" baseline="0" dirty="0" smtClean="0"/>
              <a:t>Sentire Luciano</a:t>
            </a:r>
          </a:p>
          <a:p>
            <a:r>
              <a:rPr lang="it-IT" baseline="0" dirty="0" smtClean="0"/>
              <a:t>Vedere se </a:t>
            </a:r>
            <a:r>
              <a:rPr lang="it-IT" baseline="0" dirty="0" err="1" smtClean="0"/>
              <a:t>c’e’</a:t>
            </a:r>
            <a:r>
              <a:rPr lang="it-IT" baseline="0" dirty="0" smtClean="0"/>
              <a:t> modello da confrontare con i dati</a:t>
            </a:r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Sono</a:t>
            </a:r>
            <a:r>
              <a:rPr lang="it-IT" baseline="0" dirty="0" smtClean="0"/>
              <a:t> grandi o piccoli (COMPASS?)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Da dove nasce</a:t>
            </a:r>
            <a:r>
              <a:rPr lang="it-IT" baseline="0" dirty="0" smtClean="0"/>
              <a:t> la loro coda non gaussiana ?</a:t>
            </a:r>
          </a:p>
          <a:p>
            <a:r>
              <a:rPr lang="it-IT" baseline="0" dirty="0" smtClean="0"/>
              <a:t>Manca scala verticale!</a:t>
            </a: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4" Type="http://schemas.openxmlformats.org/officeDocument/2006/relationships/image" Target="../media/image70.png"/><Relationship Id="rId10" Type="http://schemas.openxmlformats.org/officeDocument/2006/relationships/image" Target="../media/image69.emf"/><Relationship Id="rId5" Type="http://schemas.openxmlformats.org/officeDocument/2006/relationships/image" Target="../media/image71.png"/><Relationship Id="rId7" Type="http://schemas.openxmlformats.org/officeDocument/2006/relationships/image" Target="../media/image6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71.bin"/><Relationship Id="rId3" Type="http://schemas.openxmlformats.org/officeDocument/2006/relationships/notesSlide" Target="../notesSlides/notesSlide8.xml"/><Relationship Id="rId6" Type="http://schemas.openxmlformats.org/officeDocument/2006/relationships/oleObject" Target="../embeddings/oleObject70.bin"/></Relationships>
</file>

<file path=ppt/slides/_rels/slide1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3.emf"/><Relationship Id="rId4" Type="http://schemas.openxmlformats.org/officeDocument/2006/relationships/oleObject" Target="../embeddings/oleObject72.bin"/><Relationship Id="rId7" Type="http://schemas.openxmlformats.org/officeDocument/2006/relationships/image" Target="../media/image75.png"/><Relationship Id="rId11" Type="http://schemas.openxmlformats.org/officeDocument/2006/relationships/image" Target="../media/image79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png"/><Relationship Id="rId16" Type="http://schemas.openxmlformats.org/officeDocument/2006/relationships/image" Target="../media/image69.emf"/><Relationship Id="rId8" Type="http://schemas.openxmlformats.org/officeDocument/2006/relationships/image" Target="../media/image76.png"/><Relationship Id="rId13" Type="http://schemas.openxmlformats.org/officeDocument/2006/relationships/oleObject" Target="../embeddings/oleObject73.bin"/><Relationship Id="rId10" Type="http://schemas.openxmlformats.org/officeDocument/2006/relationships/image" Target="../media/image78.png"/><Relationship Id="rId5" Type="http://schemas.openxmlformats.org/officeDocument/2006/relationships/image" Target="../media/image68.emf"/><Relationship Id="rId15" Type="http://schemas.openxmlformats.org/officeDocument/2006/relationships/oleObject" Target="../embeddings/oleObject74.bin"/><Relationship Id="rId12" Type="http://schemas.openxmlformats.org/officeDocument/2006/relationships/image" Target="../media/image80.png"/><Relationship Id="rId17" Type="http://schemas.openxmlformats.org/officeDocument/2006/relationships/image" Target="../media/image81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77.png"/><Relationship Id="rId3" Type="http://schemas.openxmlformats.org/officeDocument/2006/relationships/notesSlide" Target="../notesSlides/notesSlide9.xml"/><Relationship Id="rId18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4" Type="http://schemas.openxmlformats.org/officeDocument/2006/relationships/image" Target="../media/image84.png"/><Relationship Id="rId5" Type="http://schemas.openxmlformats.org/officeDocument/2006/relationships/image" Target="../media/image85.emf"/><Relationship Id="rId7" Type="http://schemas.openxmlformats.org/officeDocument/2006/relationships/oleObject" Target="../embeddings/oleObject75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0.xml"/><Relationship Id="rId6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77.bin"/><Relationship Id="rId1" Type="http://schemas.openxmlformats.org/officeDocument/2006/relationships/vmlDrawing" Target="../drawings/vmlDrawing12.vml"/><Relationship Id="rId24" Type="http://schemas.openxmlformats.org/officeDocument/2006/relationships/oleObject" Target="../embeddings/oleObject83.bin"/><Relationship Id="rId25" Type="http://schemas.openxmlformats.org/officeDocument/2006/relationships/image" Target="../media/image7.wmf"/><Relationship Id="rId8" Type="http://schemas.openxmlformats.org/officeDocument/2006/relationships/image" Target="../media/image19.wmf"/><Relationship Id="rId13" Type="http://schemas.openxmlformats.org/officeDocument/2006/relationships/oleObject" Target="../embeddings/oleObject79.bin"/><Relationship Id="rId10" Type="http://schemas.openxmlformats.org/officeDocument/2006/relationships/oleObject" Target="../embeddings/oleObject78.bin"/><Relationship Id="rId12" Type="http://schemas.openxmlformats.org/officeDocument/2006/relationships/image" Target="../media/image28.png"/><Relationship Id="rId17" Type="http://schemas.openxmlformats.org/officeDocument/2006/relationships/image" Target="../media/image6.emf"/><Relationship Id="rId9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27.png"/><Relationship Id="rId27" Type="http://schemas.openxmlformats.org/officeDocument/2006/relationships/image" Target="../media/image87.png"/><Relationship Id="rId14" Type="http://schemas.openxmlformats.org/officeDocument/2006/relationships/image" Target="../media/image16.wmf"/><Relationship Id="rId23" Type="http://schemas.openxmlformats.org/officeDocument/2006/relationships/image" Target="../media/image18.wmf"/><Relationship Id="rId4" Type="http://schemas.openxmlformats.org/officeDocument/2006/relationships/oleObject" Target="../embeddings/oleObject76.bin"/><Relationship Id="rId26" Type="http://schemas.openxmlformats.org/officeDocument/2006/relationships/image" Target="../media/image23.png"/><Relationship Id="rId11" Type="http://schemas.openxmlformats.org/officeDocument/2006/relationships/image" Target="../media/image5.wmf"/><Relationship Id="rId6" Type="http://schemas.openxmlformats.org/officeDocument/2006/relationships/image" Target="../media/image24.png"/><Relationship Id="rId16" Type="http://schemas.openxmlformats.org/officeDocument/2006/relationships/oleObject" Target="../embeddings/oleObject80.bin"/><Relationship Id="rId5" Type="http://schemas.openxmlformats.org/officeDocument/2006/relationships/image" Target="../media/image20.wmf"/><Relationship Id="rId15" Type="http://schemas.openxmlformats.org/officeDocument/2006/relationships/image" Target="../media/image22.png"/><Relationship Id="rId19" Type="http://schemas.openxmlformats.org/officeDocument/2006/relationships/oleObject" Target="../embeddings/oleObject81.bin"/><Relationship Id="rId20" Type="http://schemas.openxmlformats.org/officeDocument/2006/relationships/image" Target="../media/image17.wmf"/><Relationship Id="rId22" Type="http://schemas.openxmlformats.org/officeDocument/2006/relationships/oleObject" Target="../embeddings/oleObject82.bin"/><Relationship Id="rId21" Type="http://schemas.openxmlformats.org/officeDocument/2006/relationships/image" Target="../media/image26.pn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4" Type="http://schemas.openxmlformats.org/officeDocument/2006/relationships/image" Target="../media/image90.png"/><Relationship Id="rId5" Type="http://schemas.openxmlformats.org/officeDocument/2006/relationships/oleObject" Target="../embeddings/oleObject84.bin"/><Relationship Id="rId7" Type="http://schemas.openxmlformats.org/officeDocument/2006/relationships/oleObject" Target="../embeddings/oleObject85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8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4" Type="http://schemas.openxmlformats.org/officeDocument/2006/relationships/image" Target="../media/image91.png"/><Relationship Id="rId10" Type="http://schemas.openxmlformats.org/officeDocument/2006/relationships/image" Target="../media/image95.png"/><Relationship Id="rId5" Type="http://schemas.openxmlformats.org/officeDocument/2006/relationships/image" Target="../media/image92.png"/><Relationship Id="rId7" Type="http://schemas.openxmlformats.org/officeDocument/2006/relationships/image" Target="../media/image8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94.png"/><Relationship Id="rId3" Type="http://schemas.openxmlformats.org/officeDocument/2006/relationships/notesSlide" Target="../notesSlides/notesSlide12.xml"/><Relationship Id="rId6" Type="http://schemas.openxmlformats.org/officeDocument/2006/relationships/oleObject" Target="../embeddings/oleObject8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4" Type="http://schemas.openxmlformats.org/officeDocument/2006/relationships/image" Target="../media/image97.png"/><Relationship Id="rId10" Type="http://schemas.openxmlformats.org/officeDocument/2006/relationships/oleObject" Target="../embeddings/oleObject88.bin"/><Relationship Id="rId5" Type="http://schemas.openxmlformats.org/officeDocument/2006/relationships/image" Target="../media/image98.png"/><Relationship Id="rId7" Type="http://schemas.openxmlformats.org/officeDocument/2006/relationships/image" Target="../media/image100.emf"/><Relationship Id="rId11" Type="http://schemas.openxmlformats.org/officeDocument/2006/relationships/image" Target="../media/image9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52.emf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4" Type="http://schemas.openxmlformats.org/officeDocument/2006/relationships/image" Target="../media/image101.png"/><Relationship Id="rId10" Type="http://schemas.openxmlformats.org/officeDocument/2006/relationships/image" Target="../media/image105.png"/><Relationship Id="rId5" Type="http://schemas.openxmlformats.org/officeDocument/2006/relationships/image" Target="../media/image102.png"/><Relationship Id="rId7" Type="http://schemas.openxmlformats.org/officeDocument/2006/relationships/image" Target="../media/image104.tiff"/><Relationship Id="rId11" Type="http://schemas.openxmlformats.org/officeDocument/2006/relationships/image" Target="../media/image106.png"/><Relationship Id="rId12" Type="http://schemas.openxmlformats.org/officeDocument/2006/relationships/image" Target="../media/image100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52.emf"/><Relationship Id="rId3" Type="http://schemas.openxmlformats.org/officeDocument/2006/relationships/notesSlide" Target="../notesSlides/notesSlide14.xml"/><Relationship Id="rId6" Type="http://schemas.openxmlformats.org/officeDocument/2006/relationships/image" Target="../media/image103.em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gif"/><Relationship Id="rId1" Type="http://schemas.openxmlformats.org/officeDocument/2006/relationships/vmlDrawing" Target="../drawings/vmlDrawing17.vml"/><Relationship Id="rId24" Type="http://schemas.openxmlformats.org/officeDocument/2006/relationships/image" Target="../media/image111.emf"/><Relationship Id="rId25" Type="http://schemas.openxmlformats.org/officeDocument/2006/relationships/image" Target="../media/image117.png"/><Relationship Id="rId8" Type="http://schemas.openxmlformats.org/officeDocument/2006/relationships/image" Target="../media/image40.gif"/><Relationship Id="rId13" Type="http://schemas.openxmlformats.org/officeDocument/2006/relationships/image" Target="../media/image109.wmf"/><Relationship Id="rId10" Type="http://schemas.openxmlformats.org/officeDocument/2006/relationships/image" Target="../media/image108.wmf"/><Relationship Id="rId12" Type="http://schemas.openxmlformats.org/officeDocument/2006/relationships/oleObject" Target="../embeddings/oleObject92.bin"/><Relationship Id="rId17" Type="http://schemas.openxmlformats.org/officeDocument/2006/relationships/image" Target="../media/image113.jpeg"/><Relationship Id="rId9" Type="http://schemas.openxmlformats.org/officeDocument/2006/relationships/oleObject" Target="../embeddings/oleObject91.bin"/><Relationship Id="rId18" Type="http://schemas.openxmlformats.org/officeDocument/2006/relationships/oleObject" Target="../embeddings/oleObject94.bin"/><Relationship Id="rId3" Type="http://schemas.openxmlformats.org/officeDocument/2006/relationships/notesSlide" Target="../notesSlides/notesSlide15.xml"/><Relationship Id="rId14" Type="http://schemas.openxmlformats.org/officeDocument/2006/relationships/image" Target="../media/image42.jpeg"/><Relationship Id="rId23" Type="http://schemas.openxmlformats.org/officeDocument/2006/relationships/oleObject" Target="../embeddings/oleObject95.bin"/><Relationship Id="rId4" Type="http://schemas.openxmlformats.org/officeDocument/2006/relationships/image" Target="../media/image112.png"/><Relationship Id="rId26" Type="http://schemas.openxmlformats.org/officeDocument/2006/relationships/image" Target="../media/image118.png"/><Relationship Id="rId11" Type="http://schemas.openxmlformats.org/officeDocument/2006/relationships/image" Target="../media/image41.wmf"/><Relationship Id="rId6" Type="http://schemas.openxmlformats.org/officeDocument/2006/relationships/image" Target="../media/image107.emf"/><Relationship Id="rId16" Type="http://schemas.openxmlformats.org/officeDocument/2006/relationships/image" Target="../media/image110.wmf"/><Relationship Id="rId5" Type="http://schemas.openxmlformats.org/officeDocument/2006/relationships/oleObject" Target="../embeddings/oleObject90.bin"/><Relationship Id="rId15" Type="http://schemas.openxmlformats.org/officeDocument/2006/relationships/oleObject" Target="../embeddings/oleObject93.bin"/><Relationship Id="rId19" Type="http://schemas.openxmlformats.org/officeDocument/2006/relationships/image" Target="../media/image52.emf"/><Relationship Id="rId20" Type="http://schemas.openxmlformats.org/officeDocument/2006/relationships/image" Target="../media/image114.png"/><Relationship Id="rId22" Type="http://schemas.openxmlformats.org/officeDocument/2006/relationships/image" Target="../media/image116.png"/><Relationship Id="rId21" Type="http://schemas.openxmlformats.org/officeDocument/2006/relationships/image" Target="../media/image115.png"/><Relationship Id="rId2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4" Type="http://schemas.openxmlformats.org/officeDocument/2006/relationships/image" Target="../media/image121.png"/><Relationship Id="rId10" Type="http://schemas.openxmlformats.org/officeDocument/2006/relationships/image" Target="../media/image120.emf"/><Relationship Id="rId5" Type="http://schemas.openxmlformats.org/officeDocument/2006/relationships/image" Target="../media/image122.emf"/><Relationship Id="rId7" Type="http://schemas.openxmlformats.org/officeDocument/2006/relationships/image" Target="../media/image11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97.bin"/><Relationship Id="rId3" Type="http://schemas.openxmlformats.org/officeDocument/2006/relationships/notesSlide" Target="../notesSlides/notesSlide16.xml"/><Relationship Id="rId6" Type="http://schemas.openxmlformats.org/officeDocument/2006/relationships/oleObject" Target="../embeddings/oleObject9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1.wmf"/><Relationship Id="rId20" Type="http://schemas.openxmlformats.org/officeDocument/2006/relationships/oleObject" Target="../embeddings/oleObject103.bin"/><Relationship Id="rId4" Type="http://schemas.openxmlformats.org/officeDocument/2006/relationships/oleObject" Target="../embeddings/oleObject98.bin"/><Relationship Id="rId7" Type="http://schemas.openxmlformats.org/officeDocument/2006/relationships/oleObject" Target="../embeddings/oleObject99.bin"/><Relationship Id="rId11" Type="http://schemas.openxmlformats.org/officeDocument/2006/relationships/oleObject" Target="../embeddings/oleObject100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2.jpeg"/><Relationship Id="rId16" Type="http://schemas.openxmlformats.org/officeDocument/2006/relationships/image" Target="../media/image126.emf"/><Relationship Id="rId8" Type="http://schemas.openxmlformats.org/officeDocument/2006/relationships/image" Target="../media/image119.emf"/><Relationship Id="rId13" Type="http://schemas.openxmlformats.org/officeDocument/2006/relationships/image" Target="../media/image40.gif"/><Relationship Id="rId10" Type="http://schemas.openxmlformats.org/officeDocument/2006/relationships/image" Target="../media/image129.png"/><Relationship Id="rId5" Type="http://schemas.openxmlformats.org/officeDocument/2006/relationships/image" Target="../media/image124.emf"/><Relationship Id="rId15" Type="http://schemas.openxmlformats.org/officeDocument/2006/relationships/oleObject" Target="../embeddings/oleObject101.bin"/><Relationship Id="rId12" Type="http://schemas.openxmlformats.org/officeDocument/2006/relationships/image" Target="../media/image125.emf"/><Relationship Id="rId17" Type="http://schemas.openxmlformats.org/officeDocument/2006/relationships/image" Target="../media/image130.png"/><Relationship Id="rId19" Type="http://schemas.openxmlformats.org/officeDocument/2006/relationships/image" Target="../media/image127.wmf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28.png"/><Relationship Id="rId3" Type="http://schemas.openxmlformats.org/officeDocument/2006/relationships/notesSlide" Target="../notesSlides/notesSlide17.xml"/><Relationship Id="rId18" Type="http://schemas.openxmlformats.org/officeDocument/2006/relationships/oleObject" Target="../embeddings/oleObject102.bin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png"/><Relationship Id="rId5" Type="http://schemas.openxmlformats.org/officeDocument/2006/relationships/oleObject" Target="../embeddings/oleObject104.bin"/><Relationship Id="rId7" Type="http://schemas.openxmlformats.org/officeDocument/2006/relationships/image" Target="../media/image132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8.xml"/><Relationship Id="rId6" Type="http://schemas.openxmlformats.org/officeDocument/2006/relationships/image" Target="../media/image119.em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106.bin"/><Relationship Id="rId1" Type="http://schemas.openxmlformats.org/officeDocument/2006/relationships/vmlDrawing" Target="../drawings/vmlDrawing21.vml"/><Relationship Id="rId24" Type="http://schemas.openxmlformats.org/officeDocument/2006/relationships/oleObject" Target="../embeddings/oleObject112.bin"/><Relationship Id="rId25" Type="http://schemas.openxmlformats.org/officeDocument/2006/relationships/image" Target="../media/image7.wmf"/><Relationship Id="rId8" Type="http://schemas.openxmlformats.org/officeDocument/2006/relationships/image" Target="../media/image19.wmf"/><Relationship Id="rId13" Type="http://schemas.openxmlformats.org/officeDocument/2006/relationships/oleObject" Target="../embeddings/oleObject108.bin"/><Relationship Id="rId10" Type="http://schemas.openxmlformats.org/officeDocument/2006/relationships/oleObject" Target="../embeddings/oleObject107.bin"/><Relationship Id="rId12" Type="http://schemas.openxmlformats.org/officeDocument/2006/relationships/image" Target="../media/image28.png"/><Relationship Id="rId17" Type="http://schemas.openxmlformats.org/officeDocument/2006/relationships/image" Target="../media/image6.emf"/><Relationship Id="rId9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27.png"/><Relationship Id="rId27" Type="http://schemas.openxmlformats.org/officeDocument/2006/relationships/image" Target="../media/image87.png"/><Relationship Id="rId14" Type="http://schemas.openxmlformats.org/officeDocument/2006/relationships/image" Target="../media/image16.wmf"/><Relationship Id="rId23" Type="http://schemas.openxmlformats.org/officeDocument/2006/relationships/image" Target="../media/image18.wmf"/><Relationship Id="rId4" Type="http://schemas.openxmlformats.org/officeDocument/2006/relationships/oleObject" Target="../embeddings/oleObject105.bin"/><Relationship Id="rId26" Type="http://schemas.openxmlformats.org/officeDocument/2006/relationships/image" Target="../media/image23.png"/><Relationship Id="rId11" Type="http://schemas.openxmlformats.org/officeDocument/2006/relationships/image" Target="../media/image5.wmf"/><Relationship Id="rId6" Type="http://schemas.openxmlformats.org/officeDocument/2006/relationships/image" Target="../media/image24.png"/><Relationship Id="rId16" Type="http://schemas.openxmlformats.org/officeDocument/2006/relationships/oleObject" Target="../embeddings/oleObject109.bin"/><Relationship Id="rId5" Type="http://schemas.openxmlformats.org/officeDocument/2006/relationships/image" Target="../media/image20.wmf"/><Relationship Id="rId15" Type="http://schemas.openxmlformats.org/officeDocument/2006/relationships/image" Target="../media/image22.png"/><Relationship Id="rId19" Type="http://schemas.openxmlformats.org/officeDocument/2006/relationships/oleObject" Target="../embeddings/oleObject110.bin"/><Relationship Id="rId20" Type="http://schemas.openxmlformats.org/officeDocument/2006/relationships/image" Target="../media/image17.wmf"/><Relationship Id="rId22" Type="http://schemas.openxmlformats.org/officeDocument/2006/relationships/oleObject" Target="../embeddings/oleObject111.bin"/><Relationship Id="rId21" Type="http://schemas.openxmlformats.org/officeDocument/2006/relationships/image" Target="../media/image26.png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4" Type="http://schemas.openxmlformats.org/officeDocument/2006/relationships/image" Target="../media/image134.png"/><Relationship Id="rId10" Type="http://schemas.openxmlformats.org/officeDocument/2006/relationships/image" Target="../media/image138.png"/><Relationship Id="rId5" Type="http://schemas.openxmlformats.org/officeDocument/2006/relationships/image" Target="../media/image135.emf"/><Relationship Id="rId7" Type="http://schemas.openxmlformats.org/officeDocument/2006/relationships/image" Target="../media/image133.emf"/><Relationship Id="rId11" Type="http://schemas.openxmlformats.org/officeDocument/2006/relationships/image" Target="../media/image139.png"/><Relationship Id="rId12" Type="http://schemas.openxmlformats.org/officeDocument/2006/relationships/image" Target="../media/image140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37.png"/><Relationship Id="rId3" Type="http://schemas.openxmlformats.org/officeDocument/2006/relationships/notesSlide" Target="../notesSlides/notesSlide19.xml"/><Relationship Id="rId6" Type="http://schemas.openxmlformats.org/officeDocument/2006/relationships/oleObject" Target="../embeddings/oleObject11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4" Type="http://schemas.openxmlformats.org/officeDocument/2006/relationships/image" Target="../media/image141.png"/><Relationship Id="rId10" Type="http://schemas.openxmlformats.org/officeDocument/2006/relationships/image" Target="../media/image133.emf"/><Relationship Id="rId5" Type="http://schemas.openxmlformats.org/officeDocument/2006/relationships/image" Target="../media/image142.png"/><Relationship Id="rId7" Type="http://schemas.openxmlformats.org/officeDocument/2006/relationships/image" Target="../media/image144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14.bin"/><Relationship Id="rId3" Type="http://schemas.openxmlformats.org/officeDocument/2006/relationships/notesSlide" Target="../notesSlides/notesSlide20.xml"/><Relationship Id="rId6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4" Type="http://schemas.openxmlformats.org/officeDocument/2006/relationships/image" Target="../media/image146.png"/><Relationship Id="rId5" Type="http://schemas.openxmlformats.org/officeDocument/2006/relationships/image" Target="../media/image147.jpg"/><Relationship Id="rId7" Type="http://schemas.openxmlformats.org/officeDocument/2006/relationships/oleObject" Target="../embeddings/oleObject115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49.png"/><Relationship Id="rId3" Type="http://schemas.openxmlformats.org/officeDocument/2006/relationships/notesSlide" Target="../notesSlides/notesSlide21.xml"/><Relationship Id="rId6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4" Type="http://schemas.openxmlformats.org/officeDocument/2006/relationships/image" Target="../media/image150.png"/><Relationship Id="rId10" Type="http://schemas.openxmlformats.org/officeDocument/2006/relationships/image" Target="../media/image154.png"/><Relationship Id="rId5" Type="http://schemas.openxmlformats.org/officeDocument/2006/relationships/image" Target="../media/image151.png"/><Relationship Id="rId7" Type="http://schemas.openxmlformats.org/officeDocument/2006/relationships/image" Target="../media/image133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53.jpg"/><Relationship Id="rId3" Type="http://schemas.openxmlformats.org/officeDocument/2006/relationships/notesSlide" Target="../notesSlides/notesSlide22.xml"/><Relationship Id="rId6" Type="http://schemas.openxmlformats.org/officeDocument/2006/relationships/oleObject" Target="../embeddings/oleObject116.bin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5.png"/><Relationship Id="rId7" Type="http://schemas.openxmlformats.org/officeDocument/2006/relationships/image" Target="../media/image158.png"/><Relationship Id="rId11" Type="http://schemas.openxmlformats.org/officeDocument/2006/relationships/image" Target="../media/image160.e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7.png"/><Relationship Id="rId8" Type="http://schemas.openxmlformats.org/officeDocument/2006/relationships/image" Target="../media/image159.png"/><Relationship Id="rId13" Type="http://schemas.openxmlformats.org/officeDocument/2006/relationships/image" Target="../media/image162.png"/><Relationship Id="rId10" Type="http://schemas.openxmlformats.org/officeDocument/2006/relationships/image" Target="../media/image133.emf"/><Relationship Id="rId5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17.bin"/><Relationship Id="rId3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119.bin"/><Relationship Id="rId1" Type="http://schemas.openxmlformats.org/officeDocument/2006/relationships/vmlDrawing" Target="../drawings/vmlDrawing27.vml"/><Relationship Id="rId24" Type="http://schemas.openxmlformats.org/officeDocument/2006/relationships/oleObject" Target="../embeddings/oleObject125.bin"/><Relationship Id="rId25" Type="http://schemas.openxmlformats.org/officeDocument/2006/relationships/image" Target="../media/image7.wmf"/><Relationship Id="rId8" Type="http://schemas.openxmlformats.org/officeDocument/2006/relationships/image" Target="../media/image19.wmf"/><Relationship Id="rId13" Type="http://schemas.openxmlformats.org/officeDocument/2006/relationships/oleObject" Target="../embeddings/oleObject121.bin"/><Relationship Id="rId10" Type="http://schemas.openxmlformats.org/officeDocument/2006/relationships/oleObject" Target="../embeddings/oleObject120.bin"/><Relationship Id="rId12" Type="http://schemas.openxmlformats.org/officeDocument/2006/relationships/image" Target="../media/image28.png"/><Relationship Id="rId17" Type="http://schemas.openxmlformats.org/officeDocument/2006/relationships/image" Target="../media/image6.emf"/><Relationship Id="rId9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27.png"/><Relationship Id="rId14" Type="http://schemas.openxmlformats.org/officeDocument/2006/relationships/image" Target="../media/image16.wmf"/><Relationship Id="rId23" Type="http://schemas.openxmlformats.org/officeDocument/2006/relationships/image" Target="../media/image18.wmf"/><Relationship Id="rId4" Type="http://schemas.openxmlformats.org/officeDocument/2006/relationships/oleObject" Target="../embeddings/oleObject118.bin"/><Relationship Id="rId26" Type="http://schemas.openxmlformats.org/officeDocument/2006/relationships/image" Target="../media/image23.png"/><Relationship Id="rId11" Type="http://schemas.openxmlformats.org/officeDocument/2006/relationships/image" Target="../media/image5.wmf"/><Relationship Id="rId6" Type="http://schemas.openxmlformats.org/officeDocument/2006/relationships/image" Target="../media/image24.png"/><Relationship Id="rId16" Type="http://schemas.openxmlformats.org/officeDocument/2006/relationships/oleObject" Target="../embeddings/oleObject122.bin"/><Relationship Id="rId5" Type="http://schemas.openxmlformats.org/officeDocument/2006/relationships/image" Target="../media/image20.wmf"/><Relationship Id="rId15" Type="http://schemas.openxmlformats.org/officeDocument/2006/relationships/image" Target="../media/image22.png"/><Relationship Id="rId19" Type="http://schemas.openxmlformats.org/officeDocument/2006/relationships/oleObject" Target="../embeddings/oleObject123.bin"/><Relationship Id="rId20" Type="http://schemas.openxmlformats.org/officeDocument/2006/relationships/image" Target="../media/image17.wmf"/><Relationship Id="rId22" Type="http://schemas.openxmlformats.org/officeDocument/2006/relationships/oleObject" Target="../embeddings/oleObject124.bin"/><Relationship Id="rId21" Type="http://schemas.openxmlformats.org/officeDocument/2006/relationships/image" Target="../media/image26.png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70.png"/><Relationship Id="rId4" Type="http://schemas.openxmlformats.org/officeDocument/2006/relationships/image" Target="../media/image168.png"/><Relationship Id="rId7" Type="http://schemas.openxmlformats.org/officeDocument/2006/relationships/image" Target="../media/image169.jpeg"/><Relationship Id="rId11" Type="http://schemas.openxmlformats.org/officeDocument/2006/relationships/image" Target="../media/image165.e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63.emf"/><Relationship Id="rId16" Type="http://schemas.openxmlformats.org/officeDocument/2006/relationships/image" Target="../media/image172.png"/><Relationship Id="rId8" Type="http://schemas.openxmlformats.org/officeDocument/2006/relationships/oleObject" Target="../embeddings/oleObject127.bin"/><Relationship Id="rId13" Type="http://schemas.openxmlformats.org/officeDocument/2006/relationships/image" Target="../media/image166.emf"/><Relationship Id="rId10" Type="http://schemas.openxmlformats.org/officeDocument/2006/relationships/oleObject" Target="../embeddings/oleObject128.bin"/><Relationship Id="rId5" Type="http://schemas.openxmlformats.org/officeDocument/2006/relationships/oleObject" Target="../embeddings/oleObject126.bin"/><Relationship Id="rId15" Type="http://schemas.openxmlformats.org/officeDocument/2006/relationships/image" Target="../media/image171.png"/><Relationship Id="rId12" Type="http://schemas.openxmlformats.org/officeDocument/2006/relationships/oleObject" Target="../embeddings/oleObject129.bin"/><Relationship Id="rId17" Type="http://schemas.openxmlformats.org/officeDocument/2006/relationships/oleObject" Target="../embeddings/oleObject130.bin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64.emf"/><Relationship Id="rId3" Type="http://schemas.openxmlformats.org/officeDocument/2006/relationships/notesSlide" Target="../notesSlides/notesSlide24.xml"/><Relationship Id="rId18" Type="http://schemas.openxmlformats.org/officeDocument/2006/relationships/image" Target="../media/image167.wmf"/></Relationships>
</file>

<file path=ppt/slides/_rels/slide3.xml.rels><?xml version="1.0" encoding="UTF-8" standalone="yes"?>
<Relationships xmlns="http://schemas.openxmlformats.org/package/2006/relationships"><Relationship Id="rId35" Type="http://schemas.openxmlformats.org/officeDocument/2006/relationships/image" Target="../media/image16.wmf"/><Relationship Id="rId31" Type="http://schemas.openxmlformats.org/officeDocument/2006/relationships/image" Target="../media/image28.png"/><Relationship Id="rId34" Type="http://schemas.openxmlformats.org/officeDocument/2006/relationships/oleObject" Target="../embeddings/oleObject13.bin"/><Relationship Id="rId39" Type="http://schemas.openxmlformats.org/officeDocument/2006/relationships/image" Target="../media/image18.wmf"/><Relationship Id="rId40" Type="http://schemas.openxmlformats.org/officeDocument/2006/relationships/oleObject" Target="../embeddings/oleObject16.bin"/><Relationship Id="rId7" Type="http://schemas.openxmlformats.org/officeDocument/2006/relationships/image" Target="../media/image22.png"/><Relationship Id="rId36" Type="http://schemas.openxmlformats.org/officeDocument/2006/relationships/oleObject" Target="../embeddings/oleObject14.bin"/><Relationship Id="rId43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24" Type="http://schemas.openxmlformats.org/officeDocument/2006/relationships/oleObject" Target="../embeddings/oleObject9.bin"/><Relationship Id="rId25" Type="http://schemas.openxmlformats.org/officeDocument/2006/relationships/image" Target="../media/image12.emf"/><Relationship Id="rId8" Type="http://schemas.openxmlformats.org/officeDocument/2006/relationships/oleObject" Target="../embeddings/oleObject3.bin"/><Relationship Id="rId13" Type="http://schemas.openxmlformats.org/officeDocument/2006/relationships/image" Target="../media/image24.png"/><Relationship Id="rId10" Type="http://schemas.openxmlformats.org/officeDocument/2006/relationships/oleObject" Target="../embeddings/oleObject4.bin"/><Relationship Id="rId32" Type="http://schemas.openxmlformats.org/officeDocument/2006/relationships/oleObject" Target="../embeddings/oleObject12.bin"/><Relationship Id="rId37" Type="http://schemas.openxmlformats.org/officeDocument/2006/relationships/image" Target="../media/image17.wmf"/><Relationship Id="rId12" Type="http://schemas.openxmlformats.org/officeDocument/2006/relationships/image" Target="../media/image23.png"/><Relationship Id="rId17" Type="http://schemas.openxmlformats.org/officeDocument/2006/relationships/image" Target="../media/image9.emf"/><Relationship Id="rId9" Type="http://schemas.openxmlformats.org/officeDocument/2006/relationships/image" Target="../media/image6.e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27" Type="http://schemas.openxmlformats.org/officeDocument/2006/relationships/image" Target="../media/image13.emf"/><Relationship Id="rId14" Type="http://schemas.openxmlformats.org/officeDocument/2006/relationships/oleObject" Target="../embeddings/oleObject5.bin"/><Relationship Id="rId23" Type="http://schemas.openxmlformats.org/officeDocument/2006/relationships/image" Target="../media/image26.png"/><Relationship Id="rId4" Type="http://schemas.openxmlformats.org/officeDocument/2006/relationships/image" Target="../media/image21.png"/><Relationship Id="rId28" Type="http://schemas.openxmlformats.org/officeDocument/2006/relationships/image" Target="../media/image27.png"/><Relationship Id="rId26" Type="http://schemas.openxmlformats.org/officeDocument/2006/relationships/oleObject" Target="../embeddings/oleObject10.bin"/><Relationship Id="rId30" Type="http://schemas.openxmlformats.org/officeDocument/2006/relationships/image" Target="../media/image14.emf"/><Relationship Id="rId11" Type="http://schemas.openxmlformats.org/officeDocument/2006/relationships/image" Target="../media/image7.wmf"/><Relationship Id="rId42" Type="http://schemas.openxmlformats.org/officeDocument/2006/relationships/oleObject" Target="../embeddings/oleObject17.bin"/><Relationship Id="rId29" Type="http://schemas.openxmlformats.org/officeDocument/2006/relationships/oleObject" Target="../embeddings/oleObject11.bin"/><Relationship Id="rId6" Type="http://schemas.openxmlformats.org/officeDocument/2006/relationships/image" Target="../media/image5.wmf"/><Relationship Id="rId16" Type="http://schemas.openxmlformats.org/officeDocument/2006/relationships/oleObject" Target="../embeddings/oleObject6.bin"/><Relationship Id="rId33" Type="http://schemas.openxmlformats.org/officeDocument/2006/relationships/image" Target="../media/image15.emf"/><Relationship Id="rId41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8.emf"/><Relationship Id="rId19" Type="http://schemas.openxmlformats.org/officeDocument/2006/relationships/image" Target="../media/image10.emf"/><Relationship Id="rId38" Type="http://schemas.openxmlformats.org/officeDocument/2006/relationships/oleObject" Target="../embeddings/oleObject15.bin"/><Relationship Id="rId20" Type="http://schemas.openxmlformats.org/officeDocument/2006/relationships/image" Target="../media/image25.png"/><Relationship Id="rId22" Type="http://schemas.openxmlformats.org/officeDocument/2006/relationships/image" Target="../media/image11.emf"/><Relationship Id="rId21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76.emf"/><Relationship Id="rId4" Type="http://schemas.openxmlformats.org/officeDocument/2006/relationships/image" Target="../media/image178.wmf"/><Relationship Id="rId7" Type="http://schemas.openxmlformats.org/officeDocument/2006/relationships/image" Target="../media/image179.png"/><Relationship Id="rId11" Type="http://schemas.openxmlformats.org/officeDocument/2006/relationships/oleObject" Target="../embeddings/oleObject133.bin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73.emf"/><Relationship Id="rId16" Type="http://schemas.openxmlformats.org/officeDocument/2006/relationships/image" Target="../media/image177.emf"/><Relationship Id="rId8" Type="http://schemas.openxmlformats.org/officeDocument/2006/relationships/image" Target="../media/image180.jpeg"/><Relationship Id="rId13" Type="http://schemas.openxmlformats.org/officeDocument/2006/relationships/oleObject" Target="../embeddings/oleObject134.bin"/><Relationship Id="rId10" Type="http://schemas.openxmlformats.org/officeDocument/2006/relationships/image" Target="../media/image174.emf"/><Relationship Id="rId5" Type="http://schemas.openxmlformats.org/officeDocument/2006/relationships/oleObject" Target="../embeddings/oleObject131.bin"/><Relationship Id="rId15" Type="http://schemas.openxmlformats.org/officeDocument/2006/relationships/oleObject" Target="../embeddings/oleObject135.bin"/><Relationship Id="rId12" Type="http://schemas.openxmlformats.org/officeDocument/2006/relationships/image" Target="../media/image175.emf"/><Relationship Id="rId17" Type="http://schemas.openxmlformats.org/officeDocument/2006/relationships/oleObject" Target="../embeddings/oleObject136.bin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32.bin"/><Relationship Id="rId3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4" Type="http://schemas.openxmlformats.org/officeDocument/2006/relationships/image" Target="../media/image182.png"/><Relationship Id="rId10" Type="http://schemas.openxmlformats.org/officeDocument/2006/relationships/image" Target="../media/image173.emf"/><Relationship Id="rId5" Type="http://schemas.openxmlformats.org/officeDocument/2006/relationships/image" Target="../media/image183.png"/><Relationship Id="rId7" Type="http://schemas.openxmlformats.org/officeDocument/2006/relationships/image" Target="../media/image181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38.bin"/><Relationship Id="rId3" Type="http://schemas.openxmlformats.org/officeDocument/2006/relationships/notesSlide" Target="../notesSlides/notesSlide26.xml"/><Relationship Id="rId6" Type="http://schemas.openxmlformats.org/officeDocument/2006/relationships/oleObject" Target="../embeddings/oleObject137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4" Type="http://schemas.openxmlformats.org/officeDocument/2006/relationships/image" Target="../media/image187.png"/><Relationship Id="rId10" Type="http://schemas.openxmlformats.org/officeDocument/2006/relationships/oleObject" Target="../embeddings/oleObject141.bin"/><Relationship Id="rId5" Type="http://schemas.openxmlformats.org/officeDocument/2006/relationships/oleObject" Target="../embeddings/oleObject139.bin"/><Relationship Id="rId7" Type="http://schemas.openxmlformats.org/officeDocument/2006/relationships/image" Target="../media/image188.emf"/><Relationship Id="rId11" Type="http://schemas.openxmlformats.org/officeDocument/2006/relationships/image" Target="../media/image186.emf"/><Relationship Id="rId12" Type="http://schemas.openxmlformats.org/officeDocument/2006/relationships/image" Target="../media/image189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68.emf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18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2.png"/><Relationship Id="rId5" Type="http://schemas.openxmlformats.org/officeDocument/2006/relationships/image" Target="../media/image193.wmf"/><Relationship Id="rId7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1.jpeg"/><Relationship Id="rId6" Type="http://schemas.openxmlformats.org/officeDocument/2006/relationships/image" Target="../media/image19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4" Type="http://schemas.openxmlformats.org/officeDocument/2006/relationships/image" Target="../media/image196.png"/><Relationship Id="rId10" Type="http://schemas.openxmlformats.org/officeDocument/2006/relationships/image" Target="../media/image68.emf"/><Relationship Id="rId5" Type="http://schemas.openxmlformats.org/officeDocument/2006/relationships/image" Target="../media/image197.png"/><Relationship Id="rId7" Type="http://schemas.openxmlformats.org/officeDocument/2006/relationships/image" Target="../media/image199.png"/><Relationship Id="rId11" Type="http://schemas.openxmlformats.org/officeDocument/2006/relationships/image" Target="../media/image201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42.bin"/><Relationship Id="rId3" Type="http://schemas.openxmlformats.org/officeDocument/2006/relationships/notesSlide" Target="../notesSlides/notesSlide31.xml"/><Relationship Id="rId6" Type="http://schemas.openxmlformats.org/officeDocument/2006/relationships/image" Target="../media/image19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4" Type="http://schemas.openxmlformats.org/officeDocument/2006/relationships/image" Target="../media/image202.png"/><Relationship Id="rId10" Type="http://schemas.openxmlformats.org/officeDocument/2006/relationships/image" Target="../media/image95.png"/><Relationship Id="rId5" Type="http://schemas.openxmlformats.org/officeDocument/2006/relationships/image" Target="../media/image203.png"/><Relationship Id="rId7" Type="http://schemas.openxmlformats.org/officeDocument/2006/relationships/oleObject" Target="../embeddings/oleObject143.bin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205.png"/><Relationship Id="rId3" Type="http://schemas.openxmlformats.org/officeDocument/2006/relationships/notesSlide" Target="../notesSlides/notesSlide32.xml"/><Relationship Id="rId6" Type="http://schemas.openxmlformats.org/officeDocument/2006/relationships/image" Target="../media/image204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145.bin"/><Relationship Id="rId1" Type="http://schemas.openxmlformats.org/officeDocument/2006/relationships/vmlDrawing" Target="../drawings/vmlDrawing34.vml"/><Relationship Id="rId24" Type="http://schemas.openxmlformats.org/officeDocument/2006/relationships/image" Target="../media/image26.png"/><Relationship Id="rId25" Type="http://schemas.openxmlformats.org/officeDocument/2006/relationships/oleObject" Target="../embeddings/oleObject151.bin"/><Relationship Id="rId8" Type="http://schemas.openxmlformats.org/officeDocument/2006/relationships/image" Target="../media/image19.wmf"/><Relationship Id="rId13" Type="http://schemas.openxmlformats.org/officeDocument/2006/relationships/oleObject" Target="../embeddings/oleObject147.bin"/><Relationship Id="rId10" Type="http://schemas.openxmlformats.org/officeDocument/2006/relationships/oleObject" Target="../embeddings/oleObject146.bin"/><Relationship Id="rId12" Type="http://schemas.openxmlformats.org/officeDocument/2006/relationships/image" Target="../media/image28.png"/><Relationship Id="rId17" Type="http://schemas.openxmlformats.org/officeDocument/2006/relationships/image" Target="../media/image6.emf"/><Relationship Id="rId9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27.png"/><Relationship Id="rId14" Type="http://schemas.openxmlformats.org/officeDocument/2006/relationships/image" Target="../media/image16.wmf"/><Relationship Id="rId23" Type="http://schemas.openxmlformats.org/officeDocument/2006/relationships/image" Target="../media/image23.png"/><Relationship Id="rId4" Type="http://schemas.openxmlformats.org/officeDocument/2006/relationships/oleObject" Target="../embeddings/oleObject144.bin"/><Relationship Id="rId26" Type="http://schemas.openxmlformats.org/officeDocument/2006/relationships/image" Target="../media/image18.wmf"/><Relationship Id="rId11" Type="http://schemas.openxmlformats.org/officeDocument/2006/relationships/image" Target="../media/image5.wmf"/><Relationship Id="rId6" Type="http://schemas.openxmlformats.org/officeDocument/2006/relationships/image" Target="../media/image24.png"/><Relationship Id="rId16" Type="http://schemas.openxmlformats.org/officeDocument/2006/relationships/oleObject" Target="../embeddings/oleObject148.bin"/><Relationship Id="rId5" Type="http://schemas.openxmlformats.org/officeDocument/2006/relationships/image" Target="../media/image20.wmf"/><Relationship Id="rId15" Type="http://schemas.openxmlformats.org/officeDocument/2006/relationships/image" Target="../media/image22.png"/><Relationship Id="rId19" Type="http://schemas.openxmlformats.org/officeDocument/2006/relationships/oleObject" Target="../embeddings/oleObject149.bin"/><Relationship Id="rId20" Type="http://schemas.openxmlformats.org/officeDocument/2006/relationships/image" Target="../media/image17.wmf"/><Relationship Id="rId22" Type="http://schemas.openxmlformats.org/officeDocument/2006/relationships/image" Target="../media/image7.wmf"/><Relationship Id="rId21" Type="http://schemas.openxmlformats.org/officeDocument/2006/relationships/oleObject" Target="../embeddings/oleObject150.bin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emf"/><Relationship Id="rId4" Type="http://schemas.openxmlformats.org/officeDocument/2006/relationships/image" Target="../media/image206.png"/><Relationship Id="rId10" Type="http://schemas.openxmlformats.org/officeDocument/2006/relationships/image" Target="../media/image210.png"/><Relationship Id="rId5" Type="http://schemas.openxmlformats.org/officeDocument/2006/relationships/image" Target="../media/image207.jpg"/><Relationship Id="rId7" Type="http://schemas.openxmlformats.org/officeDocument/2006/relationships/image" Target="../media/image54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209.jpg"/><Relationship Id="rId3" Type="http://schemas.openxmlformats.org/officeDocument/2006/relationships/notesSlide" Target="../notesSlides/notesSlide33.xml"/><Relationship Id="rId6" Type="http://schemas.openxmlformats.org/officeDocument/2006/relationships/oleObject" Target="../embeddings/oleObject152.bin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4" Type="http://schemas.openxmlformats.org/officeDocument/2006/relationships/image" Target="../media/image42.jpeg"/><Relationship Id="rId25" Type="http://schemas.openxmlformats.org/officeDocument/2006/relationships/image" Target="../media/image43.png"/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2.bin"/><Relationship Id="rId10" Type="http://schemas.openxmlformats.org/officeDocument/2006/relationships/image" Target="../media/image36.png"/><Relationship Id="rId12" Type="http://schemas.openxmlformats.org/officeDocument/2006/relationships/image" Target="../media/image32.wmf"/><Relationship Id="rId17" Type="http://schemas.openxmlformats.org/officeDocument/2006/relationships/image" Target="../media/image37.png"/><Relationship Id="rId9" Type="http://schemas.openxmlformats.org/officeDocument/2006/relationships/image" Target="../media/image31.emf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3.xml"/><Relationship Id="rId27" Type="http://schemas.openxmlformats.org/officeDocument/2006/relationships/image" Target="../media/image45.jpeg"/><Relationship Id="rId14" Type="http://schemas.openxmlformats.org/officeDocument/2006/relationships/image" Target="../media/image33.wmf"/><Relationship Id="rId23" Type="http://schemas.openxmlformats.org/officeDocument/2006/relationships/image" Target="../media/image41.wmf"/><Relationship Id="rId4" Type="http://schemas.openxmlformats.org/officeDocument/2006/relationships/oleObject" Target="../embeddings/oleObject18.bin"/><Relationship Id="rId28" Type="http://schemas.openxmlformats.org/officeDocument/2006/relationships/image" Target="../media/image46.gif"/><Relationship Id="rId26" Type="http://schemas.openxmlformats.org/officeDocument/2006/relationships/image" Target="../media/image44.jpeg"/><Relationship Id="rId11" Type="http://schemas.openxmlformats.org/officeDocument/2006/relationships/oleObject" Target="../embeddings/oleObject21.bin"/><Relationship Id="rId6" Type="http://schemas.openxmlformats.org/officeDocument/2006/relationships/oleObject" Target="../embeddings/oleObject19.bin"/><Relationship Id="rId16" Type="http://schemas.openxmlformats.org/officeDocument/2006/relationships/image" Target="../media/image34.wmf"/><Relationship Id="rId5" Type="http://schemas.openxmlformats.org/officeDocument/2006/relationships/image" Target="../media/image29.emf"/><Relationship Id="rId15" Type="http://schemas.openxmlformats.org/officeDocument/2006/relationships/oleObject" Target="../embeddings/oleObject23.bin"/><Relationship Id="rId19" Type="http://schemas.openxmlformats.org/officeDocument/2006/relationships/oleObject" Target="../embeddings/oleObject24.bin"/><Relationship Id="rId20" Type="http://schemas.openxmlformats.org/officeDocument/2006/relationships/image" Target="../media/image35.emf"/><Relationship Id="rId22" Type="http://schemas.openxmlformats.org/officeDocument/2006/relationships/image" Target="../media/image40.gif"/><Relationship Id="rId21" Type="http://schemas.openxmlformats.org/officeDocument/2006/relationships/image" Target="../media/image39.gif"/><Relationship Id="rId2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154.bin"/><Relationship Id="rId1" Type="http://schemas.openxmlformats.org/officeDocument/2006/relationships/vmlDrawing" Target="../drawings/vmlDrawing36.vml"/><Relationship Id="rId24" Type="http://schemas.openxmlformats.org/officeDocument/2006/relationships/image" Target="../media/image25.png"/><Relationship Id="rId25" Type="http://schemas.openxmlformats.org/officeDocument/2006/relationships/oleObject" Target="../embeddings/oleObject160.bin"/><Relationship Id="rId8" Type="http://schemas.openxmlformats.org/officeDocument/2006/relationships/image" Target="../media/image19.wmf"/><Relationship Id="rId13" Type="http://schemas.openxmlformats.org/officeDocument/2006/relationships/oleObject" Target="../embeddings/oleObject156.bin"/><Relationship Id="rId10" Type="http://schemas.openxmlformats.org/officeDocument/2006/relationships/oleObject" Target="../embeddings/oleObject155.bin"/><Relationship Id="rId12" Type="http://schemas.openxmlformats.org/officeDocument/2006/relationships/image" Target="../media/image28.png"/><Relationship Id="rId17" Type="http://schemas.openxmlformats.org/officeDocument/2006/relationships/image" Target="../media/image6.emf"/><Relationship Id="rId9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27.png"/><Relationship Id="rId14" Type="http://schemas.openxmlformats.org/officeDocument/2006/relationships/image" Target="../media/image16.wmf"/><Relationship Id="rId23" Type="http://schemas.openxmlformats.org/officeDocument/2006/relationships/image" Target="../media/image23.png"/><Relationship Id="rId4" Type="http://schemas.openxmlformats.org/officeDocument/2006/relationships/oleObject" Target="../embeddings/oleObject153.bin"/><Relationship Id="rId26" Type="http://schemas.openxmlformats.org/officeDocument/2006/relationships/image" Target="../media/image17.wmf"/><Relationship Id="rId11" Type="http://schemas.openxmlformats.org/officeDocument/2006/relationships/image" Target="../media/image5.wmf"/><Relationship Id="rId6" Type="http://schemas.openxmlformats.org/officeDocument/2006/relationships/image" Target="../media/image24.png"/><Relationship Id="rId16" Type="http://schemas.openxmlformats.org/officeDocument/2006/relationships/oleObject" Target="../embeddings/oleObject157.bin"/><Relationship Id="rId5" Type="http://schemas.openxmlformats.org/officeDocument/2006/relationships/image" Target="../media/image20.wmf"/><Relationship Id="rId15" Type="http://schemas.openxmlformats.org/officeDocument/2006/relationships/image" Target="../media/image22.png"/><Relationship Id="rId19" Type="http://schemas.openxmlformats.org/officeDocument/2006/relationships/oleObject" Target="../embeddings/oleObject158.bin"/><Relationship Id="rId20" Type="http://schemas.openxmlformats.org/officeDocument/2006/relationships/image" Target="../media/image18.wmf"/><Relationship Id="rId22" Type="http://schemas.openxmlformats.org/officeDocument/2006/relationships/image" Target="../media/image7.wmf"/><Relationship Id="rId21" Type="http://schemas.openxmlformats.org/officeDocument/2006/relationships/oleObject" Target="../embeddings/oleObject159.bin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4" Type="http://schemas.openxmlformats.org/officeDocument/2006/relationships/image" Target="../media/image213.png"/><Relationship Id="rId10" Type="http://schemas.openxmlformats.org/officeDocument/2006/relationships/image" Target="../media/image212.emf"/><Relationship Id="rId5" Type="http://schemas.openxmlformats.org/officeDocument/2006/relationships/image" Target="../media/image214.png"/><Relationship Id="rId7" Type="http://schemas.openxmlformats.org/officeDocument/2006/relationships/image" Target="../media/image211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62.bin"/><Relationship Id="rId3" Type="http://schemas.openxmlformats.org/officeDocument/2006/relationships/notesSlide" Target="../notesSlides/notesSlide34.xml"/><Relationship Id="rId6" Type="http://schemas.openxmlformats.org/officeDocument/2006/relationships/oleObject" Target="../embeddings/oleObject161.bin"/></Relationships>
</file>

<file path=ppt/slides/_rels/slide4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22.jpg"/><Relationship Id="rId4" Type="http://schemas.openxmlformats.org/officeDocument/2006/relationships/image" Target="../media/image218.emf"/><Relationship Id="rId7" Type="http://schemas.openxmlformats.org/officeDocument/2006/relationships/image" Target="../media/image53.emf"/><Relationship Id="rId11" Type="http://schemas.openxmlformats.org/officeDocument/2006/relationships/oleObject" Target="../embeddings/oleObject165.bin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63.bin"/><Relationship Id="rId8" Type="http://schemas.openxmlformats.org/officeDocument/2006/relationships/image" Target="../media/image220.tiff"/><Relationship Id="rId13" Type="http://schemas.openxmlformats.org/officeDocument/2006/relationships/image" Target="../media/image221.jpg"/><Relationship Id="rId10" Type="http://schemas.openxmlformats.org/officeDocument/2006/relationships/image" Target="../media/image216.emf"/><Relationship Id="rId5" Type="http://schemas.openxmlformats.org/officeDocument/2006/relationships/image" Target="../media/image219.png"/><Relationship Id="rId12" Type="http://schemas.openxmlformats.org/officeDocument/2006/relationships/image" Target="../media/image217.emf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64.bin"/><Relationship Id="rId3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31.png"/><Relationship Id="rId4" Type="http://schemas.openxmlformats.org/officeDocument/2006/relationships/image" Target="../media/image225.png"/><Relationship Id="rId7" Type="http://schemas.openxmlformats.org/officeDocument/2006/relationships/image" Target="../media/image228.png"/><Relationship Id="rId11" Type="http://schemas.openxmlformats.org/officeDocument/2006/relationships/image" Target="../media/image224.emf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27.png"/><Relationship Id="rId16" Type="http://schemas.openxmlformats.org/officeDocument/2006/relationships/image" Target="../media/image233.emf"/><Relationship Id="rId8" Type="http://schemas.openxmlformats.org/officeDocument/2006/relationships/oleObject" Target="../embeddings/oleObject166.bin"/><Relationship Id="rId13" Type="http://schemas.openxmlformats.org/officeDocument/2006/relationships/image" Target="../media/image230.png"/><Relationship Id="rId10" Type="http://schemas.openxmlformats.org/officeDocument/2006/relationships/oleObject" Target="../embeddings/oleObject167.bin"/><Relationship Id="rId5" Type="http://schemas.openxmlformats.org/officeDocument/2006/relationships/image" Target="../media/image226.png"/><Relationship Id="rId15" Type="http://schemas.openxmlformats.org/officeDocument/2006/relationships/image" Target="../media/image232.png"/><Relationship Id="rId12" Type="http://schemas.openxmlformats.org/officeDocument/2006/relationships/image" Target="../media/image229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223.emf"/><Relationship Id="rId3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1" Type="http://schemas.openxmlformats.org/officeDocument/2006/relationships/image" Target="../media/image18.wmf"/><Relationship Id="rId34" Type="http://schemas.openxmlformats.org/officeDocument/2006/relationships/image" Target="../media/image23.png"/><Relationship Id="rId7" Type="http://schemas.openxmlformats.org/officeDocument/2006/relationships/image" Target="../media/image20.wmf"/><Relationship Id="rId1" Type="http://schemas.openxmlformats.org/officeDocument/2006/relationships/vmlDrawing" Target="../drawings/vmlDrawing4.vml"/><Relationship Id="rId24" Type="http://schemas.openxmlformats.org/officeDocument/2006/relationships/image" Target="../media/image47.emf"/><Relationship Id="rId25" Type="http://schemas.openxmlformats.org/officeDocument/2006/relationships/oleObject" Target="../embeddings/oleObject32.bin"/><Relationship Id="rId8" Type="http://schemas.openxmlformats.org/officeDocument/2006/relationships/image" Target="../media/image24.png"/><Relationship Id="rId13" Type="http://schemas.openxmlformats.org/officeDocument/2006/relationships/image" Target="../media/image5.wmf"/><Relationship Id="rId10" Type="http://schemas.openxmlformats.org/officeDocument/2006/relationships/image" Target="../media/image19.wmf"/><Relationship Id="rId32" Type="http://schemas.openxmlformats.org/officeDocument/2006/relationships/oleObject" Target="../embeddings/oleObject35.bin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22.png"/><Relationship Id="rId9" Type="http://schemas.openxmlformats.org/officeDocument/2006/relationships/oleObject" Target="../embeddings/oleObject26.bin"/><Relationship Id="rId18" Type="http://schemas.openxmlformats.org/officeDocument/2006/relationships/oleObject" Target="../embeddings/oleObject29.bin"/><Relationship Id="rId3" Type="http://schemas.openxmlformats.org/officeDocument/2006/relationships/notesSlide" Target="../notesSlides/notesSlide4.xml"/><Relationship Id="rId27" Type="http://schemas.openxmlformats.org/officeDocument/2006/relationships/oleObject" Target="../embeddings/oleObject33.bin"/><Relationship Id="rId14" Type="http://schemas.openxmlformats.org/officeDocument/2006/relationships/image" Target="../media/image28.png"/><Relationship Id="rId23" Type="http://schemas.openxmlformats.org/officeDocument/2006/relationships/oleObject" Target="../embeddings/oleObject31.bin"/><Relationship Id="rId4" Type="http://schemas.openxmlformats.org/officeDocument/2006/relationships/image" Target="../media/image50.png"/><Relationship Id="rId28" Type="http://schemas.openxmlformats.org/officeDocument/2006/relationships/image" Target="../media/image49.emf"/><Relationship Id="rId26" Type="http://schemas.openxmlformats.org/officeDocument/2006/relationships/image" Target="../media/image48.emf"/><Relationship Id="rId30" Type="http://schemas.openxmlformats.org/officeDocument/2006/relationships/oleObject" Target="../embeddings/oleObject34.bin"/><Relationship Id="rId11" Type="http://schemas.openxmlformats.org/officeDocument/2006/relationships/image" Target="../media/image21.png"/><Relationship Id="rId29" Type="http://schemas.openxmlformats.org/officeDocument/2006/relationships/image" Target="../media/image26.png"/><Relationship Id="rId6" Type="http://schemas.openxmlformats.org/officeDocument/2006/relationships/oleObject" Target="../embeddings/oleObject25.bin"/><Relationship Id="rId16" Type="http://schemas.openxmlformats.org/officeDocument/2006/relationships/image" Target="../media/image16.wmf"/><Relationship Id="rId33" Type="http://schemas.openxmlformats.org/officeDocument/2006/relationships/image" Target="../media/image7.wmf"/><Relationship Id="rId5" Type="http://schemas.openxmlformats.org/officeDocument/2006/relationships/image" Target="../media/image27.png"/><Relationship Id="rId15" Type="http://schemas.openxmlformats.org/officeDocument/2006/relationships/oleObject" Target="../embeddings/oleObject28.bin"/><Relationship Id="rId19" Type="http://schemas.openxmlformats.org/officeDocument/2006/relationships/image" Target="../media/image6.emf"/><Relationship Id="rId20" Type="http://schemas.openxmlformats.org/officeDocument/2006/relationships/image" Target="../media/image25.png"/><Relationship Id="rId22" Type="http://schemas.openxmlformats.org/officeDocument/2006/relationships/image" Target="../media/image17.wmf"/><Relationship Id="rId21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2.emf"/><Relationship Id="rId7" Type="http://schemas.openxmlformats.org/officeDocument/2006/relationships/image" Target="../media/image27.png"/><Relationship Id="rId43" Type="http://schemas.openxmlformats.org/officeDocument/2006/relationships/image" Target="../media/image54.emf"/><Relationship Id="rId25" Type="http://schemas.openxmlformats.org/officeDocument/2006/relationships/image" Target="../media/image36.png"/><Relationship Id="rId10" Type="http://schemas.openxmlformats.org/officeDocument/2006/relationships/image" Target="../media/image24.png"/><Relationship Id="rId50" Type="http://schemas.openxmlformats.org/officeDocument/2006/relationships/image" Target="../media/image7.wmf"/><Relationship Id="rId17" Type="http://schemas.openxmlformats.org/officeDocument/2006/relationships/oleObject" Target="../embeddings/oleObject40.bin"/><Relationship Id="rId9" Type="http://schemas.openxmlformats.org/officeDocument/2006/relationships/image" Target="../media/image20.wmf"/><Relationship Id="rId18" Type="http://schemas.openxmlformats.org/officeDocument/2006/relationships/image" Target="../media/image16.wmf"/><Relationship Id="rId27" Type="http://schemas.openxmlformats.org/officeDocument/2006/relationships/image" Target="../media/image32.wmf"/><Relationship Id="rId14" Type="http://schemas.openxmlformats.org/officeDocument/2006/relationships/oleObject" Target="../embeddings/oleObject39.bin"/><Relationship Id="rId4" Type="http://schemas.openxmlformats.org/officeDocument/2006/relationships/image" Target="../media/image50.png"/><Relationship Id="rId28" Type="http://schemas.openxmlformats.org/officeDocument/2006/relationships/oleObject" Target="../embeddings/oleObject44.bin"/><Relationship Id="rId45" Type="http://schemas.openxmlformats.org/officeDocument/2006/relationships/image" Target="../media/image55.emf"/><Relationship Id="rId42" Type="http://schemas.openxmlformats.org/officeDocument/2006/relationships/oleObject" Target="../embeddings/oleObject51.bin"/><Relationship Id="rId6" Type="http://schemas.openxmlformats.org/officeDocument/2006/relationships/image" Target="../media/image51.emf"/><Relationship Id="rId49" Type="http://schemas.openxmlformats.org/officeDocument/2006/relationships/oleObject" Target="../embeddings/oleObject54.bin"/><Relationship Id="rId44" Type="http://schemas.openxmlformats.org/officeDocument/2006/relationships/oleObject" Target="../embeddings/oleObject52.bin"/><Relationship Id="rId19" Type="http://schemas.openxmlformats.org/officeDocument/2006/relationships/image" Target="../media/image22.png"/><Relationship Id="rId38" Type="http://schemas.openxmlformats.org/officeDocument/2006/relationships/oleObject" Target="../embeddings/oleObject49.bin"/><Relationship Id="rId20" Type="http://schemas.openxmlformats.org/officeDocument/2006/relationships/oleObject" Target="../embeddings/oleObject41.bin"/><Relationship Id="rId2" Type="http://schemas.openxmlformats.org/officeDocument/2006/relationships/slideLayout" Target="../slideLayouts/slideLayout12.xml"/><Relationship Id="rId46" Type="http://schemas.openxmlformats.org/officeDocument/2006/relationships/image" Target="../media/image26.png"/><Relationship Id="rId35" Type="http://schemas.openxmlformats.org/officeDocument/2006/relationships/image" Target="../media/image48.emf"/><Relationship Id="rId51" Type="http://schemas.openxmlformats.org/officeDocument/2006/relationships/image" Target="../media/image23.png"/><Relationship Id="rId31" Type="http://schemas.openxmlformats.org/officeDocument/2006/relationships/image" Target="../media/image34.wmf"/><Relationship Id="rId34" Type="http://schemas.openxmlformats.org/officeDocument/2006/relationships/oleObject" Target="../embeddings/oleObject47.bin"/><Relationship Id="rId40" Type="http://schemas.openxmlformats.org/officeDocument/2006/relationships/oleObject" Target="../embeddings/oleObject50.bin"/><Relationship Id="rId36" Type="http://schemas.openxmlformats.org/officeDocument/2006/relationships/oleObject" Target="../embeddings/oleObject48.bin"/><Relationship Id="rId1" Type="http://schemas.openxmlformats.org/officeDocument/2006/relationships/vmlDrawing" Target="../drawings/vmlDrawing5.vml"/><Relationship Id="rId24" Type="http://schemas.openxmlformats.org/officeDocument/2006/relationships/image" Target="../media/image17.wmf"/><Relationship Id="rId47" Type="http://schemas.openxmlformats.org/officeDocument/2006/relationships/oleObject" Target="../embeddings/oleObject53.bin"/><Relationship Id="rId48" Type="http://schemas.openxmlformats.org/officeDocument/2006/relationships/image" Target="../media/image18.wmf"/><Relationship Id="rId8" Type="http://schemas.openxmlformats.org/officeDocument/2006/relationships/oleObject" Target="../embeddings/oleObject37.bin"/><Relationship Id="rId13" Type="http://schemas.openxmlformats.org/officeDocument/2006/relationships/image" Target="../media/image21.png"/><Relationship Id="rId32" Type="http://schemas.openxmlformats.org/officeDocument/2006/relationships/oleObject" Target="../embeddings/oleObject46.bin"/><Relationship Id="rId37" Type="http://schemas.openxmlformats.org/officeDocument/2006/relationships/image" Target="../media/image49.emf"/><Relationship Id="rId52" Type="http://schemas.openxmlformats.org/officeDocument/2006/relationships/oleObject" Target="../embeddings/oleObject55.bin"/><Relationship Id="rId12" Type="http://schemas.openxmlformats.org/officeDocument/2006/relationships/image" Target="../media/image19.wmf"/><Relationship Id="rId3" Type="http://schemas.openxmlformats.org/officeDocument/2006/relationships/notesSlide" Target="../notesSlides/notesSlide5.xml"/><Relationship Id="rId23" Type="http://schemas.openxmlformats.org/officeDocument/2006/relationships/oleObject" Target="../embeddings/oleObject42.bin"/><Relationship Id="rId53" Type="http://schemas.openxmlformats.org/officeDocument/2006/relationships/image" Target="../media/image56.emf"/><Relationship Id="rId26" Type="http://schemas.openxmlformats.org/officeDocument/2006/relationships/oleObject" Target="../embeddings/oleObject43.bin"/><Relationship Id="rId30" Type="http://schemas.openxmlformats.org/officeDocument/2006/relationships/oleObject" Target="../embeddings/oleObject45.bin"/><Relationship Id="rId11" Type="http://schemas.openxmlformats.org/officeDocument/2006/relationships/oleObject" Target="../embeddings/oleObject38.bin"/><Relationship Id="rId29" Type="http://schemas.openxmlformats.org/officeDocument/2006/relationships/image" Target="../media/image33.wmf"/><Relationship Id="rId16" Type="http://schemas.openxmlformats.org/officeDocument/2006/relationships/image" Target="../media/image28.png"/><Relationship Id="rId33" Type="http://schemas.openxmlformats.org/officeDocument/2006/relationships/image" Target="../media/image47.emf"/><Relationship Id="rId41" Type="http://schemas.openxmlformats.org/officeDocument/2006/relationships/image" Target="../media/image53.emf"/><Relationship Id="rId5" Type="http://schemas.openxmlformats.org/officeDocument/2006/relationships/oleObject" Target="../embeddings/oleObject36.bin"/><Relationship Id="rId15" Type="http://schemas.openxmlformats.org/officeDocument/2006/relationships/image" Target="../media/image5.wmf"/><Relationship Id="rId22" Type="http://schemas.openxmlformats.org/officeDocument/2006/relationships/image" Target="../media/image25.png"/><Relationship Id="rId21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4" Type="http://schemas.openxmlformats.org/officeDocument/2006/relationships/oleObject" Target="../embeddings/oleObject56.bin"/><Relationship Id="rId10" Type="http://schemas.openxmlformats.org/officeDocument/2006/relationships/image" Target="../media/image61.png"/><Relationship Id="rId5" Type="http://schemas.openxmlformats.org/officeDocument/2006/relationships/image" Target="../media/image57.emf"/><Relationship Id="rId7" Type="http://schemas.openxmlformats.org/officeDocument/2006/relationships/image" Target="../media/image6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58.emf"/><Relationship Id="rId3" Type="http://schemas.openxmlformats.org/officeDocument/2006/relationships/notesSlide" Target="../notesSlides/notesSlide6.xml"/><Relationship Id="rId6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59.bin"/><Relationship Id="rId1" Type="http://schemas.openxmlformats.org/officeDocument/2006/relationships/vmlDrawing" Target="../drawings/vmlDrawing7.vml"/><Relationship Id="rId24" Type="http://schemas.openxmlformats.org/officeDocument/2006/relationships/image" Target="../media/image24.png"/><Relationship Id="rId25" Type="http://schemas.openxmlformats.org/officeDocument/2006/relationships/oleObject" Target="../embeddings/oleObject65.bin"/><Relationship Id="rId8" Type="http://schemas.openxmlformats.org/officeDocument/2006/relationships/image" Target="../media/image5.wmf"/><Relationship Id="rId13" Type="http://schemas.openxmlformats.org/officeDocument/2006/relationships/oleObject" Target="../embeddings/oleObject61.bin"/><Relationship Id="rId10" Type="http://schemas.openxmlformats.org/officeDocument/2006/relationships/oleObject" Target="../embeddings/oleObject60.bin"/><Relationship Id="rId12" Type="http://schemas.openxmlformats.org/officeDocument/2006/relationships/image" Target="../media/image22.png"/><Relationship Id="rId17" Type="http://schemas.openxmlformats.org/officeDocument/2006/relationships/image" Target="../media/image17.wmf"/><Relationship Id="rId9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openxmlformats.org/officeDocument/2006/relationships/image" Target="../media/image27.png"/><Relationship Id="rId14" Type="http://schemas.openxmlformats.org/officeDocument/2006/relationships/image" Target="../media/image6.emf"/><Relationship Id="rId23" Type="http://schemas.openxmlformats.org/officeDocument/2006/relationships/image" Target="../media/image23.png"/><Relationship Id="rId4" Type="http://schemas.openxmlformats.org/officeDocument/2006/relationships/oleObject" Target="../embeddings/oleObject58.bin"/><Relationship Id="rId26" Type="http://schemas.openxmlformats.org/officeDocument/2006/relationships/image" Target="../media/image19.wmf"/><Relationship Id="rId11" Type="http://schemas.openxmlformats.org/officeDocument/2006/relationships/image" Target="../media/image16.wmf"/><Relationship Id="rId6" Type="http://schemas.openxmlformats.org/officeDocument/2006/relationships/image" Target="../media/image21.png"/><Relationship Id="rId16" Type="http://schemas.openxmlformats.org/officeDocument/2006/relationships/oleObject" Target="../embeddings/oleObject62.bin"/><Relationship Id="rId5" Type="http://schemas.openxmlformats.org/officeDocument/2006/relationships/image" Target="../media/image20.wmf"/><Relationship Id="rId15" Type="http://schemas.openxmlformats.org/officeDocument/2006/relationships/image" Target="../media/image25.png"/><Relationship Id="rId19" Type="http://schemas.openxmlformats.org/officeDocument/2006/relationships/oleObject" Target="../embeddings/oleObject63.bin"/><Relationship Id="rId20" Type="http://schemas.openxmlformats.org/officeDocument/2006/relationships/image" Target="../media/image18.wmf"/><Relationship Id="rId22" Type="http://schemas.openxmlformats.org/officeDocument/2006/relationships/image" Target="../media/image7.wmf"/><Relationship Id="rId21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6.bin"/><Relationship Id="rId7" Type="http://schemas.openxmlformats.org/officeDocument/2006/relationships/image" Target="../media/image67.png"/><Relationship Id="rId11" Type="http://schemas.openxmlformats.org/officeDocument/2006/relationships/image" Target="../media/image64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png"/><Relationship Id="rId8" Type="http://schemas.openxmlformats.org/officeDocument/2006/relationships/oleObject" Target="../embeddings/oleObject67.bin"/><Relationship Id="rId13" Type="http://schemas.openxmlformats.org/officeDocument/2006/relationships/image" Target="../media/image65.emf"/><Relationship Id="rId10" Type="http://schemas.openxmlformats.org/officeDocument/2006/relationships/oleObject" Target="../embeddings/oleObject68.bin"/><Relationship Id="rId5" Type="http://schemas.openxmlformats.org/officeDocument/2006/relationships/image" Target="../media/image62.emf"/><Relationship Id="rId12" Type="http://schemas.openxmlformats.org/officeDocument/2006/relationships/oleObject" Target="../embeddings/oleObject69.bin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63.emf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293459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19039" y="5529924"/>
            <a:ext cx="3647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Partons</a:t>
            </a:r>
            <a:r>
              <a:rPr lang="en-US" b="1" dirty="0" smtClean="0"/>
              <a:t> in Nucleons and Nuclei </a:t>
            </a:r>
          </a:p>
          <a:p>
            <a:pPr algn="ctr"/>
            <a:r>
              <a:rPr lang="en-US" dirty="0" smtClean="0"/>
              <a:t>September 30, 2011  Marrakech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62013" y="1191293"/>
            <a:ext cx="5640511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verview of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mD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easurements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421" y="719239"/>
            <a:ext cx="4912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Disentanglement of z and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      : access to the transverse intrinsic quark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fragmentation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baseline="-25000" dirty="0" smtClean="0"/>
              <a:t>,</a:t>
            </a:r>
            <a:r>
              <a:rPr lang="en-US" sz="1400" dirty="0" smtClean="0"/>
              <a:t> </a:t>
            </a:r>
          </a:p>
          <a:p>
            <a:endParaRPr lang="en-US" sz="1000" dirty="0" smtClean="0"/>
          </a:p>
          <a:p>
            <a:r>
              <a:rPr lang="en-US" sz="1400" dirty="0" smtClean="0"/>
              <a:t>i.e. from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</a:t>
            </a:r>
            <a:r>
              <a:rPr lang="en-US" sz="1400" dirty="0" err="1" smtClean="0"/>
              <a:t>anstaz</a:t>
            </a:r>
            <a:endParaRPr lang="en-US" sz="1400" baseline="-2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676" y="3495095"/>
            <a:ext cx="4103768" cy="3146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023" y="628318"/>
            <a:ext cx="3806829" cy="2925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931397"/>
              </p:ext>
            </p:extLst>
          </p:nvPr>
        </p:nvGraphicFramePr>
        <p:xfrm>
          <a:off x="7993063" y="8255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837" name="Equation" r:id="rId6" imgW="495300" imgH="228600" progId="Equation.3">
                  <p:embed/>
                </p:oleObj>
              </mc:Choice>
              <mc:Fallback>
                <p:oleObj name="Equation" r:id="rId6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063" y="8255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097279" y="-76200"/>
            <a:ext cx="6803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baseline="-250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</a:t>
            </a:r>
            <a:r>
              <a:rPr lang="en-US" sz="36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nintegrated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multiplicities</a:t>
            </a:r>
          </a:p>
        </p:txBody>
      </p:sp>
      <p:pic>
        <p:nvPicPr>
          <p:cNvPr id="15" name="Picture 14" descr="mult_kaon_zpt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2" y="1643425"/>
            <a:ext cx="4438316" cy="4881050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180870"/>
              </p:ext>
            </p:extLst>
          </p:nvPr>
        </p:nvGraphicFramePr>
        <p:xfrm>
          <a:off x="2700201" y="1271590"/>
          <a:ext cx="1608221" cy="34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838" name="Equation" r:id="rId9" imgW="1320800" imgH="279400" progId="Equation.3">
                  <p:embed/>
                </p:oleObj>
              </mc:Choice>
              <mc:Fallback>
                <p:oleObj name="Equation" r:id="rId9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00201" y="1271590"/>
                        <a:ext cx="1608221" cy="34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28267" y="712894"/>
            <a:ext cx="471934" cy="365166"/>
            <a:chOff x="2832142" y="712894"/>
            <a:chExt cx="471934" cy="365166"/>
          </a:xfrm>
        </p:grpSpPr>
        <p:sp>
          <p:nvSpPr>
            <p:cNvPr id="6" name="TextBox 5"/>
            <p:cNvSpPr txBox="1"/>
            <p:nvPr/>
          </p:nvSpPr>
          <p:spPr>
            <a:xfrm rot="10800000">
              <a:off x="3013271" y="831839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32142" y="712894"/>
              <a:ext cx="370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h</a:t>
              </a:r>
              <a:endParaRPr lang="en-US" sz="1400" baseline="-25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168105" y="3315368"/>
            <a:ext cx="147053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046505" y="3255420"/>
            <a:ext cx="373659" cy="287028"/>
            <a:chOff x="8025156" y="3251610"/>
            <a:chExt cx="373659" cy="287028"/>
          </a:xfrm>
        </p:grpSpPr>
        <p:sp>
          <p:nvSpPr>
            <p:cNvPr id="26" name="TextBox 25"/>
            <p:cNvSpPr txBox="1"/>
            <p:nvPr/>
          </p:nvSpPr>
          <p:spPr>
            <a:xfrm rot="10800000">
              <a:off x="8108010" y="3353972"/>
              <a:ext cx="2908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T</a:t>
              </a:r>
              <a:endParaRPr lang="en-US" sz="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156" y="326304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/>
                <a:t>P</a:t>
              </a:r>
              <a:r>
                <a:rPr lang="en-US" sz="1000" b="1" baseline="-25000" dirty="0" err="1" smtClean="0"/>
                <a:t>h</a:t>
              </a:r>
              <a:endParaRPr lang="en-US" sz="1000" b="1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35354" y="3251610"/>
              <a:ext cx="22745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/>
                <a:t>2</a:t>
              </a:r>
              <a:endParaRPr lang="en-US" sz="600" b="1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7767106" y="6391464"/>
            <a:ext cx="226492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887506" y="6419399"/>
            <a:ext cx="226492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7710086" y="6352933"/>
            <a:ext cx="373659" cy="287028"/>
            <a:chOff x="8025156" y="3251610"/>
            <a:chExt cx="373659" cy="287028"/>
          </a:xfrm>
        </p:grpSpPr>
        <p:sp>
          <p:nvSpPr>
            <p:cNvPr id="34" name="TextBox 33"/>
            <p:cNvSpPr txBox="1"/>
            <p:nvPr/>
          </p:nvSpPr>
          <p:spPr>
            <a:xfrm rot="10800000">
              <a:off x="8108010" y="3353972"/>
              <a:ext cx="2908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T</a:t>
              </a:r>
              <a:endParaRPr lang="en-US" sz="6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25156" y="326304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/>
                <a:t>P</a:t>
              </a:r>
              <a:r>
                <a:rPr lang="en-US" sz="1000" b="1" baseline="-25000" dirty="0" err="1" smtClean="0"/>
                <a:t>h</a:t>
              </a:r>
              <a:endParaRPr lang="en-US" sz="1000" b="1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35354" y="3251610"/>
              <a:ext cx="22745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/>
                <a:t>2</a:t>
              </a:r>
              <a:endParaRPr lang="en-US" sz="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25430" y="6336769"/>
            <a:ext cx="373659" cy="287028"/>
            <a:chOff x="8025156" y="3251610"/>
            <a:chExt cx="373659" cy="287028"/>
          </a:xfrm>
        </p:grpSpPr>
        <p:sp>
          <p:nvSpPr>
            <p:cNvPr id="41" name="TextBox 40"/>
            <p:cNvSpPr txBox="1"/>
            <p:nvPr/>
          </p:nvSpPr>
          <p:spPr>
            <a:xfrm rot="10800000">
              <a:off x="8108010" y="3353972"/>
              <a:ext cx="2908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T</a:t>
              </a:r>
              <a:endParaRPr lang="en-US" sz="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25156" y="326304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/>
                <a:t>P</a:t>
              </a:r>
              <a:r>
                <a:rPr lang="en-US" sz="1000" b="1" baseline="-25000" dirty="0" err="1" smtClean="0"/>
                <a:t>h</a:t>
              </a:r>
              <a:endParaRPr lang="en-US" sz="1000" b="1" baseline="-25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35354" y="3251610"/>
              <a:ext cx="22745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/>
                <a:t>2</a:t>
              </a:r>
              <a:endParaRPr lang="en-US" sz="600" b="1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3807881" y="6202632"/>
            <a:ext cx="226492" cy="321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629025" y="6168027"/>
            <a:ext cx="479350" cy="384185"/>
            <a:chOff x="3603625" y="6168027"/>
            <a:chExt cx="479350" cy="384185"/>
          </a:xfrm>
        </p:grpSpPr>
        <p:sp>
          <p:nvSpPr>
            <p:cNvPr id="46" name="TextBox 45"/>
            <p:cNvSpPr txBox="1"/>
            <p:nvPr/>
          </p:nvSpPr>
          <p:spPr>
            <a:xfrm rot="10800000">
              <a:off x="3792170" y="6305991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T</a:t>
              </a:r>
              <a:endParaRPr lang="en-US" sz="10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03625" y="6168027"/>
              <a:ext cx="405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P</a:t>
              </a:r>
              <a:r>
                <a:rPr lang="en-US" sz="1600" b="1" baseline="-25000" dirty="0" err="1" smtClean="0"/>
                <a:t>h</a:t>
              </a:r>
              <a:endParaRPr lang="en-US" sz="1600" b="1" baseline="-250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765117" y="5891028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0709.3020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472319" y="666602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1008.5125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578254" y="6272378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Joosten</a:t>
            </a:r>
            <a:r>
              <a:rPr lang="en-US" sz="1200" dirty="0" smtClean="0"/>
              <a:t>, DIS 2011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571331" y="5908224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Hall C - </a:t>
            </a:r>
            <a:r>
              <a:rPr lang="en-US" sz="1400" dirty="0" err="1" smtClean="0">
                <a:solidFill>
                  <a:srgbClr val="0000FF"/>
                </a:solidFill>
              </a:rPr>
              <a:t>JLab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 rot="10800000">
            <a:off x="2389536" y="265641"/>
            <a:ext cx="3257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6732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290269"/>
              </p:ext>
            </p:extLst>
          </p:nvPr>
        </p:nvGraphicFramePr>
        <p:xfrm>
          <a:off x="7993063" y="8255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766" name="Equation" r:id="rId4" imgW="495300" imgH="228600" progId="Equation.3">
                  <p:embed/>
                </p:oleObj>
              </mc:Choice>
              <mc:Fallback>
                <p:oleObj name="Equation" r:id="rId4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063" y="8255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034697" y="-76200"/>
            <a:ext cx="29285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evolution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482" y="1616954"/>
            <a:ext cx="3966710" cy="1404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93" y="4270303"/>
            <a:ext cx="3062365" cy="23420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632050" y="4528960"/>
            <a:ext cx="1059003" cy="27207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64776" y="4664998"/>
            <a:ext cx="112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795" y="3914988"/>
            <a:ext cx="2970718" cy="2711569"/>
            <a:chOff x="5208011" y="601978"/>
            <a:chExt cx="3345109" cy="28390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4825022" y="1140248"/>
              <a:ext cx="1059003" cy="293025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5548425" y="601978"/>
              <a:ext cx="3004695" cy="2839086"/>
              <a:chOff x="524571" y="793431"/>
              <a:chExt cx="3004695" cy="283908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4571" y="1153723"/>
                <a:ext cx="3004695" cy="247879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9710" y="793431"/>
                <a:ext cx="2803624" cy="505345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47002" y="806799"/>
                <a:ext cx="2803624" cy="505345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01418" y="2103988"/>
                <a:ext cx="65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z ~ 0.5</a:t>
                </a:r>
                <a:endParaRPr lang="en-US" sz="12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74682" y="1695797"/>
                <a:ext cx="78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SIDIS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17913" y="1325512"/>
                <a:ext cx="1444258" cy="29002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arXiv</a:t>
                </a:r>
                <a:r>
                  <a:rPr lang="en-US" sz="1200" dirty="0" smtClean="0"/>
                  <a:t>:  1003.2190</a:t>
                </a:r>
                <a:endParaRPr lang="en-US" sz="1200" dirty="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6956929" y="4339171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1101.5057</a:t>
            </a:r>
            <a:endParaRPr lang="en-US" sz="12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95" y="812680"/>
            <a:ext cx="4145400" cy="2833038"/>
          </a:xfrm>
          <a:prstGeom prst="rect">
            <a:avLst/>
          </a:prstGeom>
        </p:spPr>
      </p:pic>
      <p:sp>
        <p:nvSpPr>
          <p:cNvPr id="41" name="Oval Callout 40"/>
          <p:cNvSpPr/>
          <p:nvPr/>
        </p:nvSpPr>
        <p:spPr>
          <a:xfrm>
            <a:off x="4188650" y="686276"/>
            <a:ext cx="2475216" cy="891452"/>
          </a:xfrm>
          <a:prstGeom prst="wedgeEllipseCallout">
            <a:avLst>
              <a:gd name="adj1" fmla="val -71533"/>
              <a:gd name="adj2" fmla="val 6187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Callout 41"/>
          <p:cNvSpPr/>
          <p:nvPr/>
        </p:nvSpPr>
        <p:spPr>
          <a:xfrm>
            <a:off x="6895799" y="728666"/>
            <a:ext cx="1925699" cy="833686"/>
          </a:xfrm>
          <a:prstGeom prst="wedgeEllipseCallout">
            <a:avLst>
              <a:gd name="adj1" fmla="val -195382"/>
              <a:gd name="adj2" fmla="val 10130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597701"/>
              </p:ext>
            </p:extLst>
          </p:nvPr>
        </p:nvGraphicFramePr>
        <p:xfrm>
          <a:off x="4259238" y="1085822"/>
          <a:ext cx="2303463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767" name="Equation" r:id="rId13" imgW="1892300" imgH="279400" progId="Equation.3">
                  <p:embed/>
                </p:oleObj>
              </mc:Choice>
              <mc:Fallback>
                <p:oleObj name="Equation" r:id="rId13" imgW="1892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59238" y="1085822"/>
                        <a:ext cx="2303463" cy="341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363032" y="801135"/>
            <a:ext cx="21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independent of z ? </a:t>
            </a:r>
            <a:endParaRPr lang="en-US" sz="1400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87425"/>
              </p:ext>
            </p:extLst>
          </p:nvPr>
        </p:nvGraphicFramePr>
        <p:xfrm>
          <a:off x="7019576" y="1057778"/>
          <a:ext cx="1608221" cy="34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768" name="Equation" r:id="rId15" imgW="1320800" imgH="279400" progId="Equation.3">
                  <p:embed/>
                </p:oleObj>
              </mc:Choice>
              <mc:Fallback>
                <p:oleObj name="Equation" r:id="rId15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19576" y="1057778"/>
                        <a:ext cx="1608221" cy="34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64776" y="615346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1008.5125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7094329" y="738456"/>
            <a:ext cx="1521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Gaussian </a:t>
            </a:r>
            <a:r>
              <a:rPr lang="en-US" sz="1400" dirty="0" err="1" smtClean="0"/>
              <a:t>ansatz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30153" y="2025523"/>
            <a:ext cx="41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u</a:t>
            </a:r>
            <a:endParaRPr lang="en-US" baseline="30000" dirty="0"/>
          </a:p>
        </p:txBody>
      </p:sp>
      <p:sp>
        <p:nvSpPr>
          <p:cNvPr id="54" name="Oval Callout 53"/>
          <p:cNvSpPr/>
          <p:nvPr/>
        </p:nvSpPr>
        <p:spPr>
          <a:xfrm>
            <a:off x="6345585" y="4956927"/>
            <a:ext cx="2656781" cy="1552336"/>
          </a:xfrm>
          <a:prstGeom prst="wedgeEllipseCallout">
            <a:avLst>
              <a:gd name="adj1" fmla="val -40101"/>
              <a:gd name="adj2" fmla="val -8881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 Box 88"/>
          <p:cNvSpPr txBox="1">
            <a:spLocks noChangeArrowheads="1"/>
          </p:cNvSpPr>
          <p:nvPr/>
        </p:nvSpPr>
        <p:spPr bwMode="auto">
          <a:xfrm>
            <a:off x="6540266" y="5224818"/>
            <a:ext cx="2394039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Indirect indication of a </a:t>
            </a:r>
            <a:r>
              <a:rPr lang="en-US" sz="1400" b="1" dirty="0" err="1" smtClean="0">
                <a:latin typeface="Arial"/>
              </a:rPr>
              <a:t>k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and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broadening with </a:t>
            </a:r>
            <a:r>
              <a:rPr lang="en-US" sz="1400" b="1" dirty="0" err="1" smtClean="0">
                <a:latin typeface="Arial"/>
              </a:rPr>
              <a:t>c.m</a:t>
            </a:r>
            <a:r>
              <a:rPr lang="en-US" sz="1400" b="1" dirty="0" smtClean="0">
                <a:latin typeface="Arial"/>
              </a:rPr>
              <a:t>. energy: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    TMD Q</a:t>
            </a:r>
            <a:r>
              <a:rPr lang="en-US" sz="1400" b="1" baseline="30000" dirty="0" smtClean="0">
                <a:latin typeface="Arial"/>
              </a:rPr>
              <a:t>2</a:t>
            </a:r>
            <a:r>
              <a:rPr lang="en-US" sz="1400" b="1" dirty="0" smtClean="0">
                <a:latin typeface="Arial"/>
              </a:rPr>
              <a:t> evolution</a:t>
            </a:r>
            <a:endParaRPr lang="en-US" sz="1400" b="1" dirty="0">
              <a:latin typeface="Arial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7387" y="2975227"/>
            <a:ext cx="4003180" cy="13152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47342" y="4350683"/>
            <a:ext cx="630422" cy="2288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040138" y="3784931"/>
            <a:ext cx="121344" cy="50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830153" y="2982481"/>
            <a:ext cx="41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u</a:t>
            </a:r>
            <a:endParaRPr lang="en-US" baseline="300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4452413" y="3477154"/>
            <a:ext cx="755479" cy="568761"/>
            <a:chOff x="7937280" y="1625006"/>
            <a:chExt cx="1510957" cy="568761"/>
          </a:xfrm>
        </p:grpSpPr>
        <p:sp>
          <p:nvSpPr>
            <p:cNvPr id="56" name="10-Point Star 55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78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588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08339" y="-76200"/>
            <a:ext cx="39812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LL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Asymmetry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63" y="2858688"/>
            <a:ext cx="4461161" cy="2887618"/>
          </a:xfrm>
          <a:prstGeom prst="rect">
            <a:avLst/>
          </a:prstGeom>
        </p:spPr>
      </p:pic>
      <p:pic>
        <p:nvPicPr>
          <p:cNvPr id="2" name="Picture 1" descr="josh.Jul08.a1pt-linear-f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" y="2917075"/>
            <a:ext cx="4516080" cy="300164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5007429" y="5914220"/>
            <a:ext cx="3664857" cy="607923"/>
          </a:xfrm>
          <a:prstGeom prst="wedgeRoundRectCallout">
            <a:avLst>
              <a:gd name="adj1" fmla="val -12671"/>
              <a:gd name="adj2" fmla="val -11027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13740" y="5972187"/>
            <a:ext cx="334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Hint of different transverse momentum widths for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</a:t>
            </a:r>
            <a:r>
              <a:rPr lang="en-US" sz="1400" dirty="0" err="1"/>
              <a:t>v</a:t>
            </a:r>
            <a:r>
              <a:rPr lang="en-US" sz="1400" dirty="0" err="1" smtClean="0"/>
              <a:t>s</a:t>
            </a:r>
            <a:r>
              <a:rPr lang="en-US" sz="1400" dirty="0" smtClean="0"/>
              <a:t> number density </a:t>
            </a:r>
            <a:endParaRPr lang="en-US" sz="1400" dirty="0" smtClean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5208" y="5425423"/>
            <a:ext cx="353353" cy="320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703539" y="5388857"/>
            <a:ext cx="479350" cy="384185"/>
            <a:chOff x="3603625" y="6168027"/>
            <a:chExt cx="479350" cy="384185"/>
          </a:xfrm>
        </p:grpSpPr>
        <p:sp>
          <p:nvSpPr>
            <p:cNvPr id="24" name="TextBox 23"/>
            <p:cNvSpPr txBox="1"/>
            <p:nvPr/>
          </p:nvSpPr>
          <p:spPr>
            <a:xfrm rot="10800000">
              <a:off x="3792170" y="6305991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T</a:t>
              </a:r>
              <a:endParaRPr lang="en-US" sz="1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3625" y="6168027"/>
              <a:ext cx="405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P</a:t>
              </a:r>
              <a:r>
                <a:rPr lang="en-US" sz="1600" b="1" baseline="-25000" dirty="0" err="1" smtClean="0"/>
                <a:t>h</a:t>
              </a:r>
              <a:endParaRPr lang="en-US" sz="1600" b="1" baseline="-25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729712" y="5504072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1003.4549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461934" y="4050967"/>
            <a:ext cx="72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CLAS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3899" y="4538579"/>
            <a:ext cx="1062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HERMES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40" y="731665"/>
            <a:ext cx="7636566" cy="218541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72644" y="934453"/>
            <a:ext cx="119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COMPASS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47413" y="730104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1007.1562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99250" y="2858688"/>
            <a:ext cx="4633174" cy="32105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942290"/>
              </p:ext>
            </p:extLst>
          </p:nvPr>
        </p:nvGraphicFramePr>
        <p:xfrm>
          <a:off x="8004175" y="82550"/>
          <a:ext cx="8683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962" name="Equation" r:id="rId7" imgW="482600" imgH="228600" progId="Equation.3">
                  <p:embed/>
                </p:oleObj>
              </mc:Choice>
              <mc:Fallback>
                <p:oleObj name="Equation" r:id="rId7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175" y="82550"/>
                        <a:ext cx="868363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783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Callout 36"/>
          <p:cNvSpPr/>
          <p:nvPr/>
        </p:nvSpPr>
        <p:spPr>
          <a:xfrm>
            <a:off x="6650173" y="2268980"/>
            <a:ext cx="2309088" cy="1803703"/>
          </a:xfrm>
          <a:prstGeom prst="wedgeEllipseCallout">
            <a:avLst>
              <a:gd name="adj1" fmla="val -68214"/>
              <a:gd name="adj2" fmla="val 57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936396" y="3463635"/>
            <a:ext cx="1712927" cy="126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7615" y="996119"/>
            <a:ext cx="654969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ransversity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ollinear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issing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iece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13740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427044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0031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4333332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0032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651210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033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239518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034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098834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035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53141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036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71498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037" name="Equation" r:id="rId22" imgW="228600" imgH="266400" progId="Equation.3">
                  <p:embed/>
                </p:oleObj>
              </mc:Choice>
              <mc:Fallback>
                <p:oleObj name="Equation" r:id="rId2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216717" y="4105162"/>
            <a:ext cx="1029458" cy="523681"/>
            <a:chOff x="5216717" y="4105162"/>
            <a:chExt cx="1029458" cy="523681"/>
          </a:xfrm>
        </p:grpSpPr>
        <p:sp>
          <p:nvSpPr>
            <p:cNvPr id="29" name="Rectangle 28"/>
            <p:cNvSpPr/>
            <p:nvPr/>
          </p:nvSpPr>
          <p:spPr>
            <a:xfrm>
              <a:off x="5216717" y="4178088"/>
              <a:ext cx="1029458" cy="409656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69"/>
            <p:cNvSpPr txBox="1">
              <a:spLocks noChangeArrowheads="1"/>
            </p:cNvSpPr>
            <p:nvPr/>
          </p:nvSpPr>
          <p:spPr bwMode="auto">
            <a:xfrm>
              <a:off x="5252226" y="4373494"/>
              <a:ext cx="993949" cy="255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T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ransversity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3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4087343"/>
                </p:ext>
              </p:extLst>
            </p:nvPr>
          </p:nvGraphicFramePr>
          <p:xfrm>
            <a:off x="5324808" y="4105162"/>
            <a:ext cx="189568" cy="360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0038" name="Equation" r:id="rId24" imgW="177480" imgH="266400" progId="Equation.3">
                    <p:embed/>
                  </p:oleObj>
                </mc:Choice>
                <mc:Fallback>
                  <p:oleObj name="Equation" r:id="rId24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4808" y="4105162"/>
                          <a:ext cx="189568" cy="3603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67" descr="spinsa4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363" y="4187393"/>
              <a:ext cx="575534" cy="24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36396" y="2543818"/>
            <a:ext cx="1712927" cy="1135415"/>
            <a:chOff x="6973873" y="5148185"/>
            <a:chExt cx="1712927" cy="113541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973873" y="5148185"/>
              <a:ext cx="1712927" cy="96546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64090" y="590260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30595" y="59142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46083" y="5486804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96696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44" name="Oval 43"/>
          <p:cNvSpPr/>
          <p:nvPr/>
        </p:nvSpPr>
        <p:spPr>
          <a:xfrm>
            <a:off x="7702905" y="2662851"/>
            <a:ext cx="255647" cy="1773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25021" y="2268980"/>
            <a:ext cx="114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Chirally</a:t>
            </a:r>
            <a:r>
              <a:rPr lang="en-US" sz="1400" dirty="0" smtClean="0"/>
              <a:t>-odd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888915" y="3583375"/>
            <a:ext cx="180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First evidence: 2005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7580416" y="2776535"/>
            <a:ext cx="122489" cy="501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230836" y="661844"/>
            <a:ext cx="1711552" cy="4127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9430"/>
            <a:ext cx="9144000" cy="51665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2155" y="-76200"/>
            <a:ext cx="51335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fragmentation</a:t>
            </a:r>
          </a:p>
        </p:txBody>
      </p:sp>
      <p:sp>
        <p:nvSpPr>
          <p:cNvPr id="9" name="Oval 8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10618"/>
              </p:ext>
            </p:extLst>
          </p:nvPr>
        </p:nvGraphicFramePr>
        <p:xfrm>
          <a:off x="7937500" y="82550"/>
          <a:ext cx="1004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65" name="Equation" r:id="rId5" imgW="558800" imgH="228600" progId="Equation.3">
                  <p:embed/>
                </p:oleObj>
              </mc:Choice>
              <mc:Fallback>
                <p:oleObj name="Equation" r:id="rId5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0" y="82550"/>
                        <a:ext cx="10048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301710"/>
              </p:ext>
            </p:extLst>
          </p:nvPr>
        </p:nvGraphicFramePr>
        <p:xfrm>
          <a:off x="7318315" y="661844"/>
          <a:ext cx="16224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66" name="Equation" r:id="rId7" imgW="901700" imgH="228600" progId="Equation.3">
                  <p:embed/>
                </p:oleObj>
              </mc:Choice>
              <mc:Fallback>
                <p:oleObj name="Equation" r:id="rId7" imgW="901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15" y="661844"/>
                        <a:ext cx="162242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6273" y="696479"/>
            <a:ext cx="45860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Correlation between quark polarization and </a:t>
            </a:r>
          </a:p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bserved hadron transverse momentu</a:t>
            </a:r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1818" y="1226340"/>
            <a:ext cx="858922" cy="239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8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563467" y="660946"/>
            <a:ext cx="2456096" cy="3385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2155" y="-76200"/>
            <a:ext cx="51335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fragmentation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863" y="1034135"/>
            <a:ext cx="5656761" cy="5567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30" y="673524"/>
            <a:ext cx="3187297" cy="191388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089554"/>
              </p:ext>
            </p:extLst>
          </p:nvPr>
        </p:nvGraphicFramePr>
        <p:xfrm>
          <a:off x="7937500" y="82550"/>
          <a:ext cx="1004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221" name="Equation" r:id="rId6" imgW="558800" imgH="228600" progId="Equation.3">
                  <p:embed/>
                </p:oleObj>
              </mc:Choice>
              <mc:Fallback>
                <p:oleObj name="Equation" r:id="rId6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0" y="82550"/>
                        <a:ext cx="10048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10419" y="660946"/>
            <a:ext cx="2382183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Different from zero signal!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638" y="3138791"/>
            <a:ext cx="3710885" cy="519546"/>
            <a:chOff x="165657" y="1907663"/>
            <a:chExt cx="3710885" cy="519546"/>
          </a:xfrm>
        </p:grpSpPr>
        <p:sp>
          <p:nvSpPr>
            <p:cNvPr id="2" name="Oval Callout 1"/>
            <p:cNvSpPr/>
            <p:nvPr/>
          </p:nvSpPr>
          <p:spPr>
            <a:xfrm>
              <a:off x="165657" y="1907663"/>
              <a:ext cx="3638736" cy="519546"/>
            </a:xfrm>
            <a:prstGeom prst="wedgeEllipseCallout">
              <a:avLst>
                <a:gd name="adj1" fmla="val 72700"/>
                <a:gd name="adj2" fmla="val 124773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806" y="1981711"/>
              <a:ext cx="3638736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At low z little memory of the struck quark</a:t>
              </a:r>
              <a:endParaRPr lang="en-US" sz="16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3467" y="4917163"/>
            <a:ext cx="839978" cy="52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063" y="2350561"/>
            <a:ext cx="950148" cy="64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705" y="3893938"/>
            <a:ext cx="3322563" cy="20464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10841" y="5924487"/>
            <a:ext cx="3103861" cy="584776"/>
            <a:chOff x="209684" y="5844234"/>
            <a:chExt cx="3103861" cy="584776"/>
          </a:xfrm>
        </p:grpSpPr>
        <p:sp>
          <p:nvSpPr>
            <p:cNvPr id="25" name="Oval Callout 24"/>
            <p:cNvSpPr/>
            <p:nvPr/>
          </p:nvSpPr>
          <p:spPr>
            <a:xfrm>
              <a:off x="209684" y="5844234"/>
              <a:ext cx="3103861" cy="584776"/>
            </a:xfrm>
            <a:prstGeom prst="wedgeEllipseCallout">
              <a:avLst>
                <a:gd name="adj1" fmla="val 31069"/>
                <a:gd name="adj2" fmla="val -7345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3166" y="5844234"/>
              <a:ext cx="26668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At low thrust spherical events </a:t>
              </a:r>
            </a:p>
            <a:p>
              <a:r>
                <a:rPr lang="en-US" sz="1600" dirty="0" smtClean="0">
                  <a:latin typeface="+mn-lt"/>
                </a:rPr>
                <a:t>and gluon emission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96528" y="2557074"/>
            <a:ext cx="755479" cy="568761"/>
            <a:chOff x="7937280" y="1625006"/>
            <a:chExt cx="1510957" cy="568761"/>
          </a:xfrm>
        </p:grpSpPr>
        <p:sp>
          <p:nvSpPr>
            <p:cNvPr id="28" name="10-Point Star 27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70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collins_her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" y="2566850"/>
            <a:ext cx="5839750" cy="41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ermeslogocolo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82" y="3028904"/>
            <a:ext cx="344655" cy="2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D:\talks\icons\compass_logo_125x125.png"/>
          <p:cNvPicPr>
            <a:picLocks noChangeAspect="1" noChangeArrowheads="1"/>
          </p:cNvPicPr>
          <p:nvPr/>
        </p:nvPicPr>
        <p:blipFill>
          <a:blip r:embed="rId6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75" y="2773457"/>
            <a:ext cx="255447" cy="2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305146" y="951676"/>
            <a:ext cx="2648768" cy="94771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307530" y="2870282"/>
            <a:ext cx="2641848" cy="9562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llins-2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98" y="879482"/>
            <a:ext cx="3188549" cy="328216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3427" y="820107"/>
            <a:ext cx="3739090" cy="8985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93627" y="-76200"/>
            <a:ext cx="54106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SIDIS amplitude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328306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014" name="Equation" r:id="rId8" imgW="495300" imgH="228600" progId="Equation.3">
                  <p:embed/>
                </p:oleObj>
              </mc:Choice>
              <mc:Fallback>
                <p:oleObj name="Equation" r:id="rId8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7988181" y="726169"/>
            <a:ext cx="1101803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HERMES p</a:t>
            </a:r>
            <a:endParaRPr lang="en-US" sz="1600" dirty="0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729990"/>
              </p:ext>
            </p:extLst>
          </p:nvPr>
        </p:nvGraphicFramePr>
        <p:xfrm>
          <a:off x="400050" y="879475"/>
          <a:ext cx="33782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015" name="Equation" r:id="rId10" imgW="2425700" imgH="584200" progId="Equation.3">
                  <p:embed/>
                </p:oleObj>
              </mc:Choice>
              <mc:Fallback>
                <p:oleObj name="Equation" r:id="rId10" imgW="24257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0050" y="879475"/>
                        <a:ext cx="3378200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Callout 38"/>
          <p:cNvSpPr/>
          <p:nvPr/>
        </p:nvSpPr>
        <p:spPr>
          <a:xfrm>
            <a:off x="5996086" y="4838247"/>
            <a:ext cx="3103861" cy="584776"/>
          </a:xfrm>
          <a:prstGeom prst="wedgeEllipseCallout">
            <a:avLst>
              <a:gd name="adj1" fmla="val -46163"/>
              <a:gd name="adj2" fmla="val 12189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Callout 39"/>
          <p:cNvSpPr/>
          <p:nvPr/>
        </p:nvSpPr>
        <p:spPr>
          <a:xfrm>
            <a:off x="1134122" y="1899393"/>
            <a:ext cx="3103861" cy="689065"/>
          </a:xfrm>
          <a:prstGeom prst="wedgeEllipseCallout">
            <a:avLst>
              <a:gd name="adj1" fmla="val 95185"/>
              <a:gd name="adj2" fmla="val -5745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46551" y="1924349"/>
            <a:ext cx="21117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Opposite sign </a:t>
            </a:r>
            <a:r>
              <a:rPr lang="en-US" sz="1600" dirty="0">
                <a:latin typeface="+mn-lt"/>
              </a:rPr>
              <a:t>for </a:t>
            </a:r>
            <a:r>
              <a:rPr lang="en-US" sz="1600" dirty="0" err="1">
                <a:latin typeface="+mn-lt"/>
              </a:rPr>
              <a:t>pions</a:t>
            </a:r>
            <a:r>
              <a:rPr lang="en-US" sz="1600" dirty="0">
                <a:latin typeface="+mn-lt"/>
              </a:rPr>
              <a:t> 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reveals </a:t>
            </a:r>
            <a:r>
              <a:rPr lang="en-US" sz="1600" dirty="0">
                <a:latin typeface="+mn-lt"/>
              </a:rPr>
              <a:t>Collins </a:t>
            </a:r>
            <a:r>
              <a:rPr lang="en-US" sz="1600" dirty="0" smtClean="0">
                <a:latin typeface="+mn-lt"/>
              </a:rPr>
              <a:t>features</a:t>
            </a:r>
            <a:endParaRPr lang="en-US" sz="16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17958" y="4809683"/>
            <a:ext cx="22455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Consistent non-zero </a:t>
            </a:r>
          </a:p>
          <a:p>
            <a:r>
              <a:rPr lang="en-US" sz="1600" dirty="0">
                <a:latin typeface="+mn-lt"/>
              </a:rPr>
              <a:t>s</a:t>
            </a:r>
            <a:r>
              <a:rPr lang="en-US" sz="1600" dirty="0" smtClean="0">
                <a:latin typeface="+mn-lt"/>
              </a:rPr>
              <a:t>ignals for charged </a:t>
            </a:r>
            <a:r>
              <a:rPr lang="en-US" sz="1600" dirty="0" err="1" smtClean="0">
                <a:latin typeface="+mn-lt"/>
              </a:rPr>
              <a:t>pions</a:t>
            </a:r>
            <a:endParaRPr lang="en-US" sz="1600" dirty="0">
              <a:latin typeface="+mn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068616" y="2809979"/>
            <a:ext cx="755479" cy="568761"/>
            <a:chOff x="7937280" y="1625006"/>
            <a:chExt cx="1510957" cy="568761"/>
          </a:xfrm>
        </p:grpSpPr>
        <p:sp>
          <p:nvSpPr>
            <p:cNvPr id="25" name="10-Point Star 24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80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967" y="2770474"/>
            <a:ext cx="4364077" cy="1847622"/>
            <a:chOff x="4229396" y="688045"/>
            <a:chExt cx="4440242" cy="184762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4900" y="688045"/>
              <a:ext cx="4424738" cy="15165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9396" y="2192775"/>
              <a:ext cx="4364077" cy="342892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6300318" y="4334416"/>
            <a:ext cx="2641848" cy="9758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llins-2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31" y="4262460"/>
            <a:ext cx="3188549" cy="233282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93627" y="-76200"/>
            <a:ext cx="54106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SIDIS amplitude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COMPASS_Collins_kaon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" y="4604618"/>
            <a:ext cx="4929651" cy="201186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604354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577" name="Equation" r:id="rId8" imgW="495300" imgH="228600" progId="Equation.3">
                  <p:embed/>
                </p:oleObj>
              </mc:Choice>
              <mc:Fallback>
                <p:oleObj name="Equation" r:id="rId8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110" y="910186"/>
            <a:ext cx="4910727" cy="1907875"/>
            <a:chOff x="3880074" y="723956"/>
            <a:chExt cx="5152988" cy="16267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80074" y="723956"/>
              <a:ext cx="5087084" cy="126665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80074" y="1975667"/>
              <a:ext cx="5152988" cy="374995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134327" y="662884"/>
            <a:ext cx="5658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Flavor separation with various targets and detected hadrons 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05146" y="951676"/>
            <a:ext cx="2648768" cy="94771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07530" y="2870282"/>
            <a:ext cx="2641848" cy="9562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collins-2a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98" y="879482"/>
            <a:ext cx="3188549" cy="3282161"/>
          </a:xfrm>
          <a:prstGeom prst="rect">
            <a:avLst/>
          </a:prstGeom>
        </p:spPr>
      </p:pic>
      <p:sp>
        <p:nvSpPr>
          <p:cNvPr id="39" name="Oval Callout 38"/>
          <p:cNvSpPr/>
          <p:nvPr/>
        </p:nvSpPr>
        <p:spPr>
          <a:xfrm>
            <a:off x="4124476" y="2870281"/>
            <a:ext cx="2175842" cy="1342031"/>
          </a:xfrm>
          <a:prstGeom prst="wedgeEllipseCallout">
            <a:avLst>
              <a:gd name="adj1" fmla="val 25980"/>
              <a:gd name="adj2" fmla="val 8661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00834" y="3134791"/>
            <a:ext cx="210012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Puzzle in (low-statistics) </a:t>
            </a:r>
          </a:p>
          <a:p>
            <a:r>
              <a:rPr lang="en-US" sz="1400" dirty="0" err="1"/>
              <a:t>k</a:t>
            </a:r>
            <a:r>
              <a:rPr lang="en-US" sz="1400" dirty="0" err="1" smtClean="0"/>
              <a:t>aon</a:t>
            </a:r>
            <a:r>
              <a:rPr lang="en-US" sz="1400" dirty="0" smtClean="0"/>
              <a:t> amplitudes:</a:t>
            </a:r>
          </a:p>
          <a:p>
            <a:r>
              <a:rPr lang="en-US" sz="1600" dirty="0" smtClean="0"/>
              <a:t>    </a:t>
            </a:r>
            <a:r>
              <a:rPr lang="en-US" sz="14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larger than </a:t>
            </a:r>
            <a:r>
              <a:rPr lang="en-US" sz="1400" dirty="0" smtClean="0">
                <a:latin typeface="Symbol"/>
              </a:rPr>
              <a:t>p</a:t>
            </a:r>
            <a:r>
              <a:rPr lang="en-US" sz="2000" baseline="30000" dirty="0" smtClean="0"/>
              <a:t>+</a:t>
            </a:r>
            <a:r>
              <a:rPr lang="en-US" sz="1400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K</a:t>
            </a:r>
            <a:r>
              <a:rPr lang="en-US" sz="2000" baseline="30000" dirty="0" smtClean="0"/>
              <a:t>-</a:t>
            </a:r>
            <a:r>
              <a:rPr lang="en-US" sz="1400" dirty="0" smtClean="0"/>
              <a:t> controversial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1239" y="4886480"/>
            <a:ext cx="361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K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75363" y="5710587"/>
            <a:ext cx="39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35" name="Rounded Rectangle 34"/>
          <p:cNvSpPr/>
          <p:nvPr/>
        </p:nvSpPr>
        <p:spPr>
          <a:xfrm>
            <a:off x="495500" y="3597791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Jlab</a:t>
            </a:r>
            <a:r>
              <a:rPr lang="en-US" sz="1400" dirty="0" smtClean="0"/>
              <a:t> Hall-A  n</a:t>
            </a:r>
            <a:endParaRPr lang="en-US" sz="1400" dirty="0"/>
          </a:p>
        </p:txBody>
      </p:sp>
      <p:sp>
        <p:nvSpPr>
          <p:cNvPr id="46" name="Rounded Rectangle 45"/>
          <p:cNvSpPr/>
          <p:nvPr/>
        </p:nvSpPr>
        <p:spPr>
          <a:xfrm>
            <a:off x="2030114" y="1027069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COMPASS d</a:t>
            </a:r>
            <a:endParaRPr lang="en-US" sz="1400" dirty="0"/>
          </a:p>
        </p:txBody>
      </p:sp>
      <p:sp>
        <p:nvSpPr>
          <p:cNvPr id="47" name="Rounded Rectangle 46"/>
          <p:cNvSpPr/>
          <p:nvPr/>
        </p:nvSpPr>
        <p:spPr>
          <a:xfrm>
            <a:off x="495500" y="4534790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COMPASS p</a:t>
            </a:r>
            <a:endParaRPr lang="en-US" sz="1400" dirty="0"/>
          </a:p>
        </p:txBody>
      </p:sp>
      <p:sp>
        <p:nvSpPr>
          <p:cNvPr id="49" name="Rounded Rectangle 48"/>
          <p:cNvSpPr/>
          <p:nvPr/>
        </p:nvSpPr>
        <p:spPr>
          <a:xfrm>
            <a:off x="7791782" y="664339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HERMES p</a:t>
            </a:r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992304" y="3966029"/>
            <a:ext cx="755479" cy="568761"/>
            <a:chOff x="7937280" y="1625006"/>
            <a:chExt cx="1510957" cy="568761"/>
          </a:xfrm>
        </p:grpSpPr>
        <p:sp>
          <p:nvSpPr>
            <p:cNvPr id="34" name="10-Point Star 33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4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75141" y="4104827"/>
            <a:ext cx="3475675" cy="2520202"/>
            <a:chOff x="4160891" y="4061532"/>
            <a:chExt cx="3475675" cy="2520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941" y="4061532"/>
              <a:ext cx="3456625" cy="25202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79941" y="4061532"/>
              <a:ext cx="341259" cy="934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954688" y="4281806"/>
              <a:ext cx="750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xh</a:t>
              </a:r>
              <a:r>
                <a:rPr lang="en-US" sz="1600" b="1" baseline="-25000" dirty="0" smtClean="0"/>
                <a:t>1</a:t>
              </a:r>
              <a:r>
                <a:rPr lang="en-US" sz="1600" b="1" dirty="0" smtClean="0"/>
                <a:t>(x)</a:t>
              </a:r>
              <a:endParaRPr lang="en-US" sz="1600" b="1" dirty="0"/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3971214" y="3254382"/>
            <a:ext cx="4913274" cy="8576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46"/>
          <p:cNvSpPr>
            <a:spLocks noChangeArrowheads="1"/>
          </p:cNvSpPr>
          <p:nvPr/>
        </p:nvSpPr>
        <p:spPr bwMode="auto">
          <a:xfrm>
            <a:off x="1514851" y="1474686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57" name="Oval 43"/>
          <p:cNvSpPr>
            <a:spLocks noChangeArrowheads="1"/>
          </p:cNvSpPr>
          <p:nvPr/>
        </p:nvSpPr>
        <p:spPr bwMode="auto">
          <a:xfrm>
            <a:off x="2363879" y="1502147"/>
            <a:ext cx="858267" cy="51647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44" name="Oval 36"/>
          <p:cNvSpPr>
            <a:spLocks noChangeArrowheads="1"/>
          </p:cNvSpPr>
          <p:nvPr/>
        </p:nvSpPr>
        <p:spPr bwMode="auto">
          <a:xfrm>
            <a:off x="439259" y="1419765"/>
            <a:ext cx="919984" cy="61451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37740" y="-76200"/>
            <a:ext cx="39223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4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351611"/>
              </p:ext>
            </p:extLst>
          </p:nvPr>
        </p:nvGraphicFramePr>
        <p:xfrm>
          <a:off x="452989" y="1516820"/>
          <a:ext cx="2755427" cy="44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21" name="Equation" r:id="rId5" imgW="1562100" imgH="254000" progId="Equation.3">
                  <p:embed/>
                </p:oleObj>
              </mc:Choice>
              <mc:Fallback>
                <p:oleObj name="Equation" r:id="rId5" imgW="156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9" y="1516820"/>
                        <a:ext cx="2755427" cy="447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BABARTM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41" y="762417"/>
            <a:ext cx="452010" cy="664178"/>
          </a:xfrm>
          <a:prstGeom prst="rect">
            <a:avLst/>
          </a:prstGeom>
        </p:spPr>
      </p:pic>
      <p:pic>
        <p:nvPicPr>
          <p:cNvPr id="14" name="Picture 13" descr="B-logo-smal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62" y="734023"/>
            <a:ext cx="524541" cy="475998"/>
          </a:xfrm>
          <a:prstGeom prst="rect">
            <a:avLst/>
          </a:prstGeom>
        </p:spPr>
      </p:pic>
      <p:graphicFrame>
        <p:nvGraphicFramePr>
          <p:cNvPr id="5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590709"/>
              </p:ext>
            </p:extLst>
          </p:nvPr>
        </p:nvGraphicFramePr>
        <p:xfrm>
          <a:off x="672847" y="2304682"/>
          <a:ext cx="1027113" cy="27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22" name="Equazione" r:id="rId9" imgW="672840" imgH="177480" progId="Equation.3">
                  <p:embed/>
                </p:oleObj>
              </mc:Choice>
              <mc:Fallback>
                <p:oleObj name="Equazione" r:id="rId9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47" y="2304682"/>
                        <a:ext cx="1027113" cy="270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3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126824" y="2239933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259115"/>
              </p:ext>
            </p:extLst>
          </p:nvPr>
        </p:nvGraphicFramePr>
        <p:xfrm>
          <a:off x="835582" y="758634"/>
          <a:ext cx="1008063" cy="31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23" name="Equazione" r:id="rId12" imgW="660240" imgH="203040" progId="Equation.3">
                  <p:embed/>
                </p:oleObj>
              </mc:Choice>
              <mc:Fallback>
                <p:oleObj name="Equazione" r:id="rId12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82" y="758634"/>
                        <a:ext cx="1008063" cy="310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33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148676" y="662524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37"/>
          <p:cNvSpPr>
            <a:spLocks noChangeShapeType="1"/>
          </p:cNvSpPr>
          <p:nvPr/>
        </p:nvSpPr>
        <p:spPr bwMode="auto">
          <a:xfrm>
            <a:off x="565631" y="1144035"/>
            <a:ext cx="191671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" name="Line 38"/>
          <p:cNvSpPr>
            <a:spLocks noChangeShapeType="1"/>
          </p:cNvSpPr>
          <p:nvPr/>
        </p:nvSpPr>
        <p:spPr bwMode="auto">
          <a:xfrm flipV="1">
            <a:off x="493586" y="2076684"/>
            <a:ext cx="220452" cy="1605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" name="Line 44"/>
          <p:cNvSpPr>
            <a:spLocks noChangeShapeType="1"/>
          </p:cNvSpPr>
          <p:nvPr/>
        </p:nvSpPr>
        <p:spPr bwMode="auto">
          <a:xfrm flipH="1">
            <a:off x="2739046" y="1283729"/>
            <a:ext cx="199115" cy="18787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423674"/>
              </p:ext>
            </p:extLst>
          </p:nvPr>
        </p:nvGraphicFramePr>
        <p:xfrm>
          <a:off x="2471099" y="2169296"/>
          <a:ext cx="1152416" cy="29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24" name="Equazione" r:id="rId15" imgW="888840" imgH="228600" progId="Equation.3">
                  <p:embed/>
                </p:oleObj>
              </mc:Choice>
              <mc:Fallback>
                <p:oleObj name="Equazione" r:id="rId15" imgW="88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099" y="2169296"/>
                        <a:ext cx="1152416" cy="295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Line 47"/>
          <p:cNvSpPr>
            <a:spLocks noChangeShapeType="1"/>
          </p:cNvSpPr>
          <p:nvPr/>
        </p:nvSpPr>
        <p:spPr bwMode="auto">
          <a:xfrm rot="1140000">
            <a:off x="1648750" y="2099942"/>
            <a:ext cx="277982" cy="807317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2" name="Gruppo 36"/>
          <p:cNvGrpSpPr>
            <a:grpSpLocks/>
          </p:cNvGrpSpPr>
          <p:nvPr/>
        </p:nvGrpSpPr>
        <p:grpSpPr bwMode="auto">
          <a:xfrm>
            <a:off x="206848" y="2973830"/>
            <a:ext cx="3436937" cy="3521075"/>
            <a:chOff x="157661" y="3300245"/>
            <a:chExt cx="3436883" cy="3520966"/>
          </a:xfrm>
        </p:grpSpPr>
        <p:sp>
          <p:nvSpPr>
            <p:cNvPr id="65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pic>
          <p:nvPicPr>
            <p:cNvPr id="63" name="Picture 55" descr="Alexei_Collins_h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53" y="3710151"/>
              <a:ext cx="3010175" cy="281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CasellaDiTesto 31"/>
            <p:cNvSpPr txBox="1">
              <a:spLocks noChangeArrowheads="1"/>
            </p:cNvSpPr>
            <p:nvPr/>
          </p:nvSpPr>
          <p:spPr bwMode="auto">
            <a:xfrm>
              <a:off x="410069" y="3384380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/>
                <a:t>First extraction of Transversity!</a:t>
              </a:r>
            </a:p>
          </p:txBody>
        </p:sp>
        <p:sp>
          <p:nvSpPr>
            <p:cNvPr id="66" name="CasellaDiTesto 34"/>
            <p:cNvSpPr txBox="1">
              <a:spLocks noChangeArrowheads="1"/>
            </p:cNvSpPr>
            <p:nvPr/>
          </p:nvSpPr>
          <p:spPr bwMode="auto">
            <a:xfrm>
              <a:off x="441438" y="6495392"/>
              <a:ext cx="3069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200"/>
                <a:t>Anselmino et al. Phys. Rev. D 75 (2007) 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118490" y="3250224"/>
            <a:ext cx="473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1400" dirty="0" err="1"/>
              <a:t>E</a:t>
            </a:r>
            <a:r>
              <a:rPr lang="it-IT" sz="1400" dirty="0" err="1" smtClean="0"/>
              <a:t>xisting</a:t>
            </a:r>
            <a:r>
              <a:rPr lang="it-IT" sz="1400" dirty="0" smtClean="0"/>
              <a:t> </a:t>
            </a:r>
            <a:r>
              <a:rPr lang="it-IT" sz="1400" dirty="0"/>
              <a:t>data </a:t>
            </a:r>
            <a:r>
              <a:rPr lang="it-IT" sz="1400" dirty="0" err="1" smtClean="0"/>
              <a:t>limited</a:t>
            </a:r>
            <a:r>
              <a:rPr lang="it-IT" sz="1400" dirty="0"/>
              <a:t> </a:t>
            </a:r>
            <a:r>
              <a:rPr lang="it-IT" sz="1400" dirty="0" smtClean="0"/>
              <a:t>to </a:t>
            </a:r>
            <a:r>
              <a:rPr lang="en-US" sz="1400" dirty="0" smtClean="0"/>
              <a:t>x &lt; 0.3</a:t>
            </a:r>
          </a:p>
          <a:p>
            <a:pPr marL="342900" indent="-342900">
              <a:buFontTx/>
              <a:buChar char="-"/>
            </a:pPr>
            <a:endParaRPr lang="en-US" sz="400" dirty="0" smtClean="0"/>
          </a:p>
          <a:p>
            <a:pPr marL="342900" indent="-342900">
              <a:buFontTx/>
              <a:buChar char="-"/>
            </a:pPr>
            <a:r>
              <a:rPr lang="en-US" sz="1400" dirty="0"/>
              <a:t>G</a:t>
            </a:r>
            <a:r>
              <a:rPr lang="en-US" sz="1400" dirty="0" smtClean="0"/>
              <a:t>aussian </a:t>
            </a:r>
            <a:r>
              <a:rPr lang="en-US" sz="1400" dirty="0" err="1" smtClean="0"/>
              <a:t>ansatz</a:t>
            </a:r>
            <a:r>
              <a:rPr lang="en-US" sz="1400" dirty="0" smtClean="0"/>
              <a:t>  </a:t>
            </a:r>
          </a:p>
          <a:p>
            <a:pPr>
              <a:buSzPct val="100000"/>
            </a:pPr>
            <a:endParaRPr lang="en-US" sz="400" dirty="0" smtClean="0"/>
          </a:p>
          <a:p>
            <a:pPr marL="342900" indent="-342900">
              <a:buFontTx/>
              <a:buChar char="-"/>
            </a:pPr>
            <a:r>
              <a:rPr lang="en-US" sz="1400" dirty="0" smtClean="0"/>
              <a:t>Evolution from high energy colliders</a:t>
            </a: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1171220" y="3529263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Oval 77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49622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25" name="Equation" r:id="rId18" imgW="495300" imgH="228600" progId="Equation.3">
                  <p:embed/>
                </p:oleObj>
              </mc:Choice>
              <mc:Fallback>
                <p:oleObj name="Equation" r:id="rId18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5852" y="3616707"/>
            <a:ext cx="6239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 smtClean="0">
                <a:solidFill>
                  <a:srgbClr val="0000FF"/>
                </a:solidFill>
              </a:rPr>
              <a:t>Soffer</a:t>
            </a:r>
            <a:r>
              <a:rPr lang="en-US" sz="600" dirty="0" smtClean="0">
                <a:solidFill>
                  <a:srgbClr val="0000FF"/>
                </a:solidFill>
              </a:rPr>
              <a:t> bound</a:t>
            </a:r>
            <a:endParaRPr lang="en-US" sz="6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984" y="3709040"/>
            <a:ext cx="221403" cy="1877421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 rot="16200000">
            <a:off x="206848" y="4745769"/>
            <a:ext cx="583688" cy="297011"/>
            <a:chOff x="2624138" y="3458195"/>
            <a:chExt cx="583688" cy="297011"/>
          </a:xfrm>
        </p:grpSpPr>
        <p:sp>
          <p:nvSpPr>
            <p:cNvPr id="91" name="TextBox 90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95" name="Group 94"/>
          <p:cNvGrpSpPr/>
          <p:nvPr/>
        </p:nvGrpSpPr>
        <p:grpSpPr>
          <a:xfrm rot="16200000">
            <a:off x="193239" y="3561801"/>
            <a:ext cx="583688" cy="297011"/>
            <a:chOff x="2624138" y="3458195"/>
            <a:chExt cx="583688" cy="297011"/>
          </a:xfrm>
        </p:grpSpPr>
        <p:sp>
          <p:nvSpPr>
            <p:cNvPr id="96" name="TextBox 95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98" name="Rectangle 97"/>
          <p:cNvSpPr/>
          <p:nvPr/>
        </p:nvSpPr>
        <p:spPr>
          <a:xfrm>
            <a:off x="1874760" y="5084909"/>
            <a:ext cx="221403" cy="571211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877970" y="3508475"/>
            <a:ext cx="248038" cy="1615788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16200000">
            <a:off x="1589946" y="3677995"/>
            <a:ext cx="831653" cy="337326"/>
            <a:chOff x="2624138" y="3458195"/>
            <a:chExt cx="831653" cy="337326"/>
          </a:xfrm>
        </p:grpSpPr>
        <p:sp>
          <p:nvSpPr>
            <p:cNvPr id="85" name="TextBox 84"/>
            <p:cNvSpPr txBox="1"/>
            <p:nvPr/>
          </p:nvSpPr>
          <p:spPr>
            <a:xfrm>
              <a:off x="2624138" y="3478207"/>
              <a:ext cx="831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(x, k  )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3127720" y="3564689"/>
              <a:ext cx="253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T </a:t>
              </a:r>
              <a:endParaRPr lang="en-US" sz="9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 rot="16200000">
            <a:off x="1587914" y="4811853"/>
            <a:ext cx="831653" cy="337326"/>
            <a:chOff x="2624138" y="3458195"/>
            <a:chExt cx="831653" cy="337326"/>
          </a:xfrm>
        </p:grpSpPr>
        <p:sp>
          <p:nvSpPr>
            <p:cNvPr id="87" name="TextBox 86"/>
            <p:cNvSpPr txBox="1"/>
            <p:nvPr/>
          </p:nvSpPr>
          <p:spPr>
            <a:xfrm>
              <a:off x="2624138" y="3478207"/>
              <a:ext cx="831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(x, k  )</a:t>
              </a:r>
              <a:endParaRPr lang="en-US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 rot="10800000">
              <a:off x="3127720" y="3564689"/>
              <a:ext cx="253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T </a:t>
              </a:r>
              <a:endParaRPr lang="en-US" sz="9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sp>
        <p:nvSpPr>
          <p:cNvPr id="8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3713446" y="608553"/>
            <a:ext cx="5200979" cy="2576743"/>
            <a:chOff x="3391790" y="3788998"/>
            <a:chExt cx="5484045" cy="2749575"/>
          </a:xfrm>
        </p:grpSpPr>
        <p:grpSp>
          <p:nvGrpSpPr>
            <p:cNvPr id="105" name="Group 104"/>
            <p:cNvGrpSpPr/>
            <p:nvPr/>
          </p:nvGrpSpPr>
          <p:grpSpPr>
            <a:xfrm>
              <a:off x="3391790" y="3788998"/>
              <a:ext cx="5484045" cy="2749575"/>
              <a:chOff x="3391790" y="3788998"/>
              <a:chExt cx="5484045" cy="2749575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7040471" y="3861977"/>
                <a:ext cx="1669564" cy="361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Tensor charge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63297" y="4821448"/>
                <a:ext cx="1380308" cy="41067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34101" y="5319712"/>
                <a:ext cx="1424047" cy="403834"/>
              </a:xfrm>
              <a:prstGeom prst="rect">
                <a:avLst/>
              </a:prstGeom>
            </p:spPr>
          </p:pic>
          <p:sp>
            <p:nvSpPr>
              <p:cNvPr id="110" name="Rectangle 12"/>
              <p:cNvSpPr>
                <a:spLocks noChangeArrowheads="1"/>
              </p:cNvSpPr>
              <p:nvPr/>
            </p:nvSpPr>
            <p:spPr bwMode="auto">
              <a:xfrm>
                <a:off x="7048346" y="5845371"/>
                <a:ext cx="1827489" cy="4926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latin typeface="Calibri" pitchFamily="-65" charset="0"/>
                  </a:rPr>
                  <a:t>M. </a:t>
                </a:r>
                <a:r>
                  <a:rPr lang="en-US" sz="1200" dirty="0" err="1" smtClean="0">
                    <a:latin typeface="Calibri" pitchFamily="-65" charset="0"/>
                  </a:rPr>
                  <a:t>Anselmino</a:t>
                </a:r>
                <a:r>
                  <a:rPr lang="en-US" sz="1200" dirty="0" smtClean="0">
                    <a:latin typeface="Calibri" pitchFamily="-65" charset="0"/>
                  </a:rPr>
                  <a:t> </a:t>
                </a:r>
                <a:r>
                  <a:rPr lang="en-US" sz="1200" dirty="0">
                    <a:latin typeface="Calibri" pitchFamily="-65" charset="0"/>
                  </a:rPr>
                  <a:t>et al</a:t>
                </a:r>
                <a:r>
                  <a:rPr lang="en-US" sz="1200" dirty="0" smtClean="0">
                    <a:latin typeface="Calibri" pitchFamily="-65" charset="0"/>
                  </a:rPr>
                  <a:t> </a:t>
                </a:r>
              </a:p>
              <a:p>
                <a:r>
                  <a:rPr lang="en-US" sz="1200" b="1" dirty="0" smtClean="0"/>
                  <a:t>hep-ph:0812.4366</a:t>
                </a:r>
                <a:endParaRPr lang="en-US" sz="1200" dirty="0">
                  <a:latin typeface="Calibri" pitchFamily="-65" charset="0"/>
                </a:endParaRPr>
              </a:p>
            </p:txBody>
          </p:sp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91790" y="3788998"/>
                <a:ext cx="3403273" cy="2749575"/>
              </a:xfrm>
              <a:prstGeom prst="rect">
                <a:avLst/>
              </a:prstGeom>
            </p:spPr>
          </p:pic>
        </p:grpSp>
        <p:sp>
          <p:nvSpPr>
            <p:cNvPr id="106" name="Rectangle 12"/>
            <p:cNvSpPr>
              <a:spLocks noChangeArrowheads="1"/>
            </p:cNvSpPr>
            <p:nvPr/>
          </p:nvSpPr>
          <p:spPr bwMode="auto">
            <a:xfrm>
              <a:off x="3883674" y="5930931"/>
              <a:ext cx="2731502" cy="295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>
                  <a:latin typeface="Calibri" pitchFamily="-65" charset="0"/>
                </a:rPr>
                <a:t>M. Wakamatsu   </a:t>
              </a:r>
              <a:r>
                <a:rPr lang="en-US" sz="1200" b="1" dirty="0" smtClean="0"/>
                <a:t>hep-ph:0811.4196</a:t>
              </a:r>
              <a:endParaRPr lang="en-US" sz="1200" dirty="0">
                <a:latin typeface="Calibri" pitchFamily="-65" charset="0"/>
              </a:endParaRPr>
            </a:p>
          </p:txBody>
        </p:sp>
      </p:grpSp>
      <p:graphicFrame>
        <p:nvGraphicFramePr>
          <p:cNvPr id="103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897479"/>
              </p:ext>
            </p:extLst>
          </p:nvPr>
        </p:nvGraphicFramePr>
        <p:xfrm>
          <a:off x="7011644" y="1103932"/>
          <a:ext cx="2036362" cy="410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26" name="Equation" r:id="rId23" imgW="1574800" imgH="317500" progId="Equation.3">
                  <p:embed/>
                </p:oleObj>
              </mc:Choice>
              <mc:Fallback>
                <p:oleObj name="Equation" r:id="rId23" imgW="1574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11644" y="1103932"/>
                        <a:ext cx="2036362" cy="410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09356" y="4215294"/>
            <a:ext cx="1783100" cy="628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29650" y="4856993"/>
            <a:ext cx="1723360" cy="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081" y="3867357"/>
            <a:ext cx="6484018" cy="271874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5459" y="655989"/>
            <a:ext cx="6298541" cy="2449309"/>
          </a:xfrm>
          <a:prstGeom prst="rect">
            <a:avLst/>
          </a:prstGeom>
          <a:noFill/>
          <a:ln/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65972" y="-76200"/>
            <a:ext cx="50659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Two hadron asymmetries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42371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514" name="Equation" r:id="rId6" imgW="495300" imgH="228600" progId="Equation.3">
                  <p:embed/>
                </p:oleObj>
              </mc:Choice>
              <mc:Fallback>
                <p:oleObj name="Equation" r:id="rId6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058701" y="4050439"/>
            <a:ext cx="8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 NEW !!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1266" y="655989"/>
            <a:ext cx="2708067" cy="1837383"/>
            <a:chOff x="0" y="0"/>
            <a:chExt cx="2699" cy="1737"/>
          </a:xfrm>
        </p:grpSpPr>
        <p:pic>
          <p:nvPicPr>
            <p:cNvPr id="20" name="Picture 3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99" cy="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4"/>
            <p:cNvSpPr>
              <a:spLocks/>
            </p:cNvSpPr>
            <p:nvPr/>
          </p:nvSpPr>
          <p:spPr bwMode="auto">
            <a:xfrm>
              <a:off x="132" y="1536"/>
              <a:ext cx="1120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709" y="2985125"/>
            <a:ext cx="3861018" cy="8576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729710"/>
              </p:ext>
            </p:extLst>
          </p:nvPr>
        </p:nvGraphicFramePr>
        <p:xfrm>
          <a:off x="158674" y="3026766"/>
          <a:ext cx="36607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515" name="Equation" r:id="rId9" imgW="2628900" imgH="584200" progId="Equation.3">
                  <p:embed/>
                </p:oleObj>
              </mc:Choice>
              <mc:Fallback>
                <p:oleObj name="Equation" r:id="rId9" imgW="26289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674" y="3026766"/>
                        <a:ext cx="3660775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ounded Rectangular Callout 25"/>
          <p:cNvSpPr/>
          <p:nvPr/>
        </p:nvSpPr>
        <p:spPr>
          <a:xfrm>
            <a:off x="5303852" y="3199839"/>
            <a:ext cx="2690047" cy="607922"/>
          </a:xfrm>
          <a:prstGeom prst="wedgeRoundRectCallout">
            <a:avLst>
              <a:gd name="adj1" fmla="val -92133"/>
              <a:gd name="adj2" fmla="val -5709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30800" y="3232044"/>
            <a:ext cx="2500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Issue with unknown </a:t>
            </a:r>
            <a:r>
              <a:rPr lang="en-US" sz="1400" dirty="0" err="1" smtClean="0"/>
              <a:t>pp</a:t>
            </a:r>
            <a:r>
              <a:rPr lang="en-US" sz="1400" dirty="0"/>
              <a:t>-</a:t>
            </a:r>
            <a:r>
              <a:rPr lang="en-US" sz="1400" dirty="0" smtClean="0"/>
              <a:t>terms in partial wave expansion</a:t>
            </a:r>
            <a:endParaRPr lang="en-US" sz="1400" dirty="0" smtClean="0">
              <a:effectLst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133709" y="4587601"/>
            <a:ext cx="2453313" cy="1408109"/>
          </a:xfrm>
          <a:prstGeom prst="wedgeRoundRectCallout">
            <a:avLst>
              <a:gd name="adj1" fmla="val -3456"/>
              <a:gd name="adj2" fmla="val -9481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8674" y="4703050"/>
            <a:ext cx="2428348" cy="12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/>
              <a:t>Survives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h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integration</a:t>
            </a:r>
          </a:p>
          <a:p>
            <a:pPr marL="342900" indent="-342900">
              <a:buFontTx/>
              <a:buChar char="-"/>
            </a:pPr>
            <a:endParaRPr lang="en-US" sz="400" dirty="0" smtClean="0"/>
          </a:p>
          <a:p>
            <a:pPr marL="342900" indent="-342900">
              <a:buFontTx/>
              <a:buChar char="-"/>
            </a:pPr>
            <a:r>
              <a:rPr lang="en-US" sz="1400" dirty="0" smtClean="0"/>
              <a:t>Collinear factorization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(simple product)</a:t>
            </a:r>
            <a:endParaRPr lang="en-US" sz="1400" dirty="0"/>
          </a:p>
          <a:p>
            <a:endParaRPr lang="en-US" sz="400" dirty="0" smtClean="0"/>
          </a:p>
          <a:p>
            <a:pPr marL="342900" indent="-342900">
              <a:buFontTx/>
              <a:buChar char="-"/>
            </a:pPr>
            <a:r>
              <a:rPr lang="en-US" sz="1400" dirty="0" smtClean="0"/>
              <a:t>DGLAP </a:t>
            </a:r>
            <a:r>
              <a:rPr lang="en-US" sz="1400" dirty="0" err="1" smtClean="0"/>
              <a:t>volution</a:t>
            </a:r>
            <a:r>
              <a:rPr lang="en-US" sz="14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U</a:t>
            </a:r>
            <a:r>
              <a:rPr lang="en-US" sz="1400" dirty="0" smtClean="0"/>
              <a:t>niversality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254861" y="3893833"/>
            <a:ext cx="755479" cy="568761"/>
            <a:chOff x="7937280" y="1625006"/>
            <a:chExt cx="1510957" cy="568761"/>
          </a:xfrm>
        </p:grpSpPr>
        <p:sp>
          <p:nvSpPr>
            <p:cNvPr id="31" name="10-Point Star 30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72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TMD PDFs: </a:t>
            </a:r>
            <a:r>
              <a:rPr lang="en-US" sz="2000" b="0" dirty="0" err="1">
                <a:latin typeface="Arial" pitchFamily="-108" charset="0"/>
              </a:rPr>
              <a:t>f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>
                <a:latin typeface="Arial" pitchFamily="-108" charset="0"/>
              </a:rPr>
              <a:t>(</a:t>
            </a:r>
            <a:r>
              <a:rPr lang="en-US" sz="2000" b="0" dirty="0" err="1">
                <a:latin typeface="Arial" pitchFamily="-108" charset="0"/>
              </a:rPr>
              <a:t>x,k</a:t>
            </a:r>
            <a:r>
              <a:rPr lang="en-US" sz="2000" b="0" baseline="-25000" dirty="0" err="1">
                <a:latin typeface="Arial" pitchFamily="-108" charset="0"/>
              </a:rPr>
              <a:t>T</a:t>
            </a:r>
            <a:r>
              <a:rPr lang="en-US" sz="2000" b="0" dirty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2040804" y="609600"/>
            <a:ext cx="403522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Exclusive Measurements</a:t>
            </a:r>
          </a:p>
          <a:p>
            <a:r>
              <a:rPr lang="en-US" sz="1400" b="0" dirty="0" smtClean="0">
                <a:latin typeface="Arial" pitchFamily="-108" charset="0"/>
              </a:rPr>
              <a:t>Momentum </a:t>
            </a:r>
            <a:r>
              <a:rPr lang="en-US" sz="1400" b="0" dirty="0">
                <a:latin typeface="Arial" pitchFamily="-108" charset="0"/>
              </a:rPr>
              <a:t>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3333CC"/>
              </a:solidFill>
              <a:latin typeface="Arial" pitchFamily="-108" charset="0"/>
            </a:endParaRP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Semi-inclusive measurements</a:t>
            </a:r>
          </a:p>
          <a:p>
            <a:r>
              <a:rPr lang="en-US" sz="1400" dirty="0">
                <a:latin typeface="Arial" pitchFamily="-108" charset="0"/>
              </a:rPr>
              <a:t>M</a:t>
            </a:r>
            <a:r>
              <a:rPr lang="en-US" sz="1400" b="0" dirty="0" smtClean="0">
                <a:latin typeface="Arial" pitchFamily="-108" charset="0"/>
              </a:rPr>
              <a:t>omentum </a:t>
            </a:r>
            <a:r>
              <a:rPr lang="en-US" sz="1400" b="0" dirty="0">
                <a:latin typeface="Arial" pitchFamily="-108" charset="0"/>
              </a:rPr>
              <a:t>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199129"/>
            <a:ext cx="24384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616829" y="4300564"/>
            <a:ext cx="596782" cy="489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339" y="-76200"/>
            <a:ext cx="8895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456100" y="4558444"/>
            <a:ext cx="2880962" cy="2055505"/>
            <a:chOff x="342476" y="4483088"/>
            <a:chExt cx="2880962" cy="2055505"/>
          </a:xfrm>
        </p:grpSpPr>
        <p:grpSp>
          <p:nvGrpSpPr>
            <p:cNvPr id="5" name="Group 42"/>
            <p:cNvGrpSpPr/>
            <p:nvPr/>
          </p:nvGrpSpPr>
          <p:grpSpPr>
            <a:xfrm>
              <a:off x="342476" y="4483088"/>
              <a:ext cx="2880962" cy="2055505"/>
              <a:chOff x="-156418" y="4614327"/>
              <a:chExt cx="2562871" cy="2010255"/>
            </a:xfrm>
          </p:grpSpPr>
          <p:pic>
            <p:nvPicPr>
              <p:cNvPr id="34" name="Picture 5" descr="AN_E70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02702" y="4614327"/>
                <a:ext cx="2498893" cy="1893332"/>
              </a:xfrm>
              <a:prstGeom prst="rect">
                <a:avLst/>
              </a:prstGeom>
              <a:noFill/>
            </p:spPr>
          </p:pic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5029200"/>
                <a:ext cx="1180988" cy="276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0" dirty="0" err="1">
                    <a:solidFill>
                      <a:srgbClr val="0066FF"/>
                    </a:solidFill>
                  </a:rPr>
                  <a:t>p</a:t>
                </a:r>
                <a:r>
                  <a:rPr lang="en-US" sz="1200" b="0" baseline="-25000" dirty="0" err="1">
                    <a:solidFill>
                      <a:srgbClr val="0066FF"/>
                    </a:solidFill>
                  </a:rPr>
                  <a:t>T</a:t>
                </a:r>
                <a:r>
                  <a:rPr lang="en-US" sz="1200" b="0" dirty="0">
                    <a:solidFill>
                      <a:srgbClr val="0066FF"/>
                    </a:solidFill>
                  </a:rPr>
                  <a:t>&lt; 2 </a:t>
                </a:r>
                <a:r>
                  <a:rPr lang="en-US" sz="1200" b="0" dirty="0" err="1">
                    <a:solidFill>
                      <a:srgbClr val="0066FF"/>
                    </a:solidFill>
                  </a:rPr>
                  <a:t>GeV/c</a:t>
                </a:r>
                <a:endParaRPr lang="en-US" sz="1200" b="0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36" name="Text Box 7"/>
              <p:cNvSpPr txBox="1">
                <a:spLocks noChangeArrowheads="1"/>
              </p:cNvSpPr>
              <p:nvPr/>
            </p:nvSpPr>
            <p:spPr bwMode="auto">
              <a:xfrm>
                <a:off x="527436" y="4842927"/>
                <a:ext cx="1160687" cy="24621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200" b="0" dirty="0">
                    <a:solidFill>
                      <a:srgbClr val="008000"/>
                    </a:solidFill>
                    <a:ea typeface="Arial" pitchFamily="-108" charset="0"/>
                    <a:cs typeface="Arial" pitchFamily="-108" charset="0"/>
                  </a:rPr>
                  <a:t>√s = 20 GeV  </a:t>
                </a:r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1996389" y="6255250"/>
                <a:ext cx="410064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F</a:t>
                </a:r>
                <a:endParaRPr lang="it-IT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-156418" y="4980053"/>
                <a:ext cx="477657" cy="33855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N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87848" y="5348873"/>
              <a:ext cx="428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977876" y="4757052"/>
            <a:ext cx="240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solve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proton spin puzzle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914849"/>
              </p:ext>
            </p:extLst>
          </p:nvPr>
        </p:nvGraphicFramePr>
        <p:xfrm>
          <a:off x="4681722" y="5619777"/>
          <a:ext cx="43068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418" name="Equation" r:id="rId7" imgW="3035300" imgH="457200" progId="Equation.3">
                  <p:embed/>
                </p:oleObj>
              </mc:Choice>
              <mc:Fallback>
                <p:oleObj name="Equation" r:id="rId7" imgW="3035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1722" y="5619777"/>
                        <a:ext cx="4306888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05508" y="4536687"/>
            <a:ext cx="2533069" cy="18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9097" y="4338102"/>
            <a:ext cx="325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May explain SSA &amp; Lam-Tung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422922" y="985481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6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36"/>
          <p:cNvSpPr>
            <a:spLocks noChangeArrowheads="1"/>
          </p:cNvSpPr>
          <p:nvPr/>
        </p:nvSpPr>
        <p:spPr bwMode="auto">
          <a:xfrm>
            <a:off x="251916" y="1854039"/>
            <a:ext cx="925720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3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484413"/>
              </p:ext>
            </p:extLst>
          </p:nvPr>
        </p:nvGraphicFramePr>
        <p:xfrm>
          <a:off x="325713" y="720605"/>
          <a:ext cx="1151753" cy="32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08" name="Equation" r:id="rId4" imgW="889000" imgH="228600" progId="Equation.3">
                  <p:embed/>
                </p:oleObj>
              </mc:Choice>
              <mc:Fallback>
                <p:oleObj name="Equation" r:id="rId4" imgW="88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13" y="720605"/>
                        <a:ext cx="1151753" cy="327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183609" y="1047986"/>
            <a:ext cx="655721" cy="62703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1828156" y="1865584"/>
            <a:ext cx="584842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2583421" y="1887460"/>
            <a:ext cx="891761" cy="489036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37754" y="-76200"/>
            <a:ext cx="39223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242305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09" name="Equation" r:id="rId7" imgW="495300" imgH="228600" progId="Equation.3">
                  <p:embed/>
                </p:oleObj>
              </mc:Choice>
              <mc:Fallback>
                <p:oleObj name="Equation" r:id="rId7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4" y="3868842"/>
            <a:ext cx="4115399" cy="27597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5110" y="5918328"/>
            <a:ext cx="2002619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Bacchetta</a:t>
            </a:r>
            <a:r>
              <a:rPr lang="en-US" sz="1200" dirty="0" smtClean="0"/>
              <a:t> et al., PRL 107 (11)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04" y="3214046"/>
            <a:ext cx="1347925" cy="998172"/>
          </a:xfrm>
          <a:prstGeom prst="rect">
            <a:avLst/>
          </a:prstGeom>
        </p:spPr>
      </p:pic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04696"/>
              </p:ext>
            </p:extLst>
          </p:nvPr>
        </p:nvGraphicFramePr>
        <p:xfrm>
          <a:off x="245870" y="1910550"/>
          <a:ext cx="3080883" cy="397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10" name="Equation" r:id="rId11" imgW="1968500" imgH="254000" progId="Equation.3">
                  <p:embed/>
                </p:oleObj>
              </mc:Choice>
              <mc:Fallback>
                <p:oleObj name="Equation" r:id="rId11" imgW="196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870" y="1910550"/>
                        <a:ext cx="3080883" cy="397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 descr="B-logo-small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22" y="1002585"/>
            <a:ext cx="741007" cy="6724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934377" y="1096752"/>
            <a:ext cx="654330" cy="5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3456433" y="1675017"/>
            <a:ext cx="411296" cy="14645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489408"/>
              </p:ext>
            </p:extLst>
          </p:nvPr>
        </p:nvGraphicFramePr>
        <p:xfrm>
          <a:off x="5370970" y="802962"/>
          <a:ext cx="2251075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11" name="Equation" r:id="rId15" imgW="1473200" imgH="228600" progId="Equation.3">
                  <p:embed/>
                </p:oleObj>
              </mc:Choice>
              <mc:Fallback>
                <p:oleObj name="Equation" r:id="rId15" imgW="147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970" y="802962"/>
                        <a:ext cx="2251075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Line 47"/>
          <p:cNvSpPr>
            <a:spLocks noChangeShapeType="1"/>
          </p:cNvSpPr>
          <p:nvPr/>
        </p:nvSpPr>
        <p:spPr bwMode="auto">
          <a:xfrm rot="1140000">
            <a:off x="2046877" y="2399672"/>
            <a:ext cx="120336" cy="31402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 flipH="1">
            <a:off x="839331" y="1559143"/>
            <a:ext cx="17578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569195" y="2776378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collinear extraction !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732873" y="3597682"/>
            <a:ext cx="8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 NEW !!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15" y="3048002"/>
            <a:ext cx="5095816" cy="34631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622045" y="5587977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1104.2425</a:t>
            </a:r>
            <a:endParaRPr lang="en-US" sz="1200" dirty="0"/>
          </a:p>
        </p:txBody>
      </p:sp>
      <p:sp>
        <p:nvSpPr>
          <p:cNvPr id="80" name="Line 2"/>
          <p:cNvSpPr>
            <a:spLocks noChangeShapeType="1"/>
          </p:cNvSpPr>
          <p:nvPr/>
        </p:nvSpPr>
        <p:spPr bwMode="auto">
          <a:xfrm>
            <a:off x="5953053" y="2398380"/>
            <a:ext cx="0" cy="41620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3"/>
          <p:cNvSpPr>
            <a:spLocks noChangeShapeType="1"/>
          </p:cNvSpPr>
          <p:nvPr/>
        </p:nvSpPr>
        <p:spPr bwMode="auto">
          <a:xfrm>
            <a:off x="6529316" y="2392008"/>
            <a:ext cx="958850" cy="1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7065891" y="1911902"/>
            <a:ext cx="3273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0" dirty="0"/>
              <a:t>q</a:t>
            </a:r>
            <a:r>
              <a:rPr lang="en-US" sz="1200" b="0" baseline="-25000" dirty="0"/>
              <a:t>1</a:t>
            </a:r>
          </a:p>
        </p:txBody>
      </p:sp>
      <p:sp>
        <p:nvSpPr>
          <p:cNvPr id="83" name="Line 5"/>
          <p:cNvSpPr>
            <a:spLocks noChangeShapeType="1"/>
          </p:cNvSpPr>
          <p:nvPr/>
        </p:nvSpPr>
        <p:spPr bwMode="auto">
          <a:xfrm>
            <a:off x="6989691" y="2396631"/>
            <a:ext cx="0" cy="41001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6989691" y="2695313"/>
            <a:ext cx="9404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 b="0" dirty="0" smtClean="0">
                <a:solidFill>
                  <a:srgbClr val="FF0000"/>
                </a:solidFill>
              </a:rPr>
              <a:t>quark spin</a:t>
            </a:r>
            <a:endParaRPr lang="en-US" sz="1000" b="0" dirty="0">
              <a:solidFill>
                <a:srgbClr val="FF0000"/>
              </a:solidFill>
            </a:endParaRPr>
          </a:p>
        </p:txBody>
      </p:sp>
      <p:sp>
        <p:nvSpPr>
          <p:cNvPr id="85" name="Oval 9"/>
          <p:cNvSpPr>
            <a:spLocks noChangeArrowheads="1"/>
          </p:cNvSpPr>
          <p:nvPr/>
        </p:nvSpPr>
        <p:spPr bwMode="auto">
          <a:xfrm>
            <a:off x="6297541" y="2269941"/>
            <a:ext cx="231775" cy="224349"/>
          </a:xfrm>
          <a:prstGeom prst="ellipse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de-DE" b="0">
              <a:latin typeface="Calibri" pitchFamily="34" charset="0"/>
            </a:endParaRPr>
          </a:p>
        </p:txBody>
      </p:sp>
      <p:sp>
        <p:nvSpPr>
          <p:cNvPr id="86" name="Line 10"/>
          <p:cNvSpPr>
            <a:spLocks noChangeShapeType="1"/>
          </p:cNvSpPr>
          <p:nvPr/>
        </p:nvSpPr>
        <p:spPr bwMode="auto">
          <a:xfrm>
            <a:off x="5375203" y="2392310"/>
            <a:ext cx="103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11"/>
          <p:cNvSpPr>
            <a:spLocks noChangeShapeType="1"/>
          </p:cNvSpPr>
          <p:nvPr/>
        </p:nvSpPr>
        <p:spPr bwMode="auto">
          <a:xfrm>
            <a:off x="6427351" y="1872183"/>
            <a:ext cx="0" cy="35223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8" name="Line 12"/>
          <p:cNvSpPr>
            <a:spLocks noChangeShapeType="1"/>
          </p:cNvSpPr>
          <p:nvPr/>
        </p:nvSpPr>
        <p:spPr bwMode="auto">
          <a:xfrm flipH="1" flipV="1">
            <a:off x="6413427" y="2532389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9" name="Text Box 14"/>
          <p:cNvSpPr txBox="1">
            <a:spLocks noChangeArrowheads="1"/>
          </p:cNvSpPr>
          <p:nvPr/>
        </p:nvSpPr>
        <p:spPr bwMode="auto">
          <a:xfrm>
            <a:off x="6460671" y="2679248"/>
            <a:ext cx="325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e</a:t>
            </a:r>
            <a:r>
              <a:rPr lang="en-US" sz="1400" b="0" baseline="30000" dirty="0" smtClean="0">
                <a:latin typeface="Calibri" pitchFamily="34" charset="0"/>
              </a:rPr>
              <a:t>+</a:t>
            </a:r>
            <a:endParaRPr lang="en-US" sz="1400" b="0" baseline="30000" dirty="0">
              <a:latin typeface="Calibri" pitchFamily="34" charset="0"/>
            </a:endParaRPr>
          </a:p>
        </p:txBody>
      </p:sp>
      <p:sp>
        <p:nvSpPr>
          <p:cNvPr id="90" name="Text Box 15"/>
          <p:cNvSpPr txBox="1">
            <a:spLocks noChangeArrowheads="1"/>
          </p:cNvSpPr>
          <p:nvPr/>
        </p:nvSpPr>
        <p:spPr bwMode="auto">
          <a:xfrm>
            <a:off x="5438703" y="2418314"/>
            <a:ext cx="3273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0" dirty="0"/>
              <a:t>q</a:t>
            </a:r>
            <a:r>
              <a:rPr lang="en-US" sz="1200" b="0" baseline="-25000" dirty="0"/>
              <a:t>2</a:t>
            </a:r>
          </a:p>
        </p:txBody>
      </p:sp>
      <p:sp>
        <p:nvSpPr>
          <p:cNvPr id="91" name="Text Box 16"/>
          <p:cNvSpPr txBox="1">
            <a:spLocks noChangeArrowheads="1"/>
          </p:cNvSpPr>
          <p:nvPr/>
        </p:nvSpPr>
        <p:spPr bwMode="auto">
          <a:xfrm>
            <a:off x="5149900" y="2739022"/>
            <a:ext cx="9550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 b="0" dirty="0" smtClean="0">
                <a:solidFill>
                  <a:srgbClr val="FF0000"/>
                </a:solidFill>
              </a:rPr>
              <a:t>quark spin</a:t>
            </a:r>
            <a:endParaRPr lang="en-US" sz="1000" b="0" dirty="0">
              <a:solidFill>
                <a:srgbClr val="FF0000"/>
              </a:solidFill>
            </a:endParaRPr>
          </a:p>
        </p:txBody>
      </p:sp>
      <p:graphicFrame>
        <p:nvGraphicFramePr>
          <p:cNvPr id="92" name="Object 1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18053665"/>
              </p:ext>
            </p:extLst>
          </p:nvPr>
        </p:nvGraphicFramePr>
        <p:xfrm>
          <a:off x="4600503" y="1805655"/>
          <a:ext cx="636988" cy="301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12" name="Equation" r:id="rId18" imgW="482400" imgH="228600" progId="Equation.3">
                  <p:embed/>
                </p:oleObj>
              </mc:Choice>
              <mc:Fallback>
                <p:oleObj name="Equation" r:id="rId18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03" y="1805655"/>
                        <a:ext cx="636988" cy="301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" name="Group 92"/>
          <p:cNvGrpSpPr/>
          <p:nvPr/>
        </p:nvGrpSpPr>
        <p:grpSpPr>
          <a:xfrm>
            <a:off x="3847951" y="1868388"/>
            <a:ext cx="1528840" cy="1011889"/>
            <a:chOff x="2014399" y="2356926"/>
            <a:chExt cx="1528840" cy="1011889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auto">
            <a:xfrm>
              <a:off x="2014399" y="2869341"/>
              <a:ext cx="14605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5" name="Oval 21"/>
            <p:cNvSpPr>
              <a:spLocks noChangeArrowheads="1"/>
            </p:cNvSpPr>
            <p:nvPr/>
          </p:nvSpPr>
          <p:spPr bwMode="auto">
            <a:xfrm>
              <a:off x="2082739" y="2356926"/>
              <a:ext cx="384175" cy="1011889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de-DE" b="0">
                <a:latin typeface="Calibri" pitchFamily="34" charset="0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 flipH="1" flipV="1">
              <a:off x="2428814" y="2507007"/>
              <a:ext cx="1114425" cy="3744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26"/>
            <p:cNvSpPr>
              <a:spLocks noChangeShapeType="1"/>
            </p:cNvSpPr>
            <p:nvPr/>
          </p:nvSpPr>
          <p:spPr bwMode="auto">
            <a:xfrm flipV="1">
              <a:off x="2274826" y="2395607"/>
              <a:ext cx="0" cy="48583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8" name="Line 27"/>
            <p:cNvSpPr>
              <a:spLocks noChangeShapeType="1"/>
            </p:cNvSpPr>
            <p:nvPr/>
          </p:nvSpPr>
          <p:spPr bwMode="auto">
            <a:xfrm flipV="1">
              <a:off x="2296370" y="2551736"/>
              <a:ext cx="114300" cy="29861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9" name="Text Box 29"/>
            <p:cNvSpPr txBox="1">
              <a:spLocks noChangeArrowheads="1"/>
            </p:cNvSpPr>
            <p:nvPr/>
          </p:nvSpPr>
          <p:spPr bwMode="auto">
            <a:xfrm>
              <a:off x="2967882" y="2953036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0" dirty="0">
                  <a:latin typeface="Calibri" pitchFamily="34" charset="0"/>
                </a:rPr>
                <a:t>z</a:t>
              </a:r>
              <a:r>
                <a:rPr lang="en-US" sz="1200" b="0" baseline="-250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100" name="Line 19"/>
            <p:cNvSpPr>
              <a:spLocks noChangeShapeType="1"/>
            </p:cNvSpPr>
            <p:nvPr/>
          </p:nvSpPr>
          <p:spPr bwMode="auto">
            <a:xfrm flipH="1">
              <a:off x="2425639" y="2880592"/>
              <a:ext cx="1106936" cy="3505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425951" y="1854039"/>
            <a:ext cx="1637015" cy="1026238"/>
            <a:chOff x="5592399" y="2342577"/>
            <a:chExt cx="1637015" cy="1026238"/>
          </a:xfrm>
        </p:grpSpPr>
        <p:sp>
          <p:nvSpPr>
            <p:cNvPr id="102" name="Line 17"/>
            <p:cNvSpPr>
              <a:spLocks noChangeShapeType="1"/>
            </p:cNvSpPr>
            <p:nvPr/>
          </p:nvSpPr>
          <p:spPr bwMode="auto">
            <a:xfrm>
              <a:off x="5654614" y="2881437"/>
              <a:ext cx="14605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3" name="Line 19"/>
            <p:cNvSpPr>
              <a:spLocks noChangeShapeType="1"/>
            </p:cNvSpPr>
            <p:nvPr/>
          </p:nvSpPr>
          <p:spPr bwMode="auto">
            <a:xfrm flipV="1">
              <a:off x="5642518" y="2638944"/>
              <a:ext cx="1202721" cy="2258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Oval 20"/>
            <p:cNvSpPr>
              <a:spLocks noChangeArrowheads="1"/>
            </p:cNvSpPr>
            <p:nvPr/>
          </p:nvSpPr>
          <p:spPr bwMode="auto">
            <a:xfrm>
              <a:off x="6845239" y="2356925"/>
              <a:ext cx="384175" cy="101189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de-DE" b="0">
                <a:latin typeface="Calibri" pitchFamily="34" charset="0"/>
              </a:endParaRPr>
            </a:p>
          </p:txBody>
        </p:sp>
        <p:sp>
          <p:nvSpPr>
            <p:cNvPr id="105" name="Text Box 30"/>
            <p:cNvSpPr txBox="1">
              <a:spLocks noChangeArrowheads="1"/>
            </p:cNvSpPr>
            <p:nvPr/>
          </p:nvSpPr>
          <p:spPr bwMode="auto">
            <a:xfrm>
              <a:off x="6289614" y="3006763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0" dirty="0">
                  <a:latin typeface="Calibri" pitchFamily="34" charset="0"/>
                </a:rPr>
                <a:t>z</a:t>
              </a:r>
              <a:r>
                <a:rPr lang="en-US" sz="1200" b="0" baseline="-250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>
              <a:off x="5592399" y="2886639"/>
              <a:ext cx="1295400" cy="2970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27"/>
            <p:cNvSpPr>
              <a:spLocks noChangeShapeType="1"/>
            </p:cNvSpPr>
            <p:nvPr/>
          </p:nvSpPr>
          <p:spPr bwMode="auto">
            <a:xfrm flipH="1" flipV="1">
              <a:off x="6845239" y="2639645"/>
              <a:ext cx="188912" cy="224349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8" name="Line 27"/>
            <p:cNvSpPr>
              <a:spLocks noChangeShapeType="1"/>
            </p:cNvSpPr>
            <p:nvPr/>
          </p:nvSpPr>
          <p:spPr bwMode="auto">
            <a:xfrm flipV="1">
              <a:off x="7034151" y="2342577"/>
              <a:ext cx="0" cy="52141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8642115" y="2325966"/>
            <a:ext cx="40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200" i="1" baseline="-25000" dirty="0" smtClean="0">
                <a:latin typeface="Times New Roman" pitchFamily="18" charset="0"/>
                <a:cs typeface="Times New Roman" pitchFamily="18" charset="0"/>
              </a:rPr>
              <a:t>R1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905852" y="2411387"/>
            <a:ext cx="40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200" i="1" baseline="-25000" dirty="0" smtClean="0">
                <a:latin typeface="Times New Roman" pitchFamily="18" charset="0"/>
                <a:cs typeface="Times New Roman" pitchFamily="18" charset="0"/>
              </a:rPr>
              <a:t>R2</a:t>
            </a:r>
            <a:endParaRPr lang="en-US" sz="1200" dirty="0"/>
          </a:p>
        </p:txBody>
      </p:sp>
      <p:graphicFrame>
        <p:nvGraphicFramePr>
          <p:cNvPr id="111" name="Object 1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04391379"/>
              </p:ext>
            </p:extLst>
          </p:nvPr>
        </p:nvGraphicFramePr>
        <p:xfrm>
          <a:off x="8005127" y="1807339"/>
          <a:ext cx="636988" cy="301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13" name="Equation" r:id="rId20" imgW="482400" imgH="228600" progId="Equation.3">
                  <p:embed/>
                </p:oleObj>
              </mc:Choice>
              <mc:Fallback>
                <p:oleObj name="Equation" r:id="rId20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5127" y="1807339"/>
                        <a:ext cx="636988" cy="301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Text Box 14"/>
          <p:cNvSpPr txBox="1">
            <a:spLocks noChangeArrowheads="1"/>
          </p:cNvSpPr>
          <p:nvPr/>
        </p:nvSpPr>
        <p:spPr bwMode="auto">
          <a:xfrm>
            <a:off x="6486980" y="1789249"/>
            <a:ext cx="297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e</a:t>
            </a:r>
            <a:r>
              <a:rPr lang="en-US" sz="1400" baseline="30000" dirty="0" smtClean="0">
                <a:latin typeface="Calibri" pitchFamily="34" charset="0"/>
              </a:rPr>
              <a:t>-</a:t>
            </a:r>
            <a:endParaRPr lang="en-US" sz="1400" b="0" baseline="30000" dirty="0">
              <a:latin typeface="Calibri" pitchFamily="34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270552" y="1207173"/>
            <a:ext cx="2922960" cy="351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5317504" y="1207174"/>
            <a:ext cx="294754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Different from zero correlations !</a:t>
            </a:r>
            <a:endParaRPr lang="en-US" sz="16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3112250" y="3868842"/>
            <a:ext cx="755479" cy="568761"/>
            <a:chOff x="7937280" y="1625006"/>
            <a:chExt cx="1510957" cy="568761"/>
          </a:xfrm>
        </p:grpSpPr>
        <p:sp>
          <p:nvSpPr>
            <p:cNvPr id="65" name="10-Point Star 64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45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3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9014" y="3529619"/>
            <a:ext cx="5027092" cy="297964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37754" y="-76200"/>
            <a:ext cx="39223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929594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3506" name="Equation" r:id="rId5" imgW="495300" imgH="228600" progId="Equation.3">
                  <p:embed/>
                </p:oleObj>
              </mc:Choice>
              <mc:Fallback>
                <p:oleObj name="Equation" r:id="rId5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Picture 1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634" y="802109"/>
            <a:ext cx="5027092" cy="29800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12396" y="1390319"/>
            <a:ext cx="3210550" cy="1150944"/>
            <a:chOff x="5212396" y="1390319"/>
            <a:chExt cx="3210550" cy="1150944"/>
          </a:xfrm>
        </p:grpSpPr>
        <p:sp>
          <p:nvSpPr>
            <p:cNvPr id="67" name="Oval Callout 66"/>
            <p:cNvSpPr/>
            <p:nvPr/>
          </p:nvSpPr>
          <p:spPr>
            <a:xfrm>
              <a:off x="5212396" y="1390319"/>
              <a:ext cx="3143709" cy="1150944"/>
            </a:xfrm>
            <a:prstGeom prst="wedgeEllipseCallout">
              <a:avLst>
                <a:gd name="adj1" fmla="val -39508"/>
                <a:gd name="adj2" fmla="val 11448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318305" y="1644319"/>
              <a:ext cx="3104641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dirty="0"/>
                <a:t>No significant asymmetries seen </a:t>
              </a:r>
              <a:r>
                <a:rPr lang="en-US" sz="1400" dirty="0" smtClean="0"/>
                <a:t>in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 err="1" smtClean="0"/>
                <a:t>pp</a:t>
              </a:r>
              <a:r>
                <a:rPr lang="en-US" sz="1400" dirty="0" smtClean="0"/>
                <a:t> reactions at </a:t>
              </a:r>
              <a:r>
                <a:rPr lang="en-US" sz="1400" dirty="0"/>
                <a:t>mid-rapidity.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44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8843" y="996119"/>
            <a:ext cx="502725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ivers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TMD 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hallenge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74920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3995" y="4184225"/>
            <a:ext cx="900419" cy="789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3278513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7997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9750529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7998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144058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999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888744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000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77982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001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525641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002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394055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003" name="Equation" r:id="rId22" imgW="228600" imgH="266400" progId="Equation.3">
                  <p:embed/>
                </p:oleObj>
              </mc:Choice>
              <mc:Fallback>
                <p:oleObj name="Equation" r:id="rId2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102293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004" name="Equation" r:id="rId24" imgW="177480" imgH="266400" progId="Equation.3">
                  <p:embed/>
                </p:oleObj>
              </mc:Choice>
              <mc:Fallback>
                <p:oleObj name="Equation" r:id="rId24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6494890" y="1791381"/>
            <a:ext cx="2510563" cy="1994972"/>
          </a:xfrm>
          <a:prstGeom prst="wedgeEllipseCallout">
            <a:avLst>
              <a:gd name="adj1" fmla="val -137744"/>
              <a:gd name="adj2" fmla="val 6931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Na</a:t>
            </a:r>
            <a:r>
              <a:rPr lang="fr-FR" sz="1400" dirty="0" err="1" smtClean="0"/>
              <a:t>ï</a:t>
            </a:r>
            <a:r>
              <a:rPr lang="en-US" sz="1400" dirty="0" err="1" smtClean="0"/>
              <a:t>ve</a:t>
            </a:r>
            <a:r>
              <a:rPr lang="en-US" sz="1400" dirty="0" smtClean="0"/>
              <a:t>-T-odd</a:t>
            </a:r>
          </a:p>
          <a:p>
            <a:pPr algn="ctr"/>
            <a:r>
              <a:rPr lang="en-US" sz="1400" dirty="0" smtClean="0"/>
              <a:t>Non-trivial gauge link</a:t>
            </a:r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Process dependence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6856188" y="3303219"/>
            <a:ext cx="1712927" cy="126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856188" y="2379944"/>
            <a:ext cx="1712927" cy="1135415"/>
            <a:chOff x="6973873" y="5148185"/>
            <a:chExt cx="1712927" cy="113541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973873" y="5148185"/>
              <a:ext cx="1712927" cy="96546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64090" y="590260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30595" y="59142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46083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96696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748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770320" y="613469"/>
            <a:ext cx="5219777" cy="2515454"/>
            <a:chOff x="3912678" y="4317397"/>
            <a:chExt cx="5219777" cy="2515454"/>
          </a:xfrm>
        </p:grpSpPr>
        <p:grpSp>
          <p:nvGrpSpPr>
            <p:cNvPr id="10" name="Group 9"/>
            <p:cNvGrpSpPr/>
            <p:nvPr/>
          </p:nvGrpSpPr>
          <p:grpSpPr>
            <a:xfrm>
              <a:off x="3912678" y="4393440"/>
              <a:ext cx="5219777" cy="2439411"/>
              <a:chOff x="3924223" y="4400570"/>
              <a:chExt cx="5219777" cy="2439411"/>
            </a:xfrm>
          </p:grpSpPr>
          <p:pic>
            <p:nvPicPr>
              <p:cNvPr id="38" name="Picture 11" descr="siver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223" y="4400570"/>
                <a:ext cx="5219777" cy="2439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551500" y="4585920"/>
                <a:ext cx="395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h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537053" y="5474862"/>
                <a:ext cx="357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h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-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5" name="Rounded Rectangle 54"/>
            <p:cNvSpPr/>
            <p:nvPr/>
          </p:nvSpPr>
          <p:spPr>
            <a:xfrm>
              <a:off x="6673236" y="4317397"/>
              <a:ext cx="1214937" cy="29187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COMPASS  p</a:t>
              </a:r>
              <a:endParaRPr lang="en-US" sz="14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20106" y="2853642"/>
            <a:ext cx="3837990" cy="275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0120" y="697032"/>
            <a:ext cx="2995627" cy="109878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0526" y="626837"/>
            <a:ext cx="3614706" cy="3780476"/>
            <a:chOff x="200526" y="626837"/>
            <a:chExt cx="3614706" cy="3780476"/>
          </a:xfrm>
        </p:grpSpPr>
        <p:pic>
          <p:nvPicPr>
            <p:cNvPr id="6" name="Picture 5" descr="lucianomarkus.sivers-1a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26" y="626837"/>
              <a:ext cx="3614705" cy="373740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878530" y="4036433"/>
              <a:ext cx="2936702" cy="37088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760666" y="4016375"/>
            <a:ext cx="3030284" cy="11109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37697" y="-76200"/>
            <a:ext cx="35224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380738" y="613469"/>
            <a:ext cx="10834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HERMES  p</a:t>
            </a:r>
            <a:endParaRPr lang="en-US" sz="1400" dirty="0"/>
          </a:p>
        </p:txBody>
      </p:sp>
      <p:sp>
        <p:nvSpPr>
          <p:cNvPr id="50" name="Oval 49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567479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559" name="Equation" r:id="rId6" imgW="546100" imgH="228600" progId="Equation.3">
                  <p:embed/>
                </p:oleObj>
              </mc:Choice>
              <mc:Fallback>
                <p:oleObj name="Equation" r:id="rId6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411573" y="2997814"/>
            <a:ext cx="4355435" cy="1097294"/>
            <a:chOff x="4438845" y="2989939"/>
            <a:chExt cx="4355435" cy="1097294"/>
          </a:xfrm>
        </p:grpSpPr>
        <p:sp>
          <p:nvSpPr>
            <p:cNvPr id="48" name="Rounded Rectangle 47"/>
            <p:cNvSpPr/>
            <p:nvPr/>
          </p:nvSpPr>
          <p:spPr>
            <a:xfrm>
              <a:off x="4438845" y="2989939"/>
              <a:ext cx="4355435" cy="10972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14068" y="3069810"/>
              <a:ext cx="37254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Non zero ! for positive hadrons on proton</a:t>
              </a:r>
              <a:endParaRPr lang="en-US" sz="800" baseline="30000" dirty="0"/>
            </a:p>
            <a:p>
              <a:endParaRPr lang="en-US" sz="800" dirty="0"/>
            </a:p>
            <a:p>
              <a:r>
                <a:rPr lang="en-US" sz="1400" dirty="0" smtClean="0"/>
                <a:t>Flavor tagging: K</a:t>
              </a:r>
              <a:r>
                <a:rPr lang="en-US" sz="2000" baseline="30000" dirty="0" smtClean="0"/>
                <a:t>+</a:t>
              </a:r>
              <a:r>
                <a:rPr lang="en-US" sz="1400" dirty="0" smtClean="0"/>
                <a:t> signals larger than </a:t>
              </a:r>
              <a:r>
                <a:rPr lang="en-US" sz="1400" dirty="0" smtClean="0">
                  <a:latin typeface="Symbol"/>
                </a:rPr>
                <a:t>p</a:t>
              </a:r>
              <a:r>
                <a:rPr lang="en-US" sz="2000" baseline="30000" dirty="0" smtClean="0"/>
                <a:t>+</a:t>
              </a:r>
            </a:p>
            <a:p>
              <a:r>
                <a:rPr lang="en-US" sz="2000" baseline="30000" dirty="0"/>
                <a:t> </a:t>
              </a:r>
              <a:r>
                <a:rPr lang="en-US" sz="2000" baseline="30000" dirty="0" smtClean="0"/>
                <a:t>                         </a:t>
              </a:r>
              <a:r>
                <a:rPr lang="en-US" sz="1400" dirty="0" smtClean="0"/>
                <a:t>No signal on deuteron target</a:t>
              </a:r>
              <a:r>
                <a:rPr lang="en-US" sz="2000" dirty="0" smtClean="0"/>
                <a:t> </a:t>
              </a:r>
              <a:endParaRPr lang="en-US" sz="2000" dirty="0"/>
            </a:p>
          </p:txBody>
        </p:sp>
      </p:grp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lucianomarkus.sivers-1b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2" y="3942801"/>
            <a:ext cx="3628074" cy="26724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9564" y="262395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958384" y="262600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165457" y="2643101"/>
            <a:ext cx="1024622" cy="365510"/>
            <a:chOff x="3614830" y="6186702"/>
            <a:chExt cx="1024622" cy="365510"/>
          </a:xfrm>
        </p:grpSpPr>
        <p:sp>
          <p:nvSpPr>
            <p:cNvPr id="53" name="TextBox 52"/>
            <p:cNvSpPr txBox="1"/>
            <p:nvPr/>
          </p:nvSpPr>
          <p:spPr>
            <a:xfrm rot="10800000">
              <a:off x="3792170" y="6305991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T</a:t>
              </a:r>
              <a:endParaRPr lang="en-US" sz="10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830" y="6186702"/>
              <a:ext cx="1024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</a:t>
              </a:r>
              <a:r>
                <a:rPr lang="en-US" sz="1600" baseline="-25000" dirty="0" err="1" smtClean="0"/>
                <a:t>h</a:t>
              </a:r>
              <a:r>
                <a:rPr lang="en-US" sz="1600" baseline="-25000" dirty="0" smtClean="0"/>
                <a:t>   </a:t>
              </a:r>
              <a:r>
                <a:rPr lang="en-US" sz="1200" dirty="0" smtClean="0"/>
                <a:t>(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/c)</a:t>
              </a:r>
              <a:endParaRPr lang="en-US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20644" y="4342524"/>
            <a:ext cx="4787016" cy="2273683"/>
            <a:chOff x="4135923" y="626378"/>
            <a:chExt cx="4787016" cy="22736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5923" y="906706"/>
              <a:ext cx="4787016" cy="1993355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5550288" y="626378"/>
              <a:ext cx="1157596" cy="29187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Jlab</a:t>
              </a:r>
              <a:r>
                <a:rPr lang="en-US" sz="1400" dirty="0" smtClean="0"/>
                <a:t> Hall-A  n</a:t>
              </a:r>
              <a:endParaRPr lang="en-US" sz="14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69581" y="969664"/>
              <a:ext cx="577787" cy="3696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58527" y="944987"/>
              <a:ext cx="489524" cy="3250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3057" y="4178269"/>
            <a:ext cx="1579479" cy="75552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549703" y="4178269"/>
            <a:ext cx="755479" cy="568761"/>
            <a:chOff x="7937280" y="1625006"/>
            <a:chExt cx="1510957" cy="568761"/>
          </a:xfrm>
        </p:grpSpPr>
        <p:sp>
          <p:nvSpPr>
            <p:cNvPr id="41" name="10-Point Star 40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96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37702" y="-76200"/>
            <a:ext cx="35224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4" descr="sivers_her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44" y="660921"/>
            <a:ext cx="5186400" cy="37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04" y="4521493"/>
            <a:ext cx="3405834" cy="20935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4000" y="4495990"/>
            <a:ext cx="4918363" cy="1926366"/>
            <a:chOff x="4064000" y="4299725"/>
            <a:chExt cx="4918363" cy="19263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4000" y="4299725"/>
              <a:ext cx="4895273" cy="16224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7091" y="5913130"/>
              <a:ext cx="4895272" cy="312961"/>
            </a:xfrm>
            <a:prstGeom prst="rect">
              <a:avLst/>
            </a:prstGeom>
          </p:spPr>
        </p:pic>
      </p:grpSp>
      <p:pic>
        <p:nvPicPr>
          <p:cNvPr id="16" name="Picture 13" descr="q_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41" y="2701125"/>
            <a:ext cx="2238059" cy="16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4"/>
          <p:cNvSpPr>
            <a:spLocks/>
          </p:cNvSpPr>
          <p:nvPr/>
        </p:nvSpPr>
        <p:spPr bwMode="auto">
          <a:xfrm>
            <a:off x="7968148" y="3390827"/>
            <a:ext cx="831926" cy="610500"/>
          </a:xfrm>
          <a:custGeom>
            <a:avLst/>
            <a:gdLst>
              <a:gd name="T0" fmla="*/ 0 w 1108"/>
              <a:gd name="T1" fmla="*/ 835 h 835"/>
              <a:gd name="T2" fmla="*/ 1108 w 1108"/>
              <a:gd name="T3" fmla="*/ 0 h 835"/>
              <a:gd name="T4" fmla="*/ 934 w 1108"/>
              <a:gd name="T5" fmla="*/ 177 h 835"/>
              <a:gd name="T6" fmla="*/ 803 w 1108"/>
              <a:gd name="T7" fmla="*/ 299 h 835"/>
              <a:gd name="T8" fmla="*/ 322 w 1108"/>
              <a:gd name="T9" fmla="*/ 704 h 835"/>
              <a:gd name="T10" fmla="*/ 162 w 1108"/>
              <a:gd name="T11" fmla="*/ 829 h 835"/>
              <a:gd name="T12" fmla="*/ 0 w 1108"/>
              <a:gd name="T13" fmla="*/ 83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8" h="835">
                <a:moveTo>
                  <a:pt x="0" y="835"/>
                </a:moveTo>
                <a:lnTo>
                  <a:pt x="1108" y="0"/>
                </a:lnTo>
                <a:lnTo>
                  <a:pt x="934" y="177"/>
                </a:lnTo>
                <a:lnTo>
                  <a:pt x="803" y="299"/>
                </a:lnTo>
                <a:lnTo>
                  <a:pt x="322" y="704"/>
                </a:lnTo>
                <a:lnTo>
                  <a:pt x="162" y="829"/>
                </a:lnTo>
                <a:lnTo>
                  <a:pt x="0" y="83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 rot="19262495">
            <a:off x="7217217" y="4869659"/>
            <a:ext cx="1274975" cy="43064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Left Arrow 7"/>
          <p:cNvSpPr/>
          <p:nvPr/>
        </p:nvSpPr>
        <p:spPr>
          <a:xfrm>
            <a:off x="8485802" y="3879273"/>
            <a:ext cx="300297" cy="981363"/>
          </a:xfrm>
          <a:prstGeom prst="curvedLef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05941" y="4357416"/>
            <a:ext cx="1083119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COMPASS</a:t>
            </a:r>
            <a:endParaRPr lang="en-US" sz="1400" dirty="0"/>
          </a:p>
        </p:txBody>
      </p:sp>
      <p:sp>
        <p:nvSpPr>
          <p:cNvPr id="25" name="Rounded Rectangle 24"/>
          <p:cNvSpPr/>
          <p:nvPr/>
        </p:nvSpPr>
        <p:spPr>
          <a:xfrm>
            <a:off x="869204" y="4285167"/>
            <a:ext cx="1083119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HERMES</a:t>
            </a:r>
            <a:endParaRPr lang="en-US" sz="1400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6976638" y="819385"/>
            <a:ext cx="2050723" cy="897054"/>
          </a:xfrm>
          <a:prstGeom prst="wedgeRoundRectCallout">
            <a:avLst>
              <a:gd name="adj1" fmla="val -65297"/>
              <a:gd name="adj2" fmla="val 1034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43858" y="910935"/>
            <a:ext cx="2110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HERMES </a:t>
            </a:r>
            <a:r>
              <a:rPr lang="en-US" sz="1400" dirty="0" err="1" smtClean="0"/>
              <a:t>vs</a:t>
            </a:r>
            <a:r>
              <a:rPr lang="en-US" sz="1400" dirty="0" smtClean="0"/>
              <a:t> COMPASS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omparison: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re data consistent ? </a:t>
            </a:r>
            <a:endParaRPr lang="en-US" sz="1400" dirty="0" smtClean="0">
              <a:effectLst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11501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576" name="Equation" r:id="rId9" imgW="546100" imgH="228600" progId="Equation.3">
                  <p:embed/>
                </p:oleObj>
              </mc:Choice>
              <mc:Fallback>
                <p:oleObj name="Equation" r:id="rId9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6145331" y="2272693"/>
            <a:ext cx="755479" cy="568761"/>
            <a:chOff x="7937280" y="1625006"/>
            <a:chExt cx="1510957" cy="568761"/>
          </a:xfrm>
        </p:grpSpPr>
        <p:sp>
          <p:nvSpPr>
            <p:cNvPr id="31" name="10-Point Star 30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76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587" y="3642101"/>
            <a:ext cx="3614153" cy="298560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126731" y="3080349"/>
            <a:ext cx="3838371" cy="62123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5868" y="583503"/>
            <a:ext cx="3436890" cy="2564599"/>
            <a:chOff x="35868" y="583503"/>
            <a:chExt cx="3436890" cy="2564599"/>
          </a:xfrm>
        </p:grpSpPr>
        <p:pic>
          <p:nvPicPr>
            <p:cNvPr id="38" name="Picture 37" descr="Sivers_extracti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8" y="583503"/>
              <a:ext cx="3436890" cy="25576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85818" y="3024908"/>
              <a:ext cx="208208" cy="123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56095" y="3151824"/>
            <a:ext cx="3564924" cy="822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6" y="4043293"/>
            <a:ext cx="2799865" cy="25602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76913" y="-76200"/>
            <a:ext cx="42440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challenges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772771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835" name="Equation" r:id="rId7" imgW="546100" imgH="228600" progId="Equation.3">
                  <p:embed/>
                </p:oleObj>
              </mc:Choice>
              <mc:Fallback>
                <p:oleObj name="Equation" r:id="rId7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 Box 88"/>
          <p:cNvSpPr txBox="1">
            <a:spLocks noChangeArrowheads="1"/>
          </p:cNvSpPr>
          <p:nvPr/>
        </p:nvSpPr>
        <p:spPr bwMode="auto">
          <a:xfrm>
            <a:off x="3957781" y="654959"/>
            <a:ext cx="48418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Coverage at large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baseline="-25000" dirty="0" smtClean="0">
                <a:latin typeface="Arial"/>
              </a:rPr>
              <a:t> </a:t>
            </a:r>
            <a:r>
              <a:rPr lang="en-US" sz="1400" b="1" dirty="0" smtClean="0">
                <a:latin typeface="Arial"/>
              </a:rPr>
              <a:t>and relation with twist-3 collinear approach</a:t>
            </a:r>
            <a:endParaRPr lang="en-US" sz="1400" b="1" dirty="0"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56" y="3137054"/>
            <a:ext cx="337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Sivers</a:t>
            </a:r>
            <a:r>
              <a:rPr lang="en-US" sz="1400" b="1" i="1" dirty="0" smtClean="0"/>
              <a:t> effect from SIDIS to </a:t>
            </a:r>
            <a:r>
              <a:rPr lang="en-US" sz="1400" b="1" i="1" dirty="0" err="1" smtClean="0"/>
              <a:t>Drell</a:t>
            </a:r>
            <a:r>
              <a:rPr lang="en-US" sz="1400" b="1" i="1" dirty="0" smtClean="0"/>
              <a:t>-Yan:</a:t>
            </a:r>
            <a:endParaRPr lang="en-US" sz="1400" b="1" i="1" dirty="0"/>
          </a:p>
        </p:txBody>
      </p:sp>
      <p:sp>
        <p:nvSpPr>
          <p:cNvPr id="65" name="Text Box 88"/>
          <p:cNvSpPr txBox="1">
            <a:spLocks noChangeArrowheads="1"/>
          </p:cNvSpPr>
          <p:nvPr/>
        </p:nvSpPr>
        <p:spPr bwMode="auto">
          <a:xfrm>
            <a:off x="105138" y="3443185"/>
            <a:ext cx="25998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Sign change as a crucial test of TMDs factorization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217098" y="4059502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0901.3078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130667" y="3116812"/>
            <a:ext cx="306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Sivers</a:t>
            </a:r>
            <a:r>
              <a:rPr lang="en-US" sz="1400" b="1" i="1" dirty="0" smtClean="0"/>
              <a:t> effect from SIDIS to </a:t>
            </a:r>
            <a:r>
              <a:rPr lang="en-US" sz="1400" b="1" i="1" dirty="0" err="1" smtClean="0"/>
              <a:t>pp</a:t>
            </a:r>
            <a:r>
              <a:rPr lang="en-US" sz="1400" b="1" i="1" dirty="0" smtClean="0"/>
              <a:t>:</a:t>
            </a:r>
          </a:p>
          <a:p>
            <a:endParaRPr lang="en-US" sz="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A possible candidate to explain SSA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81114" y="731321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1107.4446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116" y="989716"/>
            <a:ext cx="3712623" cy="2037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1182" y="284018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45" name="Rounded Rectangular Callout 44"/>
          <p:cNvSpPr/>
          <p:nvPr/>
        </p:nvSpPr>
        <p:spPr>
          <a:xfrm>
            <a:off x="2989062" y="4912387"/>
            <a:ext cx="1971525" cy="959185"/>
          </a:xfrm>
          <a:prstGeom prst="wedgeRoundRectCallout">
            <a:avLst>
              <a:gd name="adj1" fmla="val 64835"/>
              <a:gd name="adj2" fmla="val -9562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075682" y="4917466"/>
            <a:ext cx="1764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Sivers</a:t>
            </a:r>
            <a:r>
              <a:rPr lang="en-US" sz="1400" dirty="0" smtClean="0"/>
              <a:t> from SIDIS </a:t>
            </a:r>
          </a:p>
          <a:p>
            <a:r>
              <a:rPr lang="en-US" sz="1400" dirty="0" smtClean="0"/>
              <a:t>and collinear twist-3</a:t>
            </a:r>
          </a:p>
          <a:p>
            <a:r>
              <a:rPr lang="en-US" sz="1400" dirty="0" smtClean="0"/>
              <a:t>as</a:t>
            </a:r>
            <a:r>
              <a:rPr lang="en-US" sz="1400" dirty="0" smtClean="0">
                <a:effectLst/>
              </a:rPr>
              <a:t> candidates for</a:t>
            </a:r>
          </a:p>
          <a:p>
            <a:r>
              <a:rPr lang="en-US" sz="1400" dirty="0" smtClean="0"/>
              <a:t>SSA explanation</a:t>
            </a:r>
            <a:endParaRPr lang="en-US" sz="1400" dirty="0" smtClean="0">
              <a:effectLst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42670" y="6086234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0801.2990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221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" y="4051070"/>
            <a:ext cx="2402719" cy="2102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991" y="4019142"/>
            <a:ext cx="2434760" cy="21271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3980" y="-76200"/>
            <a:ext cx="49699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inclusive hadron SSA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269042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1626" name="Equation" r:id="rId6" imgW="546100" imgH="228600" progId="Equation.3">
                  <p:embed/>
                </p:oleObj>
              </mc:Choice>
              <mc:Fallback>
                <p:oleObj name="Equation" r:id="rId6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0874" y="3045826"/>
            <a:ext cx="4493126" cy="3582754"/>
          </a:xfrm>
          <a:prstGeom prst="rect">
            <a:avLst/>
          </a:prstGeom>
        </p:spPr>
      </p:pic>
      <p:pic>
        <p:nvPicPr>
          <p:cNvPr id="38" name="Picture 37" descr="SiversT3_relatio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3" y="3302750"/>
            <a:ext cx="4201261" cy="5692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21070" y="2602503"/>
            <a:ext cx="3739857" cy="6549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88"/>
          <p:cNvSpPr txBox="1">
            <a:spLocks noChangeArrowheads="1"/>
          </p:cNvSpPr>
          <p:nvPr/>
        </p:nvSpPr>
        <p:spPr bwMode="auto">
          <a:xfrm>
            <a:off x="268241" y="2914524"/>
            <a:ext cx="3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Sign mismatch between SIDIS and </a:t>
            </a:r>
            <a:r>
              <a:rPr lang="en-US" sz="1400" dirty="0" err="1" smtClean="0">
                <a:solidFill>
                  <a:srgbClr val="FF0000"/>
                </a:solidFill>
                <a:latin typeface="Arial"/>
              </a:rPr>
              <a:t>pp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SSA ?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2645" y="3853517"/>
            <a:ext cx="1336799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1103.1591</a:t>
            </a:r>
            <a:endParaRPr lang="en-US" sz="1200" dirty="0"/>
          </a:p>
        </p:txBody>
      </p:sp>
      <p:sp>
        <p:nvSpPr>
          <p:cNvPr id="44" name="Rounded Rectangle 43"/>
          <p:cNvSpPr/>
          <p:nvPr/>
        </p:nvSpPr>
        <p:spPr>
          <a:xfrm>
            <a:off x="267454" y="6185419"/>
            <a:ext cx="1781574" cy="2338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T3 </a:t>
            </a:r>
            <a:r>
              <a:rPr lang="en-US" sz="1400" dirty="0" err="1" smtClean="0"/>
              <a:t>correlator</a:t>
            </a:r>
            <a:r>
              <a:rPr lang="en-US" sz="1400" dirty="0" smtClean="0"/>
              <a:t> from </a:t>
            </a:r>
            <a:r>
              <a:rPr lang="en-US" sz="1400" dirty="0" err="1" smtClean="0"/>
              <a:t>pp</a:t>
            </a:r>
            <a:endParaRPr lang="en-US" sz="1400" dirty="0"/>
          </a:p>
        </p:txBody>
      </p:sp>
      <p:sp>
        <p:nvSpPr>
          <p:cNvPr id="45" name="Rounded Rectangle 44"/>
          <p:cNvSpPr/>
          <p:nvPr/>
        </p:nvSpPr>
        <p:spPr>
          <a:xfrm>
            <a:off x="2731559" y="6157019"/>
            <a:ext cx="2087909" cy="2355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Sivers</a:t>
            </a:r>
            <a:r>
              <a:rPr lang="en-US" sz="1400" dirty="0" smtClean="0"/>
              <a:t> moment from SIDIS</a:t>
            </a:r>
            <a:endParaRPr lang="en-US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1155161" y="5681300"/>
            <a:ext cx="727363" cy="504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865710" y="5681300"/>
            <a:ext cx="356087" cy="475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762000" y="4693392"/>
            <a:ext cx="2090342" cy="1440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882524" y="4693392"/>
            <a:ext cx="1637190" cy="1463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5006" y="2614776"/>
            <a:ext cx="2808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Sivers</a:t>
            </a:r>
            <a:r>
              <a:rPr lang="en-US" sz="1400" b="1" i="1" dirty="0" smtClean="0"/>
              <a:t> effect from SIDIS to </a:t>
            </a:r>
            <a:r>
              <a:rPr lang="en-US" sz="1400" b="1" i="1" dirty="0" err="1" smtClean="0"/>
              <a:t>pp</a:t>
            </a:r>
            <a:r>
              <a:rPr lang="en-US" sz="1400" b="1" i="1" dirty="0" smtClean="0"/>
              <a:t>:</a:t>
            </a:r>
            <a:endParaRPr lang="en-US" sz="1400" b="1" i="1" dirty="0"/>
          </a:p>
        </p:txBody>
      </p:sp>
      <p:grpSp>
        <p:nvGrpSpPr>
          <p:cNvPr id="51" name="Group 24"/>
          <p:cNvGrpSpPr>
            <a:grpSpLocks/>
          </p:cNvGrpSpPr>
          <p:nvPr/>
        </p:nvGrpSpPr>
        <p:grpSpPr bwMode="auto">
          <a:xfrm>
            <a:off x="94224" y="577485"/>
            <a:ext cx="7102443" cy="1997226"/>
            <a:chOff x="0" y="3959894"/>
            <a:chExt cx="9144000" cy="2697163"/>
          </a:xfrm>
        </p:grpSpPr>
        <p:grpSp>
          <p:nvGrpSpPr>
            <p:cNvPr id="52" name="Group 15"/>
            <p:cNvGrpSpPr>
              <a:grpSpLocks/>
            </p:cNvGrpSpPr>
            <p:nvPr/>
          </p:nvGrpSpPr>
          <p:grpSpPr bwMode="auto">
            <a:xfrm>
              <a:off x="622300" y="5302250"/>
              <a:ext cx="8064500" cy="717550"/>
              <a:chOff x="622300" y="5257800"/>
              <a:chExt cx="8064500" cy="717550"/>
            </a:xfrm>
          </p:grpSpPr>
          <p:sp>
            <p:nvSpPr>
              <p:cNvPr id="59" name="Text Box 8"/>
              <p:cNvSpPr txBox="1">
                <a:spLocks noChangeArrowheads="1"/>
              </p:cNvSpPr>
              <p:nvPr/>
            </p:nvSpPr>
            <p:spPr bwMode="auto">
              <a:xfrm>
                <a:off x="622300" y="5257800"/>
                <a:ext cx="13589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>
                    <a:latin typeface="Times New Roman" charset="0"/>
                  </a:rPr>
                  <a:t>ANL </a:t>
                </a:r>
              </a:p>
              <a:p>
                <a:pPr algn="ctr"/>
                <a:r>
                  <a:rPr lang="en-US" altLang="ja-JP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>
                    <a:latin typeface="Times New Roman" charset="0"/>
                  </a:rPr>
                  <a:t>s=4.9 GeV</a:t>
                </a:r>
                <a:r>
                  <a:rPr lang="en-US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60" name="Rectangle 17"/>
              <p:cNvSpPr>
                <a:spLocks noChangeArrowheads="1"/>
              </p:cNvSpPr>
              <p:nvPr/>
            </p:nvSpPr>
            <p:spPr bwMode="auto">
              <a:xfrm>
                <a:off x="2667000" y="5257800"/>
                <a:ext cx="13589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latin typeface="Times New Roman" charset="0"/>
                  </a:rPr>
                  <a:t>BNL </a:t>
                </a:r>
              </a:p>
              <a:p>
                <a:pPr algn="ctr" eaLnBrk="0" hangingPunct="0"/>
                <a:r>
                  <a:rPr lang="en-US" altLang="ja-JP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>
                    <a:latin typeface="Times New Roman" charset="0"/>
                  </a:rPr>
                  <a:t>s=6.6 GeV</a:t>
                </a:r>
                <a:r>
                  <a:rPr lang="en-US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61" name="Rectangle 18"/>
              <p:cNvSpPr>
                <a:spLocks noChangeArrowheads="1"/>
              </p:cNvSpPr>
              <p:nvPr/>
            </p:nvSpPr>
            <p:spPr bwMode="auto">
              <a:xfrm>
                <a:off x="5105400" y="5334000"/>
                <a:ext cx="14732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latin typeface="Times New Roman" charset="0"/>
                  </a:rPr>
                  <a:t>FNAL </a:t>
                </a:r>
              </a:p>
              <a:p>
                <a:pPr algn="ctr" eaLnBrk="0" hangingPunct="0"/>
                <a:r>
                  <a:rPr lang="en-US" altLang="ja-JP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>
                    <a:latin typeface="Times New Roman" charset="0"/>
                  </a:rPr>
                  <a:t>s=19.4 GeV</a:t>
                </a:r>
                <a:r>
                  <a:rPr lang="en-US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62" name="Rectangle 19"/>
              <p:cNvSpPr>
                <a:spLocks noChangeArrowheads="1"/>
              </p:cNvSpPr>
              <p:nvPr/>
            </p:nvSpPr>
            <p:spPr bwMode="auto">
              <a:xfrm>
                <a:off x="7086600" y="5257800"/>
                <a:ext cx="1600200" cy="611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600">
                    <a:latin typeface="Times New Roman" charset="0"/>
                  </a:rPr>
                  <a:t>RHIC </a:t>
                </a:r>
              </a:p>
              <a:p>
                <a:pPr algn="ctr" eaLnBrk="0" hangingPunct="0"/>
                <a:r>
                  <a:rPr lang="en-US" altLang="ja-JP" sz="1600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 sz="1600">
                    <a:latin typeface="Times New Roman" charset="0"/>
                  </a:rPr>
                  <a:t>s=62.4 GeV</a:t>
                </a:r>
                <a:r>
                  <a:rPr lang="en-US">
                    <a:latin typeface="Times New Roman" charset="0"/>
                  </a:rPr>
                  <a:t> </a:t>
                </a:r>
              </a:p>
            </p:txBody>
          </p:sp>
        </p:grpSp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59894"/>
              <a:ext cx="9144000" cy="269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" name="Group 15"/>
            <p:cNvGrpSpPr>
              <a:grpSpLocks/>
            </p:cNvGrpSpPr>
            <p:nvPr/>
          </p:nvGrpSpPr>
          <p:grpSpPr bwMode="auto">
            <a:xfrm>
              <a:off x="589763" y="5496717"/>
              <a:ext cx="8039464" cy="658885"/>
              <a:chOff x="589763" y="5299867"/>
              <a:chExt cx="8039464" cy="658885"/>
            </a:xfrm>
          </p:grpSpPr>
          <p:sp>
            <p:nvSpPr>
              <p:cNvPr id="55" name="Text Box 8"/>
              <p:cNvSpPr txBox="1">
                <a:spLocks noChangeArrowheads="1"/>
              </p:cNvSpPr>
              <p:nvPr/>
            </p:nvSpPr>
            <p:spPr bwMode="auto">
              <a:xfrm>
                <a:off x="589763" y="5313889"/>
                <a:ext cx="1164900" cy="560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dirty="0">
                    <a:latin typeface="Times New Roman" charset="0"/>
                  </a:rPr>
                  <a:t>ANL </a:t>
                </a:r>
              </a:p>
              <a:p>
                <a:pPr algn="ctr"/>
                <a:r>
                  <a:rPr lang="en-US" altLang="ja-JP" sz="1200" dirty="0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 sz="1200" dirty="0">
                    <a:latin typeface="Times New Roman" charset="0"/>
                  </a:rPr>
                  <a:t>s=4.9 </a:t>
                </a:r>
                <a:r>
                  <a:rPr lang="en-US" altLang="ja-JP" sz="1200" dirty="0" err="1">
                    <a:latin typeface="Times New Roman" charset="0"/>
                  </a:rPr>
                  <a:t>GeV</a:t>
                </a:r>
                <a:r>
                  <a:rPr lang="en-US" sz="1200" dirty="0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56" name="Rectangle 17"/>
              <p:cNvSpPr>
                <a:spLocks noChangeArrowheads="1"/>
              </p:cNvSpPr>
              <p:nvPr/>
            </p:nvSpPr>
            <p:spPr bwMode="auto">
              <a:xfrm>
                <a:off x="2807177" y="5299867"/>
                <a:ext cx="1164900" cy="560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200" dirty="0">
                    <a:latin typeface="Times New Roman" charset="0"/>
                  </a:rPr>
                  <a:t>BNL </a:t>
                </a:r>
              </a:p>
              <a:p>
                <a:pPr algn="ctr" eaLnBrk="0" hangingPunct="0"/>
                <a:r>
                  <a:rPr lang="en-US" altLang="ja-JP" sz="1200" dirty="0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 sz="1200" dirty="0">
                    <a:latin typeface="Times New Roman" charset="0"/>
                  </a:rPr>
                  <a:t>s=6.6 </a:t>
                </a:r>
                <a:r>
                  <a:rPr lang="en-US" altLang="ja-JP" sz="1200" dirty="0" err="1">
                    <a:latin typeface="Times New Roman" charset="0"/>
                  </a:rPr>
                  <a:t>GeV</a:t>
                </a:r>
                <a:r>
                  <a:rPr lang="en-US" sz="1200" dirty="0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57" name="Rectangle 18"/>
              <p:cNvSpPr>
                <a:spLocks noChangeArrowheads="1"/>
              </p:cNvSpPr>
              <p:nvPr/>
            </p:nvSpPr>
            <p:spPr bwMode="auto">
              <a:xfrm>
                <a:off x="5011140" y="5319978"/>
                <a:ext cx="1260823" cy="560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200" dirty="0">
                    <a:latin typeface="Times New Roman" charset="0"/>
                  </a:rPr>
                  <a:t>FNAL </a:t>
                </a:r>
              </a:p>
              <a:p>
                <a:pPr algn="ctr" eaLnBrk="0" hangingPunct="0"/>
                <a:r>
                  <a:rPr lang="en-US" altLang="ja-JP" sz="1200" dirty="0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 sz="1200" dirty="0">
                    <a:latin typeface="Times New Roman" charset="0"/>
                  </a:rPr>
                  <a:t>s=19.4 </a:t>
                </a:r>
                <a:r>
                  <a:rPr lang="en-US" altLang="ja-JP" sz="1200" dirty="0" err="1">
                    <a:latin typeface="Times New Roman" charset="0"/>
                  </a:rPr>
                  <a:t>GeV</a:t>
                </a:r>
                <a:r>
                  <a:rPr lang="en-US" sz="1200" dirty="0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58" name="Rectangle 19"/>
              <p:cNvSpPr>
                <a:spLocks noChangeArrowheads="1"/>
              </p:cNvSpPr>
              <p:nvPr/>
            </p:nvSpPr>
            <p:spPr bwMode="auto">
              <a:xfrm>
                <a:off x="7029027" y="5398022"/>
                <a:ext cx="1600200" cy="560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200" dirty="0">
                    <a:latin typeface="Times New Roman" charset="0"/>
                  </a:rPr>
                  <a:t>RHIC </a:t>
                </a:r>
              </a:p>
              <a:p>
                <a:pPr algn="ctr" eaLnBrk="0" hangingPunct="0"/>
                <a:r>
                  <a:rPr lang="en-US" altLang="ja-JP" sz="1200" dirty="0">
                    <a:latin typeface="Times New Roman" charset="0"/>
                    <a:sym typeface="Symbol" charset="0"/>
                  </a:rPr>
                  <a:t></a:t>
                </a:r>
                <a:r>
                  <a:rPr lang="en-US" altLang="ja-JP" sz="1200" dirty="0">
                    <a:latin typeface="Times New Roman" charset="0"/>
                  </a:rPr>
                  <a:t>s=62.4 </a:t>
                </a:r>
                <a:r>
                  <a:rPr lang="en-US" altLang="ja-JP" sz="1200" dirty="0" err="1">
                    <a:latin typeface="Times New Roman" charset="0"/>
                  </a:rPr>
                  <a:t>GeV</a:t>
                </a:r>
                <a:r>
                  <a:rPr lang="en-US" sz="1200" dirty="0">
                    <a:latin typeface="Times New Roman" charset="0"/>
                  </a:rPr>
                  <a:t> </a:t>
                </a:r>
              </a:p>
            </p:txBody>
          </p:sp>
        </p:grpSp>
      </p:grpSp>
      <p:sp>
        <p:nvSpPr>
          <p:cNvPr id="63" name="Rounded Rectangular Callout 62"/>
          <p:cNvSpPr/>
          <p:nvPr/>
        </p:nvSpPr>
        <p:spPr>
          <a:xfrm>
            <a:off x="7270059" y="734720"/>
            <a:ext cx="1122144" cy="614770"/>
          </a:xfrm>
          <a:prstGeom prst="wedgeRoundRectCallout">
            <a:avLst>
              <a:gd name="adj1" fmla="val -65297"/>
              <a:gd name="adj2" fmla="val 1034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288269" y="786166"/>
            <a:ext cx="117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Persistent </a:t>
            </a:r>
          </a:p>
          <a:p>
            <a:r>
              <a:rPr lang="en-US" sz="1400" dirty="0" smtClean="0"/>
              <a:t>with energy </a:t>
            </a:r>
            <a:endParaRPr lang="en-US" sz="1400" dirty="0" smtClean="0">
              <a:effectLst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460407" y="2420680"/>
            <a:ext cx="2574327" cy="614770"/>
          </a:xfrm>
          <a:prstGeom prst="wedgeRoundRectCallout">
            <a:avLst>
              <a:gd name="adj1" fmla="val 45079"/>
              <a:gd name="adj2" fmla="val 12735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28632" y="2470336"/>
            <a:ext cx="25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Asymptotic 1/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not reached</a:t>
            </a:r>
          </a:p>
          <a:p>
            <a:r>
              <a:rPr lang="en-US" sz="1400" dirty="0" smtClean="0"/>
              <a:t>Issues on factorization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93122" y="2828320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0801.2990</a:t>
            </a:r>
            <a:endParaRPr lang="en-US" sz="1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4073430" y="3766689"/>
            <a:ext cx="755479" cy="568761"/>
            <a:chOff x="7937280" y="1625006"/>
            <a:chExt cx="1510957" cy="568761"/>
          </a:xfrm>
        </p:grpSpPr>
        <p:sp>
          <p:nvSpPr>
            <p:cNvPr id="67" name="10-Point Star 66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37280" y="1735897"/>
              <a:ext cx="138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New !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80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982" y="583749"/>
            <a:ext cx="2536084" cy="1668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5" y="4318003"/>
            <a:ext cx="1505336" cy="1019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14" y="5337264"/>
            <a:ext cx="1339137" cy="1271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389" y="4371978"/>
            <a:ext cx="1280626" cy="966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096" y="5334125"/>
            <a:ext cx="1274919" cy="12753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43951" y="-76200"/>
            <a:ext cx="57099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Inclusive hadron SSA in SIDIS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959777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2651" name="Equation" r:id="rId9" imgW="546100" imgH="228600" progId="Equation.3">
                  <p:embed/>
                </p:oleObj>
              </mc:Choice>
              <mc:Fallback>
                <p:oleObj name="Equation" r:id="rId9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alejandro.Feb10.A_N-inclHadrons-2D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14" y="2221633"/>
            <a:ext cx="5969720" cy="42894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615" y="1828670"/>
            <a:ext cx="2842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r>
              <a:rPr lang="en-US" sz="1400" dirty="0">
                <a:sym typeface="Wingdings"/>
              </a:rPr>
              <a:t>  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A</a:t>
            </a:r>
            <a:r>
              <a:rPr lang="en-US" sz="1400" baseline="-25000" dirty="0" smtClean="0"/>
              <a:t>UT</a:t>
            </a:r>
            <a:r>
              <a:rPr lang="en-US" sz="1400" dirty="0" smtClean="0"/>
              <a:t> is vanishing at low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endParaRPr lang="en-US" sz="1400" baseline="-25000" dirty="0" smtClean="0"/>
          </a:p>
          <a:p>
            <a:endParaRPr lang="en-US" sz="1400" dirty="0"/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r>
              <a:rPr lang="en-US" sz="1400" dirty="0">
                <a:sym typeface="Wingdings"/>
              </a:rPr>
              <a:t>  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increases with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endParaRPr lang="en-US" sz="1400" baseline="-25000" dirty="0" smtClean="0"/>
          </a:p>
          <a:p>
            <a:r>
              <a:rPr lang="en-US" sz="1400" dirty="0" smtClean="0"/>
              <a:t>      approaching DIS regime</a:t>
            </a:r>
          </a:p>
          <a:p>
            <a:endParaRPr lang="en-US" sz="1400" dirty="0"/>
          </a:p>
          <a:p>
            <a:pPr marL="285750" indent="-285750">
              <a:buFont typeface="Wingdings" charset="0"/>
              <a:buChar char="v"/>
            </a:pP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S</a:t>
            </a:r>
            <a:r>
              <a:rPr lang="en-US" sz="1400" dirty="0" smtClean="0"/>
              <a:t>tudy transition from</a:t>
            </a:r>
          </a:p>
          <a:p>
            <a:r>
              <a:rPr lang="en-US" sz="1400" dirty="0" smtClean="0"/>
              <a:t>     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to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non-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 regime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1108" y="1316504"/>
            <a:ext cx="4609661" cy="7928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9120" y="668378"/>
            <a:ext cx="6053993" cy="272002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41900" y="3721770"/>
            <a:ext cx="2612576" cy="574670"/>
          </a:xfrm>
          <a:prstGeom prst="wedgeRoundRectCallout">
            <a:avLst>
              <a:gd name="adj1" fmla="val 64441"/>
              <a:gd name="adj2" fmla="val -7732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4814" y="3773220"/>
            <a:ext cx="276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Non-zero signals for positive hadrons resembling </a:t>
            </a:r>
            <a:r>
              <a:rPr lang="en-US" sz="1400" dirty="0" err="1" smtClean="0"/>
              <a:t>Sivers</a:t>
            </a:r>
            <a:endParaRPr lang="en-US" sz="1400" dirty="0" smtClean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8538" y="1016151"/>
            <a:ext cx="4116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Sivers</a:t>
            </a:r>
            <a:r>
              <a:rPr lang="en-US" sz="1400" dirty="0" smtClean="0"/>
              <a:t> modulation sin(</a:t>
            </a:r>
            <a:r>
              <a:rPr lang="en-US" sz="1400" dirty="0" smtClean="0">
                <a:latin typeface="Symbol"/>
              </a:rPr>
              <a:t>f</a:t>
            </a:r>
            <a:r>
              <a:rPr lang="en-US" sz="1400" dirty="0" smtClean="0"/>
              <a:t>-</a:t>
            </a:r>
            <a:r>
              <a:rPr lang="en-US" sz="1400" dirty="0" err="1" smtClean="0">
                <a:latin typeface="Symbol"/>
              </a:rPr>
              <a:t>f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) can survives as sin(</a:t>
            </a:r>
            <a:r>
              <a:rPr lang="en-US" sz="1400" dirty="0" smtClean="0">
                <a:latin typeface="Symbol"/>
              </a:rPr>
              <a:t>f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71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9775" y="996119"/>
            <a:ext cx="6265395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C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aHn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&amp;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B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oer-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m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ulders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N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eglected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ffects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840175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0478" y="2799636"/>
            <a:ext cx="997295" cy="69604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9866867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749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8580568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750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004109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51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97834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52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911169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53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014523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54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258503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55" name="Equation" r:id="rId22" imgW="228600" imgH="266400" progId="Equation.3">
                  <p:embed/>
                </p:oleObj>
              </mc:Choice>
              <mc:Fallback>
                <p:oleObj name="Equation" r:id="rId2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209963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56" name="Equation" r:id="rId24" imgW="177480" imgH="266400" progId="Equation.3">
                  <p:embed/>
                </p:oleObj>
              </mc:Choice>
              <mc:Fallback>
                <p:oleObj name="Equation" r:id="rId24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6494890" y="3024911"/>
            <a:ext cx="2510563" cy="968760"/>
          </a:xfrm>
          <a:prstGeom prst="wedgeEllipseCallout">
            <a:avLst>
              <a:gd name="adj1" fmla="val -59105"/>
              <a:gd name="adj2" fmla="val -725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6448710" y="3049491"/>
            <a:ext cx="2617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Na</a:t>
            </a:r>
            <a:r>
              <a:rPr lang="fr-FR" sz="1400" dirty="0" err="1"/>
              <a:t>ï</a:t>
            </a:r>
            <a:r>
              <a:rPr lang="en-US" sz="1400" dirty="0" err="1"/>
              <a:t>ve</a:t>
            </a:r>
            <a:r>
              <a:rPr lang="en-US" sz="1400" dirty="0"/>
              <a:t>-T-odd</a:t>
            </a:r>
          </a:p>
          <a:p>
            <a:pPr algn="ctr"/>
            <a:r>
              <a:rPr lang="en-US" sz="1400" dirty="0" err="1" smtClean="0"/>
              <a:t>Chirally</a:t>
            </a:r>
            <a:r>
              <a:rPr lang="en-US" sz="1400" dirty="0" smtClean="0"/>
              <a:t>-odd</a:t>
            </a:r>
            <a:endParaRPr lang="en-US" sz="1400" dirty="0"/>
          </a:p>
          <a:p>
            <a:pPr algn="ctr"/>
            <a:r>
              <a:rPr lang="en-US" sz="1400" dirty="0"/>
              <a:t>Spin effect in </a:t>
            </a:r>
            <a:r>
              <a:rPr lang="en-US" sz="1400" dirty="0" err="1"/>
              <a:t>unpolarized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smtClean="0"/>
              <a:t>reactions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1547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37" y="3942444"/>
            <a:ext cx="2972600" cy="2563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54401" y="-76200"/>
            <a:ext cx="44891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Lam-Tung relation</a:t>
            </a:r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707422"/>
              </p:ext>
            </p:extLst>
          </p:nvPr>
        </p:nvGraphicFramePr>
        <p:xfrm>
          <a:off x="8004175" y="82550"/>
          <a:ext cx="8683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895" name="Equation" r:id="rId5" imgW="482600" imgH="228600" progId="Equation.3">
                  <p:embed/>
                </p:oleObj>
              </mc:Choice>
              <mc:Fallback>
                <p:oleObj name="Equation" r:id="rId5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175" y="82550"/>
                        <a:ext cx="868363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11"/>
          <p:cNvGrpSpPr>
            <a:grpSpLocks/>
          </p:cNvGrpSpPr>
          <p:nvPr/>
        </p:nvGrpSpPr>
        <p:grpSpPr bwMode="auto">
          <a:xfrm>
            <a:off x="3093958" y="4115335"/>
            <a:ext cx="3132138" cy="2404363"/>
            <a:chOff x="2574" y="523"/>
            <a:chExt cx="1973" cy="1384"/>
          </a:xfrm>
        </p:grpSpPr>
        <p:pic>
          <p:nvPicPr>
            <p:cNvPr id="28" name="Picture 12" descr="BoerMulders_D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" y="523"/>
              <a:ext cx="1973" cy="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4169" y="1046"/>
              <a:ext cx="3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333FF"/>
                  </a:solidFill>
                  <a:latin typeface="Arial" charset="0"/>
                </a:rPr>
                <a:t>NA10</a:t>
              </a:r>
              <a:endParaRPr lang="it-IT" sz="1000" dirty="0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149" y="1372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tx1"/>
                  </a:solidFill>
                  <a:latin typeface="Arial" charset="0"/>
                </a:rPr>
                <a:t>E866</a:t>
              </a:r>
              <a:endParaRPr lang="it-IT" sz="1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4129" y="672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3300"/>
                  </a:solidFill>
                  <a:latin typeface="Arial" charset="0"/>
                </a:rPr>
                <a:t>E615</a:t>
              </a:r>
              <a:endParaRPr lang="it-IT" sz="100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330634" y="802416"/>
            <a:ext cx="5240697" cy="713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360785"/>
              </p:ext>
            </p:extLst>
          </p:nvPr>
        </p:nvGraphicFramePr>
        <p:xfrm>
          <a:off x="681038" y="895350"/>
          <a:ext cx="452596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896" name="Equation" r:id="rId8" imgW="3251200" imgH="406400" progId="Equation.3">
                  <p:embed/>
                </p:oleObj>
              </mc:Choice>
              <mc:Fallback>
                <p:oleObj name="Equation" r:id="rId8" imgW="3251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1038" y="895350"/>
                        <a:ext cx="4525962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Callout 34"/>
          <p:cNvSpPr/>
          <p:nvPr/>
        </p:nvSpPr>
        <p:spPr>
          <a:xfrm>
            <a:off x="4208857" y="648858"/>
            <a:ext cx="853544" cy="355090"/>
          </a:xfrm>
          <a:prstGeom prst="wedgeEllipseCallout">
            <a:avLst>
              <a:gd name="adj1" fmla="val -65369"/>
              <a:gd name="adj2" fmla="val 416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638520"/>
              </p:ext>
            </p:extLst>
          </p:nvPr>
        </p:nvGraphicFramePr>
        <p:xfrm>
          <a:off x="4258585" y="648857"/>
          <a:ext cx="720288" cy="342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897" name="Equation" r:id="rId10" imgW="482600" imgH="228600" progId="Equation.3">
                  <p:embed/>
                </p:oleObj>
              </mc:Choice>
              <mc:Fallback>
                <p:oleObj name="Equation" r:id="rId10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8585" y="648857"/>
                        <a:ext cx="720288" cy="3423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20974"/>
              </p:ext>
            </p:extLst>
          </p:nvPr>
        </p:nvGraphicFramePr>
        <p:xfrm>
          <a:off x="6678612" y="711200"/>
          <a:ext cx="132556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898" name="Equation" r:id="rId12" imgW="736600" imgH="203200" progId="Equation.3">
                  <p:embed/>
                </p:oleObj>
              </mc:Choice>
              <mc:Fallback>
                <p:oleObj name="Equation" r:id="rId12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612" y="711200"/>
                        <a:ext cx="1325563" cy="3667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15253" y="1077913"/>
            <a:ext cx="3098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Preserved by NLO and </a:t>
            </a:r>
            <a:r>
              <a:rPr lang="en-US" sz="1400" dirty="0" err="1" smtClean="0"/>
              <a:t>resummation</a:t>
            </a:r>
            <a:endParaRPr lang="en-US" sz="1400" dirty="0" smtClean="0"/>
          </a:p>
          <a:p>
            <a:r>
              <a:rPr lang="en-US" sz="1400" dirty="0" smtClean="0"/>
              <a:t>Analogous of SIDIS </a:t>
            </a:r>
            <a:r>
              <a:rPr lang="en-US" sz="1400" dirty="0" err="1" smtClean="0"/>
              <a:t>Callan</a:t>
            </a:r>
            <a:r>
              <a:rPr lang="en-US" sz="1400" dirty="0" smtClean="0"/>
              <a:t>-Gross 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620817" y="1642115"/>
            <a:ext cx="6537509" cy="1782656"/>
            <a:chOff x="45365" y="2345634"/>
            <a:chExt cx="7493000" cy="2272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365" y="2345634"/>
              <a:ext cx="7493000" cy="2272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97830" y="2620818"/>
              <a:ext cx="1329286" cy="43872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NA10 (</a:t>
              </a:r>
              <a:r>
                <a:rPr lang="en-US" dirty="0" err="1" smtClean="0">
                  <a:latin typeface="Symbol"/>
                </a:rPr>
                <a:t>p</a:t>
              </a:r>
              <a:r>
                <a:rPr lang="en-US" dirty="0" err="1" smtClean="0"/>
                <a:t>p</a:t>
              </a:r>
              <a:r>
                <a:rPr lang="en-US" dirty="0" smtClean="0"/>
                <a:t>) </a:t>
              </a:r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81" y="1574305"/>
            <a:ext cx="2834985" cy="217948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45201" y="1837192"/>
            <a:ext cx="1106595" cy="3441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E615 (</a:t>
            </a:r>
            <a:r>
              <a:rPr lang="en-US" dirty="0" err="1" smtClean="0">
                <a:latin typeface="Symbol"/>
              </a:rPr>
              <a:t>p</a:t>
            </a:r>
            <a:r>
              <a:rPr lang="en-US" dirty="0" err="1" smtClean="0"/>
              <a:t>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460877" y="2838030"/>
            <a:ext cx="709059" cy="2903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140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6305826" y="2835649"/>
            <a:ext cx="709059" cy="2903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194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sp>
        <p:nvSpPr>
          <p:cNvPr id="48" name="Rectangle 47"/>
          <p:cNvSpPr/>
          <p:nvPr/>
        </p:nvSpPr>
        <p:spPr>
          <a:xfrm>
            <a:off x="8163479" y="2837994"/>
            <a:ext cx="709059" cy="2903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286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82" y="4162180"/>
            <a:ext cx="3065676" cy="24291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91381" y="4724846"/>
            <a:ext cx="1508659" cy="3441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E866 (</a:t>
            </a: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dirty="0" err="1" smtClean="0"/>
              <a:t>pD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Diagonal Stripe 10"/>
          <p:cNvSpPr/>
          <p:nvPr/>
        </p:nvSpPr>
        <p:spPr>
          <a:xfrm rot="5400000">
            <a:off x="1998612" y="4171275"/>
            <a:ext cx="962359" cy="1103404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50571" y="4124663"/>
            <a:ext cx="276679" cy="923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2963454" y="4942608"/>
            <a:ext cx="276679" cy="923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461197" y="3775162"/>
            <a:ext cx="5143054" cy="400982"/>
            <a:chOff x="482967" y="3742150"/>
            <a:chExt cx="5143054" cy="400982"/>
          </a:xfrm>
        </p:grpSpPr>
        <p:sp>
          <p:nvSpPr>
            <p:cNvPr id="59" name="Rounded Rectangle 58"/>
            <p:cNvSpPr/>
            <p:nvPr/>
          </p:nvSpPr>
          <p:spPr>
            <a:xfrm>
              <a:off x="482967" y="3762908"/>
              <a:ext cx="5143054" cy="3691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9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4690150"/>
                </p:ext>
              </p:extLst>
            </p:nvPr>
          </p:nvGraphicFramePr>
          <p:xfrm>
            <a:off x="4338191" y="3742150"/>
            <a:ext cx="1159263" cy="400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7899" name="Equation" r:id="rId17" imgW="736560" imgH="253800" progId="Equation.3">
                    <p:embed/>
                  </p:oleObj>
                </mc:Choice>
                <mc:Fallback>
                  <p:oleObj name="Equation" r:id="rId17" imgW="7365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8191" y="3742150"/>
                          <a:ext cx="1159263" cy="4009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Box 56"/>
            <p:cNvSpPr txBox="1"/>
            <p:nvPr/>
          </p:nvSpPr>
          <p:spPr>
            <a:xfrm>
              <a:off x="536439" y="3786222"/>
              <a:ext cx="3584460" cy="30777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/>
                <a:t>Boer-Mulders offers a possible explanation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8163479" y="3351789"/>
            <a:ext cx="78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</a:t>
            </a:r>
            <a:r>
              <a:rPr lang="en-US" sz="1200" baseline="-25000" dirty="0" err="1" smtClean="0"/>
              <a:t>T</a:t>
            </a:r>
            <a:r>
              <a:rPr lang="en-US" sz="1200" dirty="0" smtClean="0"/>
              <a:t> (</a:t>
            </a:r>
            <a:r>
              <a:rPr lang="en-US" sz="1200" dirty="0" err="1" smtClean="0"/>
              <a:t>GeV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294781" y="3361577"/>
            <a:ext cx="78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</a:t>
            </a:r>
            <a:r>
              <a:rPr lang="en-US" sz="1200" baseline="-25000" dirty="0" err="1" smtClean="0"/>
              <a:t>T</a:t>
            </a:r>
            <a:r>
              <a:rPr lang="en-US" sz="1200" dirty="0" smtClean="0"/>
              <a:t> (</a:t>
            </a:r>
            <a:r>
              <a:rPr lang="en-US" sz="1200" dirty="0" err="1" smtClean="0"/>
              <a:t>GeV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63" name="Rectangle 62"/>
          <p:cNvSpPr/>
          <p:nvPr/>
        </p:nvSpPr>
        <p:spPr>
          <a:xfrm rot="16200000">
            <a:off x="1475212" y="3383681"/>
            <a:ext cx="276679" cy="474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83929"/>
              </p:ext>
            </p:extLst>
          </p:nvPr>
        </p:nvGraphicFramePr>
        <p:xfrm>
          <a:off x="516524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2491864" y="-76200"/>
            <a:ext cx="4014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Leading Twist TMDs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688372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705194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2367" y="4132680"/>
            <a:ext cx="3751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contains information about </a:t>
            </a:r>
            <a:r>
              <a:rPr lang="en-US" sz="1200" dirty="0" err="1" smtClean="0"/>
              <a:t>parton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orbital angular motion and spin-orbit effects</a:t>
            </a:r>
          </a:p>
          <a:p>
            <a:endParaRPr lang="en-US" sz="1200" dirty="0"/>
          </a:p>
          <a:p>
            <a:r>
              <a:rPr lang="en-US" sz="1200" dirty="0" smtClean="0"/>
              <a:t>Testing QCD at the amplitude level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07071" y="3831856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E03DDA"/>
                </a:solidFill>
              </a:rPr>
              <a:t>Off-diagonal </a:t>
            </a:r>
            <a:r>
              <a:rPr lang="en-US" sz="1400" b="1" dirty="0">
                <a:solidFill>
                  <a:srgbClr val="E03DDA"/>
                </a:solidFill>
              </a:rPr>
              <a:t>elements: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58124" y="2852526"/>
            <a:ext cx="900419" cy="789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31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465104"/>
              </p:ext>
            </p:extLst>
          </p:nvPr>
        </p:nvGraphicFramePr>
        <p:xfrm>
          <a:off x="1244756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1" name="Equation" r:id="rId5" imgW="241200" imgH="266400" progId="Equation.3">
                  <p:embed/>
                </p:oleObj>
              </mc:Choice>
              <mc:Fallback>
                <p:oleObj name="Equation" r:id="rId5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756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375984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9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729249"/>
              </p:ext>
            </p:extLst>
          </p:nvPr>
        </p:nvGraphicFramePr>
        <p:xfrm>
          <a:off x="2182813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2" name="Equation" r:id="rId8" imgW="228600" imgH="228600" progId="Equation.3">
                  <p:embed/>
                </p:oleObj>
              </mc:Choice>
              <mc:Fallback>
                <p:oleObj name="Equation" r:id="rId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3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4772014" y="2076583"/>
            <a:ext cx="34575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Survives transverse momentum integration </a:t>
            </a:r>
          </a:p>
          <a:p>
            <a:r>
              <a:rPr lang="en-US" sz="1200" dirty="0" smtClean="0"/>
              <a:t>(missing leading-twist collinear piece)</a:t>
            </a:r>
          </a:p>
          <a:p>
            <a:endParaRPr lang="en-US" sz="1200" dirty="0"/>
          </a:p>
          <a:p>
            <a:r>
              <a:rPr lang="en-US" sz="1200" dirty="0" smtClean="0"/>
              <a:t>Differs from </a:t>
            </a:r>
            <a:r>
              <a:rPr lang="en-US" sz="1200" dirty="0" err="1" smtClean="0"/>
              <a:t>helicity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due to relativistic effects and </a:t>
            </a:r>
          </a:p>
          <a:p>
            <a:r>
              <a:rPr lang="en-US" sz="1200" dirty="0" smtClean="0"/>
              <a:t>no mix </a:t>
            </a:r>
            <a:r>
              <a:rPr lang="en-US" sz="1200" dirty="0"/>
              <a:t>w</a:t>
            </a:r>
            <a:r>
              <a:rPr lang="en-US" sz="1200" dirty="0" smtClean="0"/>
              <a:t>ith gluons in the spin-1/2 nucleon</a:t>
            </a:r>
            <a:endParaRPr lang="en-US" sz="1200" baseline="-25000" dirty="0" smtClean="0"/>
          </a:p>
          <a:p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4403350" y="1796130"/>
            <a:ext cx="130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</a:rPr>
              <a:t>Transversity</a:t>
            </a:r>
            <a:r>
              <a:rPr lang="en-US" sz="1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182813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090847" y="2846388"/>
            <a:ext cx="1011055" cy="3919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126355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04618"/>
              </p:ext>
            </p:extLst>
          </p:nvPr>
        </p:nvGraphicFramePr>
        <p:xfrm>
          <a:off x="3198937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3" name="Equation" r:id="rId10" imgW="177480" imgH="266400" progId="Equation.3">
                  <p:embed/>
                </p:oleObj>
              </mc:Choice>
              <mc:Fallback>
                <p:oleObj name="Equation" r:id="rId10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937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2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3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248659"/>
              </p:ext>
            </p:extLst>
          </p:nvPr>
        </p:nvGraphicFramePr>
        <p:xfrm>
          <a:off x="5391015" y="3886290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8" name="Text Box 39"/>
          <p:cNvSpPr txBox="1">
            <a:spLocks noChangeArrowheads="1"/>
          </p:cNvSpPr>
          <p:nvPr/>
        </p:nvSpPr>
        <p:spPr bwMode="auto">
          <a:xfrm>
            <a:off x="6562863" y="3525548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39" name="Text Box 40"/>
          <p:cNvSpPr txBox="1">
            <a:spLocks noChangeArrowheads="1"/>
          </p:cNvSpPr>
          <p:nvPr/>
        </p:nvSpPr>
        <p:spPr bwMode="auto">
          <a:xfrm rot="16200000">
            <a:off x="4169297" y="5196678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46" name="Group 73"/>
          <p:cNvGrpSpPr>
            <a:grpSpLocks/>
          </p:cNvGrpSpPr>
          <p:nvPr/>
        </p:nvGrpSpPr>
        <p:grpSpPr bwMode="auto">
          <a:xfrm>
            <a:off x="7056423" y="5132071"/>
            <a:ext cx="867571" cy="309448"/>
            <a:chOff x="2770" y="2279"/>
            <a:chExt cx="1016" cy="286"/>
          </a:xfrm>
        </p:grpSpPr>
        <p:pic>
          <p:nvPicPr>
            <p:cNvPr id="147" name="Picture 63" descr="spinsc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8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5331418"/>
                </p:ext>
              </p:extLst>
            </p:nvPr>
          </p:nvGraphicFramePr>
          <p:xfrm>
            <a:off x="2770" y="2279"/>
            <a:ext cx="299" cy="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1974" name="Equation" r:id="rId14" imgW="241300" imgH="228600" progId="Equation.3">
                    <p:embed/>
                  </p:oleObj>
                </mc:Choice>
                <mc:Fallback>
                  <p:oleObj name="Equation" r:id="rId14" imgW="241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0" y="2279"/>
                          <a:ext cx="299" cy="2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0" name="Picture 49" descr="spins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2" y="588408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550273"/>
              </p:ext>
            </p:extLst>
          </p:nvPr>
        </p:nvGraphicFramePr>
        <p:xfrm>
          <a:off x="6134965" y="5917330"/>
          <a:ext cx="282575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5" name="Equation" r:id="rId16" imgW="254000" imgH="228600" progId="Equation.3">
                  <p:embed/>
                </p:oleObj>
              </mc:Choice>
              <mc:Fallback>
                <p:oleObj name="Equation" r:id="rId16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965" y="5917330"/>
                        <a:ext cx="282575" cy="2746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" name="Picture 55" descr="spinsc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70" y="59451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043885"/>
              </p:ext>
            </p:extLst>
          </p:nvPr>
        </p:nvGraphicFramePr>
        <p:xfrm>
          <a:off x="7043738" y="5900733"/>
          <a:ext cx="30797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6" name="Equation" r:id="rId18" imgW="254000" imgH="228600" progId="Equation.3">
                  <p:embed/>
                </p:oleObj>
              </mc:Choice>
              <mc:Fallback>
                <p:oleObj name="Equation" r:id="rId18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3738" y="5900733"/>
                        <a:ext cx="307975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8" name="Picture 46" descr="spinsa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79" y="524243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21787"/>
              </p:ext>
            </p:extLst>
          </p:nvPr>
        </p:nvGraphicFramePr>
        <p:xfrm>
          <a:off x="8008938" y="5204685"/>
          <a:ext cx="27463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7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8938" y="5204685"/>
                        <a:ext cx="274637" cy="234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" name="Picture 52" descr="spinsb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27" y="615887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5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519686"/>
              </p:ext>
            </p:extLst>
          </p:nvPr>
        </p:nvGraphicFramePr>
        <p:xfrm>
          <a:off x="8014133" y="6160075"/>
          <a:ext cx="271462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8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4133" y="6160075"/>
                        <a:ext cx="271462" cy="231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083814"/>
              </p:ext>
            </p:extLst>
          </p:nvPr>
        </p:nvGraphicFramePr>
        <p:xfrm>
          <a:off x="8058583" y="5701288"/>
          <a:ext cx="242887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79" name="Equation" r:id="rId26" imgW="228600" imgH="228600" progId="Equation.3">
                  <p:embed/>
                </p:oleObj>
              </mc:Choice>
              <mc:Fallback>
                <p:oleObj name="Equation" r:id="rId2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583" y="5701288"/>
                        <a:ext cx="242887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Rectangle 169"/>
          <p:cNvSpPr/>
          <p:nvPr/>
        </p:nvSpPr>
        <p:spPr>
          <a:xfrm>
            <a:off x="6125141" y="4311750"/>
            <a:ext cx="918597" cy="6992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7962400" y="4310148"/>
            <a:ext cx="1023622" cy="705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67" descr="spinsa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28" y="575852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59" descr="spinsa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9" y="4461574"/>
            <a:ext cx="206646" cy="19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4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685545"/>
              </p:ext>
            </p:extLst>
          </p:nvPr>
        </p:nvGraphicFramePr>
        <p:xfrm>
          <a:off x="6283325" y="4383805"/>
          <a:ext cx="21748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80" name="Equation" r:id="rId29" imgW="203200" imgH="241300" progId="Equation.3">
                  <p:embed/>
                </p:oleObj>
              </mc:Choice>
              <mc:Fallback>
                <p:oleObj name="Equation" r:id="rId29" imgW="203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25" y="4383805"/>
                        <a:ext cx="21748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Text Box 61"/>
          <p:cNvSpPr txBox="1">
            <a:spLocks noChangeArrowheads="1"/>
          </p:cNvSpPr>
          <p:nvPr/>
        </p:nvSpPr>
        <p:spPr bwMode="auto">
          <a:xfrm>
            <a:off x="6122980" y="4694178"/>
            <a:ext cx="967332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Unpolarized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3" name="Picture 43" descr="spinsb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747" y="445002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633171"/>
              </p:ext>
            </p:extLst>
          </p:nvPr>
        </p:nvGraphicFramePr>
        <p:xfrm>
          <a:off x="8030440" y="4421763"/>
          <a:ext cx="266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81" name="Equation" r:id="rId32" imgW="241300" imgH="228600" progId="Equation.3">
                  <p:embed/>
                </p:oleObj>
              </mc:Choice>
              <mc:Fallback>
                <p:oleObj name="Equation" r:id="rId3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0440" y="4421763"/>
                        <a:ext cx="266700" cy="254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" name="Rectangle 71"/>
          <p:cNvSpPr>
            <a:spLocks noChangeArrowheads="1"/>
          </p:cNvSpPr>
          <p:nvPr/>
        </p:nvSpPr>
        <p:spPr bwMode="auto">
          <a:xfrm>
            <a:off x="8109713" y="4691450"/>
            <a:ext cx="687917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Collins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090847" y="1467830"/>
            <a:ext cx="1023623" cy="6905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66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27173"/>
              </p:ext>
            </p:extLst>
          </p:nvPr>
        </p:nvGraphicFramePr>
        <p:xfrm>
          <a:off x="3153814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82" name="Equation" r:id="rId34" imgW="203040" imgH="266400" progId="Equation.3">
                  <p:embed/>
                </p:oleObj>
              </mc:Choice>
              <mc:Fallback>
                <p:oleObj name="Equation" r:id="rId3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814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3085137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88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261207"/>
              </p:ext>
            </p:extLst>
          </p:nvPr>
        </p:nvGraphicFramePr>
        <p:xfrm>
          <a:off x="3152766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83" name="Equation" r:id="rId36" imgW="228600" imgH="266400" progId="Equation.3">
                  <p:embed/>
                </p:oleObj>
              </mc:Choice>
              <mc:Fallback>
                <p:oleObj name="Equation" r:id="rId3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66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193869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1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088209"/>
              </p:ext>
            </p:extLst>
          </p:nvPr>
        </p:nvGraphicFramePr>
        <p:xfrm>
          <a:off x="3147667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984" name="Equation" r:id="rId38" imgW="228600" imgH="266400" progId="Equation.3">
                  <p:embed/>
                </p:oleObj>
              </mc:Choice>
              <mc:Fallback>
                <p:oleObj name="Equation" r:id="rId38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667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127078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2176654" y="2177648"/>
            <a:ext cx="908483" cy="6631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1248850" y="1468949"/>
            <a:ext cx="910755" cy="6838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209257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8153327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1985" name="Equation" r:id="rId40" imgW="190440" imgH="266400" progId="Equation.3">
                    <p:embed/>
                  </p:oleObj>
                </mc:Choice>
                <mc:Fallback>
                  <p:oleObj name="Equation" r:id="rId40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210184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2212172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1986" name="Equation" r:id="rId42" imgW="215640" imgH="266400" progId="Equation.3">
                    <p:embed/>
                  </p:oleObj>
                </mc:Choice>
                <mc:Fallback>
                  <p:oleObj name="Equation" r:id="rId42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324391" y="5183465"/>
            <a:ext cx="156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T-odd elements: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604500" y="5547639"/>
            <a:ext cx="3960126" cy="961451"/>
            <a:chOff x="321205" y="5092700"/>
            <a:chExt cx="4238625" cy="1155700"/>
          </a:xfrm>
        </p:grpSpPr>
        <p:sp>
          <p:nvSpPr>
            <p:cNvPr id="180" name="Rectangle 39"/>
            <p:cNvSpPr>
              <a:spLocks noChangeArrowheads="1"/>
            </p:cNvSpPr>
            <p:nvPr/>
          </p:nvSpPr>
          <p:spPr bwMode="auto">
            <a:xfrm>
              <a:off x="368299" y="5092700"/>
              <a:ext cx="3673234" cy="1155700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bg1"/>
                </a:gs>
              </a:gsLst>
              <a:lin ang="5400000" scaled="1"/>
            </a:gra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1" name="Text Box 40"/>
            <p:cNvSpPr txBox="1">
              <a:spLocks noChangeArrowheads="1"/>
            </p:cNvSpPr>
            <p:nvPr/>
          </p:nvSpPr>
          <p:spPr bwMode="auto">
            <a:xfrm>
              <a:off x="457825" y="5779121"/>
              <a:ext cx="3537852" cy="44395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 pitchFamily="-111" charset="0"/>
                </a:rPr>
                <a:t>Strict </a:t>
              </a:r>
              <a:r>
                <a:rPr lang="en-US" sz="1400" b="1" dirty="0">
                  <a:solidFill>
                    <a:srgbClr val="FF0000"/>
                  </a:solidFill>
                  <a:latin typeface="Arial" pitchFamily="-111" charset="0"/>
                </a:rPr>
                <a:t>prediction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pitchFamily="-111" charset="0"/>
                </a:rPr>
                <a:t>from TMDs + QCD </a:t>
              </a:r>
              <a:r>
                <a:rPr lang="en-US" sz="1800" dirty="0" smtClean="0">
                  <a:solidFill>
                    <a:srgbClr val="FF0000"/>
                  </a:solidFill>
                  <a:latin typeface="Arial" pitchFamily="-111" charset="0"/>
                </a:rPr>
                <a:t>!</a:t>
              </a:r>
              <a:endParaRPr lang="it-IT" sz="1800" dirty="0">
                <a:solidFill>
                  <a:srgbClr val="FF0000"/>
                </a:solidFill>
                <a:latin typeface="Arial" pitchFamily="-111" charset="0"/>
              </a:endParaRPr>
            </a:p>
          </p:txBody>
        </p:sp>
        <p:sp>
          <p:nvSpPr>
            <p:cNvPr id="182" name="Text Box 21"/>
            <p:cNvSpPr txBox="1">
              <a:spLocks noChangeArrowheads="1"/>
            </p:cNvSpPr>
            <p:nvPr/>
          </p:nvSpPr>
          <p:spPr bwMode="auto">
            <a:xfrm>
              <a:off x="321205" y="5112449"/>
              <a:ext cx="4238625" cy="62892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0" dirty="0" smtClean="0">
                  <a:solidFill>
                    <a:schemeClr val="tx1"/>
                  </a:solidFill>
                  <a:latin typeface="Arial" pitchFamily="-111" charset="0"/>
                </a:rPr>
                <a:t>           </a:t>
              </a:r>
              <a:r>
                <a:rPr lang="en-US" sz="1200" b="0" dirty="0">
                  <a:solidFill>
                    <a:schemeClr val="tx1"/>
                  </a:solidFill>
                  <a:latin typeface="Arial" pitchFamily="-111" charset="0"/>
                </a:rPr>
                <a:t>sign change between DY and SIDIS </a:t>
              </a:r>
              <a:endParaRPr lang="en-US" sz="1200" b="0" dirty="0">
                <a:latin typeface="Arial" pitchFamily="-111" charset="0"/>
              </a:endParaRPr>
            </a:p>
            <a:p>
              <a:r>
                <a:rPr lang="en-US" sz="1400" b="0" dirty="0">
                  <a:solidFill>
                    <a:srgbClr val="FF0000"/>
                  </a:solidFill>
                  <a:latin typeface="Arial" pitchFamily="-111" charset="0"/>
                </a:rPr>
                <a:t>                 </a:t>
              </a:r>
              <a:r>
                <a:rPr lang="en-US" sz="1400" b="0" dirty="0">
                  <a:solidFill>
                    <a:srgbClr val="FF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•  </a:t>
              </a:r>
              <a:r>
                <a:rPr lang="en-US" sz="1200" b="0" dirty="0">
                  <a:solidFill>
                    <a:srgbClr val="FF0000"/>
                  </a:solidFill>
                  <a:latin typeface="Arial" pitchFamily="-111" charset="0"/>
                </a:rPr>
                <a:t>universality of </a:t>
              </a:r>
              <a:r>
                <a:rPr lang="en-US" sz="1200" b="0" dirty="0" err="1">
                  <a:solidFill>
                    <a:srgbClr val="FF0000"/>
                  </a:solidFill>
                  <a:latin typeface="Arial" pitchFamily="-111" charset="0"/>
                </a:rPr>
                <a:t>TMDs</a:t>
              </a:r>
              <a:r>
                <a:rPr lang="en-US" sz="1200" b="0" dirty="0">
                  <a:solidFill>
                    <a:srgbClr val="FF0000"/>
                  </a:solidFill>
                  <a:latin typeface="Arial" pitchFamily="-111" charset="0"/>
                </a:rPr>
                <a:t> </a:t>
              </a:r>
              <a:endParaRPr lang="it-IT" sz="1200" b="0" dirty="0">
                <a:solidFill>
                  <a:srgbClr val="FF0000"/>
                </a:solidFill>
                <a:latin typeface="Arial" pitchFamily="-111" charset="0"/>
              </a:endParaRPr>
            </a:p>
          </p:txBody>
        </p:sp>
        <p:sp>
          <p:nvSpPr>
            <p:cNvPr id="183" name="Line 22"/>
            <p:cNvSpPr>
              <a:spLocks noChangeShapeType="1"/>
            </p:cNvSpPr>
            <p:nvPr/>
          </p:nvSpPr>
          <p:spPr bwMode="auto">
            <a:xfrm>
              <a:off x="508000" y="5306049"/>
              <a:ext cx="1762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86" name="TextBox 185"/>
          <p:cNvSpPr txBox="1"/>
          <p:nvPr/>
        </p:nvSpPr>
        <p:spPr>
          <a:xfrm>
            <a:off x="4430946" y="840353"/>
            <a:ext cx="2638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Number density and </a:t>
            </a:r>
            <a:r>
              <a:rPr lang="en-US" sz="1400" b="1" dirty="0" err="1" smtClean="0">
                <a:solidFill>
                  <a:srgbClr val="0000FF"/>
                </a:solidFill>
              </a:rPr>
              <a:t>helicity</a:t>
            </a:r>
            <a:r>
              <a:rPr lang="en-US" sz="1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731025" y="1128420"/>
            <a:ext cx="391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Focusing here in transverse momentum dependence </a:t>
            </a:r>
          </a:p>
          <a:p>
            <a:endParaRPr lang="en-US" sz="800" dirty="0"/>
          </a:p>
        </p:txBody>
      </p:sp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513104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4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8"/>
          <p:cNvGrpSpPr>
            <a:grpSpLocks/>
          </p:cNvGrpSpPr>
          <p:nvPr/>
        </p:nvGrpSpPr>
        <p:grpSpPr bwMode="auto">
          <a:xfrm>
            <a:off x="3638148" y="4120931"/>
            <a:ext cx="3590020" cy="2528797"/>
            <a:chOff x="132" y="639"/>
            <a:chExt cx="2373" cy="175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" y="639"/>
              <a:ext cx="2373" cy="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28" y="1641"/>
              <a:ext cx="792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66FF"/>
                  </a:solidFill>
                  <a:latin typeface="Arial" charset="0"/>
                </a:rPr>
                <a:t>EMC (1987)</a:t>
              </a:r>
              <a:endParaRPr lang="it-IT" sz="14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6926965" y="4072517"/>
            <a:ext cx="1991610" cy="725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64663" y="802415"/>
            <a:ext cx="6895062" cy="8024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85956" y="-76200"/>
            <a:ext cx="52260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azimuthal modulation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41408"/>
              </p:ext>
            </p:extLst>
          </p:nvPr>
        </p:nvGraphicFramePr>
        <p:xfrm>
          <a:off x="7959725" y="82550"/>
          <a:ext cx="9588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35" name="Equation" r:id="rId5" imgW="533400" imgH="228600" progId="Equation.3">
                  <p:embed/>
                </p:oleObj>
              </mc:Choice>
              <mc:Fallback>
                <p:oleObj name="Equation" r:id="rId5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9725" y="82550"/>
                        <a:ext cx="958850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0" y="4120931"/>
            <a:ext cx="3606132" cy="25076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5367" y="2012193"/>
            <a:ext cx="3205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Kinematical effect </a:t>
            </a:r>
            <a:r>
              <a:rPr lang="en-US" sz="1400" dirty="0" err="1" smtClean="0"/>
              <a:t>redicted</a:t>
            </a:r>
            <a:r>
              <a:rPr lang="en-US" sz="1400" dirty="0" smtClean="0"/>
              <a:t> since 1978 </a:t>
            </a:r>
          </a:p>
          <a:p>
            <a:r>
              <a:rPr lang="en-US" sz="1400" dirty="0" smtClean="0"/>
              <a:t>by Cahn due to non-zero intrinsic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37548" y="2015532"/>
            <a:ext cx="2978834" cy="1872903"/>
            <a:chOff x="5316848" y="4366355"/>
            <a:chExt cx="3482851" cy="2256807"/>
          </a:xfrm>
        </p:grpSpPr>
        <p:grpSp>
          <p:nvGrpSpPr>
            <p:cNvPr id="18" name="Group 17"/>
            <p:cNvGrpSpPr/>
            <p:nvPr/>
          </p:nvGrpSpPr>
          <p:grpSpPr>
            <a:xfrm>
              <a:off x="5316848" y="4366355"/>
              <a:ext cx="2978834" cy="2256807"/>
              <a:chOff x="5316848" y="4366355"/>
              <a:chExt cx="2978834" cy="2256807"/>
            </a:xfrm>
          </p:grpSpPr>
          <p:pic>
            <p:nvPicPr>
              <p:cNvPr id="23" name="Picture 48" descr="PT_range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316848" y="4366355"/>
                <a:ext cx="2978834" cy="225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008998" y="5898100"/>
                <a:ext cx="2141244" cy="296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FF"/>
                    </a:solidFill>
                  </a:rPr>
                  <a:t>Non </a:t>
                </a:r>
                <a:r>
                  <a:rPr lang="en-US" sz="1000" dirty="0" err="1" smtClean="0">
                    <a:solidFill>
                      <a:srgbClr val="0000FF"/>
                    </a:solidFill>
                  </a:rPr>
                  <a:t>perturbative</a:t>
                </a:r>
                <a:r>
                  <a:rPr lang="en-US" sz="1000" dirty="0" smtClean="0">
                    <a:solidFill>
                      <a:srgbClr val="0000FF"/>
                    </a:solidFill>
                  </a:rPr>
                  <a:t> contribution</a:t>
                </a:r>
                <a:endParaRPr 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Up Arrow 24"/>
              <p:cNvSpPr/>
              <p:nvPr/>
            </p:nvSpPr>
            <p:spPr>
              <a:xfrm>
                <a:off x="6175074" y="5310440"/>
                <a:ext cx="175179" cy="573061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876850" y="6252356"/>
              <a:ext cx="922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T</a:t>
              </a:r>
              <a:r>
                <a:rPr lang="en-US" sz="1200" dirty="0" smtClean="0"/>
                <a:t> (</a:t>
              </a:r>
              <a:r>
                <a:rPr lang="en-US" sz="1200" dirty="0" err="1" smtClean="0"/>
                <a:t>GeV/c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7430526" y="6401347"/>
              <a:ext cx="554735" cy="163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6915420" y="4086296"/>
            <a:ext cx="206551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No </a:t>
            </a:r>
            <a:r>
              <a:rPr lang="en-US" sz="1200" dirty="0">
                <a:solidFill>
                  <a:schemeClr val="tx1"/>
                </a:solidFill>
              </a:rPr>
              <a:t>hadron identification</a:t>
            </a:r>
            <a:r>
              <a:rPr lang="en-US" sz="1200" dirty="0"/>
              <a:t>        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  No charge separation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  Poor statistics for cos2</a:t>
            </a:r>
            <a:r>
              <a:rPr lang="en-US" sz="1200" dirty="0">
                <a:solidFill>
                  <a:schemeClr val="tx1"/>
                </a:solidFill>
                <a:latin typeface="Symbol" charset="0"/>
              </a:rPr>
              <a:t>f</a:t>
            </a:r>
            <a:endParaRPr lang="it-IT" sz="1200" dirty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684" y="3895538"/>
            <a:ext cx="4539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Till 2008: qualitative agreement with Cahn expectations</a:t>
            </a:r>
            <a:endParaRPr lang="en-US" sz="1400" dirty="0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844135"/>
              </p:ext>
            </p:extLst>
          </p:nvPr>
        </p:nvGraphicFramePr>
        <p:xfrm>
          <a:off x="1291988" y="922476"/>
          <a:ext cx="2970196" cy="61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36" name="Equation" r:id="rId9" imgW="2133600" imgH="444500" progId="Equation.3">
                  <p:embed/>
                </p:oleObj>
              </mc:Choice>
              <mc:Fallback>
                <p:oleObj name="Equation" r:id="rId9" imgW="2133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1988" y="922476"/>
                        <a:ext cx="2970196" cy="619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809342"/>
              </p:ext>
            </p:extLst>
          </p:nvPr>
        </p:nvGraphicFramePr>
        <p:xfrm>
          <a:off x="4226040" y="1046947"/>
          <a:ext cx="357981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37" name="Equation" r:id="rId11" imgW="2730500" imgH="254000" progId="Equation.3">
                  <p:embed/>
                </p:oleObj>
              </mc:Choice>
              <mc:Fallback>
                <p:oleObj name="Equation" r:id="rId11" imgW="2730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26040" y="1046947"/>
                        <a:ext cx="3579812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Oval Callout 60"/>
          <p:cNvSpPr/>
          <p:nvPr/>
        </p:nvSpPr>
        <p:spPr>
          <a:xfrm>
            <a:off x="5972832" y="1499992"/>
            <a:ext cx="1348814" cy="447868"/>
          </a:xfrm>
          <a:prstGeom prst="wedgeEllipseCallout">
            <a:avLst>
              <a:gd name="adj1" fmla="val -44510"/>
              <a:gd name="adj2" fmla="val -90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518121"/>
              </p:ext>
            </p:extLst>
          </p:nvPr>
        </p:nvGraphicFramePr>
        <p:xfrm>
          <a:off x="6103938" y="1508125"/>
          <a:ext cx="116046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38" name="Equation" r:id="rId13" imgW="800100" imgH="292100" progId="Equation.3">
                  <p:embed/>
                </p:oleObj>
              </mc:Choice>
              <mc:Fallback>
                <p:oleObj name="Equation" r:id="rId13" imgW="8001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938" y="1508125"/>
                        <a:ext cx="1160462" cy="439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444832"/>
              </p:ext>
            </p:extLst>
          </p:nvPr>
        </p:nvGraphicFramePr>
        <p:xfrm>
          <a:off x="4399476" y="5873241"/>
          <a:ext cx="1937604" cy="248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39" name="Equation" r:id="rId15" imgW="2171700" imgH="279400" progId="Equation.3">
                  <p:embed/>
                </p:oleObj>
              </mc:Choice>
              <mc:Fallback>
                <p:oleObj name="Equation" r:id="rId15" imgW="2171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99476" y="5873241"/>
                        <a:ext cx="1937604" cy="248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Callout 30"/>
          <p:cNvSpPr/>
          <p:nvPr/>
        </p:nvSpPr>
        <p:spPr>
          <a:xfrm>
            <a:off x="7805852" y="1442260"/>
            <a:ext cx="853544" cy="355090"/>
          </a:xfrm>
          <a:prstGeom prst="wedgeEllipseCallout">
            <a:avLst>
              <a:gd name="adj1" fmla="val -74648"/>
              <a:gd name="adj2" fmla="val -847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291055"/>
              </p:ext>
            </p:extLst>
          </p:nvPr>
        </p:nvGraphicFramePr>
        <p:xfrm>
          <a:off x="7864254" y="1442260"/>
          <a:ext cx="761093" cy="32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40" name="Equation" r:id="rId17" imgW="533400" imgH="228600" progId="Equation.3">
                  <p:embed/>
                </p:oleObj>
              </mc:Choice>
              <mc:Fallback>
                <p:oleObj name="Equation" r:id="rId17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254" y="1442260"/>
                        <a:ext cx="761093" cy="3276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80141" y="2804038"/>
            <a:ext cx="3108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Leading-twist contribution introduced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y Boer &amp; Mulders in 1998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78434" y="3157080"/>
            <a:ext cx="2117021" cy="2592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Boer &amp; Mulders PRD 57 (1998)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078434" y="2543910"/>
            <a:ext cx="1418273" cy="2592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Cahn PLB 78 (1978)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277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263" y="650339"/>
            <a:ext cx="4607743" cy="29805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0" y="2459791"/>
            <a:ext cx="4845295" cy="184718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41651" y="845154"/>
            <a:ext cx="4224150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804475"/>
              </p:ext>
            </p:extLst>
          </p:nvPr>
        </p:nvGraphicFramePr>
        <p:xfrm>
          <a:off x="227319" y="846617"/>
          <a:ext cx="40973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431" name="Equation" r:id="rId6" imgW="2260600" imgH="279400" progId="Equation.3">
                  <p:embed/>
                </p:oleObj>
              </mc:Choice>
              <mc:Fallback>
                <p:oleObj name="Equation" r:id="rId6" imgW="2260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19" y="846617"/>
                        <a:ext cx="4097338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40" descr="rebesca.Feb10.standard-hydrogen-cos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5" y="4433113"/>
            <a:ext cx="6368769" cy="207799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2321" y="1558665"/>
            <a:ext cx="306325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effectLst/>
              </a:rPr>
              <a:t>on-zero !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  <a:effectLst/>
              </a:rPr>
              <a:t>Issue on DATA consistency    </a:t>
            </a:r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720278"/>
              </p:ext>
            </p:extLst>
          </p:nvPr>
        </p:nvGraphicFramePr>
        <p:xfrm>
          <a:off x="7959725" y="82550"/>
          <a:ext cx="9588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432" name="Equation" r:id="rId9" imgW="533400" imgH="228600" progId="Equation.3">
                  <p:embed/>
                </p:oleObj>
              </mc:Choice>
              <mc:Fallback>
                <p:oleObj name="Equation" r:id="rId9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9725" y="82550"/>
                        <a:ext cx="958850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1678110" y="-76200"/>
            <a:ext cx="56416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cos2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f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dependence</a:t>
            </a:r>
          </a:p>
        </p:txBody>
      </p:sp>
      <p:sp>
        <p:nvSpPr>
          <p:cNvPr id="46" name="Rounded Rectangular Callout 45"/>
          <p:cNvSpPr/>
          <p:nvPr/>
        </p:nvSpPr>
        <p:spPr>
          <a:xfrm>
            <a:off x="6633408" y="4051052"/>
            <a:ext cx="2285167" cy="764121"/>
          </a:xfrm>
          <a:prstGeom prst="wedgeRoundRectCallout">
            <a:avLst>
              <a:gd name="adj1" fmla="val -50112"/>
              <a:gd name="adj2" fmla="val -1155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660356" y="4068915"/>
            <a:ext cx="2398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Can be explained by</a:t>
            </a:r>
          </a:p>
          <a:p>
            <a:r>
              <a:rPr lang="en-US" sz="1400" dirty="0"/>
              <a:t>l</a:t>
            </a:r>
            <a:r>
              <a:rPr lang="en-US" sz="1400" dirty="0" smtClean="0">
                <a:effectLst/>
              </a:rPr>
              <a:t>arge uncertainty on Cahn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neglected HT effects</a:t>
            </a:r>
            <a:endParaRPr lang="en-US" sz="1400" dirty="0" smtClean="0">
              <a:effectLst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08482" y="3630871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0912.5194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255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58024" y="764087"/>
            <a:ext cx="3162496" cy="613760"/>
          </a:xfrm>
          <a:prstGeom prst="wedgeRoundRectCallout">
            <a:avLst>
              <a:gd name="adj1" fmla="val 75969"/>
              <a:gd name="adj2" fmla="val 6467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60905" y="2779696"/>
            <a:ext cx="2370169" cy="738664"/>
          </a:xfrm>
          <a:prstGeom prst="wedgeRoundRectCallout">
            <a:avLst>
              <a:gd name="adj1" fmla="val 20573"/>
              <a:gd name="adj2" fmla="val 8354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59" y="4033701"/>
            <a:ext cx="5831965" cy="24755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95104" y="-76200"/>
            <a:ext cx="54077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cos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f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dependence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42080" y="764087"/>
            <a:ext cx="4260264" cy="5088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840986"/>
              </p:ext>
            </p:extLst>
          </p:nvPr>
        </p:nvGraphicFramePr>
        <p:xfrm>
          <a:off x="4938938" y="790129"/>
          <a:ext cx="3983037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44" name="Equation" r:id="rId5" imgW="2197100" imgH="279400" progId="Equation.3">
                  <p:embed/>
                </p:oleObj>
              </mc:Choice>
              <mc:Fallback>
                <p:oleObj name="Equation" r:id="rId5" imgW="2197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938" y="790129"/>
                        <a:ext cx="3983037" cy="5064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84106" y="793071"/>
            <a:ext cx="30364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Significant difference</a:t>
            </a:r>
            <a:r>
              <a:rPr lang="en-US" sz="1600" dirty="0"/>
              <a:t> </a:t>
            </a:r>
            <a:r>
              <a:rPr lang="en-US" sz="1600" dirty="0" smtClean="0">
                <a:effectLst/>
              </a:rPr>
              <a:t>in hadron</a:t>
            </a:r>
          </a:p>
          <a:p>
            <a:r>
              <a:rPr lang="en-US" sz="1600" dirty="0"/>
              <a:t>c</a:t>
            </a:r>
            <a:r>
              <a:rPr lang="en-US" sz="1600" dirty="0" smtClean="0">
                <a:effectLst/>
              </a:rPr>
              <a:t>harge might signal  </a:t>
            </a:r>
          </a:p>
        </p:txBody>
      </p:sp>
      <p:pic>
        <p:nvPicPr>
          <p:cNvPr id="23" name="Picture 22" descr="rebesca.Feb10.standard-hydrogen-co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57" y="1573959"/>
            <a:ext cx="6694267" cy="21841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9441" y="2779696"/>
            <a:ext cx="2228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Much larger expectations but largely sensitive on </a:t>
            </a:r>
          </a:p>
          <a:p>
            <a:r>
              <a:rPr lang="en-US" sz="1400" dirty="0" smtClean="0"/>
              <a:t>&lt;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&gt; and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cutoff</a:t>
            </a:r>
            <a:r>
              <a:rPr lang="en-US" sz="1400" dirty="0" smtClean="0">
                <a:effectLst/>
              </a:rPr>
              <a:t>    </a:t>
            </a: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434876"/>
              </p:ext>
            </p:extLst>
          </p:nvPr>
        </p:nvGraphicFramePr>
        <p:xfrm>
          <a:off x="7974264" y="6966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45" name="Equation" r:id="rId8" imgW="495300" imgH="228600" progId="Equation.3">
                  <p:embed/>
                </p:oleObj>
              </mc:Choice>
              <mc:Fallback>
                <p:oleObj name="Equation" r:id="rId8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4264" y="6966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86105"/>
              </p:ext>
            </p:extLst>
          </p:nvPr>
        </p:nvGraphicFramePr>
        <p:xfrm>
          <a:off x="2335594" y="1021059"/>
          <a:ext cx="773055" cy="33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46" name="Equation" r:id="rId10" imgW="533400" imgH="228600" progId="Equation.3">
                  <p:embed/>
                </p:oleObj>
              </mc:Choice>
              <mc:Fallback>
                <p:oleObj name="Equation" r:id="rId10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594" y="1021059"/>
                        <a:ext cx="773055" cy="3313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024" y="3784245"/>
            <a:ext cx="2848236" cy="272686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7433" y="1795767"/>
            <a:ext cx="222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</a:t>
            </a:r>
            <a:r>
              <a:rPr lang="en-US" sz="1400" dirty="0" smtClean="0">
                <a:solidFill>
                  <a:srgbClr val="FF0000"/>
                </a:solidFill>
              </a:rPr>
              <a:t>arge and n</a:t>
            </a:r>
            <a:r>
              <a:rPr lang="en-US" sz="1400" dirty="0" smtClean="0">
                <a:solidFill>
                  <a:srgbClr val="FF0000"/>
                </a:solidFill>
                <a:effectLst/>
              </a:rPr>
              <a:t>egative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</a:t>
            </a:r>
            <a:r>
              <a:rPr lang="en-US" sz="1400" dirty="0" smtClean="0">
                <a:solidFill>
                  <a:srgbClr val="FF0000"/>
                </a:solidFill>
              </a:rPr>
              <a:t>ncreasing with z and </a:t>
            </a:r>
            <a:r>
              <a:rPr lang="en-US" sz="1400" dirty="0" err="1" smtClean="0">
                <a:solidFill>
                  <a:srgbClr val="FF0000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h</a:t>
            </a:r>
            <a:endParaRPr lang="en-US" sz="1400" baseline="-25000" dirty="0" smtClean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002248" y="4936858"/>
            <a:ext cx="1289169" cy="2592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1106.6177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205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2918" y="1706129"/>
            <a:ext cx="6343648" cy="3951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92748" y="-76200"/>
            <a:ext cx="20123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Summary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430248" y="872147"/>
            <a:ext cx="5689027" cy="646331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latin typeface="Arial" pitchFamily="-108" charset="0"/>
              </a:rPr>
              <a:t>TMDs </a:t>
            </a:r>
            <a:r>
              <a:rPr lang="en-US" sz="1800" dirty="0" smtClean="0">
                <a:solidFill>
                  <a:srgbClr val="0033CC"/>
                </a:solidFill>
                <a:latin typeface="Arial" pitchFamily="-108" charset="0"/>
              </a:rPr>
              <a:t>describe a </a:t>
            </a:r>
            <a:r>
              <a:rPr lang="en-US" sz="1800" dirty="0">
                <a:solidFill>
                  <a:srgbClr val="0033CC"/>
                </a:solidFill>
                <a:latin typeface="Arial" pitchFamily="-108" charset="0"/>
              </a:rPr>
              <a:t>new class of phenomena </a:t>
            </a:r>
          </a:p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latin typeface="Arial" pitchFamily="-108" charset="0"/>
              </a:rPr>
              <a:t>providing  novel insights into the rich nuclear structure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35766" y="2962430"/>
            <a:ext cx="6400800" cy="230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53850" y="3014818"/>
            <a:ext cx="5897987" cy="221599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F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ull coverage of valence region not achieved  </a:t>
            </a:r>
          </a:p>
          <a:p>
            <a:pPr marL="171450" indent="-171450">
              <a:buFont typeface="Wingdings" charset="2"/>
              <a:buChar char="Ø"/>
            </a:pPr>
            <a:endParaRPr lang="en-US" sz="800" dirty="0" smtClean="0">
              <a:solidFill>
                <a:schemeClr val="tx1"/>
              </a:solidFill>
              <a:latin typeface="Arial" pitchFamily="-10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Limited </a:t>
            </a: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knowledge on transverse momentum dependences  </a:t>
            </a:r>
          </a:p>
          <a:p>
            <a:pPr marL="171450" indent="-171450">
              <a:buFont typeface="Wingdings" charset="2"/>
              <a:buChar char="Ø"/>
            </a:pPr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Role of the higher twist to be 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quantified</a:t>
            </a:r>
          </a:p>
          <a:p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Evolution properties to be 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defined</a:t>
            </a:r>
          </a:p>
          <a:p>
            <a:pPr marL="285750" indent="-285750">
              <a:buFont typeface="Wingdings" charset="2"/>
              <a:buChar char="Ø"/>
            </a:pPr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Flavor decomposition to be 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refined</a:t>
            </a:r>
          </a:p>
          <a:p>
            <a:endParaRPr lang="en-US" sz="800" dirty="0" smtClean="0">
              <a:solidFill>
                <a:schemeClr val="tx1"/>
              </a:solidFill>
              <a:latin typeface="Arial" pitchFamily="-108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Universality</a:t>
            </a:r>
            <a:r>
              <a:rPr lang="en-US" sz="1600" dirty="0" smtClean="0">
                <a:latin typeface="Arial" pitchFamily="-108" charset="0"/>
              </a:rPr>
              <a:t>         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Fundamental </a:t>
            </a: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test of QCD</a:t>
            </a:r>
            <a:r>
              <a:rPr lang="en-US" sz="1800" dirty="0">
                <a:latin typeface="Arial" pitchFamily="-108" charset="0"/>
              </a:rPr>
              <a:t> </a:t>
            </a: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3057449" y="5055324"/>
            <a:ext cx="313730" cy="0"/>
          </a:xfrm>
          <a:prstGeom prst="line">
            <a:avLst/>
          </a:prstGeom>
          <a:ln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39586" y="1746287"/>
            <a:ext cx="8020883" cy="8309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 dirty="0" smtClean="0">
                <a:latin typeface="Arial" pitchFamily="-108" charset="0"/>
              </a:rPr>
              <a:t>SIDIS and </a:t>
            </a:r>
            <a:r>
              <a:rPr lang="en-US" sz="1600" b="1" i="1" dirty="0" err="1" smtClean="0">
                <a:latin typeface="Arial" pitchFamily="-108" charset="0"/>
              </a:rPr>
              <a:t>e</a:t>
            </a:r>
            <a:r>
              <a:rPr lang="en-US" sz="1600" b="1" i="1" baseline="30000" dirty="0" err="1" smtClean="0">
                <a:latin typeface="Arial" pitchFamily="-108" charset="0"/>
              </a:rPr>
              <a:t>+</a:t>
            </a:r>
            <a:r>
              <a:rPr lang="en-US" sz="1600" b="1" i="1" dirty="0" err="1" smtClean="0">
                <a:latin typeface="Arial" pitchFamily="-108" charset="0"/>
              </a:rPr>
              <a:t>e</a:t>
            </a:r>
            <a:r>
              <a:rPr lang="en-US" sz="1600" b="1" i="1" baseline="30000" dirty="0" smtClean="0">
                <a:latin typeface="Arial" pitchFamily="-108" charset="0"/>
              </a:rPr>
              <a:t>-</a:t>
            </a:r>
            <a:r>
              <a:rPr lang="en-US" sz="1600" b="1" i="1" dirty="0" smtClean="0">
                <a:latin typeface="Arial" pitchFamily="-108" charset="0"/>
              </a:rPr>
              <a:t> experiments provide evidence of non-zero TMDs</a:t>
            </a:r>
          </a:p>
          <a:p>
            <a:pPr algn="ctr"/>
            <a:endParaRPr lang="en-US" sz="1600" b="1" i="1" dirty="0" smtClean="0">
              <a:latin typeface="Arial" pitchFamily="-108" charset="0"/>
            </a:endParaRPr>
          </a:p>
          <a:p>
            <a:pPr algn="ctr"/>
            <a:r>
              <a:rPr lang="en-US" sz="1600" dirty="0">
                <a:latin typeface="Arial" pitchFamily="-108" charset="0"/>
              </a:rPr>
              <a:t>F</a:t>
            </a:r>
            <a:r>
              <a:rPr lang="en-US" sz="1600" dirty="0" smtClean="0">
                <a:latin typeface="Arial" pitchFamily="-108" charset="0"/>
              </a:rPr>
              <a:t>irst generation experiments provide </a:t>
            </a:r>
            <a:r>
              <a:rPr lang="en-US" sz="1600" dirty="0">
                <a:latin typeface="Arial" pitchFamily="-108" charset="0"/>
              </a:rPr>
              <a:t>promises but also open questions</a:t>
            </a:r>
            <a:endParaRPr lang="it-IT" sz="1600" dirty="0">
              <a:latin typeface="Arial" pitchFamily="-108" charset="0"/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2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78299" y="-76200"/>
            <a:ext cx="44413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TMDs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Landascape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maroc-marrakech-djemaa-el-fna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986924"/>
            <a:ext cx="7899400" cy="5245100"/>
          </a:xfrm>
          <a:prstGeom prst="rect">
            <a:avLst/>
          </a:prstGeom>
        </p:spPr>
      </p:pic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201694" y="1218611"/>
            <a:ext cx="6725780" cy="61555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Arial" pitchFamily="-108" charset="0"/>
              </a:rPr>
              <a:t>A very active field to explore for various upcoming experiments !</a:t>
            </a:r>
          </a:p>
          <a:p>
            <a:r>
              <a:rPr lang="en-US" sz="1600" dirty="0" smtClean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535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567" name="Text Box 15"/>
          <p:cNvSpPr txBox="1">
            <a:spLocks noChangeArrowheads="1"/>
          </p:cNvSpPr>
          <p:nvPr/>
        </p:nvSpPr>
        <p:spPr bwMode="auto">
          <a:xfrm>
            <a:off x="1292225" y="27908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68" name="Text Box 16"/>
          <p:cNvSpPr txBox="1">
            <a:spLocks noChangeArrowheads="1"/>
          </p:cNvSpPr>
          <p:nvPr/>
        </p:nvSpPr>
        <p:spPr bwMode="auto">
          <a:xfrm>
            <a:off x="2155825" y="27908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69" name="Text Box 17"/>
          <p:cNvSpPr txBox="1">
            <a:spLocks noChangeArrowheads="1"/>
          </p:cNvSpPr>
          <p:nvPr/>
        </p:nvSpPr>
        <p:spPr bwMode="auto">
          <a:xfrm>
            <a:off x="2917825" y="1598613"/>
            <a:ext cx="30956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70" name="Text Box 18"/>
          <p:cNvSpPr txBox="1">
            <a:spLocks noChangeArrowheads="1"/>
          </p:cNvSpPr>
          <p:nvPr/>
        </p:nvSpPr>
        <p:spPr bwMode="auto">
          <a:xfrm>
            <a:off x="2955925" y="21812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71" name="Text Box 19"/>
          <p:cNvSpPr txBox="1">
            <a:spLocks noChangeArrowheads="1"/>
          </p:cNvSpPr>
          <p:nvPr/>
        </p:nvSpPr>
        <p:spPr bwMode="auto">
          <a:xfrm>
            <a:off x="3413125" y="27908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76" name="Rectangle 24"/>
          <p:cNvSpPr>
            <a:spLocks noChangeArrowheads="1"/>
          </p:cNvSpPr>
          <p:nvPr/>
        </p:nvSpPr>
        <p:spPr bwMode="auto">
          <a:xfrm>
            <a:off x="2717800" y="1562100"/>
            <a:ext cx="1117600" cy="584200"/>
          </a:xfrm>
          <a:prstGeom prst="rect">
            <a:avLst/>
          </a:prstGeom>
          <a:solidFill>
            <a:srgbClr val="00CCFF">
              <a:alpha val="30000"/>
            </a:srgbClr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15586" name="Picture 34" descr="tabellapd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35063"/>
            <a:ext cx="3956050" cy="2224087"/>
          </a:xfrm>
          <a:prstGeom prst="rect">
            <a:avLst/>
          </a:prstGeom>
          <a:noFill/>
        </p:spPr>
      </p:pic>
      <p:sp>
        <p:nvSpPr>
          <p:cNvPr id="1815601" name="Text Box 49"/>
          <p:cNvSpPr txBox="1">
            <a:spLocks noChangeArrowheads="1"/>
          </p:cNvSpPr>
          <p:nvPr/>
        </p:nvSpPr>
        <p:spPr bwMode="auto">
          <a:xfrm>
            <a:off x="0" y="733425"/>
            <a:ext cx="3951288" cy="395288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Garamond" pitchFamily="-108" charset="0"/>
                <a:ea typeface="Arial" pitchFamily="-108" charset="0"/>
                <a:cs typeface="Arial" pitchFamily="-108" charset="0"/>
              </a:rPr>
              <a:t>Distribution Functions (DF)</a:t>
            </a:r>
            <a:endParaRPr lang="it-IT" sz="1800">
              <a:solidFill>
                <a:schemeClr val="tx1"/>
              </a:solidFill>
              <a:latin typeface="Garamond" pitchFamily="-108" charset="0"/>
              <a:ea typeface="Arial" pitchFamily="-108" charset="0"/>
              <a:cs typeface="Arial" pitchFamily="-108" charset="0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152400" y="838200"/>
            <a:ext cx="6684963" cy="3719513"/>
            <a:chOff x="152400" y="838200"/>
            <a:chExt cx="6684963" cy="3719513"/>
          </a:xfrm>
        </p:grpSpPr>
        <p:sp>
          <p:nvSpPr>
            <p:cNvPr id="1815599" name="Text Box 47"/>
            <p:cNvSpPr txBox="1">
              <a:spLocks noChangeArrowheads="1"/>
            </p:cNvSpPr>
            <p:nvPr/>
          </p:nvSpPr>
          <p:spPr bwMode="auto">
            <a:xfrm>
              <a:off x="152400" y="3505200"/>
              <a:ext cx="2262188" cy="105251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300" dirty="0">
                  <a:solidFill>
                    <a:schemeClr val="tx1"/>
                  </a:solidFill>
                  <a:latin typeface="Arial" pitchFamily="-108" charset="0"/>
                </a:rPr>
                <a:t>     </a:t>
              </a:r>
              <a:r>
                <a:rPr lang="en-US" sz="2300" dirty="0">
                  <a:solidFill>
                    <a:srgbClr val="CC3300"/>
                  </a:solidFill>
                  <a:latin typeface="Arial" pitchFamily="-108" charset="0"/>
                </a:rPr>
                <a:t>SIVERS</a:t>
              </a:r>
            </a:p>
            <a:p>
              <a:r>
                <a:rPr lang="en-US" sz="2000" dirty="0">
                  <a:solidFill>
                    <a:srgbClr val="CC3300"/>
                  </a:solidFill>
                  <a:latin typeface="Arial" pitchFamily="-108" charset="0"/>
                </a:rPr>
                <a:t>   </a:t>
              </a:r>
              <a:r>
                <a:rPr lang="en-US" sz="1800" b="0" dirty="0">
                  <a:solidFill>
                    <a:srgbClr val="CC3300"/>
                  </a:solidFill>
                  <a:latin typeface="Arial" pitchFamily="-108" charset="0"/>
                </a:rPr>
                <a:t>Quark orbital </a:t>
              </a:r>
            </a:p>
            <a:p>
              <a:r>
                <a:rPr lang="en-US" sz="1800" b="0" dirty="0">
                  <a:solidFill>
                    <a:srgbClr val="CC3300"/>
                  </a:solidFill>
                  <a:latin typeface="Arial" pitchFamily="-108" charset="0"/>
                </a:rPr>
                <a:t>angular momentum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endParaRPr lang="it-IT" sz="2000" dirty="0">
                <a:solidFill>
                  <a:schemeClr val="tx1"/>
                </a:solidFill>
              </a:endParaRPr>
            </a:p>
          </p:txBody>
        </p:sp>
        <p:sp>
          <p:nvSpPr>
            <p:cNvPr id="1815600" name="Oval 48"/>
            <p:cNvSpPr>
              <a:spLocks noChangeArrowheads="1"/>
            </p:cNvSpPr>
            <p:nvPr/>
          </p:nvSpPr>
          <p:spPr bwMode="auto">
            <a:xfrm>
              <a:off x="657226" y="2432051"/>
              <a:ext cx="1000125" cy="923925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15643" name="Text Box 91"/>
            <p:cNvSpPr txBox="1">
              <a:spLocks noChangeArrowheads="1"/>
            </p:cNvSpPr>
            <p:nvPr/>
          </p:nvSpPr>
          <p:spPr bwMode="auto">
            <a:xfrm>
              <a:off x="4267200" y="838200"/>
              <a:ext cx="2570163" cy="74771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300" dirty="0">
                  <a:solidFill>
                    <a:srgbClr val="CC3300"/>
                  </a:solidFill>
                  <a:latin typeface="Arial" pitchFamily="-108" charset="0"/>
                </a:rPr>
                <a:t>BOER-MULDERS</a:t>
              </a:r>
            </a:p>
            <a:p>
              <a:r>
                <a:rPr lang="en-US" sz="2000" dirty="0">
                  <a:solidFill>
                    <a:srgbClr val="CC3300"/>
                  </a:solidFill>
                  <a:latin typeface="Arial" pitchFamily="-108" charset="0"/>
                </a:rPr>
                <a:t>   </a:t>
              </a:r>
              <a:r>
                <a:rPr lang="en-US" sz="1800" b="0" dirty="0">
                  <a:solidFill>
                    <a:srgbClr val="CC3300"/>
                  </a:solidFill>
                  <a:latin typeface="Arial" pitchFamily="-108" charset="0"/>
                </a:rPr>
                <a:t>Spin orbit effect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endParaRPr lang="it-IT" sz="2000" dirty="0">
                <a:solidFill>
                  <a:schemeClr val="tx1"/>
                </a:solidFill>
              </a:endParaRPr>
            </a:p>
          </p:txBody>
        </p:sp>
        <p:sp>
          <p:nvSpPr>
            <p:cNvPr id="1815644" name="Oval 92"/>
            <p:cNvSpPr>
              <a:spLocks noChangeArrowheads="1"/>
            </p:cNvSpPr>
            <p:nvPr/>
          </p:nvSpPr>
          <p:spPr bwMode="auto">
            <a:xfrm>
              <a:off x="2803526" y="1590676"/>
              <a:ext cx="1304925" cy="604838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1815648" name="Picture 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2939" y="1737623"/>
            <a:ext cx="126841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5649" name="Picture 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648200"/>
            <a:ext cx="1266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8" name="Straight Connector 47"/>
          <p:cNvCxnSpPr/>
          <p:nvPr/>
        </p:nvCxnSpPr>
        <p:spPr>
          <a:xfrm rot="10800000" flipV="1">
            <a:off x="457200" y="646329"/>
            <a:ext cx="7696202" cy="5830980"/>
          </a:xfrm>
          <a:prstGeom prst="lin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9346319">
            <a:off x="102791" y="5456840"/>
            <a:ext cx="222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3-momentum space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19353885">
            <a:off x="5887592" y="1403672"/>
            <a:ext cx="27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parameter space</a:t>
            </a:r>
            <a:endParaRPr lang="en-US" dirty="0"/>
          </a:p>
        </p:txBody>
      </p:sp>
      <p:grpSp>
        <p:nvGrpSpPr>
          <p:cNvPr id="3" name="Group 49"/>
          <p:cNvGrpSpPr/>
          <p:nvPr/>
        </p:nvGrpSpPr>
        <p:grpSpPr>
          <a:xfrm>
            <a:off x="1432450" y="2247370"/>
            <a:ext cx="7711443" cy="4229940"/>
            <a:chOff x="1432450" y="2247370"/>
            <a:chExt cx="7711443" cy="4229940"/>
          </a:xfrm>
        </p:grpSpPr>
        <p:grpSp>
          <p:nvGrpSpPr>
            <p:cNvPr id="4" name="Group 42"/>
            <p:cNvGrpSpPr/>
            <p:nvPr/>
          </p:nvGrpSpPr>
          <p:grpSpPr>
            <a:xfrm>
              <a:off x="1432450" y="2247370"/>
              <a:ext cx="7711443" cy="4229940"/>
              <a:chOff x="1330164" y="2270126"/>
              <a:chExt cx="7711443" cy="4229940"/>
            </a:xfrm>
          </p:grpSpPr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2555810" y="4671226"/>
                <a:ext cx="2606948" cy="1295363"/>
                <a:chOff x="4139" y="2057"/>
                <a:chExt cx="2053" cy="1011"/>
              </a:xfrm>
            </p:grpSpPr>
            <p:grpSp>
              <p:nvGrpSpPr>
                <p:cNvPr id="6" name="Group 28"/>
                <p:cNvGrpSpPr>
                  <a:grpSpLocks/>
                </p:cNvGrpSpPr>
                <p:nvPr/>
              </p:nvGrpSpPr>
              <p:grpSpPr bwMode="auto">
                <a:xfrm>
                  <a:off x="4139" y="2057"/>
                  <a:ext cx="2053" cy="1011"/>
                  <a:chOff x="2459" y="3121"/>
                  <a:chExt cx="2053" cy="1011"/>
                </a:xfrm>
              </p:grpSpPr>
              <p:pic>
                <p:nvPicPr>
                  <p:cNvPr id="452628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 l="2637" t="56285" r="66313" b="18323"/>
                  <a:stretch>
                    <a:fillRect/>
                  </a:stretch>
                </p:blipFill>
                <p:spPr bwMode="auto">
                  <a:xfrm>
                    <a:off x="2819" y="3121"/>
                    <a:ext cx="1387" cy="8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52630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9" y="3928"/>
                    <a:ext cx="1406" cy="2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de-DE" sz="1100" b="0" dirty="0">
                        <a:solidFill>
                          <a:srgbClr val="008000"/>
                        </a:solidFill>
                        <a:latin typeface="Arial" pitchFamily="-108" charset="0"/>
                      </a:rPr>
                      <a:t>anti-green remnant</a:t>
                    </a:r>
                  </a:p>
                </p:txBody>
              </p:sp>
              <p:sp>
                <p:nvSpPr>
                  <p:cNvPr id="45263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6" y="3299"/>
                    <a:ext cx="906" cy="2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de-DE" sz="1100" b="0" dirty="0">
                        <a:solidFill>
                          <a:srgbClr val="008000"/>
                        </a:solidFill>
                        <a:latin typeface="Arial" pitchFamily="-108" charset="0"/>
                      </a:rPr>
                      <a:t>green quark</a:t>
                    </a:r>
                  </a:p>
                </p:txBody>
              </p:sp>
            </p:grpSp>
            <p:sp>
              <p:nvSpPr>
                <p:cNvPr id="45263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5187" y="2842"/>
                  <a:ext cx="100" cy="7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62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226" y="2263"/>
                  <a:ext cx="137" cy="91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0"/>
              <p:cNvGrpSpPr>
                <a:grpSpLocks/>
              </p:cNvGrpSpPr>
              <p:nvPr/>
            </p:nvGrpSpPr>
            <p:grpSpPr bwMode="auto">
              <a:xfrm>
                <a:off x="4888707" y="2835680"/>
                <a:ext cx="4152900" cy="3664386"/>
                <a:chOff x="2646" y="1574"/>
                <a:chExt cx="2976" cy="2730"/>
              </a:xfrm>
            </p:grpSpPr>
            <p:pic>
              <p:nvPicPr>
                <p:cNvPr id="1815573" name="Picture 21" descr="Sivers_BM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46" y="1870"/>
                  <a:ext cx="2976" cy="2434"/>
                </a:xfrm>
                <a:prstGeom prst="rect">
                  <a:avLst/>
                </a:prstGeom>
                <a:noFill/>
              </p:spPr>
            </p:pic>
            <p:sp>
              <p:nvSpPr>
                <p:cNvPr id="181557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110" y="1574"/>
                  <a:ext cx="699" cy="296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2"/>
                      </a:solidFill>
                      <a:latin typeface="Arial" pitchFamily="-108" charset="0"/>
                    </a:rPr>
                    <a:t>GPD E</a:t>
                  </a:r>
                  <a:endParaRPr lang="it-IT" sz="2000" dirty="0">
                    <a:solidFill>
                      <a:schemeClr val="accent2"/>
                    </a:solidFill>
                    <a:latin typeface="Arial" pitchFamily="-108" charset="0"/>
                  </a:endParaRPr>
                </a:p>
              </p:txBody>
            </p:sp>
            <p:sp>
              <p:nvSpPr>
                <p:cNvPr id="181557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264" y="1574"/>
                  <a:ext cx="1194" cy="298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>
                      <a:solidFill>
                        <a:srgbClr val="C0504D"/>
                      </a:solidFill>
                      <a:latin typeface="Arial" pitchFamily="-108" charset="0"/>
                    </a:rPr>
                    <a:t>GPD </a:t>
                  </a:r>
                  <a:r>
                    <a:rPr lang="en-US" sz="2000" dirty="0" smtClean="0">
                      <a:solidFill>
                        <a:srgbClr val="C0504D"/>
                      </a:solidFill>
                      <a:latin typeface="Arial" pitchFamily="-108" charset="0"/>
                    </a:rPr>
                    <a:t>E</a:t>
                  </a:r>
                  <a:r>
                    <a:rPr lang="en-US" sz="2000" baseline="-25000" dirty="0" smtClean="0">
                      <a:solidFill>
                        <a:srgbClr val="C0504D"/>
                      </a:solidFill>
                      <a:latin typeface="Arial" pitchFamily="-108" charset="0"/>
                    </a:rPr>
                    <a:t>T</a:t>
                  </a:r>
                  <a:r>
                    <a:rPr lang="en-US" sz="2000" dirty="0" smtClean="0">
                      <a:solidFill>
                        <a:srgbClr val="C0504D"/>
                      </a:solidFill>
                      <a:latin typeface="Arial" pitchFamily="-108" charset="0"/>
                    </a:rPr>
                    <a:t>+</a:t>
                  </a:r>
                  <a:r>
                    <a:rPr lang="en-US" sz="2000" dirty="0" smtClean="0">
                      <a:solidFill>
                        <a:schemeClr val="accent2"/>
                      </a:solidFill>
                      <a:latin typeface="Arial" pitchFamily="-108" charset="0"/>
                    </a:rPr>
                    <a:t>2H</a:t>
                  </a:r>
                  <a:r>
                    <a:rPr lang="en-US" sz="2000" baseline="-25000" dirty="0" smtClean="0">
                      <a:solidFill>
                        <a:schemeClr val="accent2"/>
                      </a:solidFill>
                      <a:latin typeface="Arial" pitchFamily="-108" charset="0"/>
                    </a:rPr>
                    <a:t>T</a:t>
                  </a:r>
                  <a:endParaRPr lang="it-IT" sz="2000" baseline="-25000" dirty="0">
                    <a:solidFill>
                      <a:schemeClr val="accent2"/>
                    </a:solidFill>
                    <a:latin typeface="Arial" pitchFamily="-108" charset="0"/>
                  </a:endParaRPr>
                </a:p>
              </p:txBody>
            </p:sp>
          </p:grpSp>
          <p:sp>
            <p:nvSpPr>
              <p:cNvPr id="1815598" name="Line 46"/>
              <p:cNvSpPr>
                <a:spLocks noChangeShapeType="1"/>
              </p:cNvSpPr>
              <p:nvPr/>
            </p:nvSpPr>
            <p:spPr bwMode="auto">
              <a:xfrm rot="720000">
                <a:off x="1330164" y="3605689"/>
                <a:ext cx="3657310" cy="564665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642" name="Line 90"/>
              <p:cNvSpPr>
                <a:spLocks noChangeShapeType="1"/>
              </p:cNvSpPr>
              <p:nvPr/>
            </p:nvSpPr>
            <p:spPr bwMode="auto">
              <a:xfrm rot="720000">
                <a:off x="3941648" y="2270126"/>
                <a:ext cx="3360738" cy="504825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8455706" y="2663075"/>
              <a:ext cx="33444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" pitchFamily="-108" charset="0"/>
                </a:rPr>
                <a:t>~</a:t>
              </a:r>
              <a:endParaRPr lang="it-IT" sz="2000" baseline="-25000" dirty="0">
                <a:solidFill>
                  <a:schemeClr val="accent2"/>
                </a:solidFill>
                <a:latin typeface="Arial" pitchFamily="-108" charset="0"/>
              </a:endParaRPr>
            </a:p>
          </p:txBody>
        </p:sp>
        <p:sp>
          <p:nvSpPr>
            <p:cNvPr id="49" name="Text Box 23"/>
            <p:cNvSpPr txBox="1">
              <a:spLocks noChangeArrowheads="1"/>
            </p:cNvSpPr>
            <p:nvPr/>
          </p:nvSpPr>
          <p:spPr bwMode="auto">
            <a:xfrm>
              <a:off x="6560159" y="2332319"/>
              <a:ext cx="2056973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C0504D"/>
                  </a:solidFill>
                  <a:latin typeface="Arial" pitchFamily="-108" charset="0"/>
                </a:rPr>
                <a:t>Deformations by</a:t>
              </a:r>
              <a:endParaRPr lang="it-IT" sz="2000" baseline="-25000" dirty="0">
                <a:solidFill>
                  <a:schemeClr val="accent2"/>
                </a:solidFill>
                <a:latin typeface="Arial" pitchFamily="-10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067773" y="6019800"/>
            <a:ext cx="457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i.e. </a:t>
            </a:r>
            <a:r>
              <a:rPr lang="en-US" sz="1400" dirty="0" err="1" smtClean="0">
                <a:solidFill>
                  <a:srgbClr val="0000FF"/>
                </a:solidFill>
              </a:rPr>
              <a:t>Sivers</a:t>
            </a:r>
            <a:r>
              <a:rPr lang="en-US" sz="1400" dirty="0" smtClean="0">
                <a:solidFill>
                  <a:srgbClr val="0000FF"/>
                </a:solidFill>
              </a:rPr>
              <a:t>: spin-orbit correlations with same matrix element of </a:t>
            </a:r>
            <a:r>
              <a:rPr lang="en-US" sz="1400" dirty="0" err="1" smtClean="0">
                <a:solidFill>
                  <a:srgbClr val="0000FF"/>
                </a:solidFill>
              </a:rPr>
              <a:t>anomalus</a:t>
            </a:r>
            <a:r>
              <a:rPr lang="en-US" sz="1400" dirty="0" smtClean="0">
                <a:solidFill>
                  <a:srgbClr val="0000FF"/>
                </a:solidFill>
              </a:rPr>
              <a:t> magnetic moment, and GPD E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171912" y="-76200"/>
            <a:ext cx="66540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description of the nucleon</a:t>
            </a:r>
          </a:p>
        </p:txBody>
      </p:sp>
    </p:spTree>
    <p:extLst>
      <p:ext uri="{BB962C8B-B14F-4D97-AF65-F5344CB8AC3E}">
        <p14:creationId xmlns:p14="http://schemas.microsoft.com/office/powerpoint/2010/main" val="51317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485" y="4491765"/>
            <a:ext cx="4302826" cy="2042858"/>
            <a:chOff x="83485" y="4339654"/>
            <a:chExt cx="4517744" cy="22217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85" y="4339654"/>
              <a:ext cx="4517744" cy="212646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676" y="6191061"/>
              <a:ext cx="4307353" cy="370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2" y="2517682"/>
            <a:ext cx="4280601" cy="194641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5710" y="574845"/>
            <a:ext cx="4280601" cy="1996309"/>
            <a:chOff x="229737" y="1407934"/>
            <a:chExt cx="4451022" cy="20945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737" y="1407934"/>
              <a:ext cx="4451022" cy="209459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621" y="2561166"/>
              <a:ext cx="804717" cy="347133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764261"/>
              </p:ext>
            </p:extLst>
          </p:nvPr>
        </p:nvGraphicFramePr>
        <p:xfrm>
          <a:off x="7993063" y="8255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441" name="Equation" r:id="rId9" imgW="495300" imgH="228600" progId="Equation.3">
                  <p:embed/>
                </p:oleObj>
              </mc:Choice>
              <mc:Fallback>
                <p:oleObj name="Equation" r:id="rId9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063" y="8255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2018719" y="-76200"/>
            <a:ext cx="49604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hadron multiplicities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4743586" y="844759"/>
            <a:ext cx="1651766" cy="669296"/>
          </a:xfrm>
          <a:prstGeom prst="wedgeEllipseCallout">
            <a:avLst>
              <a:gd name="adj1" fmla="val -69259"/>
              <a:gd name="adj2" fmla="val 1474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72449" y="929933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Seek for flavor</a:t>
            </a:r>
          </a:p>
          <a:p>
            <a:r>
              <a:rPr lang="en-US" sz="1400" dirty="0" smtClean="0"/>
              <a:t> dependences</a:t>
            </a:r>
            <a:endParaRPr lang="en-US" sz="1400" dirty="0"/>
          </a:p>
        </p:txBody>
      </p:sp>
      <p:sp>
        <p:nvSpPr>
          <p:cNvPr id="26" name="Oval Callout 25"/>
          <p:cNvSpPr/>
          <p:nvPr/>
        </p:nvSpPr>
        <p:spPr>
          <a:xfrm>
            <a:off x="6605131" y="844759"/>
            <a:ext cx="2161877" cy="1029285"/>
          </a:xfrm>
          <a:prstGeom prst="wedgeEllipseCallout">
            <a:avLst>
              <a:gd name="adj1" fmla="val -40061"/>
              <a:gd name="adj2" fmla="val 62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171" y="1009271"/>
            <a:ext cx="1957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Nuclear effects should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e taken into account </a:t>
            </a:r>
          </a:p>
          <a:p>
            <a:r>
              <a:rPr lang="en-US" sz="1400" dirty="0" smtClean="0"/>
              <a:t>for not pure targets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3984" y="2226604"/>
            <a:ext cx="3901254" cy="4331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0510" y="2039919"/>
            <a:ext cx="2257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Hermes, </a:t>
            </a:r>
            <a:r>
              <a:rPr lang="en-US" sz="1400" dirty="0" err="1" smtClean="0"/>
              <a:t>arXiv</a:t>
            </a:r>
            <a:r>
              <a:rPr lang="en-US" sz="1400" dirty="0" smtClean="0"/>
              <a:t>: 1107.3496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775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751" y="4061270"/>
            <a:ext cx="4076776" cy="22944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113" y="1689999"/>
            <a:ext cx="4304605" cy="2371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21" y="4061270"/>
            <a:ext cx="4723625" cy="218560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909839"/>
              </p:ext>
            </p:extLst>
          </p:nvPr>
        </p:nvGraphicFramePr>
        <p:xfrm>
          <a:off x="7937500" y="82550"/>
          <a:ext cx="1004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465" name="Equation" r:id="rId7" imgW="558800" imgH="228600" progId="Equation.3">
                  <p:embed/>
                </p:oleObj>
              </mc:Choice>
              <mc:Fallback>
                <p:oleObj name="Equation" r:id="rId7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0" y="82550"/>
                        <a:ext cx="10048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17715" y="3167116"/>
            <a:ext cx="3103861" cy="689065"/>
            <a:chOff x="717715" y="3167116"/>
            <a:chExt cx="3103861" cy="689065"/>
          </a:xfrm>
        </p:grpSpPr>
        <p:sp>
          <p:nvSpPr>
            <p:cNvPr id="25" name="Oval Callout 24"/>
            <p:cNvSpPr/>
            <p:nvPr/>
          </p:nvSpPr>
          <p:spPr>
            <a:xfrm>
              <a:off x="717715" y="3211258"/>
              <a:ext cx="3103861" cy="584776"/>
            </a:xfrm>
            <a:prstGeom prst="wedgeEllipseCallout">
              <a:avLst>
                <a:gd name="adj1" fmla="val 53525"/>
                <a:gd name="adj2" fmla="val 11794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Callout 25"/>
            <p:cNvSpPr/>
            <p:nvPr/>
          </p:nvSpPr>
          <p:spPr>
            <a:xfrm>
              <a:off x="717715" y="3167116"/>
              <a:ext cx="3103861" cy="689065"/>
            </a:xfrm>
            <a:prstGeom prst="wedgeEllipseCallout">
              <a:avLst>
                <a:gd name="adj1" fmla="val 87746"/>
                <a:gd name="adj2" fmla="val -11107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6244" y="3167117"/>
              <a:ext cx="2426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Asymmetry expected to go </a:t>
              </a:r>
            </a:p>
            <a:p>
              <a:r>
                <a:rPr lang="en-US" sz="1600" dirty="0" smtClean="0">
                  <a:latin typeface="+mn-lt"/>
                </a:rPr>
                <a:t>As  sin</a:t>
              </a:r>
              <a:r>
                <a:rPr lang="en-US" sz="1600" baseline="30000" dirty="0" smtClean="0">
                  <a:latin typeface="+mn-lt"/>
                </a:rPr>
                <a:t>2</a:t>
              </a:r>
              <a:r>
                <a:rPr lang="en-US" sz="1600" dirty="0" smtClean="0">
                  <a:latin typeface="+mn-lt"/>
                </a:rPr>
                <a:t>(</a:t>
              </a:r>
              <a:r>
                <a:rPr lang="en-US" sz="1600" dirty="0" smtClean="0">
                  <a:latin typeface="Symbol"/>
                </a:rPr>
                <a:t>q</a:t>
              </a:r>
              <a:r>
                <a:rPr lang="en-US" sz="1600" dirty="0" smtClean="0">
                  <a:latin typeface="+mn-lt"/>
                </a:rPr>
                <a:t>)/(1+cos</a:t>
              </a:r>
              <a:r>
                <a:rPr lang="en-US" sz="1600" baseline="30000" dirty="0" smtClean="0"/>
                <a:t>2</a:t>
              </a:r>
              <a:r>
                <a:rPr lang="en-US" sz="1600" dirty="0"/>
                <a:t>(</a:t>
              </a:r>
              <a:r>
                <a:rPr lang="en-US" sz="1600" dirty="0">
                  <a:latin typeface="Symbol"/>
                </a:rPr>
                <a:t>q</a:t>
              </a:r>
              <a:r>
                <a:rPr lang="en-US" sz="1600" dirty="0" smtClean="0"/>
                <a:t>))</a:t>
              </a:r>
              <a:endParaRPr lang="en-US" sz="160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1576" y="5914814"/>
            <a:ext cx="792043" cy="4420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32155" y="-76200"/>
            <a:ext cx="51335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fragmentation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276273" y="5784273"/>
            <a:ext cx="2579048" cy="2998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0818" y="3761399"/>
            <a:ext cx="2776682" cy="299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13218" y="6136531"/>
            <a:ext cx="2776682" cy="299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68" y="843587"/>
            <a:ext cx="3322563" cy="20464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49719" y="828279"/>
            <a:ext cx="3103861" cy="584776"/>
            <a:chOff x="209684" y="5844234"/>
            <a:chExt cx="3103861" cy="584776"/>
          </a:xfrm>
        </p:grpSpPr>
        <p:sp>
          <p:nvSpPr>
            <p:cNvPr id="23" name="Oval Callout 22"/>
            <p:cNvSpPr/>
            <p:nvPr/>
          </p:nvSpPr>
          <p:spPr>
            <a:xfrm>
              <a:off x="209684" y="5844234"/>
              <a:ext cx="3103861" cy="584776"/>
            </a:xfrm>
            <a:prstGeom prst="wedgeEllipseCallout">
              <a:avLst>
                <a:gd name="adj1" fmla="val -52487"/>
                <a:gd name="adj2" fmla="val 114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166" y="5844234"/>
              <a:ext cx="26668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At low thrust spherical events </a:t>
              </a:r>
            </a:p>
            <a:p>
              <a:r>
                <a:rPr lang="en-US" sz="1600" dirty="0" smtClean="0">
                  <a:latin typeface="+mn-lt"/>
                </a:rPr>
                <a:t>and gluon emission</a:t>
              </a:r>
              <a:endParaRPr lang="en-U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68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6419273" y="2947145"/>
            <a:ext cx="2223786" cy="1055528"/>
          </a:xfrm>
          <a:prstGeom prst="wedgeEllipseCallout">
            <a:avLst>
              <a:gd name="adj1" fmla="val -58214"/>
              <a:gd name="adj2" fmla="val 1018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14529" y="996119"/>
            <a:ext cx="3595856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retzelosity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D-W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ave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479058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324026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545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7826717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546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87484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47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501235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48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370442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49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622184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50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79612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51" name="Equation" r:id="rId21" imgW="177480" imgH="266400" progId="Equation.3">
                  <p:embed/>
                </p:oleObj>
              </mc:Choice>
              <mc:Fallback>
                <p:oleObj name="Equation" r:id="rId21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216718" y="4549989"/>
            <a:ext cx="1011055" cy="473758"/>
            <a:chOff x="5216718" y="4549989"/>
            <a:chExt cx="1011055" cy="473758"/>
          </a:xfrm>
        </p:grpSpPr>
        <p:sp>
          <p:nvSpPr>
            <p:cNvPr id="29" name="Rectangle 28"/>
            <p:cNvSpPr/>
            <p:nvPr/>
          </p:nvSpPr>
          <p:spPr>
            <a:xfrm>
              <a:off x="5216718" y="4549989"/>
              <a:ext cx="1011055" cy="423455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52" descr="spinsb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362" y="4587743"/>
              <a:ext cx="575294" cy="262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1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579358"/>
                </p:ext>
              </p:extLst>
            </p:nvPr>
          </p:nvGraphicFramePr>
          <p:xfrm>
            <a:off x="5273538" y="4569995"/>
            <a:ext cx="230810" cy="271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552" name="Equation" r:id="rId25" imgW="228600" imgH="266400" progId="Equation.3">
                    <p:embed/>
                  </p:oleObj>
                </mc:Choice>
                <mc:Fallback>
                  <p:oleObj name="Equation" r:id="rId25" imgW="22860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3538" y="4569995"/>
                          <a:ext cx="230810" cy="27106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69"/>
            <p:cNvSpPr txBox="1">
              <a:spLocks noChangeArrowheads="1"/>
            </p:cNvSpPr>
            <p:nvPr/>
          </p:nvSpPr>
          <p:spPr bwMode="auto">
            <a:xfrm>
              <a:off x="5252949" y="4768090"/>
              <a:ext cx="953306" cy="255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 smtClean="0">
                  <a:solidFill>
                    <a:srgbClr val="0000FF"/>
                  </a:solidFill>
                </a:rPr>
                <a:t>Pretzelosity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528248" y="3062927"/>
            <a:ext cx="2114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Sensitive to the D-wave </a:t>
            </a:r>
          </a:p>
          <a:p>
            <a:r>
              <a:rPr lang="en-US" sz="1400" i="1" dirty="0" smtClean="0"/>
              <a:t>component and the non </a:t>
            </a:r>
          </a:p>
          <a:p>
            <a:r>
              <a:rPr lang="en-US" sz="1400" i="1" dirty="0" smtClean="0"/>
              <a:t>spherical shape of the</a:t>
            </a:r>
          </a:p>
          <a:p>
            <a:r>
              <a:rPr lang="en-US" sz="1400" i="1" dirty="0"/>
              <a:t> </a:t>
            </a:r>
            <a:r>
              <a:rPr lang="en-US" sz="1400" i="1" dirty="0" smtClean="0"/>
              <a:t>        nucleon</a:t>
            </a:r>
          </a:p>
        </p:txBody>
      </p:sp>
    </p:spTree>
    <p:extLst>
      <p:ext uri="{BB962C8B-B14F-4D97-AF65-F5344CB8AC3E}">
        <p14:creationId xmlns:p14="http://schemas.microsoft.com/office/powerpoint/2010/main" val="2108416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26" y="4564595"/>
            <a:ext cx="2272574" cy="2032796"/>
          </a:xfrm>
          <a:prstGeom prst="rect">
            <a:avLst/>
          </a:prstGeom>
        </p:spPr>
      </p:pic>
      <p:pic>
        <p:nvPicPr>
          <p:cNvPr id="5" name="Picture 4" descr="Pretze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49" y="726204"/>
            <a:ext cx="4946950" cy="2006506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590333" y="2732710"/>
            <a:ext cx="4389386" cy="5232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72042" y="-76200"/>
            <a:ext cx="32537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Pretzelosity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254838"/>
              </p:ext>
            </p:extLst>
          </p:nvPr>
        </p:nvGraphicFramePr>
        <p:xfrm>
          <a:off x="7896744" y="83028"/>
          <a:ext cx="10064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13" name="Equation" r:id="rId6" imgW="558800" imgH="228600" progId="Equation.3">
                  <p:embed/>
                </p:oleObj>
              </mc:Choice>
              <mc:Fallback>
                <p:oleObj name="Equation" r:id="rId6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744" y="83028"/>
                        <a:ext cx="10064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markus.Sep09.ssa_aut_others-sinthreephi-all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" y="864284"/>
            <a:ext cx="4090737" cy="5686927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8902287" y="1547547"/>
            <a:ext cx="259292" cy="718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4637585" y="2749990"/>
            <a:ext cx="420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 smtClean="0"/>
              <a:t>    Statistical power of existing data is not 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 </a:t>
            </a:r>
            <a:r>
              <a:rPr lang="en-US" sz="1400" b="1" dirty="0" smtClean="0"/>
              <a:t>         enough to observe significant signals</a:t>
            </a:r>
          </a:p>
        </p:txBody>
      </p:sp>
      <p:pic>
        <p:nvPicPr>
          <p:cNvPr id="7" name="Picture 6" descr="Pretzel_eq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2058" y="5137125"/>
            <a:ext cx="938042" cy="2826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57258" y="4925786"/>
            <a:ext cx="1392464" cy="196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62044" y="4849768"/>
            <a:ext cx="9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h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 deuteron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7026300" y="6080070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0812.3246</a:t>
            </a:r>
            <a:endParaRPr lang="en-US" sz="12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26030" y="4544852"/>
            <a:ext cx="2175194" cy="196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553" y="3301120"/>
            <a:ext cx="3798455" cy="1444743"/>
          </a:xfrm>
          <a:prstGeom prst="rect">
            <a:avLst/>
          </a:prstGeom>
        </p:spPr>
      </p:pic>
      <p:pic>
        <p:nvPicPr>
          <p:cNvPr id="35" name="Picture 34" descr="Pretzel_eq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5965" y="3674811"/>
            <a:ext cx="938042" cy="28266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429600" y="3425917"/>
            <a:ext cx="1203808" cy="196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687719" y="3370984"/>
            <a:ext cx="9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 deuteron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387343" y="4983834"/>
            <a:ext cx="1163675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Avakian</a:t>
            </a:r>
            <a:r>
              <a:rPr lang="en-US" sz="1200" dirty="0" smtClean="0"/>
              <a:t>, PRD78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7556612" y="3413873"/>
            <a:ext cx="994406" cy="196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614337" y="3391282"/>
            <a:ext cx="949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</a:t>
            </a:r>
            <a:r>
              <a:rPr lang="en-US" sz="1200" baseline="30000" dirty="0" smtClean="0"/>
              <a:t>-</a:t>
            </a:r>
            <a:r>
              <a:rPr lang="en-US" sz="1200" dirty="0" smtClean="0"/>
              <a:t> deuteron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955745" y="5705145"/>
            <a:ext cx="149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Covariant model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215335" y="4660342"/>
            <a:ext cx="1442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Positivity bound</a:t>
            </a:r>
            <a:endParaRPr lang="en-US" sz="1400" dirty="0"/>
          </a:p>
        </p:txBody>
      </p:sp>
      <p:sp>
        <p:nvSpPr>
          <p:cNvPr id="42" name="Rounded Rectangle 41"/>
          <p:cNvSpPr/>
          <p:nvPr/>
        </p:nvSpPr>
        <p:spPr>
          <a:xfrm>
            <a:off x="7624554" y="803087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COMPASS p</a:t>
            </a:r>
            <a:endParaRPr lang="en-US" sz="1400" dirty="0"/>
          </a:p>
        </p:txBody>
      </p:sp>
      <p:sp>
        <p:nvSpPr>
          <p:cNvPr id="43" name="Rounded Rectangle 42"/>
          <p:cNvSpPr/>
          <p:nvPr/>
        </p:nvSpPr>
        <p:spPr>
          <a:xfrm>
            <a:off x="1850573" y="803087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HERMES 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805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val 70"/>
          <p:cNvSpPr>
            <a:spLocks noChangeArrowheads="1"/>
          </p:cNvSpPr>
          <p:nvPr/>
        </p:nvSpPr>
        <p:spPr bwMode="auto">
          <a:xfrm>
            <a:off x="6608790" y="5515910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65" name="Oval 70"/>
          <p:cNvSpPr>
            <a:spLocks noChangeArrowheads="1"/>
          </p:cNvSpPr>
          <p:nvPr/>
        </p:nvSpPr>
        <p:spPr bwMode="auto">
          <a:xfrm>
            <a:off x="6902745" y="4071298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64" name="Oval 70"/>
          <p:cNvSpPr>
            <a:spLocks noChangeArrowheads="1"/>
          </p:cNvSpPr>
          <p:nvPr/>
        </p:nvSpPr>
        <p:spPr bwMode="auto">
          <a:xfrm>
            <a:off x="5658090" y="2939870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6316453" y="1355452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210810"/>
              </p:ext>
            </p:extLst>
          </p:nvPr>
        </p:nvGraphicFramePr>
        <p:xfrm>
          <a:off x="4277600" y="1321528"/>
          <a:ext cx="3154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4" imgW="1752600" imgH="393700" progId="Equation.3">
                  <p:embed/>
                </p:oleObj>
              </mc:Choice>
              <mc:Fallback>
                <p:oleObj name="Equation" r:id="rId4" imgW="175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600" y="1321528"/>
                        <a:ext cx="3154363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675141"/>
              </p:ext>
            </p:extLst>
          </p:nvPr>
        </p:nvGraphicFramePr>
        <p:xfrm>
          <a:off x="4018832" y="5464267"/>
          <a:ext cx="36337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6" imgW="2019300" imgH="393700" progId="Equation.3">
                  <p:embed/>
                </p:oleObj>
              </mc:Choice>
              <mc:Fallback>
                <p:oleObj name="Equation" r:id="rId6" imgW="2019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8832" y="5464267"/>
                        <a:ext cx="3633788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933743"/>
              </p:ext>
            </p:extLst>
          </p:nvPr>
        </p:nvGraphicFramePr>
        <p:xfrm>
          <a:off x="4243388" y="4024313"/>
          <a:ext cx="3403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8" imgW="1892300" imgH="393700" progId="Equation.3">
                  <p:embed/>
                </p:oleObj>
              </mc:Choice>
              <mc:Fallback>
                <p:oleObj name="Equation" r:id="rId8" imgW="1892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4024313"/>
                        <a:ext cx="3403600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Oval 69"/>
          <p:cNvSpPr>
            <a:spLocks noChangeArrowheads="1"/>
          </p:cNvSpPr>
          <p:nvPr/>
        </p:nvSpPr>
        <p:spPr bwMode="auto">
          <a:xfrm>
            <a:off x="7643745" y="5537826"/>
            <a:ext cx="396746" cy="31450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76914" y="-76200"/>
            <a:ext cx="34440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Physics reactions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60419" y="63244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7" name="Equation" r:id="rId11" imgW="266400" imgH="164880" progId="Equation.3">
                      <p:embed/>
                    </p:oleObj>
                  </mc:Choice>
                  <mc:Fallback>
                    <p:oleObj name="Equation" r:id="rId11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8" name="Equation" r:id="rId13" imgW="152280" imgH="139680" progId="Equation.3">
                      <p:embed/>
                    </p:oleObj>
                  </mc:Choice>
                  <mc:Fallback>
                    <p:oleObj name="Equation" r:id="rId13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9" name="Equation" r:id="rId15" imgW="253800" imgH="164880" progId="Equation.3">
                      <p:embed/>
                    </p:oleObj>
                  </mc:Choice>
                  <mc:Fallback>
                    <p:oleObj name="Equation" r:id="rId15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629" y="4638765"/>
            <a:ext cx="2168076" cy="1861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853" y="2878679"/>
            <a:ext cx="2279584" cy="1569455"/>
          </a:xfrm>
          <a:prstGeom prst="rect">
            <a:avLst/>
          </a:prstGeom>
        </p:spPr>
      </p:pic>
      <p:sp>
        <p:nvSpPr>
          <p:cNvPr id="120" name="Rectangle 16"/>
          <p:cNvSpPr>
            <a:spLocks noChangeArrowheads="1"/>
          </p:cNvSpPr>
          <p:nvPr/>
        </p:nvSpPr>
        <p:spPr bwMode="auto">
          <a:xfrm>
            <a:off x="273787" y="2629607"/>
            <a:ext cx="2282290" cy="1956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6"/>
          <p:cNvSpPr>
            <a:spLocks noChangeArrowheads="1"/>
          </p:cNvSpPr>
          <p:nvPr/>
        </p:nvSpPr>
        <p:spPr bwMode="auto">
          <a:xfrm>
            <a:off x="277193" y="4626223"/>
            <a:ext cx="2282290" cy="1956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6638" y="1410915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3040755" y="2913462"/>
            <a:ext cx="58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graphicFrame>
        <p:nvGraphicFramePr>
          <p:cNvPr id="1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042400"/>
              </p:ext>
            </p:extLst>
          </p:nvPr>
        </p:nvGraphicFramePr>
        <p:xfrm>
          <a:off x="4217391" y="2904104"/>
          <a:ext cx="31305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19" imgW="1739900" imgH="393700" progId="Equation.3">
                  <p:embed/>
                </p:oleObj>
              </mc:Choice>
              <mc:Fallback>
                <p:oleObj name="Equation" r:id="rId19" imgW="173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7391" y="2904104"/>
                        <a:ext cx="3130550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TextBox 130"/>
          <p:cNvSpPr txBox="1"/>
          <p:nvPr/>
        </p:nvSpPr>
        <p:spPr>
          <a:xfrm>
            <a:off x="3040755" y="4027574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</a:t>
            </a:r>
            <a:endParaRPr lang="en-US" baseline="30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037147" y="553647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</a:t>
            </a:r>
            <a:endParaRPr lang="en-US" baseline="300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95728" y="4097512"/>
            <a:ext cx="450115" cy="338566"/>
            <a:chOff x="5919257" y="4133629"/>
            <a:chExt cx="450115" cy="338566"/>
          </a:xfrm>
        </p:grpSpPr>
        <p:sp>
          <p:nvSpPr>
            <p:cNvPr id="147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37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41" name="Text Box 85"/>
          <p:cNvSpPr txBox="1">
            <a:spLocks noChangeArrowheads="1"/>
          </p:cNvSpPr>
          <p:nvPr/>
        </p:nvSpPr>
        <p:spPr bwMode="auto">
          <a:xfrm>
            <a:off x="7620760" y="5513765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0000FF"/>
                </a:solidFill>
                <a:latin typeface="Arial" charset="0"/>
              </a:rPr>
              <a:t>F</a:t>
            </a: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305247" y="1388195"/>
            <a:ext cx="450115" cy="338566"/>
            <a:chOff x="6392379" y="4118227"/>
            <a:chExt cx="450115" cy="338566"/>
          </a:xfrm>
        </p:grpSpPr>
        <p:sp>
          <p:nvSpPr>
            <p:cNvPr id="152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611340" y="1389958"/>
            <a:ext cx="450115" cy="338566"/>
            <a:chOff x="5919257" y="4133629"/>
            <a:chExt cx="450115" cy="338566"/>
          </a:xfrm>
        </p:grpSpPr>
        <p:sp>
          <p:nvSpPr>
            <p:cNvPr id="155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7311473" y="2956412"/>
            <a:ext cx="450115" cy="338566"/>
            <a:chOff x="6392379" y="4118227"/>
            <a:chExt cx="450115" cy="338566"/>
          </a:xfrm>
        </p:grpSpPr>
        <p:sp>
          <p:nvSpPr>
            <p:cNvPr id="159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5316541" y="5532167"/>
            <a:ext cx="450115" cy="338566"/>
            <a:chOff x="5919257" y="4127722"/>
            <a:chExt cx="450115" cy="338566"/>
          </a:xfrm>
        </p:grpSpPr>
        <p:sp>
          <p:nvSpPr>
            <p:cNvPr id="167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" name="Text Box 85"/>
            <p:cNvSpPr txBox="1">
              <a:spLocks noChangeArrowheads="1"/>
            </p:cNvSpPr>
            <p:nvPr/>
          </p:nvSpPr>
          <p:spPr bwMode="auto">
            <a:xfrm>
              <a:off x="5919257" y="4127722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5959917" y="5530564"/>
            <a:ext cx="450115" cy="338566"/>
            <a:chOff x="5919257" y="4133629"/>
            <a:chExt cx="450115" cy="338566"/>
          </a:xfrm>
        </p:grpSpPr>
        <p:sp>
          <p:nvSpPr>
            <p:cNvPr id="170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1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6240499" y="4093931"/>
            <a:ext cx="450115" cy="338566"/>
            <a:chOff x="5919257" y="4133629"/>
            <a:chExt cx="450115" cy="338566"/>
          </a:xfrm>
        </p:grpSpPr>
        <p:sp>
          <p:nvSpPr>
            <p:cNvPr id="173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637219" y="2960269"/>
            <a:ext cx="450115" cy="338566"/>
            <a:chOff x="6392379" y="4118227"/>
            <a:chExt cx="450115" cy="338566"/>
          </a:xfrm>
        </p:grpSpPr>
        <p:sp>
          <p:nvSpPr>
            <p:cNvPr id="176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2986638" y="775927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54896" y="777556"/>
            <a:ext cx="473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SIDIS: rich phenomenology, the most explored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so far</a:t>
            </a:r>
            <a:endParaRPr lang="en-US" sz="1600" dirty="0">
              <a:latin typeface="+mn-lt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984254" y="2443295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2993932" y="3615304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974736" y="5005529"/>
            <a:ext cx="5111578" cy="3401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041242" y="2453350"/>
            <a:ext cx="497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e</a:t>
            </a:r>
            <a:r>
              <a:rPr lang="en-US" sz="1600" baseline="30000" dirty="0" err="1" smtClean="0">
                <a:latin typeface="+mn-lt"/>
              </a:rPr>
              <a:t>+</a:t>
            </a:r>
            <a:r>
              <a:rPr lang="en-US" sz="1600" dirty="0" err="1" smtClean="0">
                <a:latin typeface="+mn-lt"/>
              </a:rPr>
              <a:t>e</a:t>
            </a:r>
            <a:r>
              <a:rPr lang="en-US" sz="1600" baseline="30000" dirty="0" smtClean="0">
                <a:latin typeface="+mn-lt"/>
              </a:rPr>
              <a:t>-</a:t>
            </a:r>
            <a:r>
              <a:rPr lang="en-US" sz="1600" dirty="0" smtClean="0">
                <a:latin typeface="+mn-lt"/>
              </a:rPr>
              <a:t>: B-factories as powerful fragmentation laboratories</a:t>
            </a:r>
            <a:endParaRPr lang="en-US" sz="1600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71782" y="3616934"/>
            <a:ext cx="489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DY: challenging for experiments (only </a:t>
            </a:r>
            <a:r>
              <a:rPr lang="en-US" sz="1600" dirty="0" err="1" smtClean="0">
                <a:latin typeface="+mn-lt"/>
              </a:rPr>
              <a:t>unpolarized</a:t>
            </a:r>
            <a:r>
              <a:rPr lang="en-US" sz="1600" dirty="0" smtClean="0">
                <a:latin typeface="+mn-lt"/>
              </a:rPr>
              <a:t> so far)</a:t>
            </a:r>
            <a:endParaRPr lang="en-US" sz="1600" dirty="0"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50991" y="5007159"/>
            <a:ext cx="4834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Hadron reactions: challenging for theory (ISI + FSI)</a:t>
            </a:r>
            <a:endParaRPr lang="en-US" sz="1600" dirty="0">
              <a:latin typeface="+mn-lt"/>
            </a:endParaRPr>
          </a:p>
        </p:txBody>
      </p:sp>
      <p:pic>
        <p:nvPicPr>
          <p:cNvPr id="78" name="Picture 77" descr="BABARTM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2" y="2791904"/>
            <a:ext cx="452010" cy="664178"/>
          </a:xfrm>
          <a:prstGeom prst="rect">
            <a:avLst/>
          </a:prstGeom>
        </p:spPr>
      </p:pic>
      <p:pic>
        <p:nvPicPr>
          <p:cNvPr id="82" name="Picture 81" descr="B-logo-small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39" y="2938352"/>
            <a:ext cx="524541" cy="475998"/>
          </a:xfrm>
          <a:prstGeom prst="rect">
            <a:avLst/>
          </a:prstGeom>
        </p:spPr>
      </p:pic>
      <p:pic>
        <p:nvPicPr>
          <p:cNvPr id="83" name="Picture 3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8577180" y="1284378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3" descr="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7968554" y="1183550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46" descr="BNLlogo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052639" y="5928893"/>
            <a:ext cx="900481" cy="3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5" descr="JLab_logo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66376" y="1769223"/>
            <a:ext cx="963731" cy="301969"/>
          </a:xfrm>
          <a:prstGeom prst="rect">
            <a:avLst/>
          </a:prstGeom>
        </p:spPr>
      </p:pic>
      <p:pic>
        <p:nvPicPr>
          <p:cNvPr id="87" name="Picture 86" descr="`fermilab_logo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12556" y="4160080"/>
            <a:ext cx="913543" cy="288054"/>
          </a:xfrm>
          <a:prstGeom prst="rect">
            <a:avLst/>
          </a:prstGeom>
        </p:spPr>
      </p:pic>
      <p:pic>
        <p:nvPicPr>
          <p:cNvPr id="88" name="Picture 87" descr="cern_logo.gif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68663" y="4448134"/>
            <a:ext cx="475578" cy="4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2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6996" y="996119"/>
            <a:ext cx="633093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W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orm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ear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tandard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OAM 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ffect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335480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455" y="4178087"/>
            <a:ext cx="915553" cy="795358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72898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93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8846296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94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32018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595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605778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596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052197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597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456219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598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938111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599" name="Equation" r:id="rId21" imgW="177480" imgH="266400" progId="Equation.3">
                  <p:embed/>
                </p:oleObj>
              </mc:Choice>
              <mc:Fallback>
                <p:oleObj name="Equation" r:id="rId21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813100" y="2358712"/>
            <a:ext cx="2078182" cy="837721"/>
          </a:xfrm>
          <a:prstGeom prst="wedgeEllipseCallout">
            <a:avLst>
              <a:gd name="adj1" fmla="val -76256"/>
              <a:gd name="adj2" fmla="val 833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23519" y="3501426"/>
            <a:ext cx="1029331" cy="667599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383945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600" name="Equation" r:id="rId25" imgW="228600" imgH="266400" progId="Equation.3">
                  <p:embed/>
                </p:oleObj>
              </mc:Choice>
              <mc:Fallback>
                <p:oleObj name="Equation" r:id="rId25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8" name="Oval Callout 37"/>
          <p:cNvSpPr/>
          <p:nvPr/>
        </p:nvSpPr>
        <p:spPr>
          <a:xfrm>
            <a:off x="6772982" y="3885844"/>
            <a:ext cx="2078182" cy="837721"/>
          </a:xfrm>
          <a:prstGeom prst="wedgeEllipseCallout">
            <a:avLst>
              <a:gd name="adj1" fmla="val -123399"/>
              <a:gd name="adj2" fmla="val 7906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42005" y="3944161"/>
            <a:ext cx="163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The only T-even </a:t>
            </a:r>
          </a:p>
          <a:p>
            <a:r>
              <a:rPr lang="en-US" sz="1400" i="1" dirty="0" smtClean="0"/>
              <a:t>and </a:t>
            </a:r>
            <a:r>
              <a:rPr lang="en-US" sz="1400" i="1" dirty="0" err="1" smtClean="0"/>
              <a:t>chirally</a:t>
            </a:r>
            <a:r>
              <a:rPr lang="en-US" sz="1400" i="1" dirty="0" smtClean="0"/>
              <a:t>-even</a:t>
            </a:r>
          </a:p>
          <a:p>
            <a:r>
              <a:rPr lang="en-US" sz="1400" i="1" dirty="0"/>
              <a:t>o</a:t>
            </a:r>
            <a:r>
              <a:rPr lang="en-US" sz="1400" i="1" dirty="0" smtClean="0"/>
              <a:t>ff-diagonal TMD </a:t>
            </a:r>
            <a:endParaRPr lang="en-US" sz="14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7150863" y="2403955"/>
            <a:ext cx="163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Proton wave-components with</a:t>
            </a:r>
          </a:p>
          <a:p>
            <a:r>
              <a:rPr lang="en-US" sz="1400" i="1" dirty="0"/>
              <a:t>d</a:t>
            </a:r>
            <a:r>
              <a:rPr lang="en-US" sz="1400" i="1" dirty="0" smtClean="0"/>
              <a:t>ifferent OAM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79893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45969" y="693626"/>
            <a:ext cx="3861018" cy="8576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11" y="4226400"/>
            <a:ext cx="8276232" cy="23416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1588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38018" y="-76200"/>
            <a:ext cx="39218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UL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Asymmetry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958" y="630606"/>
            <a:ext cx="4554520" cy="2864940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6459885" y="3514452"/>
            <a:ext cx="2425516" cy="697736"/>
          </a:xfrm>
          <a:prstGeom prst="wedgeRoundRectCallout">
            <a:avLst>
              <a:gd name="adj1" fmla="val 27"/>
              <a:gd name="adj2" fmla="val -993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86833" y="3631551"/>
            <a:ext cx="239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Unexpected pattern needs</a:t>
            </a:r>
          </a:p>
          <a:p>
            <a:r>
              <a:rPr lang="en-US" sz="1400" dirty="0" smtClean="0">
                <a:effectLst/>
              </a:rPr>
              <a:t>more statistics to be verified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48850" y="4336761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1003.4549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014031" y="3235032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1007.1562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430873" y="2273753"/>
            <a:ext cx="587878" cy="122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09416" y="4418171"/>
            <a:ext cx="7596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COMPASS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5429" y="3935189"/>
            <a:ext cx="1302651" cy="2769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Deuteron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6250364" y="673686"/>
            <a:ext cx="1302651" cy="2769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Proton</a:t>
            </a:r>
            <a:endParaRPr lang="en-US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622530"/>
              </p:ext>
            </p:extLst>
          </p:nvPr>
        </p:nvGraphicFramePr>
        <p:xfrm>
          <a:off x="7952468" y="85972"/>
          <a:ext cx="10064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569" name="Equation" r:id="rId6" imgW="558800" imgH="228600" progId="Equation.3">
                  <p:embed/>
                </p:oleObj>
              </mc:Choice>
              <mc:Fallback>
                <p:oleObj name="Equation" r:id="rId6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2468" y="85972"/>
                        <a:ext cx="10064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9" y="1587527"/>
            <a:ext cx="4357924" cy="21804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26230" y="1622892"/>
            <a:ext cx="37337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057205" y="1611742"/>
            <a:ext cx="37337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0800000">
            <a:off x="2035146" y="3699427"/>
            <a:ext cx="522659" cy="4347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028916"/>
              </p:ext>
            </p:extLst>
          </p:nvPr>
        </p:nvGraphicFramePr>
        <p:xfrm>
          <a:off x="365429" y="730104"/>
          <a:ext cx="351948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570" name="Equation" r:id="rId9" imgW="2527300" imgH="584200" progId="Equation.3">
                  <p:embed/>
                </p:oleObj>
              </mc:Choice>
              <mc:Fallback>
                <p:oleObj name="Equation" r:id="rId9" imgW="25273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5429" y="730104"/>
                        <a:ext cx="3519488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811005" y="3845370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 0902.0689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773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sa-release-lba-cosphi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3051"/>
            <a:ext cx="4154533" cy="57756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4009824"/>
            <a:ext cx="4195471" cy="2568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89415" y="-76200"/>
            <a:ext cx="40190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LT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Asymmetry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0716" y="1572276"/>
            <a:ext cx="426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Worm-gear function: longitudinally polarized quarks </a:t>
            </a:r>
          </a:p>
          <a:p>
            <a:r>
              <a:rPr lang="en-US" sz="1400" dirty="0" smtClean="0"/>
              <a:t>in a transversely polarized nucleon</a:t>
            </a:r>
            <a:endParaRPr lang="en-US" sz="1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69165" y="4746858"/>
            <a:ext cx="3728512" cy="1818442"/>
            <a:chOff x="4800016" y="4561815"/>
            <a:chExt cx="4020540" cy="19621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3744" y="4561815"/>
              <a:ext cx="4006812" cy="1938078"/>
            </a:xfrm>
            <a:prstGeom prst="rect">
              <a:avLst/>
            </a:prstGeom>
          </p:spPr>
        </p:pic>
        <p:sp>
          <p:nvSpPr>
            <p:cNvPr id="19" name="Right Triangle 18"/>
            <p:cNvSpPr/>
            <p:nvPr/>
          </p:nvSpPr>
          <p:spPr>
            <a:xfrm>
              <a:off x="4800016" y="6283517"/>
              <a:ext cx="677949" cy="2301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/>
            <p:cNvSpPr/>
            <p:nvPr/>
          </p:nvSpPr>
          <p:spPr>
            <a:xfrm>
              <a:off x="5216714" y="6323933"/>
              <a:ext cx="614989" cy="1999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43271"/>
              </p:ext>
            </p:extLst>
          </p:nvPr>
        </p:nvGraphicFramePr>
        <p:xfrm>
          <a:off x="7979177" y="58822"/>
          <a:ext cx="9604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601" name="Equation" r:id="rId6" imgW="533400" imgH="228600" progId="Equation.3">
                  <p:embed/>
                </p:oleObj>
              </mc:Choice>
              <mc:Fallback>
                <p:oleObj name="Equation" r:id="rId6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9177" y="58822"/>
                        <a:ext cx="96043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COMPASS_g1T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71" y="618302"/>
            <a:ext cx="4811698" cy="1920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85145" y="1376947"/>
            <a:ext cx="327130" cy="718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667842" y="2735007"/>
            <a:ext cx="4322162" cy="1800187"/>
            <a:chOff x="4617551" y="2692679"/>
            <a:chExt cx="4322162" cy="1800187"/>
          </a:xfrm>
        </p:grpSpPr>
        <p:sp>
          <p:nvSpPr>
            <p:cNvPr id="26" name="Rounded Rectangle 25"/>
            <p:cNvSpPr/>
            <p:nvPr/>
          </p:nvSpPr>
          <p:spPr>
            <a:xfrm>
              <a:off x="4617551" y="2692679"/>
              <a:ext cx="4322162" cy="18001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7914" y="2770947"/>
              <a:ext cx="40153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Statistics not enough to investigate relations</a:t>
              </a:r>
            </a:p>
            <a:p>
              <a:r>
                <a:rPr lang="en-US" sz="1400" b="1" dirty="0"/>
                <a:t>s</a:t>
              </a:r>
              <a:r>
                <a:rPr lang="en-US" sz="1400" b="1" dirty="0" smtClean="0"/>
                <a:t>upported by many theoretical models: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96457" y="3361007"/>
              <a:ext cx="2990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(supported by Lattice QCD and first data)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01877" y="3824335"/>
              <a:ext cx="1536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Wandura-Wilczek</a:t>
              </a:r>
              <a:r>
                <a:rPr lang="en-US" sz="1200" dirty="0" smtClean="0"/>
                <a:t> </a:t>
              </a:r>
            </a:p>
            <a:p>
              <a:r>
                <a:rPr lang="en-US" sz="1200" dirty="0"/>
                <a:t>t</a:t>
              </a:r>
              <a:r>
                <a:rPr lang="en-US" sz="1200" dirty="0" smtClean="0"/>
                <a:t>ype approximation)</a:t>
              </a:r>
              <a:endParaRPr lang="en-US" sz="1200" dirty="0"/>
            </a:p>
          </p:txBody>
        </p:sp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0655694"/>
                </p:ext>
              </p:extLst>
            </p:nvPr>
          </p:nvGraphicFramePr>
          <p:xfrm>
            <a:off x="4709362" y="3334271"/>
            <a:ext cx="969163" cy="341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0602" name="Equation" r:id="rId9" imgW="647700" imgH="228600" progId="Equation.3">
                    <p:embed/>
                  </p:oleObj>
                </mc:Choice>
                <mc:Fallback>
                  <p:oleObj name="Equation" r:id="rId9" imgW="6477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709362" y="3334271"/>
                          <a:ext cx="969163" cy="3418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4925360"/>
                </p:ext>
              </p:extLst>
            </p:nvPr>
          </p:nvGraphicFramePr>
          <p:xfrm>
            <a:off x="4693071" y="3702822"/>
            <a:ext cx="243522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0603" name="Equation" r:id="rId11" imgW="1625600" imgH="457200" progId="Equation.3">
                    <p:embed/>
                  </p:oleObj>
                </mc:Choice>
                <mc:Fallback>
                  <p:oleObj name="Equation" r:id="rId11" imgW="16256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693071" y="3702822"/>
                          <a:ext cx="243522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6" descr="g1T_axi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3994770"/>
            <a:ext cx="3825670" cy="416919"/>
          </a:xfrm>
          <a:prstGeom prst="rect">
            <a:avLst/>
          </a:prstGeom>
        </p:spPr>
      </p:pic>
      <p:pic>
        <p:nvPicPr>
          <p:cNvPr id="10" name="Picture 9" descr="Worm-gear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41" y="5056551"/>
            <a:ext cx="4643629" cy="1500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0109" y="4751573"/>
            <a:ext cx="2609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constituent quark model: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7799224" y="4767737"/>
            <a:ext cx="1236236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0903.1271</a:t>
            </a:r>
            <a:endParaRPr lang="en-US" sz="1200" dirty="0"/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40081" y="4502033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Jlab</a:t>
            </a:r>
            <a:r>
              <a:rPr lang="en-US" sz="1400" dirty="0" smtClean="0"/>
              <a:t> Hall-A  n</a:t>
            </a:r>
            <a:endParaRPr lang="en-US" sz="1400" dirty="0"/>
          </a:p>
        </p:txBody>
      </p:sp>
      <p:sp>
        <p:nvSpPr>
          <p:cNvPr id="36" name="Rounded Rectangle 35"/>
          <p:cNvSpPr/>
          <p:nvPr/>
        </p:nvSpPr>
        <p:spPr>
          <a:xfrm>
            <a:off x="7630720" y="700600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COMPASS p</a:t>
            </a:r>
            <a:endParaRPr lang="en-US" sz="1400" dirty="0"/>
          </a:p>
        </p:txBody>
      </p:sp>
      <p:sp>
        <p:nvSpPr>
          <p:cNvPr id="37" name="Rounded Rectangle 36"/>
          <p:cNvSpPr/>
          <p:nvPr/>
        </p:nvSpPr>
        <p:spPr>
          <a:xfrm>
            <a:off x="1910617" y="700600"/>
            <a:ext cx="1157596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HERMES 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283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429" y="3009493"/>
            <a:ext cx="2358571" cy="17460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9294" y="-76200"/>
            <a:ext cx="39393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Higher-twist effects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09" y="1330035"/>
            <a:ext cx="3776411" cy="3530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736" y="3045778"/>
            <a:ext cx="2332182" cy="1660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53" y="4731354"/>
            <a:ext cx="4221238" cy="1864418"/>
          </a:xfrm>
          <a:prstGeom prst="rect">
            <a:avLst/>
          </a:prstGeom>
        </p:spPr>
      </p:pic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438482"/>
              </p:ext>
            </p:extLst>
          </p:nvPr>
        </p:nvGraphicFramePr>
        <p:xfrm>
          <a:off x="4984750" y="737103"/>
          <a:ext cx="389096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617" name="Equation" r:id="rId8" imgW="2146300" imgH="279400" progId="Equation.3">
                  <p:embed/>
                </p:oleObj>
              </mc:Choice>
              <mc:Fallback>
                <p:oleObj name="Equation" r:id="rId8" imgW="2146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737103"/>
                        <a:ext cx="3890963" cy="50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43956"/>
              </p:ext>
            </p:extLst>
          </p:nvPr>
        </p:nvGraphicFramePr>
        <p:xfrm>
          <a:off x="503644" y="698198"/>
          <a:ext cx="40513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618" name="Equation" r:id="rId10" imgW="2235200" imgH="279400" progId="Equation.3">
                  <p:embed/>
                </p:oleObj>
              </mc:Choice>
              <mc:Fallback>
                <p:oleObj name="Equation" r:id="rId10" imgW="2235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44" y="698198"/>
                        <a:ext cx="4051300" cy="50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4420" y="1295400"/>
            <a:ext cx="3446314" cy="1750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0734" y="1415143"/>
            <a:ext cx="1583266" cy="525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7019" y="1966139"/>
            <a:ext cx="1498601" cy="688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9695" y="2686185"/>
            <a:ext cx="1474409" cy="189654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V="1">
            <a:off x="4346722" y="2160300"/>
            <a:ext cx="1302730" cy="95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ffectLst/>
        </p:spPr>
      </p:cxnSp>
      <p:cxnSp>
        <p:nvCxnSpPr>
          <p:cNvPr id="23" name="Straight Connector 45"/>
          <p:cNvCxnSpPr>
            <a:cxnSpLocks noChangeShapeType="1"/>
          </p:cNvCxnSpPr>
          <p:nvPr/>
        </p:nvCxnSpPr>
        <p:spPr bwMode="auto">
          <a:xfrm flipV="1">
            <a:off x="6112566" y="2160300"/>
            <a:ext cx="1323079" cy="1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ffectLst/>
        </p:spPr>
      </p:cxnSp>
      <p:pic>
        <p:nvPicPr>
          <p:cNvPr id="27" name="Picture 20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331" y="2171478"/>
            <a:ext cx="484608" cy="2734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ular Callout 27"/>
          <p:cNvSpPr/>
          <p:nvPr/>
        </p:nvSpPr>
        <p:spPr>
          <a:xfrm>
            <a:off x="708297" y="5058996"/>
            <a:ext cx="3162496" cy="613760"/>
          </a:xfrm>
          <a:prstGeom prst="wedgeRoundRectCallout">
            <a:avLst>
              <a:gd name="adj1" fmla="val 75969"/>
              <a:gd name="adj2" fmla="val 6467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34379" y="5087980"/>
            <a:ext cx="30364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Non zero up to the COMPASS</a:t>
            </a:r>
          </a:p>
          <a:p>
            <a:r>
              <a:rPr lang="en-US" sz="1600" dirty="0" smtClean="0"/>
              <a:t>energies</a:t>
            </a:r>
            <a:endParaRPr lang="en-US" sz="1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804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13" y="716208"/>
            <a:ext cx="2615887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669308"/>
              </p:ext>
            </p:extLst>
          </p:nvPr>
        </p:nvGraphicFramePr>
        <p:xfrm>
          <a:off x="412619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3042236" y="-76200"/>
            <a:ext cx="29134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case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584467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809099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219" y="2852526"/>
            <a:ext cx="900419" cy="789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65679" y="2846388"/>
            <a:ext cx="915553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106279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3893854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9616" name="Equation" r:id="rId6" imgW="215640" imgH="266400" progId="Equation.3">
                    <p:embed/>
                  </p:oleObj>
                </mc:Choice>
                <mc:Fallback>
                  <p:oleObj name="Equation" r:id="rId6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105352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117626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9617" name="Equation" r:id="rId9" imgW="190440" imgH="266400" progId="Equation.3">
                    <p:embed/>
                  </p:oleObj>
                </mc:Choice>
                <mc:Fallback>
                  <p:oleObj name="Equation" r:id="rId9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6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454272"/>
              </p:ext>
            </p:extLst>
          </p:nvPr>
        </p:nvGraphicFramePr>
        <p:xfrm>
          <a:off x="1140851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18" name="Equation" r:id="rId12" imgW="241200" imgH="266400" progId="Equation.3">
                  <p:embed/>
                </p:oleObj>
              </mc:Choice>
              <mc:Fallback>
                <p:oleObj name="Equation" r:id="rId12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851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272079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1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10183"/>
              </p:ext>
            </p:extLst>
          </p:nvPr>
        </p:nvGraphicFramePr>
        <p:xfrm>
          <a:off x="3049909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19" name="Equation" r:id="rId15" imgW="203040" imgH="266400" progId="Equation.3">
                  <p:embed/>
                </p:oleObj>
              </mc:Choice>
              <mc:Fallback>
                <p:oleObj name="Equation" r:id="rId15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909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2981232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74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261798"/>
              </p:ext>
            </p:extLst>
          </p:nvPr>
        </p:nvGraphicFramePr>
        <p:xfrm>
          <a:off x="2078908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20" name="Equation" r:id="rId18" imgW="228600" imgH="228600" progId="Equation.3">
                  <p:embed/>
                </p:oleObj>
              </mc:Choice>
              <mc:Fallback>
                <p:oleObj name="Equation" r:id="rId1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908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83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476205"/>
              </p:ext>
            </p:extLst>
          </p:nvPr>
        </p:nvGraphicFramePr>
        <p:xfrm>
          <a:off x="3048861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21" name="Equation" r:id="rId21" imgW="228600" imgH="266400" progId="Equation.3">
                  <p:embed/>
                </p:oleObj>
              </mc:Choice>
              <mc:Fallback>
                <p:oleObj name="Equation" r:id="rId21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861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409199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089964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078908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052" y="3795861"/>
            <a:ext cx="5370251" cy="2742866"/>
            <a:chOff x="3703052" y="3648813"/>
            <a:chExt cx="5370251" cy="2742866"/>
          </a:xfrm>
        </p:grpSpPr>
        <p:sp>
          <p:nvSpPr>
            <p:cNvPr id="100" name="Rounded Rectangle 99"/>
            <p:cNvSpPr/>
            <p:nvPr/>
          </p:nvSpPr>
          <p:spPr>
            <a:xfrm>
              <a:off x="3703052" y="3648813"/>
              <a:ext cx="5370251" cy="27428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0220222"/>
                </p:ext>
              </p:extLst>
            </p:nvPr>
          </p:nvGraphicFramePr>
          <p:xfrm>
            <a:off x="3823365" y="3757258"/>
            <a:ext cx="5063955" cy="7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9622" name="Equation" r:id="rId23" imgW="3073400" imgH="444500" progId="Equation.3">
                    <p:embed/>
                  </p:oleObj>
                </mc:Choice>
                <mc:Fallback>
                  <p:oleObj name="Equation" r:id="rId23" imgW="30734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3823365" y="3757258"/>
                          <a:ext cx="5063955" cy="7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3295965"/>
                </p:ext>
              </p:extLst>
            </p:nvPr>
          </p:nvGraphicFramePr>
          <p:xfrm>
            <a:off x="3851587" y="4921712"/>
            <a:ext cx="5035733" cy="482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9623" name="Equation" r:id="rId25" imgW="3048000" imgH="292100" progId="Equation.3">
                    <p:embed/>
                  </p:oleObj>
                </mc:Choice>
                <mc:Fallback>
                  <p:oleObj name="Equation" r:id="rId25" imgW="3048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3851587" y="4921712"/>
                          <a:ext cx="5035733" cy="482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0301431"/>
                </p:ext>
              </p:extLst>
            </p:nvPr>
          </p:nvGraphicFramePr>
          <p:xfrm>
            <a:off x="3950364" y="5709444"/>
            <a:ext cx="3985010" cy="572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9624" name="Equation" r:id="rId27" imgW="2476500" imgH="355600" progId="Equation.3">
                    <p:embed/>
                  </p:oleObj>
                </mc:Choice>
                <mc:Fallback>
                  <p:oleObj name="Equation" r:id="rId27" imgW="24765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3950364" y="5709444"/>
                          <a:ext cx="3985010" cy="572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Rectangle 93"/>
          <p:cNvSpPr/>
          <p:nvPr/>
        </p:nvSpPr>
        <p:spPr>
          <a:xfrm>
            <a:off x="2986942" y="2846388"/>
            <a:ext cx="1023622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6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852530"/>
              </p:ext>
            </p:extLst>
          </p:nvPr>
        </p:nvGraphicFramePr>
        <p:xfrm>
          <a:off x="3043762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25" name="Equation" r:id="rId30" imgW="228600" imgH="266400" progId="Equation.3">
                  <p:embed/>
                </p:oleObj>
              </mc:Choice>
              <mc:Fallback>
                <p:oleObj name="Equation" r:id="rId30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762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022450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322444"/>
              </p:ext>
            </p:extLst>
          </p:nvPr>
        </p:nvGraphicFramePr>
        <p:xfrm>
          <a:off x="3095032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26" name="Equation" r:id="rId32" imgW="177480" imgH="266400" progId="Equation.3">
                  <p:embed/>
                </p:oleObj>
              </mc:Choice>
              <mc:Fallback>
                <p:oleObj name="Equation" r:id="rId32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032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7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023173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4916" y="1793557"/>
            <a:ext cx="2808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SIDIS cross section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(transversely polarized target):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9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9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13" y="716208"/>
            <a:ext cx="2615887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542567"/>
              </p:ext>
            </p:extLst>
          </p:nvPr>
        </p:nvGraphicFramePr>
        <p:xfrm>
          <a:off x="34793" y="5941770"/>
          <a:ext cx="30622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021" name="Equation" r:id="rId5" imgW="1701800" imgH="393700" progId="Equation.3">
                  <p:embed/>
                </p:oleObj>
              </mc:Choice>
              <mc:Fallback>
                <p:oleObj name="Equation" r:id="rId5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3" y="5941770"/>
                        <a:ext cx="3062287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96716"/>
              </p:ext>
            </p:extLst>
          </p:nvPr>
        </p:nvGraphicFramePr>
        <p:xfrm>
          <a:off x="412619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3042236" y="-76200"/>
            <a:ext cx="29134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case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584467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809099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219" y="2852526"/>
            <a:ext cx="900419" cy="789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65679" y="2846388"/>
            <a:ext cx="915553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106279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1933911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2022" name="Equation" r:id="rId8" imgW="215640" imgH="266400" progId="Equation.3">
                    <p:embed/>
                  </p:oleObj>
                </mc:Choice>
                <mc:Fallback>
                  <p:oleObj name="Equation" r:id="rId8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105352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0488777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2023" name="Equation" r:id="rId11" imgW="190440" imgH="266400" progId="Equation.3">
                    <p:embed/>
                  </p:oleObj>
                </mc:Choice>
                <mc:Fallback>
                  <p:oleObj name="Equation" r:id="rId11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6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218678"/>
              </p:ext>
            </p:extLst>
          </p:nvPr>
        </p:nvGraphicFramePr>
        <p:xfrm>
          <a:off x="1140851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024" name="Equation" r:id="rId14" imgW="241200" imgH="266400" progId="Equation.3">
                  <p:embed/>
                </p:oleObj>
              </mc:Choice>
              <mc:Fallback>
                <p:oleObj name="Equation" r:id="rId14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851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272079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1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629268"/>
              </p:ext>
            </p:extLst>
          </p:nvPr>
        </p:nvGraphicFramePr>
        <p:xfrm>
          <a:off x="3049909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025" name="Equation" r:id="rId17" imgW="203040" imgH="266400" progId="Equation.3">
                  <p:embed/>
                </p:oleObj>
              </mc:Choice>
              <mc:Fallback>
                <p:oleObj name="Equation" r:id="rId17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909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2981232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74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833754"/>
              </p:ext>
            </p:extLst>
          </p:nvPr>
        </p:nvGraphicFramePr>
        <p:xfrm>
          <a:off x="2078908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026" name="Equation" r:id="rId20" imgW="228600" imgH="228600" progId="Equation.3">
                  <p:embed/>
                </p:oleObj>
              </mc:Choice>
              <mc:Fallback>
                <p:oleObj name="Equation" r:id="rId2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908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83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352483"/>
              </p:ext>
            </p:extLst>
          </p:nvPr>
        </p:nvGraphicFramePr>
        <p:xfrm>
          <a:off x="3048861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027" name="Equation" r:id="rId23" imgW="228600" imgH="266400" progId="Equation.3">
                  <p:embed/>
                </p:oleObj>
              </mc:Choice>
              <mc:Fallback>
                <p:oleObj name="Equation" r:id="rId2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861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409199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089964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078908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47880" y="386643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2028" name="Equation" r:id="rId26" imgW="266400" imgH="164880" progId="Equation.3">
                      <p:embed/>
                    </p:oleObj>
                  </mc:Choice>
                  <mc:Fallback>
                    <p:oleObj name="Equation" r:id="rId26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2029" name="Equation" r:id="rId28" imgW="152280" imgH="139680" progId="Equation.3">
                      <p:embed/>
                    </p:oleObj>
                  </mc:Choice>
                  <mc:Fallback>
                    <p:oleObj name="Equation" r:id="rId28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2030" name="Equation" r:id="rId30" imgW="253800" imgH="164880" progId="Equation.3">
                      <p:embed/>
                    </p:oleObj>
                  </mc:Choice>
                  <mc:Fallback>
                    <p:oleObj name="Equation" r:id="rId30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052" y="3371342"/>
            <a:ext cx="5370252" cy="3167385"/>
            <a:chOff x="3703052" y="3224294"/>
            <a:chExt cx="5370252" cy="3167385"/>
          </a:xfrm>
        </p:grpSpPr>
        <p:sp>
          <p:nvSpPr>
            <p:cNvPr id="100" name="Rounded Rectangle 99"/>
            <p:cNvSpPr/>
            <p:nvPr/>
          </p:nvSpPr>
          <p:spPr>
            <a:xfrm>
              <a:off x="3703052" y="3648813"/>
              <a:ext cx="5370251" cy="27428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6240459"/>
                </p:ext>
              </p:extLst>
            </p:nvPr>
          </p:nvGraphicFramePr>
          <p:xfrm>
            <a:off x="3823365" y="3757258"/>
            <a:ext cx="5063955" cy="7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2031" name="Equation" r:id="rId32" imgW="3073400" imgH="444500" progId="Equation.3">
                    <p:embed/>
                  </p:oleObj>
                </mc:Choice>
                <mc:Fallback>
                  <p:oleObj name="Equation" r:id="rId32" imgW="30734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3823365" y="3757258"/>
                          <a:ext cx="5063955" cy="7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5249403"/>
                </p:ext>
              </p:extLst>
            </p:nvPr>
          </p:nvGraphicFramePr>
          <p:xfrm>
            <a:off x="3851587" y="4921712"/>
            <a:ext cx="5035733" cy="482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648" name="Equation" r:id="rId34" imgW="3048000" imgH="292100" progId="Equation.3">
                    <p:embed/>
                  </p:oleObj>
                </mc:Choice>
                <mc:Fallback>
                  <p:oleObj name="Equation" r:id="rId34" imgW="3048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3851587" y="4921712"/>
                          <a:ext cx="5035733" cy="482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6748328"/>
                </p:ext>
              </p:extLst>
            </p:nvPr>
          </p:nvGraphicFramePr>
          <p:xfrm>
            <a:off x="3950364" y="5709444"/>
            <a:ext cx="3985010" cy="572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649" name="Equation" r:id="rId36" imgW="2476500" imgH="355600" progId="Equation.3">
                    <p:embed/>
                  </p:oleObj>
                </mc:Choice>
                <mc:Fallback>
                  <p:oleObj name="Equation" r:id="rId36" imgW="24765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3950364" y="5709444"/>
                          <a:ext cx="3985010" cy="572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Callout 12"/>
            <p:cNvSpPr/>
            <p:nvPr/>
          </p:nvSpPr>
          <p:spPr>
            <a:xfrm>
              <a:off x="7285783" y="4393180"/>
              <a:ext cx="1399247" cy="411404"/>
            </a:xfrm>
            <a:prstGeom prst="wedgeEllipseCallout">
              <a:avLst>
                <a:gd name="adj1" fmla="val 25886"/>
                <a:gd name="adj2" fmla="val 9085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Callout 106"/>
            <p:cNvSpPr/>
            <p:nvPr/>
          </p:nvSpPr>
          <p:spPr>
            <a:xfrm>
              <a:off x="7758137" y="3224294"/>
              <a:ext cx="1315167" cy="440217"/>
            </a:xfrm>
            <a:prstGeom prst="wedgeEllipseCallout">
              <a:avLst>
                <a:gd name="adj1" fmla="val -21895"/>
                <a:gd name="adj2" fmla="val 107061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Callout 107"/>
            <p:cNvSpPr/>
            <p:nvPr/>
          </p:nvSpPr>
          <p:spPr>
            <a:xfrm rot="10800000">
              <a:off x="5735207" y="5323904"/>
              <a:ext cx="1411589" cy="412750"/>
            </a:xfrm>
            <a:prstGeom prst="wedgeEllipseCallout">
              <a:avLst>
                <a:gd name="adj1" fmla="val -29274"/>
                <a:gd name="adj2" fmla="val -770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7790563"/>
                </p:ext>
              </p:extLst>
            </p:nvPr>
          </p:nvGraphicFramePr>
          <p:xfrm>
            <a:off x="7987212" y="3240482"/>
            <a:ext cx="89058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650" name="Equation" r:id="rId38" imgW="495300" imgH="228600" progId="Equation.3">
                    <p:embed/>
                  </p:oleObj>
                </mc:Choice>
                <mc:Fallback>
                  <p:oleObj name="Equation" r:id="rId38" imgW="495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7212" y="3240482"/>
                          <a:ext cx="89058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9246828"/>
                </p:ext>
              </p:extLst>
            </p:nvPr>
          </p:nvGraphicFramePr>
          <p:xfrm>
            <a:off x="5982385" y="5310536"/>
            <a:ext cx="96043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651" name="Equation" r:id="rId40" imgW="533400" imgH="228600" progId="Equation.3">
                    <p:embed/>
                  </p:oleObj>
                </mc:Choice>
                <mc:Fallback>
                  <p:oleObj name="Equation" r:id="rId40" imgW="533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2385" y="5310536"/>
                          <a:ext cx="96043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5888914"/>
                </p:ext>
              </p:extLst>
            </p:nvPr>
          </p:nvGraphicFramePr>
          <p:xfrm>
            <a:off x="7487083" y="4380868"/>
            <a:ext cx="10064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652" name="Equation" r:id="rId42" imgW="558800" imgH="228600" progId="Equation.3">
                    <p:embed/>
                  </p:oleObj>
                </mc:Choice>
                <mc:Fallback>
                  <p:oleObj name="Equation" r:id="rId42" imgW="558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7083" y="4380868"/>
                          <a:ext cx="1006475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Oval Callout 76"/>
            <p:cNvSpPr/>
            <p:nvPr/>
          </p:nvSpPr>
          <p:spPr>
            <a:xfrm>
              <a:off x="4597275" y="4433284"/>
              <a:ext cx="1354430" cy="411404"/>
            </a:xfrm>
            <a:prstGeom prst="wedgeEllipseCallout">
              <a:avLst>
                <a:gd name="adj1" fmla="val 33022"/>
                <a:gd name="adj2" fmla="val 868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0714221"/>
                </p:ext>
              </p:extLst>
            </p:nvPr>
          </p:nvGraphicFramePr>
          <p:xfrm>
            <a:off x="4764374" y="4393180"/>
            <a:ext cx="9826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653" name="Equation" r:id="rId44" imgW="546100" imgH="228600" progId="Equation.3">
                    <p:embed/>
                  </p:oleObj>
                </mc:Choice>
                <mc:Fallback>
                  <p:oleObj name="Equation" r:id="rId44" imgW="546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4374" y="4393180"/>
                          <a:ext cx="982662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Rectangle 93"/>
          <p:cNvSpPr/>
          <p:nvPr/>
        </p:nvSpPr>
        <p:spPr>
          <a:xfrm>
            <a:off x="2986942" y="2846388"/>
            <a:ext cx="1023622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6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916308"/>
              </p:ext>
            </p:extLst>
          </p:nvPr>
        </p:nvGraphicFramePr>
        <p:xfrm>
          <a:off x="3043762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654" name="Equation" r:id="rId47" imgW="228600" imgH="266400" progId="Equation.3">
                  <p:embed/>
                </p:oleObj>
              </mc:Choice>
              <mc:Fallback>
                <p:oleObj name="Equation" r:id="rId4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762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022450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707729"/>
              </p:ext>
            </p:extLst>
          </p:nvPr>
        </p:nvGraphicFramePr>
        <p:xfrm>
          <a:off x="3095032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655" name="Equation" r:id="rId49" imgW="177480" imgH="266400" progId="Equation.3">
                  <p:embed/>
                </p:oleObj>
              </mc:Choice>
              <mc:Fallback>
                <p:oleObj name="Equation" r:id="rId49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032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7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ext Box 85"/>
          <p:cNvSpPr txBox="1">
            <a:spLocks noChangeArrowheads="1"/>
          </p:cNvSpPr>
          <p:nvPr/>
        </p:nvSpPr>
        <p:spPr bwMode="auto">
          <a:xfrm>
            <a:off x="1285410" y="6008521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DF</a:t>
            </a: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3" name="Rectangle 89"/>
          <p:cNvSpPr>
            <a:spLocks noChangeArrowheads="1"/>
          </p:cNvSpPr>
          <p:nvPr/>
        </p:nvSpPr>
        <p:spPr bwMode="auto">
          <a:xfrm>
            <a:off x="1416806" y="5117724"/>
            <a:ext cx="227575" cy="78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4" name="Group 141"/>
          <p:cNvGrpSpPr>
            <a:grpSpLocks/>
          </p:cNvGrpSpPr>
          <p:nvPr/>
        </p:nvGrpSpPr>
        <p:grpSpPr bwMode="auto">
          <a:xfrm>
            <a:off x="1325864" y="5708648"/>
            <a:ext cx="396746" cy="635026"/>
            <a:chOff x="3598" y="2298"/>
            <a:chExt cx="394" cy="739"/>
          </a:xfrm>
        </p:grpSpPr>
        <p:sp>
          <p:nvSpPr>
            <p:cNvPr id="118" name="Line 55"/>
            <p:cNvSpPr>
              <a:spLocks noChangeShapeType="1"/>
            </p:cNvSpPr>
            <p:nvPr/>
          </p:nvSpPr>
          <p:spPr bwMode="auto">
            <a:xfrm flipV="1">
              <a:off x="3812" y="2298"/>
              <a:ext cx="47" cy="37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Oval 69"/>
            <p:cNvSpPr>
              <a:spLocks noChangeArrowheads="1"/>
            </p:cNvSpPr>
            <p:nvPr/>
          </p:nvSpPr>
          <p:spPr bwMode="auto">
            <a:xfrm>
              <a:off x="3598" y="2671"/>
              <a:ext cx="394" cy="3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5" name="Group 142"/>
          <p:cNvGrpSpPr>
            <a:grpSpLocks/>
          </p:cNvGrpSpPr>
          <p:nvPr/>
        </p:nvGrpSpPr>
        <p:grpSpPr bwMode="auto">
          <a:xfrm>
            <a:off x="1972337" y="5189588"/>
            <a:ext cx="768318" cy="1155761"/>
            <a:chOff x="4240" y="1714"/>
            <a:chExt cx="763" cy="1345"/>
          </a:xfrm>
        </p:grpSpPr>
        <p:grpSp>
          <p:nvGrpSpPr>
            <p:cNvPr id="114" name="Group 56"/>
            <p:cNvGrpSpPr>
              <a:grpSpLocks/>
            </p:cNvGrpSpPr>
            <p:nvPr/>
          </p:nvGrpSpPr>
          <p:grpSpPr bwMode="auto">
            <a:xfrm>
              <a:off x="4369" y="1714"/>
              <a:ext cx="123" cy="918"/>
              <a:chOff x="4278" y="2032"/>
              <a:chExt cx="123" cy="918"/>
            </a:xfrm>
          </p:grpSpPr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 flipH="1">
                <a:off x="4286" y="2160"/>
                <a:ext cx="115" cy="790"/>
              </a:xfrm>
              <a:custGeom>
                <a:avLst/>
                <a:gdLst>
                  <a:gd name="T0" fmla="*/ 0 w 136"/>
                  <a:gd name="T1" fmla="*/ 165 h 997"/>
                  <a:gd name="T2" fmla="*/ 45 w 136"/>
                  <a:gd name="T3" fmla="*/ 135 h 997"/>
                  <a:gd name="T4" fmla="*/ 91 w 136"/>
                  <a:gd name="T5" fmla="*/ 60 h 997"/>
                  <a:gd name="T6" fmla="*/ 136 w 136"/>
                  <a:gd name="T7" fmla="*/ 0 h 9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997"/>
                  <a:gd name="T14" fmla="*/ 136 w 136"/>
                  <a:gd name="T15" fmla="*/ 997 h 9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997">
                    <a:moveTo>
                      <a:pt x="0" y="997"/>
                    </a:moveTo>
                    <a:cubicBezTo>
                      <a:pt x="15" y="959"/>
                      <a:pt x="30" y="922"/>
                      <a:pt x="45" y="816"/>
                    </a:cubicBezTo>
                    <a:cubicBezTo>
                      <a:pt x="60" y="710"/>
                      <a:pt x="76" y="498"/>
                      <a:pt x="91" y="362"/>
                    </a:cubicBezTo>
                    <a:cubicBezTo>
                      <a:pt x="106" y="226"/>
                      <a:pt x="121" y="113"/>
                      <a:pt x="136" y="0"/>
                    </a:cubicBezTo>
                  </a:path>
                </a:pathLst>
              </a:cu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58"/>
              <p:cNvSpPr>
                <a:spLocks noChangeShapeType="1"/>
              </p:cNvSpPr>
              <p:nvPr/>
            </p:nvSpPr>
            <p:spPr bwMode="auto">
              <a:xfrm rot="21000000" flipV="1">
                <a:off x="4278" y="2032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808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5" name="Oval 70"/>
            <p:cNvSpPr>
              <a:spLocks noChangeArrowheads="1"/>
            </p:cNvSpPr>
            <p:nvPr/>
          </p:nvSpPr>
          <p:spPr bwMode="auto">
            <a:xfrm>
              <a:off x="4240" y="2632"/>
              <a:ext cx="763" cy="427"/>
            </a:xfrm>
            <a:prstGeom prst="ellipse">
              <a:avLst/>
            </a:prstGeom>
            <a:noFill/>
            <a:ln w="3175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6" name="Text Box 85"/>
          <p:cNvSpPr txBox="1">
            <a:spLocks noChangeArrowheads="1"/>
          </p:cNvSpPr>
          <p:nvPr/>
        </p:nvSpPr>
        <p:spPr bwMode="auto">
          <a:xfrm>
            <a:off x="2896423" y="5998539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06" name="Group 143"/>
          <p:cNvGrpSpPr>
            <a:grpSpLocks/>
          </p:cNvGrpSpPr>
          <p:nvPr/>
        </p:nvGrpSpPr>
        <p:grpSpPr bwMode="auto">
          <a:xfrm>
            <a:off x="2769783" y="4898138"/>
            <a:ext cx="578825" cy="1447449"/>
            <a:chOff x="4975" y="1433"/>
            <a:chExt cx="556" cy="1588"/>
          </a:xfrm>
        </p:grpSpPr>
        <p:sp>
          <p:nvSpPr>
            <p:cNvPr id="110" name="Oval 71"/>
            <p:cNvSpPr>
              <a:spLocks noChangeArrowheads="1"/>
            </p:cNvSpPr>
            <p:nvPr/>
          </p:nvSpPr>
          <p:spPr bwMode="auto">
            <a:xfrm>
              <a:off x="5123" y="2658"/>
              <a:ext cx="408" cy="363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11" name="Group 80"/>
            <p:cNvGrpSpPr>
              <a:grpSpLocks/>
            </p:cNvGrpSpPr>
            <p:nvPr/>
          </p:nvGrpSpPr>
          <p:grpSpPr bwMode="auto">
            <a:xfrm>
              <a:off x="4975" y="1433"/>
              <a:ext cx="493" cy="1225"/>
              <a:chOff x="4884" y="1751"/>
              <a:chExt cx="493" cy="1225"/>
            </a:xfrm>
          </p:grpSpPr>
          <p:sp>
            <p:nvSpPr>
              <p:cNvPr id="112" name="Line 81"/>
              <p:cNvSpPr>
                <a:spLocks noChangeShapeType="1"/>
              </p:cNvSpPr>
              <p:nvPr/>
            </p:nvSpPr>
            <p:spPr bwMode="auto">
              <a:xfrm rot="-720000" flipH="1" flipV="1">
                <a:off x="4884" y="1751"/>
                <a:ext cx="91" cy="91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Freeform 82"/>
              <p:cNvSpPr>
                <a:spLocks/>
              </p:cNvSpPr>
              <p:nvPr/>
            </p:nvSpPr>
            <p:spPr bwMode="auto">
              <a:xfrm>
                <a:off x="4924" y="1797"/>
                <a:ext cx="453" cy="1179"/>
              </a:xfrm>
              <a:custGeom>
                <a:avLst/>
                <a:gdLst>
                  <a:gd name="T0" fmla="*/ 317 w 453"/>
                  <a:gd name="T1" fmla="*/ 1179 h 1179"/>
                  <a:gd name="T2" fmla="*/ 363 w 453"/>
                  <a:gd name="T3" fmla="*/ 953 h 1179"/>
                  <a:gd name="T4" fmla="*/ 453 w 453"/>
                  <a:gd name="T5" fmla="*/ 499 h 1179"/>
                  <a:gd name="T6" fmla="*/ 363 w 453"/>
                  <a:gd name="T7" fmla="*/ 227 h 1179"/>
                  <a:gd name="T8" fmla="*/ 0 w 453"/>
                  <a:gd name="T9" fmla="*/ 0 h 1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3"/>
                  <a:gd name="T16" fmla="*/ 0 h 1179"/>
                  <a:gd name="T17" fmla="*/ 453 w 453"/>
                  <a:gd name="T18" fmla="*/ 1179 h 1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3" h="1179">
                    <a:moveTo>
                      <a:pt x="317" y="1179"/>
                    </a:moveTo>
                    <a:cubicBezTo>
                      <a:pt x="328" y="1122"/>
                      <a:pt x="340" y="1066"/>
                      <a:pt x="363" y="953"/>
                    </a:cubicBezTo>
                    <a:cubicBezTo>
                      <a:pt x="386" y="840"/>
                      <a:pt x="453" y="620"/>
                      <a:pt x="453" y="499"/>
                    </a:cubicBezTo>
                    <a:cubicBezTo>
                      <a:pt x="453" y="378"/>
                      <a:pt x="438" y="310"/>
                      <a:pt x="363" y="227"/>
                    </a:cubicBezTo>
                    <a:cubicBezTo>
                      <a:pt x="288" y="144"/>
                      <a:pt x="144" y="72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023173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1617" y="1216895"/>
            <a:ext cx="23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SIDIS cross section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(transversely pol. target):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9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5396" y="3055783"/>
            <a:ext cx="3327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Involved phenomenology due to the</a:t>
            </a:r>
          </a:p>
          <a:p>
            <a:r>
              <a:rPr lang="en-US" sz="1400" dirty="0" smtClean="0"/>
              <a:t>convolution over transverse momentum</a:t>
            </a:r>
          </a:p>
        </p:txBody>
      </p:sp>
      <p:sp>
        <p:nvSpPr>
          <p:cNvPr id="5" name="Oval 4"/>
          <p:cNvSpPr/>
          <p:nvPr/>
        </p:nvSpPr>
        <p:spPr>
          <a:xfrm>
            <a:off x="4139298" y="2030132"/>
            <a:ext cx="2861190" cy="4410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05880" y="2081392"/>
            <a:ext cx="286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TMD factorization for P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&lt;&lt;Q</a:t>
            </a:r>
            <a:endParaRPr lang="en-US" sz="1600" dirty="0"/>
          </a:p>
        </p:txBody>
      </p:sp>
      <p:graphicFrame>
        <p:nvGraphicFramePr>
          <p:cNvPr id="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133786"/>
              </p:ext>
            </p:extLst>
          </p:nvPr>
        </p:nvGraphicFramePr>
        <p:xfrm>
          <a:off x="4360863" y="2627313"/>
          <a:ext cx="46910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656" name="Equation" r:id="rId52" imgW="3187700" imgH="304800" progId="Equation.3">
                  <p:embed/>
                </p:oleObj>
              </mc:Choice>
              <mc:Fallback>
                <p:oleObj name="Equation" r:id="rId52" imgW="31877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863" y="2627313"/>
                        <a:ext cx="4691062" cy="450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97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4499" y="-76200"/>
            <a:ext cx="31289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First evidences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0249" y="744811"/>
            <a:ext cx="2633964" cy="5432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749686"/>
              </p:ext>
            </p:extLst>
          </p:nvPr>
        </p:nvGraphicFramePr>
        <p:xfrm>
          <a:off x="330634" y="724734"/>
          <a:ext cx="250666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739" name="Equation" r:id="rId4" imgW="1143000" imgH="241300" progId="Equation.3">
                  <p:embed/>
                </p:oleObj>
              </mc:Choice>
              <mc:Fallback>
                <p:oleObj name="Equation" r:id="rId4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724734"/>
                        <a:ext cx="2506662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-7555" y="2037189"/>
            <a:ext cx="7133785" cy="4325571"/>
            <a:chOff x="4447996" y="1550708"/>
            <a:chExt cx="7133785" cy="43255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7996" y="1780803"/>
              <a:ext cx="4699000" cy="27559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027375" y="1550708"/>
              <a:ext cx="45544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A. </a:t>
              </a:r>
              <a:r>
                <a:rPr lang="en-US" sz="1400" i="1" dirty="0" err="1" smtClean="0"/>
                <a:t>Airapetian</a:t>
              </a:r>
              <a:r>
                <a:rPr lang="en-US" sz="1400" i="1" dirty="0" smtClean="0"/>
                <a:t> et al, Phys. Rev. </a:t>
              </a:r>
              <a:r>
                <a:rPr lang="en-US" sz="1400" i="1" dirty="0" err="1" smtClean="0"/>
                <a:t>Lett</a:t>
              </a:r>
              <a:r>
                <a:rPr lang="en-US" sz="1400" i="1" dirty="0" smtClean="0"/>
                <a:t>. 94 (2005) 012002 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94384" y="5229948"/>
              <a:ext cx="3597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          Non-zero </a:t>
              </a:r>
              <a:r>
                <a:rPr lang="en-US" dirty="0" err="1" smtClean="0">
                  <a:solidFill>
                    <a:srgbClr val="FF0000"/>
                  </a:solidFill>
                </a:rPr>
                <a:t>transversity</a:t>
              </a:r>
              <a:r>
                <a:rPr lang="en-US" dirty="0" smtClean="0">
                  <a:solidFill>
                    <a:srgbClr val="FF0000"/>
                  </a:solidFill>
                </a:rPr>
                <a:t> !!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Collins function 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2240" y="4586516"/>
              <a:ext cx="4452356" cy="520176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78006" y="4487429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76923" y="753909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4285399" y="1044792"/>
            <a:ext cx="1271990" cy="369332"/>
            <a:chOff x="4677182" y="1117810"/>
            <a:chExt cx="1271990" cy="369332"/>
          </a:xfrm>
        </p:grpSpPr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202945" y="744811"/>
            <a:ext cx="2687058" cy="57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12486"/>
              </p:ext>
            </p:extLst>
          </p:nvPr>
        </p:nvGraphicFramePr>
        <p:xfrm>
          <a:off x="6302233" y="753526"/>
          <a:ext cx="250825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740" name="Equation" r:id="rId8" imgW="1143000" imgH="241300" progId="Equation.3">
                  <p:embed/>
                </p:oleObj>
              </mc:Choice>
              <mc:Fallback>
                <p:oleObj name="Equation" r:id="rId8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233" y="753526"/>
                        <a:ext cx="2508250" cy="52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421337" y="2369465"/>
            <a:ext cx="4738902" cy="3894218"/>
            <a:chOff x="4404202" y="1833710"/>
            <a:chExt cx="4738902" cy="3894218"/>
          </a:xfrm>
        </p:grpSpPr>
        <p:grpSp>
          <p:nvGrpSpPr>
            <p:cNvPr id="41" name="Group 40"/>
            <p:cNvGrpSpPr/>
            <p:nvPr/>
          </p:nvGrpSpPr>
          <p:grpSpPr>
            <a:xfrm>
              <a:off x="4404202" y="1833710"/>
              <a:ext cx="4738902" cy="3894218"/>
              <a:chOff x="4404202" y="1833710"/>
              <a:chExt cx="4738902" cy="3894218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554196" y="5358596"/>
                <a:ext cx="2904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Non-zero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Sivers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function !!        </a:t>
                </a: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4202" y="1833710"/>
                <a:ext cx="4738902" cy="2848983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701" y="4695822"/>
              <a:ext cx="4636011" cy="541633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68017" y="1618114"/>
            <a:ext cx="68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2005: First evidence from HERMES measuring SIDIS on proton</a:t>
            </a:r>
          </a:p>
        </p:txBody>
      </p:sp>
    </p:spTree>
    <p:extLst>
      <p:ext uri="{BB962C8B-B14F-4D97-AF65-F5344CB8AC3E}">
        <p14:creationId xmlns:p14="http://schemas.microsoft.com/office/powerpoint/2010/main" val="93124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4407" y="464855"/>
            <a:ext cx="4621778" cy="58169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umber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ensity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&amp;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elicity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B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aseline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05776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3995" y="2799636"/>
            <a:ext cx="900419" cy="696040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7762457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0695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621547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696" name="Equation" r:id="rId7" imgW="241200" imgH="266400" progId="Equation.3">
                  <p:embed/>
                </p:oleObj>
              </mc:Choice>
              <mc:Fallback>
                <p:oleObj name="Equation" r:id="rId7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91932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697" name="Equation" r:id="rId10" imgW="203040" imgH="266400" progId="Equation.3">
                  <p:embed/>
                </p:oleObj>
              </mc:Choice>
              <mc:Fallback>
                <p:oleObj name="Equation" r:id="rId10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285040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698" name="Equation" r:id="rId13" imgW="228600" imgH="228600" progId="Equation.3">
                  <p:embed/>
                </p:oleObj>
              </mc:Choice>
              <mc:Fallback>
                <p:oleObj name="Equation" r:id="rId13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683463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699" name="Equation" r:id="rId16" imgW="228600" imgH="266400" progId="Equation.3">
                  <p:embed/>
                </p:oleObj>
              </mc:Choice>
              <mc:Fallback>
                <p:oleObj name="Equation" r:id="rId1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646906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700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14692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701" name="Equation" r:id="rId21" imgW="177480" imgH="266400" progId="Equation.3">
                  <p:embed/>
                </p:oleObj>
              </mc:Choice>
              <mc:Fallback>
                <p:oleObj name="Equation" r:id="rId21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84414" y="3491353"/>
            <a:ext cx="932303" cy="696040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0446552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0702" name="Equation" r:id="rId25" imgW="190440" imgH="266400" progId="Equation.3">
                    <p:embed/>
                  </p:oleObj>
                </mc:Choice>
                <mc:Fallback>
                  <p:oleObj name="Equation" r:id="rId25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382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92336" y="1132450"/>
            <a:ext cx="4702999" cy="747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PANIN 11,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2011, Marrakech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110810"/>
              </p:ext>
            </p:extLst>
          </p:nvPr>
        </p:nvGraphicFramePr>
        <p:xfrm>
          <a:off x="8072438" y="82550"/>
          <a:ext cx="7318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266" name="Equation" r:id="rId4" imgW="406400" imgH="228600" progId="Equation.3">
                  <p:embed/>
                </p:oleObj>
              </mc:Choice>
              <mc:Fallback>
                <p:oleObj name="Equation" r:id="rId4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38" y="82550"/>
                        <a:ext cx="731837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2018719" y="-76200"/>
            <a:ext cx="49604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hadron multiplicities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30" y="2589013"/>
            <a:ext cx="4075719" cy="397933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655733" y="1854863"/>
            <a:ext cx="2659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Reflects different flavor content</a:t>
            </a:r>
          </a:p>
          <a:p>
            <a:r>
              <a:rPr lang="en-US" sz="1400" dirty="0" smtClean="0"/>
              <a:t>Correlated systematics cancels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76335" y="753827"/>
            <a:ext cx="309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Proton-deuteron asymmetry: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348021" y="702643"/>
            <a:ext cx="196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 interpretation: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4931" y="2019875"/>
            <a:ext cx="3886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SIDIS data constrain fragmentation at low </a:t>
            </a:r>
            <a:r>
              <a:rPr lang="en-US" sz="1400" dirty="0" err="1" smtClean="0"/>
              <a:t>c.m</a:t>
            </a:r>
            <a:r>
              <a:rPr lang="en-US" sz="1400" dirty="0" smtClean="0"/>
              <a:t>.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nergy and bring enhanced flavor sensitivity 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74" y="2562277"/>
            <a:ext cx="4098800" cy="3981098"/>
          </a:xfrm>
          <a:prstGeom prst="rect">
            <a:avLst/>
          </a:prstGeom>
        </p:spPr>
      </p:pic>
      <p:graphicFrame>
        <p:nvGraphicFramePr>
          <p:cNvPr id="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076497"/>
              </p:ext>
            </p:extLst>
          </p:nvPr>
        </p:nvGraphicFramePr>
        <p:xfrm>
          <a:off x="1000125" y="1188320"/>
          <a:ext cx="381793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267" name="Equation" r:id="rId8" imgW="3340100" imgH="584200" progId="Equation.3">
                  <p:embed/>
                </p:oleObj>
              </mc:Choice>
              <mc:Fallback>
                <p:oleObj name="Equation" r:id="rId8" imgW="33401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1188320"/>
                        <a:ext cx="3817938" cy="669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252775"/>
              </p:ext>
            </p:extLst>
          </p:nvPr>
        </p:nvGraphicFramePr>
        <p:xfrm>
          <a:off x="381220" y="1326346"/>
          <a:ext cx="598320" cy="3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268" name="Equation" r:id="rId10" imgW="393700" imgH="241300" progId="Equation.3">
                  <p:embed/>
                </p:oleObj>
              </mc:Choice>
              <mc:Fallback>
                <p:oleObj name="Equation" r:id="rId10" imgW="393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220" y="1326346"/>
                        <a:ext cx="598320" cy="3683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123619"/>
              </p:ext>
            </p:extLst>
          </p:nvPr>
        </p:nvGraphicFramePr>
        <p:xfrm>
          <a:off x="6130506" y="1152192"/>
          <a:ext cx="1546164" cy="71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269" name="Equation" r:id="rId12" imgW="1028700" imgH="469900" progId="Equation.3">
                  <p:embed/>
                </p:oleObj>
              </mc:Choice>
              <mc:Fallback>
                <p:oleObj name="Equation" r:id="rId12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506" y="1152192"/>
                        <a:ext cx="1546164" cy="7122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85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72114</TotalTime>
  <Words>2776</Words>
  <Application>Microsoft Macintosh PowerPoint</Application>
  <PresentationFormat>On-screen Show (4:3)</PresentationFormat>
  <Paragraphs>842</Paragraphs>
  <Slides>43</Slides>
  <Notes>36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Office Theme</vt:lpstr>
      <vt:lpstr>Equation</vt:lpstr>
      <vt:lpstr>Microsoft Equation</vt:lpstr>
      <vt:lpstr>Equazione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1150</cp:revision>
  <cp:lastPrinted>2010-12-08T08:29:55Z</cp:lastPrinted>
  <dcterms:created xsi:type="dcterms:W3CDTF">2010-04-14T08:22:41Z</dcterms:created>
  <dcterms:modified xsi:type="dcterms:W3CDTF">2011-09-30T09:00:51Z</dcterms:modified>
</cp:coreProperties>
</file>