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7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11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40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notesSlides/notesSlide22.xml" ContentType="application/vnd.openxmlformats-officedocument.presentationml.notesSlide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notesSlides/notesSlide27.xml" ContentType="application/vnd.openxmlformats-officedocument.presentationml.notesSlide+xml"/>
  <Override PartName="/ppt/embeddings/oleObject63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058" r:id="rId2"/>
    <p:sldId id="2010" r:id="rId3"/>
    <p:sldId id="2065" r:id="rId4"/>
    <p:sldId id="1990" r:id="rId5"/>
    <p:sldId id="2073" r:id="rId6"/>
    <p:sldId id="2063" r:id="rId7"/>
    <p:sldId id="2077" r:id="rId8"/>
    <p:sldId id="2076" r:id="rId9"/>
    <p:sldId id="2075" r:id="rId10"/>
    <p:sldId id="2061" r:id="rId11"/>
    <p:sldId id="2051" r:id="rId12"/>
    <p:sldId id="1992" r:id="rId13"/>
    <p:sldId id="1993" r:id="rId14"/>
    <p:sldId id="2054" r:id="rId15"/>
    <p:sldId id="1982" r:id="rId16"/>
    <p:sldId id="2013" r:id="rId17"/>
    <p:sldId id="1833" r:id="rId18"/>
    <p:sldId id="2017" r:id="rId19"/>
    <p:sldId id="2064" r:id="rId20"/>
    <p:sldId id="2067" r:id="rId21"/>
    <p:sldId id="2068" r:id="rId22"/>
    <p:sldId id="1658" r:id="rId23"/>
    <p:sldId id="1659" r:id="rId24"/>
    <p:sldId id="1942" r:id="rId25"/>
    <p:sldId id="1858" r:id="rId26"/>
    <p:sldId id="2015" r:id="rId27"/>
    <p:sldId id="2014" r:id="rId28"/>
    <p:sldId id="1998" r:id="rId29"/>
    <p:sldId id="1900" r:id="rId30"/>
    <p:sldId id="2028" r:id="rId31"/>
    <p:sldId id="2072" r:id="rId32"/>
    <p:sldId id="2029" r:id="rId33"/>
    <p:sldId id="2069" r:id="rId34"/>
    <p:sldId id="2057" r:id="rId35"/>
    <p:sldId id="2043" r:id="rId36"/>
    <p:sldId id="2041" r:id="rId37"/>
    <p:sldId id="2031" r:id="rId38"/>
    <p:sldId id="2078" r:id="rId39"/>
    <p:sldId id="2032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252B"/>
    <a:srgbClr val="DFD455"/>
    <a:srgbClr val="E03DDA"/>
    <a:srgbClr val="FF48F7"/>
    <a:srgbClr val="DFD2E7"/>
    <a:srgbClr val="E3CBE7"/>
    <a:srgbClr val="D9B8D6"/>
    <a:srgbClr val="C4A5BF"/>
    <a:srgbClr val="E4C535"/>
    <a:srgbClr val="357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4" autoAdjust="0"/>
    <p:restoredTop sz="91774" autoAdjust="0"/>
  </p:normalViewPr>
  <p:slideViewPr>
    <p:cSldViewPr snapToGrid="0" snapToObjects="1">
      <p:cViewPr>
        <p:scale>
          <a:sx n="110" d="100"/>
          <a:sy n="110" d="100"/>
        </p:scale>
        <p:origin x="-1328" y="-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52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55.emf"/><Relationship Id="rId5" Type="http://schemas.openxmlformats.org/officeDocument/2006/relationships/image" Target="../media/image60.wmf"/><Relationship Id="rId6" Type="http://schemas.openxmlformats.org/officeDocument/2006/relationships/image" Target="../media/image61.emf"/><Relationship Id="rId7" Type="http://schemas.openxmlformats.org/officeDocument/2006/relationships/image" Target="../media/image56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6.emf"/><Relationship Id="rId1" Type="http://schemas.openxmlformats.org/officeDocument/2006/relationships/image" Target="../media/image57.emf"/><Relationship Id="rId2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Relationship Id="rId2" Type="http://schemas.openxmlformats.org/officeDocument/2006/relationships/image" Target="../media/image11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55.emf"/><Relationship Id="rId5" Type="http://schemas.openxmlformats.org/officeDocument/2006/relationships/image" Target="../media/image60.wmf"/><Relationship Id="rId6" Type="http://schemas.openxmlformats.org/officeDocument/2006/relationships/image" Target="../media/image61.emf"/><Relationship Id="rId7" Type="http://schemas.openxmlformats.org/officeDocument/2006/relationships/image" Target="../media/image56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6.emf"/><Relationship Id="rId1" Type="http://schemas.openxmlformats.org/officeDocument/2006/relationships/image" Target="../media/image57.emf"/><Relationship Id="rId2" Type="http://schemas.openxmlformats.org/officeDocument/2006/relationships/image" Target="../media/image5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1" Type="http://schemas.openxmlformats.org/officeDocument/2006/relationships/image" Target="../media/image19.emf"/><Relationship Id="rId2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7" Type="http://schemas.openxmlformats.org/officeDocument/2006/relationships/image" Target="../media/image38.emf"/><Relationship Id="rId1" Type="http://schemas.openxmlformats.org/officeDocument/2006/relationships/image" Target="../media/image19.emf"/><Relationship Id="rId2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wmf"/><Relationship Id="rId5" Type="http://schemas.openxmlformats.org/officeDocument/2006/relationships/image" Target="../media/image59.emf"/><Relationship Id="rId6" Type="http://schemas.openxmlformats.org/officeDocument/2006/relationships/image" Target="../media/image60.w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55.emf"/><Relationship Id="rId5" Type="http://schemas.openxmlformats.org/officeDocument/2006/relationships/image" Target="../media/image60.wmf"/><Relationship Id="rId6" Type="http://schemas.openxmlformats.org/officeDocument/2006/relationships/image" Target="../media/image61.emf"/><Relationship Id="rId7" Type="http://schemas.openxmlformats.org/officeDocument/2006/relationships/image" Target="../media/image56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6.emf"/><Relationship Id="rId1" Type="http://schemas.openxmlformats.org/officeDocument/2006/relationships/image" Target="../media/image57.emf"/><Relationship Id="rId2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30/06/17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30/06/17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2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Quali scale variano ?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qualcosa delle MPI ?</a:t>
            </a:r>
          </a:p>
          <a:p>
            <a:r>
              <a:rPr lang="it-IT" dirty="0" err="1" smtClean="0"/>
              <a:t>Nambu</a:t>
            </a:r>
            <a:r>
              <a:rPr lang="it-IT" dirty="0" smtClean="0"/>
              <a:t> Jona-</a:t>
            </a:r>
            <a:r>
              <a:rPr lang="it-IT" dirty="0" err="1" smtClean="0"/>
              <a:t>Lasinio</a:t>
            </a:r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qualcosa delle MPI ?</a:t>
            </a:r>
          </a:p>
          <a:p>
            <a:r>
              <a:rPr lang="it-IT" dirty="0" err="1" smtClean="0"/>
              <a:t>Nambu</a:t>
            </a:r>
            <a:r>
              <a:rPr lang="it-IT" dirty="0" smtClean="0"/>
              <a:t> Jona-</a:t>
            </a:r>
            <a:r>
              <a:rPr lang="it-IT" dirty="0" err="1" smtClean="0"/>
              <a:t>Lasinio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X </a:t>
            </a:r>
            <a:r>
              <a:rPr lang="en-US" dirty="0" err="1" smtClean="0">
                <a:solidFill>
                  <a:srgbClr val="FF0000"/>
                </a:solidFill>
              </a:rPr>
              <a:t>cala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quindi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diventa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sempre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piu</a:t>
            </a:r>
            <a:r>
              <a:rPr lang="en-US" dirty="0" smtClean="0">
                <a:solidFill>
                  <a:srgbClr val="FF0000"/>
                </a:solidFill>
              </a:rPr>
              <a:t>’ </a:t>
            </a:r>
            <a:r>
              <a:rPr lang="en-US" dirty="0" err="1" smtClean="0">
                <a:solidFill>
                  <a:srgbClr val="FF0000"/>
                </a:solidFill>
              </a:rPr>
              <a:t>importante</a:t>
            </a:r>
            <a:r>
              <a:rPr lang="en-US" dirty="0" smtClean="0">
                <a:solidFill>
                  <a:srgbClr val="FF0000"/>
                </a:solidFill>
              </a:rPr>
              <a:t> e </a:t>
            </a:r>
            <a:r>
              <a:rPr lang="en-US" dirty="0" err="1" smtClean="0">
                <a:solidFill>
                  <a:srgbClr val="FF0000"/>
                </a:solidFill>
              </a:rPr>
              <a:t>cosi</a:t>
            </a:r>
            <a:r>
              <a:rPr lang="en-US" dirty="0" smtClean="0">
                <a:solidFill>
                  <a:srgbClr val="FF0000"/>
                </a:solidFill>
              </a:rPr>
              <a:t>’ </a:t>
            </a:r>
            <a:r>
              <a:rPr lang="en-US" dirty="0" err="1" smtClean="0">
                <a:solidFill>
                  <a:srgbClr val="FF0000"/>
                </a:solidFill>
              </a:rPr>
              <a:t>highorder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Elke</a:t>
            </a:r>
            <a:r>
              <a:rPr lang="it-IT" baseline="0" dirty="0" smtClean="0"/>
              <a:t> a POETIC</a:t>
            </a:r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che devo capire i jet in protone ?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3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Trovare un plot migliore</a:t>
            </a:r>
            <a:r>
              <a:rPr lang="it-IT" baseline="0" dirty="0" smtClean="0"/>
              <a:t> nella presentazione di Luciano ? E formula di </a:t>
            </a:r>
            <a:r>
              <a:rPr lang="it-IT" baseline="0" dirty="0" err="1" smtClean="0"/>
              <a:t>Repko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alpha_S</a:t>
            </a:r>
            <a:r>
              <a:rPr lang="it-IT" baseline="0" dirty="0" smtClean="0"/>
              <a:t> mq/Q^2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Aggiungere riferimenti</a:t>
            </a:r>
            <a:endParaRPr lang="it-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Trova quale </a:t>
            </a:r>
            <a:r>
              <a:rPr lang="it-IT" dirty="0" err="1" smtClean="0"/>
              <a:t>e’</a:t>
            </a:r>
            <a:r>
              <a:rPr lang="it-IT" dirty="0" smtClean="0"/>
              <a:t> Lattice ed eventualmente che modelli</a:t>
            </a:r>
            <a:endParaRPr lang="it-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Mettere il plot con confronto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baseline="0" dirty="0" smtClean="0"/>
              <a:t> vs LHC!!</a:t>
            </a:r>
          </a:p>
          <a:p>
            <a:r>
              <a:rPr lang="it-IT" baseline="0" dirty="0" smtClean="0"/>
              <a:t>Mettere il caso pi0 ?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Encompass</a:t>
            </a:r>
            <a:r>
              <a:rPr lang="it-IT" dirty="0" smtClean="0"/>
              <a:t> ?</a:t>
            </a:r>
            <a:endParaRPr lang="it-IT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oCapire</a:t>
            </a:r>
            <a:r>
              <a:rPr lang="it-IT" dirty="0" smtClean="0"/>
              <a:t> storia del segno </a:t>
            </a:r>
          </a:p>
          <a:p>
            <a:r>
              <a:rPr lang="it-IT" dirty="0" smtClean="0"/>
              <a:t>Che modello segue AFTER ?</a:t>
            </a:r>
            <a:endParaRPr lang="it-IT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dirty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</a:p>
          <a:p>
            <a:r>
              <a:rPr lang="it-IT" baseline="0" dirty="0" smtClean="0"/>
              <a:t>Mettere COMPASS!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baseline="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err="1" smtClean="0"/>
              <a:t>oCapire</a:t>
            </a:r>
            <a:r>
              <a:rPr lang="it-IT" dirty="0" smtClean="0"/>
              <a:t> storia del segno </a:t>
            </a:r>
          </a:p>
          <a:p>
            <a:r>
              <a:rPr lang="it-IT" dirty="0" smtClean="0"/>
              <a:t>Che modello segue AFTER ?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Elke</a:t>
            </a:r>
            <a:endParaRPr lang="it-IT" dirty="0" smtClean="0">
              <a:sym typeface="Wingding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Ultimate </a:t>
            </a:r>
            <a:r>
              <a:rPr lang="it-IT" dirty="0" err="1" smtClean="0"/>
              <a:t>precision</a:t>
            </a:r>
            <a:r>
              <a:rPr lang="it-IT" dirty="0" smtClean="0"/>
              <a:t> in </a:t>
            </a:r>
            <a:r>
              <a:rPr lang="it-IT" dirty="0" err="1" smtClean="0"/>
              <a:t>valence</a:t>
            </a:r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Ritrovare i </a:t>
            </a:r>
            <a:r>
              <a:rPr lang="it-IT" baseline="0" dirty="0" err="1" smtClean="0"/>
              <a:t>flavors</a:t>
            </a:r>
            <a:r>
              <a:rPr lang="it-IT" baseline="0" dirty="0" smtClean="0"/>
              <a:t>….</a:t>
            </a:r>
          </a:p>
          <a:p>
            <a:r>
              <a:rPr lang="it-IT" baseline="0" dirty="0" smtClean="0"/>
              <a:t>Come collego la </a:t>
            </a:r>
            <a:r>
              <a:rPr lang="it-IT" baseline="0" dirty="0" err="1" smtClean="0"/>
              <a:t>xF</a:t>
            </a:r>
            <a:r>
              <a:rPr lang="it-IT" baseline="0" dirty="0" smtClean="0"/>
              <a:t> con la </a:t>
            </a:r>
            <a:r>
              <a:rPr lang="it-IT" baseline="0" dirty="0" err="1" smtClean="0"/>
              <a:t>rapidity</a:t>
            </a:r>
            <a:r>
              <a:rPr lang="it-IT" baseline="0" dirty="0" smtClean="0"/>
              <a:t> a RHIC ?</a:t>
            </a:r>
          </a:p>
          <a:p>
            <a:r>
              <a:rPr lang="it-IT" baseline="0" dirty="0" smtClean="0"/>
              <a:t>Mettere COMPASS!</a:t>
            </a:r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6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Discutere che servono spin (fin dall’</a:t>
            </a:r>
            <a:r>
              <a:rPr lang="it-IT" baseline="0" dirty="0" err="1" smtClean="0"/>
              <a:t>iniio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metter qualche simbolo nel disegno ?</a:t>
            </a:r>
            <a:r>
              <a:rPr lang="it-IT" baseline="0" dirty="0" smtClean="0"/>
              <a:t>) e scala perturbativa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Aggiungi NICA e FAIR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Aggiungi NICA e FAIR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JPARC e RHIC….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Two scales</a:t>
            </a: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emf"/><Relationship Id="rId20" Type="http://schemas.openxmlformats.org/officeDocument/2006/relationships/image" Target="../media/image38.emf"/><Relationship Id="rId21" Type="http://schemas.openxmlformats.org/officeDocument/2006/relationships/image" Target="../media/image41.gif"/><Relationship Id="rId22" Type="http://schemas.openxmlformats.org/officeDocument/2006/relationships/image" Target="../media/image42.gif"/><Relationship Id="rId23" Type="http://schemas.openxmlformats.org/officeDocument/2006/relationships/image" Target="../media/image24.wmf"/><Relationship Id="rId24" Type="http://schemas.openxmlformats.org/officeDocument/2006/relationships/image" Target="../media/image25.jpeg"/><Relationship Id="rId25" Type="http://schemas.openxmlformats.org/officeDocument/2006/relationships/image" Target="../media/image43.png"/><Relationship Id="rId26" Type="http://schemas.openxmlformats.org/officeDocument/2006/relationships/image" Target="../media/image26.jpeg"/><Relationship Id="rId27" Type="http://schemas.openxmlformats.org/officeDocument/2006/relationships/image" Target="../media/image44.jpeg"/><Relationship Id="rId28" Type="http://schemas.openxmlformats.org/officeDocument/2006/relationships/image" Target="../media/image45.gif"/><Relationship Id="rId29" Type="http://schemas.openxmlformats.org/officeDocument/2006/relationships/image" Target="../media/image46.jpg"/><Relationship Id="rId30" Type="http://schemas.openxmlformats.org/officeDocument/2006/relationships/image" Target="../media/image47.gif"/><Relationship Id="rId31" Type="http://schemas.openxmlformats.org/officeDocument/2006/relationships/image" Target="../media/image48.png"/><Relationship Id="rId32" Type="http://schemas.openxmlformats.org/officeDocument/2006/relationships/image" Target="../media/image49.jpg"/><Relationship Id="rId10" Type="http://schemas.openxmlformats.org/officeDocument/2006/relationships/image" Target="../media/image23.png"/><Relationship Id="rId11" Type="http://schemas.openxmlformats.org/officeDocument/2006/relationships/oleObject" Target="../embeddings/oleObject15.bin"/><Relationship Id="rId12" Type="http://schemas.openxmlformats.org/officeDocument/2006/relationships/image" Target="../media/image20.w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21.w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22.wmf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oleObject" Target="../embeddings/oleObject1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53.emf"/><Relationship Id="rId8" Type="http://schemas.openxmlformats.org/officeDocument/2006/relationships/image" Target="../media/image5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emf"/><Relationship Id="rId20" Type="http://schemas.openxmlformats.org/officeDocument/2006/relationships/oleObject" Target="../embeddings/oleObject29.bin"/><Relationship Id="rId21" Type="http://schemas.openxmlformats.org/officeDocument/2006/relationships/image" Target="../media/image63.emf"/><Relationship Id="rId22" Type="http://schemas.openxmlformats.org/officeDocument/2006/relationships/image" Target="../media/image64.jpg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58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59.e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60.wmf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61.emf"/><Relationship Id="rId18" Type="http://schemas.openxmlformats.org/officeDocument/2006/relationships/oleObject" Target="../embeddings/oleObject28.bin"/><Relationship Id="rId19" Type="http://schemas.openxmlformats.org/officeDocument/2006/relationships/image" Target="../media/image6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5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56.emf"/><Relationship Id="rId8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emf"/><Relationship Id="rId20" Type="http://schemas.openxmlformats.org/officeDocument/2006/relationships/oleObject" Target="../embeddings/oleObject37.bin"/><Relationship Id="rId21" Type="http://schemas.openxmlformats.org/officeDocument/2006/relationships/image" Target="../media/image62.emf"/><Relationship Id="rId22" Type="http://schemas.openxmlformats.org/officeDocument/2006/relationships/oleObject" Target="../embeddings/oleObject38.bin"/><Relationship Id="rId23" Type="http://schemas.openxmlformats.org/officeDocument/2006/relationships/image" Target="../media/image63.emf"/><Relationship Id="rId24" Type="http://schemas.openxmlformats.org/officeDocument/2006/relationships/oleObject" Target="../embeddings/oleObject39.bin"/><Relationship Id="rId25" Type="http://schemas.openxmlformats.org/officeDocument/2006/relationships/image" Target="../media/image66.emf"/><Relationship Id="rId10" Type="http://schemas.openxmlformats.org/officeDocument/2006/relationships/oleObject" Target="../embeddings/oleObject33.bin"/><Relationship Id="rId11" Type="http://schemas.openxmlformats.org/officeDocument/2006/relationships/image" Target="../media/image55.e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60.wmf"/><Relationship Id="rId14" Type="http://schemas.openxmlformats.org/officeDocument/2006/relationships/oleObject" Target="../embeddings/oleObject35.bin"/><Relationship Id="rId15" Type="http://schemas.openxmlformats.org/officeDocument/2006/relationships/image" Target="../media/image61.emf"/><Relationship Id="rId16" Type="http://schemas.openxmlformats.org/officeDocument/2006/relationships/oleObject" Target="../embeddings/oleObject36.bin"/><Relationship Id="rId17" Type="http://schemas.openxmlformats.org/officeDocument/2006/relationships/image" Target="../media/image56.emf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7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oleObject" Target="../embeddings/oleObject40.bin"/><Relationship Id="rId8" Type="http://schemas.openxmlformats.org/officeDocument/2006/relationships/image" Target="../media/image73.emf"/><Relationship Id="rId9" Type="http://schemas.openxmlformats.org/officeDocument/2006/relationships/image" Target="../media/image7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wmf"/><Relationship Id="rId7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emf"/><Relationship Id="rId20" Type="http://schemas.openxmlformats.org/officeDocument/2006/relationships/oleObject" Target="../embeddings/oleObject49.bin"/><Relationship Id="rId21" Type="http://schemas.openxmlformats.org/officeDocument/2006/relationships/image" Target="../media/image63.emf"/><Relationship Id="rId22" Type="http://schemas.openxmlformats.org/officeDocument/2006/relationships/oleObject" Target="../embeddings/oleObject50.bin"/><Relationship Id="rId23" Type="http://schemas.openxmlformats.org/officeDocument/2006/relationships/image" Target="../media/image66.emf"/><Relationship Id="rId24" Type="http://schemas.openxmlformats.org/officeDocument/2006/relationships/image" Target="../media/image109.png"/><Relationship Id="rId25" Type="http://schemas.openxmlformats.org/officeDocument/2006/relationships/image" Target="../media/image110.png"/><Relationship Id="rId26" Type="http://schemas.openxmlformats.org/officeDocument/2006/relationships/image" Target="../media/image111.png"/><Relationship Id="rId10" Type="http://schemas.openxmlformats.org/officeDocument/2006/relationships/oleObject" Target="../embeddings/oleObject44.bin"/><Relationship Id="rId11" Type="http://schemas.openxmlformats.org/officeDocument/2006/relationships/image" Target="../media/image55.emf"/><Relationship Id="rId12" Type="http://schemas.openxmlformats.org/officeDocument/2006/relationships/oleObject" Target="../embeddings/oleObject45.bin"/><Relationship Id="rId13" Type="http://schemas.openxmlformats.org/officeDocument/2006/relationships/image" Target="../media/image60.wmf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61.emf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56.emf"/><Relationship Id="rId18" Type="http://schemas.openxmlformats.org/officeDocument/2006/relationships/oleObject" Target="../embeddings/oleObject48.bin"/><Relationship Id="rId19" Type="http://schemas.openxmlformats.org/officeDocument/2006/relationships/image" Target="../media/image6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57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43.bin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2.bin"/><Relationship Id="rId12" Type="http://schemas.openxmlformats.org/officeDocument/2006/relationships/image" Target="../media/image11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4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oleObject" Target="../embeddings/oleObject51.bin"/><Relationship Id="rId10" Type="http://schemas.openxmlformats.org/officeDocument/2006/relationships/image" Target="../media/image11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5.bin"/><Relationship Id="rId20" Type="http://schemas.openxmlformats.org/officeDocument/2006/relationships/oleObject" Target="../embeddings/oleObject60.bin"/><Relationship Id="rId21" Type="http://schemas.openxmlformats.org/officeDocument/2006/relationships/image" Target="../media/image62.emf"/><Relationship Id="rId22" Type="http://schemas.openxmlformats.org/officeDocument/2006/relationships/oleObject" Target="../embeddings/oleObject61.bin"/><Relationship Id="rId23" Type="http://schemas.openxmlformats.org/officeDocument/2006/relationships/image" Target="../media/image63.emf"/><Relationship Id="rId24" Type="http://schemas.openxmlformats.org/officeDocument/2006/relationships/oleObject" Target="../embeddings/oleObject62.bin"/><Relationship Id="rId25" Type="http://schemas.openxmlformats.org/officeDocument/2006/relationships/image" Target="../media/image66.emf"/><Relationship Id="rId10" Type="http://schemas.openxmlformats.org/officeDocument/2006/relationships/image" Target="../media/image65.emf"/><Relationship Id="rId11" Type="http://schemas.openxmlformats.org/officeDocument/2006/relationships/oleObject" Target="../embeddings/oleObject56.bin"/><Relationship Id="rId12" Type="http://schemas.openxmlformats.org/officeDocument/2006/relationships/image" Target="../media/image55.emf"/><Relationship Id="rId13" Type="http://schemas.openxmlformats.org/officeDocument/2006/relationships/oleObject" Target="../embeddings/oleObject57.bin"/><Relationship Id="rId14" Type="http://schemas.openxmlformats.org/officeDocument/2006/relationships/image" Target="../media/image60.wmf"/><Relationship Id="rId15" Type="http://schemas.openxmlformats.org/officeDocument/2006/relationships/oleObject" Target="../embeddings/oleObject58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59.bin"/><Relationship Id="rId18" Type="http://schemas.openxmlformats.org/officeDocument/2006/relationships/image" Target="../media/image56.emf"/><Relationship Id="rId19" Type="http://schemas.openxmlformats.org/officeDocument/2006/relationships/image" Target="../media/image134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33.png"/><Relationship Id="rId5" Type="http://schemas.openxmlformats.org/officeDocument/2006/relationships/oleObject" Target="../embeddings/oleObject53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54.bin"/><Relationship Id="rId8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36.png"/><Relationship Id="rId5" Type="http://schemas.openxmlformats.org/officeDocument/2006/relationships/image" Target="../media/image54.png"/><Relationship Id="rId6" Type="http://schemas.openxmlformats.org/officeDocument/2006/relationships/image" Target="../media/image137.png"/><Relationship Id="rId7" Type="http://schemas.openxmlformats.org/officeDocument/2006/relationships/oleObject" Target="../embeddings/oleObject63.bin"/><Relationship Id="rId8" Type="http://schemas.openxmlformats.org/officeDocument/2006/relationships/image" Target="../media/image135.emf"/><Relationship Id="rId9" Type="http://schemas.openxmlformats.org/officeDocument/2006/relationships/image" Target="../media/image138.png"/><Relationship Id="rId10" Type="http://schemas.openxmlformats.org/officeDocument/2006/relationships/image" Target="../media/image13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4" Type="http://schemas.openxmlformats.org/officeDocument/2006/relationships/image" Target="../media/image14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jpe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34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22.wmf"/><Relationship Id="rId13" Type="http://schemas.openxmlformats.org/officeDocument/2006/relationships/image" Target="../media/image24.wmf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9.emf"/><Relationship Id="rId6" Type="http://schemas.openxmlformats.org/officeDocument/2006/relationships/image" Target="../media/image23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20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9.em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0.e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astello-di-pollenzo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3" y="1009868"/>
            <a:ext cx="68072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6309" y="2135219"/>
            <a:ext cx="228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Contalbrigo</a:t>
            </a:r>
            <a:r>
              <a:rPr lang="en-US" sz="2000" dirty="0" smtClean="0">
                <a:solidFill>
                  <a:srgbClr val="FFFFFF"/>
                </a:solidFill>
              </a:rPr>
              <a:t> Marco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    INFN Ferrara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1695" y="6180164"/>
            <a:ext cx="548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Hadron Physics and Non </a:t>
            </a:r>
            <a:r>
              <a:rPr lang="en-US" b="1" dirty="0" err="1" smtClean="0">
                <a:solidFill>
                  <a:srgbClr val="FFFFFF"/>
                </a:solidFill>
              </a:rPr>
              <a:t>Perturbative</a:t>
            </a:r>
            <a:r>
              <a:rPr lang="en-US" b="1" dirty="0" smtClean="0">
                <a:solidFill>
                  <a:srgbClr val="FFFFFF"/>
                </a:solidFill>
              </a:rPr>
              <a:t> QCD 2017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May 23, 2017  </a:t>
            </a:r>
            <a:r>
              <a:rPr lang="en-US" dirty="0" err="1" smtClean="0">
                <a:solidFill>
                  <a:srgbClr val="FFFFFF"/>
                </a:solidFill>
              </a:rPr>
              <a:t>Pollenzo</a:t>
            </a:r>
            <a:r>
              <a:rPr lang="en-US" dirty="0" smtClean="0">
                <a:solidFill>
                  <a:srgbClr val="FFFFFF"/>
                </a:solidFill>
              </a:rPr>
              <a:t> (CN)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2640" y="6102376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023" y="207228"/>
            <a:ext cx="6839094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ESULTS FROM 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S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emi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-</a:t>
            </a:r>
            <a:r>
              <a:rPr lang="en-US" sz="3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InCLUSIVE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DIS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(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AND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F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RIENDS</a:t>
            </a:r>
            <a:r>
              <a:rPr lang="en-US" sz="3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)</a:t>
            </a:r>
            <a:endParaRPr lang="en-US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21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Oval 70"/>
          <p:cNvSpPr>
            <a:spLocks noChangeArrowheads="1"/>
          </p:cNvSpPr>
          <p:nvPr/>
        </p:nvSpPr>
        <p:spPr bwMode="auto">
          <a:xfrm>
            <a:off x="6608790" y="551591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5" name="Oval 70"/>
          <p:cNvSpPr>
            <a:spLocks noChangeArrowheads="1"/>
          </p:cNvSpPr>
          <p:nvPr/>
        </p:nvSpPr>
        <p:spPr bwMode="auto">
          <a:xfrm>
            <a:off x="6902745" y="4071298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64" name="Oval 70"/>
          <p:cNvSpPr>
            <a:spLocks noChangeArrowheads="1"/>
          </p:cNvSpPr>
          <p:nvPr/>
        </p:nvSpPr>
        <p:spPr bwMode="auto">
          <a:xfrm>
            <a:off x="5658090" y="2939870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 dirty="0"/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6316453" y="1355452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020543"/>
              </p:ext>
            </p:extLst>
          </p:nvPr>
        </p:nvGraphicFramePr>
        <p:xfrm>
          <a:off x="4277600" y="1321528"/>
          <a:ext cx="3154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477" name="Equation" r:id="rId4" imgW="1752600" imgH="393700" progId="Equation.3">
                  <p:embed/>
                </p:oleObj>
              </mc:Choice>
              <mc:Fallback>
                <p:oleObj name="Equation" r:id="rId4" imgW="175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600" y="1321528"/>
                        <a:ext cx="3154363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795634"/>
              </p:ext>
            </p:extLst>
          </p:nvPr>
        </p:nvGraphicFramePr>
        <p:xfrm>
          <a:off x="4018832" y="5464267"/>
          <a:ext cx="36337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478" name="Equation" r:id="rId6" imgW="2019300" imgH="393700" progId="Equation.3">
                  <p:embed/>
                </p:oleObj>
              </mc:Choice>
              <mc:Fallback>
                <p:oleObj name="Equation" r:id="rId6" imgW="2019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8832" y="5464267"/>
                        <a:ext cx="3633788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21745"/>
              </p:ext>
            </p:extLst>
          </p:nvPr>
        </p:nvGraphicFramePr>
        <p:xfrm>
          <a:off x="4243388" y="4024313"/>
          <a:ext cx="3403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479" name="Equation" r:id="rId8" imgW="1892300" imgH="393700" progId="Equation.3">
                  <p:embed/>
                </p:oleObj>
              </mc:Choice>
              <mc:Fallback>
                <p:oleObj name="Equation" r:id="rId8" imgW="1892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3388" y="4024313"/>
                        <a:ext cx="340360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Oval 69"/>
          <p:cNvSpPr>
            <a:spLocks noChangeArrowheads="1"/>
          </p:cNvSpPr>
          <p:nvPr/>
        </p:nvSpPr>
        <p:spPr bwMode="auto">
          <a:xfrm>
            <a:off x="7643745" y="5537826"/>
            <a:ext cx="396746" cy="31450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76914" y="-76200"/>
            <a:ext cx="34440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Physics reactions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60419" y="63244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480" name="Equation" r:id="rId11" imgW="266400" imgH="164880" progId="Equation.3">
                      <p:embed/>
                    </p:oleObj>
                  </mc:Choice>
                  <mc:Fallback>
                    <p:oleObj name="Equation" r:id="rId11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481" name="Equation" r:id="rId13" imgW="152280" imgH="139680" progId="Equation.3">
                      <p:embed/>
                    </p:oleObj>
                  </mc:Choice>
                  <mc:Fallback>
                    <p:oleObj name="Equation" r:id="rId13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7482" name="Equation" r:id="rId15" imgW="253800" imgH="164880" progId="Equation.3">
                      <p:embed/>
                    </p:oleObj>
                  </mc:Choice>
                  <mc:Fallback>
                    <p:oleObj name="Equation" r:id="rId15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629" y="4638765"/>
            <a:ext cx="2168076" cy="1861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853" y="2878679"/>
            <a:ext cx="2279584" cy="1569455"/>
          </a:xfrm>
          <a:prstGeom prst="rect">
            <a:avLst/>
          </a:prstGeom>
        </p:spPr>
      </p:pic>
      <p:sp>
        <p:nvSpPr>
          <p:cNvPr id="120" name="Rectangle 16"/>
          <p:cNvSpPr>
            <a:spLocks noChangeArrowheads="1"/>
          </p:cNvSpPr>
          <p:nvPr/>
        </p:nvSpPr>
        <p:spPr bwMode="auto">
          <a:xfrm>
            <a:off x="273787" y="2629607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6"/>
          <p:cNvSpPr>
            <a:spLocks noChangeArrowheads="1"/>
          </p:cNvSpPr>
          <p:nvPr/>
        </p:nvSpPr>
        <p:spPr bwMode="auto">
          <a:xfrm>
            <a:off x="277193" y="4626223"/>
            <a:ext cx="2282290" cy="1956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6638" y="1410915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3040755" y="2913462"/>
            <a:ext cx="58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graphicFrame>
        <p:nvGraphicFramePr>
          <p:cNvPr id="1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61686"/>
              </p:ext>
            </p:extLst>
          </p:nvPr>
        </p:nvGraphicFramePr>
        <p:xfrm>
          <a:off x="4217391" y="2904104"/>
          <a:ext cx="31305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483" name="Equation" r:id="rId19" imgW="1739900" imgH="393700" progId="Equation.3">
                  <p:embed/>
                </p:oleObj>
              </mc:Choice>
              <mc:Fallback>
                <p:oleObj name="Equation" r:id="rId19" imgW="173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391" y="2904104"/>
                        <a:ext cx="3130550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/>
          <p:cNvSpPr txBox="1"/>
          <p:nvPr/>
        </p:nvSpPr>
        <p:spPr>
          <a:xfrm>
            <a:off x="3040755" y="4027574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</a:t>
            </a:r>
            <a:endParaRPr lang="en-US" baseline="300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037147" y="5536471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</a:t>
            </a:r>
            <a:endParaRPr lang="en-US" baseline="300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95728" y="4097512"/>
            <a:ext cx="450115" cy="338566"/>
            <a:chOff x="5919257" y="4133629"/>
            <a:chExt cx="450115" cy="338566"/>
          </a:xfrm>
        </p:grpSpPr>
        <p:sp>
          <p:nvSpPr>
            <p:cNvPr id="14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37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41" name="Text Box 85"/>
          <p:cNvSpPr txBox="1">
            <a:spLocks noChangeArrowheads="1"/>
          </p:cNvSpPr>
          <p:nvPr/>
        </p:nvSpPr>
        <p:spPr bwMode="auto">
          <a:xfrm>
            <a:off x="7620760" y="5513765"/>
            <a:ext cx="450115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0000FF"/>
                </a:solidFill>
                <a:latin typeface="Arial" charset="0"/>
              </a:rPr>
              <a:t>F</a:t>
            </a:r>
            <a:r>
              <a:rPr lang="en-US" sz="1600" i="1" dirty="0" smtClean="0">
                <a:solidFill>
                  <a:srgbClr val="0000FF"/>
                </a:solidFill>
                <a:latin typeface="Arial" charset="0"/>
              </a:rPr>
              <a:t>F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305247" y="1388195"/>
            <a:ext cx="450115" cy="338566"/>
            <a:chOff x="6392379" y="4118227"/>
            <a:chExt cx="450115" cy="338566"/>
          </a:xfrm>
        </p:grpSpPr>
        <p:sp>
          <p:nvSpPr>
            <p:cNvPr id="152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11340" y="1389958"/>
            <a:ext cx="450115" cy="338566"/>
            <a:chOff x="5919257" y="4133629"/>
            <a:chExt cx="450115" cy="338566"/>
          </a:xfrm>
        </p:grpSpPr>
        <p:sp>
          <p:nvSpPr>
            <p:cNvPr id="155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7311473" y="2956412"/>
            <a:ext cx="450115" cy="338566"/>
            <a:chOff x="6392379" y="4118227"/>
            <a:chExt cx="450115" cy="338566"/>
          </a:xfrm>
        </p:grpSpPr>
        <p:sp>
          <p:nvSpPr>
            <p:cNvPr id="159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0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5316541" y="5532167"/>
            <a:ext cx="450115" cy="338566"/>
            <a:chOff x="5919257" y="4127722"/>
            <a:chExt cx="450115" cy="338566"/>
          </a:xfrm>
        </p:grpSpPr>
        <p:sp>
          <p:nvSpPr>
            <p:cNvPr id="167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68" name="Text Box 85"/>
            <p:cNvSpPr txBox="1">
              <a:spLocks noChangeArrowheads="1"/>
            </p:cNvSpPr>
            <p:nvPr/>
          </p:nvSpPr>
          <p:spPr bwMode="auto">
            <a:xfrm>
              <a:off x="5919257" y="4127722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5959917" y="5530564"/>
            <a:ext cx="450115" cy="338566"/>
            <a:chOff x="5919257" y="4133629"/>
            <a:chExt cx="450115" cy="338566"/>
          </a:xfrm>
        </p:grpSpPr>
        <p:sp>
          <p:nvSpPr>
            <p:cNvPr id="170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1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6240499" y="4093931"/>
            <a:ext cx="450115" cy="338566"/>
            <a:chOff x="5919257" y="4133629"/>
            <a:chExt cx="450115" cy="338566"/>
          </a:xfrm>
        </p:grpSpPr>
        <p:sp>
          <p:nvSpPr>
            <p:cNvPr id="173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637219" y="2960269"/>
            <a:ext cx="450115" cy="338566"/>
            <a:chOff x="6392379" y="4118227"/>
            <a:chExt cx="450115" cy="338566"/>
          </a:xfrm>
        </p:grpSpPr>
        <p:sp>
          <p:nvSpPr>
            <p:cNvPr id="176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77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2986638" y="775927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54896" y="777556"/>
            <a:ext cx="473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SIDIS: rich phenomenology, the most explored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so far</a:t>
            </a:r>
            <a:endParaRPr lang="en-US" sz="1600" dirty="0">
              <a:latin typeface="+mn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984254" y="2443295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2993932" y="3615304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74736" y="5005529"/>
            <a:ext cx="5111578" cy="3401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041242" y="2453350"/>
            <a:ext cx="497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e</a:t>
            </a:r>
            <a:r>
              <a:rPr lang="en-US" sz="1600" baseline="30000" dirty="0" err="1" smtClean="0">
                <a:latin typeface="+mn-lt"/>
              </a:rPr>
              <a:t>+</a:t>
            </a:r>
            <a:r>
              <a:rPr lang="en-US" sz="1600" dirty="0" err="1" smtClean="0">
                <a:latin typeface="+mn-lt"/>
              </a:rPr>
              <a:t>e</a:t>
            </a:r>
            <a:r>
              <a:rPr lang="en-US" sz="1600" baseline="30000" dirty="0" smtClean="0">
                <a:latin typeface="+mn-lt"/>
              </a:rPr>
              <a:t>-</a:t>
            </a:r>
            <a:r>
              <a:rPr lang="en-US" sz="1600" dirty="0" smtClean="0">
                <a:latin typeface="+mn-lt"/>
              </a:rPr>
              <a:t> colliders: powerful fragmentation laboratories</a:t>
            </a:r>
            <a:endParaRPr lang="en-US" sz="1600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71782" y="3616934"/>
            <a:ext cx="489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DY: challenging for experiments (only </a:t>
            </a:r>
            <a:r>
              <a:rPr lang="en-US" sz="1600" dirty="0" err="1" smtClean="0">
                <a:latin typeface="+mn-lt"/>
              </a:rPr>
              <a:t>unpolarized</a:t>
            </a:r>
            <a:r>
              <a:rPr lang="en-US" sz="1600" dirty="0" smtClean="0">
                <a:latin typeface="+mn-lt"/>
              </a:rPr>
              <a:t> so far)</a:t>
            </a:r>
            <a:endParaRPr lang="en-US" sz="1600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050991" y="5007159"/>
            <a:ext cx="483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Hadron reactions: challenging for theory (ISI + FSI)</a:t>
            </a:r>
            <a:endParaRPr lang="en-US" sz="1600" dirty="0">
              <a:latin typeface="+mn-lt"/>
            </a:endParaRPr>
          </a:p>
        </p:txBody>
      </p:sp>
      <p:pic>
        <p:nvPicPr>
          <p:cNvPr id="78" name="Picture 77" descr="BABARTM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96" y="2588954"/>
            <a:ext cx="452010" cy="664178"/>
          </a:xfrm>
          <a:prstGeom prst="rect">
            <a:avLst/>
          </a:prstGeom>
        </p:spPr>
      </p:pic>
      <p:pic>
        <p:nvPicPr>
          <p:cNvPr id="82" name="Picture 81" descr="B-logo-small.g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83" y="2735402"/>
            <a:ext cx="524541" cy="475998"/>
          </a:xfrm>
          <a:prstGeom prst="rect">
            <a:avLst/>
          </a:prstGeom>
        </p:spPr>
      </p:pic>
      <p:pic>
        <p:nvPicPr>
          <p:cNvPr id="83" name="Picture 3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8577180" y="1284378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3" descr="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7968554" y="1183550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46" descr="BNLlogo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172294" y="4806355"/>
            <a:ext cx="900481" cy="3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5" descr="JLab_logo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6376" y="1769223"/>
            <a:ext cx="963731" cy="301969"/>
          </a:xfrm>
          <a:prstGeom prst="rect">
            <a:avLst/>
          </a:prstGeom>
        </p:spPr>
      </p:pic>
      <p:pic>
        <p:nvPicPr>
          <p:cNvPr id="87" name="Picture 86" descr="`fermilab_logo.jp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09379" y="4456325"/>
            <a:ext cx="913543" cy="288054"/>
          </a:xfrm>
          <a:prstGeom prst="rect">
            <a:avLst/>
          </a:prstGeom>
        </p:spPr>
      </p:pic>
      <p:pic>
        <p:nvPicPr>
          <p:cNvPr id="88" name="Picture 87" descr="cern_logo.gif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65486" y="3851625"/>
            <a:ext cx="475578" cy="475578"/>
          </a:xfrm>
          <a:prstGeom prst="rect">
            <a:avLst/>
          </a:prstGeom>
        </p:spPr>
      </p:pic>
      <p:pic>
        <p:nvPicPr>
          <p:cNvPr id="2" name="Picture 1" descr="BES3_logo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936" y="3253132"/>
            <a:ext cx="631072" cy="295805"/>
          </a:xfrm>
          <a:prstGeom prst="rect">
            <a:avLst/>
          </a:prstGeom>
        </p:spPr>
      </p:pic>
      <p:pic>
        <p:nvPicPr>
          <p:cNvPr id="3" name="Picture 2" descr="jparc-logo.gi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82" y="5189821"/>
            <a:ext cx="949084" cy="373882"/>
          </a:xfrm>
          <a:prstGeom prst="rect">
            <a:avLst/>
          </a:prstGeom>
        </p:spPr>
      </p:pic>
      <p:pic>
        <p:nvPicPr>
          <p:cNvPr id="4" name="Picture 3" descr="nica-logo-white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42" y="6161327"/>
            <a:ext cx="842815" cy="421408"/>
          </a:xfrm>
          <a:prstGeom prst="rect">
            <a:avLst/>
          </a:prstGeom>
        </p:spPr>
      </p:pic>
      <p:pic>
        <p:nvPicPr>
          <p:cNvPr id="8" name="Picture 7" descr="FAIR_Logo_rgb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35" y="5702587"/>
            <a:ext cx="452662" cy="377218"/>
          </a:xfrm>
          <a:prstGeom prst="rect">
            <a:avLst/>
          </a:prstGeom>
        </p:spPr>
      </p:pic>
      <p:sp>
        <p:nvSpPr>
          <p:cNvPr id="8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6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810"/>
            <a:ext cx="9144000" cy="5567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7926" y="-76200"/>
            <a:ext cx="48220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 World-wide Challenge  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" y="6011333"/>
            <a:ext cx="9144000" cy="617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634" y="5443617"/>
            <a:ext cx="20860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Babar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 </a:t>
            </a:r>
            <a:r>
              <a:rPr lang="en-US" sz="1400" dirty="0" smtClean="0"/>
              <a:t>&lt; 2007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BELLE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 </a:t>
            </a:r>
            <a:r>
              <a:rPr lang="en-US" sz="1400" dirty="0" smtClean="0">
                <a:solidFill>
                  <a:srgbClr val="000000"/>
                </a:solidFill>
              </a:rPr>
              <a:t>&lt;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2010 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BELLEII (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-): </a:t>
            </a:r>
            <a:r>
              <a:rPr lang="en-US" sz="1400" dirty="0" smtClean="0"/>
              <a:t>2017++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2717" y="5433794"/>
            <a:ext cx="26362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SeaQuest</a:t>
            </a:r>
            <a:r>
              <a:rPr lang="en-US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 </a:t>
            </a:r>
            <a:r>
              <a:rPr lang="en-US" sz="1400" dirty="0" smtClean="0"/>
              <a:t>2012 - 2016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RHIC (</a:t>
            </a:r>
            <a:r>
              <a:rPr lang="en-US" sz="1400" dirty="0" err="1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):         </a:t>
            </a:r>
            <a:r>
              <a:rPr lang="en-US" sz="1400" dirty="0"/>
              <a:t> 2011,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2017++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COMPASS (</a:t>
            </a:r>
            <a:r>
              <a:rPr lang="en-US" sz="1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err="1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): </a:t>
            </a:r>
            <a:r>
              <a:rPr lang="en-US" sz="1400" dirty="0" smtClean="0">
                <a:solidFill>
                  <a:srgbClr val="000000"/>
                </a:solidFill>
              </a:rPr>
              <a:t>2016 – 2017</a:t>
            </a:r>
            <a:r>
              <a:rPr lang="en-US" sz="1400" dirty="0" smtClean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51329" y="5304368"/>
            <a:ext cx="2862121" cy="1516566"/>
            <a:chOff x="5251329" y="5304368"/>
            <a:chExt cx="2862121" cy="1516566"/>
          </a:xfrm>
        </p:grpSpPr>
        <p:sp>
          <p:nvSpPr>
            <p:cNvPr id="13" name="TextBox 12"/>
            <p:cNvSpPr txBox="1"/>
            <p:nvPr/>
          </p:nvSpPr>
          <p:spPr>
            <a:xfrm>
              <a:off x="5251329" y="5435939"/>
              <a:ext cx="192120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LHC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):      </a:t>
              </a:r>
              <a:r>
                <a:rPr lang="en-US" sz="1400" dirty="0" smtClean="0"/>
                <a:t>2008++</a:t>
              </a:r>
              <a:endParaRPr lang="en-US" sz="1400" dirty="0"/>
            </a:p>
            <a:p>
              <a:endParaRPr lang="en-US" sz="1400" dirty="0" smtClean="0"/>
            </a:p>
            <a:p>
              <a:r>
                <a:rPr lang="en-US" sz="1400" dirty="0" err="1" smtClean="0">
                  <a:solidFill>
                    <a:srgbClr val="FF0000"/>
                  </a:solidFill>
                </a:rPr>
                <a:t>LHCb</a:t>
              </a:r>
              <a:r>
                <a:rPr lang="en-US" sz="1400" dirty="0" smtClean="0">
                  <a:solidFill>
                    <a:srgbClr val="FF0000"/>
                  </a:solidFill>
                </a:rPr>
                <a:t>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     </a:t>
              </a:r>
              <a:r>
                <a:rPr lang="en-US" sz="1400" dirty="0" smtClean="0"/>
                <a:t>2018++</a:t>
              </a:r>
              <a:endParaRPr lang="en-US" sz="1400" dirty="0"/>
            </a:p>
            <a:p>
              <a:endParaRPr lang="en-US" sz="1400" dirty="0" smtClean="0"/>
            </a:p>
            <a:p>
              <a:r>
                <a:rPr lang="en-US" sz="1400" dirty="0">
                  <a:solidFill>
                    <a:srgbClr val="FF0000"/>
                  </a:solidFill>
                </a:rPr>
                <a:t>JPARC(</a:t>
              </a:r>
              <a:r>
                <a:rPr lang="en-US" sz="1400" dirty="0" err="1">
                  <a:solidFill>
                    <a:srgbClr val="FF0000"/>
                  </a:solidFill>
                </a:rPr>
                <a:t>pp</a:t>
              </a:r>
              <a:r>
                <a:rPr lang="en-US" sz="1400" dirty="0">
                  <a:solidFill>
                    <a:srgbClr val="FF0000"/>
                  </a:solidFill>
                </a:rPr>
                <a:t>):   </a:t>
              </a:r>
              <a:r>
                <a:rPr lang="en-US" sz="1400" dirty="0"/>
                <a:t>2018++</a:t>
              </a:r>
            </a:p>
            <a:p>
              <a:endParaRPr lang="en-US" sz="1400" dirty="0" smtClean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851915" y="5304368"/>
              <a:ext cx="261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6312" y="5426557"/>
            <a:ext cx="19111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FAIR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):     </a:t>
            </a:r>
            <a:r>
              <a:rPr lang="en-US" sz="1400" dirty="0" smtClean="0"/>
              <a:t>2020++</a:t>
            </a:r>
          </a:p>
          <a:p>
            <a:endParaRPr lang="en-US" sz="1400" dirty="0" smtClean="0"/>
          </a:p>
          <a:p>
            <a:r>
              <a:rPr lang="en-US" sz="1400" dirty="0">
                <a:solidFill>
                  <a:srgbClr val="FF0000"/>
                </a:solidFill>
              </a:rPr>
              <a:t>NICA (</a:t>
            </a:r>
            <a:r>
              <a:rPr lang="en-US" sz="1400" dirty="0" err="1">
                <a:solidFill>
                  <a:srgbClr val="FF0000"/>
                </a:solidFill>
              </a:rPr>
              <a:t>pp</a:t>
            </a:r>
            <a:r>
              <a:rPr lang="en-US" sz="1400" dirty="0">
                <a:solidFill>
                  <a:srgbClr val="FF0000"/>
                </a:solidFill>
              </a:rPr>
              <a:t>):     </a:t>
            </a:r>
            <a:r>
              <a:rPr lang="en-US" sz="1400" dirty="0"/>
              <a:t>2020++  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AFTER (</a:t>
            </a:r>
            <a:r>
              <a:rPr lang="en-US" sz="1400" dirty="0" err="1" smtClean="0">
                <a:solidFill>
                  <a:srgbClr val="FF0000"/>
                </a:solidFill>
              </a:rPr>
              <a:t>pp</a:t>
            </a:r>
            <a:r>
              <a:rPr lang="en-US" sz="1400" dirty="0" smtClean="0">
                <a:solidFill>
                  <a:srgbClr val="FF0000"/>
                </a:solidFill>
              </a:rPr>
              <a:t>):  </a:t>
            </a:r>
            <a:r>
              <a:rPr lang="en-US" sz="1400" dirty="0" smtClean="0"/>
              <a:t>2020++   </a:t>
            </a:r>
            <a:endParaRPr lang="en-US" sz="1400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09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857686"/>
              </p:ext>
            </p:extLst>
          </p:nvPr>
        </p:nvGraphicFramePr>
        <p:xfrm>
          <a:off x="639008" y="728205"/>
          <a:ext cx="81280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9738" name="Equation" r:id="rId4" imgW="5397500" imgH="1409700" progId="Equation.3">
                  <p:embed/>
                </p:oleObj>
              </mc:Choice>
              <mc:Fallback>
                <p:oleObj name="Equation" r:id="rId4" imgW="5397500" imgH="140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008" y="728205"/>
                        <a:ext cx="8128000" cy="2132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542131" y="4511185"/>
            <a:ext cx="1584501" cy="4678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>
            <a:endCxn id="63" idx="7"/>
          </p:cNvCxnSpPr>
          <p:nvPr/>
        </p:nvCxnSpPr>
        <p:spPr>
          <a:xfrm flipV="1">
            <a:off x="3723155" y="3942089"/>
            <a:ext cx="112593" cy="65549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4726947" y="3949862"/>
            <a:ext cx="138824" cy="6229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" idx="3"/>
            <a:endCxn id="63" idx="7"/>
          </p:cNvCxnSpPr>
          <p:nvPr/>
        </p:nvCxnSpPr>
        <p:spPr>
          <a:xfrm flipH="1">
            <a:off x="3835748" y="3545398"/>
            <a:ext cx="304077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050240" y="4869015"/>
            <a:ext cx="588832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5029248" y="4869015"/>
            <a:ext cx="650944" cy="3377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3341384" y="3644843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4726947" y="3644843"/>
            <a:ext cx="502902" cy="305019"/>
          </a:xfrm>
          <a:custGeom>
            <a:avLst/>
            <a:gdLst>
              <a:gd name="connsiteX0" fmla="*/ 0 w 403083"/>
              <a:gd name="connsiteY0" fmla="*/ 52268 h 251723"/>
              <a:gd name="connsiteX1" fmla="*/ 121920 w 403083"/>
              <a:gd name="connsiteY1" fmla="*/ 1468 h 251723"/>
              <a:gd name="connsiteX2" fmla="*/ 111760 w 403083"/>
              <a:gd name="connsiteY2" fmla="*/ 103068 h 251723"/>
              <a:gd name="connsiteX3" fmla="*/ 223520 w 403083"/>
              <a:gd name="connsiteY3" fmla="*/ 72588 h 251723"/>
              <a:gd name="connsiteX4" fmla="*/ 233680 w 403083"/>
              <a:gd name="connsiteY4" fmla="*/ 184348 h 251723"/>
              <a:gd name="connsiteX5" fmla="*/ 325120 w 403083"/>
              <a:gd name="connsiteY5" fmla="*/ 164028 h 251723"/>
              <a:gd name="connsiteX6" fmla="*/ 325120 w 403083"/>
              <a:gd name="connsiteY6" fmla="*/ 245308 h 251723"/>
              <a:gd name="connsiteX7" fmla="*/ 396240 w 403083"/>
              <a:gd name="connsiteY7" fmla="*/ 245308 h 251723"/>
              <a:gd name="connsiteX8" fmla="*/ 396240 w 403083"/>
              <a:gd name="connsiteY8" fmla="*/ 235148 h 25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083" h="251723">
                <a:moveTo>
                  <a:pt x="0" y="52268"/>
                </a:moveTo>
                <a:cubicBezTo>
                  <a:pt x="51646" y="22634"/>
                  <a:pt x="103293" y="-6999"/>
                  <a:pt x="121920" y="1468"/>
                </a:cubicBezTo>
                <a:cubicBezTo>
                  <a:pt x="140547" y="9935"/>
                  <a:pt x="94827" y="91215"/>
                  <a:pt x="111760" y="103068"/>
                </a:cubicBezTo>
                <a:cubicBezTo>
                  <a:pt x="128693" y="114921"/>
                  <a:pt x="203200" y="59041"/>
                  <a:pt x="223520" y="72588"/>
                </a:cubicBezTo>
                <a:cubicBezTo>
                  <a:pt x="243840" y="86135"/>
                  <a:pt x="216747" y="169108"/>
                  <a:pt x="233680" y="184348"/>
                </a:cubicBezTo>
                <a:cubicBezTo>
                  <a:pt x="250613" y="199588"/>
                  <a:pt x="309880" y="153868"/>
                  <a:pt x="325120" y="164028"/>
                </a:cubicBezTo>
                <a:cubicBezTo>
                  <a:pt x="340360" y="174188"/>
                  <a:pt x="313267" y="231761"/>
                  <a:pt x="325120" y="245308"/>
                </a:cubicBezTo>
                <a:cubicBezTo>
                  <a:pt x="336973" y="258855"/>
                  <a:pt x="384387" y="247001"/>
                  <a:pt x="396240" y="245308"/>
                </a:cubicBezTo>
                <a:cubicBezTo>
                  <a:pt x="408093" y="243615"/>
                  <a:pt x="402166" y="239381"/>
                  <a:pt x="396240" y="235148"/>
                </a:cubicBezTo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050240" y="4680706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257855" y="4686892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3425093" y="4195053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69" name="TextBox 68"/>
          <p:cNvSpPr txBox="1"/>
          <p:nvPr/>
        </p:nvSpPr>
        <p:spPr>
          <a:xfrm>
            <a:off x="4874720" y="4196385"/>
            <a:ext cx="500983" cy="526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758815" y="-76200"/>
            <a:ext cx="54802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SIDIS Cross-Section &amp; TMDs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7869" y="4058151"/>
            <a:ext cx="6946267" cy="151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999730" y="3158075"/>
            <a:ext cx="580571" cy="420986"/>
            <a:chOff x="4073072" y="2548452"/>
            <a:chExt cx="580571" cy="420986"/>
          </a:xfrm>
        </p:grpSpPr>
        <p:cxnSp>
          <p:nvCxnSpPr>
            <p:cNvPr id="31" name="Straight Connector 30"/>
            <p:cNvCxnSpPr/>
            <p:nvPr/>
          </p:nvCxnSpPr>
          <p:spPr>
            <a:xfrm flipH="1" flipV="1">
              <a:off x="4073072" y="2566594"/>
              <a:ext cx="253004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425177" y="2548452"/>
              <a:ext cx="228466" cy="195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4154714" y="2739570"/>
              <a:ext cx="399143" cy="22986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/>
          <p:cNvCxnSpPr>
            <a:stCxn id="4" idx="5"/>
          </p:cNvCxnSpPr>
          <p:nvPr/>
        </p:nvCxnSpPr>
        <p:spPr>
          <a:xfrm>
            <a:off x="4422062" y="3545398"/>
            <a:ext cx="304885" cy="396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84886" y="3720358"/>
            <a:ext cx="800871" cy="1395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4290016" y="3026565"/>
            <a:ext cx="0" cy="2273340"/>
          </a:xfrm>
          <a:prstGeom prst="line">
            <a:avLst/>
          </a:prstGeom>
          <a:ln w="2540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466560" y="3737921"/>
            <a:ext cx="2028805" cy="7982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633408" y="3777155"/>
            <a:ext cx="1651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 Factorization</a:t>
            </a:r>
          </a:p>
          <a:p>
            <a:r>
              <a:rPr lang="en-US" sz="1400" dirty="0"/>
              <a:t>h</a:t>
            </a:r>
            <a:r>
              <a:rPr lang="en-US" sz="1400" dirty="0" smtClean="0"/>
              <a:t>olds for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&lt;&lt;Q </a:t>
            </a:r>
          </a:p>
          <a:p>
            <a:r>
              <a:rPr lang="en-US" sz="1400" dirty="0" smtClean="0"/>
              <a:t>Two scales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466560" y="4923654"/>
            <a:ext cx="2150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parton distribution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6547840" y="3271284"/>
            <a:ext cx="1821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Quark fragmentation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93509" y="5597794"/>
            <a:ext cx="8773584" cy="911726"/>
            <a:chOff x="105833" y="707518"/>
            <a:chExt cx="8773584" cy="911726"/>
          </a:xfrm>
        </p:grpSpPr>
        <p:sp>
          <p:nvSpPr>
            <p:cNvPr id="8" name="Rectangle 7"/>
            <p:cNvSpPr/>
            <p:nvPr/>
          </p:nvSpPr>
          <p:spPr>
            <a:xfrm>
              <a:off x="105833" y="707518"/>
              <a:ext cx="8773584" cy="911726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4429443"/>
                </p:ext>
              </p:extLst>
            </p:nvPr>
          </p:nvGraphicFramePr>
          <p:xfrm>
            <a:off x="357188" y="1119182"/>
            <a:ext cx="8383587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9739" name="Equation" r:id="rId6" imgW="5130800" imgH="304800" progId="Equation.3">
                    <p:embed/>
                  </p:oleObj>
                </mc:Choice>
                <mc:Fallback>
                  <p:oleObj name="Equation" r:id="rId6" imgW="51308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88" y="1119182"/>
                          <a:ext cx="8383587" cy="50006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30634" y="707518"/>
              <a:ext cx="580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Wide kinematic coverage is needed to resolve the convolution</a:t>
              </a:r>
              <a:endParaRPr lang="en-US" sz="16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93509" y="702622"/>
            <a:ext cx="8773584" cy="224377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14" y="3408059"/>
            <a:ext cx="2536084" cy="1668476"/>
          </a:xfrm>
          <a:prstGeom prst="rect">
            <a:avLst/>
          </a:prstGeom>
        </p:spPr>
      </p:pic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4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1034142" y="6156648"/>
            <a:ext cx="6068787" cy="339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1" name="Text Box 39"/>
          <p:cNvSpPr txBox="1">
            <a:spLocks noChangeArrowheads="1"/>
          </p:cNvSpPr>
          <p:nvPr/>
        </p:nvSpPr>
        <p:spPr bwMode="auto">
          <a:xfrm>
            <a:off x="5863203" y="2182932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92" name="Text Box 40"/>
          <p:cNvSpPr txBox="1">
            <a:spLocks noChangeArrowheads="1"/>
          </p:cNvSpPr>
          <p:nvPr/>
        </p:nvSpPr>
        <p:spPr bwMode="auto">
          <a:xfrm rot="16200000">
            <a:off x="4288785" y="326563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9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90704"/>
              </p:ext>
            </p:extLst>
          </p:nvPr>
        </p:nvGraphicFramePr>
        <p:xfrm>
          <a:off x="5478717" y="2552583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935338"/>
              </p:ext>
            </p:extLst>
          </p:nvPr>
        </p:nvGraphicFramePr>
        <p:xfrm>
          <a:off x="6216148" y="2943647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69" name="Equation" r:id="rId4" imgW="203200" imgH="228600" progId="Equation.3">
                  <p:embed/>
                </p:oleObj>
              </mc:Choice>
              <mc:Fallback>
                <p:oleObj name="Equation" r:id="rId4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148" y="2943647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01168"/>
              </p:ext>
            </p:extLst>
          </p:nvPr>
        </p:nvGraphicFramePr>
        <p:xfrm>
          <a:off x="6957243" y="3400900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0" name="Equation" r:id="rId6" imgW="165100" imgH="228600" progId="Equation.3">
                  <p:embed/>
                </p:oleObj>
              </mc:Choice>
              <mc:Fallback>
                <p:oleObj name="Equation" r:id="rId6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7243" y="3400900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870851"/>
              </p:ext>
            </p:extLst>
          </p:nvPr>
        </p:nvGraphicFramePr>
        <p:xfrm>
          <a:off x="6954718" y="3924911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1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718" y="3924911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260482"/>
              </p:ext>
            </p:extLst>
          </p:nvPr>
        </p:nvGraphicFramePr>
        <p:xfrm>
          <a:off x="7624654" y="3399501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2" name="Equation" r:id="rId10" imgW="228600" imgH="266400" progId="Equation.3">
                  <p:embed/>
                </p:oleObj>
              </mc:Choice>
              <mc:Fallback>
                <p:oleObj name="Equation" r:id="rId10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654" y="3399501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298298"/>
              </p:ext>
            </p:extLst>
          </p:nvPr>
        </p:nvGraphicFramePr>
        <p:xfrm>
          <a:off x="7522402" y="3879524"/>
          <a:ext cx="534988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3" name="Equation" r:id="rId12" imgW="381000" imgH="228600" progId="Equation.3">
                  <p:embed/>
                </p:oleObj>
              </mc:Choice>
              <mc:Fallback>
                <p:oleObj name="Equation" r:id="rId12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2402" y="3879524"/>
                        <a:ext cx="534988" cy="325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50960"/>
              </p:ext>
            </p:extLst>
          </p:nvPr>
        </p:nvGraphicFramePr>
        <p:xfrm>
          <a:off x="7624655" y="2908355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4" name="Equation" r:id="rId14" imgW="203040" imgH="266400" progId="Equation.3">
                  <p:embed/>
                </p:oleObj>
              </mc:Choice>
              <mc:Fallback>
                <p:oleObj name="Equation" r:id="rId14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655" y="2908355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63579"/>
              </p:ext>
            </p:extLst>
          </p:nvPr>
        </p:nvGraphicFramePr>
        <p:xfrm>
          <a:off x="6221560" y="3879106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5" name="Equation" r:id="rId16" imgW="215900" imgH="228600" progId="Equation.3">
                  <p:embed/>
                </p:oleObj>
              </mc:Choice>
              <mc:Fallback>
                <p:oleObj name="Equation" r:id="rId16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1560" y="3879106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Rectangle 4"/>
          <p:cNvSpPr>
            <a:spLocks/>
          </p:cNvSpPr>
          <p:nvPr/>
        </p:nvSpPr>
        <p:spPr bwMode="auto">
          <a:xfrm>
            <a:off x="7385610" y="2883837"/>
            <a:ext cx="770592" cy="1649791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289795"/>
              </p:ext>
            </p:extLst>
          </p:nvPr>
        </p:nvGraphicFramePr>
        <p:xfrm>
          <a:off x="5479702" y="1112106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3" name="Text Box 40"/>
          <p:cNvSpPr txBox="1">
            <a:spLocks noChangeArrowheads="1"/>
          </p:cNvSpPr>
          <p:nvPr/>
        </p:nvSpPr>
        <p:spPr bwMode="auto">
          <a:xfrm rot="16200000">
            <a:off x="4249502" y="115701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4" name="Text Box 39"/>
          <p:cNvSpPr txBox="1">
            <a:spLocks noChangeArrowheads="1"/>
          </p:cNvSpPr>
          <p:nvPr/>
        </p:nvSpPr>
        <p:spPr bwMode="auto">
          <a:xfrm>
            <a:off x="5966900" y="75361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05" name="Rectangle 4"/>
          <p:cNvSpPr>
            <a:spLocks/>
          </p:cNvSpPr>
          <p:nvPr/>
        </p:nvSpPr>
        <p:spPr bwMode="auto">
          <a:xfrm>
            <a:off x="7390332" y="1436850"/>
            <a:ext cx="77059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10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346203"/>
              </p:ext>
            </p:extLst>
          </p:nvPr>
        </p:nvGraphicFramePr>
        <p:xfrm>
          <a:off x="6229386" y="1492258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6" name="Equation" r:id="rId18" imgW="203200" imgH="228600" progId="Equation.3">
                  <p:embed/>
                </p:oleObj>
              </mc:Choice>
              <mc:Fallback>
                <p:oleObj name="Equation" r:id="rId18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86" y="1492258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580054"/>
              </p:ext>
            </p:extLst>
          </p:nvPr>
        </p:nvGraphicFramePr>
        <p:xfrm>
          <a:off x="7612099" y="1511308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1377" name="Equation" r:id="rId20" imgW="241300" imgH="228600" progId="Equation.3">
                  <p:embed/>
                </p:oleObj>
              </mc:Choice>
              <mc:Fallback>
                <p:oleObj name="Equation" r:id="rId20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2099" y="1511308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2632103" y="-76200"/>
            <a:ext cx="37337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Correlators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" name="Picture 2" descr="atlante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4" y="943624"/>
            <a:ext cx="2738878" cy="5002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3089" y="1593617"/>
            <a:ext cx="78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TMD</a:t>
            </a:r>
          </a:p>
          <a:p>
            <a:r>
              <a:rPr lang="en-US" dirty="0" smtClean="0"/>
              <a:t>World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6485" y="4653651"/>
            <a:ext cx="38468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r>
              <a:rPr lang="en-US" sz="1600" dirty="0" smtClean="0"/>
              <a:t>  Quark </a:t>
            </a:r>
            <a:r>
              <a:rPr lang="en-US" sz="1600" dirty="0" err="1" smtClean="0"/>
              <a:t>correlators</a:t>
            </a:r>
            <a:r>
              <a:rPr lang="en-US" sz="1600" dirty="0" smtClean="0"/>
              <a:t> at sub-leading twist</a:t>
            </a:r>
          </a:p>
          <a:p>
            <a:endParaRPr lang="en-US" sz="1000" dirty="0"/>
          </a:p>
          <a:p>
            <a:r>
              <a:rPr lang="en-US" sz="2000" dirty="0" smtClean="0"/>
              <a:t>+</a:t>
            </a:r>
            <a:r>
              <a:rPr lang="en-US" sz="1600" dirty="0" smtClean="0"/>
              <a:t>   Gluon </a:t>
            </a:r>
            <a:r>
              <a:rPr lang="en-US" sz="1600" dirty="0" err="1" smtClean="0"/>
              <a:t>correlators</a:t>
            </a:r>
            <a:r>
              <a:rPr lang="en-US" sz="1600" dirty="0" smtClean="0"/>
              <a:t> (x 2 gauge links) </a:t>
            </a:r>
          </a:p>
          <a:p>
            <a:endParaRPr lang="en-US" sz="1000" dirty="0"/>
          </a:p>
          <a:p>
            <a:r>
              <a:rPr lang="en-US" sz="2000" dirty="0" smtClean="0"/>
              <a:t>+</a:t>
            </a:r>
            <a:r>
              <a:rPr lang="en-US" sz="1600" dirty="0" smtClean="0"/>
              <a:t>   Di-hadron fragmentations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272554" y="6156648"/>
            <a:ext cx="5682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Beauty and complexity of the unique strong-interacting world</a:t>
            </a:r>
            <a:endParaRPr lang="en-US" sz="1600" dirty="0"/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2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133998"/>
              </p:ext>
            </p:extLst>
          </p:nvPr>
        </p:nvGraphicFramePr>
        <p:xfrm>
          <a:off x="1088601" y="1234796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472424" y="921930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116423" y="1998262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431848"/>
              </p:ext>
            </p:extLst>
          </p:nvPr>
        </p:nvGraphicFramePr>
        <p:xfrm>
          <a:off x="2567127" y="2608523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1" name="Equation" r:id="rId4" imgW="228600" imgH="228600" progId="Equation.3">
                  <p:embed/>
                </p:oleObj>
              </mc:Choice>
              <mc:Fallback>
                <p:oleObj name="Equation" r:id="rId4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127" y="2608523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048759"/>
              </p:ext>
            </p:extLst>
          </p:nvPr>
        </p:nvGraphicFramePr>
        <p:xfrm>
          <a:off x="3237063" y="2083113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2" name="Equation" r:id="rId6" imgW="228600" imgH="266400" progId="Equation.3">
                  <p:embed/>
                </p:oleObj>
              </mc:Choice>
              <mc:Fallback>
                <p:oleObj name="Equation" r:id="rId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063" y="2083113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934895"/>
              </p:ext>
            </p:extLst>
          </p:nvPr>
        </p:nvGraphicFramePr>
        <p:xfrm>
          <a:off x="3159430" y="2562718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3" name="Equation" r:id="rId8" imgW="342900" imgH="228600" progId="Equation.3">
                  <p:embed/>
                </p:oleObj>
              </mc:Choice>
              <mc:Fallback>
                <p:oleObj name="Equation" r:id="rId8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430" y="2562718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813957"/>
              </p:ext>
            </p:extLst>
          </p:nvPr>
        </p:nvGraphicFramePr>
        <p:xfrm>
          <a:off x="1826032" y="1625860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4" name="Equation" r:id="rId10" imgW="203200" imgH="228600" progId="Equation.3">
                  <p:embed/>
                </p:oleObj>
              </mc:Choice>
              <mc:Fallback>
                <p:oleObj name="Equation" r:id="rId1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032" y="1625860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810301"/>
              </p:ext>
            </p:extLst>
          </p:nvPr>
        </p:nvGraphicFramePr>
        <p:xfrm>
          <a:off x="3237064" y="1591967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5" name="Equation" r:id="rId12" imgW="203040" imgH="266400" progId="Equation.3">
                  <p:embed/>
                </p:oleObj>
              </mc:Choice>
              <mc:Fallback>
                <p:oleObj name="Equation" r:id="rId12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064" y="1591967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418735"/>
              </p:ext>
            </p:extLst>
          </p:nvPr>
        </p:nvGraphicFramePr>
        <p:xfrm>
          <a:off x="1833969" y="2562718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6" name="Equation" r:id="rId14" imgW="215900" imgH="228600" progId="Equation.3">
                  <p:embed/>
                </p:oleObj>
              </mc:Choice>
              <mc:Fallback>
                <p:oleObj name="Equation" r:id="rId14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969" y="2562718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40158"/>
              </p:ext>
            </p:extLst>
          </p:nvPr>
        </p:nvGraphicFramePr>
        <p:xfrm>
          <a:off x="2567127" y="2083113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7" name="Equation" r:id="rId16" imgW="165100" imgH="228600" progId="Equation.3">
                  <p:embed/>
                </p:oleObj>
              </mc:Choice>
              <mc:Fallback>
                <p:oleObj name="Equation" r:id="rId16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127" y="2083113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pic>
        <p:nvPicPr>
          <p:cNvPr id="3" name="Picture 2" descr="Up_unpo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6" y="3606406"/>
            <a:ext cx="2237123" cy="1981200"/>
          </a:xfrm>
          <a:prstGeom prst="rect">
            <a:avLst/>
          </a:prstGeom>
        </p:spPr>
      </p:pic>
      <p:pic>
        <p:nvPicPr>
          <p:cNvPr id="4" name="Picture 3" descr="Down_unpol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92" y="4281215"/>
            <a:ext cx="2244661" cy="2069513"/>
          </a:xfrm>
          <a:prstGeom prst="rect">
            <a:avLst/>
          </a:prstGeom>
        </p:spPr>
      </p:pic>
      <p:sp>
        <p:nvSpPr>
          <p:cNvPr id="53" name="Rectangle 4"/>
          <p:cNvSpPr>
            <a:spLocks/>
          </p:cNvSpPr>
          <p:nvPr/>
        </p:nvSpPr>
        <p:spPr bwMode="auto">
          <a:xfrm>
            <a:off x="1619235" y="1580451"/>
            <a:ext cx="68123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139434" y="3203628"/>
            <a:ext cx="3573763" cy="2893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212938" y="3203627"/>
            <a:ext cx="2619277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</a:rPr>
              <a:t>Low-</a:t>
            </a:r>
            <a:r>
              <a:rPr lang="en-US" sz="1400" dirty="0" err="1" smtClean="0">
                <a:solidFill>
                  <a:srgbClr val="FF0000"/>
                </a:solidFill>
              </a:rPr>
              <a:t>pT</a:t>
            </a:r>
            <a:r>
              <a:rPr lang="en-US" sz="1400" dirty="0" smtClean="0">
                <a:solidFill>
                  <a:srgbClr val="FF0000"/>
                </a:solidFill>
              </a:rPr>
              <a:t> regime: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precise </a:t>
            </a:r>
            <a:r>
              <a:rPr lang="en-US" sz="1400" dirty="0" err="1" smtClean="0">
                <a:solidFill>
                  <a:srgbClr val="FF0000"/>
                </a:solidFill>
              </a:rPr>
              <a:t>xsec</a:t>
            </a:r>
            <a:r>
              <a:rPr lang="en-US" sz="1400" dirty="0" smtClean="0">
                <a:solidFill>
                  <a:srgbClr val="FF0000"/>
                </a:solidFill>
              </a:rPr>
              <a:t> measurements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  <a:sym typeface="Zapf Dingbats"/>
              </a:rPr>
              <a:t>Parton correlations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short range, MPI</a:t>
            </a:r>
            <a:endParaRPr lang="en-US" sz="1400" dirty="0" smtClean="0">
              <a:solidFill>
                <a:srgbClr val="FF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endParaRPr lang="en-US" sz="1400" dirty="0">
              <a:solidFill>
                <a:srgbClr val="FF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smtClean="0">
                <a:solidFill>
                  <a:srgbClr val="FF0000"/>
                </a:solidFill>
              </a:rPr>
              <a:t>Low-x physics: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color glass condensate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</a:t>
            </a:r>
            <a:r>
              <a:rPr lang="en-US" sz="1400" dirty="0" err="1" smtClean="0">
                <a:solidFill>
                  <a:srgbClr val="FF0000"/>
                </a:solidFill>
              </a:rPr>
              <a:t>Hadronization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parton dynamic in medium</a:t>
            </a:r>
          </a:p>
        </p:txBody>
      </p:sp>
      <p:graphicFrame>
        <p:nvGraphicFramePr>
          <p:cNvPr id="37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54617"/>
              </p:ext>
            </p:extLst>
          </p:nvPr>
        </p:nvGraphicFramePr>
        <p:xfrm>
          <a:off x="5746299" y="154533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" name="Text Box 40"/>
          <p:cNvSpPr txBox="1">
            <a:spLocks noChangeArrowheads="1"/>
          </p:cNvSpPr>
          <p:nvPr/>
        </p:nvSpPr>
        <p:spPr bwMode="auto">
          <a:xfrm rot="16200000">
            <a:off x="4516099" y="159024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6233497" y="118684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3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14905"/>
              </p:ext>
            </p:extLst>
          </p:nvPr>
        </p:nvGraphicFramePr>
        <p:xfrm>
          <a:off x="6495983" y="192548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8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5983" y="192548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498858"/>
              </p:ext>
            </p:extLst>
          </p:nvPr>
        </p:nvGraphicFramePr>
        <p:xfrm>
          <a:off x="7878696" y="194453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69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8696" y="194453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4"/>
          <p:cNvSpPr>
            <a:spLocks/>
          </p:cNvSpPr>
          <p:nvPr/>
        </p:nvSpPr>
        <p:spPr bwMode="auto">
          <a:xfrm>
            <a:off x="6292473" y="1870081"/>
            <a:ext cx="687718" cy="47480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564323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170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7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A_j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8" y="672645"/>
            <a:ext cx="6153727" cy="5838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531" y="1200726"/>
            <a:ext cx="2762450" cy="16698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13141" y="-76200"/>
            <a:ext cx="43716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Inclusive Jets @ HERA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331484" y="3253051"/>
            <a:ext cx="1624148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H1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1611.03421]</a:t>
            </a:r>
          </a:p>
        </p:txBody>
      </p:sp>
      <p:pic>
        <p:nvPicPr>
          <p:cNvPr id="5" name="Picture 4" descr="HERA_alf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0954"/>
            <a:ext cx="2904435" cy="2782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895" y="1289341"/>
            <a:ext cx="2876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description </a:t>
            </a:r>
          </a:p>
          <a:p>
            <a:r>
              <a:rPr lang="en-US" sz="1600" baseline="-25000" dirty="0" smtClean="0"/>
              <a:t> </a:t>
            </a:r>
            <a:r>
              <a:rPr lang="en-US" sz="1600" dirty="0" smtClean="0"/>
              <a:t>(hard gluon emission)</a:t>
            </a:r>
          </a:p>
          <a:p>
            <a:endParaRPr lang="en-US" sz="1600" dirty="0" smtClean="0"/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&gt;5 GeV     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&gt;5 GeV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endParaRPr lang="en-US" sz="1600" dirty="0"/>
          </a:p>
          <a:p>
            <a:r>
              <a:rPr lang="en-US" sz="1600" dirty="0" smtClean="0"/>
              <a:t>Part in </a:t>
            </a:r>
            <a:r>
              <a:rPr lang="en-US" sz="1600" dirty="0"/>
              <a:t>a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&lt;&lt;Q TMD regime </a:t>
            </a:r>
            <a:endParaRPr lang="en-US" sz="1600" dirty="0" smtClean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11681" y="5524500"/>
            <a:ext cx="4548103" cy="7394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lesio_Z_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47" y="3324271"/>
            <a:ext cx="3266760" cy="33043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56740" y="-76200"/>
            <a:ext cx="58844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Perturbative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QCD Signals</a:t>
            </a:r>
          </a:p>
        </p:txBody>
      </p:sp>
      <p:pic>
        <p:nvPicPr>
          <p:cNvPr id="4" name="Picture 3" descr="DAlesio_DY_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3" y="819723"/>
            <a:ext cx="6584596" cy="3059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0265" y="4340844"/>
            <a:ext cx="1363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T</a:t>
            </a:r>
            <a:r>
              <a:rPr lang="en-US" dirty="0" smtClean="0"/>
              <a:t>/Q ~ 1/10</a:t>
            </a:r>
          </a:p>
          <a:p>
            <a:endParaRPr lang="en-US" baseline="30000" dirty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T</a:t>
            </a:r>
            <a:r>
              <a:rPr lang="en-US" baseline="30000" dirty="0" smtClean="0"/>
              <a:t> </a:t>
            </a:r>
            <a:r>
              <a:rPr lang="en-US" dirty="0" smtClean="0"/>
              <a:t>~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QCD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40036" y="111981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~</a:t>
            </a:r>
            <a:r>
              <a:rPr lang="en-US" sz="1200" dirty="0"/>
              <a:t>9</a:t>
            </a:r>
            <a:r>
              <a:rPr lang="en-US" sz="1200" dirty="0" smtClean="0"/>
              <a:t>0 GeV</a:t>
            </a:r>
            <a:endParaRPr lang="en-US" sz="12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7838549" y="432946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~</a:t>
            </a:r>
            <a:r>
              <a:rPr lang="en-US" sz="1200" dirty="0"/>
              <a:t>9</a:t>
            </a:r>
            <a:r>
              <a:rPr lang="en-US" sz="1200" dirty="0" smtClean="0"/>
              <a:t>0 GeV</a:t>
            </a:r>
            <a:endParaRPr lang="en-US" sz="12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89282" y="4306238"/>
            <a:ext cx="1363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T</a:t>
            </a:r>
            <a:r>
              <a:rPr lang="en-US" dirty="0" smtClean="0"/>
              <a:t>/Q ~ 1/20</a:t>
            </a:r>
          </a:p>
          <a:p>
            <a:endParaRPr lang="en-US" baseline="30000" dirty="0"/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T</a:t>
            </a:r>
            <a:r>
              <a:rPr lang="en-US" baseline="30000" dirty="0"/>
              <a:t> </a:t>
            </a:r>
            <a:r>
              <a:rPr lang="en-US" dirty="0" smtClean="0"/>
              <a:t>&gt;&gt;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QCD</a:t>
            </a:r>
            <a:endParaRPr lang="en-US" baseline="-25000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262561" y="706726"/>
            <a:ext cx="2156712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D’Alesio</a:t>
            </a:r>
            <a:r>
              <a:rPr lang="en-US" sz="1000" b="1" dirty="0" smtClean="0"/>
              <a:t>++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1407.3311]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264" y="5613970"/>
            <a:ext cx="45375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Non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PDF component shows effects </a:t>
            </a:r>
          </a:p>
          <a:p>
            <a:r>
              <a:rPr lang="en-US" sz="1600" dirty="0" smtClean="0"/>
              <a:t>up to vector boson production at LHC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444194" y="3783328"/>
            <a:ext cx="0" cy="54614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0"/>
          </p:cNvCxnSpPr>
          <p:nvPr/>
        </p:nvCxnSpPr>
        <p:spPr>
          <a:xfrm flipH="1" flipV="1">
            <a:off x="1736398" y="3783328"/>
            <a:ext cx="15398" cy="55751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4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4563000" y="600044"/>
            <a:ext cx="3720898" cy="2041556"/>
            <a:chOff x="4714524" y="4500168"/>
            <a:chExt cx="3720898" cy="204155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524" y="4500168"/>
              <a:ext cx="3720898" cy="204155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75902" y="4562125"/>
              <a:ext cx="2018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Symbol" charset="2"/>
                  <a:cs typeface="Symbol" charset="2"/>
                </a:rPr>
                <a:t>L</a:t>
              </a:r>
              <a:r>
                <a:rPr lang="en-US" sz="1200" baseline="-25000" dirty="0" smtClean="0">
                  <a:latin typeface="+mj-lt"/>
                </a:rPr>
                <a:t>QCD</a:t>
              </a:r>
              <a:r>
                <a:rPr lang="en-US" sz="1200" dirty="0" smtClean="0">
                  <a:latin typeface="+mj-lt"/>
                </a:rPr>
                <a:t>&lt;&lt;</a:t>
              </a:r>
              <a:r>
                <a:rPr lang="en-US" sz="1200" dirty="0" err="1" smtClean="0">
                  <a:latin typeface="+mj-lt"/>
                </a:rPr>
                <a:t>q</a:t>
              </a:r>
              <a:r>
                <a:rPr lang="en-US" sz="1200" baseline="-25000" dirty="0" err="1" smtClean="0">
                  <a:latin typeface="+mj-lt"/>
                </a:rPr>
                <a:t>T</a:t>
              </a:r>
              <a:r>
                <a:rPr lang="en-US" sz="1200" dirty="0" smtClean="0">
                  <a:latin typeface="+mj-lt"/>
                </a:rPr>
                <a:t>&lt;&lt;Q     same physics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14240" y="2468880"/>
            <a:ext cx="4240613" cy="263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" y="4279508"/>
            <a:ext cx="4133131" cy="2439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3760" y="6511107"/>
            <a:ext cx="320474" cy="11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7066" y="-76200"/>
            <a:ext cx="37237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Unpolarized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TMDs</a:t>
            </a:r>
          </a:p>
        </p:txBody>
      </p:sp>
      <p:sp>
        <p:nvSpPr>
          <p:cNvPr id="9" name="Rectangle 8"/>
          <p:cNvSpPr/>
          <p:nvPr/>
        </p:nvSpPr>
        <p:spPr>
          <a:xfrm>
            <a:off x="3429064" y="5623841"/>
            <a:ext cx="147053" cy="179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0154" y="734064"/>
            <a:ext cx="3275964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300154" y="1436607"/>
            <a:ext cx="3170673" cy="2598487"/>
            <a:chOff x="5638800" y="1066800"/>
            <a:chExt cx="3140075" cy="2590800"/>
          </a:xfrm>
        </p:grpSpPr>
        <p:pic>
          <p:nvPicPr>
            <p:cNvPr id="35" name="Picture 22" descr="sea-quarks-widt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066800"/>
              <a:ext cx="314007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2"/>
            <p:cNvSpPr>
              <a:spLocks noChangeArrowheads="1"/>
            </p:cNvSpPr>
            <p:nvPr/>
          </p:nvSpPr>
          <p:spPr bwMode="auto">
            <a:xfrm>
              <a:off x="6341094" y="3385788"/>
              <a:ext cx="2437781" cy="226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0             0.5               1.0              </a:t>
              </a:r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872894" y="4094450"/>
            <a:ext cx="2202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/>
              <a:t>Matevosyan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1111.1740]</a:t>
            </a:r>
            <a:endParaRPr lang="en-US" sz="1000" dirty="0"/>
          </a:p>
        </p:txBody>
      </p:sp>
      <p:sp>
        <p:nvSpPr>
          <p:cNvPr id="51" name="Rectangle 50"/>
          <p:cNvSpPr/>
          <p:nvPr/>
        </p:nvSpPr>
        <p:spPr>
          <a:xfrm>
            <a:off x="1811434" y="1261506"/>
            <a:ext cx="22995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P. Schweitzer++   [arXiv</a:t>
            </a:r>
            <a:r>
              <a:rPr lang="en-US" sz="1000" b="1" dirty="0"/>
              <a:t>:</a:t>
            </a:r>
            <a:r>
              <a:rPr lang="en-US" sz="1000" b="1" dirty="0" smtClean="0"/>
              <a:t>1210.1267]</a:t>
            </a:r>
            <a:endParaRPr lang="en-US" sz="1000" dirty="0"/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008407"/>
              </p:ext>
            </p:extLst>
          </p:nvPr>
        </p:nvGraphicFramePr>
        <p:xfrm>
          <a:off x="487363" y="803275"/>
          <a:ext cx="28829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215" name="Equation" r:id="rId7" imgW="1676400" imgH="241300" progId="Equation.3">
                  <p:embed/>
                </p:oleObj>
              </mc:Choice>
              <mc:Fallback>
                <p:oleObj name="Equation" r:id="rId7" imgW="1676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803275"/>
                        <a:ext cx="2882900" cy="414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84320" y="62023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3286" y="1436607"/>
            <a:ext cx="846005" cy="2612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286" y="1414504"/>
            <a:ext cx="87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 smtClean="0"/>
              <a:t>1</a:t>
            </a:r>
            <a:r>
              <a:rPr lang="en-US" dirty="0" smtClean="0"/>
              <a:t>(</a:t>
            </a:r>
            <a:r>
              <a:rPr lang="en-US" dirty="0" err="1" smtClean="0"/>
              <a:t>x,k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116756" y="3700985"/>
            <a:ext cx="39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sp>
        <p:nvSpPr>
          <p:cNvPr id="2" name="Donut 1"/>
          <p:cNvSpPr/>
          <p:nvPr/>
        </p:nvSpPr>
        <p:spPr>
          <a:xfrm>
            <a:off x="2715266" y="2641600"/>
            <a:ext cx="675052" cy="619760"/>
          </a:xfrm>
          <a:prstGeom prst="donut">
            <a:avLst>
              <a:gd name="adj" fmla="val 53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2795775" y="4673600"/>
            <a:ext cx="675052" cy="619760"/>
          </a:xfrm>
          <a:prstGeom prst="donut">
            <a:avLst>
              <a:gd name="adj" fmla="val 53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2899" y="2945722"/>
            <a:ext cx="1422781" cy="346118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429064" y="5019040"/>
            <a:ext cx="1422781" cy="181410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Fluctu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1" y="2994532"/>
            <a:ext cx="3698240" cy="9694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065248" y="4959550"/>
            <a:ext cx="28394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 different fragmentation</a:t>
            </a:r>
          </a:p>
          <a:p>
            <a:endParaRPr lang="en-US" sz="1400" dirty="0"/>
          </a:p>
          <a:p>
            <a:r>
              <a:rPr lang="en-US" sz="1400" dirty="0" smtClean="0"/>
              <a:t>May be enhanced in medium.</a:t>
            </a:r>
          </a:p>
          <a:p>
            <a:endParaRPr lang="en-US" sz="1400" dirty="0" smtClean="0"/>
          </a:p>
          <a:p>
            <a:r>
              <a:rPr lang="en-US" sz="1400" dirty="0" smtClean="0"/>
              <a:t>Parton propagation in cold matter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s complementary study to QGP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9170" y="2641600"/>
            <a:ext cx="3407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tiles extending up to the inverse </a:t>
            </a:r>
          </a:p>
          <a:p>
            <a:r>
              <a:rPr lang="en-US" sz="1400" dirty="0" smtClean="0"/>
              <a:t>of the gauge field fluctuation scale </a:t>
            </a:r>
            <a:r>
              <a:rPr lang="en-US" sz="1400" dirty="0" smtClean="0">
                <a:latin typeface="Symbol" charset="2"/>
                <a:cs typeface="Symbol" charset="2"/>
              </a:rPr>
              <a:t>r</a:t>
            </a:r>
            <a:r>
              <a:rPr lang="en-US" sz="1400" dirty="0" smtClean="0"/>
              <a:t>&lt;&lt;M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10290" y="3913174"/>
            <a:ext cx="301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May short range parton correlations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anifest also in </a:t>
            </a:r>
            <a:r>
              <a:rPr lang="en-US" sz="1400" dirty="0" err="1" smtClean="0"/>
              <a:t>pp</a:t>
            </a:r>
            <a:r>
              <a:rPr lang="en-US" sz="1400" dirty="0" smtClean="0"/>
              <a:t> MPI ?</a:t>
            </a:r>
            <a:endParaRPr lang="en-US" sz="1400" dirty="0"/>
          </a:p>
        </p:txBody>
      </p:sp>
      <p:sp>
        <p:nvSpPr>
          <p:cNvPr id="45" name="Oval 44"/>
          <p:cNvSpPr/>
          <p:nvPr/>
        </p:nvSpPr>
        <p:spPr>
          <a:xfrm>
            <a:off x="7680037" y="1370191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513731" y="1326158"/>
            <a:ext cx="430410" cy="381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632780" y="140485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PDF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4435337" y="1353838"/>
            <a:ext cx="57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265083" y="1783836"/>
            <a:ext cx="774087" cy="5021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7235" y="-76200"/>
            <a:ext cx="758347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Space-Momentum Parton Correlations</a:t>
            </a:r>
          </a:p>
        </p:txBody>
      </p:sp>
      <p:pic>
        <p:nvPicPr>
          <p:cNvPr id="3" name="Picture 2" descr="M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" y="999371"/>
            <a:ext cx="5230092" cy="1720869"/>
          </a:xfrm>
          <a:prstGeom prst="rect">
            <a:avLst/>
          </a:prstGeom>
        </p:spPr>
      </p:pic>
      <p:pic>
        <p:nvPicPr>
          <p:cNvPr id="6" name="Picture 5" descr="Corr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3204941"/>
            <a:ext cx="3432011" cy="3136397"/>
          </a:xfrm>
          <a:prstGeom prst="rect">
            <a:avLst/>
          </a:prstGeom>
        </p:spPr>
      </p:pic>
      <p:pic>
        <p:nvPicPr>
          <p:cNvPr id="11" name="Picture 10" descr="Corr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68" y="2819129"/>
            <a:ext cx="2257568" cy="374147"/>
          </a:xfrm>
          <a:prstGeom prst="rect">
            <a:avLst/>
          </a:prstGeom>
        </p:spPr>
      </p:pic>
      <p:pic>
        <p:nvPicPr>
          <p:cNvPr id="12" name="Picture 11" descr="Corr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20" y="2847035"/>
            <a:ext cx="3833550" cy="35689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930" y="664620"/>
            <a:ext cx="441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manifest in multi-particle interactions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0634" y="2847035"/>
            <a:ext cx="1746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Light-front </a:t>
            </a:r>
            <a:r>
              <a:rPr lang="en-US" sz="1600" dirty="0" err="1" smtClean="0"/>
              <a:t>dPDF</a:t>
            </a:r>
            <a:r>
              <a:rPr lang="en-US" sz="1600" dirty="0" smtClean="0"/>
              <a:t>: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456484" y="5831204"/>
            <a:ext cx="28539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Expected model-independent </a:t>
            </a:r>
          </a:p>
          <a:p>
            <a:r>
              <a:rPr lang="en-US" sz="1600" dirty="0" smtClean="0"/>
              <a:t>correlation from x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+x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&lt;1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7307720" y="2650083"/>
            <a:ext cx="1663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/>
              <a:t>Scopetta</a:t>
            </a:r>
            <a:r>
              <a:rPr lang="en-US" sz="1000" b="1" dirty="0" smtClean="0"/>
              <a:t>++ @ this Conf.</a:t>
            </a:r>
            <a:endParaRPr lang="en-US" sz="1000" dirty="0"/>
          </a:p>
        </p:txBody>
      </p:sp>
      <p:pic>
        <p:nvPicPr>
          <p:cNvPr id="24" name="Picture 23" descr="sigma_ef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93" y="1149407"/>
            <a:ext cx="2677515" cy="973642"/>
          </a:xfrm>
          <a:prstGeom prst="rect">
            <a:avLst/>
          </a:prstGeom>
        </p:spPr>
      </p:pic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cchetta_pdf_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113"/>
            <a:ext cx="3158995" cy="2998081"/>
          </a:xfrm>
          <a:prstGeom prst="rect">
            <a:avLst/>
          </a:prstGeom>
        </p:spPr>
      </p:pic>
      <p:pic>
        <p:nvPicPr>
          <p:cNvPr id="3" name="Picture 2" descr="Bacchetta_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41" y="817593"/>
            <a:ext cx="3106055" cy="279046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2989921" y="845651"/>
            <a:ext cx="2966794" cy="9698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3585" y="10758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PDFs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0634" y="4225635"/>
            <a:ext cx="3537093" cy="1939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60073" y="-76200"/>
            <a:ext cx="38777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Flavor Dependence</a:t>
            </a:r>
          </a:p>
        </p:txBody>
      </p:sp>
      <p:sp>
        <p:nvSpPr>
          <p:cNvPr id="40" name="Text Box 88"/>
          <p:cNvSpPr txBox="1">
            <a:spLocks noChangeArrowheads="1"/>
          </p:cNvSpPr>
          <p:nvPr/>
        </p:nvSpPr>
        <p:spPr bwMode="auto">
          <a:xfrm>
            <a:off x="423203" y="4337665"/>
            <a:ext cx="3444524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Indication of a </a:t>
            </a:r>
            <a:r>
              <a:rPr lang="en-US" sz="1400" b="1" dirty="0" err="1" smtClean="0">
                <a:latin typeface="Arial"/>
              </a:rPr>
              <a:t>k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and </a:t>
            </a:r>
            <a:r>
              <a:rPr lang="en-US" sz="1400" b="1" dirty="0" err="1" smtClean="0">
                <a:latin typeface="Arial"/>
              </a:rPr>
              <a:t>p</a:t>
            </a:r>
            <a:r>
              <a:rPr lang="en-US" sz="1400" b="1" baseline="-25000" dirty="0" err="1" smtClean="0">
                <a:latin typeface="Arial"/>
              </a:rPr>
              <a:t>T</a:t>
            </a:r>
            <a:r>
              <a:rPr lang="en-US" sz="1400" b="1" dirty="0" smtClean="0">
                <a:latin typeface="Arial"/>
              </a:rPr>
              <a:t> broadening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with </a:t>
            </a:r>
            <a:r>
              <a:rPr lang="en-US" sz="1400" b="1" dirty="0" err="1" smtClean="0">
                <a:latin typeface="Arial"/>
              </a:rPr>
              <a:t>c.m</a:t>
            </a:r>
            <a:r>
              <a:rPr lang="en-US" sz="1400" b="1" dirty="0" smtClean="0">
                <a:latin typeface="Arial"/>
              </a:rPr>
              <a:t>. energy: TMD evolution</a:t>
            </a:r>
          </a:p>
          <a:p>
            <a:pPr eaLnBrk="1" hangingPunct="1">
              <a:spcBef>
                <a:spcPct val="50000"/>
              </a:spcBef>
            </a:pPr>
            <a:endParaRPr lang="en-US" sz="1400" b="1" dirty="0" smtClean="0">
              <a:latin typeface="Arial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Energy scan at EIC in conjunction with B-factory data is crucial for effective progresses</a:t>
            </a:r>
            <a:endParaRPr lang="en-US" sz="1400" b="1" dirty="0"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8070" y="3057987"/>
            <a:ext cx="121344" cy="50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23446" y="2688655"/>
            <a:ext cx="1651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Fixed target SIDIS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~ few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4904837" y="2688655"/>
            <a:ext cx="1470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B-factories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 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~ 100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4" name="Left-Right Arrow 23"/>
          <p:cNvSpPr/>
          <p:nvPr/>
        </p:nvSpPr>
        <p:spPr>
          <a:xfrm>
            <a:off x="4082334" y="2214808"/>
            <a:ext cx="1437390" cy="43688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88"/>
          <p:cNvSpPr txBox="1">
            <a:spLocks noChangeArrowheads="1"/>
          </p:cNvSpPr>
          <p:nvPr/>
        </p:nvSpPr>
        <p:spPr bwMode="auto">
          <a:xfrm>
            <a:off x="3192093" y="907367"/>
            <a:ext cx="26445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 smtClean="0">
                <a:latin typeface="Arial"/>
              </a:rPr>
              <a:t>TMD Q</a:t>
            </a:r>
            <a:r>
              <a:rPr lang="en-US" sz="1400" b="1" baseline="30000" dirty="0" smtClean="0">
                <a:latin typeface="Arial"/>
              </a:rPr>
              <a:t>2</a:t>
            </a:r>
            <a:r>
              <a:rPr lang="en-US" sz="1400" b="1" dirty="0" smtClean="0">
                <a:latin typeface="Arial"/>
              </a:rPr>
              <a:t> evolution ≠ DGLAP</a:t>
            </a:r>
            <a:endParaRPr lang="en-US" sz="1400" b="1" dirty="0">
              <a:latin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15445" y="683420"/>
            <a:ext cx="23375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A</a:t>
            </a:r>
            <a:r>
              <a:rPr lang="en-US" sz="1000" b="1" dirty="0"/>
              <a:t>.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Bacchetta</a:t>
            </a:r>
            <a:r>
              <a:rPr lang="en-US" sz="1000" b="1" dirty="0" smtClean="0"/>
              <a:t>++   [arXiv</a:t>
            </a:r>
            <a:r>
              <a:rPr lang="en-US" sz="1000" b="1" dirty="0"/>
              <a:t>:</a:t>
            </a:r>
            <a:r>
              <a:rPr lang="en-US" sz="1000" b="1" dirty="0" smtClean="0"/>
              <a:t>1703.10157]</a:t>
            </a:r>
            <a:endParaRPr lang="en-US" sz="1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4415992" y="3861281"/>
            <a:ext cx="2970718" cy="2601915"/>
            <a:chOff x="410033" y="775435"/>
            <a:chExt cx="2970718" cy="2601915"/>
          </a:xfrm>
        </p:grpSpPr>
        <p:grpSp>
          <p:nvGrpSpPr>
            <p:cNvPr id="46" name="Group 45"/>
            <p:cNvGrpSpPr/>
            <p:nvPr/>
          </p:nvGrpSpPr>
          <p:grpSpPr>
            <a:xfrm>
              <a:off x="410033" y="814088"/>
              <a:ext cx="2970718" cy="2563262"/>
              <a:chOff x="410033" y="814088"/>
              <a:chExt cx="2970718" cy="256326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2184436" y="1254718"/>
                <a:ext cx="1129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Drell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-Yan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410033" y="814088"/>
                <a:ext cx="2970718" cy="2563262"/>
                <a:chOff x="5208011" y="757259"/>
                <a:chExt cx="3345109" cy="2683805"/>
              </a:xfrm>
            </p:grpSpPr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4825022" y="1140248"/>
                  <a:ext cx="1059003" cy="293025"/>
                </a:xfrm>
                <a:prstGeom prst="rect">
                  <a:avLst/>
                </a:prstGeom>
              </p:spPr>
            </p:pic>
            <p:grpSp>
              <p:nvGrpSpPr>
                <p:cNvPr id="51" name="Group 50"/>
                <p:cNvGrpSpPr/>
                <p:nvPr/>
              </p:nvGrpSpPr>
              <p:grpSpPr>
                <a:xfrm>
                  <a:off x="5548425" y="962270"/>
                  <a:ext cx="3004695" cy="2478794"/>
                  <a:chOff x="524571" y="1153723"/>
                  <a:chExt cx="3004695" cy="2478794"/>
                </a:xfrm>
              </p:grpSpPr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4571" y="1153723"/>
                    <a:ext cx="3004695" cy="2478794"/>
                  </a:xfrm>
                  <a:prstGeom prst="rect">
                    <a:avLst/>
                  </a:prstGeom>
                </p:spPr>
              </p:pic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101418" y="2103988"/>
                    <a:ext cx="6509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z ~ 0.5</a:t>
                    </a:r>
                    <a:endParaRPr lang="en-US" sz="1200" dirty="0"/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074682" y="1695797"/>
                    <a:ext cx="7875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SIDIS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47" name="Rectangle 46"/>
            <p:cNvSpPr/>
            <p:nvPr/>
          </p:nvSpPr>
          <p:spPr>
            <a:xfrm>
              <a:off x="986188" y="775435"/>
              <a:ext cx="229956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P. Schweitzer++   [arXiv</a:t>
              </a:r>
              <a:r>
                <a:rPr lang="en-US" sz="1000" b="1" dirty="0"/>
                <a:t>:</a:t>
              </a:r>
              <a:r>
                <a:rPr lang="en-US" sz="1000" b="1" dirty="0" smtClean="0"/>
                <a:t>1003.2190]</a:t>
              </a:r>
              <a:endParaRPr lang="en-US" sz="10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66447" y="1246070"/>
            <a:ext cx="278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Very interesting non </a:t>
            </a:r>
            <a:r>
              <a:rPr lang="en-US" sz="1400" dirty="0" err="1" smtClean="0"/>
              <a:t>perturbative</a:t>
            </a:r>
            <a:endParaRPr lang="en-US" sz="1400" dirty="0" smtClean="0"/>
          </a:p>
          <a:p>
            <a:r>
              <a:rPr lang="en-US" sz="1400" dirty="0"/>
              <a:t>p</a:t>
            </a:r>
            <a:r>
              <a:rPr lang="en-US" sz="1400" dirty="0" smtClean="0"/>
              <a:t>art of evolution taken from data</a:t>
            </a:r>
            <a:endParaRPr lang="en-US" sz="1400" dirty="0"/>
          </a:p>
        </p:txBody>
      </p: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31680" y="776050"/>
            <a:ext cx="2094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A</a:t>
            </a:r>
            <a:r>
              <a:rPr lang="en-US" sz="1000" b="1" dirty="0"/>
              <a:t>.</a:t>
            </a:r>
            <a:r>
              <a:rPr lang="en-US" sz="1000" b="1" dirty="0" smtClean="0"/>
              <a:t> Signori++   [arXiv</a:t>
            </a:r>
            <a:r>
              <a:rPr lang="en-US" sz="1000" b="1" dirty="0"/>
              <a:t>:</a:t>
            </a:r>
            <a:r>
              <a:rPr lang="en-US" sz="1000" b="1" dirty="0" smtClean="0"/>
              <a:t>1309.3507]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7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561298" y="1367800"/>
            <a:ext cx="6535677" cy="584776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Arial" pitchFamily="-108" charset="0"/>
              </a:rPr>
              <a:t>Should not be confused with </a:t>
            </a:r>
            <a:r>
              <a:rPr lang="en-US" sz="1600" dirty="0" err="1" smtClean="0">
                <a:latin typeface="Arial" pitchFamily="-108" charset="0"/>
              </a:rPr>
              <a:t>pQCD</a:t>
            </a:r>
            <a:r>
              <a:rPr lang="en-US" sz="1600" dirty="0" smtClean="0">
                <a:latin typeface="Arial" pitchFamily="-108" charset="0"/>
              </a:rPr>
              <a:t>, which can</a:t>
            </a:r>
            <a:r>
              <a:rPr lang="en-US" sz="1600" dirty="0">
                <a:latin typeface="Arial" pitchFamily="-108" charset="0"/>
              </a:rPr>
              <a:t>,</a:t>
            </a:r>
            <a:r>
              <a:rPr lang="en-US" sz="1600" dirty="0" smtClean="0">
                <a:latin typeface="Arial" pitchFamily="-108" charset="0"/>
              </a:rPr>
              <a:t> </a:t>
            </a:r>
          </a:p>
          <a:p>
            <a:pPr algn="ctr"/>
            <a:r>
              <a:rPr lang="en-US" sz="1600" dirty="0" smtClean="0">
                <a:latin typeface="Arial" pitchFamily="-108" charset="0"/>
              </a:rPr>
              <a:t>but is not touching the intimate nature of the strong interaction</a:t>
            </a:r>
            <a:endParaRPr lang="it-IT" sz="1600" dirty="0">
              <a:latin typeface="Arial" pitchFamily="-10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368" y="3307539"/>
            <a:ext cx="4004632" cy="3183544"/>
          </a:xfrm>
          <a:prstGeom prst="rect">
            <a:avLst/>
          </a:prstGeom>
        </p:spPr>
      </p:pic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827088" y="5877382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61" name="Rectangle 41"/>
          <p:cNvSpPr>
            <a:spLocks noChangeArrowheads="1"/>
          </p:cNvSpPr>
          <p:nvPr/>
        </p:nvSpPr>
        <p:spPr bwMode="auto">
          <a:xfrm>
            <a:off x="3568700" y="26162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24986" y="-76200"/>
            <a:ext cx="27479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QCD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pQCD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790389"/>
              </p:ext>
            </p:extLst>
          </p:nvPr>
        </p:nvGraphicFramePr>
        <p:xfrm>
          <a:off x="330634" y="5450664"/>
          <a:ext cx="3806391" cy="8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49" name="Equation" r:id="rId5" imgW="2095200" imgH="469800" progId="Equation.3">
                  <p:embed/>
                </p:oleObj>
              </mc:Choice>
              <mc:Fallback>
                <p:oleObj name="Equation" r:id="rId5" imgW="2095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5450664"/>
                        <a:ext cx="3806391" cy="85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998139" y="2851746"/>
            <a:ext cx="653875" cy="50733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baseline="-25000" dirty="0">
                <a:solidFill>
                  <a:schemeClr val="tx1"/>
                </a:solidFill>
              </a:rPr>
              <a:t>N</a:t>
            </a:r>
            <a:endParaRPr lang="it-IT" sz="1600" baseline="-25000" dirty="0">
              <a:solidFill>
                <a:schemeClr val="tx1"/>
              </a:solidFill>
            </a:endParaRP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806112" y="2317829"/>
            <a:ext cx="252548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Proton Spin Budget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5522675" y="2262796"/>
            <a:ext cx="316335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Single Spin Asymmetries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1973" y="3603166"/>
            <a:ext cx="1178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Wide Latin"/>
                <a:cs typeface="Wide Latin"/>
              </a:rPr>
              <a:t>?</a:t>
            </a:r>
            <a:endParaRPr lang="en-US" sz="10000" dirty="0">
              <a:solidFill>
                <a:srgbClr val="FF0000"/>
              </a:solidFill>
              <a:latin typeface="Wide Latin"/>
              <a:cs typeface="Wide Lati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0050" y="28538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dirty="0" err="1" smtClean="0">
                <a:sym typeface="Wingdings"/>
              </a:rPr>
              <a:t>X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020253" y="2853857"/>
            <a:ext cx="0" cy="1855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2315258" y="862148"/>
            <a:ext cx="462740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QCD can not be a precision science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40" y="3138917"/>
            <a:ext cx="2890794" cy="22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7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85410" y="5180829"/>
            <a:ext cx="3567850" cy="1542997"/>
            <a:chOff x="2885410" y="5180829"/>
            <a:chExt cx="3567850" cy="1542997"/>
          </a:xfrm>
        </p:grpSpPr>
        <p:pic>
          <p:nvPicPr>
            <p:cNvPr id="4" name="Picture 3" descr="low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410" y="5180829"/>
              <a:ext cx="3567850" cy="14330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63130" y="5720623"/>
              <a:ext cx="3286869" cy="1003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EIC_condens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93" y="804999"/>
            <a:ext cx="3440007" cy="3600808"/>
          </a:xfrm>
          <a:prstGeom prst="rect">
            <a:avLst/>
          </a:prstGeom>
        </p:spPr>
      </p:pic>
      <p:pic>
        <p:nvPicPr>
          <p:cNvPr id="2" name="Picture 1" descr="QCDpha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5" y="1021450"/>
            <a:ext cx="4706537" cy="36924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90501" y="-76200"/>
            <a:ext cx="28169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Low-x Physics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w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2" y="4917439"/>
            <a:ext cx="2184531" cy="1620781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131455" y="79732"/>
            <a:ext cx="472627" cy="169487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10800000">
            <a:off x="1423894" y="3965371"/>
            <a:ext cx="459937" cy="952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8107" y="690857"/>
            <a:ext cx="2254293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A. </a:t>
            </a:r>
            <a:r>
              <a:rPr lang="en-US" sz="1000" b="1" dirty="0" err="1" smtClean="0"/>
              <a:t>Accardi</a:t>
            </a:r>
            <a:r>
              <a:rPr lang="en-US" sz="1000" b="1" dirty="0" smtClean="0"/>
              <a:t> et al.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1212.1701]</a:t>
            </a:r>
            <a:endParaRPr lang="en-US" sz="1000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159" y="5748196"/>
            <a:ext cx="419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BFKL must be the correct theory  of low-x QCD, 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it naturally incorporates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err="1" smtClean="0"/>
              <a:t>-unintegrated</a:t>
            </a:r>
            <a:r>
              <a:rPr lang="en-US" sz="1400" dirty="0" smtClean="0"/>
              <a:t> PDFs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658" y="4559983"/>
            <a:ext cx="1701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See M. </a:t>
            </a:r>
            <a:r>
              <a:rPr lang="en-US" sz="1400" b="1" dirty="0" err="1" smtClean="0">
                <a:solidFill>
                  <a:srgbClr val="FF6600"/>
                </a:solidFill>
              </a:rPr>
              <a:t>Radici</a:t>
            </a:r>
            <a:r>
              <a:rPr lang="en-US" sz="1400" b="1" dirty="0" smtClean="0">
                <a:solidFill>
                  <a:srgbClr val="FF6600"/>
                </a:solidFill>
              </a:rPr>
              <a:t> talk</a:t>
            </a:r>
            <a:endParaRPr lang="en-US" sz="1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Tjet_lea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" y="3160803"/>
            <a:ext cx="3857461" cy="3477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38096" y="3965372"/>
            <a:ext cx="81728" cy="618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8743" y="1104174"/>
            <a:ext cx="3571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Starting distribution for gluons f(x,k</a:t>
            </a:r>
            <a:r>
              <a:rPr lang="en-US" sz="1600" baseline="-25000" dirty="0" smtClean="0"/>
              <a:t>T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endParaRPr lang="en-US" sz="1600" baseline="-25000" dirty="0"/>
          </a:p>
          <a:p>
            <a:r>
              <a:rPr lang="en-US" sz="1600" dirty="0" smtClean="0"/>
              <a:t>from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inclusive hadron at LHC</a:t>
            </a:r>
          </a:p>
          <a:p>
            <a:r>
              <a:rPr lang="en-US" sz="1600" dirty="0" smtClean="0"/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634" y="1613436"/>
            <a:ext cx="2953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+ CCFM (BFKL like) evolution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3188555" y="-76200"/>
            <a:ext cx="26208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Gluon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uPDFs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0043" y="2907539"/>
            <a:ext cx="211628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S. </a:t>
            </a:r>
            <a:r>
              <a:rPr lang="en-US" sz="1000" b="1" dirty="0" err="1" smtClean="0"/>
              <a:t>Dooling</a:t>
            </a:r>
            <a:r>
              <a:rPr lang="en-US" sz="1000" b="1" dirty="0" smtClean="0"/>
              <a:t> ++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1406.2994]</a:t>
            </a:r>
            <a:endParaRPr lang="en-US" sz="1000" dirty="0"/>
          </a:p>
        </p:txBody>
      </p:sp>
      <p:sp>
        <p:nvSpPr>
          <p:cNvPr id="22" name="Rectangle 21"/>
          <p:cNvSpPr/>
          <p:nvPr/>
        </p:nvSpPr>
        <p:spPr>
          <a:xfrm>
            <a:off x="1550002" y="3126547"/>
            <a:ext cx="2301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 smtClean="0"/>
              <a:t>                  CMS   [arXiv</a:t>
            </a:r>
            <a:r>
              <a:rPr lang="en-US" sz="1000" b="1" dirty="0"/>
              <a:t>:</a:t>
            </a:r>
            <a:r>
              <a:rPr lang="en-US" sz="1000" b="1" dirty="0" smtClean="0"/>
              <a:t>1406.7533]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2380" y="4150038"/>
            <a:ext cx="18097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W + n jets @ CMS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26" name="Picture 25" descr="LHC_Dstar_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96" y="3177881"/>
            <a:ext cx="3875692" cy="34506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383323" y="3038980"/>
            <a:ext cx="2294681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AA. </a:t>
            </a:r>
            <a:r>
              <a:rPr lang="en-US" sz="1000" b="1" dirty="0" err="1" smtClean="0"/>
              <a:t>Grinyuk</a:t>
            </a:r>
            <a:r>
              <a:rPr lang="en-US" sz="1000" b="1" dirty="0" smtClean="0"/>
              <a:t> ++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1510.07849]</a:t>
            </a:r>
            <a:endParaRPr lang="en-US" sz="1000" dirty="0"/>
          </a:p>
        </p:txBody>
      </p:sp>
      <p:pic>
        <p:nvPicPr>
          <p:cNvPr id="20" name="Picture 19" descr="F2_DES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53" y="721360"/>
            <a:ext cx="5012908" cy="20221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5803" y="1921510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</a:rPr>
              <a:t> @ DESY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2086" y="4625603"/>
            <a:ext cx="1205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D* @ </a:t>
            </a:r>
            <a:r>
              <a:rPr lang="en-US" sz="1500" b="1" dirty="0" err="1" smtClean="0">
                <a:solidFill>
                  <a:srgbClr val="FF0000"/>
                </a:solidFill>
              </a:rPr>
              <a:t>LHCb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4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161" y="1491144"/>
            <a:ext cx="5502923" cy="1770610"/>
            <a:chOff x="1270000" y="1522849"/>
            <a:chExt cx="6366566" cy="19292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454" y="1588115"/>
              <a:ext cx="5795819" cy="170465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0001" y="3151910"/>
              <a:ext cx="5911274" cy="300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70000" y="1522849"/>
              <a:ext cx="6366566" cy="49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Wan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92" y="1510485"/>
            <a:ext cx="3419808" cy="35634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47156" y="-77788"/>
            <a:ext cx="43373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Medium modification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52400" y="653480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In terms of the QCD, there are several contributions to P</a:t>
            </a:r>
            <a:r>
              <a:rPr lang="en-US" sz="1400" baseline="-25000" dirty="0"/>
              <a:t>T</a:t>
            </a:r>
            <a:r>
              <a:rPr lang="en-US" sz="1400" dirty="0"/>
              <a:t> distribution of hadrons produced in </a:t>
            </a:r>
            <a:r>
              <a:rPr lang="en-US" sz="1400" dirty="0" smtClean="0"/>
              <a:t>SIDIS</a:t>
            </a:r>
            <a:r>
              <a:rPr lang="en-US" sz="1400" dirty="0"/>
              <a:t>:</a:t>
            </a:r>
          </a:p>
          <a:p>
            <a:pPr>
              <a:buFont typeface="Arial" charset="0"/>
              <a:buChar char="•"/>
            </a:pPr>
            <a:r>
              <a:rPr lang="en-US" sz="1400" dirty="0" smtClean="0"/>
              <a:t>  </a:t>
            </a:r>
            <a:r>
              <a:rPr lang="en-US" sz="1400" dirty="0" smtClean="0">
                <a:solidFill>
                  <a:srgbClr val="0000FF"/>
                </a:solidFill>
              </a:rPr>
              <a:t>primordial </a:t>
            </a:r>
            <a:r>
              <a:rPr lang="en-US" sz="1400" dirty="0">
                <a:solidFill>
                  <a:srgbClr val="0000FF"/>
                </a:solidFill>
              </a:rPr>
              <a:t>transverse </a:t>
            </a:r>
            <a:r>
              <a:rPr lang="en-US" sz="1400" dirty="0" smtClean="0">
                <a:solidFill>
                  <a:srgbClr val="0000FF"/>
                </a:solidFill>
              </a:rPr>
              <a:t>momentum + gluon </a:t>
            </a:r>
            <a:r>
              <a:rPr lang="en-US" sz="1400" dirty="0">
                <a:solidFill>
                  <a:srgbClr val="0000FF"/>
                </a:solidFill>
              </a:rPr>
              <a:t>radiation of the struck </a:t>
            </a:r>
            <a:r>
              <a:rPr lang="en-US" sz="1400" dirty="0" smtClean="0">
                <a:solidFill>
                  <a:srgbClr val="0000FF"/>
                </a:solidFill>
              </a:rPr>
              <a:t>quark</a:t>
            </a:r>
            <a:endParaRPr lang="en-US" sz="1400" dirty="0">
              <a:solidFill>
                <a:srgbClr val="0000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dirty="0" smtClean="0"/>
              <a:t>  the </a:t>
            </a:r>
            <a:r>
              <a:rPr lang="en-US" sz="1400" dirty="0"/>
              <a:t>formation and soft multiple interactions of the </a:t>
            </a:r>
            <a:r>
              <a:rPr lang="ja-JP" altLang="en-US" sz="1400" dirty="0"/>
              <a:t>“</a:t>
            </a:r>
            <a:r>
              <a:rPr lang="en-US" altLang="ja-JP" sz="1400" dirty="0"/>
              <a:t>pre-hadron</a:t>
            </a:r>
            <a:r>
              <a:rPr lang="ja-JP" altLang="en-US" sz="1400" dirty="0"/>
              <a:t>”</a:t>
            </a:r>
            <a:endParaRPr lang="en-US" altLang="ja-JP" sz="1400" dirty="0"/>
          </a:p>
          <a:p>
            <a:pPr>
              <a:buFont typeface="Arial" charset="0"/>
              <a:buChar char="•"/>
            </a:pPr>
            <a:r>
              <a:rPr lang="en-US" sz="1400" dirty="0" smtClean="0"/>
              <a:t>  the </a:t>
            </a:r>
            <a:r>
              <a:rPr lang="en-US" sz="1400" dirty="0"/>
              <a:t>interaction of the formed hadrons with the surrounding </a:t>
            </a:r>
            <a:r>
              <a:rPr lang="en-US" sz="1400" dirty="0" err="1"/>
              <a:t>hadronic</a:t>
            </a:r>
            <a:r>
              <a:rPr lang="en-US" sz="1400" dirty="0"/>
              <a:t> medium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075410" y="1314367"/>
            <a:ext cx="1900503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0906.2478]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05675" y="5438150"/>
            <a:ext cx="3319104" cy="1131800"/>
            <a:chOff x="390844" y="4452182"/>
            <a:chExt cx="4172088" cy="1404374"/>
          </a:xfrm>
        </p:grpSpPr>
        <p:pic>
          <p:nvPicPr>
            <p:cNvPr id="34" name="Picture 33" descr="cosphi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44" y="4924217"/>
              <a:ext cx="3560646" cy="932339"/>
            </a:xfrm>
            <a:prstGeom prst="rect">
              <a:avLst/>
            </a:prstGeom>
          </p:spPr>
        </p:pic>
        <p:pic>
          <p:nvPicPr>
            <p:cNvPr id="35" name="Picture 34" descr="D2F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78" y="4452182"/>
              <a:ext cx="500932" cy="375699"/>
            </a:xfrm>
            <a:prstGeom prst="rect">
              <a:avLst/>
            </a:prstGeom>
          </p:spPr>
        </p:pic>
        <p:pic>
          <p:nvPicPr>
            <p:cNvPr id="36" name="Picture 35" descr="D2F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08" y="4452182"/>
              <a:ext cx="1736564" cy="37569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032017" y="516845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</a:t>
              </a:r>
              <a:r>
                <a:rPr lang="en-US" dirty="0" err="1" smtClean="0"/>
                <a:t>f</a:t>
              </a:r>
              <a:r>
                <a:rPr lang="en-US" baseline="-25000" dirty="0" err="1" smtClean="0"/>
                <a:t>s</a:t>
              </a:r>
              <a:endParaRPr lang="en-US" baseline="-250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44382" y="5059849"/>
            <a:ext cx="2151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N-B Chang ++  [arXiv:1402.3042]</a:t>
            </a:r>
            <a:endParaRPr lang="en-US" sz="1000" b="1" dirty="0"/>
          </a:p>
        </p:txBody>
      </p:sp>
      <p:sp>
        <p:nvSpPr>
          <p:cNvPr id="8" name="Rectangle 7"/>
          <p:cNvSpPr/>
          <p:nvPr/>
        </p:nvSpPr>
        <p:spPr>
          <a:xfrm>
            <a:off x="5405675" y="5334000"/>
            <a:ext cx="3487473" cy="11957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20" y="3159881"/>
            <a:ext cx="4815271" cy="3247509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uller_R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4" y="3416319"/>
            <a:ext cx="3488136" cy="321670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14806" y="1660728"/>
            <a:ext cx="5531686" cy="4982935"/>
            <a:chOff x="76634" y="1660728"/>
            <a:chExt cx="5531686" cy="4982935"/>
          </a:xfrm>
        </p:grpSpPr>
        <p:pic>
          <p:nvPicPr>
            <p:cNvPr id="36" name="Picture 35" descr="multA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4" y="1660860"/>
              <a:ext cx="5390672" cy="498280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928168" y="1660728"/>
              <a:ext cx="2680152" cy="4967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 rot="16200000">
            <a:off x="-385517" y="6049466"/>
            <a:ext cx="1036324" cy="26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47156" y="-77788"/>
            <a:ext cx="43373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Medium modification 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q0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0" y="1008088"/>
            <a:ext cx="2609528" cy="279281"/>
          </a:xfrm>
          <a:prstGeom prst="rect">
            <a:avLst/>
          </a:prstGeom>
        </p:spPr>
      </p:pic>
      <p:pic>
        <p:nvPicPr>
          <p:cNvPr id="12" name="Picture 11" descr="sPbP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92" y="5908984"/>
            <a:ext cx="1389059" cy="221601"/>
          </a:xfrm>
          <a:prstGeom prst="rect">
            <a:avLst/>
          </a:prstGeom>
        </p:spPr>
      </p:pic>
      <p:pic>
        <p:nvPicPr>
          <p:cNvPr id="14" name="Picture 13" descr="q0PbP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66" y="5533696"/>
            <a:ext cx="2191495" cy="2796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5367" y="630451"/>
            <a:ext cx="5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89306" y="517261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2875" y="5822884"/>
            <a:ext cx="80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Pb+Pb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58056" y="1363840"/>
            <a:ext cx="2187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N-B Chang ++   [arXiv:1401.5109]</a:t>
            </a:r>
            <a:endParaRPr lang="en-US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557389" y="4013731"/>
            <a:ext cx="1959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JET Coll.     [arXiv:1312.5003]</a:t>
            </a:r>
            <a:endParaRPr lang="en-US" sz="1000" b="1" dirty="0"/>
          </a:p>
        </p:txBody>
      </p:sp>
      <p:sp>
        <p:nvSpPr>
          <p:cNvPr id="47" name="Rectangle 46"/>
          <p:cNvSpPr/>
          <p:nvPr/>
        </p:nvSpPr>
        <p:spPr>
          <a:xfrm>
            <a:off x="5646616" y="914399"/>
            <a:ext cx="312615" cy="85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Jet_angul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" y="654509"/>
            <a:ext cx="3541401" cy="2761810"/>
          </a:xfrm>
          <a:prstGeom prst="rect">
            <a:avLst/>
          </a:prstGeom>
        </p:spPr>
      </p:pic>
      <p:pic>
        <p:nvPicPr>
          <p:cNvPr id="31" name="Picture 30" descr="Jet_labe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9" y="685283"/>
            <a:ext cx="344985" cy="165332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046609" y="2000056"/>
            <a:ext cx="2563759" cy="1039291"/>
            <a:chOff x="3763024" y="607415"/>
            <a:chExt cx="2563759" cy="1039291"/>
          </a:xfrm>
        </p:grpSpPr>
        <p:sp>
          <p:nvSpPr>
            <p:cNvPr id="42" name="TextBox 41"/>
            <p:cNvSpPr txBox="1"/>
            <p:nvPr/>
          </p:nvSpPr>
          <p:spPr>
            <a:xfrm>
              <a:off x="4507599" y="607415"/>
              <a:ext cx="748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RHIC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763024" y="914399"/>
              <a:ext cx="2563759" cy="732307"/>
              <a:chOff x="3763024" y="914399"/>
              <a:chExt cx="2563759" cy="732307"/>
            </a:xfrm>
          </p:grpSpPr>
          <p:pic>
            <p:nvPicPr>
              <p:cNvPr id="44" name="Picture 43" descr="sAA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6557" y="1363854"/>
                <a:ext cx="1540226" cy="246207"/>
              </a:xfrm>
              <a:prstGeom prst="rect">
                <a:avLst/>
              </a:prstGeom>
            </p:spPr>
          </p:pic>
          <p:pic>
            <p:nvPicPr>
              <p:cNvPr id="46" name="Picture 45" descr="q0AA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290" y="984998"/>
                <a:ext cx="2427493" cy="28719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3763024" y="1308152"/>
                <a:ext cx="8064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Au+Au</a:t>
                </a:r>
                <a:endParaRPr lang="en-US" sz="160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646616" y="914399"/>
                <a:ext cx="312615" cy="85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7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373629"/>
              </p:ext>
            </p:extLst>
          </p:nvPr>
        </p:nvGraphicFramePr>
        <p:xfrm>
          <a:off x="854410" y="1007321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238233" y="69445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350614" y="177078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106395"/>
              </p:ext>
            </p:extLst>
          </p:nvPr>
        </p:nvGraphicFramePr>
        <p:xfrm>
          <a:off x="2332936" y="238104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15" name="Equation" r:id="rId4" imgW="228600" imgH="228600" progId="Equation.3">
                  <p:embed/>
                </p:oleObj>
              </mc:Choice>
              <mc:Fallback>
                <p:oleObj name="Equation" r:id="rId4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238104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714201"/>
              </p:ext>
            </p:extLst>
          </p:nvPr>
        </p:nvGraphicFramePr>
        <p:xfrm>
          <a:off x="3002872" y="1855638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16" name="Equation" r:id="rId6" imgW="228600" imgH="266400" progId="Equation.3">
                  <p:embed/>
                </p:oleObj>
              </mc:Choice>
              <mc:Fallback>
                <p:oleObj name="Equation" r:id="rId6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2" y="1855638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127175"/>
              </p:ext>
            </p:extLst>
          </p:nvPr>
        </p:nvGraphicFramePr>
        <p:xfrm>
          <a:off x="2925239" y="2335243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17" name="Equation" r:id="rId8" imgW="342900" imgH="228600" progId="Equation.3">
                  <p:embed/>
                </p:oleObj>
              </mc:Choice>
              <mc:Fallback>
                <p:oleObj name="Equation" r:id="rId8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239" y="2335243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23259"/>
              </p:ext>
            </p:extLst>
          </p:nvPr>
        </p:nvGraphicFramePr>
        <p:xfrm>
          <a:off x="1591841" y="1398385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18" name="Equation" r:id="rId10" imgW="203200" imgH="228600" progId="Equation.3">
                  <p:embed/>
                </p:oleObj>
              </mc:Choice>
              <mc:Fallback>
                <p:oleObj name="Equation" r:id="rId1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841" y="1398385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127112"/>
              </p:ext>
            </p:extLst>
          </p:nvPr>
        </p:nvGraphicFramePr>
        <p:xfrm>
          <a:off x="3002873" y="1364492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19" name="Equation" r:id="rId12" imgW="203040" imgH="266400" progId="Equation.3">
                  <p:embed/>
                </p:oleObj>
              </mc:Choice>
              <mc:Fallback>
                <p:oleObj name="Equation" r:id="rId12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3" y="1364492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365789"/>
              </p:ext>
            </p:extLst>
          </p:nvPr>
        </p:nvGraphicFramePr>
        <p:xfrm>
          <a:off x="1599778" y="2335243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20" name="Equation" r:id="rId14" imgW="215900" imgH="228600" progId="Equation.3">
                  <p:embed/>
                </p:oleObj>
              </mc:Choice>
              <mc:Fallback>
                <p:oleObj name="Equation" r:id="rId14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78" y="2335243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20164"/>
              </p:ext>
            </p:extLst>
          </p:nvPr>
        </p:nvGraphicFramePr>
        <p:xfrm>
          <a:off x="2332936" y="1855638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21" name="Equation" r:id="rId16" imgW="165100" imgH="228600" progId="Equation.3">
                  <p:embed/>
                </p:oleObj>
              </mc:Choice>
              <mc:Fallback>
                <p:oleObj name="Equation" r:id="rId16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1855638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sp>
        <p:nvSpPr>
          <p:cNvPr id="60" name="Rectangle 4"/>
          <p:cNvSpPr>
            <a:spLocks/>
          </p:cNvSpPr>
          <p:nvPr/>
        </p:nvSpPr>
        <p:spPr bwMode="auto">
          <a:xfrm>
            <a:off x="2788181" y="2257983"/>
            <a:ext cx="306002" cy="512822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21122" y="5385766"/>
            <a:ext cx="3731333" cy="11022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379609" y="5408857"/>
            <a:ext cx="25699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Tensor Charge &amp; Coupling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SSA in hadron </a:t>
            </a:r>
            <a:r>
              <a:rPr lang="en-US" sz="1400" dirty="0" err="1" smtClean="0">
                <a:solidFill>
                  <a:srgbClr val="FF0000"/>
                </a:solidFill>
              </a:rPr>
              <a:t>interactins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250878"/>
              </p:ext>
            </p:extLst>
          </p:nvPr>
        </p:nvGraphicFramePr>
        <p:xfrm>
          <a:off x="5805116" y="153569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 rot="16200000">
            <a:off x="4574916" y="158060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6292314" y="117720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081947"/>
              </p:ext>
            </p:extLst>
          </p:nvPr>
        </p:nvGraphicFramePr>
        <p:xfrm>
          <a:off x="6554800" y="191584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22" name="Equation" r:id="rId18" imgW="203200" imgH="228600" progId="Equation.3">
                  <p:embed/>
                </p:oleObj>
              </mc:Choice>
              <mc:Fallback>
                <p:oleObj name="Equation" r:id="rId18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800" y="191584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667062"/>
              </p:ext>
            </p:extLst>
          </p:nvPr>
        </p:nvGraphicFramePr>
        <p:xfrm>
          <a:off x="7937513" y="193489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23" name="Equation" r:id="rId20" imgW="241300" imgH="228600" progId="Equation.3">
                  <p:embed/>
                </p:oleObj>
              </mc:Choice>
              <mc:Fallback>
                <p:oleObj name="Equation" r:id="rId20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13" y="193489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"/>
          <p:cNvSpPr>
            <a:spLocks/>
          </p:cNvSpPr>
          <p:nvPr/>
        </p:nvSpPr>
        <p:spPr bwMode="auto">
          <a:xfrm>
            <a:off x="7690574" y="1873599"/>
            <a:ext cx="795764" cy="461644"/>
          </a:xfrm>
          <a:prstGeom prst="rect">
            <a:avLst/>
          </a:prstGeom>
          <a:gradFill rotWithShape="0">
            <a:gsLst>
              <a:gs pos="0">
                <a:srgbClr val="0080FF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295734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024" name="Equation" r:id="rId22" imgW="165100" imgH="165100" progId="Equation.3">
                  <p:embed/>
                </p:oleObj>
              </mc:Choice>
              <mc:Fallback>
                <p:oleObj name="Equation" r:id="rId22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30634" y="3034588"/>
            <a:ext cx="383684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Transversity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sz="1400" dirty="0"/>
              <a:t>d</a:t>
            </a:r>
            <a:r>
              <a:rPr lang="en-US" sz="1400" dirty="0" smtClean="0"/>
              <a:t>ifferent from </a:t>
            </a:r>
            <a:r>
              <a:rPr lang="en-US" sz="1400" dirty="0" err="1" smtClean="0"/>
              <a:t>helicity</a:t>
            </a:r>
            <a:r>
              <a:rPr lang="en-US" sz="1400" dirty="0" smtClean="0"/>
              <a:t> distribution as </a:t>
            </a:r>
          </a:p>
          <a:p>
            <a:r>
              <a:rPr lang="en-US" sz="1400" dirty="0" smtClean="0"/>
              <a:t>rotation and boost do not commute</a:t>
            </a:r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-  sensitive to the relativistic effects</a:t>
            </a:r>
            <a:endParaRPr lang="en-US" sz="1400" dirty="0"/>
          </a:p>
          <a:p>
            <a:r>
              <a:rPr lang="en-US" sz="1400" dirty="0" smtClean="0"/>
              <a:t>    -  related to the tensor charge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 non-singlet type evolution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 </a:t>
            </a:r>
            <a:r>
              <a:rPr lang="en-US" sz="1400" dirty="0" err="1"/>
              <a:t>chirally</a:t>
            </a:r>
            <a:r>
              <a:rPr lang="en-US" sz="1400" dirty="0"/>
              <a:t>-</a:t>
            </a:r>
            <a:r>
              <a:rPr lang="en-US" sz="1400" dirty="0" smtClean="0"/>
              <a:t>odd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it requires a </a:t>
            </a:r>
            <a:r>
              <a:rPr lang="en-US" sz="1400" dirty="0" err="1" smtClean="0"/>
              <a:t>chirally</a:t>
            </a:r>
            <a:r>
              <a:rPr lang="en-US" sz="1400" dirty="0" smtClean="0"/>
              <a:t>-odd fragmentation</a:t>
            </a:r>
            <a:endParaRPr lang="en-US" sz="1400" dirty="0"/>
          </a:p>
        </p:txBody>
      </p:sp>
      <p:pic>
        <p:nvPicPr>
          <p:cNvPr id="40" name="Picture 39" descr="Giordano_Collins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97" y="4948228"/>
            <a:ext cx="2844141" cy="156103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00398" y="2798455"/>
            <a:ext cx="322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Collins function: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a spin-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</a:t>
            </a:r>
            <a:r>
              <a:rPr lang="en-US" sz="1400" dirty="0" err="1" smtClean="0"/>
              <a:t>correlator</a:t>
            </a:r>
            <a:r>
              <a:rPr lang="en-US" sz="1400" dirty="0" smtClean="0"/>
              <a:t> in fragmentation</a:t>
            </a:r>
            <a:endParaRPr lang="en-US" sz="1400" dirty="0"/>
          </a:p>
        </p:txBody>
      </p:sp>
      <p:pic>
        <p:nvPicPr>
          <p:cNvPr id="4" name="Picture 3" descr="Collins_1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01" y="3635695"/>
            <a:ext cx="3625800" cy="504283"/>
          </a:xfrm>
          <a:prstGeom prst="rect">
            <a:avLst/>
          </a:prstGeom>
        </p:spPr>
      </p:pic>
      <p:pic>
        <p:nvPicPr>
          <p:cNvPr id="5" name="Picture 4" descr="Collins_2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44" y="4126214"/>
            <a:ext cx="3652335" cy="745968"/>
          </a:xfrm>
          <a:prstGeom prst="rect">
            <a:avLst/>
          </a:prstGeom>
        </p:spPr>
      </p:pic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10" y="797204"/>
            <a:ext cx="2536084" cy="16684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623" y="747257"/>
            <a:ext cx="2669720" cy="1803866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772112" y="731117"/>
            <a:ext cx="2155988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017670" y="731117"/>
            <a:ext cx="2004766" cy="507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5922" y="-76200"/>
            <a:ext cx="6326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&amp;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Collins Evidences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8006" y="4541855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77182" y="4620327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30634" y="3490341"/>
            <a:ext cx="3146698" cy="2909670"/>
            <a:chOff x="211618" y="750974"/>
            <a:chExt cx="3265714" cy="2989872"/>
          </a:xfrm>
        </p:grpSpPr>
        <p:pic>
          <p:nvPicPr>
            <p:cNvPr id="47" name="Picture 46" descr="COMPASS_Collinsxaxi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857" y="3299277"/>
              <a:ext cx="2987475" cy="441569"/>
            </a:xfrm>
            <a:prstGeom prst="rect">
              <a:avLst/>
            </a:prstGeom>
          </p:spPr>
        </p:pic>
        <p:pic>
          <p:nvPicPr>
            <p:cNvPr id="48" name="Picture 47" descr="COMPASS_Collin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18" y="750974"/>
              <a:ext cx="3265714" cy="2548303"/>
            </a:xfrm>
            <a:prstGeom prst="rect">
              <a:avLst/>
            </a:prstGeom>
          </p:spPr>
        </p:pic>
      </p:grpSp>
      <p:pic>
        <p:nvPicPr>
          <p:cNvPr id="20" name="Picture 19" descr="Collins_Bab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39" y="3490341"/>
            <a:ext cx="4467678" cy="2820465"/>
          </a:xfrm>
          <a:prstGeom prst="rect">
            <a:avLst/>
          </a:prstGeom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570400" y="343770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Babar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1309.5278]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578982" y="3192705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BESIII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1507.06824]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570400" y="2931353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Belle    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[talk at DIS2014]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157761" y="2633188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0408013]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157761" y="3092924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1005.5609]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157761" y="3337922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COMPASS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1408.4405]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57761" y="2858256"/>
            <a:ext cx="26501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HERMES      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0906.3918]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83863" y="1261189"/>
            <a:ext cx="134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110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2820310" y="1270477"/>
            <a:ext cx="1314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 </a:t>
            </a:r>
            <a:r>
              <a:rPr lang="en-US" sz="1400" dirty="0" smtClean="0"/>
              <a:t>~ 5-7 GeV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180698"/>
              </p:ext>
            </p:extLst>
          </p:nvPr>
        </p:nvGraphicFramePr>
        <p:xfrm>
          <a:off x="2055524" y="786945"/>
          <a:ext cx="19669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012" name="Equation" r:id="rId9" imgW="1143000" imgH="241300" progId="Equation.3">
                  <p:embed/>
                </p:oleObj>
              </mc:Choice>
              <mc:Fallback>
                <p:oleObj name="Equation" r:id="rId9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524" y="786945"/>
                        <a:ext cx="19669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709319"/>
              </p:ext>
            </p:extLst>
          </p:nvPr>
        </p:nvGraphicFramePr>
        <p:xfrm>
          <a:off x="6808788" y="798513"/>
          <a:ext cx="21193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8013" name="Equation" r:id="rId11" imgW="1231900" imgH="241300" progId="Equation.3">
                  <p:embed/>
                </p:oleObj>
              </mc:Choice>
              <mc:Fallback>
                <p:oleObj name="Equation" r:id="rId11" imgW="1231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798513"/>
                        <a:ext cx="2119312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9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8989" y="6509520"/>
            <a:ext cx="506082" cy="119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87455" y="5933326"/>
            <a:ext cx="4079553" cy="450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606" y="1910937"/>
            <a:ext cx="4251402" cy="38735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595269" y="-76200"/>
            <a:ext cx="580737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Tensor Charge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483" y="735213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Distributions: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75942" y="810684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Charges: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8455" y="5979506"/>
            <a:ext cx="104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Symbol" charset="2"/>
                <a:cs typeface="Symbol" charset="2"/>
              </a:rPr>
              <a:t>D</a:t>
            </a:r>
            <a:r>
              <a:rPr lang="en-US" sz="1400" b="1" dirty="0" smtClean="0"/>
              <a:t>u = 0.787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346407" y="597950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Symbol" charset="2"/>
                <a:cs typeface="Symbol" charset="2"/>
              </a:rPr>
              <a:t>D</a:t>
            </a:r>
            <a:r>
              <a:rPr lang="en-US" sz="1400" b="1" dirty="0" err="1"/>
              <a:t>d</a:t>
            </a:r>
            <a:r>
              <a:rPr lang="en-US" sz="1400" b="1" dirty="0" smtClean="0"/>
              <a:t> = -0.319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79061" y="360136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x</a:t>
            </a:r>
            <a:endParaRPr lang="en-US" sz="1400" dirty="0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186646" y="1687936"/>
            <a:ext cx="249779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Anselmino</a:t>
            </a:r>
            <a:r>
              <a:rPr lang="en-US" sz="1000" b="1" dirty="0" smtClean="0"/>
              <a:t>++           </a:t>
            </a:r>
            <a:r>
              <a:rPr lang="en-US" sz="1000" b="1" dirty="0" smtClean="0">
                <a:solidFill>
                  <a:srgbClr val="000000"/>
                </a:solidFill>
              </a:rPr>
              <a:t>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  1303.3822]</a:t>
            </a:r>
          </a:p>
        </p:txBody>
      </p:sp>
      <p:pic>
        <p:nvPicPr>
          <p:cNvPr id="22" name="Picture 21" descr="Ka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3" y="1196014"/>
            <a:ext cx="3267043" cy="2405347"/>
          </a:xfrm>
          <a:prstGeom prst="rect">
            <a:avLst/>
          </a:prstGeom>
        </p:spPr>
      </p:pic>
      <p:pic>
        <p:nvPicPr>
          <p:cNvPr id="6" name="Picture 5" descr="Pavia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165080" cy="2118360"/>
          </a:xfrm>
          <a:prstGeom prst="rect">
            <a:avLst/>
          </a:prstGeom>
        </p:spPr>
      </p:pic>
      <p:pic>
        <p:nvPicPr>
          <p:cNvPr id="9" name="Picture 8" descr="Pavia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61" y="4295650"/>
            <a:ext cx="1232015" cy="1635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080" y="6233588"/>
            <a:ext cx="3564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How well is </a:t>
            </a:r>
            <a:r>
              <a:rPr lang="en-US" sz="1400" dirty="0" err="1" smtClean="0"/>
              <a:t>Soffer</a:t>
            </a:r>
            <a:r>
              <a:rPr lang="en-US" sz="1400" dirty="0" smtClean="0"/>
              <a:t> bound know at large x ?</a:t>
            </a:r>
            <a:endParaRPr lang="en-US" sz="1400" dirty="0"/>
          </a:p>
        </p:txBody>
      </p:sp>
      <p:pic>
        <p:nvPicPr>
          <p:cNvPr id="21" name="Picture 20" descr="Tensor_ch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30" y="1196014"/>
            <a:ext cx="3270415" cy="429588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2184400" y="4038600"/>
            <a:ext cx="812593" cy="157480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/>
          <p:cNvSpPr/>
          <p:nvPr/>
        </p:nvSpPr>
        <p:spPr>
          <a:xfrm>
            <a:off x="2184400" y="1104545"/>
            <a:ext cx="1528147" cy="192821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1075" y="872239"/>
            <a:ext cx="77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JLab12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217270" y="3803431"/>
            <a:ext cx="77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JLab12</a:t>
            </a:r>
            <a:endParaRPr lang="en-US" sz="1400" dirty="0"/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88989" y="6509520"/>
            <a:ext cx="506082" cy="119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81183" y="-76200"/>
            <a:ext cx="5835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Tensor Charge &amp; BSM Physics</a:t>
            </a:r>
          </a:p>
        </p:txBody>
      </p:sp>
      <p:sp>
        <p:nvSpPr>
          <p:cNvPr id="25" name="AutoShape 3"/>
          <p:cNvSpPr>
            <a:spLocks noChangeAspect="1" noChangeArrowheads="1" noTextEdit="1"/>
          </p:cNvSpPr>
          <p:nvPr/>
        </p:nvSpPr>
        <p:spPr bwMode="auto">
          <a:xfrm>
            <a:off x="5178798" y="1501053"/>
            <a:ext cx="33734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8385548" y="4129953"/>
            <a:ext cx="571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rgbClr val="D584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018711" y="1882053"/>
            <a:ext cx="873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0433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Tensor_coup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99" y="1258598"/>
            <a:ext cx="5041418" cy="4031331"/>
          </a:xfrm>
          <a:prstGeom prst="rect">
            <a:avLst/>
          </a:prstGeom>
        </p:spPr>
      </p:pic>
      <p:pic>
        <p:nvPicPr>
          <p:cNvPr id="3" name="Picture 2" descr="Tensor_coupl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27" y="5289929"/>
            <a:ext cx="3384924" cy="301234"/>
          </a:xfrm>
          <a:prstGeom prst="rect">
            <a:avLst/>
          </a:prstGeom>
        </p:spPr>
      </p:pic>
      <p:pic>
        <p:nvPicPr>
          <p:cNvPr id="5" name="Picture 4" descr="Tensor_coupl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71" y="5603836"/>
            <a:ext cx="2535043" cy="183930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6633408" y="1028965"/>
            <a:ext cx="198206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Baessler</a:t>
            </a:r>
            <a:r>
              <a:rPr lang="en-US" sz="1000" b="1" dirty="0" smtClean="0"/>
              <a:t>++ @ SPIN2016</a:t>
            </a:r>
            <a:endParaRPr lang="en-US" sz="1000" b="1" dirty="0" smtClean="0">
              <a:solidFill>
                <a:srgbClr val="000000"/>
              </a:solidFill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620963" y="1049285"/>
            <a:ext cx="2235495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/>
              <a:t>A. </a:t>
            </a:r>
            <a:r>
              <a:rPr lang="en-US" sz="1000" b="1" dirty="0" err="1" smtClean="0"/>
              <a:t>Courtoy</a:t>
            </a:r>
            <a:r>
              <a:rPr lang="en-US" sz="1000" b="1" dirty="0" smtClean="0"/>
              <a:t>++ 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 1503.06814]</a:t>
            </a:r>
            <a:endParaRPr lang="en-US" sz="1000" b="1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Tensor_ch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4" y="1326601"/>
            <a:ext cx="3393744" cy="2610572"/>
          </a:xfrm>
          <a:prstGeom prst="rect">
            <a:avLst/>
          </a:prstGeom>
        </p:spPr>
      </p:pic>
      <p:pic>
        <p:nvPicPr>
          <p:cNvPr id="37" name="Picture 36" descr="Tensor_coupl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6" y="4585949"/>
            <a:ext cx="3556000" cy="1241865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22656" y="5886384"/>
            <a:ext cx="2249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lphaUcPeriod"/>
            </a:pPr>
            <a:r>
              <a:rPr lang="en-US" sz="1000" b="1" dirty="0" err="1" smtClean="0"/>
              <a:t>Bychkov</a:t>
            </a:r>
            <a:r>
              <a:rPr lang="en-US" sz="1000" b="1" dirty="0" smtClean="0"/>
              <a:t>++   [arXiv:0804.1815]</a:t>
            </a:r>
          </a:p>
          <a:p>
            <a:pPr marL="228600" indent="-228600">
              <a:buFontTx/>
              <a:buAutoNum type="alphaUcPeriod"/>
            </a:pPr>
            <a:r>
              <a:rPr lang="en-US" sz="1000" b="1" dirty="0" smtClean="0"/>
              <a:t>Pattie++        [</a:t>
            </a:r>
            <a:r>
              <a:rPr lang="en-US" sz="1000" b="1" dirty="0"/>
              <a:t>arXiv:1309.2499</a:t>
            </a:r>
            <a:r>
              <a:rPr lang="en-US" sz="1000" b="1" dirty="0" smtClean="0"/>
              <a:t>]</a:t>
            </a:r>
            <a:endParaRPr lang="en-US" sz="1000" b="1" dirty="0"/>
          </a:p>
        </p:txBody>
      </p:sp>
      <p:pic>
        <p:nvPicPr>
          <p:cNvPr id="13" name="Picture 12" descr="Isovector_tens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" y="4015238"/>
            <a:ext cx="2464234" cy="321790"/>
          </a:xfrm>
          <a:prstGeom prst="rect">
            <a:avLst/>
          </a:prstGeom>
        </p:spPr>
      </p:pic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08229" y="-76200"/>
            <a:ext cx="47814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Tensor Charge and EDM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Nucleon_E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55" y="4803690"/>
            <a:ext cx="6004461" cy="1369073"/>
          </a:xfrm>
          <a:prstGeom prst="rect">
            <a:avLst/>
          </a:prstGeom>
        </p:spPr>
      </p:pic>
      <p:pic>
        <p:nvPicPr>
          <p:cNvPr id="4" name="Picture 3" descr="EDM_h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99" y="1021750"/>
            <a:ext cx="5340309" cy="3238524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610296" y="905042"/>
            <a:ext cx="2156712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err="1" smtClean="0"/>
              <a:t>Pitschman</a:t>
            </a:r>
            <a:r>
              <a:rPr lang="en-US" sz="1000" b="1" dirty="0" smtClean="0"/>
              <a:t>++</a:t>
            </a:r>
            <a:r>
              <a:rPr lang="en-US" sz="1000" b="1" dirty="0" smtClean="0">
                <a:solidFill>
                  <a:srgbClr val="000000"/>
                </a:solidFill>
              </a:rPr>
              <a:t>  [</a:t>
            </a:r>
            <a:r>
              <a:rPr lang="en-US" sz="1000" b="1" dirty="0" err="1" smtClean="0">
                <a:solidFill>
                  <a:srgbClr val="000000"/>
                </a:solidFill>
              </a:rPr>
              <a:t>arXiv</a:t>
            </a:r>
            <a:r>
              <a:rPr lang="en-US" sz="1000" b="1" dirty="0" smtClean="0">
                <a:solidFill>
                  <a:srgbClr val="000000"/>
                </a:solidFill>
              </a:rPr>
              <a:t>: 1411.2052]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 cstate="print"/>
          <a:srcRect l="-7129" t="-3572" r="-9293" b="-5357"/>
          <a:stretch>
            <a:fillRect/>
          </a:stretch>
        </p:blipFill>
        <p:spPr bwMode="auto">
          <a:xfrm>
            <a:off x="597278" y="1236269"/>
            <a:ext cx="2013842" cy="250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imits_JEDI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" y="3913044"/>
            <a:ext cx="4260273" cy="2532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880" y="731520"/>
            <a:ext cx="1956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EDM violates P and T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CP (if CPT holds) </a:t>
            </a:r>
            <a:endParaRPr lang="en-US" sz="1400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4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ivers_d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17" y="4312419"/>
            <a:ext cx="2227729" cy="20593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2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2286"/>
              </p:ext>
            </p:extLst>
          </p:nvPr>
        </p:nvGraphicFramePr>
        <p:xfrm>
          <a:off x="854410" y="1007321"/>
          <a:ext cx="2681222" cy="1786574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345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57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1238233" y="694455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16200000">
            <a:off x="-350614" y="1770787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nucleon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903795"/>
              </p:ext>
            </p:extLst>
          </p:nvPr>
        </p:nvGraphicFramePr>
        <p:xfrm>
          <a:off x="2332936" y="2381048"/>
          <a:ext cx="277812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76" name="Equation" r:id="rId5" imgW="228600" imgH="228600" progId="Equation.3">
                  <p:embed/>
                </p:oleObj>
              </mc:Choice>
              <mc:Fallback>
                <p:oleObj name="Equation" r:id="rId5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2381048"/>
                        <a:ext cx="277812" cy="279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151424"/>
              </p:ext>
            </p:extLst>
          </p:nvPr>
        </p:nvGraphicFramePr>
        <p:xfrm>
          <a:off x="3002872" y="1855638"/>
          <a:ext cx="290223" cy="3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77" name="Equation" r:id="rId7" imgW="228600" imgH="266400" progId="Equation.3">
                  <p:embed/>
                </p:oleObj>
              </mc:Choice>
              <mc:Fallback>
                <p:oleObj name="Equation" r:id="rId7" imgW="2286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2" y="1855638"/>
                        <a:ext cx="290223" cy="338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822370"/>
              </p:ext>
            </p:extLst>
          </p:nvPr>
        </p:nvGraphicFramePr>
        <p:xfrm>
          <a:off x="2925239" y="2335243"/>
          <a:ext cx="483214" cy="32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78" name="Equation" r:id="rId9" imgW="342900" imgH="228600" progId="Equation.3">
                  <p:embed/>
                </p:oleObj>
              </mc:Choice>
              <mc:Fallback>
                <p:oleObj name="Equation" r:id="rId9" imgW="34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239" y="2335243"/>
                        <a:ext cx="483214" cy="32520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299712"/>
              </p:ext>
            </p:extLst>
          </p:nvPr>
        </p:nvGraphicFramePr>
        <p:xfrm>
          <a:off x="1591841" y="1398385"/>
          <a:ext cx="21748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79" name="Equation" r:id="rId11" imgW="203200" imgH="228600" progId="Equation.3">
                  <p:embed/>
                </p:oleObj>
              </mc:Choice>
              <mc:Fallback>
                <p:oleObj name="Equation" r:id="rId11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841" y="1398385"/>
                        <a:ext cx="21748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704879"/>
              </p:ext>
            </p:extLst>
          </p:nvPr>
        </p:nvGraphicFramePr>
        <p:xfrm>
          <a:off x="3002873" y="1364492"/>
          <a:ext cx="290222" cy="38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0" name="Equation" r:id="rId13" imgW="203040" imgH="266400" progId="Equation.3">
                  <p:embed/>
                </p:oleObj>
              </mc:Choice>
              <mc:Fallback>
                <p:oleObj name="Equation" r:id="rId13" imgW="2030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2873" y="1364492"/>
                        <a:ext cx="290222" cy="3812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949075"/>
              </p:ext>
            </p:extLst>
          </p:nvPr>
        </p:nvGraphicFramePr>
        <p:xfrm>
          <a:off x="1599778" y="2335243"/>
          <a:ext cx="277827" cy="33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1"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778" y="2335243"/>
                        <a:ext cx="277827" cy="3363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237908"/>
              </p:ext>
            </p:extLst>
          </p:nvPr>
        </p:nvGraphicFramePr>
        <p:xfrm>
          <a:off x="2332936" y="1855638"/>
          <a:ext cx="239444" cy="3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2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936" y="1855638"/>
                        <a:ext cx="239444" cy="331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>
          <a:xfrm>
            <a:off x="475015" y="-76200"/>
            <a:ext cx="8047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Transverse Momentum Dependent Distr.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78370" y="3172933"/>
            <a:ext cx="380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Interference between wave functions with different </a:t>
            </a:r>
          </a:p>
          <a:p>
            <a:r>
              <a:rPr lang="en-US" sz="1200" dirty="0" smtClean="0"/>
              <a:t>angular momenta: testing QCD at the amplitude level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958354" y="2882850"/>
            <a:ext cx="2129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Off-diagonal </a:t>
            </a:r>
            <a:r>
              <a:rPr lang="en-US" sz="1400" b="1" dirty="0">
                <a:solidFill>
                  <a:srgbClr val="0000FF"/>
                </a:solidFill>
              </a:rPr>
              <a:t>elements: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10909" y="3775799"/>
            <a:ext cx="1561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T-odd elements: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5047178" y="4145662"/>
            <a:ext cx="3960126" cy="4924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-111" charset="0"/>
              </a:rPr>
              <a:t>           </a:t>
            </a:r>
            <a:r>
              <a:rPr lang="en-US" sz="1200" dirty="0">
                <a:latin typeface="Arial" pitchFamily="-111" charset="0"/>
              </a:rPr>
              <a:t>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ign </a:t>
            </a:r>
            <a:r>
              <a:rPr lang="en-US" sz="1200" b="0" dirty="0">
                <a:solidFill>
                  <a:schemeClr val="tx1"/>
                </a:solidFill>
                <a:latin typeface="Arial" pitchFamily="-111" charset="0"/>
              </a:rPr>
              <a:t>change between DY and 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SIDIS</a:t>
            </a:r>
          </a:p>
          <a:p>
            <a:r>
              <a:rPr lang="en-US" sz="1200" dirty="0">
                <a:latin typeface="Arial" pitchFamily="-111" charset="0"/>
              </a:rPr>
              <a:t> </a:t>
            </a:r>
            <a:r>
              <a:rPr lang="en-US" sz="1200" dirty="0" smtClean="0">
                <a:latin typeface="Arial" pitchFamily="-111" charset="0"/>
              </a:rPr>
              <a:t>            </a:t>
            </a:r>
            <a:r>
              <a:rPr lang="en-US" sz="1200" dirty="0">
                <a:latin typeface="Arial" pitchFamily="-111" charset="0"/>
              </a:rPr>
              <a:t>G</a:t>
            </a:r>
            <a:r>
              <a:rPr lang="en-US" sz="1200" dirty="0" smtClean="0">
                <a:latin typeface="Arial" pitchFamily="-111" charset="0"/>
              </a:rPr>
              <a:t>eneralized universality of TMDs</a:t>
            </a:r>
            <a:r>
              <a:rPr lang="en-US" sz="1200" b="0" dirty="0" smtClean="0">
                <a:solidFill>
                  <a:schemeClr val="tx1"/>
                </a:solidFill>
                <a:latin typeface="Arial" pitchFamily="-111" charset="0"/>
              </a:rPr>
              <a:t> </a:t>
            </a:r>
            <a:endParaRPr lang="en-US" sz="1200" b="0" dirty="0">
              <a:latin typeface="Arial" pitchFamily="-111" charset="0"/>
            </a:endParaRPr>
          </a:p>
        </p:txBody>
      </p:sp>
      <p:sp>
        <p:nvSpPr>
          <p:cNvPr id="67" name="Line 22"/>
          <p:cNvSpPr>
            <a:spLocks noChangeShapeType="1"/>
          </p:cNvSpPr>
          <p:nvPr/>
        </p:nvSpPr>
        <p:spPr bwMode="auto">
          <a:xfrm>
            <a:off x="5252180" y="4337202"/>
            <a:ext cx="164635" cy="132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79" y="3634598"/>
            <a:ext cx="2049398" cy="1874191"/>
          </a:xfrm>
          <a:prstGeom prst="rect">
            <a:avLst/>
          </a:prstGeom>
        </p:spPr>
      </p:pic>
      <p:sp>
        <p:nvSpPr>
          <p:cNvPr id="71" name="Rectangle 4"/>
          <p:cNvSpPr>
            <a:spLocks/>
          </p:cNvSpPr>
          <p:nvPr/>
        </p:nvSpPr>
        <p:spPr bwMode="auto">
          <a:xfrm>
            <a:off x="1406421" y="2264021"/>
            <a:ext cx="659856" cy="51282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39434" y="4816906"/>
            <a:ext cx="3383427" cy="14662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184335" y="4816906"/>
            <a:ext cx="285206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Related to: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SSA in </a:t>
            </a:r>
            <a:r>
              <a:rPr lang="en-US" sz="1400" dirty="0" err="1" smtClean="0">
                <a:solidFill>
                  <a:srgbClr val="FF0000"/>
                </a:solidFill>
              </a:rPr>
              <a:t>hadronic</a:t>
            </a:r>
            <a:r>
              <a:rPr lang="en-US" sz="1400" dirty="0" smtClean="0">
                <a:solidFill>
                  <a:srgbClr val="FF0000"/>
                </a:solidFill>
              </a:rPr>
              <a:t> interactions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>
                <a:solidFill>
                  <a:srgbClr val="FF0000"/>
                </a:solidFill>
              </a:rPr>
              <a:t>Parton </a:t>
            </a:r>
            <a:r>
              <a:rPr lang="en-US" sz="1400" dirty="0" smtClean="0">
                <a:solidFill>
                  <a:srgbClr val="FF0000"/>
                </a:solidFill>
              </a:rPr>
              <a:t>Orbital motion</a:t>
            </a:r>
            <a:endParaRPr lang="en-US" sz="800" dirty="0" smtClean="0">
              <a:solidFill>
                <a:srgbClr val="FF0000"/>
              </a:solidFill>
            </a:endParaRP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Zapf Dingbats" charset="0"/>
              <a:buChar char="✓"/>
            </a:pPr>
            <a:r>
              <a:rPr lang="en-US" sz="1400" dirty="0" smtClean="0">
                <a:solidFill>
                  <a:srgbClr val="FF0000"/>
                </a:solidFill>
              </a:rPr>
              <a:t>Anomalous Magnetic Moment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298810"/>
              </p:ext>
            </p:extLst>
          </p:nvPr>
        </p:nvGraphicFramePr>
        <p:xfrm>
          <a:off x="5805116" y="1535697"/>
          <a:ext cx="2681222" cy="799546"/>
        </p:xfrm>
        <a:graphic>
          <a:graphicData uri="http://schemas.openxmlformats.org/drawingml/2006/table">
            <a:tbl>
              <a:tblPr firstRow="1" bandRow="1"/>
              <a:tblGrid>
                <a:gridCol w="544414"/>
                <a:gridCol w="685025"/>
                <a:gridCol w="685025"/>
                <a:gridCol w="766758"/>
              </a:tblGrid>
              <a:tr h="32688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/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</a:t>
                      </a: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016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</a:t>
                      </a:r>
                    </a:p>
                  </a:txBody>
                  <a:tcPr marL="100783" marR="100783" marT="50392" marB="50392" anchor="ctr" horzOverflow="overflow">
                    <a:lnL>
                      <a:noFill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00783" marR="100783" marT="50392" marB="50392" anchor="ctr" horzOverflow="overflow">
                    <a:lnL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0"/>
          <p:cNvSpPr txBox="1">
            <a:spLocks noChangeArrowheads="1"/>
          </p:cNvSpPr>
          <p:nvPr/>
        </p:nvSpPr>
        <p:spPr bwMode="auto">
          <a:xfrm rot="16200000">
            <a:off x="4574916" y="1580608"/>
            <a:ext cx="1937691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 smtClean="0">
                <a:solidFill>
                  <a:srgbClr val="FF0000"/>
                </a:solidFill>
              </a:rPr>
              <a:t>hadron </a:t>
            </a:r>
            <a:r>
              <a:rPr lang="en-US" sz="1200" b="1" dirty="0" err="1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Text Box 39"/>
          <p:cNvSpPr txBox="1">
            <a:spLocks noChangeArrowheads="1"/>
          </p:cNvSpPr>
          <p:nvPr/>
        </p:nvSpPr>
        <p:spPr bwMode="auto">
          <a:xfrm>
            <a:off x="6292314" y="1177206"/>
            <a:ext cx="2236272" cy="28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83" tIns="50392" rIns="100783" bIns="50392">
            <a:spAutoFit/>
          </a:bodyPr>
          <a:lstStyle>
            <a:lvl1pPr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819150" indent="-3159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763713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268538" indent="-252413" algn="l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7257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31829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6401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4097338" indent="-252413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sz="1200" b="1" dirty="0">
                <a:solidFill>
                  <a:srgbClr val="FF0000"/>
                </a:solidFill>
              </a:rPr>
              <a:t>q</a:t>
            </a:r>
            <a:r>
              <a:rPr lang="en-US" sz="1200" b="1" dirty="0" smtClean="0">
                <a:solidFill>
                  <a:srgbClr val="FF0000"/>
                </a:solidFill>
              </a:rPr>
              <a:t>uark </a:t>
            </a:r>
            <a:r>
              <a:rPr lang="en-US" sz="1200" b="1" dirty="0" err="1" smtClean="0">
                <a:solidFill>
                  <a:srgbClr val="FF0000"/>
                </a:solidFill>
              </a:rPr>
              <a:t>polarisation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13821"/>
              </p:ext>
            </p:extLst>
          </p:nvPr>
        </p:nvGraphicFramePr>
        <p:xfrm>
          <a:off x="6554800" y="1915849"/>
          <a:ext cx="293688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3" name="Equation" r:id="rId20" imgW="203200" imgH="228600" progId="Equation.3">
                  <p:embed/>
                </p:oleObj>
              </mc:Choice>
              <mc:Fallback>
                <p:oleObj name="Equation" r:id="rId20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800" y="1915849"/>
                        <a:ext cx="293688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085647"/>
              </p:ext>
            </p:extLst>
          </p:nvPr>
        </p:nvGraphicFramePr>
        <p:xfrm>
          <a:off x="7937513" y="1934899"/>
          <a:ext cx="34766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4" name="Equation" r:id="rId22" imgW="241300" imgH="228600" progId="Equation.3">
                  <p:embed/>
                </p:oleObj>
              </mc:Choice>
              <mc:Fallback>
                <p:oleObj name="Equation" r:id="rId22" imgW="241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13" y="1934899"/>
                        <a:ext cx="347662" cy="3317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"/>
          <p:cNvSpPr>
            <a:spLocks/>
          </p:cNvSpPr>
          <p:nvPr/>
        </p:nvSpPr>
        <p:spPr bwMode="auto">
          <a:xfrm>
            <a:off x="6351290" y="1860441"/>
            <a:ext cx="687718" cy="474802"/>
          </a:xfrm>
          <a:prstGeom prst="rect">
            <a:avLst/>
          </a:prstGeom>
          <a:gradFill rotWithShape="0">
            <a:gsLst>
              <a:gs pos="0">
                <a:srgbClr val="008000">
                  <a:alpha val="25000"/>
                </a:srgbClr>
              </a:gs>
              <a:gs pos="100000">
                <a:srgbClr val="FFFFFF">
                  <a:alpha val="25000"/>
                </a:srgbClr>
              </a:gs>
            </a:gsLst>
            <a:lin ang="5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295539"/>
              </p:ext>
            </p:extLst>
          </p:nvPr>
        </p:nvGraphicFramePr>
        <p:xfrm>
          <a:off x="4165276" y="1463640"/>
          <a:ext cx="700713" cy="70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385" name="Equation" r:id="rId24" imgW="165100" imgH="165100" progId="Equation.3">
                  <p:embed/>
                </p:oleObj>
              </mc:Choice>
              <mc:Fallback>
                <p:oleObj name="Equation" r:id="rId2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65276" y="1463640"/>
                        <a:ext cx="700713" cy="70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8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2" name="Text Box 42"/>
          <p:cNvSpPr txBox="1">
            <a:spLocks noChangeArrowheads="1"/>
          </p:cNvSpPr>
          <p:nvPr/>
        </p:nvSpPr>
        <p:spPr bwMode="auto">
          <a:xfrm>
            <a:off x="4137025" y="1263650"/>
            <a:ext cx="184150" cy="4429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15564" name="Line 44"/>
          <p:cNvSpPr>
            <a:spLocks noChangeShapeType="1"/>
          </p:cNvSpPr>
          <p:nvPr/>
        </p:nvSpPr>
        <p:spPr bwMode="auto">
          <a:xfrm>
            <a:off x="5080000" y="1943100"/>
            <a:ext cx="165100" cy="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24986" y="-76200"/>
            <a:ext cx="27479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QCD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vs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pQCD</a:t>
            </a:r>
            <a:endParaRPr lang="en-US" sz="36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7" name="Picture 36" descr="Proton_radi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45" y="3285542"/>
            <a:ext cx="2907174" cy="2589334"/>
          </a:xfrm>
          <a:prstGeom prst="rect">
            <a:avLst/>
          </a:prstGeom>
        </p:spPr>
      </p:pic>
      <p:pic>
        <p:nvPicPr>
          <p:cNvPr id="46" name="Picture 45" descr="Minerv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31" y="4084196"/>
            <a:ext cx="3140035" cy="25443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5602" y="2381250"/>
            <a:ext cx="3260391" cy="2942492"/>
            <a:chOff x="57896" y="2381250"/>
            <a:chExt cx="3260391" cy="2942492"/>
          </a:xfrm>
        </p:grpSpPr>
        <p:pic>
          <p:nvPicPr>
            <p:cNvPr id="29" name="Picture 3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96" y="2381250"/>
              <a:ext cx="3260391" cy="294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 Box 40"/>
            <p:cNvSpPr txBox="1">
              <a:spLocks noChangeArrowheads="1"/>
            </p:cNvSpPr>
            <p:nvPr/>
          </p:nvSpPr>
          <p:spPr bwMode="auto">
            <a:xfrm>
              <a:off x="605712" y="4096597"/>
              <a:ext cx="1416958" cy="2975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sz="1600" b="0" dirty="0">
                  <a:solidFill>
                    <a:srgbClr val="008000"/>
                  </a:solidFill>
                  <a:latin typeface="Arial" pitchFamily="-108" charset="0"/>
                </a:rPr>
                <a:t> </a:t>
              </a:r>
              <a:r>
                <a:rPr lang="it-IT" sz="1400" dirty="0">
                  <a:solidFill>
                    <a:srgbClr val="CC0000"/>
                  </a:solidFill>
                </a:rPr>
                <a:t>e </a:t>
              </a:r>
              <a:r>
                <a:rPr lang="it-IT" sz="1400" dirty="0" err="1">
                  <a:solidFill>
                    <a:srgbClr val="CC0000"/>
                  </a:solidFill>
                </a:rPr>
                <a:t>p</a:t>
              </a:r>
              <a:r>
                <a:rPr lang="it-IT" sz="1400" dirty="0">
                  <a:solidFill>
                    <a:srgbClr val="CC0000"/>
                  </a:solidFill>
                </a:rPr>
                <a:t> → e </a:t>
              </a:r>
              <a:r>
                <a:rPr lang="it-IT" sz="1400" dirty="0" err="1">
                  <a:solidFill>
                    <a:srgbClr val="CC0000"/>
                  </a:solidFill>
                </a:rPr>
                <a:t>p</a:t>
              </a:r>
              <a:endParaRPr lang="it-IT" sz="1400" dirty="0">
                <a:solidFill>
                  <a:srgbClr val="CC0000"/>
                </a:solidFill>
                <a:sym typeface="Symbol" pitchFamily="-108" charset="2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949683" y="4157740"/>
              <a:ext cx="127000" cy="0"/>
            </a:xfrm>
            <a:prstGeom prst="line">
              <a:avLst/>
            </a:prstGeom>
            <a:noFill/>
            <a:ln w="12700">
              <a:solidFill>
                <a:srgbClr val="C90807"/>
              </a:solidFill>
              <a:round/>
              <a:headEnd/>
              <a:tailEnd type="triangl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flipV="1">
              <a:off x="1624796" y="4154323"/>
              <a:ext cx="127000" cy="0"/>
            </a:xfrm>
            <a:prstGeom prst="line">
              <a:avLst/>
            </a:prstGeom>
            <a:noFill/>
            <a:ln w="12700">
              <a:solidFill>
                <a:srgbClr val="C90807"/>
              </a:solidFill>
              <a:round/>
              <a:headEnd/>
              <a:tailEnd type="triangl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0942" y="2349504"/>
            <a:ext cx="1860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Proton form factors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5802" y="2977765"/>
            <a:ext cx="1351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Proton radius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14332" y="3865211"/>
            <a:ext cx="185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Neutrino anomalies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2315258" y="862148"/>
            <a:ext cx="4627408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-108" charset="0"/>
              </a:rPr>
              <a:t>QCD can not be a precision science </a:t>
            </a:r>
            <a:endParaRPr lang="it-IT" sz="200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1561298" y="1367800"/>
            <a:ext cx="6535677" cy="584776"/>
          </a:xfrm>
          <a:prstGeom prst="rect">
            <a:avLst/>
          </a:prstGeom>
          <a:solidFill>
            <a:schemeClr val="bg1">
              <a:alpha val="59000"/>
            </a:schemeClr>
          </a:solidFill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latin typeface="Arial" pitchFamily="-108" charset="0"/>
              </a:rPr>
              <a:t>Should not be confused with </a:t>
            </a:r>
            <a:r>
              <a:rPr lang="en-US" sz="1600" dirty="0" err="1" smtClean="0">
                <a:latin typeface="Arial" pitchFamily="-108" charset="0"/>
              </a:rPr>
              <a:t>pQCD</a:t>
            </a:r>
            <a:r>
              <a:rPr lang="en-US" sz="1600" dirty="0" smtClean="0">
                <a:latin typeface="Arial" pitchFamily="-108" charset="0"/>
              </a:rPr>
              <a:t>, which can</a:t>
            </a:r>
            <a:r>
              <a:rPr lang="en-US" sz="1600" dirty="0">
                <a:latin typeface="Arial" pitchFamily="-108" charset="0"/>
              </a:rPr>
              <a:t>,</a:t>
            </a:r>
            <a:r>
              <a:rPr lang="en-US" sz="1600" dirty="0" smtClean="0">
                <a:latin typeface="Arial" pitchFamily="-108" charset="0"/>
              </a:rPr>
              <a:t> </a:t>
            </a:r>
          </a:p>
          <a:p>
            <a:pPr algn="ctr"/>
            <a:r>
              <a:rPr lang="en-US" sz="1600" dirty="0" smtClean="0">
                <a:latin typeface="Arial" pitchFamily="-108" charset="0"/>
              </a:rPr>
              <a:t>but is not touching the intimate nature of the strong interaction</a:t>
            </a:r>
            <a:endParaRPr lang="it-IT" sz="1600" dirty="0">
              <a:latin typeface="Arial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70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sc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6" y="6391510"/>
            <a:ext cx="2893784" cy="4393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30" y="1479262"/>
            <a:ext cx="2536084" cy="1668476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127220" y="-76200"/>
            <a:ext cx="27434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Signals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ivers_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9" y="4005003"/>
            <a:ext cx="3467844" cy="240595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8168" y="3215459"/>
            <a:ext cx="2889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</a:rPr>
              <a:t>Sivers</a:t>
            </a:r>
            <a:r>
              <a:rPr lang="en-US" sz="1400" b="1" dirty="0" smtClean="0">
                <a:solidFill>
                  <a:srgbClr val="FF0000"/>
                </a:solidFill>
              </a:rPr>
              <a:t> from polarized SIDIS</a:t>
            </a: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1463694" y="3652835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HERMES              </a:t>
            </a:r>
            <a:r>
              <a:rPr lang="en-US" sz="1000" b="1" dirty="0" smtClean="0"/>
              <a:t>[arXiv:0906.3918]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1483049" y="3865710"/>
            <a:ext cx="2966864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COMPASS           </a:t>
            </a:r>
            <a:r>
              <a:rPr lang="en-US" sz="1000" b="1" dirty="0" smtClean="0"/>
              <a:t>[arXiv:1205.5122]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9645" y="4150577"/>
            <a:ext cx="886808" cy="2931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46190" y="4308487"/>
            <a:ext cx="852023" cy="300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8518" y="4157674"/>
            <a:ext cx="2577345" cy="222109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04595" y="61433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02929" y="4235916"/>
            <a:ext cx="952500" cy="2078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29920" y="734064"/>
            <a:ext cx="2103755" cy="5071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67485"/>
              </p:ext>
            </p:extLst>
          </p:nvPr>
        </p:nvGraphicFramePr>
        <p:xfrm>
          <a:off x="768350" y="779463"/>
          <a:ext cx="196532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806" name="Equation" r:id="rId7" imgW="1143000" imgH="241300" progId="Equation.3">
                  <p:embed/>
                </p:oleObj>
              </mc:Choice>
              <mc:Fallback>
                <p:oleObj name="Equation" r:id="rId7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779463"/>
                        <a:ext cx="1965325" cy="4143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Sivers_glu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3688423"/>
            <a:ext cx="4330067" cy="2787301"/>
          </a:xfrm>
          <a:prstGeom prst="rect">
            <a:avLst/>
          </a:prstGeom>
        </p:spPr>
      </p:pic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6450217" y="3585297"/>
            <a:ext cx="2408231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COMPASS           </a:t>
            </a:r>
            <a:r>
              <a:rPr lang="en-US" sz="1000" b="1" dirty="0" smtClean="0"/>
              <a:t>[arXiv:1701.02453]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8796" y="1029225"/>
            <a:ext cx="5135316" cy="2118513"/>
          </a:xfrm>
          <a:prstGeom prst="rect">
            <a:avLst/>
          </a:prstGeom>
        </p:spPr>
      </p:pic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6867731" y="795857"/>
            <a:ext cx="2225469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Hall A               </a:t>
            </a:r>
            <a:r>
              <a:rPr lang="en-US" sz="1000" b="1" dirty="0" smtClean="0"/>
              <a:t>[arXiv:1106.0363]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4097" y="6030078"/>
            <a:ext cx="75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proton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32897" y="1079860"/>
            <a:ext cx="480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</a:rPr>
              <a:t>He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0832" y="5478832"/>
            <a:ext cx="7514167" cy="4154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ulders_qq_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3" y="1116955"/>
            <a:ext cx="7476493" cy="1624419"/>
          </a:xfrm>
          <a:prstGeom prst="rect">
            <a:avLst/>
          </a:prstGeom>
        </p:spPr>
      </p:pic>
      <p:pic>
        <p:nvPicPr>
          <p:cNvPr id="4" name="Picture 3" descr="Mulders_time_revers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1" y="3179237"/>
            <a:ext cx="5479143" cy="2084091"/>
          </a:xfrm>
          <a:prstGeom prst="rect">
            <a:avLst/>
          </a:prstGeom>
        </p:spPr>
      </p:pic>
      <p:sp>
        <p:nvSpPr>
          <p:cNvPr id="166" name="Rectangle 16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745949" y="-76200"/>
            <a:ext cx="35060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Gauge Invariance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9212" y="5530986"/>
            <a:ext cx="7115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Process dependence: a way to access not-trivial gauge effects as color flow</a:t>
            </a:r>
            <a:endParaRPr lang="en-US" sz="1600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634" y="3989917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06612" y="399998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634" y="2773123"/>
            <a:ext cx="5223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Prediction: change of sign passing from FSI (SIDIS) to ISI (DY)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19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ewP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01" y="1805205"/>
            <a:ext cx="6808507" cy="37756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14635" y="-76200"/>
            <a:ext cx="45686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Sign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 </a:t>
            </a:r>
            <a:r>
              <a:rPr lang="en-US" sz="36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Drell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-Yan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4760" y="5852079"/>
            <a:ext cx="300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Kang and </a:t>
            </a:r>
            <a:r>
              <a:rPr lang="en-US" sz="1200" dirty="0" err="1" smtClean="0">
                <a:solidFill>
                  <a:srgbClr val="000000"/>
                </a:solidFill>
              </a:rPr>
              <a:t>Qiu</a:t>
            </a:r>
            <a:r>
              <a:rPr lang="en-US" sz="1200" dirty="0" smtClean="0">
                <a:solidFill>
                  <a:srgbClr val="000000"/>
                </a:solidFill>
              </a:rPr>
              <a:t>, [PRL 103 (2009) 172001]</a:t>
            </a:r>
          </a:p>
          <a:p>
            <a:r>
              <a:rPr lang="en-US" sz="1200" dirty="0" err="1" smtClean="0"/>
              <a:t>Echevarria</a:t>
            </a:r>
            <a:r>
              <a:rPr lang="en-US" sz="1200" dirty="0" smtClean="0"/>
              <a:t>++, [PRD 89 (2014) 074013]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53323" y="741946"/>
            <a:ext cx="23366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Weak boson production </a:t>
            </a:r>
          </a:p>
          <a:p>
            <a:r>
              <a:rPr lang="en-US" sz="1600" dirty="0" smtClean="0"/>
              <a:t>p p  </a:t>
            </a:r>
            <a:r>
              <a:rPr lang="en-US" sz="1600" dirty="0" smtClean="0">
                <a:sym typeface="Wingdings"/>
              </a:rPr>
              <a:t> WX  @ STAR</a:t>
            </a:r>
            <a:endParaRPr lang="en-US" sz="1600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82150" y="1666547"/>
            <a:ext cx="2485386" cy="297636"/>
          </a:xfrm>
          <a:prstGeom prst="rect">
            <a:avLst/>
          </a:prstGeom>
          <a:noFill/>
          <a:ln>
            <a:noFill/>
          </a:ln>
          <a:extLst/>
        </p:spPr>
        <p:txBody>
          <a:bodyPr lIns="100750" tIns="50377" rIns="100750" bIns="50377"/>
          <a:lstStyle/>
          <a:p>
            <a:pPr marL="176213" indent="-176213" defTabSz="912813" hangingPunct="1">
              <a:lnSpc>
                <a:spcPct val="100000"/>
              </a:lnSpc>
              <a:spcBef>
                <a:spcPct val="20000"/>
              </a:spcBef>
              <a:buClr>
                <a:srgbClr val="003399"/>
              </a:buClr>
              <a:buSzTx/>
              <a:buFontTx/>
              <a:buNone/>
            </a:pPr>
            <a:r>
              <a:rPr lang="en-US" sz="1000" b="1" dirty="0" smtClean="0">
                <a:solidFill>
                  <a:srgbClr val="000000"/>
                </a:solidFill>
              </a:rPr>
              <a:t>      STAR              </a:t>
            </a:r>
            <a:r>
              <a:rPr lang="en-US" sz="1000" b="1" dirty="0" smtClean="0"/>
              <a:t>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: 1511.06003]</a:t>
            </a: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37" y="1623613"/>
            <a:ext cx="5641583" cy="4133979"/>
            <a:chOff x="17537" y="1450893"/>
            <a:chExt cx="5641583" cy="4133979"/>
          </a:xfrm>
        </p:grpSpPr>
        <p:sp>
          <p:nvSpPr>
            <p:cNvPr id="5" name="Rectangle 4"/>
            <p:cNvSpPr/>
            <p:nvPr/>
          </p:nvSpPr>
          <p:spPr>
            <a:xfrm>
              <a:off x="71120" y="1473200"/>
              <a:ext cx="5440337" cy="411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939297" y="4463831"/>
              <a:ext cx="3185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302810" y="4329965"/>
              <a:ext cx="12086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No TMD evolution</a:t>
              </a:r>
              <a:endParaRPr lang="en-US" sz="1000" dirty="0"/>
            </a:p>
          </p:txBody>
        </p:sp>
        <p:pic>
          <p:nvPicPr>
            <p:cNvPr id="4" name="Picture 3" descr="COMPASS_D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0" y="1723925"/>
              <a:ext cx="5135805" cy="344566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53951" y="4952716"/>
              <a:ext cx="4561890" cy="433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7" y="2147351"/>
              <a:ext cx="588426" cy="433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06875" y="4246955"/>
              <a:ext cx="452245" cy="433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2513333" y="1450893"/>
              <a:ext cx="2774821" cy="2976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100750" tIns="50377" rIns="100750" bIns="50377"/>
            <a:lstStyle/>
            <a:p>
              <a:pPr marL="176213" indent="-176213" defTabSz="912813" hangingPunct="1">
                <a:lnSpc>
                  <a:spcPct val="100000"/>
                </a:lnSpc>
                <a:spcBef>
                  <a:spcPct val="20000"/>
                </a:spcBef>
                <a:buClr>
                  <a:srgbClr val="003399"/>
                </a:buClr>
                <a:buSzTx/>
                <a:buFontTx/>
                <a:buNone/>
              </a:pPr>
              <a:r>
                <a:rPr lang="en-US" sz="1000" b="1" dirty="0" smtClean="0">
                  <a:solidFill>
                    <a:srgbClr val="000000"/>
                  </a:solidFill>
                </a:rPr>
                <a:t>      COMPASS              </a:t>
              </a:r>
              <a:r>
                <a:rPr lang="en-US" sz="1000" b="1" dirty="0" smtClean="0"/>
                <a:t>[</a:t>
              </a:r>
              <a:r>
                <a:rPr lang="en-US" sz="1000" b="1" dirty="0" err="1" smtClean="0"/>
                <a:t>arXiv</a:t>
              </a:r>
              <a:r>
                <a:rPr lang="en-US" sz="1000" b="1" dirty="0" smtClean="0"/>
                <a:t>: 1704.00488]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11934" y="783384"/>
            <a:ext cx="2605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Drell</a:t>
            </a:r>
            <a:r>
              <a:rPr lang="en-US" sz="1600" dirty="0" smtClean="0"/>
              <a:t>-Yan</a:t>
            </a:r>
          </a:p>
          <a:p>
            <a:r>
              <a:rPr lang="en-US" sz="1600" dirty="0" smtClean="0"/>
              <a:t>p p 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600" dirty="0" err="1" smtClean="0">
                <a:sym typeface="Wingdings"/>
              </a:rPr>
              <a:t>X</a:t>
            </a:r>
            <a:r>
              <a:rPr lang="en-US" sz="1600" dirty="0" smtClean="0">
                <a:sym typeface="Wingdings"/>
              </a:rPr>
              <a:t>  @ COMPASS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579759" y="5585888"/>
            <a:ext cx="318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M. </a:t>
            </a:r>
            <a:r>
              <a:rPr lang="en-US" sz="1200" dirty="0" err="1" smtClean="0">
                <a:solidFill>
                  <a:srgbClr val="000000"/>
                </a:solidFill>
              </a:rPr>
              <a:t>Anselmino</a:t>
            </a:r>
            <a:r>
              <a:rPr lang="en-US" sz="1200" dirty="0" smtClean="0">
                <a:solidFill>
                  <a:srgbClr val="000000"/>
                </a:solidFill>
              </a:rPr>
              <a:t>++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     [</a:t>
            </a:r>
            <a:r>
              <a:rPr lang="en-US" sz="1200" dirty="0" err="1" smtClean="0">
                <a:solidFill>
                  <a:srgbClr val="000000"/>
                </a:solidFill>
              </a:rPr>
              <a:t>arXiv</a:t>
            </a:r>
            <a:r>
              <a:rPr lang="en-US" sz="1200" dirty="0" smtClean="0">
                <a:solidFill>
                  <a:srgbClr val="000000"/>
                </a:solidFill>
              </a:rPr>
              <a:t> 1612.06413]</a:t>
            </a:r>
          </a:p>
          <a:p>
            <a:r>
              <a:rPr lang="en-US" sz="1200" dirty="0" smtClean="0"/>
              <a:t>M.G. </a:t>
            </a:r>
            <a:r>
              <a:rPr lang="en-US" sz="1200" dirty="0" err="1" smtClean="0"/>
              <a:t>Echevarria</a:t>
            </a:r>
            <a:r>
              <a:rPr lang="en-US" sz="1200" dirty="0" smtClean="0"/>
              <a:t>++ [</a:t>
            </a:r>
            <a:r>
              <a:rPr lang="en-US" sz="1200" dirty="0" err="1" smtClean="0"/>
              <a:t>arXiv</a:t>
            </a:r>
            <a:r>
              <a:rPr lang="en-US" sz="1200" dirty="0" smtClean="0"/>
              <a:t> 1401.5078]</a:t>
            </a:r>
          </a:p>
          <a:p>
            <a:r>
              <a:rPr lang="en-US" sz="1200" dirty="0" err="1" smtClean="0"/>
              <a:t>P.Sun</a:t>
            </a:r>
            <a:r>
              <a:rPr lang="en-US" sz="1200" dirty="0" smtClean="0"/>
              <a:t>++                  [</a:t>
            </a:r>
            <a:r>
              <a:rPr lang="en-US" sz="1200" dirty="0" err="1" smtClean="0"/>
              <a:t>arXiv</a:t>
            </a:r>
            <a:r>
              <a:rPr lang="en-US" sz="1200" dirty="0" smtClean="0"/>
              <a:t> 1308.5005]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973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833" y="3923554"/>
            <a:ext cx="4868333" cy="2609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9265"/>
            <a:ext cx="4694493" cy="248249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500015" y="-76200"/>
            <a:ext cx="59978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Parton Spin-Orbit Correlations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2184" y="1788199"/>
            <a:ext cx="1964099" cy="338554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FF0000"/>
                </a:solidFill>
                <a:cs typeface="MV Boli" panose="02000500030200090000" pitchFamily="2" charset="0"/>
              </a:rPr>
              <a:t>Sivers</a:t>
            </a:r>
            <a:r>
              <a:rPr lang="en-GB" sz="1600" b="1" dirty="0" smtClean="0">
                <a:solidFill>
                  <a:srgbClr val="FF0000"/>
                </a:solidFill>
                <a:cs typeface="MV Boli" panose="02000500030200090000" pitchFamily="2" charset="0"/>
              </a:rPr>
              <a:t> effect </a:t>
            </a:r>
            <a:r>
              <a:rPr lang="en-GB" sz="1600" dirty="0" smtClean="0">
                <a:cs typeface="MV Boli" panose="02000500030200090000" pitchFamily="2" charset="0"/>
              </a:rPr>
              <a:t>alone</a:t>
            </a:r>
            <a:endParaRPr lang="en-GB" sz="1600" dirty="0"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0146" y="3129917"/>
            <a:ext cx="2032027" cy="338554"/>
          </a:xfrm>
          <a:prstGeom prst="rect">
            <a:avLst/>
          </a:prstGeom>
          <a:solidFill>
            <a:srgbClr val="99FF99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cs typeface="MV Boli" panose="02000500030200090000" pitchFamily="2" charset="0"/>
              </a:rPr>
              <a:t>Collins effect </a:t>
            </a:r>
            <a:r>
              <a:rPr lang="en-GB" sz="1600" dirty="0" smtClean="0">
                <a:cs typeface="MV Boli" panose="02000500030200090000" pitchFamily="2" charset="0"/>
              </a:rPr>
              <a:t>alone</a:t>
            </a:r>
            <a:endParaRPr lang="en-GB" sz="1600" dirty="0"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1096" y="1056758"/>
            <a:ext cx="6606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Possible mechanisms at the basis of mysterious </a:t>
            </a:r>
            <a:r>
              <a:rPr lang="en-US" sz="1600" b="1" dirty="0" err="1" smtClean="0">
                <a:solidFill>
                  <a:srgbClr val="FF0000"/>
                </a:solidFill>
              </a:rPr>
              <a:t>hadronic</a:t>
            </a:r>
            <a:r>
              <a:rPr lang="en-US" sz="1600" b="1" dirty="0" smtClean="0">
                <a:solidFill>
                  <a:srgbClr val="FF0000"/>
                </a:solidFill>
              </a:rPr>
              <a:t> SSA</a:t>
            </a:r>
          </a:p>
          <a:p>
            <a:endParaRPr lang="en-US" sz="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6567398" y="3789860"/>
            <a:ext cx="2417975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Anselmino</a:t>
            </a:r>
            <a:r>
              <a:rPr lang="en-US" sz="1000" b="1" dirty="0" smtClean="0"/>
              <a:t> et al. [</a:t>
            </a:r>
            <a:r>
              <a:rPr lang="en-US" sz="1000" b="1" dirty="0" err="1" smtClean="0"/>
              <a:t>arXiv</a:t>
            </a:r>
            <a:r>
              <a:rPr lang="en-US" sz="1000" b="1" dirty="0" smtClean="0"/>
              <a:t> 1304.7691]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848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0634" y="3617685"/>
            <a:ext cx="8523080" cy="27504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30634" y="843643"/>
            <a:ext cx="8523080" cy="2485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19509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98819" y="-76200"/>
            <a:ext cx="34003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TMDs Landscape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14" y="916214"/>
            <a:ext cx="75516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Phenomenology:</a:t>
            </a:r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gather active dynamic mechanisms </a:t>
            </a:r>
            <a:endParaRPr lang="en-US" sz="1600" dirty="0"/>
          </a:p>
          <a:p>
            <a:r>
              <a:rPr lang="en-US" sz="1600" dirty="0" smtClean="0"/>
              <a:t>         spin-orbit, short range correlations, energy loss in matter, collective motion</a:t>
            </a:r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make educated guesses on parton behavior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average transverse momentum, orbital motion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is the naïve interpretation of the observable sensible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214" y="3824809"/>
            <a:ext cx="80958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Predictive Power (applicability as for collinear PDFs):</a:t>
            </a:r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rigorous treatment, i.e. for tensor charge extraction, exploiting universality</a:t>
            </a:r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evolution well defined but not necessarily under control at medium-low energy</a:t>
            </a:r>
          </a:p>
          <a:p>
            <a:r>
              <a:rPr lang="en-US" sz="1600" dirty="0" smtClean="0"/>
              <a:t>       </a:t>
            </a:r>
            <a:endParaRPr lang="en-US" sz="8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scale dependence should improve with next-to-leading orders, as for k-factor in DY</a:t>
            </a:r>
          </a:p>
          <a:p>
            <a:endParaRPr lang="en-US" sz="800" dirty="0"/>
          </a:p>
          <a:p>
            <a:r>
              <a:rPr lang="en-US" sz="1600" dirty="0" smtClean="0"/>
              <a:t>       non 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parameters should be constrained by data</a:t>
            </a: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8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6285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80877" y="708528"/>
            <a:ext cx="4699001" cy="2792756"/>
            <a:chOff x="2802" y="504"/>
            <a:chExt cx="2960" cy="1747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844" y="1856"/>
              <a:ext cx="2918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Super High Momentum Spectrometer (SHMS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)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err="1">
                  <a:solidFill>
                    <a:srgbClr val="FFFF00"/>
                  </a:solidFill>
                </a:rPr>
                <a:t>u</a:t>
              </a:r>
              <a:r>
                <a:rPr lang="en-US" sz="1600" dirty="0" err="1" smtClean="0">
                  <a:solidFill>
                    <a:srgbClr val="FFFF00"/>
                  </a:solidFill>
                </a:rPr>
                <a:t>npolarized</a:t>
              </a:r>
              <a:r>
                <a:rPr lang="en-US" sz="1600" dirty="0" smtClean="0">
                  <a:solidFill>
                    <a:srgbClr val="FFFF00"/>
                  </a:solidFill>
                </a:rPr>
                <a:t> SIDIS,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802" y="525"/>
              <a:ext cx="675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Hall-C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13" name="Picture 9" descr="HallCne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504"/>
              <a:ext cx="1776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4189413" y="629365"/>
            <a:ext cx="4954588" cy="2797296"/>
            <a:chOff x="2639" y="2300"/>
            <a:chExt cx="3121" cy="1909"/>
          </a:xfrm>
        </p:grpSpPr>
        <p:pic>
          <p:nvPicPr>
            <p:cNvPr id="15" name="Picture 12" descr="hallacomb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2300"/>
              <a:ext cx="1999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221" y="3778"/>
              <a:ext cx="2539" cy="4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Spectrometer </a:t>
              </a:r>
              <a:r>
                <a:rPr lang="en-US" sz="1600" dirty="0">
                  <a:solidFill>
                    <a:srgbClr val="FFFF00"/>
                  </a:solidFill>
                </a:rPr>
                <a:t>p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air</a:t>
              </a: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,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polarized </a:t>
              </a:r>
              <a:r>
                <a:rPr lang="en-US" sz="1600" baseline="30000" dirty="0" smtClean="0">
                  <a:solidFill>
                    <a:srgbClr val="FFFF00"/>
                  </a:solidFill>
                  <a:latin typeface="Arial" charset="0"/>
                </a:rPr>
                <a:t>3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He target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up to </a:t>
              </a:r>
              <a:r>
                <a:rPr lang="en-US" sz="1600" dirty="0">
                  <a:solidFill>
                    <a:srgbClr val="FFFF00"/>
                  </a:solidFill>
                </a:rPr>
                <a:t>to </a:t>
              </a: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38 </a:t>
              </a:r>
              <a:r>
                <a:rPr lang="en-US" sz="1600" dirty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-2 </a:t>
              </a:r>
              <a:r>
                <a:rPr lang="en-US" sz="1600" dirty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>
                  <a:solidFill>
                    <a:srgbClr val="FFFF00"/>
                  </a:solidFill>
                </a:rPr>
                <a:t>-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1</a:t>
              </a:r>
              <a:r>
                <a:rPr lang="en-US" sz="1600" dirty="0" smtClean="0">
                  <a:solidFill>
                    <a:srgbClr val="FFFF00"/>
                  </a:solidFill>
                </a:rPr>
                <a:t>,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639" y="2412"/>
              <a:ext cx="67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SzPct val="150000"/>
              </a:pPr>
              <a:r>
                <a:rPr lang="en-US" b="1" dirty="0" smtClean="0">
                  <a:solidFill>
                    <a:srgbClr val="FFFF00"/>
                  </a:solidFill>
                  <a:latin typeface="Arial" charset="0"/>
                </a:rPr>
                <a:t>Hall-A</a:t>
              </a:r>
              <a:endParaRPr lang="en-US" b="1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72277" y="3534545"/>
            <a:ext cx="4803354" cy="3039216"/>
            <a:chOff x="5018" y="3581400"/>
            <a:chExt cx="5021691" cy="334896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4064" y="3646689"/>
              <a:ext cx="1122695" cy="508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  <a:latin typeface="Arial" charset="0"/>
                </a:rPr>
                <a:t>Hall-B</a:t>
              </a:r>
              <a:endParaRPr lang="en-US" sz="24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5018" y="6234555"/>
              <a:ext cx="5021691" cy="69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>
                  <a:solidFill>
                    <a:srgbClr val="FFFF00"/>
                  </a:solidFill>
                  <a:latin typeface="Arial" charset="0"/>
                </a:rPr>
                <a:t>CLAS12 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H</a:t>
              </a:r>
              <a:r>
                <a:rPr lang="en-US" sz="1600" dirty="0" smtClean="0">
                  <a:solidFill>
                    <a:srgbClr val="FFFF00"/>
                  </a:solidFill>
                </a:rPr>
                <a:t>D-ice (H,D)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 polarized targets up to </a:t>
              </a:r>
            </a:p>
            <a:p>
              <a:pPr>
                <a:spcBef>
                  <a:spcPct val="20000"/>
                </a:spcBef>
                <a:buFont typeface="Times" charset="0"/>
                <a:buNone/>
              </a:pPr>
              <a:r>
                <a:rPr lang="en-US" sz="1600" dirty="0" smtClean="0">
                  <a:solidFill>
                    <a:srgbClr val="FFFF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35 </a:t>
              </a:r>
              <a:r>
                <a:rPr lang="en-US" sz="1600" dirty="0" smtClean="0">
                  <a:solidFill>
                    <a:srgbClr val="FFFF00"/>
                  </a:solidFill>
                </a:rPr>
                <a:t>cm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-2 </a:t>
              </a:r>
              <a:r>
                <a:rPr lang="en-US" sz="1600" dirty="0" smtClean="0">
                  <a:solidFill>
                    <a:srgbClr val="FFFF00"/>
                  </a:solidFill>
                </a:rPr>
                <a:t>s</a:t>
              </a:r>
              <a:r>
                <a:rPr lang="en-US" sz="1600" baseline="30000" dirty="0" smtClean="0">
                  <a:solidFill>
                    <a:srgbClr val="FFFF00"/>
                  </a:solidFill>
                </a:rPr>
                <a:t>-1</a:t>
              </a:r>
              <a:r>
                <a:rPr lang="en-US" sz="1600" dirty="0" smtClean="0">
                  <a:solidFill>
                    <a:srgbClr val="FFFF00"/>
                  </a:solidFill>
                </a:rPr>
                <a:t>, “complete” </a:t>
              </a:r>
              <a:r>
                <a:rPr lang="en-US" sz="1600" dirty="0" smtClean="0">
                  <a:solidFill>
                    <a:srgbClr val="FFFF00"/>
                  </a:solidFill>
                  <a:latin typeface="Arial" charset="0"/>
                </a:rPr>
                <a:t>acceptance</a:t>
              </a:r>
              <a:r>
                <a:rPr lang="en-US" sz="1600" dirty="0" smtClean="0">
                  <a:solidFill>
                    <a:srgbClr val="FFFF00"/>
                  </a:solidFill>
                </a:rPr>
                <a:t>, hadron ID</a:t>
              </a:r>
              <a:endParaRPr lang="en-US" sz="1600" dirty="0">
                <a:solidFill>
                  <a:srgbClr val="FFFF00"/>
                </a:solidFill>
                <a:latin typeface="Arial" charset="0"/>
              </a:endParaRPr>
            </a:p>
          </p:txBody>
        </p:sp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5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79" y="3581400"/>
              <a:ext cx="269557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8" y="3469516"/>
            <a:ext cx="3613030" cy="24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993278" y="5926838"/>
            <a:ext cx="4150722" cy="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SOLID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en-US" sz="1600" baseline="30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He, NH</a:t>
            </a:r>
            <a:r>
              <a:rPr lang="en-US" sz="1600" baseline="-25000" dirty="0" smtClean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polarized targets up to</a:t>
            </a:r>
          </a:p>
          <a:p>
            <a:pPr>
              <a:spcBef>
                <a:spcPct val="20000"/>
              </a:spcBef>
              <a:buFont typeface="Times" charset="0"/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10</a:t>
            </a:r>
            <a:r>
              <a:rPr lang="en-US" sz="1600" baseline="30000" dirty="0" smtClean="0">
                <a:solidFill>
                  <a:srgbClr val="FFFF00"/>
                </a:solidFill>
              </a:rPr>
              <a:t>36 </a:t>
            </a:r>
            <a:r>
              <a:rPr lang="en-US" sz="1600" dirty="0" smtClean="0">
                <a:solidFill>
                  <a:srgbClr val="FFFF00"/>
                </a:solidFill>
              </a:rPr>
              <a:t>cm</a:t>
            </a:r>
            <a:r>
              <a:rPr lang="en-US" sz="1600" baseline="30000" dirty="0" smtClean="0">
                <a:solidFill>
                  <a:srgbClr val="FFFF00"/>
                </a:solidFill>
              </a:rPr>
              <a:t>-2 </a:t>
            </a:r>
            <a:r>
              <a:rPr lang="en-US" sz="1600" dirty="0" smtClean="0">
                <a:solidFill>
                  <a:srgbClr val="FFFF00"/>
                </a:solidFill>
              </a:rPr>
              <a:t>s</a:t>
            </a:r>
            <a:r>
              <a:rPr lang="en-US" sz="1600" baseline="30000" dirty="0" smtClean="0">
                <a:solidFill>
                  <a:srgbClr val="FFFF00"/>
                </a:solidFill>
              </a:rPr>
              <a:t>-1</a:t>
            </a:r>
            <a:r>
              <a:rPr lang="en-US" sz="1600" dirty="0" smtClean="0">
                <a:solidFill>
                  <a:srgbClr val="FFFF00"/>
                </a:solidFill>
              </a:rPr>
              <a:t>, large</a:t>
            </a:r>
            <a:r>
              <a:rPr lang="en-US" sz="1600" dirty="0" smtClean="0">
                <a:solidFill>
                  <a:srgbClr val="FFFF00"/>
                </a:solidFill>
                <a:latin typeface="Arial" charset="0"/>
              </a:rPr>
              <a:t> acceptance</a:t>
            </a:r>
            <a:r>
              <a:rPr lang="en-US" sz="1600" dirty="0" smtClean="0">
                <a:solidFill>
                  <a:srgbClr val="FFFF00"/>
                </a:solidFill>
              </a:rPr>
              <a:t>, pion ID</a:t>
            </a:r>
            <a:endParaRPr lang="en-US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25694" y="3534544"/>
            <a:ext cx="1068388" cy="3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SzPct val="150000"/>
            </a:pP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Hall-A</a:t>
            </a:r>
            <a:endParaRPr lang="en-US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63191" y="-76200"/>
            <a:ext cx="52715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JLab12 Experimental Halls</a:t>
            </a: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84696" y="-76200"/>
            <a:ext cx="50285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SIDIS @ JLAB12  (2017++)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88729" y="961404"/>
            <a:ext cx="5423336" cy="5423336"/>
            <a:chOff x="-212436" y="1025333"/>
            <a:chExt cx="5423336" cy="5423336"/>
          </a:xfrm>
        </p:grpSpPr>
        <p:pic>
          <p:nvPicPr>
            <p:cNvPr id="2" name="Picture 1" descr="clas12proj-collins_hermes_compas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1025333"/>
              <a:ext cx="5423336" cy="542333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752346" y="1148578"/>
              <a:ext cx="1681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C</a:t>
              </a:r>
              <a:r>
                <a:rPr lang="en-US" sz="1400" dirty="0" smtClean="0">
                  <a:solidFill>
                    <a:srgbClr val="0000FF"/>
                  </a:solidFill>
                </a:rPr>
                <a:t>12-11-111  Hall-B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4341" y="1084649"/>
            <a:ext cx="184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Collins asymmetry: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61" y="3887163"/>
            <a:ext cx="4163218" cy="26239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70161" y="797698"/>
            <a:ext cx="1831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Sivers</a:t>
            </a:r>
            <a:r>
              <a:rPr lang="en-US" sz="1400" b="1" dirty="0" smtClean="0">
                <a:solidFill>
                  <a:srgbClr val="FF0000"/>
                </a:solidFill>
              </a:rPr>
              <a:t>  asymmetry: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4" name="Picture 23" descr="EPJA_Siv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61" y="1125640"/>
            <a:ext cx="3775999" cy="27086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64715" y="3834332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00FF"/>
                </a:solidFill>
              </a:rPr>
              <a:t>12-10-006 Hall-A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1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4992" y="-76200"/>
            <a:ext cx="42679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Lattice Achievements</a:t>
            </a:r>
            <a:endParaRPr lang="en-US" sz="3600" b="1" baseline="-250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3" name="Picture 12" descr="Lattice_signch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" y="3678579"/>
            <a:ext cx="3642170" cy="28333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867" y="3795693"/>
            <a:ext cx="1334552" cy="1220459"/>
          </a:xfrm>
          <a:prstGeom prst="rect">
            <a:avLst/>
          </a:prstGeom>
        </p:spPr>
      </p:pic>
      <p:pic>
        <p:nvPicPr>
          <p:cNvPr id="2" name="Picture 1" descr="Lattice_h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5" y="3753660"/>
            <a:ext cx="4126544" cy="2810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85" y="3340025"/>
            <a:ext cx="129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Sivers</a:t>
            </a:r>
            <a:r>
              <a:rPr lang="en-US" sz="1600" dirty="0" smtClean="0"/>
              <a:t> shifts 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067329" y="886833"/>
            <a:ext cx="1449410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K-F Liu  @ this Conf.</a:t>
            </a:r>
            <a:endParaRPr lang="en-US" sz="1000" dirty="0"/>
          </a:p>
        </p:txBody>
      </p:sp>
      <p:pic>
        <p:nvPicPr>
          <p:cNvPr id="4" name="Picture 3" descr="Lattice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5" y="1133072"/>
            <a:ext cx="3047955" cy="2121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982" y="822842"/>
            <a:ext cx="2659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Nucleon mass components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968285" y="3345647"/>
            <a:ext cx="2343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Transversity</a:t>
            </a:r>
            <a:r>
              <a:rPr lang="en-US" sz="1600" dirty="0" smtClean="0"/>
              <a:t> distribution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520" y="999784"/>
            <a:ext cx="3359000" cy="22544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31329" y="875482"/>
            <a:ext cx="1888232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K-F Liu++  [</a:t>
            </a:r>
            <a:r>
              <a:rPr lang="en-US" sz="1000" b="1" dirty="0" err="1" smtClean="0"/>
              <a:t>arXiv</a:t>
            </a:r>
            <a:r>
              <a:rPr lang="en-US" sz="1000" b="1" dirty="0"/>
              <a:t> </a:t>
            </a:r>
            <a:r>
              <a:rPr lang="en-US" sz="1000" b="1" dirty="0" smtClean="0"/>
              <a:t>1203.6388]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7326888" y="3387180"/>
            <a:ext cx="1642021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H-W Lin @ QCD-</a:t>
            </a:r>
            <a:r>
              <a:rPr lang="en-US" sz="1000" b="1" dirty="0" err="1" smtClean="0"/>
              <a:t>Evol</a:t>
            </a:r>
            <a:r>
              <a:rPr lang="en-US" sz="1000" b="1" dirty="0" smtClean="0"/>
              <a:t> 13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4852019" y="824980"/>
            <a:ext cx="2078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Spin </a:t>
            </a:r>
            <a:r>
              <a:rPr lang="en-US" sz="1600" dirty="0" err="1" smtClean="0"/>
              <a:t>dsecomposition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8686800" y="3881120"/>
            <a:ext cx="332761" cy="209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158480" y="6278880"/>
            <a:ext cx="810429" cy="2856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0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71501" y="1097648"/>
            <a:ext cx="3914353" cy="1015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31016" y="-76200"/>
            <a:ext cx="39359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Future: EIC and LHC</a:t>
            </a: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3D PDFs: path to the LHC,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2016, LNF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39539" y="1039091"/>
            <a:ext cx="3858593" cy="5165436"/>
            <a:chOff x="4704111" y="1039091"/>
            <a:chExt cx="3858593" cy="5165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4111" y="1039091"/>
              <a:ext cx="3858593" cy="5165436"/>
            </a:xfrm>
            <a:prstGeom prst="rect">
              <a:avLst/>
            </a:prstGeom>
          </p:spPr>
        </p:pic>
        <p:sp>
          <p:nvSpPr>
            <p:cNvPr id="4" name="Right Triangle 3"/>
            <p:cNvSpPr/>
            <p:nvPr/>
          </p:nvSpPr>
          <p:spPr>
            <a:xfrm rot="16200000">
              <a:off x="6599465" y="3116034"/>
              <a:ext cx="1759860" cy="1968502"/>
            </a:xfrm>
            <a:prstGeom prst="rtTriangle">
              <a:avLst/>
            </a:prstGeom>
            <a:solidFill>
              <a:srgbClr val="008000">
                <a:alpha val="3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324928" y="2594429"/>
              <a:ext cx="244928" cy="117929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88006" y="2503725"/>
              <a:ext cx="441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EIC</a:t>
              </a:r>
              <a:endParaRPr lang="en-US" sz="1200" dirty="0"/>
            </a:p>
          </p:txBody>
        </p:sp>
      </p:grpSp>
      <p:pic>
        <p:nvPicPr>
          <p:cNvPr id="15" name="Picture 14" descr="x-q2-polccdi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7108" b="4085"/>
          <a:stretch/>
        </p:blipFill>
        <p:spPr>
          <a:xfrm>
            <a:off x="172357" y="2585364"/>
            <a:ext cx="4862283" cy="339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714" y="1197429"/>
            <a:ext cx="3914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EIC will provide data in the much needed</a:t>
            </a:r>
          </a:p>
          <a:p>
            <a:r>
              <a:rPr lang="en-US" sz="1600" dirty="0" smtClean="0"/>
              <a:t>“intermediate” energy region matching </a:t>
            </a:r>
          </a:p>
          <a:p>
            <a:r>
              <a:rPr lang="en-US" sz="1600" dirty="0" smtClean="0"/>
              <a:t>“pure” </a:t>
            </a:r>
            <a:r>
              <a:rPr lang="en-US" sz="1600" dirty="0" err="1" smtClean="0"/>
              <a:t>pQCD</a:t>
            </a:r>
            <a:r>
              <a:rPr lang="en-US" sz="1600" dirty="0" smtClean="0"/>
              <a:t> with “pure” TMD regime.</a:t>
            </a:r>
          </a:p>
        </p:txBody>
      </p:sp>
      <p:sp>
        <p:nvSpPr>
          <p:cNvPr id="17" name="Right Triangle 16"/>
          <p:cNvSpPr/>
          <p:nvPr/>
        </p:nvSpPr>
        <p:spPr>
          <a:xfrm rot="16200000">
            <a:off x="3927931" y="4715328"/>
            <a:ext cx="633186" cy="1162959"/>
          </a:xfrm>
          <a:prstGeom prst="rtTriangle">
            <a:avLst/>
          </a:prstGeom>
          <a:solidFill>
            <a:srgbClr val="C4A5BF">
              <a:alpha val="55000"/>
            </a:srgb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6200000">
            <a:off x="8355696" y="4435023"/>
            <a:ext cx="633186" cy="453572"/>
          </a:xfrm>
          <a:prstGeom prst="rtTriangle">
            <a:avLst/>
          </a:prstGeom>
          <a:solidFill>
            <a:srgbClr val="660066">
              <a:alpha val="55000"/>
            </a:srgb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60356" y="2805793"/>
            <a:ext cx="244928" cy="11792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43754" y="2706925"/>
            <a:ext cx="68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JLab12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21720" y="6141775"/>
            <a:ext cx="398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See L. </a:t>
            </a:r>
            <a:r>
              <a:rPr lang="en-US" dirty="0" err="1" smtClean="0">
                <a:solidFill>
                  <a:srgbClr val="FF6600"/>
                </a:solidFill>
              </a:rPr>
              <a:t>Pappalaro</a:t>
            </a:r>
            <a:r>
              <a:rPr lang="en-US" dirty="0" smtClean="0">
                <a:solidFill>
                  <a:srgbClr val="FF6600"/>
                </a:solidFill>
              </a:rPr>
              <a:t> and M. </a:t>
            </a:r>
            <a:r>
              <a:rPr lang="en-US" dirty="0" err="1" smtClean="0">
                <a:solidFill>
                  <a:srgbClr val="FF6600"/>
                </a:solidFill>
              </a:rPr>
              <a:t>Radici</a:t>
            </a:r>
            <a:r>
              <a:rPr lang="en-US" dirty="0" smtClean="0">
                <a:solidFill>
                  <a:srgbClr val="FF6600"/>
                </a:solidFill>
              </a:rPr>
              <a:t> talks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9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69843" y="2599615"/>
            <a:ext cx="745141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Constrain models in the valence and sea region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factorization, universality and evolution 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	 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Study higher twist effects </a:t>
            </a: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Investigate non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>
                <a:solidFill>
                  <a:srgbClr val="0000FF"/>
                </a:solidFill>
                <a:latin typeface="Arial" pitchFamily="-108" charset="0"/>
              </a:rPr>
              <a:t> to </a:t>
            </a:r>
            <a:r>
              <a:rPr lang="en-US" sz="1600" dirty="0" err="1" smtClean="0">
                <a:solidFill>
                  <a:srgbClr val="0000FF"/>
                </a:solidFill>
                <a:latin typeface="Arial" pitchFamily="-108" charset="0"/>
              </a:rPr>
              <a:t>perturbative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transition (along P</a:t>
            </a:r>
            <a:r>
              <a:rPr lang="en-US" sz="1600" baseline="-25000" dirty="0" smtClean="0">
                <a:solidFill>
                  <a:srgbClr val="0000FF"/>
                </a:solidFill>
                <a:latin typeface="Arial" pitchFamily="-108" charset="0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) </a:t>
            </a:r>
          </a:p>
          <a:p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Flavor </a:t>
            </a:r>
            <a:r>
              <a:rPr lang="en-US" sz="1600" dirty="0">
                <a:solidFill>
                  <a:srgbClr val="0000FF"/>
                </a:solidFill>
              </a:rPr>
              <a:t>separation via proton and deuteron </a:t>
            </a:r>
            <a:r>
              <a:rPr lang="en-US" sz="1600" dirty="0" smtClean="0">
                <a:solidFill>
                  <a:srgbClr val="0000FF"/>
                </a:solidFill>
              </a:rPr>
              <a:t>targets and hadron ID</a:t>
            </a: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endParaRPr lang="en-US" sz="1600" dirty="0" smtClean="0">
              <a:solidFill>
                <a:srgbClr val="0000FF"/>
              </a:solidFill>
              <a:latin typeface="Arial" pitchFamily="-108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Arial" pitchFamily="-108" charset="0"/>
              </a:rPr>
              <a:t>  Test of Lattice QCD calculations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70485" y="-76200"/>
            <a:ext cx="2456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Conclusions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2487" y="1693355"/>
            <a:ext cx="7487786" cy="44591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180" y="5793581"/>
            <a:ext cx="8861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A c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omprehensive study </a:t>
            </a:r>
            <a:r>
              <a:rPr lang="en-US" dirty="0" smtClean="0">
                <a:solidFill>
                  <a:srgbClr val="FF0000"/>
                </a:solidFill>
                <a:latin typeface="Times New Roman" pitchFamily="-108" charset="0"/>
              </a:rPr>
              <a:t>provides access to the peculiar dynamics of the QCD confined world</a:t>
            </a:r>
            <a:r>
              <a:rPr lang="en-US" b="0" dirty="0" smtClean="0">
                <a:solidFill>
                  <a:srgbClr val="FF0000"/>
                </a:solidFill>
                <a:latin typeface="Times New Roman" pitchFamily="-10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290" y="1758388"/>
            <a:ext cx="7620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-108" charset="0"/>
              </a:rPr>
              <a:t>Next step: Moving from phenomenology to rigorous treatment (predictive power)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78637" y="2389919"/>
            <a:ext cx="6778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New data coming from SIDIS, DY, </a:t>
            </a:r>
            <a:r>
              <a:rPr lang="en-US" sz="1600" dirty="0" err="1" smtClean="0">
                <a:latin typeface="Arial"/>
                <a:cs typeface="Arial"/>
              </a:rPr>
              <a:t>e+e</a:t>
            </a:r>
            <a:r>
              <a:rPr lang="en-US" sz="1600" dirty="0" smtClean="0">
                <a:latin typeface="Arial"/>
                <a:cs typeface="Arial"/>
              </a:rPr>
              <a:t>- and </a:t>
            </a:r>
            <a:r>
              <a:rPr lang="en-US" sz="1600" dirty="0" err="1" smtClean="0">
                <a:latin typeface="Arial"/>
                <a:cs typeface="Arial"/>
              </a:rPr>
              <a:t>pp</a:t>
            </a:r>
            <a:r>
              <a:rPr lang="en-US" sz="1600" dirty="0" smtClean="0">
                <a:latin typeface="Arial"/>
                <a:cs typeface="Arial"/>
              </a:rPr>
              <a:t> reactions should allow to: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290" y="866382"/>
            <a:ext cx="770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/>
                <a:cs typeface="Times"/>
              </a:rPr>
              <a:t>T</a:t>
            </a:r>
            <a:r>
              <a:rPr lang="en-US" dirty="0" smtClean="0">
                <a:latin typeface="Times"/>
                <a:cs typeface="Times"/>
              </a:rPr>
              <a:t>he last decade provided many evidences that correlation </a:t>
            </a:r>
            <a:r>
              <a:rPr lang="en-US" dirty="0">
                <a:latin typeface="Times"/>
                <a:cs typeface="Times"/>
              </a:rPr>
              <a:t>of </a:t>
            </a:r>
            <a:r>
              <a:rPr lang="en-US" dirty="0" err="1" smtClean="0">
                <a:latin typeface="Times"/>
                <a:cs typeface="Times"/>
              </a:rPr>
              <a:t>partonic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transverse degrees of freedom </a:t>
            </a:r>
            <a:r>
              <a:rPr lang="en-US" dirty="0" smtClean="0">
                <a:latin typeface="Times"/>
                <a:cs typeface="Times"/>
              </a:rPr>
              <a:t>in the nucleon do </a:t>
            </a:r>
            <a:r>
              <a:rPr lang="en-US" dirty="0">
                <a:latin typeface="Times"/>
                <a:cs typeface="Times"/>
              </a:rPr>
              <a:t>exist </a:t>
            </a:r>
            <a:r>
              <a:rPr lang="en-US" dirty="0" smtClean="0">
                <a:latin typeface="Times"/>
                <a:cs typeface="Times"/>
              </a:rPr>
              <a:t>and </a:t>
            </a:r>
            <a:r>
              <a:rPr lang="en-US" dirty="0">
                <a:latin typeface="Times"/>
                <a:cs typeface="Times"/>
              </a:rPr>
              <a:t>manifest in </a:t>
            </a:r>
            <a:r>
              <a:rPr lang="en-US" dirty="0" err="1">
                <a:latin typeface="Times"/>
                <a:cs typeface="Times"/>
              </a:rPr>
              <a:t>hadronic</a:t>
            </a:r>
            <a:r>
              <a:rPr lang="en-US" dirty="0">
                <a:latin typeface="Times"/>
                <a:cs typeface="Times"/>
              </a:rPr>
              <a:t> interactions</a:t>
            </a: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2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lliptical_Flow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10" y="2502363"/>
            <a:ext cx="3992781" cy="2950206"/>
          </a:xfrm>
          <a:prstGeom prst="rect">
            <a:avLst/>
          </a:prstGeom>
        </p:spPr>
      </p:pic>
      <p:pic>
        <p:nvPicPr>
          <p:cNvPr id="17" name="Picture 16" descr="Ellipticla_Flow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10" y="2554432"/>
            <a:ext cx="3080607" cy="30421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257428" y="-76200"/>
            <a:ext cx="24830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Elliptic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ALI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9" y="3976848"/>
            <a:ext cx="830118" cy="859076"/>
          </a:xfrm>
          <a:prstGeom prst="rect">
            <a:avLst/>
          </a:prstGeom>
        </p:spPr>
      </p:pic>
      <p:pic>
        <p:nvPicPr>
          <p:cNvPr id="11" name="Picture 10" descr="ALICE_xse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42" y="1724560"/>
            <a:ext cx="5288221" cy="523807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69" y="1039091"/>
            <a:ext cx="491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collective motion in small systems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3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CD_lagrang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674040"/>
            <a:ext cx="6419272" cy="802409"/>
          </a:xfrm>
          <a:prstGeom prst="rect">
            <a:avLst/>
          </a:prstGeom>
        </p:spPr>
      </p:pic>
      <p:pic>
        <p:nvPicPr>
          <p:cNvPr id="7" name="Picture 6" descr="Nucleon_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19" y="1681909"/>
            <a:ext cx="3260746" cy="393820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974403" y="1843441"/>
            <a:ext cx="3019504" cy="153936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8718" y="1816070"/>
            <a:ext cx="2897281" cy="19015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44008" y="-76200"/>
            <a:ext cx="71098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Strong-Force Confined-Universe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328" y="2160836"/>
            <a:ext cx="2134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Dynamic Spin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- Parton polarization</a:t>
            </a:r>
          </a:p>
          <a:p>
            <a:r>
              <a:rPr lang="en-US" sz="1600" dirty="0" smtClean="0"/>
              <a:t>  - Orbital motion  </a:t>
            </a:r>
          </a:p>
          <a:p>
            <a:r>
              <a:rPr lang="en-US" sz="1600" dirty="0" smtClean="0"/>
              <a:t>  - Form Factors</a:t>
            </a:r>
          </a:p>
          <a:p>
            <a:r>
              <a:rPr lang="en-US" sz="1600" dirty="0" smtClean="0"/>
              <a:t>  - Magnetic Moment</a:t>
            </a:r>
          </a:p>
        </p:txBody>
      </p:sp>
      <p:sp>
        <p:nvSpPr>
          <p:cNvPr id="14" name="Oval 13"/>
          <p:cNvSpPr/>
          <p:nvPr/>
        </p:nvSpPr>
        <p:spPr>
          <a:xfrm>
            <a:off x="5710931" y="4149150"/>
            <a:ext cx="3282976" cy="18670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84175" y="4432735"/>
            <a:ext cx="2431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Color charge density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 Nucleon tomography</a:t>
            </a:r>
          </a:p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-  </a:t>
            </a:r>
            <a:r>
              <a:rPr lang="en-US" sz="1600" dirty="0">
                <a:solidFill>
                  <a:srgbClr val="000000"/>
                </a:solidFill>
              </a:rPr>
              <a:t>D</a:t>
            </a:r>
            <a:r>
              <a:rPr lang="en-US" sz="1600" dirty="0" smtClean="0">
                <a:solidFill>
                  <a:srgbClr val="000000"/>
                </a:solidFill>
              </a:rPr>
              <a:t>iffractive physics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-  Gluon saturation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-  Color force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137" y="4467370"/>
            <a:ext cx="3124007" cy="167831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9421" y="4661990"/>
            <a:ext cx="217239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Hadronization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pin</a:t>
            </a:r>
            <a:r>
              <a:rPr lang="en-US" sz="1600" dirty="0"/>
              <a:t>-orbit </a:t>
            </a:r>
            <a:r>
              <a:rPr lang="en-US" sz="1600" dirty="0" smtClean="0"/>
              <a:t>effects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</a:t>
            </a:r>
            <a:r>
              <a:rPr lang="en-US" sz="1600" dirty="0" smtClean="0"/>
              <a:t>arton energy loss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  Jet </a:t>
            </a:r>
            <a:r>
              <a:rPr lang="en-US" sz="1600" dirty="0">
                <a:solidFill>
                  <a:srgbClr val="000000"/>
                </a:solidFill>
              </a:rPr>
              <a:t>quenching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65903" y="2137746"/>
            <a:ext cx="195237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Parton Correlations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</a:t>
            </a:r>
            <a:r>
              <a:rPr lang="en-US" sz="1600" dirty="0" err="1" smtClean="0"/>
              <a:t>dPDFs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- Short range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- MPI</a:t>
            </a:r>
          </a:p>
          <a:p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912" y="1213784"/>
            <a:ext cx="6576260" cy="511312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2054" y="890137"/>
            <a:ext cx="4325309" cy="23574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5524" name="Line 4"/>
          <p:cNvSpPr>
            <a:spLocks noChangeShapeType="1"/>
          </p:cNvSpPr>
          <p:nvPr/>
        </p:nvSpPr>
        <p:spPr bwMode="auto">
          <a:xfrm>
            <a:off x="1589058" y="6146215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46031" y="-76200"/>
            <a:ext cx="51058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3D Nucleon Structure</a:t>
            </a:r>
          </a:p>
        </p:txBody>
      </p:sp>
      <p:sp>
        <p:nvSpPr>
          <p:cNvPr id="2" name="Right Triangle 1"/>
          <p:cNvSpPr/>
          <p:nvPr/>
        </p:nvSpPr>
        <p:spPr>
          <a:xfrm>
            <a:off x="2237910" y="4481476"/>
            <a:ext cx="1121785" cy="1664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912" y="4375720"/>
            <a:ext cx="902422" cy="912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37910" y="5391716"/>
            <a:ext cx="625334" cy="80068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20595" y="4768273"/>
            <a:ext cx="742649" cy="62344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2070" y="3671217"/>
            <a:ext cx="21117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Longitudinal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momentum</a:t>
            </a:r>
          </a:p>
          <a:p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r>
              <a:rPr lang="en-US" i="1" dirty="0" smtClean="0">
                <a:solidFill>
                  <a:srgbClr val="0000FF"/>
                </a:solidFill>
              </a:rPr>
              <a:t>=</a:t>
            </a:r>
            <a:r>
              <a:rPr lang="en-US" i="1" dirty="0" err="1" smtClean="0">
                <a:solidFill>
                  <a:srgbClr val="0000FF"/>
                </a:solidFill>
              </a:rPr>
              <a:t>xP</a:t>
            </a:r>
            <a:r>
              <a:rPr lang="en-US" i="1" baseline="30000" dirty="0" smtClean="0">
                <a:solidFill>
                  <a:srgbClr val="0000FF"/>
                </a:solidFill>
              </a:rPr>
              <a:t>+</a:t>
            </a:r>
            <a:endParaRPr lang="en-US" i="1" baseline="30000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514273" y="2920992"/>
            <a:ext cx="1546750" cy="66829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1166">
            <a:off x="6412667" y="5510268"/>
            <a:ext cx="156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plane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59740" y="2041498"/>
            <a:ext cx="274808" cy="814276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66605" y="2920992"/>
            <a:ext cx="342644" cy="854364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911933" y="2079879"/>
            <a:ext cx="436247" cy="369332"/>
            <a:chOff x="6026548" y="1194323"/>
            <a:chExt cx="436247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6026548" y="1194323"/>
              <a:ext cx="436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0000FF"/>
                  </a:solidFill>
                </a:rPr>
                <a:t>k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36418" y="3008011"/>
            <a:ext cx="449209" cy="369332"/>
            <a:chOff x="6026548" y="1194323"/>
            <a:chExt cx="449209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6026548" y="1194323"/>
              <a:ext cx="44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rgbClr val="0000FF"/>
                  </a:solidFill>
                </a:rPr>
                <a:t>b</a:t>
              </a:r>
              <a:r>
                <a:rPr lang="en-US" i="1" baseline="-25000" dirty="0" err="1" smtClean="0">
                  <a:solidFill>
                    <a:srgbClr val="0000FF"/>
                  </a:solidFill>
                </a:rPr>
                <a:t>T</a:t>
              </a:r>
              <a:endParaRPr lang="en-US" i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133236" y="1249584"/>
              <a:ext cx="176217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6599644" y="1733721"/>
            <a:ext cx="202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momentum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05359" y="3259093"/>
            <a:ext cx="1744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Transverse position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71270" y="4666142"/>
            <a:ext cx="29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17426" y="5895175"/>
            <a:ext cx="2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avoye LET"/>
                <a:cs typeface="Savoye LET"/>
              </a:rPr>
              <a:t>l</a:t>
            </a:r>
            <a:endParaRPr lang="en-US" baseline="30000" dirty="0">
              <a:solidFill>
                <a:srgbClr val="FF0000"/>
              </a:solidFill>
              <a:latin typeface="Savoye LET"/>
              <a:cs typeface="Savoye LET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773310"/>
              </p:ext>
            </p:extLst>
          </p:nvPr>
        </p:nvGraphicFramePr>
        <p:xfrm>
          <a:off x="1457470" y="921369"/>
          <a:ext cx="1305427" cy="42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483" name="Equation" r:id="rId5" imgW="812800" imgH="266700" progId="Equation.3">
                  <p:embed/>
                </p:oleObj>
              </mc:Choice>
              <mc:Fallback>
                <p:oleObj name="Equation" r:id="rId5" imgW="812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7470" y="921369"/>
                        <a:ext cx="1305427" cy="428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003810"/>
              </p:ext>
            </p:extLst>
          </p:nvPr>
        </p:nvGraphicFramePr>
        <p:xfrm>
          <a:off x="406471" y="1849171"/>
          <a:ext cx="889203" cy="41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484" name="Equation" r:id="rId7" imgW="571500" imgH="266700" progId="Equation.3">
                  <p:embed/>
                </p:oleObj>
              </mc:Choice>
              <mc:Fallback>
                <p:oleObj name="Equation" r:id="rId7" imgW="57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471" y="1849171"/>
                        <a:ext cx="889203" cy="413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76954"/>
              </p:ext>
            </p:extLst>
          </p:nvPr>
        </p:nvGraphicFramePr>
        <p:xfrm>
          <a:off x="2340693" y="1790685"/>
          <a:ext cx="211772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485" name="Equation" r:id="rId9" imgW="1358900" imgH="317500" progId="Equation.3">
                  <p:embed/>
                </p:oleObj>
              </mc:Choice>
              <mc:Fallback>
                <p:oleObj name="Equation" r:id="rId9" imgW="1358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40693" y="1790685"/>
                        <a:ext cx="2117725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83478" y="5506610"/>
            <a:ext cx="1516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Photon </a:t>
            </a:r>
            <a:r>
              <a:rPr lang="en-US" sz="1400" dirty="0" err="1" smtClean="0"/>
              <a:t>Virtuality</a:t>
            </a:r>
            <a:endParaRPr lang="en-US" sz="1400" dirty="0" smtClean="0"/>
          </a:p>
          <a:p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  <a:endParaRPr lang="en-US" i="1" baseline="300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435424"/>
              </p:ext>
            </p:extLst>
          </p:nvPr>
        </p:nvGraphicFramePr>
        <p:xfrm>
          <a:off x="1649168" y="2806188"/>
          <a:ext cx="5937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486" name="Equation" r:id="rId11" imgW="393700" imgH="254000" progId="Equation.3">
                  <p:embed/>
                </p:oleObj>
              </mc:Choice>
              <mc:Fallback>
                <p:oleObj name="Equation" r:id="rId11" imgW="3937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49168" y="2806188"/>
                        <a:ext cx="5937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 rot="2338822">
            <a:off x="1224073" y="2341292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 rot="19437630">
            <a:off x="839590" y="1342912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2" name="Line 13"/>
          <p:cNvSpPr>
            <a:spLocks noChangeShapeType="1"/>
          </p:cNvSpPr>
          <p:nvPr/>
        </p:nvSpPr>
        <p:spPr bwMode="auto">
          <a:xfrm flipH="1">
            <a:off x="877454" y="1349712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>
            <a:off x="948480" y="2250462"/>
            <a:ext cx="700687" cy="6053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 rot="2481873">
            <a:off x="2448685" y="1379046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latin typeface="Arial" pitchFamily="-108" charset="0"/>
              </a:rPr>
              <a:t>d</a:t>
            </a:r>
            <a:r>
              <a:rPr lang="en-US" sz="1200" b="0" baseline="30000" dirty="0">
                <a:latin typeface="Arial" pitchFamily="-108" charset="0"/>
              </a:rPr>
              <a:t>2</a:t>
            </a:r>
            <a:r>
              <a:rPr lang="en-US" sz="1200" b="0" dirty="0">
                <a:latin typeface="Arial" pitchFamily="-108" charset="0"/>
              </a:rPr>
              <a:t>k</a:t>
            </a:r>
            <a:r>
              <a:rPr lang="en-US" sz="12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 rot="19437630">
            <a:off x="2128577" y="2400161"/>
            <a:ext cx="5287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 smtClean="0">
                <a:latin typeface="Arial" pitchFamily="-108" charset="0"/>
              </a:rPr>
              <a:t>d</a:t>
            </a:r>
            <a:r>
              <a:rPr lang="en-US" sz="1200" baseline="30000" dirty="0" smtClean="0">
                <a:latin typeface="Arial" pitchFamily="-108" charset="0"/>
              </a:rPr>
              <a:t>2</a:t>
            </a:r>
            <a:r>
              <a:rPr lang="en-US" sz="1200" dirty="0" smtClean="0">
                <a:latin typeface="Arial" pitchFamily="-108" charset="0"/>
              </a:rPr>
              <a:t>b</a:t>
            </a:r>
            <a:r>
              <a:rPr lang="en-US" sz="1200" baseline="-25000" dirty="0" smtClean="0">
                <a:latin typeface="Arial" pitchFamily="-108" charset="0"/>
              </a:rPr>
              <a:t>T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2176933" y="2344768"/>
            <a:ext cx="711603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2271423" y="1326622"/>
            <a:ext cx="545641" cy="511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3971" y="830349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Confinement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5979" y="3609662"/>
            <a:ext cx="213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Energy Probe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551024">
            <a:off x="7377524" y="4328134"/>
            <a:ext cx="640009" cy="36764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8016170" y="4173699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Spin</a:t>
            </a:r>
          </a:p>
        </p:txBody>
      </p:sp>
      <p:sp>
        <p:nvSpPr>
          <p:cNvPr id="6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6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val 70"/>
          <p:cNvSpPr>
            <a:spLocks noChangeArrowheads="1"/>
          </p:cNvSpPr>
          <p:nvPr/>
        </p:nvSpPr>
        <p:spPr bwMode="auto">
          <a:xfrm>
            <a:off x="6316453" y="1355452"/>
            <a:ext cx="768318" cy="36692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it-IT"/>
          </a:p>
        </p:txBody>
      </p:sp>
      <p:graphicFrame>
        <p:nvGraphicFramePr>
          <p:cNvPr id="9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318695"/>
              </p:ext>
            </p:extLst>
          </p:nvPr>
        </p:nvGraphicFramePr>
        <p:xfrm>
          <a:off x="4277600" y="1321528"/>
          <a:ext cx="31543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855" name="Equation" r:id="rId4" imgW="1752600" imgH="393700" progId="Equation.3">
                  <p:embed/>
                </p:oleObj>
              </mc:Choice>
              <mc:Fallback>
                <p:oleObj name="Equation" r:id="rId4" imgW="175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600" y="1321528"/>
                        <a:ext cx="3154363" cy="711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76914" y="-76200"/>
            <a:ext cx="34440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Physics reactions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60419" y="632442"/>
            <a:ext cx="2282290" cy="1956512"/>
            <a:chOff x="3024788" y="1047749"/>
            <a:chExt cx="2951163" cy="2665413"/>
          </a:xfrm>
        </p:grpSpPr>
        <p:grpSp>
          <p:nvGrpSpPr>
            <p:cNvPr id="61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64" name="Picture 9" descr="sidi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856" name="Equation" r:id="rId7" imgW="266400" imgH="164880" progId="Equation.3">
                      <p:embed/>
                    </p:oleObj>
                  </mc:Choice>
                  <mc:Fallback>
                    <p:oleObj name="Equation" r:id="rId7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8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857" name="Equation" r:id="rId9" imgW="152280" imgH="139680" progId="Equation.3">
                      <p:embed/>
                    </p:oleObj>
                  </mc:Choice>
                  <mc:Fallback>
                    <p:oleObj name="Equation" r:id="rId9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2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3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36858" name="Equation" r:id="rId11" imgW="253800" imgH="164880" progId="Equation.3">
                      <p:embed/>
                    </p:oleObj>
                  </mc:Choice>
                  <mc:Fallback>
                    <p:oleObj name="Equation" r:id="rId11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6638" y="1410915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</a:t>
            </a:r>
            <a:endParaRPr lang="en-US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7305247" y="1388195"/>
            <a:ext cx="450115" cy="338566"/>
            <a:chOff x="6392379" y="4118227"/>
            <a:chExt cx="450115" cy="338566"/>
          </a:xfrm>
        </p:grpSpPr>
        <p:sp>
          <p:nvSpPr>
            <p:cNvPr id="152" name="Oval 69"/>
            <p:cNvSpPr>
              <a:spLocks noChangeArrowheads="1"/>
            </p:cNvSpPr>
            <p:nvPr/>
          </p:nvSpPr>
          <p:spPr bwMode="auto">
            <a:xfrm>
              <a:off x="6418636" y="4133629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" name="Text Box 85"/>
            <p:cNvSpPr txBox="1">
              <a:spLocks noChangeArrowheads="1"/>
            </p:cNvSpPr>
            <p:nvPr/>
          </p:nvSpPr>
          <p:spPr bwMode="auto">
            <a:xfrm>
              <a:off x="6392379" y="4118227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0000FF"/>
                  </a:solidFill>
                  <a:latin typeface="Arial" charset="0"/>
                </a:rPr>
                <a:t>F</a:t>
              </a:r>
              <a:r>
                <a:rPr lang="en-US" sz="1600" i="1" dirty="0" smtClean="0">
                  <a:solidFill>
                    <a:srgbClr val="0000FF"/>
                  </a:solidFill>
                  <a:latin typeface="Arial" charset="0"/>
                </a:rPr>
                <a:t>F</a:t>
              </a:r>
              <a:endParaRPr lang="it-IT" sz="1600" i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611340" y="1389958"/>
            <a:ext cx="450115" cy="338566"/>
            <a:chOff x="5919257" y="4133629"/>
            <a:chExt cx="450115" cy="338566"/>
          </a:xfrm>
        </p:grpSpPr>
        <p:sp>
          <p:nvSpPr>
            <p:cNvPr id="155" name="Oval 69"/>
            <p:cNvSpPr>
              <a:spLocks noChangeArrowheads="1"/>
            </p:cNvSpPr>
            <p:nvPr/>
          </p:nvSpPr>
          <p:spPr bwMode="auto">
            <a:xfrm>
              <a:off x="5945942" y="4142288"/>
              <a:ext cx="396746" cy="31450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it-IT"/>
            </a:p>
          </p:txBody>
        </p:sp>
        <p:sp>
          <p:nvSpPr>
            <p:cNvPr id="156" name="Text Box 85"/>
            <p:cNvSpPr txBox="1">
              <a:spLocks noChangeArrowheads="1"/>
            </p:cNvSpPr>
            <p:nvPr/>
          </p:nvSpPr>
          <p:spPr bwMode="auto">
            <a:xfrm>
              <a:off x="5919257" y="4133629"/>
              <a:ext cx="450115" cy="3385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omic Sans MS" pitchFamily="66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DF</a:t>
              </a:r>
              <a:endParaRPr lang="it-IT" sz="16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2986638" y="775927"/>
            <a:ext cx="5111578" cy="340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54896" y="777556"/>
            <a:ext cx="4730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SIDIS: rich phenomenology, the most explored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so far</a:t>
            </a:r>
            <a:endParaRPr lang="en-US" sz="1600" dirty="0">
              <a:latin typeface="+mn-lt"/>
            </a:endParaRPr>
          </a:p>
        </p:txBody>
      </p:sp>
      <p:pic>
        <p:nvPicPr>
          <p:cNvPr id="83" name="Picture 3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/>
          <a:stretch>
            <a:fillRect/>
          </a:stretch>
        </p:blipFill>
        <p:spPr bwMode="auto">
          <a:xfrm>
            <a:off x="8577180" y="1284378"/>
            <a:ext cx="473017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3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/>
          <a:stretch>
            <a:fillRect/>
          </a:stretch>
        </p:blipFill>
        <p:spPr bwMode="auto">
          <a:xfrm>
            <a:off x="7968554" y="1183550"/>
            <a:ext cx="608626" cy="501421"/>
          </a:xfrm>
          <a:prstGeom prst="rect">
            <a:avLst/>
          </a:prstGeom>
          <a:solidFill>
            <a:srgbClr val="99CC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 descr="JLab_logo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6376" y="1769223"/>
            <a:ext cx="963731" cy="301969"/>
          </a:xfrm>
          <a:prstGeom prst="rect">
            <a:avLst/>
          </a:prstGeom>
        </p:spPr>
      </p:pic>
      <p:sp>
        <p:nvSpPr>
          <p:cNvPr id="8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91194" y="3261576"/>
            <a:ext cx="5171440" cy="3221703"/>
            <a:chOff x="71120" y="776459"/>
            <a:chExt cx="5171440" cy="3221703"/>
          </a:xfrm>
        </p:grpSpPr>
        <p:pic>
          <p:nvPicPr>
            <p:cNvPr id="91" name="Picture 90" descr="JAM_PRD93_074005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0" y="958276"/>
              <a:ext cx="5171440" cy="3039886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2901466" y="776459"/>
              <a:ext cx="226612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00" b="1" dirty="0" smtClean="0"/>
                <a:t>JAM, </a:t>
              </a:r>
              <a:r>
                <a:rPr lang="en-US" sz="1000" b="1" dirty="0" err="1" smtClean="0"/>
                <a:t>N.Sato</a:t>
              </a:r>
              <a:r>
                <a:rPr lang="en-US" sz="1000" b="1" dirty="0" smtClean="0"/>
                <a:t>++  [</a:t>
              </a:r>
              <a:r>
                <a:rPr lang="en-US" sz="1000" b="1" dirty="0" err="1" smtClean="0"/>
                <a:t>arXiv</a:t>
              </a:r>
              <a:r>
                <a:rPr lang="en-US" sz="1000" b="1" dirty="0"/>
                <a:t> </a:t>
              </a:r>
              <a:r>
                <a:rPr lang="en-US" sz="1000" b="1" dirty="0" smtClean="0"/>
                <a:t>1601.07782]</a:t>
              </a:r>
              <a:endParaRPr lang="en-US" sz="1000" dirty="0"/>
            </a:p>
          </p:txBody>
        </p:sp>
      </p:grpSp>
      <p:pic>
        <p:nvPicPr>
          <p:cNvPr id="94" name="Picture 93" descr="Kaon_FF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68" y="3479905"/>
            <a:ext cx="3632892" cy="3048232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6792697" y="3335284"/>
            <a:ext cx="2294619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00" b="1" dirty="0" smtClean="0"/>
              <a:t>D de Florian++  [</a:t>
            </a:r>
            <a:r>
              <a:rPr lang="en-US" sz="1000" b="1" dirty="0" err="1" smtClean="0"/>
              <a:t>arXiv</a:t>
            </a:r>
            <a:r>
              <a:rPr lang="en-US" sz="1000" b="1" dirty="0"/>
              <a:t> </a:t>
            </a:r>
            <a:r>
              <a:rPr lang="en-US" sz="1000" b="1" dirty="0" smtClean="0"/>
              <a:t>1702.06353]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90492" y="2922437"/>
            <a:ext cx="322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Parton </a:t>
            </a:r>
            <a:r>
              <a:rPr lang="en-US" sz="1400" b="1" dirty="0" err="1" smtClean="0">
                <a:solidFill>
                  <a:srgbClr val="FF0000"/>
                </a:solidFill>
              </a:rPr>
              <a:t>helicity</a:t>
            </a:r>
            <a:r>
              <a:rPr lang="en-US" sz="1400" b="1" dirty="0" smtClean="0">
                <a:solidFill>
                  <a:srgbClr val="FF0000"/>
                </a:solidFill>
              </a:rPr>
              <a:t> (proton spin budget)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638025" y="2988138"/>
            <a:ext cx="902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Kaon</a:t>
            </a:r>
            <a:r>
              <a:rPr lang="en-US" sz="1400" b="1" dirty="0" smtClean="0">
                <a:solidFill>
                  <a:srgbClr val="FF0000"/>
                </a:solidFill>
              </a:rPr>
              <a:t> FF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1" name="Text Box 85"/>
          <p:cNvSpPr txBox="1">
            <a:spLocks noChangeArrowheads="1"/>
          </p:cNvSpPr>
          <p:nvPr/>
        </p:nvSpPr>
        <p:spPr bwMode="auto">
          <a:xfrm>
            <a:off x="4052542" y="2419671"/>
            <a:ext cx="912003" cy="3385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27501" y="2143797"/>
            <a:ext cx="1410523" cy="10864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52542" y="2032728"/>
            <a:ext cx="1720185" cy="323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3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4499" y="-76200"/>
            <a:ext cx="31289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First evidences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0249" y="744811"/>
            <a:ext cx="2633964" cy="5432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657898"/>
              </p:ext>
            </p:extLst>
          </p:nvPr>
        </p:nvGraphicFramePr>
        <p:xfrm>
          <a:off x="330634" y="724734"/>
          <a:ext cx="250666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823" name="Equation" r:id="rId4" imgW="1143000" imgH="241300" progId="Equation.3">
                  <p:embed/>
                </p:oleObj>
              </mc:Choice>
              <mc:Fallback>
                <p:oleObj name="Equation" r:id="rId4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34" y="724734"/>
                        <a:ext cx="2506662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-7555" y="2037189"/>
            <a:ext cx="7133785" cy="4325571"/>
            <a:chOff x="4447996" y="1550708"/>
            <a:chExt cx="7133785" cy="432557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027375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94384" y="5229948"/>
              <a:ext cx="3597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78006" y="4487429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76923" y="753909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4285399" y="1044792"/>
            <a:ext cx="1271990" cy="369332"/>
            <a:chOff x="4677182" y="1117810"/>
            <a:chExt cx="1271990" cy="369332"/>
          </a:xfrm>
        </p:grpSpPr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202945" y="744811"/>
            <a:ext cx="2687058" cy="572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387082"/>
              </p:ext>
            </p:extLst>
          </p:nvPr>
        </p:nvGraphicFramePr>
        <p:xfrm>
          <a:off x="6302233" y="753526"/>
          <a:ext cx="250825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5824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233" y="753526"/>
                        <a:ext cx="2508250" cy="528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421337" y="2369465"/>
            <a:ext cx="4738902" cy="3894218"/>
            <a:chOff x="4404202" y="1833710"/>
            <a:chExt cx="4738902" cy="3894218"/>
          </a:xfrm>
        </p:grpSpPr>
        <p:grpSp>
          <p:nvGrpSpPr>
            <p:cNvPr id="41" name="Group 40"/>
            <p:cNvGrpSpPr/>
            <p:nvPr/>
          </p:nvGrpSpPr>
          <p:grpSpPr>
            <a:xfrm>
              <a:off x="4404202" y="1833710"/>
              <a:ext cx="4738902" cy="3894218"/>
              <a:chOff x="4404202" y="1833710"/>
              <a:chExt cx="4738902" cy="3894218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554196" y="5358596"/>
                <a:ext cx="2904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6" name="Rectangle 45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068017" y="1618114"/>
            <a:ext cx="68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2005: First evidence from HERMES measuring SIDIS on proton</a:t>
            </a: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6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599"/>
            <a:ext cx="9144000" cy="512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4400" y="402491"/>
            <a:ext cx="4361009" cy="4098943"/>
            <a:chOff x="4724400" y="1813560"/>
            <a:chExt cx="4361009" cy="4098943"/>
          </a:xfrm>
        </p:grpSpPr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661243"/>
              <a:ext cx="4361009" cy="302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724400" y="1813560"/>
              <a:ext cx="3896552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9848" y="2288736"/>
              <a:ext cx="2496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Different Q</a:t>
              </a:r>
              <a:r>
                <a:rPr lang="en-US" sz="1400" baseline="30000" dirty="0" smtClean="0"/>
                <a:t>2 </a:t>
              </a:r>
              <a:r>
                <a:rPr lang="en-US" sz="1400" dirty="0" smtClean="0"/>
                <a:t>for same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 range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0" y="5512393"/>
              <a:ext cx="34631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A019FF"/>
                  </a:solidFill>
                </a:rPr>
                <a:t>Complementary experiments</a:t>
              </a:r>
              <a:endParaRPr lang="en-US" sz="2000" dirty="0">
                <a:solidFill>
                  <a:srgbClr val="A019FF"/>
                </a:solidFill>
              </a:endParaRPr>
            </a:p>
          </p:txBody>
        </p:sp>
      </p:grpSp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59090" y="-76200"/>
            <a:ext cx="40797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SIDIS Landscape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7215943">
            <a:off x="3251117" y="3802091"/>
            <a:ext cx="46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12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4724399" y="4197844"/>
            <a:ext cx="4072783" cy="1816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4382532"/>
            <a:ext cx="27510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HERMES:      </a:t>
            </a:r>
            <a:r>
              <a:rPr lang="en-US" sz="1400" dirty="0" smtClean="0"/>
              <a:t>&lt; 2007</a:t>
            </a:r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COMPASS:    </a:t>
            </a:r>
            <a:r>
              <a:rPr lang="en-US" sz="1400" dirty="0" smtClean="0">
                <a:solidFill>
                  <a:srgbClr val="000000"/>
                </a:solidFill>
              </a:rPr>
              <a:t>&lt;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2017   (2021++)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JLab6 </a:t>
            </a:r>
            <a:r>
              <a:rPr lang="en-US" sz="1400" dirty="0" smtClean="0"/>
              <a:t>            &lt; 2012</a:t>
            </a:r>
            <a:endParaRPr lang="en-US" sz="1400" dirty="0"/>
          </a:p>
          <a:p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JLab12:          </a:t>
            </a:r>
            <a:r>
              <a:rPr lang="en-US" sz="1400" dirty="0" smtClean="0"/>
              <a:t>2017++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</a:rPr>
              <a:t>EIC:</a:t>
            </a:r>
            <a:r>
              <a:rPr lang="en-US" sz="1400" dirty="0" smtClean="0"/>
              <a:t>                2025++</a:t>
            </a:r>
            <a:endParaRPr lang="en-US" sz="1400" dirty="0"/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NPQCD17, 23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May 2017, </a:t>
            </a:r>
            <a:r>
              <a:rPr lang="en-US" sz="1200" dirty="0" err="1" smtClean="0">
                <a:solidFill>
                  <a:schemeClr val="bg1"/>
                </a:solidFill>
              </a:rPr>
              <a:t>Pollenzo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79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142253</TotalTime>
  <Words>2886</Words>
  <Application>Microsoft Macintosh PowerPoint</Application>
  <PresentationFormat>On-screen Show (4:3)</PresentationFormat>
  <Paragraphs>691</Paragraphs>
  <Slides>39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2434</cp:revision>
  <cp:lastPrinted>2010-12-08T08:29:55Z</cp:lastPrinted>
  <dcterms:created xsi:type="dcterms:W3CDTF">2010-04-14T08:22:41Z</dcterms:created>
  <dcterms:modified xsi:type="dcterms:W3CDTF">2017-06-30T15:39:18Z</dcterms:modified>
</cp:coreProperties>
</file>